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385D8A"/>
    <a:srgbClr val="000000"/>
    <a:srgbClr val="249437"/>
    <a:srgbClr val="A8B15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schen\workingspace\coding_practice\MixtureLatentAnalysis\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161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6300192" y="1124744"/>
            <a:ext cx="1036649" cy="7821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36840" y="86313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FA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72200" y="1936014"/>
            <a:ext cx="964641" cy="474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6840" y="167440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PPCA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188768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P(x)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2823788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P(x)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zschen\workingspace\coding_practice\MixtureLatentAnalysis\M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66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1470856" y="1426282"/>
            <a:ext cx="1151012" cy="414164"/>
          </a:xfrm>
          <a:prstGeom prst="straightConnector1">
            <a:avLst/>
          </a:prstGeom>
          <a:ln w="38100">
            <a:solidFill>
              <a:srgbClr val="A8B15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330" y="860624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A8B155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A8B155"/>
                </a:solidFill>
              </a:rPr>
              <a:t>2</a:t>
            </a:r>
            <a:endParaRPr lang="zh-CN" altLang="en-US" sz="2800" b="1" baseline="-25000" dirty="0">
              <a:solidFill>
                <a:srgbClr val="A8B155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032350" y="5088260"/>
            <a:ext cx="450206" cy="572988"/>
          </a:xfrm>
          <a:prstGeom prst="straightConnector1">
            <a:avLst/>
          </a:prstGeom>
          <a:ln w="38100">
            <a:solidFill>
              <a:srgbClr val="24943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742" y="5428834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249437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249437"/>
                </a:solidFill>
              </a:rPr>
              <a:t>1</a:t>
            </a:r>
            <a:endParaRPr lang="zh-CN" altLang="en-US" sz="2800" b="1" baseline="-25000" dirty="0">
              <a:solidFill>
                <a:srgbClr val="2494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D:\zschen\workingspace\coding_practice\MixtureLatentAnalysis\MFA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66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4846033" y="2708920"/>
            <a:ext cx="158015" cy="50405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2203" y="2132856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6"/>
                </a:solidFill>
              </a:rPr>
              <a:t>2</a:t>
            </a:r>
            <a:endParaRPr lang="zh-CN" altLang="en-US" sz="2800" b="1" baseline="-25000" dirty="0">
              <a:solidFill>
                <a:schemeClr val="accent6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98433" y="3365376"/>
            <a:ext cx="1224463" cy="71169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3958623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</a:rPr>
              <a:t>z</a:t>
            </a:r>
            <a:r>
              <a:rPr lang="en-US" altLang="zh-CN" sz="2800" b="1" baseline="-25000" dirty="0">
                <a:solidFill>
                  <a:schemeClr val="accent6"/>
                </a:solidFill>
              </a:rPr>
              <a:t>1</a:t>
            </a:r>
            <a:endParaRPr lang="zh-CN" altLang="en-US" sz="2800" b="1" baseline="-25000" dirty="0">
              <a:solidFill>
                <a:schemeClr val="accent6"/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 rot="18835436">
            <a:off x="4490479" y="1487298"/>
            <a:ext cx="360040" cy="360040"/>
          </a:xfrm>
          <a:prstGeom prst="plus">
            <a:avLst>
              <a:gd name="adj" fmla="val 420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432318" y="1772816"/>
            <a:ext cx="225736" cy="72008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49789" y="1682770"/>
            <a:ext cx="2199087" cy="127817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438" y="2206319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2780928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4822" y="1012666"/>
            <a:ext cx="297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p(z1|x,m=1), p(z2|x,m=2)</a:t>
            </a:r>
            <a:endParaRPr lang="zh-CN" altLang="en-US" sz="20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820" y="3558513"/>
            <a:ext cx="284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6"/>
                </a:solidFill>
              </a:rPr>
              <a:t>p(z1|v,m=1), p(z2|v,m=2)</a:t>
            </a:r>
            <a:endParaRPr lang="zh-CN" altLang="en-US" sz="2000" b="1" baseline="-25000" dirty="0">
              <a:solidFill>
                <a:schemeClr val="accent6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05840" y="2424673"/>
            <a:ext cx="72008" cy="865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11332" y="2960948"/>
            <a:ext cx="72008" cy="865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88927" y="2612820"/>
            <a:ext cx="72008" cy="865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28184" y="4072497"/>
            <a:ext cx="72008" cy="865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 形 11"/>
          <p:cNvSpPr/>
          <p:nvPr/>
        </p:nvSpPr>
        <p:spPr>
          <a:xfrm rot="19048268">
            <a:off x="4722821" y="3130909"/>
            <a:ext cx="277150" cy="254218"/>
          </a:xfrm>
          <a:prstGeom prst="corner">
            <a:avLst>
              <a:gd name="adj1" fmla="val 23545"/>
              <a:gd name="adj2" fmla="val 208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86" y="249158"/>
            <a:ext cx="4329479" cy="3240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19058" y="897230"/>
            <a:ext cx="2196244" cy="6480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45172" y="11492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509063">
            <a:off x="184193" y="1737489"/>
            <a:ext cx="2763690" cy="6367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4030" y="19838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015750">
            <a:off x="2999665" y="1622710"/>
            <a:ext cx="961770" cy="13625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8542" y="2231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44008" y="249158"/>
            <a:ext cx="4329479" cy="3240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888650">
            <a:off x="5768122" y="435565"/>
            <a:ext cx="2250120" cy="28520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21174" y="1789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70885" y="3933056"/>
                <a:ext cx="8802601" cy="2635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/>
                  <a:t>其中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𝝁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l-GR" altLang="zh-CN" sz="2800" b="1" i="1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, (</a:t>
                </a:r>
                <a:r>
                  <a:rPr lang="zh-TW" altLang="en-US" sz="2800" dirty="0" smtClean="0"/>
                  <a:t>假設 </a:t>
                </a:r>
                <a:r>
                  <a:rPr lang="en-US" altLang="zh-TW" sz="2800" dirty="0" smtClean="0"/>
                  <a:t>mfcc vector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800" dirty="0" smtClean="0"/>
                  <a:t> </a:t>
                </a:r>
                <a:r>
                  <a:rPr lang="zh-TW" altLang="en-US" sz="2800" dirty="0" smtClean="0"/>
                  <a:t>被歸類在</a:t>
                </a:r>
                <a:r>
                  <a:rPr lang="en-US" altLang="zh-TW" sz="2800" dirty="0" smtClean="0"/>
                  <a:t>m</a:t>
                </a:r>
                <a:r>
                  <a:rPr lang="en-US" altLang="zh-TW" sz="2800" baseline="-25000" dirty="0" smtClean="0"/>
                  <a:t>2</a:t>
                </a:r>
                <a:r>
                  <a:rPr lang="en-US" altLang="zh-TW" sz="2800" dirty="0" smtClean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5" y="3933056"/>
                <a:ext cx="8802601" cy="2635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47088" y="2042390"/>
                <a:ext cx="169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l-GR" altLang="zh-CN" sz="2800" b="1" i="1" smtClean="0">
                              <a:latin typeface="Cambria Math"/>
                              <a:ea typeface="Cambria Math"/>
                            </a:rPr>
                            <m:t>𝜮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88" y="2042390"/>
                <a:ext cx="169218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等于号 41"/>
          <p:cNvSpPr/>
          <p:nvPr/>
        </p:nvSpPr>
        <p:spPr>
          <a:xfrm>
            <a:off x="4139952" y="1578045"/>
            <a:ext cx="864096" cy="582585"/>
          </a:xfrm>
          <a:prstGeom prst="mathEqual">
            <a:avLst>
              <a:gd name="adj1" fmla="val 23520"/>
              <a:gd name="adj2" fmla="val 267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5576" y="122126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9552" y="69804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9804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/>
          <p:cNvSpPr/>
          <p:nvPr/>
        </p:nvSpPr>
        <p:spPr>
          <a:xfrm>
            <a:off x="7181214" y="95965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965190" y="4364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90" y="436436"/>
                <a:ext cx="5760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88979" y="2160630"/>
                <a:ext cx="2460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9" y="2160630"/>
                <a:ext cx="246077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86792" y="435564"/>
                <a:ext cx="2460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92" y="435564"/>
                <a:ext cx="246077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60734" y="2565610"/>
                <a:ext cx="2039632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34" y="2565610"/>
                <a:ext cx="2039632" cy="82246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/>
          <p:nvPr/>
        </p:nvCxnSpPr>
        <p:spPr>
          <a:xfrm flipV="1">
            <a:off x="5266200" y="1031664"/>
            <a:ext cx="3122224" cy="16867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9276" y="436436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FA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886" y="249158"/>
            <a:ext cx="4329479" cy="3240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19058" y="897230"/>
            <a:ext cx="2196244" cy="6480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45172" y="11492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509063">
            <a:off x="184193" y="1737489"/>
            <a:ext cx="2763690" cy="6367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4030" y="19838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015750">
            <a:off x="2999665" y="1622710"/>
            <a:ext cx="961770" cy="13625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8542" y="2231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44008" y="249158"/>
            <a:ext cx="4329479" cy="3240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888650">
            <a:off x="5768122" y="435565"/>
            <a:ext cx="2250120" cy="28520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821174" y="17895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0885" y="3933056"/>
                <a:ext cx="8802601" cy="283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/>
                  <a:t>其中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𝝁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l-GR" altLang="zh-CN" sz="2800" b="1" i="1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800" b="0" i="1">
                                      <a:latin typeface="Cambria Math"/>
                                      <a:ea typeface="Cambria Math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US" altLang="zh-CN" sz="28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 smtClean="0"/>
                  <a:t>, (</a:t>
                </a:r>
                <a:r>
                  <a:rPr lang="zh-TW" altLang="en-US" sz="2800" dirty="0" smtClean="0"/>
                  <a:t>使用後驗概率</a:t>
                </a:r>
                <a:r>
                  <a:rPr lang="en-US" altLang="zh-TW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5" y="3933056"/>
                <a:ext cx="8802601" cy="283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47088" y="2042390"/>
                <a:ext cx="169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l-GR" altLang="zh-CN" sz="2800" b="1" i="1" smtClean="0">
                              <a:latin typeface="Cambria Math"/>
                              <a:ea typeface="Cambria Math"/>
                            </a:rPr>
                            <m:t>𝜮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88" y="2042390"/>
                <a:ext cx="169218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等于号 41"/>
          <p:cNvSpPr/>
          <p:nvPr/>
        </p:nvSpPr>
        <p:spPr>
          <a:xfrm>
            <a:off x="4139952" y="1578045"/>
            <a:ext cx="864096" cy="582585"/>
          </a:xfrm>
          <a:prstGeom prst="mathEqual">
            <a:avLst>
              <a:gd name="adj1" fmla="val 23520"/>
              <a:gd name="adj2" fmla="val 267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5576" y="122126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9552" y="69804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9804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/>
          <p:cNvSpPr/>
          <p:nvPr/>
        </p:nvSpPr>
        <p:spPr>
          <a:xfrm>
            <a:off x="7181214" y="959656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965190" y="4364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90" y="436436"/>
                <a:ext cx="5760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88979" y="2160630"/>
                <a:ext cx="2460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9" y="2160630"/>
                <a:ext cx="246077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86792" y="435564"/>
                <a:ext cx="2460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92" y="435564"/>
                <a:ext cx="246077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60734" y="2565610"/>
                <a:ext cx="2039632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∼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34" y="2565610"/>
                <a:ext cx="2039632" cy="82246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5266200" y="1031664"/>
            <a:ext cx="3122224" cy="16867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9276" y="436436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FA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346" y="188640"/>
            <a:ext cx="7056038" cy="4867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0885" y="5517232"/>
                <a:ext cx="88026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給定一個 </a:t>
                </a:r>
                <a:r>
                  <a:rPr lang="en-US" altLang="zh-TW" sz="2800" dirty="0" smtClean="0"/>
                  <a:t>latent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b="1" dirty="0" smtClean="0"/>
                  <a:t>,</a:t>
                </a:r>
                <a:endParaRPr lang="en-US" altLang="zh-TW" sz="2800" b="1" dirty="0"/>
              </a:p>
              <a:p>
                <a:pPr algn="ctr"/>
                <a:r>
                  <a:rPr lang="zh-TW" altLang="en-US" sz="2800" b="0" dirty="0" smtClean="0"/>
                  <a:t>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zh-CN" altLang="en-US" sz="2800" b="0" i="1">
                            <a:latin typeface="Cambria Math"/>
                          </a:rPr>
                          <m:t>𝜇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,</m:t>
                        </m:r>
                        <m:r>
                          <a:rPr lang="el-GR" altLang="zh-CN" sz="2800" b="0" i="1">
                            <a:latin typeface="Cambria Math"/>
                            <a:ea typeface="Cambria Math"/>
                          </a:rPr>
                          <m:t>𝛴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TW" altLang="en-US" sz="2800" dirty="0" smtClean="0"/>
                  <a:t>表示為 </a:t>
                </a:r>
                <a:r>
                  <a:rPr lang="en-US" altLang="zh-TW" sz="2800" dirty="0" smtClean="0"/>
                  <a:t>“</a:t>
                </a:r>
                <a:r>
                  <a:rPr lang="zh-TW" altLang="en-US" sz="2800" b="1" dirty="0" smtClean="0">
                    <a:solidFill>
                      <a:schemeClr val="accent6"/>
                    </a:solidFill>
                  </a:rPr>
                  <a:t>橘色 </a:t>
                </a:r>
                <a:r>
                  <a:rPr lang="en-US" altLang="zh-TW" sz="2800" b="1" dirty="0" smtClean="0">
                    <a:solidFill>
                      <a:schemeClr val="accent6"/>
                    </a:solidFill>
                  </a:rPr>
                  <a:t>GMM</a:t>
                </a:r>
                <a:r>
                  <a:rPr lang="en-US" altLang="zh-TW" sz="2800" dirty="0" smtClean="0"/>
                  <a:t>”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85" y="5517232"/>
                <a:ext cx="8802601" cy="954107"/>
              </a:xfrm>
              <a:prstGeom prst="rect">
                <a:avLst/>
              </a:prstGeom>
              <a:blipFill rotWithShape="1">
                <a:blip r:embed="rId2"/>
                <a:stretch>
                  <a:fillRect t="-7006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617098" y="2075748"/>
            <a:ext cx="5054585" cy="2560813"/>
            <a:chOff x="1617098" y="2075748"/>
            <a:chExt cx="5054585" cy="2560813"/>
          </a:xfrm>
        </p:grpSpPr>
        <p:grpSp>
          <p:nvGrpSpPr>
            <p:cNvPr id="3" name="组合 2"/>
            <p:cNvGrpSpPr/>
            <p:nvPr/>
          </p:nvGrpSpPr>
          <p:grpSpPr>
            <a:xfrm>
              <a:off x="3764220" y="2466147"/>
              <a:ext cx="2196244" cy="648072"/>
              <a:chOff x="3883797" y="1650187"/>
              <a:chExt cx="2196244" cy="64807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883797" y="1650187"/>
                <a:ext cx="2196244" cy="648072"/>
              </a:xfrm>
              <a:prstGeom prst="ellipse">
                <a:avLst/>
              </a:prstGeom>
              <a:noFill/>
              <a:ln w="38100">
                <a:solidFill>
                  <a:srgbClr val="4F81BD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909911" y="1902215"/>
                <a:ext cx="144016" cy="144016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>
                <a:solidFill>
                  <a:srgbClr val="385D8A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229355" y="3306406"/>
              <a:ext cx="2763690" cy="636780"/>
              <a:chOff x="2348932" y="2490446"/>
              <a:chExt cx="2763690" cy="636780"/>
            </a:xfrm>
          </p:grpSpPr>
          <p:sp>
            <p:nvSpPr>
              <p:cNvPr id="8" name="椭圆 7"/>
              <p:cNvSpPr/>
              <p:nvPr/>
            </p:nvSpPr>
            <p:spPr>
              <a:xfrm rot="2509063">
                <a:off x="2348932" y="2490446"/>
                <a:ext cx="2763690" cy="636780"/>
              </a:xfrm>
              <a:prstGeom prst="ellipse">
                <a:avLst/>
              </a:prstGeom>
              <a:noFill/>
              <a:ln w="38100">
                <a:solidFill>
                  <a:srgbClr val="4F81BD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658769" y="2736828"/>
                <a:ext cx="144016" cy="144016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>
                <a:solidFill>
                  <a:srgbClr val="385D8A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44422" y="3392032"/>
              <a:ext cx="1362580" cy="961770"/>
              <a:chOff x="4963999" y="2576072"/>
              <a:chExt cx="1362580" cy="961770"/>
            </a:xfrm>
          </p:grpSpPr>
          <p:sp>
            <p:nvSpPr>
              <p:cNvPr id="11" name="椭圆 10"/>
              <p:cNvSpPr/>
              <p:nvPr/>
            </p:nvSpPr>
            <p:spPr>
              <a:xfrm rot="18015750">
                <a:off x="5164404" y="2375667"/>
                <a:ext cx="961770" cy="1362580"/>
              </a:xfrm>
              <a:prstGeom prst="ellipse">
                <a:avLst/>
              </a:prstGeom>
              <a:noFill/>
              <a:ln w="38100">
                <a:solidFill>
                  <a:srgbClr val="4F81BD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573281" y="2984949"/>
                <a:ext cx="144016" cy="144016"/>
              </a:xfrm>
              <a:prstGeom prst="ellipse">
                <a:avLst/>
              </a:prstGeom>
              <a:solidFill>
                <a:srgbClr val="4F81BD">
                  <a:alpha val="50196"/>
                </a:srgbClr>
              </a:solidFill>
              <a:ln>
                <a:solidFill>
                  <a:srgbClr val="385D8A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17098" y="2916008"/>
              <a:ext cx="2763690" cy="636780"/>
              <a:chOff x="2348932" y="2490446"/>
              <a:chExt cx="2763690" cy="636780"/>
            </a:xfrm>
          </p:grpSpPr>
          <p:sp>
            <p:nvSpPr>
              <p:cNvPr id="30" name="椭圆 29"/>
              <p:cNvSpPr/>
              <p:nvPr/>
            </p:nvSpPr>
            <p:spPr>
              <a:xfrm rot="2509063">
                <a:off x="2348932" y="2490446"/>
                <a:ext cx="2763690" cy="636780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658769" y="2736828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475439" y="2075748"/>
              <a:ext cx="2196244" cy="648072"/>
              <a:chOff x="3883797" y="1650187"/>
              <a:chExt cx="2196244" cy="64807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883797" y="1650187"/>
                <a:ext cx="2196244" cy="648072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909911" y="1902215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892271" y="3674791"/>
              <a:ext cx="1362580" cy="961770"/>
              <a:chOff x="4963999" y="2576072"/>
              <a:chExt cx="1362580" cy="961770"/>
            </a:xfrm>
          </p:grpSpPr>
          <p:sp>
            <p:nvSpPr>
              <p:cNvPr id="39" name="椭圆 38"/>
              <p:cNvSpPr/>
              <p:nvPr/>
            </p:nvSpPr>
            <p:spPr>
              <a:xfrm rot="18015750">
                <a:off x="5164404" y="2375667"/>
                <a:ext cx="961770" cy="1362580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573281" y="2984949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702568" y="445161"/>
            <a:ext cx="5595593" cy="1214006"/>
            <a:chOff x="1784718" y="563327"/>
            <a:chExt cx="5595593" cy="121400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051720" y="1170330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89695" y="908720"/>
              <a:ext cx="121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UBM</a:t>
              </a:r>
              <a:endParaRPr lang="zh-CN" altLang="en-US" sz="28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751390" y="1170330"/>
              <a:ext cx="72008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31857" y="693276"/>
              <a:ext cx="1384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6"/>
                  </a:solidFill>
                </a:rPr>
                <a:t>Speaker Model</a:t>
              </a:r>
              <a:endParaRPr lang="zh-CN" alt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84718" y="563327"/>
              <a:ext cx="5595593" cy="12140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30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343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zschen</dc:creator>
  <cp:lastModifiedBy>zschen</cp:lastModifiedBy>
  <cp:revision>272</cp:revision>
  <dcterms:created xsi:type="dcterms:W3CDTF">2017-08-17T08:13:17Z</dcterms:created>
  <dcterms:modified xsi:type="dcterms:W3CDTF">2018-04-28T15:34:55Z</dcterms:modified>
</cp:coreProperties>
</file>