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260" r:id="rId4"/>
    <p:sldId id="261" r:id="rId5"/>
    <p:sldId id="262" r:id="rId6"/>
    <p:sldId id="265" r:id="rId7"/>
    <p:sldId id="273" r:id="rId8"/>
    <p:sldId id="264" r:id="rId9"/>
    <p:sldId id="266" r:id="rId10"/>
    <p:sldId id="263" r:id="rId11"/>
    <p:sldId id="267" r:id="rId12"/>
    <p:sldId id="278" r:id="rId13"/>
    <p:sldId id="277" r:id="rId14"/>
    <p:sldId id="268" r:id="rId15"/>
    <p:sldId id="269" r:id="rId16"/>
    <p:sldId id="270" r:id="rId17"/>
    <p:sldId id="271" r:id="rId18"/>
    <p:sldId id="272" r:id="rId19"/>
    <p:sldId id="274" r:id="rId20"/>
    <p:sldId id="275" r:id="rId21"/>
    <p:sldId id="276"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7.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9.png"/></Relationships>
</file>

<file path=ppt/drawings/drawing1.xml><?xml version="1.0" encoding="utf-8"?>
<c:userShapes xmlns:c="http://schemas.openxmlformats.org/drawingml/2006/chart">
  <cdr:relSizeAnchor xmlns:cdr="http://schemas.openxmlformats.org/drawingml/2006/chartDrawing">
    <cdr:from>
      <cdr:x>0.1125</cdr:x>
      <cdr:y>0</cdr:y>
    </cdr:from>
    <cdr:to>
      <cdr:x>0.998</cdr:x>
      <cdr:y>1</cdr:y>
    </cdr:to>
    <cdr:pic>
      <cdr:nvPicPr>
        <cdr:cNvPr id="4" name="chart">
          <a:extLst xmlns:a="http://schemas.openxmlformats.org/drawingml/2006/main">
            <a:ext uri="{FF2B5EF4-FFF2-40B4-BE49-F238E27FC236}">
              <a16:creationId xmlns:a16="http://schemas.microsoft.com/office/drawing/2014/main" id="{E73E9B75-93AA-DB5A-92BD-06C921FED52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08529" y="0"/>
          <a:ext cx="4002655" cy="295535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0.0303</cdr:x>
      <cdr:y>0</cdr:y>
    </cdr:from>
    <cdr:to>
      <cdr:x>0.91469</cdr:x>
      <cdr:y>1</cdr:y>
    </cdr:to>
    <cdr:pic>
      <cdr:nvPicPr>
        <cdr:cNvPr id="4" name="chart">
          <a:extLst xmlns:a="http://schemas.openxmlformats.org/drawingml/2006/main">
            <a:ext uri="{FF2B5EF4-FFF2-40B4-BE49-F238E27FC236}">
              <a16:creationId xmlns:a16="http://schemas.microsoft.com/office/drawing/2014/main" id="{FB7F5EA5-5880-0152-5BD5-7A7F27A6483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16755" y="0"/>
          <a:ext cx="3407311" cy="407112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C8AEA-FCD4-4A68-AF08-0389E2D40B59}"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DDE53-893F-492A-9BFD-EA28E9A9CFFE}" type="slidenum">
              <a:rPr lang="en-US" smtClean="0"/>
              <a:t>‹#›</a:t>
            </a:fld>
            <a:endParaRPr lang="en-US"/>
          </a:p>
        </p:txBody>
      </p:sp>
    </p:spTree>
    <p:extLst>
      <p:ext uri="{BB962C8B-B14F-4D97-AF65-F5344CB8AC3E}">
        <p14:creationId xmlns:p14="http://schemas.microsoft.com/office/powerpoint/2010/main" val="1933036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GL</a:t>
            </a:r>
            <a:endParaRPr dirty="0"/>
          </a:p>
        </p:txBody>
      </p:sp>
    </p:spTree>
    <p:extLst>
      <p:ext uri="{BB962C8B-B14F-4D97-AF65-F5344CB8AC3E}">
        <p14:creationId xmlns:p14="http://schemas.microsoft.com/office/powerpoint/2010/main" val="107837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GL</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451f44ca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Robert</a:t>
            </a:r>
            <a:endParaRPr dirty="0"/>
          </a:p>
        </p:txBody>
      </p:sp>
      <p:sp>
        <p:nvSpPr>
          <p:cNvPr id="255" name="Google Shape;255;ga451f44ca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339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Robert</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114761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0b92bb7ca_0_2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Chika</a:t>
            </a:r>
            <a:endParaRPr dirty="0"/>
          </a:p>
        </p:txBody>
      </p:sp>
      <p:sp>
        <p:nvSpPr>
          <p:cNvPr id="281" name="Google Shape;281;ga0b92bb7ca_0_2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3821626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1604167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extLst>
      <p:ext uri="{BB962C8B-B14F-4D97-AF65-F5344CB8AC3E}">
        <p14:creationId xmlns:p14="http://schemas.microsoft.com/office/powerpoint/2010/main" val="1397619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2362602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extLst>
      <p:ext uri="{BB962C8B-B14F-4D97-AF65-F5344CB8AC3E}">
        <p14:creationId xmlns:p14="http://schemas.microsoft.com/office/powerpoint/2010/main" val="33652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4ada4306e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a4ada4306e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105" name="Google Shape;105;ga4ada4306e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extLst>
      <p:ext uri="{BB962C8B-B14F-4D97-AF65-F5344CB8AC3E}">
        <p14:creationId xmlns:p14="http://schemas.microsoft.com/office/powerpoint/2010/main" val="3192757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extLst>
      <p:ext uri="{BB962C8B-B14F-4D97-AF65-F5344CB8AC3E}">
        <p14:creationId xmlns:p14="http://schemas.microsoft.com/office/powerpoint/2010/main" val="662786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extLst>
      <p:ext uri="{BB962C8B-B14F-4D97-AF65-F5344CB8AC3E}">
        <p14:creationId xmlns:p14="http://schemas.microsoft.com/office/powerpoint/2010/main" val="35361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4608018e6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GL</a:t>
            </a:r>
            <a:endParaRPr dirty="0"/>
          </a:p>
        </p:txBody>
      </p:sp>
      <p:sp>
        <p:nvSpPr>
          <p:cNvPr id="160" name="Google Shape;160;ga4608018e6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EJ</a:t>
            </a:r>
            <a:endParaRPr dirty="0"/>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EJ</a:t>
            </a:r>
            <a:endParaRPr dirty="0"/>
          </a:p>
        </p:txBody>
      </p:sp>
      <p:sp>
        <p:nvSpPr>
          <p:cNvPr id="204" name="Google Shape;20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4f4edb56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4f4edb56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242" name="Google Shape;242;ga4f4edb56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4f4edb56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4f4edb56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242" name="Google Shape;242;ga4f4edb56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1554154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EJ</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451f44ca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GL</a:t>
            </a:r>
            <a:endParaRPr dirty="0"/>
          </a:p>
        </p:txBody>
      </p:sp>
      <p:sp>
        <p:nvSpPr>
          <p:cNvPr id="255" name="Google Shape;255;ga451f44ca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19E0-BEB3-9C1E-E4DA-BAE36F44B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936B4A-1D87-159B-3D83-76C48DD559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338BCA-3F2A-5479-F03F-F5D814B72E0A}"/>
              </a:ext>
            </a:extLst>
          </p:cNvPr>
          <p:cNvSpPr>
            <a:spLocks noGrp="1"/>
          </p:cNvSpPr>
          <p:nvPr>
            <p:ph type="dt" sz="half" idx="10"/>
          </p:nvPr>
        </p:nvSpPr>
        <p:spPr/>
        <p:txBody>
          <a:bodyPr/>
          <a:lstStyle/>
          <a:p>
            <a:fld id="{D04A5A97-BE12-4C01-9A9F-705F05E9CC6D}" type="datetimeFigureOut">
              <a:rPr lang="en-US" smtClean="0"/>
              <a:t>4/4/2023</a:t>
            </a:fld>
            <a:endParaRPr lang="en-US"/>
          </a:p>
        </p:txBody>
      </p:sp>
      <p:sp>
        <p:nvSpPr>
          <p:cNvPr id="5" name="Footer Placeholder 4">
            <a:extLst>
              <a:ext uri="{FF2B5EF4-FFF2-40B4-BE49-F238E27FC236}">
                <a16:creationId xmlns:a16="http://schemas.microsoft.com/office/drawing/2014/main" id="{E65EA18D-44F8-A6DF-F7B7-F6C1FCAF2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4CDB7-2206-D35D-C27D-1B77E4CD3683}"/>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391451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420A-23E0-2E4B-67B6-2E68F7A9E7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2CB8EF-B858-7478-46E2-4AE6C72C71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2F2DC-4C18-5F52-F667-EB75A399FDA6}"/>
              </a:ext>
            </a:extLst>
          </p:cNvPr>
          <p:cNvSpPr>
            <a:spLocks noGrp="1"/>
          </p:cNvSpPr>
          <p:nvPr>
            <p:ph type="dt" sz="half" idx="10"/>
          </p:nvPr>
        </p:nvSpPr>
        <p:spPr/>
        <p:txBody>
          <a:bodyPr/>
          <a:lstStyle/>
          <a:p>
            <a:fld id="{D04A5A97-BE12-4C01-9A9F-705F05E9CC6D}" type="datetimeFigureOut">
              <a:rPr lang="en-US" smtClean="0"/>
              <a:t>4/4/2023</a:t>
            </a:fld>
            <a:endParaRPr lang="en-US"/>
          </a:p>
        </p:txBody>
      </p:sp>
      <p:sp>
        <p:nvSpPr>
          <p:cNvPr id="5" name="Footer Placeholder 4">
            <a:extLst>
              <a:ext uri="{FF2B5EF4-FFF2-40B4-BE49-F238E27FC236}">
                <a16:creationId xmlns:a16="http://schemas.microsoft.com/office/drawing/2014/main" id="{8A99D435-A131-CFB5-D86F-7CD62C460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12DA8-9C38-2C7F-466E-9FC29BDE38D6}"/>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43598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8FD27-A8A7-4E29-3874-6E33AF7696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EA18E5-58B3-77E0-4F98-7E919D4F1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93EFF-9AFA-66C8-6391-29043487F075}"/>
              </a:ext>
            </a:extLst>
          </p:cNvPr>
          <p:cNvSpPr>
            <a:spLocks noGrp="1"/>
          </p:cNvSpPr>
          <p:nvPr>
            <p:ph type="dt" sz="half" idx="10"/>
          </p:nvPr>
        </p:nvSpPr>
        <p:spPr/>
        <p:txBody>
          <a:bodyPr/>
          <a:lstStyle/>
          <a:p>
            <a:fld id="{D04A5A97-BE12-4C01-9A9F-705F05E9CC6D}" type="datetimeFigureOut">
              <a:rPr lang="en-US" smtClean="0"/>
              <a:t>4/4/2023</a:t>
            </a:fld>
            <a:endParaRPr lang="en-US"/>
          </a:p>
        </p:txBody>
      </p:sp>
      <p:sp>
        <p:nvSpPr>
          <p:cNvPr id="5" name="Footer Placeholder 4">
            <a:extLst>
              <a:ext uri="{FF2B5EF4-FFF2-40B4-BE49-F238E27FC236}">
                <a16:creationId xmlns:a16="http://schemas.microsoft.com/office/drawing/2014/main" id="{2A820BC2-2676-460F-A454-F94F015F8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F3B6B-B88B-9547-437A-4CA8CBD4C906}"/>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52708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1738400" y="798100"/>
            <a:ext cx="9374000" cy="133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800"/>
              <a:buFont typeface="Twentieth Century"/>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18"/>
          <p:cNvSpPr txBox="1">
            <a:spLocks noGrp="1"/>
          </p:cNvSpPr>
          <p:nvPr>
            <p:ph type="body" idx="1"/>
          </p:nvPr>
        </p:nvSpPr>
        <p:spPr>
          <a:xfrm>
            <a:off x="1738400" y="2653400"/>
            <a:ext cx="9374000" cy="3388800"/>
          </a:xfrm>
          <a:prstGeom prst="rect">
            <a:avLst/>
          </a:prstGeom>
          <a:noFill/>
          <a:ln>
            <a:noFill/>
          </a:ln>
        </p:spPr>
        <p:txBody>
          <a:bodyPr spcFirstLastPara="1" wrap="square" lIns="91425" tIns="91425" rIns="91425" bIns="91425" anchor="t" anchorCtr="0">
            <a:noAutofit/>
          </a:bodyPr>
          <a:lstStyle>
            <a:lvl1pPr marL="457200" lvl="0" indent="-311150" algn="l">
              <a:lnSpc>
                <a:spcPct val="120000"/>
              </a:lnSpc>
              <a:spcBef>
                <a:spcPts val="0"/>
              </a:spcBef>
              <a:spcAft>
                <a:spcPts val="0"/>
              </a:spcAft>
              <a:buClr>
                <a:schemeClr val="dk1"/>
              </a:buClr>
              <a:buSzPts val="1300"/>
              <a:buChar char="●"/>
              <a:defRPr/>
            </a:lvl1pPr>
            <a:lvl2pPr marL="914400" lvl="1" indent="-298450" algn="l">
              <a:lnSpc>
                <a:spcPct val="120000"/>
              </a:lnSpc>
              <a:spcBef>
                <a:spcPts val="2133"/>
              </a:spcBef>
              <a:spcAft>
                <a:spcPts val="0"/>
              </a:spcAft>
              <a:buClr>
                <a:schemeClr val="dk1"/>
              </a:buClr>
              <a:buSzPts val="1100"/>
              <a:buChar char="○"/>
              <a:defRPr/>
            </a:lvl2pPr>
            <a:lvl3pPr marL="1371600" lvl="2" indent="-298450" algn="l">
              <a:lnSpc>
                <a:spcPct val="120000"/>
              </a:lnSpc>
              <a:spcBef>
                <a:spcPts val="2133"/>
              </a:spcBef>
              <a:spcAft>
                <a:spcPts val="0"/>
              </a:spcAft>
              <a:buClr>
                <a:schemeClr val="dk1"/>
              </a:buClr>
              <a:buSzPts val="1100"/>
              <a:buChar char="■"/>
              <a:defRPr/>
            </a:lvl3pPr>
            <a:lvl4pPr marL="1828800" lvl="3" indent="-298450" algn="l">
              <a:lnSpc>
                <a:spcPct val="120000"/>
              </a:lnSpc>
              <a:spcBef>
                <a:spcPts val="2133"/>
              </a:spcBef>
              <a:spcAft>
                <a:spcPts val="0"/>
              </a:spcAft>
              <a:buClr>
                <a:schemeClr val="dk1"/>
              </a:buClr>
              <a:buSzPts val="1100"/>
              <a:buChar char="●"/>
              <a:defRPr/>
            </a:lvl4pPr>
            <a:lvl5pPr marL="2286000" lvl="4" indent="-298450" algn="l">
              <a:lnSpc>
                <a:spcPct val="120000"/>
              </a:lnSpc>
              <a:spcBef>
                <a:spcPts val="2133"/>
              </a:spcBef>
              <a:spcAft>
                <a:spcPts val="0"/>
              </a:spcAft>
              <a:buClr>
                <a:schemeClr val="dk1"/>
              </a:buClr>
              <a:buSzPts val="1100"/>
              <a:buChar char="○"/>
              <a:defRPr/>
            </a:lvl5pPr>
            <a:lvl6pPr marL="2743200" lvl="5" indent="-298450" algn="l">
              <a:lnSpc>
                <a:spcPct val="90000"/>
              </a:lnSpc>
              <a:spcBef>
                <a:spcPts val="2133"/>
              </a:spcBef>
              <a:spcAft>
                <a:spcPts val="0"/>
              </a:spcAft>
              <a:buClr>
                <a:schemeClr val="dk1"/>
              </a:buClr>
              <a:buSzPts val="1100"/>
              <a:buChar char="■"/>
              <a:defRPr/>
            </a:lvl6pPr>
            <a:lvl7pPr marL="3200400" lvl="6" indent="-298450" algn="l">
              <a:lnSpc>
                <a:spcPct val="90000"/>
              </a:lnSpc>
              <a:spcBef>
                <a:spcPts val="2133"/>
              </a:spcBef>
              <a:spcAft>
                <a:spcPts val="0"/>
              </a:spcAft>
              <a:buClr>
                <a:schemeClr val="dk1"/>
              </a:buClr>
              <a:buSzPts val="1100"/>
              <a:buChar char="●"/>
              <a:defRPr/>
            </a:lvl7pPr>
            <a:lvl8pPr marL="3657600" lvl="7" indent="-298450" algn="l">
              <a:lnSpc>
                <a:spcPct val="90000"/>
              </a:lnSpc>
              <a:spcBef>
                <a:spcPts val="2133"/>
              </a:spcBef>
              <a:spcAft>
                <a:spcPts val="0"/>
              </a:spcAft>
              <a:buClr>
                <a:schemeClr val="dk1"/>
              </a:buClr>
              <a:buSzPts val="1100"/>
              <a:buChar char="○"/>
              <a:defRPr/>
            </a:lvl8pPr>
            <a:lvl9pPr marL="4114800" lvl="8" indent="-298450" algn="l">
              <a:lnSpc>
                <a:spcPct val="90000"/>
              </a:lnSpc>
              <a:spcBef>
                <a:spcPts val="2133"/>
              </a:spcBef>
              <a:spcAft>
                <a:spcPts val="2133"/>
              </a:spcAft>
              <a:buClr>
                <a:schemeClr val="dk1"/>
              </a:buClr>
              <a:buSzPts val="1100"/>
              <a:buChar char="■"/>
              <a:defRPr/>
            </a:lvl9pPr>
          </a:lstStyle>
          <a:p>
            <a:endParaRPr/>
          </a:p>
        </p:txBody>
      </p:sp>
      <p:sp>
        <p:nvSpPr>
          <p:cNvPr id="32" name="Google Shape;32;p18"/>
          <p:cNvSpPr txBox="1">
            <a:spLocks noGrp="1"/>
          </p:cNvSpPr>
          <p:nvPr>
            <p:ph type="sldNum" idx="12"/>
          </p:nvPr>
        </p:nvSpPr>
        <p:spPr>
          <a:xfrm>
            <a:off x="11268061" y="6315968"/>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590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F7EC-4636-AC3E-E5E8-310753DCE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E0C6-C2ED-4EE9-9807-017E47766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7B785-0239-8C08-542A-EBA37B6D80ED}"/>
              </a:ext>
            </a:extLst>
          </p:cNvPr>
          <p:cNvSpPr>
            <a:spLocks noGrp="1"/>
          </p:cNvSpPr>
          <p:nvPr>
            <p:ph type="dt" sz="half" idx="10"/>
          </p:nvPr>
        </p:nvSpPr>
        <p:spPr/>
        <p:txBody>
          <a:bodyPr/>
          <a:lstStyle/>
          <a:p>
            <a:fld id="{D04A5A97-BE12-4C01-9A9F-705F05E9CC6D}" type="datetimeFigureOut">
              <a:rPr lang="en-US" smtClean="0"/>
              <a:t>4/4/2023</a:t>
            </a:fld>
            <a:endParaRPr lang="en-US"/>
          </a:p>
        </p:txBody>
      </p:sp>
      <p:sp>
        <p:nvSpPr>
          <p:cNvPr id="5" name="Footer Placeholder 4">
            <a:extLst>
              <a:ext uri="{FF2B5EF4-FFF2-40B4-BE49-F238E27FC236}">
                <a16:creationId xmlns:a16="http://schemas.microsoft.com/office/drawing/2014/main" id="{86F3FDBF-66DB-30E8-9E6A-F1A21E68C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1E097-6DF6-434A-4B6C-6C5A62CAD8D8}"/>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7572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726-FAC0-8BED-11A2-3F096F657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C2D436-B0F6-C9A9-40F8-14DDAF2D4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32A51D-5A10-5AD7-EF37-0F8998A25933}"/>
              </a:ext>
            </a:extLst>
          </p:cNvPr>
          <p:cNvSpPr>
            <a:spLocks noGrp="1"/>
          </p:cNvSpPr>
          <p:nvPr>
            <p:ph type="dt" sz="half" idx="10"/>
          </p:nvPr>
        </p:nvSpPr>
        <p:spPr/>
        <p:txBody>
          <a:bodyPr/>
          <a:lstStyle/>
          <a:p>
            <a:fld id="{D04A5A97-BE12-4C01-9A9F-705F05E9CC6D}" type="datetimeFigureOut">
              <a:rPr lang="en-US" smtClean="0"/>
              <a:t>4/4/2023</a:t>
            </a:fld>
            <a:endParaRPr lang="en-US"/>
          </a:p>
        </p:txBody>
      </p:sp>
      <p:sp>
        <p:nvSpPr>
          <p:cNvPr id="5" name="Footer Placeholder 4">
            <a:extLst>
              <a:ext uri="{FF2B5EF4-FFF2-40B4-BE49-F238E27FC236}">
                <a16:creationId xmlns:a16="http://schemas.microsoft.com/office/drawing/2014/main" id="{ED770381-72C0-EF75-5ABF-4002F68D4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5FCEB-0E6F-FD28-F49F-457AD576C508}"/>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80501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D92D-F950-6887-39B5-269B4C1A95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2CF38-4914-070F-A0EF-4190BE60C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DAEA1-D5C5-DC27-6430-F9B4AD137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3201D8-9D8A-309A-2515-A90DB308C561}"/>
              </a:ext>
            </a:extLst>
          </p:cNvPr>
          <p:cNvSpPr>
            <a:spLocks noGrp="1"/>
          </p:cNvSpPr>
          <p:nvPr>
            <p:ph type="dt" sz="half" idx="10"/>
          </p:nvPr>
        </p:nvSpPr>
        <p:spPr/>
        <p:txBody>
          <a:bodyPr/>
          <a:lstStyle/>
          <a:p>
            <a:fld id="{D04A5A97-BE12-4C01-9A9F-705F05E9CC6D}" type="datetimeFigureOut">
              <a:rPr lang="en-US" smtClean="0"/>
              <a:t>4/4/2023</a:t>
            </a:fld>
            <a:endParaRPr lang="en-US"/>
          </a:p>
        </p:txBody>
      </p:sp>
      <p:sp>
        <p:nvSpPr>
          <p:cNvPr id="6" name="Footer Placeholder 5">
            <a:extLst>
              <a:ext uri="{FF2B5EF4-FFF2-40B4-BE49-F238E27FC236}">
                <a16:creationId xmlns:a16="http://schemas.microsoft.com/office/drawing/2014/main" id="{1F396C6B-BCF6-4BC7-8D55-071ED0297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ABCB4-4C84-A6E8-98AB-66F1933B0CCE}"/>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12070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9407-ED70-50AE-4068-BA98D763BC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59DC8-1EC1-D61F-9D26-C84485EA6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675718-3B89-E601-078C-92C04AE95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AEE8A0-1CFC-3CD9-08AB-DB0247906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CD909-FB63-AA60-512B-99765A572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06073-D0AD-639E-2F17-7EEBFB504E84}"/>
              </a:ext>
            </a:extLst>
          </p:cNvPr>
          <p:cNvSpPr>
            <a:spLocks noGrp="1"/>
          </p:cNvSpPr>
          <p:nvPr>
            <p:ph type="dt" sz="half" idx="10"/>
          </p:nvPr>
        </p:nvSpPr>
        <p:spPr/>
        <p:txBody>
          <a:bodyPr/>
          <a:lstStyle/>
          <a:p>
            <a:fld id="{D04A5A97-BE12-4C01-9A9F-705F05E9CC6D}" type="datetimeFigureOut">
              <a:rPr lang="en-US" smtClean="0"/>
              <a:t>4/4/2023</a:t>
            </a:fld>
            <a:endParaRPr lang="en-US"/>
          </a:p>
        </p:txBody>
      </p:sp>
      <p:sp>
        <p:nvSpPr>
          <p:cNvPr id="8" name="Footer Placeholder 7">
            <a:extLst>
              <a:ext uri="{FF2B5EF4-FFF2-40B4-BE49-F238E27FC236}">
                <a16:creationId xmlns:a16="http://schemas.microsoft.com/office/drawing/2014/main" id="{3A3E642F-142C-08E1-F1A2-7130509E81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E10ED1-B15D-E6CF-A4D7-84246FEBCA5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93209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F489-32A3-3101-22D8-59CE0EAB9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46C28A-2364-8EFD-99EB-119FF33AF66A}"/>
              </a:ext>
            </a:extLst>
          </p:cNvPr>
          <p:cNvSpPr>
            <a:spLocks noGrp="1"/>
          </p:cNvSpPr>
          <p:nvPr>
            <p:ph type="dt" sz="half" idx="10"/>
          </p:nvPr>
        </p:nvSpPr>
        <p:spPr/>
        <p:txBody>
          <a:bodyPr/>
          <a:lstStyle/>
          <a:p>
            <a:fld id="{D04A5A97-BE12-4C01-9A9F-705F05E9CC6D}" type="datetimeFigureOut">
              <a:rPr lang="en-US" smtClean="0"/>
              <a:t>4/4/2023</a:t>
            </a:fld>
            <a:endParaRPr lang="en-US"/>
          </a:p>
        </p:txBody>
      </p:sp>
      <p:sp>
        <p:nvSpPr>
          <p:cNvPr id="4" name="Footer Placeholder 3">
            <a:extLst>
              <a:ext uri="{FF2B5EF4-FFF2-40B4-BE49-F238E27FC236}">
                <a16:creationId xmlns:a16="http://schemas.microsoft.com/office/drawing/2014/main" id="{3C3BE614-B9E3-A8B4-92CD-AB05473A26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D0FEE-538F-BBCD-407C-EC535AB09CB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00321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97040-A0EF-4165-5B9A-A393B5A59E1E}"/>
              </a:ext>
            </a:extLst>
          </p:cNvPr>
          <p:cNvSpPr>
            <a:spLocks noGrp="1"/>
          </p:cNvSpPr>
          <p:nvPr>
            <p:ph type="dt" sz="half" idx="10"/>
          </p:nvPr>
        </p:nvSpPr>
        <p:spPr/>
        <p:txBody>
          <a:bodyPr/>
          <a:lstStyle/>
          <a:p>
            <a:fld id="{D04A5A97-BE12-4C01-9A9F-705F05E9CC6D}" type="datetimeFigureOut">
              <a:rPr lang="en-US" smtClean="0"/>
              <a:t>4/4/2023</a:t>
            </a:fld>
            <a:endParaRPr lang="en-US"/>
          </a:p>
        </p:txBody>
      </p:sp>
      <p:sp>
        <p:nvSpPr>
          <p:cNvPr id="3" name="Footer Placeholder 2">
            <a:extLst>
              <a:ext uri="{FF2B5EF4-FFF2-40B4-BE49-F238E27FC236}">
                <a16:creationId xmlns:a16="http://schemas.microsoft.com/office/drawing/2014/main" id="{FE396111-2605-EEE2-0CBB-11B0F78738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4AD4CD-4E42-0CBD-DFCA-D40BE7C1E591}"/>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77854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4374-1D55-3105-5134-B2D923E2F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D9A88C-38E3-90F6-C417-0A72C6718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FB774D-0F5C-E325-1D9A-E89F2CDA0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0A067-62FF-48A3-E524-B8D7A7915F7D}"/>
              </a:ext>
            </a:extLst>
          </p:cNvPr>
          <p:cNvSpPr>
            <a:spLocks noGrp="1"/>
          </p:cNvSpPr>
          <p:nvPr>
            <p:ph type="dt" sz="half" idx="10"/>
          </p:nvPr>
        </p:nvSpPr>
        <p:spPr/>
        <p:txBody>
          <a:bodyPr/>
          <a:lstStyle/>
          <a:p>
            <a:fld id="{D04A5A97-BE12-4C01-9A9F-705F05E9CC6D}" type="datetimeFigureOut">
              <a:rPr lang="en-US" smtClean="0"/>
              <a:t>4/4/2023</a:t>
            </a:fld>
            <a:endParaRPr lang="en-US"/>
          </a:p>
        </p:txBody>
      </p:sp>
      <p:sp>
        <p:nvSpPr>
          <p:cNvPr id="6" name="Footer Placeholder 5">
            <a:extLst>
              <a:ext uri="{FF2B5EF4-FFF2-40B4-BE49-F238E27FC236}">
                <a16:creationId xmlns:a16="http://schemas.microsoft.com/office/drawing/2014/main" id="{F9F8C627-0DDC-3CC4-477E-1D637B9B4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ADFCD-923D-B747-EAFE-B044410A03F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8801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7C08-09A9-51E8-5FE8-182A417D5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B3194E-E1B1-F2CD-1F86-18841EAE8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20B408-E40B-7B06-F900-34B36B9A0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85068-BA43-5853-E89E-1E5DB6AE5DF1}"/>
              </a:ext>
            </a:extLst>
          </p:cNvPr>
          <p:cNvSpPr>
            <a:spLocks noGrp="1"/>
          </p:cNvSpPr>
          <p:nvPr>
            <p:ph type="dt" sz="half" idx="10"/>
          </p:nvPr>
        </p:nvSpPr>
        <p:spPr/>
        <p:txBody>
          <a:bodyPr/>
          <a:lstStyle/>
          <a:p>
            <a:fld id="{D04A5A97-BE12-4C01-9A9F-705F05E9CC6D}" type="datetimeFigureOut">
              <a:rPr lang="en-US" smtClean="0"/>
              <a:t>4/4/2023</a:t>
            </a:fld>
            <a:endParaRPr lang="en-US"/>
          </a:p>
        </p:txBody>
      </p:sp>
      <p:sp>
        <p:nvSpPr>
          <p:cNvPr id="6" name="Footer Placeholder 5">
            <a:extLst>
              <a:ext uri="{FF2B5EF4-FFF2-40B4-BE49-F238E27FC236}">
                <a16:creationId xmlns:a16="http://schemas.microsoft.com/office/drawing/2014/main" id="{868A0A62-0290-513A-6F1A-51CB6BD16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8E336-9B7C-B47D-405D-8F677EA7574A}"/>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7251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FAD48-B3B2-41A9-B8C2-CF12E5470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BD313D-3D0C-4232-447B-254FDD52F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672D2-548F-F877-3B23-2B4B5B669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A5A97-BE12-4C01-9A9F-705F05E9CC6D}" type="datetimeFigureOut">
              <a:rPr lang="en-US" smtClean="0"/>
              <a:t>4/4/2023</a:t>
            </a:fld>
            <a:endParaRPr lang="en-US"/>
          </a:p>
        </p:txBody>
      </p:sp>
      <p:sp>
        <p:nvSpPr>
          <p:cNvPr id="5" name="Footer Placeholder 4">
            <a:extLst>
              <a:ext uri="{FF2B5EF4-FFF2-40B4-BE49-F238E27FC236}">
                <a16:creationId xmlns:a16="http://schemas.microsoft.com/office/drawing/2014/main" id="{AE496AFD-033B-1997-C7A5-982062884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9C925B-3333-E474-805E-488C1F1EE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4ABB7F-EC83-43C1-92E0-C942853E96F7}" type="slidenum">
              <a:rPr lang="en-US" smtClean="0"/>
              <a:t>‹#›</a:t>
            </a:fld>
            <a:endParaRPr lang="en-US"/>
          </a:p>
        </p:txBody>
      </p:sp>
    </p:spTree>
    <p:extLst>
      <p:ext uri="{BB962C8B-B14F-4D97-AF65-F5344CB8AC3E}">
        <p14:creationId xmlns:p14="http://schemas.microsoft.com/office/powerpoint/2010/main" val="314051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public.tableau.com/app/profile/roberth7189/viz/CAHomePrices_16800593056980/HomeValuesinCA-TheStory?publish=y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hyperlink" Target="https://www.sqlalchemy.org/" TargetMode="External"/><Relationship Id="rId3" Type="http://schemas.openxmlformats.org/officeDocument/2006/relationships/hyperlink" Target="https://www.kaggle.com/paultimothymooney/zillow-house-price-data" TargetMode="External"/><Relationship Id="rId7" Type="http://schemas.openxmlformats.org/officeDocument/2006/relationships/hyperlink" Target="https://matplotlib.org/"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seaborn.pydata.org/" TargetMode="External"/><Relationship Id="rId5" Type="http://schemas.openxmlformats.org/officeDocument/2006/relationships/hyperlink" Target="https://scikit-learn.org/stable/" TargetMode="External"/><Relationship Id="rId10" Type="http://schemas.openxmlformats.org/officeDocument/2006/relationships/image" Target="../media/image23.png"/><Relationship Id="rId4" Type="http://schemas.openxmlformats.org/officeDocument/2006/relationships/hyperlink" Target="https://facebook.github.io/prophet/docs/quick_start.html" TargetMode="External"/><Relationship Id="rId9" Type="http://schemas.openxmlformats.org/officeDocument/2006/relationships/hyperlink" Target="https://pandas.pydata.or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5" name="Google Shape;95;p1"/>
          <p:cNvSpPr/>
          <p:nvPr/>
        </p:nvSpPr>
        <p:spPr>
          <a:xfrm>
            <a:off x="0" y="430"/>
            <a:ext cx="8104091" cy="6857571"/>
          </a:xfrm>
          <a:prstGeom prst="rect">
            <a:avLst/>
          </a:prstGeom>
          <a:gradFill>
            <a:gsLst>
              <a:gs pos="0">
                <a:srgbClr val="14B4A3">
                  <a:alpha val="80000"/>
                </a:srgbClr>
              </a:gs>
              <a:gs pos="100000">
                <a:schemeClr val="accent2"/>
              </a:gs>
            </a:gsLst>
            <a:lin ang="3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6" name="Google Shape;96;p1"/>
          <p:cNvSpPr/>
          <p:nvPr/>
        </p:nvSpPr>
        <p:spPr>
          <a:xfrm rot="-5400000">
            <a:off x="1874250" y="627728"/>
            <a:ext cx="4355593" cy="8104092"/>
          </a:xfrm>
          <a:prstGeom prst="rect">
            <a:avLst/>
          </a:prstGeom>
          <a:gradFill>
            <a:gsLst>
              <a:gs pos="0">
                <a:srgbClr val="29ADE7">
                  <a:alpha val="0"/>
                </a:srgbClr>
              </a:gs>
              <a:gs pos="91000">
                <a:srgbClr val="E72D29">
                  <a:alpha val="42352"/>
                </a:srgbClr>
              </a:gs>
              <a:gs pos="100000">
                <a:srgbClr val="E72D29">
                  <a:alpha val="42352"/>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7" name="Google Shape;97;p1"/>
          <p:cNvSpPr/>
          <p:nvPr/>
        </p:nvSpPr>
        <p:spPr>
          <a:xfrm>
            <a:off x="457200" y="-1"/>
            <a:ext cx="5638801" cy="6886827"/>
          </a:xfrm>
          <a:prstGeom prst="rect">
            <a:avLst/>
          </a:prstGeom>
          <a:gradFill>
            <a:gsLst>
              <a:gs pos="0">
                <a:srgbClr val="11399F">
                  <a:alpha val="0"/>
                </a:srgbClr>
              </a:gs>
              <a:gs pos="49000">
                <a:srgbClr val="11399F">
                  <a:alpha val="0"/>
                </a:srgbClr>
              </a:gs>
              <a:gs pos="99000">
                <a:srgbClr val="174CD5">
                  <a:alpha val="78431"/>
                </a:srgbClr>
              </a:gs>
              <a:gs pos="100000">
                <a:srgbClr val="174CD5">
                  <a:alpha val="78431"/>
                </a:srgbClr>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8" name="Google Shape;98;p1"/>
          <p:cNvSpPr/>
          <p:nvPr/>
        </p:nvSpPr>
        <p:spPr>
          <a:xfrm rot="6097846">
            <a:off x="1609180" y="724988"/>
            <a:ext cx="5121259" cy="5458067"/>
          </a:xfrm>
          <a:prstGeom prst="ellipse">
            <a:avLst/>
          </a:prstGeom>
          <a:gradFill>
            <a:gsLst>
              <a:gs pos="0">
                <a:srgbClr val="C4FAF3">
                  <a:alpha val="0"/>
                </a:srgbClr>
              </a:gs>
              <a:gs pos="39000">
                <a:srgbClr val="C4FAF3">
                  <a:alpha val="0"/>
                </a:srgbClr>
              </a:gs>
              <a:gs pos="100000">
                <a:srgbClr val="174CD5">
                  <a:alpha val="28235"/>
                </a:srgbClr>
              </a:gs>
            </a:gsLst>
            <a:lin ang="17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9" name="Google Shape;99;p1"/>
          <p:cNvSpPr txBox="1">
            <a:spLocks noGrp="1"/>
          </p:cNvSpPr>
          <p:nvPr>
            <p:ph type="ctrTitle"/>
          </p:nvPr>
        </p:nvSpPr>
        <p:spPr>
          <a:xfrm>
            <a:off x="920151" y="2920878"/>
            <a:ext cx="6292690" cy="2992576"/>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4000"/>
              <a:buFont typeface="Twentieth Century"/>
              <a:buNone/>
            </a:pPr>
            <a:r>
              <a:rPr lang="en-US" dirty="0"/>
              <a:t>HOUSING PRICE PREDICTION FOR MAJOR US CITIES</a:t>
            </a:r>
            <a:endParaRPr dirty="0">
              <a:solidFill>
                <a:schemeClr val="lt1"/>
              </a:solidFill>
            </a:endParaRPr>
          </a:p>
        </p:txBody>
      </p:sp>
      <p:sp>
        <p:nvSpPr>
          <p:cNvPr id="100" name="Google Shape;100;p1"/>
          <p:cNvSpPr txBox="1">
            <a:spLocks noGrp="1"/>
          </p:cNvSpPr>
          <p:nvPr>
            <p:ph type="subTitle" idx="1"/>
          </p:nvPr>
        </p:nvSpPr>
        <p:spPr>
          <a:xfrm>
            <a:off x="920151" y="1017038"/>
            <a:ext cx="5392495" cy="1248274"/>
          </a:xfrm>
          <a:prstGeom prst="rect">
            <a:avLst/>
          </a:prstGeom>
          <a:noFill/>
          <a:ln>
            <a:noFill/>
          </a:ln>
        </p:spPr>
        <p:txBody>
          <a:bodyPr spcFirstLastPara="1" wrap="square" lIns="0" tIns="0" rIns="0" bIns="0" anchor="b" anchorCtr="0">
            <a:normAutofit/>
          </a:bodyPr>
          <a:lstStyle/>
          <a:p>
            <a:pPr marL="0" lvl="0" indent="0" algn="l" rtl="0">
              <a:lnSpc>
                <a:spcPct val="150000"/>
              </a:lnSpc>
              <a:spcBef>
                <a:spcPts val="0"/>
              </a:spcBef>
              <a:spcAft>
                <a:spcPts val="0"/>
              </a:spcAft>
              <a:buClr>
                <a:schemeClr val="dk1"/>
              </a:buClr>
              <a:buSzPts val="1400"/>
              <a:buNone/>
            </a:pPr>
            <a:r>
              <a:rPr lang="en-US" sz="1400" dirty="0"/>
              <a:t>DATA ANALYTICS BOOTCAMP</a:t>
            </a:r>
            <a:endParaRPr dirty="0"/>
          </a:p>
          <a:p>
            <a:pPr marL="0" lvl="0" indent="0" algn="l" rtl="0">
              <a:lnSpc>
                <a:spcPct val="150000"/>
              </a:lnSpc>
              <a:spcBef>
                <a:spcPts val="1000"/>
              </a:spcBef>
              <a:spcAft>
                <a:spcPts val="0"/>
              </a:spcAft>
              <a:buClr>
                <a:schemeClr val="dk1"/>
              </a:buClr>
              <a:buSzPts val="1400"/>
              <a:buNone/>
            </a:pPr>
            <a:endParaRPr sz="1400" dirty="0">
              <a:solidFill>
                <a:schemeClr val="lt1"/>
              </a:solidFill>
            </a:endParaRPr>
          </a:p>
        </p:txBody>
      </p:sp>
      <p:pic>
        <p:nvPicPr>
          <p:cNvPr id="101" name="Google Shape;101;p1"/>
          <p:cNvPicPr preferRelativeResize="0"/>
          <p:nvPr/>
        </p:nvPicPr>
        <p:blipFill rotWithShape="1">
          <a:blip r:embed="rId3">
            <a:alphaModFix/>
          </a:blip>
          <a:srcRect l="26667" r="33428" b="-1"/>
          <a:stretch/>
        </p:blipFill>
        <p:spPr>
          <a:xfrm>
            <a:off x="8104092" y="10"/>
            <a:ext cx="4099858" cy="68579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6"/>
          <p:cNvSpPr txBox="1">
            <a:spLocks noGrp="1"/>
          </p:cNvSpPr>
          <p:nvPr>
            <p:ph type="title"/>
          </p:nvPr>
        </p:nvSpPr>
        <p:spPr>
          <a:xfrm>
            <a:off x="1371599" y="474031"/>
            <a:ext cx="9448801" cy="1003895"/>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Twentieth Century"/>
              <a:buNone/>
            </a:pPr>
            <a:r>
              <a:rPr lang="en-US"/>
              <a:t>DATA EXPLORATION - THE ETL PROCESS</a:t>
            </a:r>
            <a:endParaRPr/>
          </a:p>
        </p:txBody>
      </p:sp>
      <p:grpSp>
        <p:nvGrpSpPr>
          <p:cNvPr id="226" name="Google Shape;226;p6"/>
          <p:cNvGrpSpPr/>
          <p:nvPr/>
        </p:nvGrpSpPr>
        <p:grpSpPr>
          <a:xfrm>
            <a:off x="1166961" y="2067575"/>
            <a:ext cx="9858075" cy="3743572"/>
            <a:chOff x="770" y="166544"/>
            <a:chExt cx="9858075" cy="3743572"/>
          </a:xfrm>
        </p:grpSpPr>
        <p:sp>
          <p:nvSpPr>
            <p:cNvPr id="227" name="Google Shape;227;p6"/>
            <p:cNvSpPr/>
            <p:nvPr/>
          </p:nvSpPr>
          <p:spPr>
            <a:xfrm>
              <a:off x="770" y="166544"/>
              <a:ext cx="3119644" cy="3743572"/>
            </a:xfrm>
            <a:prstGeom prst="rect">
              <a:avLst/>
            </a:prstGeom>
            <a:solidFill>
              <a:srgbClr val="E62B27"/>
            </a:solidFill>
            <a:ln w="12700" cap="flat" cmpd="sng">
              <a:solidFill>
                <a:srgbClr val="E62B27"/>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
            <p:cNvSpPr txBox="1"/>
            <p:nvPr/>
          </p:nvSpPr>
          <p:spPr>
            <a:xfrm>
              <a:off x="770"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dirty="0">
                  <a:solidFill>
                    <a:schemeClr val="lt1"/>
                  </a:solidFill>
                  <a:latin typeface="Twentieth Century"/>
                  <a:ea typeface="Twentieth Century"/>
                  <a:cs typeface="Twentieth Century"/>
                  <a:sym typeface="Twentieth Century"/>
                </a:rPr>
                <a:t>Extract</a:t>
              </a:r>
              <a:endParaRPr sz="1400" b="0" i="0" u="none" strike="noStrike" cap="none" dirty="0">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dirty="0">
                  <a:solidFill>
                    <a:schemeClr val="lt1"/>
                  </a:solidFill>
                  <a:latin typeface="Twentieth Century"/>
                  <a:ea typeface="Twentieth Century"/>
                  <a:cs typeface="Twentieth Century"/>
                  <a:sym typeface="Twentieth Century"/>
                </a:rPr>
                <a:t>Extract clean data from  confirmed sources, </a:t>
              </a:r>
              <a:r>
                <a:rPr lang="en-US" sz="1700" dirty="0">
                  <a:solidFill>
                    <a:schemeClr val="lt1"/>
                  </a:solidFill>
                  <a:latin typeface="Twentieth Century"/>
                  <a:ea typeface="Twentieth Century"/>
                  <a:cs typeface="Twentieth Century"/>
                  <a:sym typeface="Twentieth Century"/>
                </a:rPr>
                <a:t>ensuring it has all necessary information and limited null values</a:t>
              </a:r>
              <a:endParaRPr sz="1400" b="0" i="0" u="none" strike="noStrike" cap="none" dirty="0">
                <a:solidFill>
                  <a:srgbClr val="000000"/>
                </a:solidFill>
                <a:latin typeface="Arial"/>
                <a:ea typeface="Arial"/>
                <a:cs typeface="Arial"/>
                <a:sym typeface="Arial"/>
              </a:endParaRPr>
            </a:p>
          </p:txBody>
        </p:sp>
        <p:sp>
          <p:nvSpPr>
            <p:cNvPr id="229" name="Google Shape;229;p6"/>
            <p:cNvSpPr/>
            <p:nvPr/>
          </p:nvSpPr>
          <p:spPr>
            <a:xfrm>
              <a:off x="770"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6"/>
            <p:cNvSpPr txBox="1"/>
            <p:nvPr/>
          </p:nvSpPr>
          <p:spPr>
            <a:xfrm>
              <a:off x="770"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01</a:t>
              </a:r>
              <a:endParaRPr sz="1400" b="0" i="0" u="none" strike="noStrike" cap="none">
                <a:solidFill>
                  <a:srgbClr val="000000"/>
                </a:solidFill>
                <a:latin typeface="Arial"/>
                <a:ea typeface="Arial"/>
                <a:cs typeface="Arial"/>
                <a:sym typeface="Arial"/>
              </a:endParaRPr>
            </a:p>
          </p:txBody>
        </p:sp>
        <p:sp>
          <p:nvSpPr>
            <p:cNvPr id="231" name="Google Shape;231;p6"/>
            <p:cNvSpPr/>
            <p:nvPr/>
          </p:nvSpPr>
          <p:spPr>
            <a:xfrm>
              <a:off x="3369985" y="166544"/>
              <a:ext cx="3119644" cy="3743572"/>
            </a:xfrm>
            <a:prstGeom prst="rect">
              <a:avLst/>
            </a:prstGeom>
            <a:solidFill>
              <a:srgbClr val="B7A11F"/>
            </a:solidFill>
            <a:ln w="12700" cap="flat" cmpd="sng">
              <a:solidFill>
                <a:srgbClr val="B7A11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
            <p:cNvSpPr txBox="1"/>
            <p:nvPr/>
          </p:nvSpPr>
          <p:spPr>
            <a:xfrm>
              <a:off x="3369985"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dirty="0">
                  <a:solidFill>
                    <a:schemeClr val="lt1"/>
                  </a:solidFill>
                  <a:latin typeface="Twentieth Century"/>
                  <a:ea typeface="Twentieth Century"/>
                  <a:cs typeface="Twentieth Century"/>
                  <a:sym typeface="Twentieth Century"/>
                </a:rPr>
                <a:t>Transform</a:t>
              </a:r>
              <a:endParaRPr sz="1400" b="0" i="0" u="none" strike="noStrike" cap="none" dirty="0">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dirty="0">
                  <a:solidFill>
                    <a:schemeClr val="lt1"/>
                  </a:solidFill>
                  <a:latin typeface="Twentieth Century"/>
                  <a:ea typeface="Twentieth Century"/>
                  <a:cs typeface="Twentieth Century"/>
                  <a:sym typeface="Twentieth Century"/>
                </a:rPr>
                <a:t>Transform data, removing null values and unnecessary columns, joining datasets, creating separate data frames</a:t>
              </a:r>
              <a:endParaRPr sz="1400" b="0" i="0" u="none" strike="noStrike" cap="none" dirty="0">
                <a:solidFill>
                  <a:srgbClr val="000000"/>
                </a:solidFill>
                <a:latin typeface="Arial"/>
                <a:ea typeface="Arial"/>
                <a:cs typeface="Arial"/>
                <a:sym typeface="Arial"/>
              </a:endParaRPr>
            </a:p>
          </p:txBody>
        </p:sp>
        <p:sp>
          <p:nvSpPr>
            <p:cNvPr id="233" name="Google Shape;233;p6"/>
            <p:cNvSpPr/>
            <p:nvPr/>
          </p:nvSpPr>
          <p:spPr>
            <a:xfrm>
              <a:off x="3369985"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6"/>
            <p:cNvSpPr txBox="1"/>
            <p:nvPr/>
          </p:nvSpPr>
          <p:spPr>
            <a:xfrm>
              <a:off x="3369985"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02</a:t>
              </a:r>
              <a:endParaRPr sz="1400" b="0" i="0" u="none" strike="noStrike" cap="none">
                <a:solidFill>
                  <a:srgbClr val="000000"/>
                </a:solidFill>
                <a:latin typeface="Arial"/>
                <a:ea typeface="Arial"/>
                <a:cs typeface="Arial"/>
                <a:sym typeface="Arial"/>
              </a:endParaRPr>
            </a:p>
          </p:txBody>
        </p:sp>
        <p:sp>
          <p:nvSpPr>
            <p:cNvPr id="235" name="Google Shape;235;p6"/>
            <p:cNvSpPr/>
            <p:nvPr/>
          </p:nvSpPr>
          <p:spPr>
            <a:xfrm>
              <a:off x="6739201" y="166544"/>
              <a:ext cx="3119644" cy="3743572"/>
            </a:xfrm>
            <a:prstGeom prst="rect">
              <a:avLst/>
            </a:prstGeom>
            <a:solidFill>
              <a:srgbClr val="12B3A1"/>
            </a:solidFill>
            <a:ln w="12700" cap="flat" cmpd="sng">
              <a:solidFill>
                <a:srgbClr val="12B3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6"/>
            <p:cNvSpPr txBox="1"/>
            <p:nvPr/>
          </p:nvSpPr>
          <p:spPr>
            <a:xfrm>
              <a:off x="6739201"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a:solidFill>
                    <a:schemeClr val="lt1"/>
                  </a:solidFill>
                  <a:latin typeface="Twentieth Century"/>
                  <a:ea typeface="Twentieth Century"/>
                  <a:cs typeface="Twentieth Century"/>
                  <a:sym typeface="Twentieth Century"/>
                </a:rPr>
                <a:t>Load</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a:solidFill>
                    <a:schemeClr val="lt1"/>
                  </a:solidFill>
                  <a:latin typeface="Twentieth Century"/>
                  <a:ea typeface="Twentieth Century"/>
                  <a:cs typeface="Twentieth Century"/>
                  <a:sym typeface="Twentieth Century"/>
                </a:rPr>
                <a:t>Load the data by writing it into Postgres using the confirmed look-up tables</a:t>
              </a:r>
              <a:r>
                <a:rPr lang="en-US" sz="1700">
                  <a:solidFill>
                    <a:schemeClr val="lt1"/>
                  </a:solidFill>
                  <a:latin typeface="Twentieth Century"/>
                  <a:ea typeface="Twentieth Century"/>
                  <a:cs typeface="Twentieth Century"/>
                  <a:sym typeface="Twentieth Century"/>
                </a:rPr>
                <a:t> to allow multiple users to access </a:t>
              </a:r>
              <a:endParaRPr sz="1400" b="0" i="0" u="none" strike="noStrike" cap="none">
                <a:solidFill>
                  <a:srgbClr val="000000"/>
                </a:solidFill>
                <a:latin typeface="Arial"/>
                <a:ea typeface="Arial"/>
                <a:cs typeface="Arial"/>
                <a:sym typeface="Arial"/>
              </a:endParaRPr>
            </a:p>
          </p:txBody>
        </p:sp>
        <p:sp>
          <p:nvSpPr>
            <p:cNvPr id="237" name="Google Shape;237;p6"/>
            <p:cNvSpPr/>
            <p:nvPr/>
          </p:nvSpPr>
          <p:spPr>
            <a:xfrm>
              <a:off x="6739201"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6"/>
            <p:cNvSpPr txBox="1"/>
            <p:nvPr/>
          </p:nvSpPr>
          <p:spPr>
            <a:xfrm>
              <a:off x="6739201"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03</a:t>
              </a: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23193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720400" y="821125"/>
            <a:ext cx="6490282" cy="13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DATABASE PROCESS</a:t>
            </a:r>
            <a:endParaRPr lang="en-US" dirty="0"/>
          </a:p>
        </p:txBody>
      </p:sp>
      <p:pic>
        <p:nvPicPr>
          <p:cNvPr id="273" name="Google Shape;273;ga479f66027_0_1"/>
          <p:cNvPicPr preferRelativeResize="0"/>
          <p:nvPr/>
        </p:nvPicPr>
        <p:blipFill>
          <a:blip r:embed="rId3">
            <a:alphaModFix/>
          </a:blip>
          <a:stretch>
            <a:fillRect/>
          </a:stretch>
        </p:blipFill>
        <p:spPr>
          <a:xfrm>
            <a:off x="438187" y="2153425"/>
            <a:ext cx="2512625" cy="1159225"/>
          </a:xfrm>
          <a:prstGeom prst="rect">
            <a:avLst/>
          </a:prstGeom>
          <a:noFill/>
          <a:ln>
            <a:noFill/>
          </a:ln>
        </p:spPr>
      </p:pic>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3831425"/>
            <a:ext cx="6775955" cy="115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3" name="TextBox 2">
            <a:extLst>
              <a:ext uri="{FF2B5EF4-FFF2-40B4-BE49-F238E27FC236}">
                <a16:creationId xmlns:a16="http://schemas.microsoft.com/office/drawing/2014/main" id="{84282CA1-B9D7-5BDF-5588-B4F69F52E985}"/>
              </a:ext>
            </a:extLst>
          </p:cNvPr>
          <p:cNvSpPr txBox="1"/>
          <p:nvPr/>
        </p:nvSpPr>
        <p:spPr>
          <a:xfrm>
            <a:off x="3821502" y="2268747"/>
            <a:ext cx="5365630" cy="923330"/>
          </a:xfrm>
          <a:prstGeom prst="rect">
            <a:avLst/>
          </a:prstGeom>
          <a:noFill/>
        </p:spPr>
        <p:txBody>
          <a:bodyPr wrap="square" rtlCol="0">
            <a:spAutoFit/>
          </a:bodyPr>
          <a:lstStyle/>
          <a:p>
            <a:r>
              <a:rPr lang="en-US" sz="1800" dirty="0">
                <a:latin typeface="Twentieth Century"/>
                <a:ea typeface="Twentieth Century"/>
                <a:cs typeface="Twentieth Century"/>
                <a:sym typeface="Twentieth Century"/>
              </a:rPr>
              <a:t>Used </a:t>
            </a:r>
            <a:r>
              <a:rPr lang="en-US" sz="1800" dirty="0" err="1">
                <a:latin typeface="Twentieth Century"/>
                <a:ea typeface="Twentieth Century"/>
                <a:cs typeface="Twentieth Century"/>
                <a:sym typeface="Twentieth Century"/>
              </a:rPr>
              <a:t>postgres</a:t>
            </a:r>
            <a:r>
              <a:rPr lang="en-US" sz="1800" dirty="0">
                <a:latin typeface="Twentieth Century"/>
                <a:ea typeface="Twentieth Century"/>
                <a:cs typeface="Twentieth Century"/>
                <a:sym typeface="Twentieth Century"/>
              </a:rPr>
              <a:t> by way of </a:t>
            </a:r>
            <a:r>
              <a:rPr lang="en-US" sz="1800" dirty="0" err="1">
                <a:latin typeface="Twentieth Century"/>
                <a:ea typeface="Twentieth Century"/>
                <a:cs typeface="Twentieth Century"/>
                <a:sym typeface="Twentieth Century"/>
              </a:rPr>
              <a:t>pgAdmin</a:t>
            </a:r>
            <a:r>
              <a:rPr lang="en-US" sz="1800" dirty="0">
                <a:latin typeface="Twentieth Century"/>
                <a:ea typeface="Twentieth Century"/>
                <a:cs typeface="Twentieth Century"/>
                <a:sym typeface="Twentieth Century"/>
              </a:rPr>
              <a:t> as our database to house the tables of data</a:t>
            </a:r>
          </a:p>
          <a:p>
            <a:endParaRPr lang="en-US" dirty="0"/>
          </a:p>
        </p:txBody>
      </p:sp>
      <p:pic>
        <p:nvPicPr>
          <p:cNvPr id="5" name="Picture 4">
            <a:extLst>
              <a:ext uri="{FF2B5EF4-FFF2-40B4-BE49-F238E27FC236}">
                <a16:creationId xmlns:a16="http://schemas.microsoft.com/office/drawing/2014/main" id="{B7339F2A-9359-22BF-6381-BBC5A8FD8F64}"/>
              </a:ext>
            </a:extLst>
          </p:cNvPr>
          <p:cNvPicPr>
            <a:picLocks noChangeAspect="1"/>
          </p:cNvPicPr>
          <p:nvPr/>
        </p:nvPicPr>
        <p:blipFill>
          <a:blip r:embed="rId4"/>
          <a:stretch>
            <a:fillRect/>
          </a:stretch>
        </p:blipFill>
        <p:spPr>
          <a:xfrm>
            <a:off x="1108421" y="3831425"/>
            <a:ext cx="1842391" cy="1333616"/>
          </a:xfrm>
          <a:prstGeom prst="rect">
            <a:avLst/>
          </a:prstGeom>
        </p:spPr>
      </p:pic>
      <p:sp>
        <p:nvSpPr>
          <p:cNvPr id="6" name="TextBox 5">
            <a:extLst>
              <a:ext uri="{FF2B5EF4-FFF2-40B4-BE49-F238E27FC236}">
                <a16:creationId xmlns:a16="http://schemas.microsoft.com/office/drawing/2014/main" id="{A1CCAE4F-93C9-57F4-F889-4FD3A4FB3342}"/>
              </a:ext>
            </a:extLst>
          </p:cNvPr>
          <p:cNvSpPr txBox="1"/>
          <p:nvPr/>
        </p:nvSpPr>
        <p:spPr>
          <a:xfrm>
            <a:off x="3899139" y="3510951"/>
            <a:ext cx="5227607" cy="923330"/>
          </a:xfrm>
          <a:prstGeom prst="rect">
            <a:avLst/>
          </a:prstGeom>
          <a:noFill/>
        </p:spPr>
        <p:txBody>
          <a:bodyPr wrap="square" rtlCol="0">
            <a:spAutoFit/>
          </a:bodyPr>
          <a:lstStyle/>
          <a:p>
            <a:r>
              <a:rPr lang="en-US" dirty="0"/>
              <a:t>Used </a:t>
            </a:r>
            <a:r>
              <a:rPr lang="en-US" dirty="0" err="1"/>
              <a:t>Sql</a:t>
            </a:r>
            <a:r>
              <a:rPr lang="en-US" dirty="0"/>
              <a:t> Alchemy to create the database and schemas through Python and extract from the database into our prediction models.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a451f44ca8_0_0"/>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8" name="Google Shape;258;ga451f44ca8_0_0"/>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9" name="Google Shape;259;ga451f44ca8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0" name="Google Shape;260;ga451f44ca8_0_0"/>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1" name="Google Shape;261;ga451f44ca8_0_0"/>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2" name="Google Shape;262;ga451f44ca8_0_0"/>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3" name="Google Shape;263;ga451f44ca8_0_0"/>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4" name="Google Shape;264;ga451f44ca8_0_0"/>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5" name="Google Shape;265;ga451f44ca8_0_0"/>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dirty="0">
                <a:solidFill>
                  <a:schemeClr val="lt1"/>
                </a:solidFill>
              </a:rPr>
              <a:t>Visualization</a:t>
            </a:r>
            <a:endParaRPr dirty="0"/>
          </a:p>
        </p:txBody>
      </p:sp>
      <p:sp>
        <p:nvSpPr>
          <p:cNvPr id="266" name="Google Shape;266;ga451f44ca8_0_0"/>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extLst>
      <p:ext uri="{BB962C8B-B14F-4D97-AF65-F5344CB8AC3E}">
        <p14:creationId xmlns:p14="http://schemas.microsoft.com/office/powerpoint/2010/main" val="411018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Tableau Analysis</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4" name="Picture 3">
            <a:extLst>
              <a:ext uri="{FF2B5EF4-FFF2-40B4-BE49-F238E27FC236}">
                <a16:creationId xmlns:a16="http://schemas.microsoft.com/office/drawing/2014/main" id="{135BED4D-C3B6-4E7E-1673-44B1DD6C996A}"/>
              </a:ext>
            </a:extLst>
          </p:cNvPr>
          <p:cNvPicPr>
            <a:picLocks noChangeAspect="1"/>
          </p:cNvPicPr>
          <p:nvPr/>
        </p:nvPicPr>
        <p:blipFill>
          <a:blip r:embed="rId3"/>
          <a:stretch>
            <a:fillRect/>
          </a:stretch>
        </p:blipFill>
        <p:spPr>
          <a:xfrm>
            <a:off x="1207303" y="2762973"/>
            <a:ext cx="5856300" cy="3356046"/>
          </a:xfrm>
          <a:prstGeom prst="rect">
            <a:avLst/>
          </a:prstGeom>
        </p:spPr>
      </p:pic>
      <p:sp>
        <p:nvSpPr>
          <p:cNvPr id="5" name="TextBox 4">
            <a:extLst>
              <a:ext uri="{FF2B5EF4-FFF2-40B4-BE49-F238E27FC236}">
                <a16:creationId xmlns:a16="http://schemas.microsoft.com/office/drawing/2014/main" id="{27C7AD1E-5145-D7DB-DE66-4126A9413E17}"/>
              </a:ext>
            </a:extLst>
          </p:cNvPr>
          <p:cNvSpPr txBox="1"/>
          <p:nvPr/>
        </p:nvSpPr>
        <p:spPr>
          <a:xfrm>
            <a:off x="1155957" y="1805082"/>
            <a:ext cx="10520931" cy="646331"/>
          </a:xfrm>
          <a:prstGeom prst="rect">
            <a:avLst/>
          </a:prstGeom>
          <a:noFill/>
        </p:spPr>
        <p:txBody>
          <a:bodyPr wrap="square" rtlCol="0">
            <a:spAutoFit/>
          </a:bodyPr>
          <a:lstStyle/>
          <a:p>
            <a:r>
              <a:rPr lang="en-US" b="0" i="0" u="none" strike="noStrike">
                <a:effectLst/>
                <a:latin typeface="Slack-Lato"/>
                <a:hlinkClick r:id="rId4"/>
              </a:rPr>
              <a:t>https://public.tableau.com/app/profile/roberth7189/viz/CAHomePrices_16800593056980/HomeValuesinCA-TheStory?publish=yes</a:t>
            </a:r>
            <a:endParaRPr lang="en-US" dirty="0"/>
          </a:p>
        </p:txBody>
      </p:sp>
    </p:spTree>
    <p:extLst>
      <p:ext uri="{BB962C8B-B14F-4D97-AF65-F5344CB8AC3E}">
        <p14:creationId xmlns:p14="http://schemas.microsoft.com/office/powerpoint/2010/main" val="14514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a0b92bb7ca_0_273"/>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4" name="Google Shape;284;ga0b92bb7ca_0_273"/>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5" name="Google Shape;285;ga0b92bb7ca_0_27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6" name="Google Shape;286;ga0b92bb7ca_0_273"/>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7" name="Google Shape;287;ga0b92bb7ca_0_273"/>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8" name="Google Shape;288;ga0b92bb7ca_0_273"/>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9" name="Google Shape;289;ga0b92bb7ca_0_273"/>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90" name="Google Shape;290;ga0b92bb7ca_0_273"/>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91" name="Google Shape;291;ga0b92bb7ca_0_273"/>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a:solidFill>
                  <a:schemeClr val="lt1"/>
                </a:solidFill>
              </a:rPr>
              <a:t>MACHINE LEARNING</a:t>
            </a:r>
            <a:endParaRPr/>
          </a:p>
        </p:txBody>
      </p:sp>
      <p:sp>
        <p:nvSpPr>
          <p:cNvPr id="292" name="Google Shape;292;ga0b92bb7ca_0_273"/>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Machine Learning Models Deployed</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 name="TextBox 1">
            <a:extLst>
              <a:ext uri="{FF2B5EF4-FFF2-40B4-BE49-F238E27FC236}">
                <a16:creationId xmlns:a16="http://schemas.microsoft.com/office/drawing/2014/main" id="{67AD422B-A4EA-6FB8-2430-615E55E7F4C1}"/>
              </a:ext>
            </a:extLst>
          </p:cNvPr>
          <p:cNvSpPr txBox="1"/>
          <p:nvPr/>
        </p:nvSpPr>
        <p:spPr>
          <a:xfrm>
            <a:off x="957532" y="1820174"/>
            <a:ext cx="8678174"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rial" panose="020B0604020202020204" pitchFamily="34" charset="0"/>
              </a:rPr>
              <a:t>The selected dataset comprises fifty months housing prices data from Zillow.com (2019-01-31 to 2023-02-28).</a:t>
            </a:r>
          </a:p>
          <a:p>
            <a:pPr marL="285750" indent="-285750">
              <a:buFont typeface="Arial" panose="020B0604020202020204" pitchFamily="34" charset="0"/>
              <a:buChar char="•"/>
            </a:pPr>
            <a:r>
              <a:rPr lang="en-US" b="0" i="0" dirty="0">
                <a:effectLst/>
                <a:latin typeface="Arial" panose="020B0604020202020204" pitchFamily="34" charset="0"/>
              </a:rPr>
              <a:t>These historical prices were used as features for predicting our numerical </a:t>
            </a:r>
            <a:br>
              <a:rPr lang="en-US" dirty="0"/>
            </a:br>
            <a:r>
              <a:rPr lang="en-US" b="0" i="0" dirty="0">
                <a:effectLst/>
                <a:latin typeface="Arial" panose="020B0604020202020204" pitchFamily="34" charset="0"/>
              </a:rPr>
              <a:t>target/dependent variable (future price).</a:t>
            </a:r>
          </a:p>
          <a:p>
            <a:pPr marL="285750" indent="-285750">
              <a:buFont typeface="Arial" panose="020B0604020202020204" pitchFamily="34" charset="0"/>
              <a:buChar char="•"/>
            </a:pPr>
            <a:r>
              <a:rPr lang="en-US" b="0" i="0" dirty="0">
                <a:effectLst/>
                <a:latin typeface="Arial" panose="020B0604020202020204" pitchFamily="34" charset="0"/>
              </a:rPr>
              <a:t>Supervised learning models, specifically, Linear Regression using scikit-learn, and a newly-researched model known as Prophet Model were both employed to predict home prices.</a:t>
            </a:r>
            <a:endParaRPr lang="en-US" dirty="0"/>
          </a:p>
        </p:txBody>
      </p:sp>
    </p:spTree>
    <p:extLst>
      <p:ext uri="{BB962C8B-B14F-4D97-AF65-F5344CB8AC3E}">
        <p14:creationId xmlns:p14="http://schemas.microsoft.com/office/powerpoint/2010/main" val="142600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Regression Model</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 name="TextBox 1">
            <a:extLst>
              <a:ext uri="{FF2B5EF4-FFF2-40B4-BE49-F238E27FC236}">
                <a16:creationId xmlns:a16="http://schemas.microsoft.com/office/drawing/2014/main" id="{67AD422B-A4EA-6FB8-2430-615E55E7F4C1}"/>
              </a:ext>
            </a:extLst>
          </p:cNvPr>
          <p:cNvSpPr txBox="1"/>
          <p:nvPr/>
        </p:nvSpPr>
        <p:spPr>
          <a:xfrm>
            <a:off x="957532" y="1820174"/>
            <a:ext cx="8678174"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rPr>
              <a:t>Initially created a Data Frame of home prices in California from February 2019 to February, 2023</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Preprocessing: The data was cleaned (e.g., removing irrelevant rows and columns, and then splitting the data into subsets for training and testing the model (using 75% to 25% split respectively)</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Training: Since the aim was to develop a model to predict future home prices, we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began by training the model to predict February 2023</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In preparing the Linear Regression Model, we dropped the previous twelve months data prior to February, 2023, since we wanted to train the model to recognize patterns for prediction.</a:t>
            </a: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Validating: We used a small subset of labeled data (</a:t>
            </a:r>
            <a:r>
              <a:rPr lang="en-US" b="0" i="0" dirty="0" err="1">
                <a:solidFill>
                  <a:srgbClr val="1D1C1D"/>
                </a:solidFill>
                <a:effectLst/>
                <a:latin typeface="Arial" panose="020B0604020202020204" pitchFamily="34" charset="0"/>
              </a:rPr>
              <a:t>y_test</a:t>
            </a:r>
            <a:r>
              <a:rPr lang="en-US" b="0" i="0" dirty="0">
                <a:solidFill>
                  <a:srgbClr val="1D1C1D"/>
                </a:solidFill>
                <a:effectLst/>
                <a:latin typeface="Arial" panose="020B0604020202020204" pitchFamily="34" charset="0"/>
              </a:rPr>
              <a:t>) to compare with the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model’s predictions (predicted2023_02_28).</a:t>
            </a:r>
          </a:p>
          <a:p>
            <a:pPr marL="285750" indent="-285750">
              <a:buFont typeface="Arial" panose="020B0604020202020204" pitchFamily="34" charset="0"/>
              <a:buChar char="•"/>
            </a:pPr>
            <a:r>
              <a:rPr lang="en-US" b="0" i="0" dirty="0">
                <a:effectLst/>
                <a:latin typeface="Arial" panose="020B0604020202020204" pitchFamily="34" charset="0"/>
              </a:rPr>
              <a:t>Predicting: If the linear regression model satisfies the relevant metrics </a:t>
            </a:r>
            <a:br>
              <a:rPr lang="en-US" dirty="0"/>
            </a:br>
            <a:r>
              <a:rPr lang="en-US" b="0" i="0" dirty="0">
                <a:effectLst/>
                <a:latin typeface="Arial" panose="020B0604020202020204" pitchFamily="34" charset="0"/>
              </a:rPr>
              <a:t>such as; the model score, R2, MSE, RMSE, and standard deviation, then it </a:t>
            </a:r>
            <a:br>
              <a:rPr lang="en-US" dirty="0"/>
            </a:br>
            <a:r>
              <a:rPr lang="en-US" b="0" i="0" dirty="0">
                <a:effectLst/>
                <a:latin typeface="Arial" panose="020B0604020202020204" pitchFamily="34" charset="0"/>
              </a:rPr>
              <a:t>can be used in predicting future home prices</a:t>
            </a:r>
            <a:endParaRPr lang="en-US" b="0" i="0" dirty="0">
              <a:solidFill>
                <a:srgbClr val="1D1C1D"/>
              </a:solidFill>
              <a:effectLst/>
              <a:latin typeface="Arial" panose="020B0604020202020204" pitchFamily="34" charset="0"/>
            </a:endParaRPr>
          </a:p>
          <a:p>
            <a:endParaRPr lang="en-US" b="0" i="0" dirty="0">
              <a:solidFill>
                <a:srgbClr val="1D1C1D"/>
              </a:solidFill>
              <a:effectLst/>
              <a:latin typeface="Slack-Lato"/>
            </a:endParaRPr>
          </a:p>
          <a:p>
            <a:pPr algn="ctr"/>
            <a:br>
              <a:rPr lang="en-US" dirty="0"/>
            </a:br>
            <a:endParaRPr lang="en-US" dirty="0"/>
          </a:p>
        </p:txBody>
      </p:sp>
    </p:spTree>
    <p:extLst>
      <p:ext uri="{BB962C8B-B14F-4D97-AF65-F5344CB8AC3E}">
        <p14:creationId xmlns:p14="http://schemas.microsoft.com/office/powerpoint/2010/main" val="153039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(REGRESSION MODEL)</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3" name="Picture 2">
            <a:extLst>
              <a:ext uri="{FF2B5EF4-FFF2-40B4-BE49-F238E27FC236}">
                <a16:creationId xmlns:a16="http://schemas.microsoft.com/office/drawing/2014/main" id="{FE222CB0-FD5A-54C1-6B28-F43A3BD01B52}"/>
              </a:ext>
            </a:extLst>
          </p:cNvPr>
          <p:cNvPicPr>
            <a:picLocks noChangeAspect="1"/>
          </p:cNvPicPr>
          <p:nvPr/>
        </p:nvPicPr>
        <p:blipFill>
          <a:blip r:embed="rId3"/>
          <a:stretch>
            <a:fillRect/>
          </a:stretch>
        </p:blipFill>
        <p:spPr>
          <a:xfrm>
            <a:off x="720399" y="1651151"/>
            <a:ext cx="3627323" cy="2955355"/>
          </a:xfrm>
          <a:prstGeom prst="rect">
            <a:avLst/>
          </a:prstGeom>
        </p:spPr>
      </p:pic>
      <p:graphicFrame>
        <p:nvGraphicFramePr>
          <p:cNvPr id="5" name="Chart 4"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2826447967"/>
              </p:ext>
            </p:extLst>
          </p:nvPr>
        </p:nvGraphicFramePr>
        <p:xfrm>
          <a:off x="5313873" y="1556261"/>
          <a:ext cx="4295954" cy="30502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79364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4638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(REGRESSION MODEL cont..)</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2" name="Picture 1">
            <a:extLst>
              <a:ext uri="{FF2B5EF4-FFF2-40B4-BE49-F238E27FC236}">
                <a16:creationId xmlns:a16="http://schemas.microsoft.com/office/drawing/2014/main" id="{7F846AFA-5957-6EBB-A1AF-618241EE0E61}"/>
              </a:ext>
            </a:extLst>
          </p:cNvPr>
          <p:cNvPicPr>
            <a:picLocks noChangeAspect="1"/>
          </p:cNvPicPr>
          <p:nvPr/>
        </p:nvPicPr>
        <p:blipFill>
          <a:blip r:embed="rId3"/>
          <a:stretch>
            <a:fillRect/>
          </a:stretch>
        </p:blipFill>
        <p:spPr>
          <a:xfrm>
            <a:off x="1035171" y="1759789"/>
            <a:ext cx="3237692" cy="3551399"/>
          </a:xfrm>
          <a:prstGeom prst="rect">
            <a:avLst/>
          </a:prstGeom>
        </p:spPr>
      </p:pic>
      <p:graphicFrame>
        <p:nvGraphicFramePr>
          <p:cNvPr id="7" name="Chart 6"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562999793"/>
              </p:ext>
            </p:extLst>
          </p:nvPr>
        </p:nvGraphicFramePr>
        <p:xfrm>
          <a:off x="5284320" y="1724470"/>
          <a:ext cx="3852724" cy="42770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817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(PROPHET MODEL PREDICTION)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4" name="Picture 3">
            <a:extLst>
              <a:ext uri="{FF2B5EF4-FFF2-40B4-BE49-F238E27FC236}">
                <a16:creationId xmlns:a16="http://schemas.microsoft.com/office/drawing/2014/main" id="{50C9E1C0-5154-3CD9-D95D-5727D08B9204}"/>
              </a:ext>
            </a:extLst>
          </p:cNvPr>
          <p:cNvPicPr>
            <a:picLocks noChangeAspect="1"/>
          </p:cNvPicPr>
          <p:nvPr/>
        </p:nvPicPr>
        <p:blipFill>
          <a:blip r:embed="rId3"/>
          <a:stretch>
            <a:fillRect/>
          </a:stretch>
        </p:blipFill>
        <p:spPr>
          <a:xfrm>
            <a:off x="1103762" y="2536895"/>
            <a:ext cx="5646332" cy="3853080"/>
          </a:xfrm>
          <a:prstGeom prst="rect">
            <a:avLst/>
          </a:prstGeom>
        </p:spPr>
      </p:pic>
      <p:sp>
        <p:nvSpPr>
          <p:cNvPr id="5" name="TextBox 4">
            <a:extLst>
              <a:ext uri="{FF2B5EF4-FFF2-40B4-BE49-F238E27FC236}">
                <a16:creationId xmlns:a16="http://schemas.microsoft.com/office/drawing/2014/main" id="{27FDF9AA-DC09-C98F-4825-0E2769AC85F7}"/>
              </a:ext>
            </a:extLst>
          </p:cNvPr>
          <p:cNvSpPr txBox="1"/>
          <p:nvPr/>
        </p:nvSpPr>
        <p:spPr>
          <a:xfrm>
            <a:off x="1259456" y="1759789"/>
            <a:ext cx="6219645" cy="369332"/>
          </a:xfrm>
          <a:prstGeom prst="rect">
            <a:avLst/>
          </a:prstGeom>
          <a:noFill/>
        </p:spPr>
        <p:txBody>
          <a:bodyPr wrap="square" rtlCol="0">
            <a:spAutoFit/>
          </a:bodyPr>
          <a:lstStyle/>
          <a:p>
            <a:r>
              <a:rPr lang="en-US" dirty="0"/>
              <a:t>County: Santa Clara, City: San Jose, Neighborhood: Evergreen</a:t>
            </a:r>
          </a:p>
        </p:txBody>
      </p:sp>
    </p:spTree>
    <p:extLst>
      <p:ext uri="{BB962C8B-B14F-4D97-AF65-F5344CB8AC3E}">
        <p14:creationId xmlns:p14="http://schemas.microsoft.com/office/powerpoint/2010/main" val="273671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a4ada4306e_0_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8" name="Google Shape;108;ga4ada4306e_0_15"/>
          <p:cNvSpPr/>
          <p:nvPr/>
        </p:nvSpPr>
        <p:spPr>
          <a:xfrm rot="-5400000" flipH="1">
            <a:off x="-1409385" y="1410150"/>
            <a:ext cx="6858000" cy="4037700"/>
          </a:xfrm>
          <a:prstGeom prst="rect">
            <a:avLst/>
          </a:prstGeom>
          <a:gradFill>
            <a:gsLst>
              <a:gs pos="0">
                <a:schemeClr val="accent6"/>
              </a:gs>
              <a:gs pos="8000">
                <a:schemeClr val="accent6"/>
              </a:gs>
              <a:gs pos="100000">
                <a:srgbClr val="29ADE7">
                  <a:alpha val="88627"/>
                </a:srgbClr>
              </a:gs>
            </a:gsLst>
            <a:lin ang="300012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9" name="Google Shape;109;ga4ada4306e_0_15"/>
          <p:cNvSpPr/>
          <p:nvPr/>
        </p:nvSpPr>
        <p:spPr>
          <a:xfrm rot="-5400000" flipH="1">
            <a:off x="790201" y="3609454"/>
            <a:ext cx="2458200" cy="4038600"/>
          </a:xfrm>
          <a:prstGeom prst="rect">
            <a:avLst/>
          </a:prstGeom>
          <a:gradFill>
            <a:gsLst>
              <a:gs pos="0">
                <a:srgbClr val="7DCDF0">
                  <a:alpha val="0"/>
                </a:srgbClr>
              </a:gs>
              <a:gs pos="99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0" name="Google Shape;110;ga4ada4306e_0_15"/>
          <p:cNvSpPr/>
          <p:nvPr/>
        </p:nvSpPr>
        <p:spPr>
          <a:xfrm rot="-967356">
            <a:off x="-363397" y="1755538"/>
            <a:ext cx="3897369" cy="4176045"/>
          </a:xfrm>
          <a:custGeom>
            <a:avLst/>
            <a:gdLst/>
            <a:ahLst/>
            <a:cxnLst/>
            <a:rect l="l" t="t" r="r" b="b"/>
            <a:pathLst>
              <a:path w="3900088" h="4178958" extrusionOk="0">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0">
                <a:srgbClr val="688EEF">
                  <a:alpha val="5882"/>
                </a:srgbClr>
              </a:gs>
              <a:gs pos="36000">
                <a:srgbClr val="688EEF">
                  <a:alpha val="5882"/>
                </a:srgbClr>
              </a:gs>
              <a:gs pos="100000">
                <a:srgbClr val="174CD5">
                  <a:alpha val="25882"/>
                </a:srgbClr>
              </a:gs>
            </a:gsLst>
            <a:lin ang="180000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1" name="Google Shape;111;ga4ada4306e_0_15"/>
          <p:cNvSpPr/>
          <p:nvPr/>
        </p:nvSpPr>
        <p:spPr>
          <a:xfrm rot="5400000" flipH="1">
            <a:off x="50100" y="411155"/>
            <a:ext cx="4395600" cy="3581400"/>
          </a:xfrm>
          <a:prstGeom prst="rect">
            <a:avLst/>
          </a:prstGeom>
          <a:gradFill>
            <a:gsLst>
              <a:gs pos="0">
                <a:srgbClr val="29ADE7">
                  <a:alpha val="28627"/>
                </a:srgbClr>
              </a:gs>
              <a:gs pos="100000">
                <a:srgbClr val="14B4A3">
                  <a:alpha val="0"/>
                </a:srgbClr>
              </a:gs>
            </a:gsLst>
            <a:lin ang="660013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2" name="Google Shape;112;ga4ada4306e_0_15"/>
          <p:cNvSpPr txBox="1">
            <a:spLocks noGrp="1"/>
          </p:cNvSpPr>
          <p:nvPr>
            <p:ph type="title"/>
          </p:nvPr>
        </p:nvSpPr>
        <p:spPr>
          <a:xfrm>
            <a:off x="457200" y="868280"/>
            <a:ext cx="3390600" cy="3363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lt1"/>
              </a:buClr>
              <a:buSzPts val="3200"/>
              <a:buFont typeface="Twentieth Century"/>
              <a:buNone/>
            </a:pPr>
            <a:r>
              <a:rPr lang="en-US" sz="3200" dirty="0">
                <a:solidFill>
                  <a:schemeClr val="lt1"/>
                </a:solidFill>
              </a:rPr>
              <a:t>SUMMARY</a:t>
            </a:r>
            <a:endParaRPr dirty="0"/>
          </a:p>
        </p:txBody>
      </p:sp>
      <p:grpSp>
        <p:nvGrpSpPr>
          <p:cNvPr id="113" name="Google Shape;113;ga4ada4306e_0_15"/>
          <p:cNvGrpSpPr/>
          <p:nvPr/>
        </p:nvGrpSpPr>
        <p:grpSpPr>
          <a:xfrm>
            <a:off x="4494579" y="3737428"/>
            <a:ext cx="7240239" cy="2850128"/>
            <a:chOff x="0" y="1183"/>
            <a:chExt cx="7240239" cy="2850128"/>
          </a:xfrm>
        </p:grpSpPr>
        <p:sp>
          <p:nvSpPr>
            <p:cNvPr id="114" name="Google Shape;114;ga4ada4306e_0_15"/>
            <p:cNvSpPr/>
            <p:nvPr/>
          </p:nvSpPr>
          <p:spPr>
            <a:xfrm>
              <a:off x="0" y="1183"/>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a4ada4306e_0_15"/>
            <p:cNvSpPr/>
            <p:nvPr/>
          </p:nvSpPr>
          <p:spPr>
            <a:xfrm>
              <a:off x="181510" y="136191"/>
              <a:ext cx="330000" cy="330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a4ada4306e_0_15"/>
            <p:cNvSpPr/>
            <p:nvPr/>
          </p:nvSpPr>
          <p:spPr>
            <a:xfrm>
              <a:off x="693039" y="1183"/>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a4ada4306e_0_15"/>
            <p:cNvSpPr txBox="1"/>
            <p:nvPr/>
          </p:nvSpPr>
          <p:spPr>
            <a:xfrm>
              <a:off x="693039" y="1183"/>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Data Exploration &amp; P</a:t>
              </a:r>
              <a:r>
                <a:rPr lang="en-US" sz="2200">
                  <a:solidFill>
                    <a:schemeClr val="dk1"/>
                  </a:solidFill>
                  <a:latin typeface="Twentieth Century"/>
                  <a:ea typeface="Twentieth Century"/>
                  <a:cs typeface="Twentieth Century"/>
                  <a:sym typeface="Twentieth Century"/>
                </a:rPr>
                <a:t>reliminary Analysis</a:t>
              </a:r>
              <a:r>
                <a:rPr lang="en-US" sz="2200" b="0" i="0" u="none" strike="noStrike" cap="none">
                  <a:solidFill>
                    <a:schemeClr val="dk1"/>
                  </a:solidFill>
                  <a:latin typeface="Twentieth Century"/>
                  <a:ea typeface="Twentieth Century"/>
                  <a:cs typeface="Twentieth Century"/>
                  <a:sym typeface="Twentieth Century"/>
                </a:rPr>
                <a:t> </a:t>
              </a:r>
              <a:endParaRPr/>
            </a:p>
          </p:txBody>
        </p:sp>
        <p:sp>
          <p:nvSpPr>
            <p:cNvPr id="118" name="Google Shape;118;ga4ada4306e_0_15"/>
            <p:cNvSpPr/>
            <p:nvPr/>
          </p:nvSpPr>
          <p:spPr>
            <a:xfrm>
              <a:off x="0" y="751226"/>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ga4ada4306e_0_15"/>
            <p:cNvSpPr/>
            <p:nvPr/>
          </p:nvSpPr>
          <p:spPr>
            <a:xfrm>
              <a:off x="181510" y="886233"/>
              <a:ext cx="330000" cy="330000"/>
            </a:xfrm>
            <a:prstGeom prst="rect">
              <a:avLst/>
            </a:prstGeom>
            <a:blipFill rotWithShape="1">
              <a:blip r:embed="rId4">
                <a:alphaModFix/>
              </a:blip>
              <a:stretch>
                <a:fillRect/>
              </a:stretch>
            </a:blipFill>
            <a:ln w="12700" cap="flat" cmpd="sng">
              <a:solidFill>
                <a:schemeClr val="accent6">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a4ada4306e_0_15"/>
            <p:cNvSpPr/>
            <p:nvPr/>
          </p:nvSpPr>
          <p:spPr>
            <a:xfrm>
              <a:off x="693039" y="751226"/>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a4ada4306e_0_15"/>
            <p:cNvSpPr txBox="1"/>
            <p:nvPr/>
          </p:nvSpPr>
          <p:spPr>
            <a:xfrm>
              <a:off x="693039" y="751226"/>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Database</a:t>
              </a:r>
              <a:endParaRPr/>
            </a:p>
          </p:txBody>
        </p:sp>
        <p:sp>
          <p:nvSpPr>
            <p:cNvPr id="122" name="Google Shape;122;ga4ada4306e_0_15"/>
            <p:cNvSpPr/>
            <p:nvPr/>
          </p:nvSpPr>
          <p:spPr>
            <a:xfrm>
              <a:off x="0" y="1501268"/>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ga4ada4306e_0_15"/>
            <p:cNvSpPr/>
            <p:nvPr/>
          </p:nvSpPr>
          <p:spPr>
            <a:xfrm>
              <a:off x="181510" y="1636276"/>
              <a:ext cx="330000" cy="3300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a4ada4306e_0_15"/>
            <p:cNvSpPr/>
            <p:nvPr/>
          </p:nvSpPr>
          <p:spPr>
            <a:xfrm>
              <a:off x="693039" y="1501268"/>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ga4ada4306e_0_15"/>
            <p:cNvSpPr txBox="1"/>
            <p:nvPr/>
          </p:nvSpPr>
          <p:spPr>
            <a:xfrm>
              <a:off x="693039" y="1501268"/>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Machine Learning</a:t>
              </a:r>
              <a:endParaRPr/>
            </a:p>
          </p:txBody>
        </p:sp>
        <p:sp>
          <p:nvSpPr>
            <p:cNvPr id="126" name="Google Shape;126;ga4ada4306e_0_15"/>
            <p:cNvSpPr/>
            <p:nvPr/>
          </p:nvSpPr>
          <p:spPr>
            <a:xfrm>
              <a:off x="0" y="2251311"/>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a4ada4306e_0_15"/>
            <p:cNvSpPr/>
            <p:nvPr/>
          </p:nvSpPr>
          <p:spPr>
            <a:xfrm>
              <a:off x="181510" y="2386318"/>
              <a:ext cx="330000" cy="3300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a4ada4306e_0_15"/>
            <p:cNvSpPr/>
            <p:nvPr/>
          </p:nvSpPr>
          <p:spPr>
            <a:xfrm>
              <a:off x="693039" y="2251311"/>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ga4ada4306e_0_15"/>
            <p:cNvSpPr txBox="1"/>
            <p:nvPr/>
          </p:nvSpPr>
          <p:spPr>
            <a:xfrm>
              <a:off x="693039" y="2251311"/>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Dashboard</a:t>
              </a:r>
              <a:endParaRPr/>
            </a:p>
          </p:txBody>
        </p:sp>
      </p:grpSp>
      <p:sp>
        <p:nvSpPr>
          <p:cNvPr id="130" name="Google Shape;130;ga4ada4306e_0_15"/>
          <p:cNvSpPr txBox="1"/>
          <p:nvPr/>
        </p:nvSpPr>
        <p:spPr>
          <a:xfrm>
            <a:off x="4558040" y="451883"/>
            <a:ext cx="7113300" cy="2554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rgbClr val="7A0F0D"/>
                </a:solidFill>
                <a:latin typeface="Twentieth Century"/>
                <a:ea typeface="Twentieth Century"/>
                <a:cs typeface="Twentieth Century"/>
                <a:sym typeface="Twentieth Century"/>
              </a:rPr>
              <a:t>Overview:</a:t>
            </a:r>
            <a:r>
              <a:rPr lang="en-US" sz="1600" b="0" i="0" u="none" strike="noStrike" cap="none" dirty="0">
                <a:solidFill>
                  <a:srgbClr val="7A0F0D"/>
                </a:solidFill>
                <a:latin typeface="Twentieth Century"/>
                <a:ea typeface="Twentieth Century"/>
                <a:cs typeface="Twentieth Century"/>
                <a:sym typeface="Twentieth Century"/>
              </a:rPr>
              <a:t> Housing prices in the United States (US) continue to increase as incomes rise, unemployment drops, and industries grow. Like many, our team wants to predict how housing prices will change over the years as we decide where we want to relocate long-term. </a:t>
            </a:r>
            <a:endParaRPr dirty="0"/>
          </a:p>
          <a:p>
            <a:pPr marL="0" marR="0" lvl="0" indent="0" algn="l" rtl="0">
              <a:spcBef>
                <a:spcPts val="0"/>
              </a:spcBef>
              <a:spcAft>
                <a:spcPts val="0"/>
              </a:spcAft>
              <a:buNone/>
            </a:pPr>
            <a:endParaRPr sz="1600" dirty="0">
              <a:solidFill>
                <a:srgbClr val="7A0F0D"/>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600" b="1" dirty="0">
                <a:solidFill>
                  <a:srgbClr val="7A0F0D"/>
                </a:solidFill>
                <a:latin typeface="Twentieth Century"/>
                <a:ea typeface="Twentieth Century"/>
                <a:cs typeface="Twentieth Century"/>
                <a:sym typeface="Twentieth Century"/>
              </a:rPr>
              <a:t>Objective: </a:t>
            </a:r>
            <a:r>
              <a:rPr lang="en-US" sz="1600" dirty="0">
                <a:solidFill>
                  <a:srgbClr val="7A0F0D"/>
                </a:solidFill>
                <a:latin typeface="Twentieth Century"/>
                <a:ea typeface="Twentieth Century"/>
                <a:cs typeface="Twentieth Century"/>
                <a:sym typeface="Twentieth Century"/>
              </a:rPr>
              <a:t>By analyzing housing market data and trends between 2020-2023, the </a:t>
            </a:r>
            <a:r>
              <a:rPr lang="en-US" sz="1600" i="1" dirty="0">
                <a:solidFill>
                  <a:srgbClr val="7A0F0D"/>
                </a:solidFill>
                <a:latin typeface="Twentieth Century"/>
                <a:ea typeface="Twentieth Century"/>
                <a:cs typeface="Twentieth Century"/>
                <a:sym typeface="Twentieth Century"/>
              </a:rPr>
              <a:t>Housing Price Prediction </a:t>
            </a:r>
            <a:r>
              <a:rPr lang="en-US" sz="1600" dirty="0">
                <a:solidFill>
                  <a:srgbClr val="7A0F0D"/>
                </a:solidFill>
                <a:latin typeface="Twentieth Century"/>
                <a:ea typeface="Twentieth Century"/>
                <a:cs typeface="Twentieth Century"/>
                <a:sym typeface="Twentieth Century"/>
              </a:rPr>
              <a:t> will predict whether the housing market will rise or drop in the state of California. For example, clients who are looking for new home to buy or rental/investment property will be able to decide where to buy homes based on the number of bedrooms and neighborhoods comparing the housing price.</a:t>
            </a:r>
            <a:endParaRPr dirty="0"/>
          </a:p>
        </p:txBody>
      </p:sp>
      <p:sp>
        <p:nvSpPr>
          <p:cNvPr id="131" name="Google Shape;131;ga4ada4306e_0_15"/>
          <p:cNvSpPr txBox="1"/>
          <p:nvPr/>
        </p:nvSpPr>
        <p:spPr>
          <a:xfrm>
            <a:off x="4558058" y="3244354"/>
            <a:ext cx="2677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a:solidFill>
                  <a:schemeClr val="dk1"/>
                </a:solidFill>
                <a:latin typeface="Twentieth Century"/>
                <a:ea typeface="Twentieth Century"/>
                <a:cs typeface="Twentieth Century"/>
                <a:sym typeface="Twentieth Century"/>
              </a:rPr>
              <a:t>Presentation Sections: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(PROPHET MODEL PREDICTION)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5" name="TextBox 4">
            <a:extLst>
              <a:ext uri="{FF2B5EF4-FFF2-40B4-BE49-F238E27FC236}">
                <a16:creationId xmlns:a16="http://schemas.microsoft.com/office/drawing/2014/main" id="{27FDF9AA-DC09-C98F-4825-0E2769AC85F7}"/>
              </a:ext>
            </a:extLst>
          </p:cNvPr>
          <p:cNvSpPr txBox="1"/>
          <p:nvPr/>
        </p:nvSpPr>
        <p:spPr>
          <a:xfrm>
            <a:off x="1259456" y="1759789"/>
            <a:ext cx="6219645" cy="369332"/>
          </a:xfrm>
          <a:prstGeom prst="rect">
            <a:avLst/>
          </a:prstGeom>
          <a:noFill/>
        </p:spPr>
        <p:txBody>
          <a:bodyPr wrap="square" rtlCol="0">
            <a:spAutoFit/>
          </a:bodyPr>
          <a:lstStyle/>
          <a:p>
            <a:r>
              <a:rPr lang="en-US" dirty="0"/>
              <a:t>County: San Diego, City: San Diego, Neighborhood: Pacific Beach</a:t>
            </a:r>
          </a:p>
        </p:txBody>
      </p:sp>
      <p:pic>
        <p:nvPicPr>
          <p:cNvPr id="3" name="Picture 2">
            <a:extLst>
              <a:ext uri="{FF2B5EF4-FFF2-40B4-BE49-F238E27FC236}">
                <a16:creationId xmlns:a16="http://schemas.microsoft.com/office/drawing/2014/main" id="{3412F587-3B56-0D09-DAEA-FF6729FE3F6C}"/>
              </a:ext>
            </a:extLst>
          </p:cNvPr>
          <p:cNvPicPr>
            <a:picLocks noChangeAspect="1"/>
          </p:cNvPicPr>
          <p:nvPr/>
        </p:nvPicPr>
        <p:blipFill>
          <a:blip r:embed="rId3"/>
          <a:stretch>
            <a:fillRect/>
          </a:stretch>
        </p:blipFill>
        <p:spPr>
          <a:xfrm>
            <a:off x="1259456" y="2625577"/>
            <a:ext cx="7026249" cy="4206605"/>
          </a:xfrm>
          <a:prstGeom prst="rect">
            <a:avLst/>
          </a:prstGeom>
        </p:spPr>
      </p:pic>
    </p:spTree>
    <p:extLst>
      <p:ext uri="{BB962C8B-B14F-4D97-AF65-F5344CB8AC3E}">
        <p14:creationId xmlns:p14="http://schemas.microsoft.com/office/powerpoint/2010/main" val="275389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(PROPHET MODEL PREDICTION)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5" name="TextBox 4">
            <a:extLst>
              <a:ext uri="{FF2B5EF4-FFF2-40B4-BE49-F238E27FC236}">
                <a16:creationId xmlns:a16="http://schemas.microsoft.com/office/drawing/2014/main" id="{27FDF9AA-DC09-C98F-4825-0E2769AC85F7}"/>
              </a:ext>
            </a:extLst>
          </p:cNvPr>
          <p:cNvSpPr txBox="1"/>
          <p:nvPr/>
        </p:nvSpPr>
        <p:spPr>
          <a:xfrm>
            <a:off x="1259456" y="1759789"/>
            <a:ext cx="6219645" cy="369332"/>
          </a:xfrm>
          <a:prstGeom prst="rect">
            <a:avLst/>
          </a:prstGeom>
          <a:noFill/>
        </p:spPr>
        <p:txBody>
          <a:bodyPr wrap="square" rtlCol="0">
            <a:spAutoFit/>
          </a:bodyPr>
          <a:lstStyle/>
          <a:p>
            <a:r>
              <a:rPr lang="en-US" dirty="0"/>
              <a:t>County: Orange County, City: Irvine, Neighborhood: East Irvine</a:t>
            </a:r>
          </a:p>
        </p:txBody>
      </p:sp>
      <p:pic>
        <p:nvPicPr>
          <p:cNvPr id="3" name="Picture 2">
            <a:extLst>
              <a:ext uri="{FF2B5EF4-FFF2-40B4-BE49-F238E27FC236}">
                <a16:creationId xmlns:a16="http://schemas.microsoft.com/office/drawing/2014/main" id="{14DD826C-8B45-B55B-8D86-84621652ADBD}"/>
              </a:ext>
            </a:extLst>
          </p:cNvPr>
          <p:cNvPicPr>
            <a:picLocks noChangeAspect="1"/>
          </p:cNvPicPr>
          <p:nvPr/>
        </p:nvPicPr>
        <p:blipFill>
          <a:blip r:embed="rId3"/>
          <a:stretch>
            <a:fillRect/>
          </a:stretch>
        </p:blipFill>
        <p:spPr>
          <a:xfrm>
            <a:off x="1259456" y="2367374"/>
            <a:ext cx="6896698" cy="4115157"/>
          </a:xfrm>
          <a:prstGeom prst="rect">
            <a:avLst/>
          </a:prstGeom>
        </p:spPr>
      </p:pic>
    </p:spTree>
    <p:extLst>
      <p:ext uri="{BB962C8B-B14F-4D97-AF65-F5344CB8AC3E}">
        <p14:creationId xmlns:p14="http://schemas.microsoft.com/office/powerpoint/2010/main" val="1375878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 &amp; RECOMMENDATION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1207008" y="1759789"/>
            <a:ext cx="10264592" cy="1038275"/>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en-US" sz="1600" b="0" i="0" dirty="0">
                <a:solidFill>
                  <a:srgbClr val="1D1C1D"/>
                </a:solidFill>
                <a:effectLst/>
                <a:latin typeface="Slack-Lato"/>
              </a:rPr>
              <a:t>We would explore more machine learning models and fine tune them to try and get a better fitting model.</a:t>
            </a:r>
          </a:p>
          <a:p>
            <a:pPr marL="742950" lvl="1" indent="-285750">
              <a:buFont typeface="Arial" panose="020B0604020202020204" pitchFamily="34" charset="0"/>
              <a:buChar char="•"/>
            </a:pPr>
            <a:r>
              <a:rPr lang="en-US" sz="1600" b="0" i="0" dirty="0">
                <a:solidFill>
                  <a:srgbClr val="1D1C1D"/>
                </a:solidFill>
                <a:effectLst/>
                <a:latin typeface="Slack-Lato"/>
              </a:rPr>
              <a:t>One major area where we feel we could have improved our project is by taking more time to discover more data sets and factors that may influence housing prices</a:t>
            </a:r>
            <a:r>
              <a:rPr lang="en-US" sz="1600" dirty="0">
                <a:solidFill>
                  <a:srgbClr val="1D1C1D"/>
                </a:solidFill>
                <a:latin typeface="Slack-Lato"/>
              </a:rPr>
              <a:t> (Example: Population, Square feet area, Average rent, Crime rate, Price of gas, Health care).</a:t>
            </a:r>
          </a:p>
          <a:p>
            <a:pPr marL="742950" lvl="1" indent="-285750">
              <a:buFont typeface="Arial" panose="020B0604020202020204" pitchFamily="34" charset="0"/>
              <a:buChar char="•"/>
            </a:pPr>
            <a:r>
              <a:rPr lang="en-US" sz="1600" b="0" i="0" dirty="0">
                <a:solidFill>
                  <a:srgbClr val="1F2328"/>
                </a:solidFill>
                <a:effectLst/>
                <a:latin typeface="-apple-system"/>
              </a:rPr>
              <a:t>There are likely many variables we could not find data on handily, and that would probably be the best place to improve our project.</a:t>
            </a:r>
            <a:endParaRPr lang="en-US" sz="1600" b="0" i="0" dirty="0">
              <a:solidFill>
                <a:srgbClr val="1D1C1D"/>
              </a:solidFill>
              <a:effectLst/>
              <a:latin typeface="Slack-Lato"/>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181856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a4608018e6_0_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163" name="Google Shape;163;ga4608018e6_0_47"/>
          <p:cNvSpPr/>
          <p:nvPr/>
        </p:nvSpPr>
        <p:spPr>
          <a:xfrm>
            <a:off x="0" y="428"/>
            <a:ext cx="12192000" cy="1600200"/>
          </a:xfrm>
          <a:prstGeom prst="rect">
            <a:avLst/>
          </a:prstGeom>
          <a:gradFill>
            <a:gsLst>
              <a:gs pos="0">
                <a:srgbClr val="29ADE7">
                  <a:alpha val="82745"/>
                </a:srgbClr>
              </a:gs>
              <a:gs pos="100000">
                <a:schemeClr val="accent6"/>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4" name="Google Shape;164;ga4608018e6_0_47"/>
          <p:cNvSpPr/>
          <p:nvPr/>
        </p:nvSpPr>
        <p:spPr>
          <a:xfrm>
            <a:off x="4399161" y="9109"/>
            <a:ext cx="7792800" cy="1594200"/>
          </a:xfrm>
          <a:prstGeom prst="rect">
            <a:avLst/>
          </a:prstGeom>
          <a:gradFill>
            <a:gsLst>
              <a:gs pos="0">
                <a:srgbClr val="E72D29">
                  <a:alpha val="0"/>
                </a:srgbClr>
              </a:gs>
              <a:gs pos="22000">
                <a:srgbClr val="E72D29">
                  <a:alpha val="0"/>
                </a:srgbClr>
              </a:gs>
              <a:gs pos="99000">
                <a:schemeClr val="accent2"/>
              </a:gs>
              <a:gs pos="100000">
                <a:schemeClr val="accent2"/>
              </a:gs>
            </a:gsLst>
            <a:lin ang="1859992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5" name="Google Shape;165;ga4608018e6_0_47"/>
          <p:cNvSpPr/>
          <p:nvPr/>
        </p:nvSpPr>
        <p:spPr>
          <a:xfrm rot="-5400000">
            <a:off x="9022052" y="-906271"/>
            <a:ext cx="1602900" cy="3416400"/>
          </a:xfrm>
          <a:prstGeom prst="rect">
            <a:avLst/>
          </a:prstGeom>
          <a:gradFill>
            <a:gsLst>
              <a:gs pos="0">
                <a:srgbClr val="14B4A3">
                  <a:alpha val="0"/>
                </a:srgbClr>
              </a:gs>
              <a:gs pos="45000">
                <a:srgbClr val="14B4A3">
                  <a:alpha val="0"/>
                </a:srgbClr>
              </a:gs>
              <a:gs pos="99000">
                <a:srgbClr val="174CD5">
                  <a:alpha val="32941"/>
                </a:srgbClr>
              </a:gs>
              <a:gs pos="100000">
                <a:srgbClr val="174CD5">
                  <a:alpha val="32941"/>
                </a:srgbClr>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6" name="Google Shape;166;ga4608018e6_0_47"/>
          <p:cNvSpPr/>
          <p:nvPr/>
        </p:nvSpPr>
        <p:spPr>
          <a:xfrm rot="10800000">
            <a:off x="2451191" y="-2"/>
            <a:ext cx="9729600" cy="1600200"/>
          </a:xfrm>
          <a:prstGeom prst="rect">
            <a:avLst/>
          </a:prstGeom>
          <a:gradFill>
            <a:gsLst>
              <a:gs pos="0">
                <a:srgbClr val="29ADE7">
                  <a:alpha val="29803"/>
                </a:srgbClr>
              </a:gs>
              <a:gs pos="99000">
                <a:srgbClr val="29ADE7">
                  <a:alpha val="0"/>
                </a:srgbClr>
              </a:gs>
              <a:gs pos="100000">
                <a:srgbClr val="29ADE7">
                  <a:alpha val="0"/>
                </a:srgbClr>
              </a:gs>
            </a:gsLst>
            <a:lin ang="1980004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7" name="Google Shape;167;ga4608018e6_0_47"/>
          <p:cNvSpPr/>
          <p:nvPr/>
        </p:nvSpPr>
        <p:spPr>
          <a:xfrm>
            <a:off x="-2" y="430"/>
            <a:ext cx="7910100" cy="1600200"/>
          </a:xfrm>
          <a:prstGeom prst="rect">
            <a:avLst/>
          </a:prstGeom>
          <a:gradFill>
            <a:gsLst>
              <a:gs pos="0">
                <a:srgbClr val="29ADE7">
                  <a:alpha val="20784"/>
                </a:srgbClr>
              </a:gs>
              <a:gs pos="99000">
                <a:srgbClr val="29ADE7">
                  <a:alpha val="0"/>
                </a:srgbClr>
              </a:gs>
              <a:gs pos="100000">
                <a:srgbClr val="29ADE7">
                  <a:alpha val="0"/>
                </a:srgbClr>
              </a:gs>
            </a:gsLst>
            <a:lin ang="203999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8" name="Google Shape;168;ga4608018e6_0_47"/>
          <p:cNvSpPr txBox="1">
            <a:spLocks noGrp="1"/>
          </p:cNvSpPr>
          <p:nvPr>
            <p:ph type="title"/>
          </p:nvPr>
        </p:nvSpPr>
        <p:spPr>
          <a:xfrm>
            <a:off x="1157084" y="374427"/>
            <a:ext cx="10374600" cy="97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200"/>
              <a:buFont typeface="Twentieth Century"/>
              <a:buNone/>
            </a:pPr>
            <a:r>
              <a:rPr lang="en-US" sz="3200" dirty="0">
                <a:solidFill>
                  <a:schemeClr val="lt1"/>
                </a:solidFill>
              </a:rPr>
              <a:t>Technologies Used</a:t>
            </a:r>
            <a:endParaRPr dirty="0"/>
          </a:p>
        </p:txBody>
      </p:sp>
      <p:pic>
        <p:nvPicPr>
          <p:cNvPr id="182" name="Google Shape;182;ga4608018e6_0_47"/>
          <p:cNvPicPr preferRelativeResize="0"/>
          <p:nvPr/>
        </p:nvPicPr>
        <p:blipFill>
          <a:blip r:embed="rId3">
            <a:alphaModFix/>
          </a:blip>
          <a:stretch>
            <a:fillRect/>
          </a:stretch>
        </p:blipFill>
        <p:spPr>
          <a:xfrm>
            <a:off x="583667" y="2102761"/>
            <a:ext cx="2420776" cy="507386"/>
          </a:xfrm>
          <a:prstGeom prst="rect">
            <a:avLst/>
          </a:prstGeom>
          <a:noFill/>
          <a:ln>
            <a:noFill/>
          </a:ln>
        </p:spPr>
      </p:pic>
      <p:pic>
        <p:nvPicPr>
          <p:cNvPr id="183" name="Google Shape;183;ga4608018e6_0_47"/>
          <p:cNvPicPr preferRelativeResize="0"/>
          <p:nvPr/>
        </p:nvPicPr>
        <p:blipFill>
          <a:blip r:embed="rId4">
            <a:alphaModFix/>
          </a:blip>
          <a:stretch>
            <a:fillRect/>
          </a:stretch>
        </p:blipFill>
        <p:spPr>
          <a:xfrm>
            <a:off x="814367" y="4449248"/>
            <a:ext cx="1959375" cy="578725"/>
          </a:xfrm>
          <a:prstGeom prst="rect">
            <a:avLst/>
          </a:prstGeom>
          <a:noFill/>
          <a:ln>
            <a:noFill/>
          </a:ln>
        </p:spPr>
      </p:pic>
      <p:pic>
        <p:nvPicPr>
          <p:cNvPr id="187" name="Google Shape;187;ga4608018e6_0_47"/>
          <p:cNvPicPr preferRelativeResize="0"/>
          <p:nvPr/>
        </p:nvPicPr>
        <p:blipFill>
          <a:blip r:embed="rId5">
            <a:alphaModFix/>
          </a:blip>
          <a:stretch>
            <a:fillRect/>
          </a:stretch>
        </p:blipFill>
        <p:spPr>
          <a:xfrm>
            <a:off x="874904" y="5235381"/>
            <a:ext cx="1221525" cy="1415211"/>
          </a:xfrm>
          <a:prstGeom prst="rect">
            <a:avLst/>
          </a:prstGeom>
          <a:noFill/>
          <a:ln>
            <a:noFill/>
          </a:ln>
        </p:spPr>
      </p:pic>
      <p:pic>
        <p:nvPicPr>
          <p:cNvPr id="188" name="Google Shape;188;ga4608018e6_0_47"/>
          <p:cNvPicPr preferRelativeResize="0"/>
          <p:nvPr/>
        </p:nvPicPr>
        <p:blipFill>
          <a:blip r:embed="rId6">
            <a:alphaModFix/>
          </a:blip>
          <a:stretch>
            <a:fillRect/>
          </a:stretch>
        </p:blipFill>
        <p:spPr>
          <a:xfrm>
            <a:off x="3588110" y="1795129"/>
            <a:ext cx="1496867" cy="1122650"/>
          </a:xfrm>
          <a:prstGeom prst="rect">
            <a:avLst/>
          </a:prstGeom>
          <a:noFill/>
          <a:ln>
            <a:noFill/>
          </a:ln>
        </p:spPr>
      </p:pic>
      <p:pic>
        <p:nvPicPr>
          <p:cNvPr id="2" name="Google Shape;273;ga479f66027_0_1">
            <a:extLst>
              <a:ext uri="{FF2B5EF4-FFF2-40B4-BE49-F238E27FC236}">
                <a16:creationId xmlns:a16="http://schemas.microsoft.com/office/drawing/2014/main" id="{AB170A81-8147-4F3E-E25D-672F9FD21E2A}"/>
              </a:ext>
            </a:extLst>
          </p:cNvPr>
          <p:cNvPicPr preferRelativeResize="0"/>
          <p:nvPr/>
        </p:nvPicPr>
        <p:blipFill>
          <a:blip r:embed="rId7">
            <a:alphaModFix/>
          </a:blip>
          <a:stretch>
            <a:fillRect/>
          </a:stretch>
        </p:blipFill>
        <p:spPr>
          <a:xfrm>
            <a:off x="362502" y="2885270"/>
            <a:ext cx="2512625" cy="1159225"/>
          </a:xfrm>
          <a:prstGeom prst="rect">
            <a:avLst/>
          </a:prstGeom>
          <a:noFill/>
          <a:ln>
            <a:noFill/>
          </a:ln>
        </p:spPr>
      </p:pic>
      <p:pic>
        <p:nvPicPr>
          <p:cNvPr id="6" name="Picture 5">
            <a:extLst>
              <a:ext uri="{FF2B5EF4-FFF2-40B4-BE49-F238E27FC236}">
                <a16:creationId xmlns:a16="http://schemas.microsoft.com/office/drawing/2014/main" id="{5491D67C-0FC4-8B89-17FF-93ED0782312C}"/>
              </a:ext>
            </a:extLst>
          </p:cNvPr>
          <p:cNvPicPr>
            <a:picLocks noChangeAspect="1"/>
          </p:cNvPicPr>
          <p:nvPr/>
        </p:nvPicPr>
        <p:blipFill>
          <a:blip r:embed="rId8"/>
          <a:stretch>
            <a:fillRect/>
          </a:stretch>
        </p:blipFill>
        <p:spPr>
          <a:xfrm>
            <a:off x="3588111" y="2917780"/>
            <a:ext cx="1596364" cy="451072"/>
          </a:xfrm>
          <a:prstGeom prst="rect">
            <a:avLst/>
          </a:prstGeom>
        </p:spPr>
      </p:pic>
      <p:pic>
        <p:nvPicPr>
          <p:cNvPr id="8" name="Picture 7">
            <a:extLst>
              <a:ext uri="{FF2B5EF4-FFF2-40B4-BE49-F238E27FC236}">
                <a16:creationId xmlns:a16="http://schemas.microsoft.com/office/drawing/2014/main" id="{E206C507-E6B1-7F19-8F39-C31852699B6C}"/>
              </a:ext>
            </a:extLst>
          </p:cNvPr>
          <p:cNvPicPr>
            <a:picLocks noChangeAspect="1"/>
          </p:cNvPicPr>
          <p:nvPr/>
        </p:nvPicPr>
        <p:blipFill>
          <a:blip r:embed="rId9"/>
          <a:stretch>
            <a:fillRect/>
          </a:stretch>
        </p:blipFill>
        <p:spPr>
          <a:xfrm>
            <a:off x="3633380" y="3546214"/>
            <a:ext cx="1406326" cy="782494"/>
          </a:xfrm>
          <a:prstGeom prst="rect">
            <a:avLst/>
          </a:prstGeom>
        </p:spPr>
      </p:pic>
      <p:pic>
        <p:nvPicPr>
          <p:cNvPr id="10" name="Picture 9">
            <a:extLst>
              <a:ext uri="{FF2B5EF4-FFF2-40B4-BE49-F238E27FC236}">
                <a16:creationId xmlns:a16="http://schemas.microsoft.com/office/drawing/2014/main" id="{0C3036D3-05BC-0AE6-9ABD-D23F57879132}"/>
              </a:ext>
            </a:extLst>
          </p:cNvPr>
          <p:cNvPicPr>
            <a:picLocks noChangeAspect="1"/>
          </p:cNvPicPr>
          <p:nvPr/>
        </p:nvPicPr>
        <p:blipFill>
          <a:blip r:embed="rId10"/>
          <a:stretch>
            <a:fillRect/>
          </a:stretch>
        </p:blipFill>
        <p:spPr>
          <a:xfrm>
            <a:off x="3626965" y="4733090"/>
            <a:ext cx="1446842" cy="589765"/>
          </a:xfrm>
          <a:prstGeom prst="rect">
            <a:avLst/>
          </a:prstGeom>
        </p:spPr>
      </p:pic>
      <p:pic>
        <p:nvPicPr>
          <p:cNvPr id="12" name="Picture 11">
            <a:extLst>
              <a:ext uri="{FF2B5EF4-FFF2-40B4-BE49-F238E27FC236}">
                <a16:creationId xmlns:a16="http://schemas.microsoft.com/office/drawing/2014/main" id="{EDF8429F-BE1C-8EE6-B869-0D9F8BCA2689}"/>
              </a:ext>
            </a:extLst>
          </p:cNvPr>
          <p:cNvPicPr>
            <a:picLocks noChangeAspect="1"/>
          </p:cNvPicPr>
          <p:nvPr/>
        </p:nvPicPr>
        <p:blipFill>
          <a:blip r:embed="rId11"/>
          <a:stretch>
            <a:fillRect/>
          </a:stretch>
        </p:blipFill>
        <p:spPr>
          <a:xfrm>
            <a:off x="3638135" y="5879671"/>
            <a:ext cx="1753374" cy="477798"/>
          </a:xfrm>
          <a:prstGeom prst="rect">
            <a:avLst/>
          </a:prstGeom>
        </p:spPr>
      </p:pic>
      <p:pic>
        <p:nvPicPr>
          <p:cNvPr id="14" name="Picture 13">
            <a:extLst>
              <a:ext uri="{FF2B5EF4-FFF2-40B4-BE49-F238E27FC236}">
                <a16:creationId xmlns:a16="http://schemas.microsoft.com/office/drawing/2014/main" id="{6F21BD9B-F260-5B8D-E1DF-27F1BDD5F716}"/>
              </a:ext>
            </a:extLst>
          </p:cNvPr>
          <p:cNvPicPr>
            <a:picLocks noChangeAspect="1"/>
          </p:cNvPicPr>
          <p:nvPr/>
        </p:nvPicPr>
        <p:blipFill>
          <a:blip r:embed="rId12"/>
          <a:stretch>
            <a:fillRect/>
          </a:stretch>
        </p:blipFill>
        <p:spPr>
          <a:xfrm>
            <a:off x="5978105" y="2102761"/>
            <a:ext cx="1818399" cy="6115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p:nvPr/>
        </p:nvSpPr>
        <p:spPr>
          <a:xfrm rot="10800000" flipH="1">
            <a:off x="0" y="6400799"/>
            <a:ext cx="12192000" cy="456773"/>
          </a:xfrm>
          <a:prstGeom prst="rect">
            <a:avLst/>
          </a:prstGeom>
          <a:gradFill>
            <a:gsLst>
              <a:gs pos="0">
                <a:srgbClr val="14B4A3">
                  <a:alpha val="27450"/>
                </a:srgbClr>
              </a:gs>
              <a:gs pos="14000">
                <a:srgbClr val="14B4A3">
                  <a:alpha val="27450"/>
                </a:srgbClr>
              </a:gs>
              <a:gs pos="100000">
                <a:srgbClr val="29ADE7">
                  <a:alpha val="84313"/>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4" name="Google Shape;194;p4"/>
          <p:cNvSpPr/>
          <p:nvPr/>
        </p:nvSpPr>
        <p:spPr>
          <a:xfrm flipH="1">
            <a:off x="4038599" y="6400799"/>
            <a:ext cx="8153398" cy="456772"/>
          </a:xfrm>
          <a:prstGeom prst="rect">
            <a:avLst/>
          </a:prstGeom>
          <a:gradFill>
            <a:gsLst>
              <a:gs pos="0">
                <a:srgbClr val="F07F7D">
                  <a:alpha val="54509"/>
                </a:srgbClr>
              </a:gs>
              <a:gs pos="9000">
                <a:srgbClr val="F07F7D">
                  <a:alpha val="54509"/>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5" name="Google Shape;195;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6" name="Google Shape;196;p4"/>
          <p:cNvSpPr/>
          <p:nvPr/>
        </p:nvSpPr>
        <p:spPr>
          <a:xfrm rot="10800000" flipH="1">
            <a:off x="0" y="0"/>
            <a:ext cx="12191999" cy="6858000"/>
          </a:xfrm>
          <a:prstGeom prst="rect">
            <a:avLst/>
          </a:prstGeom>
          <a:gradFill>
            <a:gsLst>
              <a:gs pos="0">
                <a:srgbClr val="14B4A3">
                  <a:alpha val="60392"/>
                </a:srgbClr>
              </a:gs>
              <a:gs pos="100000">
                <a:schemeClr val="accent2"/>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7" name="Google Shape;197;p4"/>
          <p:cNvSpPr/>
          <p:nvPr/>
        </p:nvSpPr>
        <p:spPr>
          <a:xfrm rot="10800000">
            <a:off x="480357" y="0"/>
            <a:ext cx="11711642" cy="6857998"/>
          </a:xfrm>
          <a:prstGeom prst="rect">
            <a:avLst/>
          </a:prstGeom>
          <a:gradFill>
            <a:gsLst>
              <a:gs pos="0">
                <a:srgbClr val="11399F">
                  <a:alpha val="92549"/>
                </a:srgbClr>
              </a:gs>
              <a:gs pos="6000">
                <a:srgbClr val="11399F">
                  <a:alpha val="92549"/>
                </a:srgbClr>
              </a:gs>
              <a:gs pos="100000">
                <a:srgbClr val="F07F7D">
                  <a:alpha val="0"/>
                </a:srgbClr>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8" name="Google Shape;198;p4"/>
          <p:cNvSpPr/>
          <p:nvPr/>
        </p:nvSpPr>
        <p:spPr>
          <a:xfrm rot="10800000" flipH="1">
            <a:off x="4038600" y="1494"/>
            <a:ext cx="8153399" cy="6399306"/>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9" name="Google Shape;199;p4"/>
          <p:cNvSpPr/>
          <p:nvPr/>
        </p:nvSpPr>
        <p:spPr>
          <a:xfrm rot="-7611409">
            <a:off x="7897613" y="684022"/>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1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00" name="Google Shape;200;p4"/>
          <p:cNvSpPr/>
          <p:nvPr/>
        </p:nvSpPr>
        <p:spPr>
          <a:xfrm rot="10800000" flipH="1">
            <a:off x="0" y="-3"/>
            <a:ext cx="12191999" cy="4399229"/>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01" name="Google Shape;201;p4"/>
          <p:cNvSpPr txBox="1">
            <a:spLocks noGrp="1"/>
          </p:cNvSpPr>
          <p:nvPr>
            <p:ph type="title"/>
          </p:nvPr>
        </p:nvSpPr>
        <p:spPr>
          <a:xfrm>
            <a:off x="2250282" y="1584183"/>
            <a:ext cx="9194096" cy="2431226"/>
          </a:xfrm>
          <a:prstGeom prst="rect">
            <a:avLst/>
          </a:prstGeom>
          <a:noFill/>
          <a:ln>
            <a:noFill/>
          </a:ln>
        </p:spPr>
        <p:txBody>
          <a:bodyPr spcFirstLastPara="1" wrap="square" lIns="0" tIns="0" rIns="0" bIns="0" anchor="t" anchorCtr="0">
            <a:normAutofit/>
          </a:bodyPr>
          <a:lstStyle/>
          <a:p>
            <a:pPr marL="0" lvl="0" indent="0" algn="r" rtl="0">
              <a:lnSpc>
                <a:spcPct val="100000"/>
              </a:lnSpc>
              <a:spcBef>
                <a:spcPts val="0"/>
              </a:spcBef>
              <a:spcAft>
                <a:spcPts val="0"/>
              </a:spcAft>
              <a:buClr>
                <a:schemeClr val="lt1"/>
              </a:buClr>
              <a:buSzPts val="4400"/>
              <a:buFont typeface="Twentieth Century"/>
              <a:buNone/>
            </a:pPr>
            <a:r>
              <a:rPr lang="en-US">
                <a:solidFill>
                  <a:schemeClr val="lt1"/>
                </a:solidFill>
              </a:rPr>
              <a:t>DATA EXPLORATION &amp; PRELIMINARY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
          <p:cNvSpPr txBox="1">
            <a:spLocks noGrp="1"/>
          </p:cNvSpPr>
          <p:nvPr>
            <p:ph type="title"/>
          </p:nvPr>
        </p:nvSpPr>
        <p:spPr>
          <a:xfrm>
            <a:off x="1235676" y="624655"/>
            <a:ext cx="8556929" cy="107376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Twentieth Century"/>
              <a:buNone/>
            </a:pPr>
            <a:r>
              <a:rPr lang="en-US" dirty="0"/>
              <a:t>SOURCING THE DATA </a:t>
            </a:r>
            <a:endParaRPr dirty="0"/>
          </a:p>
        </p:txBody>
      </p:sp>
      <p:grpSp>
        <p:nvGrpSpPr>
          <p:cNvPr id="207" name="Google Shape;207;p5"/>
          <p:cNvGrpSpPr/>
          <p:nvPr/>
        </p:nvGrpSpPr>
        <p:grpSpPr>
          <a:xfrm>
            <a:off x="579486" y="2635572"/>
            <a:ext cx="11033029" cy="3478077"/>
            <a:chOff x="0" y="424"/>
            <a:chExt cx="11033029" cy="3478077"/>
          </a:xfrm>
        </p:grpSpPr>
        <p:sp>
          <p:nvSpPr>
            <p:cNvPr id="208" name="Google Shape;208;p5"/>
            <p:cNvSpPr/>
            <p:nvPr/>
          </p:nvSpPr>
          <p:spPr>
            <a:xfrm>
              <a:off x="0" y="424"/>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
            <p:cNvSpPr/>
            <p:nvPr/>
          </p:nvSpPr>
          <p:spPr>
            <a:xfrm>
              <a:off x="300605" y="224015"/>
              <a:ext cx="546555" cy="546555"/>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5"/>
            <p:cNvSpPr/>
            <p:nvPr/>
          </p:nvSpPr>
          <p:spPr>
            <a:xfrm>
              <a:off x="1147765" y="424"/>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5"/>
            <p:cNvSpPr txBox="1"/>
            <p:nvPr/>
          </p:nvSpPr>
          <p:spPr>
            <a:xfrm>
              <a:off x="1147765" y="424"/>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dirty="0">
                  <a:solidFill>
                    <a:schemeClr val="dk1"/>
                  </a:solidFill>
                  <a:latin typeface="Twentieth Century"/>
                  <a:ea typeface="Twentieth Century"/>
                  <a:cs typeface="Twentieth Century"/>
                  <a:sym typeface="Twentieth Century"/>
                </a:rPr>
                <a:t>Given the data available, can we expect housing prices to increase or decrease in the coming </a:t>
              </a:r>
              <a:r>
                <a:rPr lang="en-US" dirty="0">
                  <a:solidFill>
                    <a:schemeClr val="dk1"/>
                  </a:solidFill>
                  <a:latin typeface="Twentieth Century"/>
                  <a:ea typeface="Twentieth Century"/>
                  <a:cs typeface="Twentieth Century"/>
                  <a:sym typeface="Twentieth Century"/>
                </a:rPr>
                <a:t>months</a:t>
              </a:r>
              <a:r>
                <a:rPr lang="en-US" sz="1800" b="0" i="0" u="none" strike="noStrike" cap="none" dirty="0">
                  <a:solidFill>
                    <a:schemeClr val="dk1"/>
                  </a:solidFill>
                  <a:latin typeface="Twentieth Century"/>
                  <a:ea typeface="Twentieth Century"/>
                  <a:cs typeface="Twentieth Century"/>
                  <a:sym typeface="Twentieth Century"/>
                </a:rPr>
                <a:t>?</a:t>
              </a:r>
              <a:endParaRPr sz="1400" b="0" i="0" u="none" strike="noStrike" cap="none" dirty="0">
                <a:solidFill>
                  <a:srgbClr val="000000"/>
                </a:solidFill>
                <a:latin typeface="Arial"/>
                <a:ea typeface="Arial"/>
                <a:cs typeface="Arial"/>
                <a:sym typeface="Arial"/>
              </a:endParaRPr>
            </a:p>
          </p:txBody>
        </p:sp>
        <p:sp>
          <p:nvSpPr>
            <p:cNvPr id="212" name="Google Shape;212;p5"/>
            <p:cNvSpPr/>
            <p:nvPr/>
          </p:nvSpPr>
          <p:spPr>
            <a:xfrm>
              <a:off x="0" y="1242595"/>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5"/>
            <p:cNvSpPr/>
            <p:nvPr/>
          </p:nvSpPr>
          <p:spPr>
            <a:xfrm>
              <a:off x="300605" y="1466185"/>
              <a:ext cx="546555" cy="54655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5"/>
            <p:cNvSpPr/>
            <p:nvPr/>
          </p:nvSpPr>
          <p:spPr>
            <a:xfrm>
              <a:off x="1147765" y="1242595"/>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5"/>
            <p:cNvSpPr txBox="1"/>
            <p:nvPr/>
          </p:nvSpPr>
          <p:spPr>
            <a:xfrm>
              <a:off x="1147765" y="1242595"/>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dirty="0">
                  <a:solidFill>
                    <a:schemeClr val="dk1"/>
                  </a:solidFill>
                  <a:latin typeface="Twentieth Century"/>
                  <a:sym typeface="Arial"/>
                </a:rPr>
                <a:t>What are the differences in price based on different client needs (example bedroom count, neighborhood </a:t>
              </a:r>
              <a:r>
                <a:rPr lang="en-US" dirty="0" err="1">
                  <a:solidFill>
                    <a:schemeClr val="dk1"/>
                  </a:solidFill>
                  <a:latin typeface="Twentieth Century"/>
                  <a:sym typeface="Arial"/>
                </a:rPr>
                <a:t>etc</a:t>
              </a:r>
              <a:r>
                <a:rPr lang="en-US" dirty="0">
                  <a:solidFill>
                    <a:schemeClr val="dk1"/>
                  </a:solidFill>
                  <a:latin typeface="Twentieth Century"/>
                  <a:sym typeface="Arial"/>
                </a:rPr>
                <a:t>)  </a:t>
              </a:r>
              <a:endParaRPr dirty="0">
                <a:solidFill>
                  <a:schemeClr val="dk1"/>
                </a:solidFill>
                <a:latin typeface="Twentieth Century"/>
                <a:sym typeface="Arial"/>
              </a:endParaRPr>
            </a:p>
          </p:txBody>
        </p:sp>
        <p:sp>
          <p:nvSpPr>
            <p:cNvPr id="216" name="Google Shape;216;p5"/>
            <p:cNvSpPr/>
            <p:nvPr/>
          </p:nvSpPr>
          <p:spPr>
            <a:xfrm>
              <a:off x="0" y="2484765"/>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
            <p:cNvSpPr/>
            <p:nvPr/>
          </p:nvSpPr>
          <p:spPr>
            <a:xfrm>
              <a:off x="300605" y="2708356"/>
              <a:ext cx="546555" cy="546555"/>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
            <p:cNvSpPr/>
            <p:nvPr/>
          </p:nvSpPr>
          <p:spPr>
            <a:xfrm>
              <a:off x="1147765" y="2484765"/>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
            <p:cNvSpPr txBox="1"/>
            <p:nvPr/>
          </p:nvSpPr>
          <p:spPr>
            <a:xfrm>
              <a:off x="1147765" y="2484765"/>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dirty="0">
                  <a:solidFill>
                    <a:schemeClr val="dk1"/>
                  </a:solidFill>
                  <a:latin typeface="Twentieth Century"/>
                  <a:ea typeface="Twentieth Century"/>
                  <a:cs typeface="Twentieth Century"/>
                  <a:sym typeface="Twentieth Century"/>
                </a:rPr>
                <a:t>Given a location, what pertinent information should be understood by someone looking to move to the area?</a:t>
              </a:r>
              <a:endParaRPr sz="1400" b="0" i="0" u="none" strike="noStrike" cap="none" dirty="0">
                <a:solidFill>
                  <a:srgbClr val="000000"/>
                </a:solidFill>
                <a:latin typeface="Arial"/>
                <a:ea typeface="Arial"/>
                <a:cs typeface="Arial"/>
                <a:sym typeface="Arial"/>
              </a:endParaRPr>
            </a:p>
          </p:txBody>
        </p:sp>
      </p:grpSp>
      <p:sp>
        <p:nvSpPr>
          <p:cNvPr id="220" name="Google Shape;220;p5"/>
          <p:cNvSpPr/>
          <p:nvPr/>
        </p:nvSpPr>
        <p:spPr>
          <a:xfrm>
            <a:off x="712200" y="1490025"/>
            <a:ext cx="10767600"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dirty="0">
                <a:solidFill>
                  <a:schemeClr val="dk1"/>
                </a:solidFill>
                <a:latin typeface="Twentieth Century"/>
                <a:ea typeface="Twentieth Century"/>
                <a:cs typeface="Twentieth Century"/>
                <a:sym typeface="Twentieth Century"/>
              </a:rPr>
              <a:t>Our team sourced data from verified site to answer our confirmed analysis questions. We pulled multiple sets with information on housing prices</a:t>
            </a:r>
            <a:r>
              <a:rPr lang="en-US" i="1" dirty="0">
                <a:solidFill>
                  <a:schemeClr val="dk1"/>
                </a:solidFill>
                <a:latin typeface="Twentieth Century"/>
                <a:ea typeface="Twentieth Century"/>
                <a:cs typeface="Twentieth Century"/>
                <a:sym typeface="Twentieth Century"/>
              </a:rPr>
              <a:t> with neighborhood and bedrooms count </a:t>
            </a:r>
            <a:r>
              <a:rPr lang="en-US" sz="1800" b="0" i="1" u="none" strike="noStrike" cap="none" dirty="0">
                <a:solidFill>
                  <a:schemeClr val="dk1"/>
                </a:solidFill>
                <a:latin typeface="Twentieth Century"/>
                <a:ea typeface="Twentieth Century"/>
                <a:cs typeface="Twentieth Century"/>
                <a:sym typeface="Twentieth Century"/>
              </a:rPr>
              <a:t>etc. that will support our overall analysis. </a:t>
            </a:r>
            <a:br>
              <a:rPr lang="en-US" sz="1800" b="0" i="1" u="none" strike="noStrike" cap="none" dirty="0">
                <a:solidFill>
                  <a:schemeClr val="dk1"/>
                </a:solidFill>
                <a:latin typeface="Twentieth Century"/>
                <a:ea typeface="Twentieth Century"/>
                <a:cs typeface="Twentieth Century"/>
                <a:sym typeface="Twentieth Century"/>
              </a:rPr>
            </a:br>
            <a:r>
              <a:rPr lang="en-US" sz="1800" i="1" dirty="0">
                <a:solidFill>
                  <a:schemeClr val="dk1"/>
                </a:solidFill>
                <a:latin typeface="Twentieth Century"/>
                <a:ea typeface="Twentieth Century"/>
                <a:cs typeface="Twentieth Century"/>
                <a:sym typeface="Twentieth Century"/>
              </a:rPr>
              <a:t>We will answer the following questions with our data:</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a4f4edb56d_0_7"/>
          <p:cNvSpPr txBox="1">
            <a:spLocks noGrp="1"/>
          </p:cNvSpPr>
          <p:nvPr>
            <p:ph type="title"/>
          </p:nvPr>
        </p:nvSpPr>
        <p:spPr>
          <a:xfrm>
            <a:off x="345975" y="150850"/>
            <a:ext cx="7796100" cy="651600"/>
          </a:xfrm>
          <a:prstGeom prst="rect">
            <a:avLst/>
          </a:prstGeom>
        </p:spPr>
        <p:txBody>
          <a:bodyPr spcFirstLastPara="1" wrap="square" lIns="0" tIns="0" rIns="0" bIns="0" anchor="b" anchorCtr="0">
            <a:noAutofit/>
          </a:bodyPr>
          <a:lstStyle/>
          <a:p>
            <a:pPr algn="l"/>
            <a:r>
              <a:rPr lang="en-US" sz="4400" dirty="0">
                <a:solidFill>
                  <a:srgbClr val="000000"/>
                </a:solidFill>
              </a:rPr>
              <a:t>Preliminary Data Processing:</a:t>
            </a:r>
          </a:p>
        </p:txBody>
      </p:sp>
      <p:sp>
        <p:nvSpPr>
          <p:cNvPr id="245" name="Google Shape;245;ga4f4edb56d_0_7"/>
          <p:cNvSpPr txBox="1">
            <a:spLocks noGrp="1"/>
          </p:cNvSpPr>
          <p:nvPr>
            <p:ph type="body" idx="1"/>
          </p:nvPr>
        </p:nvSpPr>
        <p:spPr>
          <a:xfrm>
            <a:off x="345975" y="1111350"/>
            <a:ext cx="11482800" cy="1293522"/>
          </a:xfrm>
          <a:prstGeom prst="rect">
            <a:avLst/>
          </a:prstGeom>
        </p:spPr>
        <p:txBody>
          <a:bodyPr spcFirstLastPara="1" wrap="square" lIns="0" tIns="0" rIns="0" bIns="0" anchor="t" anchorCtr="0">
            <a:noAutofit/>
          </a:bodyPr>
          <a:lstStyle/>
          <a:p>
            <a:pPr algn="l">
              <a:buFont typeface="Arial" panose="020B0604020202020204" pitchFamily="34" charset="0"/>
              <a:buChar char="•"/>
            </a:pPr>
            <a:r>
              <a:rPr lang="en-US" sz="1800" dirty="0"/>
              <a:t>The first steps were to check the kind of data types were inside of the CSV file housing our data for each city. We found that our dataset had city name, state, county and average sales price for all home types inside of that city with time steps of months from 2020 to 2023.</a:t>
            </a:r>
          </a:p>
          <a:p>
            <a:pPr algn="l">
              <a:buFont typeface="Arial" panose="020B0604020202020204" pitchFamily="34" charset="0"/>
              <a:buChar char="•"/>
            </a:pPr>
            <a:r>
              <a:rPr lang="en-US" sz="1800" dirty="0"/>
              <a:t>The next was to check for duplicates and null values in the data frames/tables we created.</a:t>
            </a:r>
          </a:p>
          <a:p>
            <a:pPr algn="l">
              <a:buFont typeface="Arial" panose="020B0604020202020204" pitchFamily="34" charset="0"/>
              <a:buChar char="•"/>
            </a:pPr>
            <a:endParaRPr lang="en-US" sz="1800" dirty="0"/>
          </a:p>
        </p:txBody>
      </p:sp>
      <p:sp>
        <p:nvSpPr>
          <p:cNvPr id="11" name="TextBox 10">
            <a:extLst>
              <a:ext uri="{FF2B5EF4-FFF2-40B4-BE49-F238E27FC236}">
                <a16:creationId xmlns:a16="http://schemas.microsoft.com/office/drawing/2014/main" id="{C2531891-CF37-3141-CDF7-0025805C8CB4}"/>
              </a:ext>
            </a:extLst>
          </p:cNvPr>
          <p:cNvSpPr txBox="1"/>
          <p:nvPr/>
        </p:nvSpPr>
        <p:spPr>
          <a:xfrm>
            <a:off x="345975" y="2404872"/>
            <a:ext cx="8340825" cy="769441"/>
          </a:xfrm>
          <a:prstGeom prst="rect">
            <a:avLst/>
          </a:prstGeom>
          <a:noFill/>
        </p:spPr>
        <p:txBody>
          <a:bodyPr wrap="square">
            <a:spAutoFit/>
          </a:bodyPr>
          <a:lstStyle/>
          <a:p>
            <a:r>
              <a:rPr lang="en-US" sz="4400" dirty="0">
                <a:solidFill>
                  <a:srgbClr val="000000"/>
                </a:solidFill>
                <a:latin typeface="+mj-lt"/>
                <a:ea typeface="+mj-ea"/>
                <a:cs typeface="+mj-cs"/>
              </a:rPr>
              <a:t>CA Trends Exploration:</a:t>
            </a:r>
          </a:p>
        </p:txBody>
      </p:sp>
      <p:sp>
        <p:nvSpPr>
          <p:cNvPr id="12" name="TextBox 11">
            <a:extLst>
              <a:ext uri="{FF2B5EF4-FFF2-40B4-BE49-F238E27FC236}">
                <a16:creationId xmlns:a16="http://schemas.microsoft.com/office/drawing/2014/main" id="{A256C164-BBE1-65F4-9462-3410DC60951A}"/>
              </a:ext>
            </a:extLst>
          </p:cNvPr>
          <p:cNvSpPr txBox="1"/>
          <p:nvPr/>
        </p:nvSpPr>
        <p:spPr>
          <a:xfrm>
            <a:off x="345975" y="3105834"/>
            <a:ext cx="852220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Top </a:t>
            </a:r>
            <a:r>
              <a:rPr lang="en-US" dirty="0" err="1"/>
              <a:t>Zipcodes</a:t>
            </a:r>
            <a:r>
              <a:rPr lang="en-US" dirty="0"/>
              <a:t> have consistently been top performers for the last 3 years</a:t>
            </a:r>
          </a:p>
          <a:p>
            <a:pPr marL="285750" indent="-285750">
              <a:buFont typeface="Arial" panose="020B0604020202020204" pitchFamily="34" charset="0"/>
              <a:buChar char="•"/>
            </a:pPr>
            <a:r>
              <a:rPr lang="en-US" dirty="0"/>
              <a:t>All </a:t>
            </a:r>
            <a:r>
              <a:rPr lang="en-US" dirty="0" err="1"/>
              <a:t>Zipcode</a:t>
            </a:r>
            <a:r>
              <a:rPr lang="en-US" dirty="0"/>
              <a:t>  display similar trends in price increase or decrease</a:t>
            </a:r>
          </a:p>
        </p:txBody>
      </p:sp>
      <p:pic>
        <p:nvPicPr>
          <p:cNvPr id="14" name="Picture 13">
            <a:extLst>
              <a:ext uri="{FF2B5EF4-FFF2-40B4-BE49-F238E27FC236}">
                <a16:creationId xmlns:a16="http://schemas.microsoft.com/office/drawing/2014/main" id="{D2FFCC80-B71B-46D3-6409-9D3347388C2C}"/>
              </a:ext>
            </a:extLst>
          </p:cNvPr>
          <p:cNvPicPr>
            <a:picLocks noChangeAspect="1"/>
          </p:cNvPicPr>
          <p:nvPr/>
        </p:nvPicPr>
        <p:blipFill>
          <a:blip r:embed="rId3"/>
          <a:stretch>
            <a:fillRect/>
          </a:stretch>
        </p:blipFill>
        <p:spPr>
          <a:xfrm>
            <a:off x="587936" y="3875275"/>
            <a:ext cx="6707165" cy="2982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a4f4edb56d_0_7"/>
          <p:cNvSpPr txBox="1">
            <a:spLocks noGrp="1"/>
          </p:cNvSpPr>
          <p:nvPr>
            <p:ph type="title"/>
          </p:nvPr>
        </p:nvSpPr>
        <p:spPr>
          <a:xfrm>
            <a:off x="345975" y="150850"/>
            <a:ext cx="7796100" cy="65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PRELIMINARY ANALYSIS(Linear Regression)</a:t>
            </a:r>
            <a:endParaRPr dirty="0"/>
          </a:p>
        </p:txBody>
      </p:sp>
      <p:sp>
        <p:nvSpPr>
          <p:cNvPr id="245" name="Google Shape;245;ga4f4edb56d_0_7"/>
          <p:cNvSpPr txBox="1">
            <a:spLocks noGrp="1"/>
          </p:cNvSpPr>
          <p:nvPr>
            <p:ph type="body" idx="1"/>
          </p:nvPr>
        </p:nvSpPr>
        <p:spPr>
          <a:xfrm>
            <a:off x="345975" y="1111350"/>
            <a:ext cx="11482800" cy="4793400"/>
          </a:xfrm>
          <a:prstGeom prst="rect">
            <a:avLst/>
          </a:prstGeom>
        </p:spPr>
        <p:txBody>
          <a:bodyPr spcFirstLastPara="1" wrap="square" lIns="0" tIns="0" rIns="0" bIns="0" anchor="t" anchorCtr="0">
            <a:noAutofit/>
          </a:bodyPr>
          <a:lstStyle/>
          <a:p>
            <a:pPr marL="0" lvl="0" indent="0" algn="l" rtl="0">
              <a:spcBef>
                <a:spcPts val="1200"/>
              </a:spcBef>
              <a:spcAft>
                <a:spcPts val="0"/>
              </a:spcAft>
              <a:buNone/>
            </a:pPr>
            <a:r>
              <a:rPr lang="en-US" dirty="0"/>
              <a:t>Highest Housing Prices in January 2023 with Neighborhoods</a:t>
            </a:r>
            <a:endParaRPr dirty="0"/>
          </a:p>
        </p:txBody>
      </p:sp>
      <p:graphicFrame>
        <p:nvGraphicFramePr>
          <p:cNvPr id="2" name="Table 2">
            <a:extLst>
              <a:ext uri="{FF2B5EF4-FFF2-40B4-BE49-F238E27FC236}">
                <a16:creationId xmlns:a16="http://schemas.microsoft.com/office/drawing/2014/main" id="{43C2477B-2046-BE8B-068C-C0B3B5E1AB3C}"/>
              </a:ext>
            </a:extLst>
          </p:cNvPr>
          <p:cNvGraphicFramePr>
            <a:graphicFrameLocks noGrp="1"/>
          </p:cNvGraphicFramePr>
          <p:nvPr>
            <p:extLst>
              <p:ext uri="{D42A27DB-BD31-4B8C-83A1-F6EECF244321}">
                <p14:modId xmlns:p14="http://schemas.microsoft.com/office/powerpoint/2010/main" val="3179835523"/>
              </p:ext>
            </p:extLst>
          </p:nvPr>
        </p:nvGraphicFramePr>
        <p:xfrm>
          <a:off x="465826" y="1889185"/>
          <a:ext cx="9694173" cy="4650474"/>
        </p:xfrm>
        <a:graphic>
          <a:graphicData uri="http://schemas.openxmlformats.org/drawingml/2006/table">
            <a:tbl>
              <a:tblPr firstRow="1" bandRow="1">
                <a:tableStyleId>{5C22544A-7EE6-4342-B048-85BDC9FD1C3A}</a:tableStyleId>
              </a:tblPr>
              <a:tblGrid>
                <a:gridCol w="3231391">
                  <a:extLst>
                    <a:ext uri="{9D8B030D-6E8A-4147-A177-3AD203B41FA5}">
                      <a16:colId xmlns:a16="http://schemas.microsoft.com/office/drawing/2014/main" val="1105623273"/>
                    </a:ext>
                  </a:extLst>
                </a:gridCol>
                <a:gridCol w="3231391">
                  <a:extLst>
                    <a:ext uri="{9D8B030D-6E8A-4147-A177-3AD203B41FA5}">
                      <a16:colId xmlns:a16="http://schemas.microsoft.com/office/drawing/2014/main" val="4104655455"/>
                    </a:ext>
                  </a:extLst>
                </a:gridCol>
                <a:gridCol w="3231391">
                  <a:extLst>
                    <a:ext uri="{9D8B030D-6E8A-4147-A177-3AD203B41FA5}">
                      <a16:colId xmlns:a16="http://schemas.microsoft.com/office/drawing/2014/main" val="1596749999"/>
                    </a:ext>
                  </a:extLst>
                </a:gridCol>
              </a:tblGrid>
              <a:tr h="677438">
                <a:tc>
                  <a:txBody>
                    <a:bodyPr/>
                    <a:lstStyle/>
                    <a:p>
                      <a:r>
                        <a:rPr lang="en-US" dirty="0"/>
                        <a:t>County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Neighborhood</a:t>
                      </a:r>
                    </a:p>
                    <a:p>
                      <a:endParaRPr lang="en-US" dirty="0"/>
                    </a:p>
                  </a:txBody>
                  <a:tcPr/>
                </a:tc>
                <a:tc>
                  <a:txBody>
                    <a:bodyPr/>
                    <a:lstStyle/>
                    <a:p>
                      <a:r>
                        <a:rPr lang="en-US" dirty="0"/>
                        <a:t>Plot</a:t>
                      </a:r>
                    </a:p>
                  </a:txBody>
                  <a:tcPr/>
                </a:tc>
                <a:extLst>
                  <a:ext uri="{0D108BD9-81ED-4DB2-BD59-A6C34878D82A}">
                    <a16:rowId xmlns:a16="http://schemas.microsoft.com/office/drawing/2014/main" val="4146982693"/>
                  </a:ext>
                </a:extLst>
              </a:tr>
              <a:tr h="1410154">
                <a:tc>
                  <a:txBody>
                    <a:bodyPr/>
                    <a:lstStyle/>
                    <a:p>
                      <a:r>
                        <a:rPr lang="en-US" dirty="0"/>
                        <a:t>Santa Clara County</a:t>
                      </a:r>
                    </a:p>
                  </a:txBody>
                  <a:tcPr/>
                </a:tc>
                <a:tc>
                  <a:txBody>
                    <a:bodyPr/>
                    <a:lstStyle/>
                    <a:p>
                      <a:r>
                        <a:rPr lang="en-US" dirty="0"/>
                        <a:t>Old Palo Alto, Crescent Park</a:t>
                      </a:r>
                    </a:p>
                  </a:txBody>
                  <a:tcPr/>
                </a:tc>
                <a:tc>
                  <a:txBody>
                    <a:bodyPr/>
                    <a:lstStyle/>
                    <a:p>
                      <a:endParaRPr lang="en-US" dirty="0"/>
                    </a:p>
                  </a:txBody>
                  <a:tcPr/>
                </a:tc>
                <a:extLst>
                  <a:ext uri="{0D108BD9-81ED-4DB2-BD59-A6C34878D82A}">
                    <a16:rowId xmlns:a16="http://schemas.microsoft.com/office/drawing/2014/main" val="1135145815"/>
                  </a:ext>
                </a:extLst>
              </a:tr>
              <a:tr h="1469913">
                <a:tc>
                  <a:txBody>
                    <a:bodyPr/>
                    <a:lstStyle/>
                    <a:p>
                      <a:r>
                        <a:rPr lang="en-US" dirty="0"/>
                        <a:t>San Diego County</a:t>
                      </a:r>
                    </a:p>
                  </a:txBody>
                  <a:tcPr/>
                </a:tc>
                <a:tc>
                  <a:txBody>
                    <a:bodyPr/>
                    <a:lstStyle/>
                    <a:p>
                      <a:r>
                        <a:rPr lang="en-US" dirty="0"/>
                        <a:t>La Jolla, La Playa</a:t>
                      </a:r>
                    </a:p>
                  </a:txBody>
                  <a:tcPr/>
                </a:tc>
                <a:tc>
                  <a:txBody>
                    <a:bodyPr/>
                    <a:lstStyle/>
                    <a:p>
                      <a:endParaRPr lang="en-US" dirty="0"/>
                    </a:p>
                  </a:txBody>
                  <a:tcPr/>
                </a:tc>
                <a:extLst>
                  <a:ext uri="{0D108BD9-81ED-4DB2-BD59-A6C34878D82A}">
                    <a16:rowId xmlns:a16="http://schemas.microsoft.com/office/drawing/2014/main" val="2137536654"/>
                  </a:ext>
                </a:extLst>
              </a:tr>
              <a:tr h="1092969">
                <a:tc>
                  <a:txBody>
                    <a:bodyPr/>
                    <a:lstStyle/>
                    <a:p>
                      <a:r>
                        <a:rPr lang="en-US" dirty="0"/>
                        <a:t>Orange County</a:t>
                      </a:r>
                    </a:p>
                  </a:txBody>
                  <a:tcPr/>
                </a:tc>
                <a:tc>
                  <a:txBody>
                    <a:bodyPr/>
                    <a:lstStyle/>
                    <a:p>
                      <a:r>
                        <a:rPr lang="en-US" dirty="0"/>
                        <a:t>Shady Canyon, Newport Coast</a:t>
                      </a:r>
                    </a:p>
                  </a:txBody>
                  <a:tcPr/>
                </a:tc>
                <a:tc>
                  <a:txBody>
                    <a:bodyPr/>
                    <a:lstStyle/>
                    <a:p>
                      <a:endParaRPr lang="en-US" dirty="0"/>
                    </a:p>
                  </a:txBody>
                  <a:tcPr/>
                </a:tc>
                <a:extLst>
                  <a:ext uri="{0D108BD9-81ED-4DB2-BD59-A6C34878D82A}">
                    <a16:rowId xmlns:a16="http://schemas.microsoft.com/office/drawing/2014/main" val="3271406628"/>
                  </a:ext>
                </a:extLst>
              </a:tr>
            </a:tbl>
          </a:graphicData>
        </a:graphic>
      </p:graphicFrame>
      <p:pic>
        <p:nvPicPr>
          <p:cNvPr id="4" name="Picture 3">
            <a:extLst>
              <a:ext uri="{FF2B5EF4-FFF2-40B4-BE49-F238E27FC236}">
                <a16:creationId xmlns:a16="http://schemas.microsoft.com/office/drawing/2014/main" id="{986F7E4B-C8C3-30D6-3131-6E51D4DE51BF}"/>
              </a:ext>
            </a:extLst>
          </p:cNvPr>
          <p:cNvPicPr>
            <a:picLocks noChangeAspect="1"/>
          </p:cNvPicPr>
          <p:nvPr/>
        </p:nvPicPr>
        <p:blipFill>
          <a:blip r:embed="rId3"/>
          <a:stretch>
            <a:fillRect/>
          </a:stretch>
        </p:blipFill>
        <p:spPr>
          <a:xfrm>
            <a:off x="6998236" y="2780412"/>
            <a:ext cx="3161763" cy="1297176"/>
          </a:xfrm>
          <a:prstGeom prst="rect">
            <a:avLst/>
          </a:prstGeom>
        </p:spPr>
      </p:pic>
      <p:pic>
        <p:nvPicPr>
          <p:cNvPr id="6" name="Picture 5">
            <a:extLst>
              <a:ext uri="{FF2B5EF4-FFF2-40B4-BE49-F238E27FC236}">
                <a16:creationId xmlns:a16="http://schemas.microsoft.com/office/drawing/2014/main" id="{4892E99D-6A22-A7BC-DBEA-16C02854BB66}"/>
              </a:ext>
            </a:extLst>
          </p:cNvPr>
          <p:cNvPicPr>
            <a:picLocks noChangeAspect="1"/>
          </p:cNvPicPr>
          <p:nvPr/>
        </p:nvPicPr>
        <p:blipFill>
          <a:blip r:embed="rId4"/>
          <a:stretch>
            <a:fillRect/>
          </a:stretch>
        </p:blipFill>
        <p:spPr>
          <a:xfrm>
            <a:off x="7064625" y="4077588"/>
            <a:ext cx="3095374" cy="1597882"/>
          </a:xfrm>
          <a:prstGeom prst="rect">
            <a:avLst/>
          </a:prstGeom>
        </p:spPr>
      </p:pic>
      <p:pic>
        <p:nvPicPr>
          <p:cNvPr id="5" name="Picture 4">
            <a:extLst>
              <a:ext uri="{FF2B5EF4-FFF2-40B4-BE49-F238E27FC236}">
                <a16:creationId xmlns:a16="http://schemas.microsoft.com/office/drawing/2014/main" id="{33800513-0FA5-9756-9CA3-B9502332ED7C}"/>
              </a:ext>
            </a:extLst>
          </p:cNvPr>
          <p:cNvPicPr>
            <a:picLocks noChangeAspect="1"/>
          </p:cNvPicPr>
          <p:nvPr/>
        </p:nvPicPr>
        <p:blipFill>
          <a:blip r:embed="rId5"/>
          <a:stretch>
            <a:fillRect/>
          </a:stretch>
        </p:blipFill>
        <p:spPr>
          <a:xfrm>
            <a:off x="7064625" y="5486493"/>
            <a:ext cx="2950643" cy="1195381"/>
          </a:xfrm>
          <a:prstGeom prst="rect">
            <a:avLst/>
          </a:prstGeom>
        </p:spPr>
      </p:pic>
    </p:spTree>
    <p:extLst>
      <p:ext uri="{BB962C8B-B14F-4D97-AF65-F5344CB8AC3E}">
        <p14:creationId xmlns:p14="http://schemas.microsoft.com/office/powerpoint/2010/main" val="344633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title"/>
          </p:nvPr>
        </p:nvSpPr>
        <p:spPr>
          <a:xfrm>
            <a:off x="1738400" y="798100"/>
            <a:ext cx="9374000" cy="13324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FF0000"/>
              </a:buClr>
              <a:buSzPts val="2800"/>
              <a:buFont typeface="Twentieth Century"/>
              <a:buNone/>
            </a:pPr>
            <a:r>
              <a:rPr lang="en-US" dirty="0">
                <a:solidFill>
                  <a:srgbClr val="000000"/>
                </a:solidFill>
              </a:rPr>
              <a:t>DATA AND SOURCES</a:t>
            </a:r>
            <a:endParaRPr dirty="0">
              <a:solidFill>
                <a:srgbClr val="000000"/>
              </a:solidFill>
            </a:endParaRPr>
          </a:p>
        </p:txBody>
      </p:sp>
      <p:sp>
        <p:nvSpPr>
          <p:cNvPr id="252" name="Google Shape;252;p8"/>
          <p:cNvSpPr txBox="1">
            <a:spLocks noGrp="1"/>
          </p:cNvSpPr>
          <p:nvPr>
            <p:ph type="body" idx="1"/>
          </p:nvPr>
        </p:nvSpPr>
        <p:spPr>
          <a:xfrm>
            <a:off x="1738400" y="2004325"/>
            <a:ext cx="9374100" cy="4038000"/>
          </a:xfrm>
          <a:prstGeom prst="rect">
            <a:avLst/>
          </a:prstGeom>
          <a:noFill/>
          <a:ln>
            <a:noFill/>
          </a:ln>
        </p:spPr>
        <p:txBody>
          <a:bodyPr spcFirstLastPara="1" wrap="square" lIns="121900" tIns="121900" rIns="121900" bIns="121900" anchor="t" anchorCtr="0">
            <a:noAutofit/>
          </a:bodyPr>
          <a:lstStyle/>
          <a:p>
            <a:pPr marL="0" lvl="0" indent="0" algn="l" rtl="0">
              <a:lnSpc>
                <a:spcPct val="120000"/>
              </a:lnSpc>
              <a:spcBef>
                <a:spcPts val="0"/>
              </a:spcBef>
              <a:spcAft>
                <a:spcPts val="0"/>
              </a:spcAft>
              <a:buClr>
                <a:schemeClr val="dk1"/>
              </a:buClr>
              <a:buSzPts val="1300"/>
              <a:buNone/>
            </a:pPr>
            <a:r>
              <a:rPr lang="en-US" u="sng" dirty="0">
                <a:solidFill>
                  <a:schemeClr val="hlink"/>
                </a:solidFill>
                <a:hlinkClick r:id="rId3"/>
              </a:rPr>
              <a:t>Zillow</a:t>
            </a:r>
            <a:r>
              <a:rPr lang="en-US" dirty="0"/>
              <a:t> - Zillow US House Price Data</a:t>
            </a:r>
          </a:p>
          <a:p>
            <a:pPr marL="0" lvl="0" indent="0" algn="l" rtl="0">
              <a:lnSpc>
                <a:spcPct val="120000"/>
              </a:lnSpc>
              <a:spcBef>
                <a:spcPts val="0"/>
              </a:spcBef>
              <a:spcAft>
                <a:spcPts val="0"/>
              </a:spcAft>
              <a:buClr>
                <a:schemeClr val="dk1"/>
              </a:buClr>
              <a:buSzPts val="1300"/>
              <a:buNone/>
            </a:pPr>
            <a:r>
              <a:rPr lang="en-US" dirty="0">
                <a:hlinkClick r:id="rId4"/>
              </a:rPr>
              <a:t>Quick Start | Prophet (facebook.github.io)</a:t>
            </a:r>
            <a:r>
              <a:rPr lang="en-US" dirty="0"/>
              <a:t> </a:t>
            </a: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5"/>
              </a:rPr>
              <a:t>https://scikit-learn.org/stable/</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sng" dirty="0">
                <a:effectLst/>
                <a:latin typeface="Slack-Lato"/>
                <a:hlinkClick r:id="rId6"/>
              </a:rPr>
              <a:t>https://seaborn.pydata.org/</a:t>
            </a:r>
            <a:endParaRPr lang="en-US" dirty="0">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7"/>
              </a:rPr>
              <a:t>https://matplotlib.org/</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8"/>
              </a:rPr>
              <a:t>https://www.sqlalchemy.org/</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9"/>
              </a:rPr>
              <a:t>https://pandas.pydata.org/</a:t>
            </a:r>
            <a:endParaRPr dirty="0"/>
          </a:p>
          <a:p>
            <a:pPr marL="0" lvl="0" indent="0" algn="l" rtl="0">
              <a:lnSpc>
                <a:spcPct val="120000"/>
              </a:lnSpc>
              <a:spcBef>
                <a:spcPts val="2133"/>
              </a:spcBef>
              <a:spcAft>
                <a:spcPts val="0"/>
              </a:spcAft>
              <a:buClr>
                <a:schemeClr val="dk1"/>
              </a:buClr>
              <a:buSzPts val="1300"/>
              <a:buNone/>
            </a:pPr>
            <a:endParaRPr dirty="0"/>
          </a:p>
          <a:p>
            <a:pPr marL="0" lvl="0" indent="0" algn="l" rtl="0">
              <a:lnSpc>
                <a:spcPct val="120000"/>
              </a:lnSpc>
              <a:spcBef>
                <a:spcPts val="2133"/>
              </a:spcBef>
              <a:spcAft>
                <a:spcPts val="0"/>
              </a:spcAft>
              <a:buClr>
                <a:schemeClr val="dk1"/>
              </a:buClr>
              <a:buSzPts val="1300"/>
              <a:buNone/>
            </a:pPr>
            <a:endParaRPr dirty="0"/>
          </a:p>
          <a:p>
            <a:pPr marL="0" lvl="0" indent="0" algn="l" rtl="0">
              <a:lnSpc>
                <a:spcPct val="120000"/>
              </a:lnSpc>
              <a:spcBef>
                <a:spcPts val="2133"/>
              </a:spcBef>
              <a:spcAft>
                <a:spcPts val="2133"/>
              </a:spcAft>
              <a:buClr>
                <a:schemeClr val="dk1"/>
              </a:buClr>
              <a:buSzPts val="1300"/>
              <a:buNone/>
            </a:pPr>
            <a:endParaRPr dirty="0"/>
          </a:p>
        </p:txBody>
      </p:sp>
      <p:pic>
        <p:nvPicPr>
          <p:cNvPr id="2" name="Picture 1">
            <a:extLst>
              <a:ext uri="{FF2B5EF4-FFF2-40B4-BE49-F238E27FC236}">
                <a16:creationId xmlns:a16="http://schemas.microsoft.com/office/drawing/2014/main" id="{669AADA8-8B6E-2BFF-57A8-5926CFAA5696}"/>
              </a:ext>
            </a:extLst>
          </p:cNvPr>
          <p:cNvPicPr>
            <a:picLocks noChangeAspect="1"/>
          </p:cNvPicPr>
          <p:nvPr/>
        </p:nvPicPr>
        <p:blipFill>
          <a:blip r:embed="rId10"/>
          <a:stretch>
            <a:fillRect/>
          </a:stretch>
        </p:blipFill>
        <p:spPr>
          <a:xfrm>
            <a:off x="7013274" y="2004325"/>
            <a:ext cx="1893533" cy="6480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a451f44ca8_0_0"/>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8" name="Google Shape;258;ga451f44ca8_0_0"/>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9" name="Google Shape;259;ga451f44ca8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0" name="Google Shape;260;ga451f44ca8_0_0"/>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1" name="Google Shape;261;ga451f44ca8_0_0"/>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2" name="Google Shape;262;ga451f44ca8_0_0"/>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3" name="Google Shape;263;ga451f44ca8_0_0"/>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4" name="Google Shape;264;ga451f44ca8_0_0"/>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5" name="Google Shape;265;ga451f44ca8_0_0"/>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dirty="0">
                <a:solidFill>
                  <a:schemeClr val="lt1"/>
                </a:solidFill>
              </a:rPr>
              <a:t>DATABASE AND ETL PROCESS</a:t>
            </a:r>
            <a:endParaRPr dirty="0"/>
          </a:p>
        </p:txBody>
      </p:sp>
      <p:sp>
        <p:nvSpPr>
          <p:cNvPr id="266" name="Google Shape;266;ga451f44ca8_0_0"/>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4604</TotalTime>
  <Words>1078</Words>
  <Application>Microsoft Office PowerPoint</Application>
  <PresentationFormat>Widescreen</PresentationFormat>
  <Paragraphs>131</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Calibri Light</vt:lpstr>
      <vt:lpstr>Roboto</vt:lpstr>
      <vt:lpstr>Slack-Lato</vt:lpstr>
      <vt:lpstr>Twentieth Century</vt:lpstr>
      <vt:lpstr>Office Theme</vt:lpstr>
      <vt:lpstr>HOUSING PRICE PREDICTION FOR MAJOR US CITIES</vt:lpstr>
      <vt:lpstr>SUMMARY</vt:lpstr>
      <vt:lpstr>Technologies Used</vt:lpstr>
      <vt:lpstr>DATA EXPLORATION &amp; PRELIMINARY ANALYSIS</vt:lpstr>
      <vt:lpstr>SOURCING THE DATA </vt:lpstr>
      <vt:lpstr>Preliminary Data Processing:</vt:lpstr>
      <vt:lpstr>PRELIMINARY ANALYSIS(Linear Regression)</vt:lpstr>
      <vt:lpstr>DATA AND SOURCES</vt:lpstr>
      <vt:lpstr>DATABASE AND ETL PROCESS</vt:lpstr>
      <vt:lpstr>DATA EXPLORATION - THE ETL PROCESS</vt:lpstr>
      <vt:lpstr>DATABASE PROCESS</vt:lpstr>
      <vt:lpstr>Visualization</vt:lpstr>
      <vt:lpstr>Tableau Analysis</vt:lpstr>
      <vt:lpstr>MACHINE LEARNING</vt:lpstr>
      <vt:lpstr>The Machine Learning Models Deployed</vt:lpstr>
      <vt:lpstr>The Regression Model</vt:lpstr>
      <vt:lpstr>DATA ANALYSIS (REGRESSION MODEL)</vt:lpstr>
      <vt:lpstr>DATA ANALYSIS (REGRESSION MODEL cont..)</vt:lpstr>
      <vt:lpstr>DATA ANALYSIS (PROPHET MODEL PREDICTION)</vt:lpstr>
      <vt:lpstr>DATA ANALYSIS (PROPHET MODEL PREDICTION)</vt:lpstr>
      <vt:lpstr>DATA ANALYSIS (PROPHET MODEL PREDICTION)</vt:lpstr>
      <vt:lpstr>CHALLENGES &amp;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ekta jindal</dc:creator>
  <cp:lastModifiedBy>ekta jindal</cp:lastModifiedBy>
  <cp:revision>33</cp:revision>
  <dcterms:created xsi:type="dcterms:W3CDTF">2023-04-01T22:29:17Z</dcterms:created>
  <dcterms:modified xsi:type="dcterms:W3CDTF">2023-04-05T03:19:14Z</dcterms:modified>
</cp:coreProperties>
</file>