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9" r:id="rId2"/>
    <p:sldId id="262" r:id="rId3"/>
    <p:sldId id="265" r:id="rId4"/>
    <p:sldId id="266" r:id="rId5"/>
    <p:sldId id="268" r:id="rId6"/>
    <p:sldId id="269" r:id="rId7"/>
    <p:sldId id="270" r:id="rId8"/>
    <p:sldId id="275" r:id="rId9"/>
    <p:sldId id="279" r:id="rId10"/>
    <p:sldId id="290" r:id="rId11"/>
    <p:sldId id="267" r:id="rId12"/>
    <p:sldId id="260" r:id="rId13"/>
    <p:sldId id="272" r:id="rId14"/>
    <p:sldId id="261" r:id="rId15"/>
    <p:sldId id="273" r:id="rId16"/>
    <p:sldId id="271" r:id="rId17"/>
    <p:sldId id="274" r:id="rId18"/>
    <p:sldId id="277" r:id="rId19"/>
    <p:sldId id="287" r:id="rId20"/>
    <p:sldId id="289" r:id="rId21"/>
    <p:sldId id="286" r:id="rId22"/>
    <p:sldId id="278" r:id="rId23"/>
    <p:sldId id="281" r:id="rId24"/>
    <p:sldId id="282" r:id="rId25"/>
    <p:sldId id="285" r:id="rId26"/>
    <p:sldId id="283" r:id="rId27"/>
    <p:sldId id="284" r:id="rId28"/>
    <p:sldId id="280" r:id="rId29"/>
  </p:sldIdLst>
  <p:sldSz cx="12018963" cy="6859588"/>
  <p:notesSz cx="6858000" cy="9144000"/>
  <p:defaultTextStyle>
    <a:defPPr>
      <a:defRPr lang="en-US"/>
    </a:defPPr>
    <a:lvl1pPr marL="0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6445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2891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9336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85782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32227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78673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25118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71564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631"/>
    <a:srgbClr val="B21166"/>
    <a:srgbClr val="558ED5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>
        <p:scale>
          <a:sx n="75" d="100"/>
          <a:sy n="75" d="100"/>
        </p:scale>
        <p:origin x="-1022" y="-259"/>
      </p:cViewPr>
      <p:guideLst>
        <p:guide orient="horz" pos="2161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1537-E2A7-4BED-BC01-55F7CB40A909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85800"/>
            <a:ext cx="6007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FA71E-AFCB-4B9D-B00D-06F40ED6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2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FA71E-AFCB-4B9D-B00D-06F40ED69D6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3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FA71E-AFCB-4B9D-B00D-06F40ED69D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64" y="2100221"/>
            <a:ext cx="8700399" cy="267826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38564" y="4778486"/>
            <a:ext cx="8700399" cy="8616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9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5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8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007660" y="1794839"/>
            <a:ext cx="990828" cy="300473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1/3/2020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797088" y="3230781"/>
            <a:ext cx="3860689" cy="30047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5612" y="295799"/>
            <a:ext cx="826302" cy="76786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7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64" y="4971078"/>
            <a:ext cx="8700399" cy="566869"/>
          </a:xfrm>
        </p:spPr>
        <p:txBody>
          <a:bodyPr anchor="b">
            <a:normAutofit/>
          </a:bodyPr>
          <a:lstStyle>
            <a:lvl1pPr algn="l">
              <a:defRPr sz="29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8564" y="685959"/>
            <a:ext cx="8700399" cy="34297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445" indent="0">
              <a:buNone/>
              <a:defRPr sz="1900"/>
            </a:lvl2pPr>
            <a:lvl3pPr marL="1092891" indent="0">
              <a:buNone/>
              <a:defRPr sz="1900"/>
            </a:lvl3pPr>
            <a:lvl4pPr marL="1639336" indent="0">
              <a:buNone/>
              <a:defRPr sz="1900"/>
            </a:lvl4pPr>
            <a:lvl5pPr marL="2185782" indent="0">
              <a:buNone/>
              <a:defRPr sz="1900"/>
            </a:lvl5pPr>
            <a:lvl6pPr marL="2732227" indent="0">
              <a:buNone/>
              <a:defRPr sz="1900"/>
            </a:lvl6pPr>
            <a:lvl7pPr marL="3278673" indent="0">
              <a:buNone/>
              <a:defRPr sz="1900"/>
            </a:lvl7pPr>
            <a:lvl8pPr marL="3825118" indent="0">
              <a:buNone/>
              <a:defRPr sz="1900"/>
            </a:lvl8pPr>
            <a:lvl9pPr marL="4371564" indent="0">
              <a:buNone/>
              <a:defRPr sz="19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562" y="5537947"/>
            <a:ext cx="8700399" cy="49382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5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494" y="1063664"/>
            <a:ext cx="8706469" cy="137330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564" y="3544121"/>
            <a:ext cx="8700399" cy="2477074"/>
          </a:xfrm>
        </p:spPr>
        <p:txBody>
          <a:bodyPr anchor="ctr">
            <a:normAutofit/>
          </a:bodyPr>
          <a:lstStyle>
            <a:lvl1pPr marL="0" indent="0">
              <a:buNone/>
              <a:defRPr sz="22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57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69056" y="607477"/>
            <a:ext cx="790531" cy="1880073"/>
          </a:xfrm>
          <a:prstGeom prst="rect">
            <a:avLst/>
          </a:prstGeom>
          <a:noFill/>
        </p:spPr>
        <p:txBody>
          <a:bodyPr wrap="square" lIns="109289" tIns="54645" rIns="109289" bIns="54645" rtlCol="0">
            <a:spAutoFit/>
          </a:bodyPr>
          <a:lstStyle/>
          <a:p>
            <a:pPr algn="r" defTabSz="546445"/>
            <a:r>
              <a:rPr lang="en-US" sz="115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44172" y="2614393"/>
            <a:ext cx="643498" cy="1880073"/>
          </a:xfrm>
          <a:prstGeom prst="rect">
            <a:avLst/>
          </a:prstGeom>
          <a:noFill/>
        </p:spPr>
        <p:txBody>
          <a:bodyPr wrap="square" lIns="109289" tIns="54645" rIns="109289" bIns="54645" rtlCol="0">
            <a:spAutoFit/>
          </a:bodyPr>
          <a:lstStyle/>
          <a:p>
            <a:pPr algn="r" defTabSz="546445"/>
            <a:r>
              <a:rPr lang="en-US" sz="115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27" y="982362"/>
            <a:ext cx="8333923" cy="26972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18327" y="3679617"/>
            <a:ext cx="7621492" cy="34225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7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565" y="5030365"/>
            <a:ext cx="9113688" cy="998089"/>
          </a:xfrm>
        </p:spPr>
        <p:txBody>
          <a:bodyPr anchor="ctr">
            <a:normAutofit/>
          </a:bodyPr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0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65" y="2371216"/>
            <a:ext cx="8700400" cy="182293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64" y="5026131"/>
            <a:ext cx="8700399" cy="860599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28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93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57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22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86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51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15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2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64" y="973894"/>
            <a:ext cx="8700399" cy="707128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64" y="2604104"/>
            <a:ext cx="3097287" cy="576395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38564" y="3180503"/>
            <a:ext cx="3097287" cy="2847952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677" y="2604103"/>
            <a:ext cx="3102345" cy="576395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8677" y="3180502"/>
            <a:ext cx="3102345" cy="2847952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6181" y="2604103"/>
            <a:ext cx="3101084" cy="576395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6373" y="3180500"/>
            <a:ext cx="3100892" cy="2847952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41467" y="2570229"/>
            <a:ext cx="0" cy="349330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62090" y="2570229"/>
            <a:ext cx="0" cy="349330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3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64" y="973894"/>
            <a:ext cx="8700399" cy="707128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64" y="4533894"/>
            <a:ext cx="3007145" cy="576395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15613" y="2604104"/>
            <a:ext cx="2653047" cy="15918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445" indent="0">
              <a:buNone/>
              <a:defRPr sz="1900"/>
            </a:lvl2pPr>
            <a:lvl3pPr marL="1092891" indent="0">
              <a:buNone/>
              <a:defRPr sz="1900"/>
            </a:lvl3pPr>
            <a:lvl4pPr marL="1639336" indent="0">
              <a:buNone/>
              <a:defRPr sz="1900"/>
            </a:lvl4pPr>
            <a:lvl5pPr marL="2185782" indent="0">
              <a:buNone/>
              <a:defRPr sz="1900"/>
            </a:lvl5pPr>
            <a:lvl6pPr marL="2732227" indent="0">
              <a:buNone/>
              <a:defRPr sz="1900"/>
            </a:lvl6pPr>
            <a:lvl7pPr marL="3278673" indent="0">
              <a:buNone/>
              <a:defRPr sz="1900"/>
            </a:lvl7pPr>
            <a:lvl8pPr marL="3825118" indent="0">
              <a:buNone/>
              <a:defRPr sz="1900"/>
            </a:lvl8pPr>
            <a:lvl9pPr marL="4371564" indent="0">
              <a:buNone/>
              <a:defRPr sz="19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38564" y="5110289"/>
            <a:ext cx="3007145" cy="918164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4024" y="4533895"/>
            <a:ext cx="3007145" cy="576397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070" y="2604104"/>
            <a:ext cx="2653047" cy="15918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445" indent="0">
              <a:buNone/>
              <a:defRPr sz="1900"/>
            </a:lvl2pPr>
            <a:lvl3pPr marL="1092891" indent="0">
              <a:buNone/>
              <a:defRPr sz="1900"/>
            </a:lvl3pPr>
            <a:lvl4pPr marL="1639336" indent="0">
              <a:buNone/>
              <a:defRPr sz="1900"/>
            </a:lvl4pPr>
            <a:lvl5pPr marL="2185782" indent="0">
              <a:buNone/>
              <a:defRPr sz="1900"/>
            </a:lvl5pPr>
            <a:lvl6pPr marL="2732227" indent="0">
              <a:buNone/>
              <a:defRPr sz="1900"/>
            </a:lvl6pPr>
            <a:lvl7pPr marL="3278673" indent="0">
              <a:buNone/>
              <a:defRPr sz="1900"/>
            </a:lvl7pPr>
            <a:lvl8pPr marL="3825118" indent="0">
              <a:buNone/>
              <a:defRPr sz="1900"/>
            </a:lvl8pPr>
            <a:lvl9pPr marL="4371564" indent="0">
              <a:buNone/>
              <a:defRPr sz="19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05312" y="5110289"/>
            <a:ext cx="3007145" cy="918164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69482" y="4533895"/>
            <a:ext cx="3007791" cy="576395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176" y="2604104"/>
            <a:ext cx="2653047" cy="15918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445" indent="0">
              <a:buNone/>
              <a:defRPr sz="1900"/>
            </a:lvl2pPr>
            <a:lvl3pPr marL="1092891" indent="0">
              <a:buNone/>
              <a:defRPr sz="1900"/>
            </a:lvl3pPr>
            <a:lvl4pPr marL="1639336" indent="0">
              <a:buNone/>
              <a:defRPr sz="1900"/>
            </a:lvl4pPr>
            <a:lvl5pPr marL="2185782" indent="0">
              <a:buNone/>
              <a:defRPr sz="1900"/>
            </a:lvl5pPr>
            <a:lvl6pPr marL="2732227" indent="0">
              <a:buNone/>
              <a:defRPr sz="1900"/>
            </a:lvl6pPr>
            <a:lvl7pPr marL="3278673" indent="0">
              <a:buNone/>
              <a:defRPr sz="1900"/>
            </a:lvl7pPr>
            <a:lvl8pPr marL="3825118" indent="0">
              <a:buNone/>
              <a:defRPr sz="1900"/>
            </a:lvl8pPr>
            <a:lvl9pPr marL="4371564" indent="0">
              <a:buNone/>
              <a:defRPr sz="19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69479" y="5110288"/>
            <a:ext cx="3007793" cy="918164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343300" y="2570229"/>
            <a:ext cx="0" cy="349330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687131" y="2570229"/>
            <a:ext cx="0" cy="349330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3148" y="6393320"/>
            <a:ext cx="3592561" cy="304871"/>
          </a:xfrm>
        </p:spPr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3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64" y="973894"/>
            <a:ext cx="8700399" cy="7071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564" y="2604104"/>
            <a:ext cx="8700399" cy="3417091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43646" y="6393320"/>
            <a:ext cx="976539" cy="30486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6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3389" y="1278763"/>
            <a:ext cx="1389954" cy="47496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565" y="1278763"/>
            <a:ext cx="6167236" cy="4749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01911" y="6393320"/>
            <a:ext cx="978054" cy="30486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564" y="2604104"/>
            <a:ext cx="8700399" cy="34170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66" y="2678266"/>
            <a:ext cx="4289273" cy="2284353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95" y="2678265"/>
            <a:ext cx="3704216" cy="2284353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28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93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57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22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86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51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15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5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563" y="2604103"/>
            <a:ext cx="4756677" cy="34170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598" y="2604104"/>
            <a:ext cx="4756677" cy="341709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64" y="2604103"/>
            <a:ext cx="4756675" cy="576395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accent1"/>
                </a:solidFill>
              </a:defRPr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8563" y="3180501"/>
            <a:ext cx="4756677" cy="28406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0598" y="2604103"/>
            <a:ext cx="4756677" cy="576395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accent1"/>
                </a:solidFill>
              </a:defRPr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0598" y="3180501"/>
            <a:ext cx="4756677" cy="284069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38563" y="973894"/>
            <a:ext cx="8637066" cy="7071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3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65" y="1295701"/>
            <a:ext cx="2753516" cy="1600570"/>
          </a:xfrm>
        </p:spPr>
        <p:txBody>
          <a:bodyPr anchor="b"/>
          <a:lstStyle>
            <a:lvl1pPr algn="l">
              <a:defRPr sz="29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095" y="1448135"/>
            <a:ext cx="5116406" cy="457305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38564" y="3130007"/>
            <a:ext cx="2753516" cy="2896269"/>
          </a:xfrm>
        </p:spPr>
        <p:txBody>
          <a:bodyPr/>
          <a:lstStyle>
            <a:lvl1pPr marL="0" indent="0">
              <a:buNone/>
              <a:defRPr sz="17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65" y="1693728"/>
            <a:ext cx="3810278" cy="1736068"/>
          </a:xfrm>
        </p:spPr>
        <p:txBody>
          <a:bodyPr anchor="b">
            <a:normAutofit/>
          </a:bodyPr>
          <a:lstStyle>
            <a:lvl1pPr algn="l">
              <a:defRPr sz="4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4942" y="1143265"/>
            <a:ext cx="3181391" cy="457305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445" indent="0">
              <a:buNone/>
              <a:defRPr sz="1900"/>
            </a:lvl2pPr>
            <a:lvl3pPr marL="1092891" indent="0">
              <a:buNone/>
              <a:defRPr sz="1900"/>
            </a:lvl3pPr>
            <a:lvl4pPr marL="1639336" indent="0">
              <a:buNone/>
              <a:defRPr sz="1900"/>
            </a:lvl4pPr>
            <a:lvl5pPr marL="2185782" indent="0">
              <a:buNone/>
              <a:defRPr sz="1900"/>
            </a:lvl5pPr>
            <a:lvl6pPr marL="2732227" indent="0">
              <a:buNone/>
              <a:defRPr sz="1900"/>
            </a:lvl6pPr>
            <a:lvl7pPr marL="3278673" indent="0">
              <a:buNone/>
              <a:defRPr sz="1900"/>
            </a:lvl7pPr>
            <a:lvl8pPr marL="3825118" indent="0">
              <a:buNone/>
              <a:defRPr sz="1900"/>
            </a:lvl8pPr>
            <a:lvl9pPr marL="4371564" indent="0">
              <a:buNone/>
              <a:defRPr sz="19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38566" y="3658446"/>
            <a:ext cx="3804439" cy="137191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" y="0"/>
            <a:ext cx="12018963" cy="6859588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38563" y="973894"/>
            <a:ext cx="8637066" cy="707128"/>
          </a:xfrm>
          <a:prstGeom prst="rect">
            <a:avLst/>
          </a:prstGeom>
        </p:spPr>
        <p:txBody>
          <a:bodyPr vert="horz" lIns="109289" tIns="54645" rIns="109289" bIns="54645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63" y="2604104"/>
            <a:ext cx="8637066" cy="3417091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01913" y="6393320"/>
            <a:ext cx="976539" cy="304869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pPr defTabSz="546445"/>
            <a:fld id="{2BE451C3-0FF4-47C4-B829-773ADF60F88C}" type="datetimeFigureOut">
              <a:rPr lang="en-US" smtClean="0">
                <a:solidFill>
                  <a:srgbClr val="B31166"/>
                </a:solidFill>
              </a:rPr>
              <a:pPr defTabSz="546445"/>
              <a:t>1/3/2020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147" y="6393320"/>
            <a:ext cx="3805014" cy="304871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pPr defTabSz="546445"/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89672" y="0"/>
            <a:ext cx="676067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205612" y="295799"/>
            <a:ext cx="826302" cy="767865"/>
          </a:xfrm>
          <a:prstGeom prst="rect">
            <a:avLst/>
          </a:prstGeom>
        </p:spPr>
        <p:txBody>
          <a:bodyPr vert="horz" lIns="109289" tIns="54645" rIns="109289" bIns="54645" rtlCol="0" anchor="b"/>
          <a:lstStyle>
            <a:lvl1pPr algn="ctr">
              <a:defRPr sz="3300" b="0" i="0">
                <a:solidFill>
                  <a:schemeClr val="bg1"/>
                </a:solidFill>
              </a:defRPr>
            </a:lvl1pPr>
          </a:lstStyle>
          <a:p>
            <a:pPr defTabSz="546445"/>
            <a:fld id="{D57F1E4F-1CFF-5643-939E-217C01CDF565}" type="slidenum">
              <a:rPr lang="en-US" smtClean="0">
                <a:solidFill>
                  <a:prstClr val="white"/>
                </a:solidFill>
              </a:rPr>
              <a:pPr defTabSz="54644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546445" rtl="0" eaLnBrk="1" latinLnBrk="0" hangingPunct="1">
        <a:spcBef>
          <a:spcPct val="0"/>
        </a:spcBef>
        <a:buNone/>
        <a:defRPr sz="43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9834" indent="-409834" algn="l" defTabSz="546445" rtl="0" eaLnBrk="1" latinLnBrk="0" hangingPunct="1">
        <a:spcBef>
          <a:spcPts val="119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87974" indent="-341528" algn="l" defTabSz="546445" rtl="0" eaLnBrk="1" latinLnBrk="0" hangingPunct="1">
        <a:spcBef>
          <a:spcPts val="119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66114" indent="-273223" algn="l" defTabSz="546445" rtl="0" eaLnBrk="1" latinLnBrk="0" hangingPunct="1">
        <a:spcBef>
          <a:spcPts val="119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12559" indent="-273223" algn="l" defTabSz="546445" rtl="0" eaLnBrk="1" latinLnBrk="0" hangingPunct="1">
        <a:spcBef>
          <a:spcPts val="119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59004" indent="-273223" algn="l" defTabSz="546445" rtl="0" eaLnBrk="1" latinLnBrk="0" hangingPunct="1">
        <a:spcBef>
          <a:spcPts val="119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05450" indent="-273223" algn="l" defTabSz="546445" rtl="0" eaLnBrk="1" latinLnBrk="0" hangingPunct="1">
        <a:spcBef>
          <a:spcPts val="119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51895" indent="-273223" algn="l" defTabSz="546445" rtl="0" eaLnBrk="1" latinLnBrk="0" hangingPunct="1">
        <a:spcBef>
          <a:spcPts val="119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098341" indent="-273223" algn="l" defTabSz="546445" rtl="0" eaLnBrk="1" latinLnBrk="0" hangingPunct="1">
        <a:spcBef>
          <a:spcPts val="119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44786" indent="-273223" algn="l" defTabSz="546445" rtl="0" eaLnBrk="1" latinLnBrk="0" hangingPunct="1">
        <a:spcBef>
          <a:spcPts val="119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644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6445" algn="l" defTabSz="54644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891" algn="l" defTabSz="54644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9336" algn="l" defTabSz="54644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5782" algn="l" defTabSz="54644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2227" algn="l" defTabSz="54644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8673" algn="l" defTabSz="54644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118" algn="l" defTabSz="54644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564" algn="l" defTabSz="54644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logs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in/content/www/in/en/research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Qubit" TargetMode="External"/><Relationship Id="rId7" Type="http://schemas.openxmlformats.org/officeDocument/2006/relationships/hyperlink" Target="http://www.oxford-man.ox.ac.uk/sites/default/files/events/Quantum%20Computation%20and%20Machine%20Learning.pdf" TargetMode="External"/><Relationship Id="rId2" Type="http://schemas.openxmlformats.org/officeDocument/2006/relationships/hyperlink" Target="https://www.qubit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.googleblog.com/2019/10/quantum-supremacy-using-programmable.html" TargetMode="External"/><Relationship Id="rId5" Type="http://schemas.openxmlformats.org/officeDocument/2006/relationships/hyperlink" Target="https://www.engineering.unsw.edu.au/research/research-priorities/enabling-technology/quantum-computing/quantum-spin" TargetMode="External"/><Relationship Id="rId4" Type="http://schemas.openxmlformats.org/officeDocument/2006/relationships/hyperlink" Target="https://www.veritasium.co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line_of_quantum_compu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vescience.com/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science..howstuffwork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36252-18F8-9A41-9158-C06C7B8B4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929" y="1917626"/>
            <a:ext cx="10127500" cy="2678267"/>
          </a:xfrm>
        </p:spPr>
        <p:txBody>
          <a:bodyPr/>
          <a:lstStyle/>
          <a:p>
            <a:r>
              <a:rPr lang="en-IN" sz="4800" dirty="0"/>
              <a:t>Quantum </a:t>
            </a:r>
            <a:r>
              <a:rPr lang="en-IN" sz="4800" dirty="0" smtClean="0"/>
              <a:t>Computing Concepts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F5DC6C-E46B-6643-AC0C-281A088A6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By abhay a Bhat – 16011A0501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6C00E2-50DD-9D4F-A41E-464B6B8B9824}"/>
              </a:ext>
            </a:extLst>
          </p:cNvPr>
          <p:cNvSpPr txBox="1"/>
          <p:nvPr/>
        </p:nvSpPr>
        <p:spPr>
          <a:xfrm>
            <a:off x="5108454" y="2503768"/>
            <a:ext cx="1802844" cy="448912"/>
          </a:xfrm>
          <a:prstGeom prst="rect">
            <a:avLst/>
          </a:prstGeom>
          <a:noFill/>
        </p:spPr>
        <p:txBody>
          <a:bodyPr wrap="square" lIns="109289" tIns="54645" rIns="109289" bIns="54645" rtlCol="0">
            <a:spAutoFit/>
          </a:bodyPr>
          <a:lstStyle/>
          <a:p>
            <a:pPr defTabSz="546445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 Gates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4825" y="2565698"/>
            <a:ext cx="11833783" cy="3888432"/>
            <a:chOff x="176833" y="2565698"/>
            <a:chExt cx="11833783" cy="3888432"/>
          </a:xfrm>
        </p:grpSpPr>
        <p:pic>
          <p:nvPicPr>
            <p:cNvPr id="1026" name="Picture 2" descr="Image result for quantum logic gate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787"/>
            <a:stretch/>
          </p:blipFill>
          <p:spPr bwMode="auto">
            <a:xfrm>
              <a:off x="176833" y="2565698"/>
              <a:ext cx="6341027" cy="376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quantum logic gate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946"/>
            <a:stretch/>
          </p:blipFill>
          <p:spPr bwMode="auto">
            <a:xfrm>
              <a:off x="5937473" y="2565698"/>
              <a:ext cx="6073143" cy="388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564" y="2421682"/>
            <a:ext cx="8700399" cy="3417091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principles of quantum mechanics is that it is possible to create </a:t>
            </a:r>
            <a:r>
              <a:rPr lang="en-US" dirty="0" smtClean="0"/>
              <a:t>superposition </a:t>
            </a:r>
            <a:r>
              <a:rPr lang="en-US" dirty="0"/>
              <a:t>of different physical configurations</a:t>
            </a:r>
            <a:r>
              <a:rPr lang="en-US" dirty="0" smtClean="0"/>
              <a:t>.</a:t>
            </a:r>
          </a:p>
          <a:p>
            <a:r>
              <a:rPr lang="en-IN" dirty="0" smtClean="0"/>
              <a:t>Qubits thus can not only be in states </a:t>
            </a:r>
            <a:r>
              <a:rPr lang="en-IN" b="1" dirty="0" smtClean="0"/>
              <a:t>0 or 1 </a:t>
            </a:r>
            <a:r>
              <a:rPr lang="en-IN" dirty="0" smtClean="0"/>
              <a:t>like classical bits  but also a superposition of these states.</a:t>
            </a:r>
          </a:p>
          <a:p>
            <a:endParaRPr lang="en-IN" dirty="0"/>
          </a:p>
        </p:txBody>
      </p:sp>
      <p:sp>
        <p:nvSpPr>
          <p:cNvPr id="4" name="AutoShape 2" descr="Image result for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27" y="4581922"/>
            <a:ext cx="3213625" cy="17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93457" y="5013970"/>
                <a:ext cx="27363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  <a:ea typeface="Cambria Math"/>
                        </a:rPr>
                        <m:t>𝜓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〉"/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|1〉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57" y="5013970"/>
                <a:ext cx="2736304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2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7003155" y="3105663"/>
            <a:ext cx="662510" cy="648222"/>
          </a:xfrm>
          <a:prstGeom prst="flowChartConnector">
            <a:avLst/>
          </a:prstGeom>
          <a:solidFill>
            <a:srgbClr val="9537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23850" h="323850"/>
            <a:bevelB w="323850" h="323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89" tIns="54645" rIns="109289" bIns="54645" rtlCol="0" anchor="ctr"/>
          <a:lstStyle/>
          <a:p>
            <a:pPr algn="ctr"/>
            <a:r>
              <a:rPr lang="en-IN" sz="2900" b="1" dirty="0"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4" name="Oval 3"/>
          <p:cNvSpPr/>
          <p:nvPr/>
        </p:nvSpPr>
        <p:spPr>
          <a:xfrm rot="19909961">
            <a:off x="5820186" y="2241369"/>
            <a:ext cx="3312681" cy="230478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89" tIns="54645" rIns="109289" bIns="54645" rtlCol="0" anchor="ctr"/>
          <a:lstStyle/>
          <a:p>
            <a:pPr algn="ctr"/>
            <a:endParaRPr lang="en-IN" dirty="0"/>
          </a:p>
        </p:txBody>
      </p:sp>
      <p:sp>
        <p:nvSpPr>
          <p:cNvPr id="5" name="Flowchart: Connector 4"/>
          <p:cNvSpPr/>
          <p:nvPr/>
        </p:nvSpPr>
        <p:spPr>
          <a:xfrm>
            <a:off x="7145284" y="2061325"/>
            <a:ext cx="360000" cy="360084"/>
          </a:xfrm>
          <a:prstGeom prst="flowChartConnector">
            <a:avLst/>
          </a:prstGeom>
          <a:solidFill>
            <a:srgbClr val="558E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80340" h="180340"/>
            <a:bevelB w="180340" h="18034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89" tIns="54645" rIns="109289" bIns="54645" rtlCol="0" anchor="ctr"/>
          <a:lstStyle/>
          <a:p>
            <a:pPr algn="ctr"/>
            <a:r>
              <a:rPr lang="en-IN" b="1" dirty="0" smtClean="0">
                <a:latin typeface="Century Schoolbook" panose="02040604050505020304" pitchFamily="18" charset="0"/>
              </a:rPr>
              <a:t>-</a:t>
            </a:r>
            <a:endParaRPr lang="en-IN" sz="4300" b="1" dirty="0">
              <a:latin typeface="Century Schoolbook" panose="02040604050505020304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402755" y="3105663"/>
            <a:ext cx="662510" cy="648222"/>
          </a:xfrm>
          <a:prstGeom prst="flowChartConnector">
            <a:avLst/>
          </a:prstGeom>
          <a:solidFill>
            <a:srgbClr val="9537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23850" h="323850"/>
            <a:bevelB w="323850" h="323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89" tIns="54645" rIns="109289" bIns="54645" rtlCol="0" anchor="ctr"/>
          <a:lstStyle/>
          <a:p>
            <a:pPr algn="ctr"/>
            <a:r>
              <a:rPr lang="en-IN" sz="2900" b="1" dirty="0"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7" name="Oval 6"/>
          <p:cNvSpPr/>
          <p:nvPr/>
        </p:nvSpPr>
        <p:spPr>
          <a:xfrm rot="19594492">
            <a:off x="2223562" y="2241369"/>
            <a:ext cx="3312681" cy="230478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89" tIns="54645" rIns="109289" bIns="54645"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/>
          <p:cNvSpPr/>
          <p:nvPr/>
        </p:nvSpPr>
        <p:spPr>
          <a:xfrm>
            <a:off x="3548659" y="2061325"/>
            <a:ext cx="360000" cy="360084"/>
          </a:xfrm>
          <a:prstGeom prst="flowChartConnector">
            <a:avLst/>
          </a:prstGeom>
          <a:solidFill>
            <a:srgbClr val="558E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80340" h="180340"/>
            <a:bevelB w="180340" h="18034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89" tIns="54645" rIns="109289" bIns="54645" rtlCol="0" anchor="ctr"/>
          <a:lstStyle/>
          <a:p>
            <a:pPr algn="ctr"/>
            <a:r>
              <a:rPr lang="en-IN" b="1" dirty="0" smtClean="0">
                <a:latin typeface="Century Schoolbook" panose="02040604050505020304" pitchFamily="18" charset="0"/>
              </a:rPr>
              <a:t>-</a:t>
            </a:r>
            <a:endParaRPr lang="en-IN" sz="4300" b="1" dirty="0">
              <a:latin typeface="Century Schoolbook" panose="02040604050505020304" pitchFamily="18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3287466" y="2133650"/>
            <a:ext cx="360000" cy="360084"/>
          </a:xfrm>
          <a:prstGeom prst="flowChartConnector">
            <a:avLst/>
          </a:prstGeom>
          <a:solidFill>
            <a:srgbClr val="558E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80340" h="180340"/>
            <a:bevelB w="180340" h="18034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89" tIns="54645" rIns="109289" bIns="54645" rtlCol="0" anchor="ctr"/>
          <a:lstStyle/>
          <a:p>
            <a:pPr algn="ctr"/>
            <a:r>
              <a:rPr lang="en-IN" b="1" dirty="0" smtClean="0">
                <a:latin typeface="Century Schoolbook" panose="02040604050505020304" pitchFamily="18" charset="0"/>
              </a:rPr>
              <a:t>-</a:t>
            </a:r>
            <a:endParaRPr lang="en-IN" sz="4300" b="1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91423" y="980957"/>
                <a:ext cx="1987635" cy="941354"/>
              </a:xfrm>
              <a:prstGeom prst="rect">
                <a:avLst/>
              </a:prstGeom>
              <a:noFill/>
            </p:spPr>
            <p:txBody>
              <a:bodyPr wrap="square" lIns="109289" tIns="54645" rIns="109289" bIns="5464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b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IN" sz="5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IN" sz="5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〉</m:t>
                      </m:r>
                    </m:oMath>
                  </m:oMathPara>
                </a14:m>
                <a:endParaRPr lang="en-IN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423" y="980957"/>
                <a:ext cx="1987635" cy="941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42126" y="4725938"/>
                <a:ext cx="1987635" cy="941354"/>
              </a:xfrm>
              <a:prstGeom prst="rect">
                <a:avLst/>
              </a:prstGeom>
              <a:noFill/>
            </p:spPr>
            <p:txBody>
              <a:bodyPr wrap="square" lIns="109289" tIns="54645" rIns="109289" bIns="5464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b="1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IN" sz="5400" b="1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IN" sz="5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〉</m:t>
                      </m:r>
                    </m:oMath>
                  </m:oMathPara>
                </a14:m>
                <a:endParaRPr lang="en-I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126" y="4725938"/>
                <a:ext cx="1987635" cy="9413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44985" y="867794"/>
                <a:ext cx="7704856" cy="2748195"/>
              </a:xfrm>
              <a:prstGeom prst="rect">
                <a:avLst/>
              </a:prstGeom>
              <a:noFill/>
            </p:spPr>
            <p:txBody>
              <a:bodyPr wrap="square" lIns="109289" tIns="54645" rIns="109289" bIns="54645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5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IN" sz="5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SimSun" panose="02010600030101010101" pitchFamily="2" charset="-122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5400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SimSun" panose="0201060003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IN" sz="5400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SimSun" panose="02010600030101010101" pitchFamily="2" charset="-122"/>
                              </a:rPr>
                              <m:t>𝟐</m:t>
                            </m:r>
                          </m:e>
                        </m:rad>
                      </m:den>
                    </m:f>
                    <m:r>
                      <a:rPr lang="en-IN" sz="5400" b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en-IN" sz="54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IN" sz="5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IN" sz="5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imSun" panose="02010600030101010101" pitchFamily="2" charset="-122"/>
                    <a:ea typeface="SimSun" panose="02010600030101010101" pitchFamily="2" charset="-12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5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IN" sz="5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SimSun" panose="02010600030101010101" pitchFamily="2" charset="-122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5400" b="1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SimSun" panose="0201060003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IN" sz="5400" b="1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SimSun" panose="02010600030101010101" pitchFamily="2" charset="-122"/>
                              </a:rPr>
                              <m:t>𝟐</m:t>
                            </m:r>
                          </m:e>
                        </m:rad>
                      </m:den>
                    </m:f>
                    <m:r>
                      <a:rPr lang="en-IN" sz="5400" b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en-IN" sz="5400" b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IN" sz="5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endParaRPr lang="en-I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ctr"/>
                <a:endParaRPr lang="en-IN" sz="5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ctr"/>
                <a:r>
                  <a:rPr lang="en-IN" sz="53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85" y="867794"/>
                <a:ext cx="7704856" cy="2748195"/>
              </a:xfrm>
              <a:prstGeom prst="rect">
                <a:avLst/>
              </a:prstGeom>
              <a:blipFill rotWithShape="1">
                <a:blip r:embed="rId4"/>
                <a:stretch>
                  <a:fillRect t="-7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0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3937 0.03241 C 0.02444 -0.03981 0.09988 -0.03518 0.12855 0.04282 C 0.15722 0.1206 0.12829 0.24306 0.06434 0.31505 C 0.00053 0.38681 -0.07464 0.38194 -0.10318 0.30394 C -0.13185 0.22593 -0.10318 0.10417 -0.03937 0.03241 Z " pathEditMode="fixed" rAng="-1964966" ptsTypes="fffff">
                                      <p:cBhvr>
                                        <p:cTn id="23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5" y="1409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96 0.01713 C 0.03237 -0.03958 0.1053 -0.01806 0.12855 0.06528 C 0.15167 0.14861 0.11626 0.26273 0.04994 0.31921 C -0.01652 0.37593 -0.08931 0.35394 -0.11243 0.27083 C -0.13555 0.18727 -0.10041 0.07361 -0.03396 0.01713 Z " pathEditMode="relative" rAng="-1555848" ptsTypes="fffff">
                                      <p:cBhvr>
                                        <p:cTn id="42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150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pat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889 0.02384 C 0.04334 -0.04746 0.11719 -0.04144 0.14692 0.03657 C 0.21152 0.04375 0.31206 -0.04051 0.36425 -0.02963 C 0.41644 -0.01875 0.44986 0.05764 0.46017 0.10231 C 0.47047 0.14699 0.44973 0.19722 0.42582 0.23842 C 0.4019 0.27963 0.35672 0.34097 0.31708 0.34907 C 0.27745 0.35717 0.22407 0.29815 0.18814 0.28773 C 0.1522 0.27731 0.1456 0.28518 0.10134 0.28634 C 0.03937 0.35717 -0.04756 0.37292 -0.07729 0.29467 C -0.10649 0.21574 -0.08019 0.09421 -0.01889 0.02384 Z " pathEditMode="relative" rAng="0" ptsTypes="ffaaaaafff">
                                      <p:cBhvr>
                                        <p:cTn id="61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82" y="1388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" grpId="1" animBg="1"/>
      <p:bldP spid="5" grpId="2" animBg="1"/>
      <p:bldP spid="6" grpId="0" animBg="1"/>
      <p:bldP spid="7" grpId="0" animBg="1"/>
      <p:bldP spid="8" grpId="0" animBg="1"/>
      <p:bldP spid="8" grpId="1" animBg="1"/>
      <p:bldP spid="8" grpId="2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have </a:t>
            </a:r>
            <a:r>
              <a:rPr lang="en-US" dirty="0"/>
              <a:t>a property of possessing an intrinsic magnetic </a:t>
            </a:r>
            <a:r>
              <a:rPr lang="en-US" dirty="0" smtClean="0"/>
              <a:t>dipole.</a:t>
            </a:r>
          </a:p>
          <a:p>
            <a:r>
              <a:rPr lang="en-US" dirty="0"/>
              <a:t>an electron placed in an electric field has two basic quantum states spin up and spin </a:t>
            </a:r>
            <a:r>
              <a:rPr lang="en-US" dirty="0" smtClean="0"/>
              <a:t>down  which we may use to represent quantum information.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21449" y="4725938"/>
            <a:ext cx="1656184" cy="1872208"/>
            <a:chOff x="5181389" y="4730552"/>
            <a:chExt cx="1656184" cy="1872208"/>
          </a:xfrm>
        </p:grpSpPr>
        <p:grpSp>
          <p:nvGrpSpPr>
            <p:cNvPr id="12" name="Group 11"/>
            <p:cNvGrpSpPr/>
            <p:nvPr/>
          </p:nvGrpSpPr>
          <p:grpSpPr>
            <a:xfrm>
              <a:off x="5181389" y="4730552"/>
              <a:ext cx="1656184" cy="1872208"/>
              <a:chOff x="5181389" y="4730552"/>
              <a:chExt cx="1656184" cy="187220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973437" y="5013970"/>
                <a:ext cx="612108" cy="1309142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433417" y="5013970"/>
                <a:ext cx="612108" cy="1309142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181389" y="4730552"/>
                <a:ext cx="1656184" cy="1872208"/>
                <a:chOff x="5217393" y="4730552"/>
                <a:chExt cx="1656184" cy="187220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217393" y="4730552"/>
                  <a:ext cx="864136" cy="1872208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6009441" y="4730552"/>
                  <a:ext cx="864136" cy="1872208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1" name="Up Arrow 10"/>
            <p:cNvSpPr/>
            <p:nvPr/>
          </p:nvSpPr>
          <p:spPr>
            <a:xfrm>
              <a:off x="5901429" y="5128521"/>
              <a:ext cx="216024" cy="10800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5649441" y="5302002"/>
              <a:ext cx="720000" cy="720000"/>
            </a:xfrm>
            <a:prstGeom prst="flowChartConnector">
              <a:avLst/>
            </a:prstGeom>
            <a:solidFill>
              <a:srgbClr val="558E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359410" h="359410"/>
              <a:bevelB w="359410" h="3594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latin typeface="Century Schoolbook" panose="02040604050505020304" pitchFamily="18" charset="0"/>
                </a:rPr>
                <a:t>-</a:t>
              </a:r>
              <a:endParaRPr lang="en-IN" sz="6000" b="1" dirty="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89201" y="4653930"/>
            <a:ext cx="1656184" cy="1872208"/>
            <a:chOff x="5181389" y="4730552"/>
            <a:chExt cx="1656184" cy="1872208"/>
          </a:xfrm>
        </p:grpSpPr>
        <p:grpSp>
          <p:nvGrpSpPr>
            <p:cNvPr id="15" name="Group 14"/>
            <p:cNvGrpSpPr/>
            <p:nvPr/>
          </p:nvGrpSpPr>
          <p:grpSpPr>
            <a:xfrm>
              <a:off x="5181389" y="4730552"/>
              <a:ext cx="1656184" cy="1872208"/>
              <a:chOff x="5181389" y="4730552"/>
              <a:chExt cx="1656184" cy="187220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973437" y="5013970"/>
                <a:ext cx="612108" cy="1309142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433417" y="5013970"/>
                <a:ext cx="612108" cy="1309142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181389" y="4730552"/>
                <a:ext cx="1656184" cy="1872208"/>
                <a:chOff x="5217393" y="4730552"/>
                <a:chExt cx="1656184" cy="187220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217393" y="4730552"/>
                  <a:ext cx="864136" cy="1872208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009441" y="4730552"/>
                  <a:ext cx="864136" cy="1872208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6" name="Up Arrow 15"/>
            <p:cNvSpPr/>
            <p:nvPr/>
          </p:nvSpPr>
          <p:spPr>
            <a:xfrm flipV="1">
              <a:off x="5901469" y="5159902"/>
              <a:ext cx="216024" cy="10800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5649441" y="5302002"/>
              <a:ext cx="720000" cy="720000"/>
            </a:xfrm>
            <a:prstGeom prst="flowChartConnector">
              <a:avLst/>
            </a:prstGeom>
            <a:solidFill>
              <a:srgbClr val="558E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359410" h="359410"/>
              <a:bevelB w="359410" h="3594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latin typeface="Century Schoolbook" panose="02040604050505020304" pitchFamily="18" charset="0"/>
                </a:rPr>
                <a:t>-</a:t>
              </a:r>
              <a:endParaRPr lang="en-IN" sz="6000" b="1" dirty="0">
                <a:latin typeface="Century Schoolbook" panose="020406040505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69121" y="5444642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|0〉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21" y="5444642"/>
                <a:ext cx="609462" cy="430887"/>
              </a:xfrm>
              <a:prstGeom prst="rect">
                <a:avLst/>
              </a:prstGeom>
              <a:blipFill rotWithShape="1">
                <a:blip r:embed="rId2"/>
                <a:stretch>
                  <a:fillRect r="-1000" b="-18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521649" y="5444641"/>
                <a:ext cx="60946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</a:rPr>
                        <m:t>|</m:t>
                      </m:r>
                      <m:r>
                        <a:rPr lang="en-IN" b="0" i="1" smtClean="0">
                          <a:latin typeface="Cambria Math"/>
                        </a:rPr>
                        <m:t>1</m:t>
                      </m:r>
                      <m:r>
                        <a:rPr lang="en-IN" i="1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49" y="5444641"/>
                <a:ext cx="609462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5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6200000">
            <a:off x="3478130" y="2371308"/>
            <a:ext cx="3457185" cy="211617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/>
          <p:cNvSpPr/>
          <p:nvPr/>
        </p:nvSpPr>
        <p:spPr>
          <a:xfrm rot="5400000">
            <a:off x="4186480" y="2719533"/>
            <a:ext cx="2736938" cy="141972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/>
          <p:cNvSpPr/>
          <p:nvPr/>
        </p:nvSpPr>
        <p:spPr>
          <a:xfrm rot="5400000">
            <a:off x="5227609" y="2719533"/>
            <a:ext cx="2736938" cy="141972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 rot="5400000">
            <a:off x="5215710" y="2371308"/>
            <a:ext cx="3457185" cy="211617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Up Arrow 39"/>
          <p:cNvSpPr/>
          <p:nvPr/>
        </p:nvSpPr>
        <p:spPr>
          <a:xfrm rot="10800000">
            <a:off x="5602274" y="2493690"/>
            <a:ext cx="567888" cy="1944667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0800000">
            <a:off x="5793458" y="2493239"/>
            <a:ext cx="567888" cy="1944667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5554949" y="2871357"/>
            <a:ext cx="1080000" cy="1080000"/>
          </a:xfrm>
          <a:prstGeom prst="flowChartConnector">
            <a:avLst/>
          </a:prstGeom>
          <a:solidFill>
            <a:srgbClr val="558E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539750" h="539750"/>
            <a:bevelB w="53975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latin typeface="Century Schoolbook" panose="02040604050505020304" pitchFamily="18" charset="0"/>
              </a:rPr>
              <a:t>-</a:t>
            </a:r>
            <a:endParaRPr lang="en-IN" sz="7900" b="1" dirty="0">
              <a:latin typeface="Century Schoolbook" panose="020406040505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10800000" flipV="1">
            <a:off x="7163966" y="3343978"/>
            <a:ext cx="283944" cy="10797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Isosceles Triangle 9"/>
          <p:cNvSpPr/>
          <p:nvPr/>
        </p:nvSpPr>
        <p:spPr>
          <a:xfrm rot="10800000" flipV="1">
            <a:off x="7873826" y="3357369"/>
            <a:ext cx="283944" cy="10797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 rot="10969825">
            <a:off x="4703117" y="3249272"/>
            <a:ext cx="283944" cy="10809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93257" y="3249272"/>
            <a:ext cx="283944" cy="10809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01759" y="693490"/>
                <a:ext cx="1987635" cy="941354"/>
              </a:xfrm>
              <a:prstGeom prst="rect">
                <a:avLst/>
              </a:prstGeom>
              <a:noFill/>
            </p:spPr>
            <p:txBody>
              <a:bodyPr wrap="square" lIns="109289" tIns="54645" rIns="109289" bIns="5464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b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IN" sz="5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IN" sz="5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〉</m:t>
                      </m:r>
                    </m:oMath>
                  </m:oMathPara>
                </a14:m>
                <a:endParaRPr lang="en-I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759" y="693490"/>
                <a:ext cx="1987635" cy="941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65665" y="4952101"/>
                <a:ext cx="1987635" cy="941354"/>
              </a:xfrm>
              <a:prstGeom prst="rect">
                <a:avLst/>
              </a:prstGeom>
              <a:noFill/>
            </p:spPr>
            <p:txBody>
              <a:bodyPr wrap="square" lIns="109289" tIns="54645" rIns="109289" bIns="5464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b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IN" sz="5400" b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IN" sz="5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〉</m:t>
                      </m:r>
                    </m:oMath>
                  </m:oMathPara>
                </a14:m>
                <a:endParaRPr lang="en-I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665" y="4952101"/>
                <a:ext cx="1987635" cy="9413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00872" y="579762"/>
                <a:ext cx="6925033" cy="1913928"/>
              </a:xfrm>
              <a:prstGeom prst="rect">
                <a:avLst/>
              </a:prstGeom>
              <a:noFill/>
            </p:spPr>
            <p:txBody>
              <a:bodyPr wrap="square" lIns="109289" tIns="54645" rIns="109289" bIns="54645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53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IN" sz="53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SimSun" panose="02010600030101010101" pitchFamily="2" charset="-122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5300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SimSun" panose="0201060003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IN" sz="5300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SimSun" panose="02010600030101010101" pitchFamily="2" charset="-122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5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imSun" panose="02010600030101010101" pitchFamily="2" charset="-122"/>
                    <a:ea typeface="SimSun" panose="02010600030101010101" pitchFamily="2" charset="-122"/>
                  </a:rPr>
                  <a:t>|0&gt; </a:t>
                </a:r>
                <a:r>
                  <a:rPr lang="en-IN" sz="53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imSun" panose="02010600030101010101" pitchFamily="2" charset="-122"/>
                    <a:ea typeface="SimSun" panose="02010600030101010101" pitchFamily="2" charset="-12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53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IN" sz="53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SimSun" panose="02010600030101010101" pitchFamily="2" charset="-122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5300" b="1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SimSun" panose="0201060003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IN" sz="5300" b="1" i="1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SimSun" panose="02010600030101010101" pitchFamily="2" charset="-122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5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imSun" panose="02010600030101010101" pitchFamily="2" charset="-122"/>
                    <a:ea typeface="SimSun" panose="02010600030101010101" pitchFamily="2" charset="-122"/>
                  </a:rPr>
                  <a:t>|</a:t>
                </a:r>
                <a:r>
                  <a:rPr lang="en-IN" sz="53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imSun" panose="02010600030101010101" pitchFamily="2" charset="-122"/>
                    <a:ea typeface="SimSun" panose="02010600030101010101" pitchFamily="2" charset="-122"/>
                  </a:rPr>
                  <a:t>1&gt;</a:t>
                </a:r>
              </a:p>
              <a:p>
                <a:pPr algn="ctr"/>
                <a:r>
                  <a:rPr lang="en-IN" sz="53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72" y="579762"/>
                <a:ext cx="6925033" cy="1913928"/>
              </a:xfrm>
              <a:prstGeom prst="rect">
                <a:avLst/>
              </a:prstGeom>
              <a:blipFill rotWithShape="1">
                <a:blip r:embed="rId4"/>
                <a:stretch>
                  <a:fillRect t="-10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0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2845E-7 0 L 0.0247 0.000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8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6" grpId="0" animBg="1"/>
      <p:bldP spid="40" grpId="0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4" grpId="0"/>
      <p:bldP spid="24" grpId="1"/>
      <p:bldP spid="25" grpId="0"/>
      <p:bldP spid="25" grpId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Nuclear Magnetic Resonance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5217393" y="2843608"/>
            <a:ext cx="1656184" cy="1872208"/>
            <a:chOff x="5181389" y="4730552"/>
            <a:chExt cx="1656184" cy="1872208"/>
          </a:xfrm>
        </p:grpSpPr>
        <p:sp>
          <p:nvSpPr>
            <p:cNvPr id="8" name="Oval 7"/>
            <p:cNvSpPr/>
            <p:nvPr/>
          </p:nvSpPr>
          <p:spPr>
            <a:xfrm>
              <a:off x="5973437" y="5013970"/>
              <a:ext cx="612108" cy="1309142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5433417" y="5013970"/>
              <a:ext cx="612108" cy="1309142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181389" y="4730552"/>
              <a:ext cx="1656184" cy="1872208"/>
              <a:chOff x="5217393" y="4730552"/>
              <a:chExt cx="1656184" cy="187220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217393" y="4730552"/>
                <a:ext cx="864136" cy="18722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09441" y="4730552"/>
                <a:ext cx="864136" cy="18722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" name="Up Arrow 5"/>
          <p:cNvSpPr/>
          <p:nvPr/>
        </p:nvSpPr>
        <p:spPr>
          <a:xfrm flipV="1">
            <a:off x="5937473" y="3272958"/>
            <a:ext cx="216024" cy="108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/>
          <p:cNvSpPr/>
          <p:nvPr/>
        </p:nvSpPr>
        <p:spPr>
          <a:xfrm>
            <a:off x="5685445" y="3415058"/>
            <a:ext cx="720000" cy="720000"/>
          </a:xfrm>
          <a:prstGeom prst="flowChartConnector">
            <a:avLst/>
          </a:prstGeom>
          <a:solidFill>
            <a:srgbClr val="558E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59410" h="359410"/>
            <a:bevelB w="359410" h="35941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Century Schoolbook" panose="02040604050505020304" pitchFamily="18" charset="0"/>
              </a:rPr>
              <a:t>-</a:t>
            </a:r>
            <a:endParaRPr lang="en-IN" sz="6000" b="1" dirty="0">
              <a:latin typeface="Century Schoolbook" panose="020406040505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69221" y="3635696"/>
            <a:ext cx="1440160" cy="338554"/>
            <a:chOff x="3165165" y="3285778"/>
            <a:chExt cx="1440160" cy="33855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237173" y="3285778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381189" y="3438178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37173" y="3608524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65165" y="3285778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/>
                <a:t>E</a:t>
              </a:r>
              <a:endParaRPr lang="en-IN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17193" y="5003848"/>
                <a:ext cx="4824536" cy="586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𝐸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          ⇒               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𝜐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IN" dirty="0" smtClean="0"/>
                  <a:t>    </a:t>
                </a:r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93" y="5003848"/>
                <a:ext cx="4824536" cy="5861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74584" y="3563688"/>
                <a:ext cx="67505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b="0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84" y="3563688"/>
                <a:ext cx="675057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29406" y="3563688"/>
                <a:ext cx="54822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06" y="3563688"/>
                <a:ext cx="548227" cy="430887"/>
              </a:xfrm>
              <a:prstGeom prst="rect">
                <a:avLst/>
              </a:prstGeom>
              <a:blipFill rotWithShape="1"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5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0800000">
                                      <p:cBhvr>
                                        <p:cTn id="18" dur="2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Qubits </a:t>
            </a:r>
            <a:r>
              <a:rPr lang="en-IN" dirty="0" err="1" smtClean="0"/>
              <a:t>conti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564" y="2604104"/>
            <a:ext cx="9407421" cy="3417091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Consider 2-qubit system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/>
              <a:t>hence to determine the state of </a:t>
            </a:r>
            <a:r>
              <a:rPr lang="en-US" dirty="0" smtClean="0"/>
              <a:t>2-spin </a:t>
            </a:r>
            <a:r>
              <a:rPr lang="en-US" dirty="0"/>
              <a:t>system we need </a:t>
            </a:r>
            <a:r>
              <a:rPr lang="en-US" dirty="0" smtClean="0"/>
              <a:t>4 complex           co-</a:t>
            </a:r>
            <a:r>
              <a:rPr lang="en-US" dirty="0" err="1" smtClean="0"/>
              <a:t>efficients</a:t>
            </a:r>
            <a:r>
              <a:rPr lang="en-US" dirty="0" smtClean="0"/>
              <a:t> in addition to the </a:t>
            </a:r>
            <a:r>
              <a:rPr lang="en-US" dirty="0"/>
              <a:t>classical </a:t>
            </a:r>
            <a:r>
              <a:rPr lang="en-US" dirty="0" smtClean="0"/>
              <a:t>2 bits.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12700"/>
              </p:ext>
            </p:extLst>
          </p:nvPr>
        </p:nvGraphicFramePr>
        <p:xfrm>
          <a:off x="1256953" y="3141762"/>
          <a:ext cx="2062105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10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Classical bits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9321" y="3141762"/>
            <a:ext cx="5976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Quantum mechanics allows superposition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5345" y="3646979"/>
                <a:ext cx="53285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  <a:ea typeface="Cambria Math"/>
                        </a:rPr>
                        <m:t>𝜓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〉"/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00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begChr m:val="|"/>
                          <m:endChr m:val="〉"/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01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〉"/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|11〉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45" y="3646979"/>
                <a:ext cx="5328592" cy="430887"/>
              </a:xfrm>
              <a:prstGeom prst="rect">
                <a:avLst/>
              </a:prstGeom>
              <a:blipFill rotWithShape="1">
                <a:blip r:embed="rId2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29361" y="4149874"/>
            <a:ext cx="5688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</a:t>
            </a:r>
            <a:r>
              <a:rPr lang="en-IN" dirty="0" smtClean="0"/>
              <a:t>ence 4-complex numbers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7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Quantum Measurement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564" y="2604104"/>
            <a:ext cx="10343525" cy="3417091"/>
          </a:xfrm>
        </p:spPr>
        <p:txBody>
          <a:bodyPr/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they are measured they must fall into one of the basic states and all other information about the state before the measurement is </a:t>
            </a:r>
            <a:r>
              <a:rPr lang="en-US" dirty="0" smtClean="0"/>
              <a:t>lost.</a:t>
            </a:r>
          </a:p>
          <a:p>
            <a:pPr algn="just"/>
            <a:r>
              <a:rPr lang="en-US" dirty="0"/>
              <a:t>we need to design the logical </a:t>
            </a:r>
            <a:r>
              <a:rPr lang="en-US" dirty="0" smtClean="0"/>
              <a:t>operations such </a:t>
            </a:r>
            <a:r>
              <a:rPr lang="en-US" dirty="0"/>
              <a:t>that </a:t>
            </a:r>
            <a:r>
              <a:rPr lang="en-US" dirty="0" smtClean="0"/>
              <a:t>the </a:t>
            </a:r>
            <a:r>
              <a:rPr lang="en-US" dirty="0"/>
              <a:t>final result is to </a:t>
            </a:r>
            <a:r>
              <a:rPr lang="en-US" dirty="0" smtClean="0"/>
              <a:t>falls </a:t>
            </a:r>
            <a:r>
              <a:rPr lang="en-US" dirty="0"/>
              <a:t>into one of </a:t>
            </a:r>
            <a:r>
              <a:rPr lang="en-US" dirty="0" smtClean="0"/>
              <a:t>the            basic states that can </a:t>
            </a:r>
            <a:r>
              <a:rPr lang="en-US" dirty="0"/>
              <a:t>be measured.</a:t>
            </a:r>
          </a:p>
          <a:p>
            <a:pPr algn="just"/>
            <a:endParaRPr lang="en-IN" dirty="0"/>
          </a:p>
        </p:txBody>
      </p:sp>
      <p:pic>
        <p:nvPicPr>
          <p:cNvPr id="2050" name="Picture 2" descr="Image result for bloch 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3933850"/>
            <a:ext cx="2438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Quantum </a:t>
            </a:r>
            <a:r>
              <a:rPr lang="en-IN" dirty="0"/>
              <a:t>E</a:t>
            </a:r>
            <a:r>
              <a:rPr lang="en-IN" dirty="0" smtClean="0"/>
              <a:t>ntanglement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564" y="2349674"/>
            <a:ext cx="9983485" cy="4066050"/>
          </a:xfrm>
        </p:spPr>
        <p:txBody>
          <a:bodyPr>
            <a:noAutofit/>
          </a:bodyPr>
          <a:lstStyle/>
          <a:p>
            <a:r>
              <a:rPr lang="en-IN" sz="2000" dirty="0" smtClean="0"/>
              <a:t>Consider 2 qubits in some superimposition state when brought near, their magnetic field changes energy of each other.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US" sz="2000" dirty="0" smtClean="0"/>
              <a:t>Entangled </a:t>
            </a:r>
            <a:r>
              <a:rPr lang="en-US" sz="2000" dirty="0"/>
              <a:t>states help explore exponentially large data and at the same time they are very fragile and can be easily destroyed by external noise</a:t>
            </a:r>
            <a:endParaRPr lang="en-IN" sz="2000" dirty="0" smtClean="0"/>
          </a:p>
          <a:p>
            <a:endParaRPr lang="en-IN" sz="2000" dirty="0"/>
          </a:p>
        </p:txBody>
      </p:sp>
      <p:grpSp>
        <p:nvGrpSpPr>
          <p:cNvPr id="4" name="Group 3"/>
          <p:cNvGrpSpPr/>
          <p:nvPr/>
        </p:nvGrpSpPr>
        <p:grpSpPr>
          <a:xfrm rot="5984">
            <a:off x="7906843" y="3455920"/>
            <a:ext cx="1872208" cy="1656184"/>
            <a:chOff x="4461309" y="3605160"/>
            <a:chExt cx="1872208" cy="1656184"/>
          </a:xfrm>
        </p:grpSpPr>
        <p:grpSp>
          <p:nvGrpSpPr>
            <p:cNvPr id="5" name="Group 4"/>
            <p:cNvGrpSpPr/>
            <p:nvPr/>
          </p:nvGrpSpPr>
          <p:grpSpPr>
            <a:xfrm rot="3197040">
              <a:off x="4569321" y="3497148"/>
              <a:ext cx="1656184" cy="1872208"/>
              <a:chOff x="4569321" y="3497148"/>
              <a:chExt cx="1656184" cy="187220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69321" y="3497148"/>
                <a:ext cx="1656184" cy="1872208"/>
                <a:chOff x="5181389" y="4730552"/>
                <a:chExt cx="1656184" cy="1872208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5973437" y="5013970"/>
                  <a:ext cx="612108" cy="130914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433417" y="5013970"/>
                  <a:ext cx="612108" cy="130914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5181389" y="4730552"/>
                  <a:ext cx="1656184" cy="1872208"/>
                  <a:chOff x="5217393" y="4730552"/>
                  <a:chExt cx="1656184" cy="1872208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5217393" y="4730552"/>
                    <a:ext cx="864136" cy="1872208"/>
                  </a:xfrm>
                  <a:prstGeom prst="ellipse">
                    <a:avLst/>
                  </a:prstGeom>
                  <a:noFill/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6009441" y="4730552"/>
                    <a:ext cx="864136" cy="1872208"/>
                  </a:xfrm>
                  <a:prstGeom prst="ellipse">
                    <a:avLst/>
                  </a:prstGeom>
                  <a:noFill/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8" name="Up Arrow 7"/>
              <p:cNvSpPr/>
              <p:nvPr/>
            </p:nvSpPr>
            <p:spPr>
              <a:xfrm>
                <a:off x="5289401" y="3877578"/>
                <a:ext cx="216024" cy="113639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" name="Flowchart: Connector 5"/>
            <p:cNvSpPr/>
            <p:nvPr/>
          </p:nvSpPr>
          <p:spPr>
            <a:xfrm rot="20094016">
              <a:off x="5037373" y="4068598"/>
              <a:ext cx="720000" cy="720000"/>
            </a:xfrm>
            <a:prstGeom prst="flowChartConnector">
              <a:avLst/>
            </a:prstGeom>
            <a:solidFill>
              <a:srgbClr val="558E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359410" h="359410"/>
              <a:bevelB w="359410" h="3594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latin typeface="Century Schoolbook" panose="02040604050505020304" pitchFamily="18" charset="0"/>
                </a:rPr>
                <a:t>-</a:t>
              </a:r>
              <a:endParaRPr lang="en-IN" sz="6000" b="1" dirty="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21049" y="3352563"/>
            <a:ext cx="1656184" cy="1872208"/>
            <a:chOff x="5181389" y="4730552"/>
            <a:chExt cx="1656184" cy="1872208"/>
          </a:xfrm>
        </p:grpSpPr>
        <p:grpSp>
          <p:nvGrpSpPr>
            <p:cNvPr id="15" name="Group 14"/>
            <p:cNvGrpSpPr/>
            <p:nvPr/>
          </p:nvGrpSpPr>
          <p:grpSpPr>
            <a:xfrm>
              <a:off x="5181389" y="4730552"/>
              <a:ext cx="1656184" cy="1872208"/>
              <a:chOff x="5181389" y="4730552"/>
              <a:chExt cx="1656184" cy="187220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973437" y="5013970"/>
                <a:ext cx="612108" cy="1309142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433417" y="5013970"/>
                <a:ext cx="612108" cy="1309142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181389" y="4730552"/>
                <a:ext cx="1656184" cy="1872208"/>
                <a:chOff x="5217393" y="4730552"/>
                <a:chExt cx="1656184" cy="187220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217393" y="4730552"/>
                  <a:ext cx="864136" cy="1872208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009441" y="4730552"/>
                  <a:ext cx="864136" cy="1872208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6" name="Up Arrow 15"/>
            <p:cNvSpPr/>
            <p:nvPr/>
          </p:nvSpPr>
          <p:spPr>
            <a:xfrm flipV="1">
              <a:off x="5901469" y="5159902"/>
              <a:ext cx="216024" cy="10800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5649441" y="5302002"/>
              <a:ext cx="720000" cy="720000"/>
            </a:xfrm>
            <a:prstGeom prst="flowChartConnector">
              <a:avLst/>
            </a:prstGeom>
            <a:solidFill>
              <a:srgbClr val="558ED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359410" h="359410"/>
              <a:bevelB w="359410" h="3594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latin typeface="Century Schoolbook" panose="02040604050505020304" pitchFamily="18" charset="0"/>
                </a:rPr>
                <a:t>-</a:t>
              </a:r>
              <a:endParaRPr lang="en-IN" sz="6000" b="1" dirty="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41329" y="3213770"/>
            <a:ext cx="2515287" cy="2210091"/>
            <a:chOff x="7737673" y="3714717"/>
            <a:chExt cx="2515287" cy="2210091"/>
          </a:xfrm>
        </p:grpSpPr>
        <p:grpSp>
          <p:nvGrpSpPr>
            <p:cNvPr id="24" name="Group 23"/>
            <p:cNvGrpSpPr/>
            <p:nvPr/>
          </p:nvGrpSpPr>
          <p:grpSpPr>
            <a:xfrm rot="1581060">
              <a:off x="7737673" y="3714717"/>
              <a:ext cx="1656184" cy="1872208"/>
              <a:chOff x="5181389" y="4730552"/>
              <a:chExt cx="1656184" cy="187220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181389" y="4730552"/>
                <a:ext cx="1656184" cy="1872208"/>
                <a:chOff x="5181389" y="4730552"/>
                <a:chExt cx="1656184" cy="1872208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5973437" y="5013970"/>
                  <a:ext cx="612108" cy="130914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433417" y="5013970"/>
                  <a:ext cx="612108" cy="130914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5181389" y="4730552"/>
                  <a:ext cx="1656184" cy="1872208"/>
                  <a:chOff x="5217393" y="4730552"/>
                  <a:chExt cx="1656184" cy="1872208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5217393" y="4730552"/>
                    <a:ext cx="864136" cy="1872208"/>
                  </a:xfrm>
                  <a:prstGeom prst="ellipse">
                    <a:avLst/>
                  </a:prstGeom>
                  <a:noFill/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6009441" y="4730552"/>
                    <a:ext cx="864136" cy="1872208"/>
                  </a:xfrm>
                  <a:prstGeom prst="ellipse">
                    <a:avLst/>
                  </a:prstGeom>
                  <a:noFill/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6" name="Up Arrow 35"/>
              <p:cNvSpPr/>
              <p:nvPr/>
            </p:nvSpPr>
            <p:spPr>
              <a:xfrm flipV="1">
                <a:off x="5901469" y="5159902"/>
                <a:ext cx="216024" cy="10800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Flowchart: Connector 36"/>
              <p:cNvSpPr/>
              <p:nvPr/>
            </p:nvSpPr>
            <p:spPr>
              <a:xfrm rot="20018940">
                <a:off x="5649441" y="5302002"/>
                <a:ext cx="720000" cy="720000"/>
              </a:xfrm>
              <a:prstGeom prst="flowChartConnector">
                <a:avLst/>
              </a:prstGeom>
              <a:solidFill>
                <a:srgbClr val="558ED5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3175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359410" h="359410"/>
                <a:bevelB w="359410" h="3594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atin typeface="Century Schoolbook" panose="02040604050505020304" pitchFamily="18" charset="0"/>
                  </a:rPr>
                  <a:t>-</a:t>
                </a:r>
                <a:endParaRPr lang="en-IN" sz="6000" b="1" dirty="0">
                  <a:latin typeface="Century Schoolbook" panose="02040604050505020304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0442522">
              <a:off x="8380752" y="4268624"/>
              <a:ext cx="1872208" cy="1656184"/>
              <a:chOff x="4461309" y="3605160"/>
              <a:chExt cx="1872208" cy="1656184"/>
            </a:xfrm>
          </p:grpSpPr>
          <p:grpSp>
            <p:nvGrpSpPr>
              <p:cNvPr id="26" name="Group 25"/>
              <p:cNvGrpSpPr/>
              <p:nvPr/>
            </p:nvGrpSpPr>
            <p:grpSpPr>
              <a:xfrm rot="3197040">
                <a:off x="4569321" y="3497148"/>
                <a:ext cx="1656184" cy="1872208"/>
                <a:chOff x="4569321" y="3497148"/>
                <a:chExt cx="1656184" cy="1872208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4569321" y="3497148"/>
                  <a:ext cx="1656184" cy="1872208"/>
                  <a:chOff x="5181389" y="4730552"/>
                  <a:chExt cx="1656184" cy="1872208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5973437" y="5013970"/>
                    <a:ext cx="612108" cy="1309142"/>
                  </a:xfrm>
                  <a:prstGeom prst="ellipse">
                    <a:avLst/>
                  </a:prstGeom>
                  <a:noFill/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5433417" y="5013970"/>
                    <a:ext cx="612108" cy="1309142"/>
                  </a:xfrm>
                  <a:prstGeom prst="ellipse">
                    <a:avLst/>
                  </a:prstGeom>
                  <a:noFill/>
                  <a:ln>
                    <a:solidFill>
                      <a:schemeClr val="tx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5181389" y="4730552"/>
                    <a:ext cx="1656184" cy="1872208"/>
                    <a:chOff x="5217393" y="4730552"/>
                    <a:chExt cx="1656184" cy="1872208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5217393" y="4730552"/>
                      <a:ext cx="864136" cy="187220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6009441" y="4730552"/>
                      <a:ext cx="864136" cy="187220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29" name="Up Arrow 28"/>
                <p:cNvSpPr/>
                <p:nvPr/>
              </p:nvSpPr>
              <p:spPr>
                <a:xfrm>
                  <a:off x="5289401" y="3877578"/>
                  <a:ext cx="216024" cy="1136392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7" name="Flowchart: Connector 26"/>
              <p:cNvSpPr/>
              <p:nvPr/>
            </p:nvSpPr>
            <p:spPr>
              <a:xfrm rot="1440979">
                <a:off x="5037373" y="4068599"/>
                <a:ext cx="720000" cy="720000"/>
              </a:xfrm>
              <a:prstGeom prst="flowChartConnector">
                <a:avLst/>
              </a:prstGeom>
              <a:solidFill>
                <a:srgbClr val="558ED5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3175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359410" h="359410"/>
                <a:bevelB w="359410" h="3594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atin typeface="Century Schoolbook" panose="02040604050505020304" pitchFamily="18" charset="0"/>
                  </a:rPr>
                  <a:t>-</a:t>
                </a:r>
                <a:endParaRPr lang="en-IN" sz="6000" b="1" dirty="0">
                  <a:latin typeface="Century Schoolbook" panose="020406040505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36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00023 L 0.2051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38 0.00093 L -0.18959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UNSW – quantum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Phosphorous atom embedded in a silicon crystal right next to a transistor.</a:t>
            </a:r>
          </a:p>
          <a:p>
            <a:r>
              <a:rPr lang="en-US" dirty="0" smtClean="0"/>
              <a:t>At room temperature an electron has enough thermal energy to be bouncing around from spin up to spin down.</a:t>
            </a:r>
          </a:p>
          <a:p>
            <a:r>
              <a:rPr lang="en-US" dirty="0" smtClean="0"/>
              <a:t>Thus the whole apparatus needs to be cooled down to a few 100ths of degrees above absolute zero.</a:t>
            </a:r>
          </a:p>
          <a:p>
            <a:r>
              <a:rPr lang="en-US" dirty="0" smtClean="0"/>
              <a:t>Hit with suitable frequency to write information on the electron.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6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CB224-7E59-1B42-91E6-E9155087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96B531-9E8F-C748-8FFC-43CD580D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563" y="2604103"/>
            <a:ext cx="8700399" cy="341709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classical computer performs operations using classical bits which can be either 0 or 1.</a:t>
            </a:r>
          </a:p>
          <a:p>
            <a:pPr algn="just"/>
            <a:r>
              <a:rPr lang="en-US" dirty="0" smtClean="0"/>
              <a:t>Qubits </a:t>
            </a:r>
            <a:r>
              <a:rPr lang="en-US" dirty="0"/>
              <a:t>can be 0 or 1 both simultaneously which gives quantum computers its superior power.</a:t>
            </a:r>
          </a:p>
          <a:p>
            <a:pPr algn="just"/>
            <a:r>
              <a:rPr lang="en-US" dirty="0" smtClean="0"/>
              <a:t>a qubit can be: </a:t>
            </a:r>
            <a:r>
              <a:rPr lang="en-US" dirty="0"/>
              <a:t>a photon, a </a:t>
            </a:r>
            <a:r>
              <a:rPr lang="en-US" dirty="0" smtClean="0"/>
              <a:t>electron, </a:t>
            </a:r>
            <a:r>
              <a:rPr lang="en-US" dirty="0"/>
              <a:t>or a proton.</a:t>
            </a:r>
          </a:p>
          <a:p>
            <a:pPr algn="just"/>
            <a:r>
              <a:rPr lang="en-US" dirty="0" smtClean="0"/>
              <a:t>Quantum </a:t>
            </a:r>
            <a:r>
              <a:rPr lang="en-US" dirty="0"/>
              <a:t>technology can support higher clock speeds and an entirely new kind of computation with qualitatively new algorithms based on quantum principles.</a:t>
            </a:r>
          </a:p>
        </p:txBody>
      </p:sp>
    </p:spTree>
    <p:extLst>
      <p:ext uri="{BB962C8B-B14F-4D97-AF65-F5344CB8AC3E}">
        <p14:creationId xmlns:p14="http://schemas.microsoft.com/office/powerpoint/2010/main" val="37505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UNSW –quantum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556" y="2604104"/>
            <a:ext cx="9623445" cy="40660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Phosphorous electron in spin up has higher energy than other electrons in silicon thus creates a greater base voltage. 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now as this all depends sensitively on magnetic fields we need to make sure we eliminate all spin from the silicon </a:t>
            </a:r>
            <a:r>
              <a:rPr lang="en-US" sz="2000" dirty="0" smtClean="0"/>
              <a:t>crystal.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7193" y="3357786"/>
            <a:ext cx="4999413" cy="2271872"/>
            <a:chOff x="2675197" y="2757614"/>
            <a:chExt cx="6086242" cy="3069108"/>
          </a:xfrm>
        </p:grpSpPr>
        <p:grpSp>
          <p:nvGrpSpPr>
            <p:cNvPr id="5" name="Group 4"/>
            <p:cNvGrpSpPr/>
            <p:nvPr/>
          </p:nvGrpSpPr>
          <p:grpSpPr>
            <a:xfrm>
              <a:off x="2841129" y="3225996"/>
              <a:ext cx="5220448" cy="1787974"/>
              <a:chOff x="2841129" y="3225996"/>
              <a:chExt cx="5220448" cy="1787974"/>
            </a:xfrm>
          </p:grpSpPr>
          <p:sp>
            <p:nvSpPr>
              <p:cNvPr id="12" name="Freeform 11"/>
              <p:cNvSpPr/>
              <p:nvPr/>
            </p:nvSpPr>
            <p:spPr>
              <a:xfrm flipH="1">
                <a:off x="6873577" y="3255374"/>
                <a:ext cx="1188000" cy="923878"/>
              </a:xfrm>
              <a:custGeom>
                <a:avLst/>
                <a:gdLst>
                  <a:gd name="connsiteX0" fmla="*/ 697064 w 750816"/>
                  <a:gd name="connsiteY0" fmla="*/ 719209 h 719209"/>
                  <a:gd name="connsiteX1" fmla="*/ 687920 w 750816"/>
                  <a:gd name="connsiteY1" fmla="*/ 115705 h 719209"/>
                  <a:gd name="connsiteX2" fmla="*/ 66128 w 750816"/>
                  <a:gd name="connsiteY2" fmla="*/ 5977 h 719209"/>
                  <a:gd name="connsiteX3" fmla="*/ 47840 w 750816"/>
                  <a:gd name="connsiteY3" fmla="*/ 24265 h 719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816" h="719209">
                    <a:moveTo>
                      <a:pt x="697064" y="719209"/>
                    </a:moveTo>
                    <a:cubicBezTo>
                      <a:pt x="745070" y="476893"/>
                      <a:pt x="793076" y="234577"/>
                      <a:pt x="687920" y="115705"/>
                    </a:cubicBezTo>
                    <a:cubicBezTo>
                      <a:pt x="582764" y="-3167"/>
                      <a:pt x="172808" y="21217"/>
                      <a:pt x="66128" y="5977"/>
                    </a:cubicBezTo>
                    <a:cubicBezTo>
                      <a:pt x="-40552" y="-9263"/>
                      <a:pt x="3644" y="7501"/>
                      <a:pt x="47840" y="24265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841129" y="3225996"/>
                <a:ext cx="1188048" cy="923878"/>
              </a:xfrm>
              <a:custGeom>
                <a:avLst/>
                <a:gdLst>
                  <a:gd name="connsiteX0" fmla="*/ 697064 w 750816"/>
                  <a:gd name="connsiteY0" fmla="*/ 719209 h 719209"/>
                  <a:gd name="connsiteX1" fmla="*/ 687920 w 750816"/>
                  <a:gd name="connsiteY1" fmla="*/ 115705 h 719209"/>
                  <a:gd name="connsiteX2" fmla="*/ 66128 w 750816"/>
                  <a:gd name="connsiteY2" fmla="*/ 5977 h 719209"/>
                  <a:gd name="connsiteX3" fmla="*/ 47840 w 750816"/>
                  <a:gd name="connsiteY3" fmla="*/ 24265 h 719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816" h="719209">
                    <a:moveTo>
                      <a:pt x="697064" y="719209"/>
                    </a:moveTo>
                    <a:cubicBezTo>
                      <a:pt x="745070" y="476893"/>
                      <a:pt x="793076" y="234577"/>
                      <a:pt x="687920" y="115705"/>
                    </a:cubicBezTo>
                    <a:cubicBezTo>
                      <a:pt x="582764" y="-3167"/>
                      <a:pt x="172808" y="21217"/>
                      <a:pt x="66128" y="5977"/>
                    </a:cubicBezTo>
                    <a:cubicBezTo>
                      <a:pt x="-40552" y="-9263"/>
                      <a:pt x="3644" y="7501"/>
                      <a:pt x="47840" y="24265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273177" y="4005858"/>
                <a:ext cx="1512000" cy="1008112"/>
              </a:xfrm>
              <a:prstGeom prst="roundRect">
                <a:avLst>
                  <a:gd name="adj" fmla="val 0"/>
                </a:avLst>
              </a:prstGeom>
              <a:solidFill>
                <a:srgbClr val="B236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IN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305906" y="4005858"/>
                <a:ext cx="1512000" cy="1008112"/>
              </a:xfrm>
              <a:prstGeom prst="roundRect">
                <a:avLst>
                  <a:gd name="adj" fmla="val 0"/>
                </a:avLst>
              </a:prstGeom>
              <a:solidFill>
                <a:srgbClr val="B236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IN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793906" y="4005858"/>
                <a:ext cx="1512000" cy="1008112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243682" y="460556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75197" y="2757614"/>
              <a:ext cx="1440161" cy="45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source</a:t>
              </a:r>
              <a:endParaRPr lang="en-IN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21278" y="2757614"/>
              <a:ext cx="1440161" cy="45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drain</a:t>
              </a:r>
              <a:endParaRPr lang="en-IN" sz="16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257503" y="3573810"/>
              <a:ext cx="9038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65635" y="3146721"/>
              <a:ext cx="2304256" cy="415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Phosphorous atom</a:t>
              </a:r>
              <a:endParaRPr lang="en-IN" sz="1400" b="1" dirty="0"/>
            </a:p>
          </p:txBody>
        </p:sp>
        <p:cxnSp>
          <p:nvCxnSpPr>
            <p:cNvPr id="10" name="Straight Connector 9"/>
            <p:cNvCxnSpPr>
              <a:stCxn id="16" idx="2"/>
            </p:cNvCxnSpPr>
            <p:nvPr/>
          </p:nvCxnSpPr>
          <p:spPr>
            <a:xfrm>
              <a:off x="5549906" y="5013969"/>
              <a:ext cx="0" cy="8127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30470" y="5286810"/>
              <a:ext cx="1440161" cy="45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base</a:t>
              </a:r>
              <a:endParaRPr lang="en-IN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9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UNSW - quantum computing   </a:t>
            </a:r>
            <a:endParaRPr lang="en-IN" dirty="0"/>
          </a:p>
        </p:txBody>
      </p:sp>
      <p:sp>
        <p:nvSpPr>
          <p:cNvPr id="4" name="AutoShape 2" descr="Image result for quantum computing chip phosphorus - sil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41" y="2853730"/>
            <a:ext cx="4032448" cy="30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24905" y="3573810"/>
            <a:ext cx="3816424" cy="338554"/>
            <a:chOff x="824905" y="3573810"/>
            <a:chExt cx="3816424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824905" y="3573810"/>
              <a:ext cx="381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Microwave antenna</a:t>
              </a:r>
              <a:endParaRPr lang="en-IN" sz="16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985145" y="3743087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745785" y="400921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Silicon Transistor</a:t>
            </a:r>
            <a:endParaRPr lang="en-IN" sz="1600" b="1" dirty="0"/>
          </a:p>
        </p:txBody>
      </p:sp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>
            <a:off x="7593657" y="417849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supremacy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937" y="2565698"/>
            <a:ext cx="9839469" cy="3417091"/>
          </a:xfrm>
        </p:spPr>
        <p:txBody>
          <a:bodyPr/>
          <a:lstStyle/>
          <a:p>
            <a:pPr algn="just"/>
            <a:r>
              <a:rPr lang="en-US" dirty="0" smtClean="0"/>
              <a:t>An experiment whose goal is to demonstrate that a programmable quantum device can solve a problem that classical computers practically cannot.</a:t>
            </a:r>
          </a:p>
          <a:p>
            <a:endParaRPr lang="en-IN" dirty="0"/>
          </a:p>
        </p:txBody>
      </p:sp>
      <p:pic>
        <p:nvPicPr>
          <p:cNvPr id="1026" name="Picture 2" descr="https://1.bp.blogspot.com/-D2_WNeLuhDc/Xa-HnTKhYbI/AAAAAAAAE1c/o6ybu2heyWArd19mj8YWM8ze9U7SAU1twCLcBGAsYHQ/s1600/Screenshot%2B2019-10-22%2Bat%2B3.48.59%2B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69" y="3789834"/>
            <a:ext cx="5400600" cy="239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1169" y="6120512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</a:t>
            </a:r>
            <a:r>
              <a:rPr lang="en-IN" sz="1100" dirty="0" smtClean="0"/>
              <a:t>ource: </a:t>
            </a:r>
            <a:r>
              <a:rPr lang="en-IN" sz="1100" dirty="0">
                <a:hlinkClick r:id="rId3"/>
              </a:rPr>
              <a:t>https://ai.googleblog.com/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443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- 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50" y="2637706"/>
            <a:ext cx="8340359" cy="34170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IBM Q is an industry first initiative to build universal quantum computers for business, engineering and science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currently has a worldwide </a:t>
            </a:r>
            <a:r>
              <a:rPr lang="en-US" dirty="0"/>
              <a:t>network of Fortune 500 companies, academic institutions, researchers, educators, and </a:t>
            </a:r>
            <a:r>
              <a:rPr lang="en-US" dirty="0" smtClean="0"/>
              <a:t>enthusiast.</a:t>
            </a:r>
          </a:p>
          <a:p>
            <a:r>
              <a:rPr lang="en-US" dirty="0" smtClean="0"/>
              <a:t>Quantum devices can be accessed over cloud through </a:t>
            </a:r>
            <a:r>
              <a:rPr lang="en-US" dirty="0" err="1" smtClean="0"/>
              <a:t>Qiskit</a:t>
            </a:r>
            <a:r>
              <a:rPr lang="en-US" dirty="0" smtClean="0"/>
              <a:t>, an </a:t>
            </a:r>
            <a:r>
              <a:rPr lang="en-IN" dirty="0" smtClean="0"/>
              <a:t>open-source </a:t>
            </a:r>
            <a:r>
              <a:rPr lang="en-IN" dirty="0"/>
              <a:t>quantum programming framework.</a:t>
            </a:r>
          </a:p>
        </p:txBody>
      </p:sp>
      <p:pic>
        <p:nvPicPr>
          <p:cNvPr id="5" name="Picture 4" descr="Image result for ibm quantum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49" y="2565250"/>
            <a:ext cx="1874033" cy="35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33817" y="6120512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source: </a:t>
            </a:r>
            <a:r>
              <a:rPr lang="en-IN" sz="1100" dirty="0" smtClean="0">
                <a:hlinkClick r:id="rId3"/>
              </a:rPr>
              <a:t>https</a:t>
            </a:r>
            <a:r>
              <a:rPr lang="en-IN" sz="1100" dirty="0">
                <a:hlinkClick r:id="rId3"/>
              </a:rPr>
              <a:t>://www.ibm.com/blogs/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9498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– Tangle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890" y="2604104"/>
            <a:ext cx="7632848" cy="3417091"/>
          </a:xfrm>
        </p:spPr>
        <p:txBody>
          <a:bodyPr/>
          <a:lstStyle/>
          <a:p>
            <a:r>
              <a:rPr lang="en-US" dirty="0" smtClean="0"/>
              <a:t>49-bit super conducting quantum chip packaged in a 3in x 3in chip.</a:t>
            </a:r>
          </a:p>
          <a:p>
            <a:r>
              <a:rPr lang="en-US" dirty="0" smtClean="0"/>
              <a:t>There are 108 radio frequency connectors made of gold that carry microwave signals into the chip to operate the quantum bits.</a:t>
            </a:r>
          </a:p>
          <a:p>
            <a:r>
              <a:rPr lang="en-US" dirty="0" smtClean="0"/>
              <a:t>Gold is excellent for anti-corrosion  and signal transmission.</a:t>
            </a:r>
            <a:endParaRPr lang="en-IN" dirty="0"/>
          </a:p>
        </p:txBody>
      </p:sp>
      <p:pic>
        <p:nvPicPr>
          <p:cNvPr id="2050" name="Picture 2" descr="Labs article quantum tanglelak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5" t="4302" r="21886" b="2271"/>
          <a:stretch/>
        </p:blipFill>
        <p:spPr bwMode="auto">
          <a:xfrm>
            <a:off x="8529761" y="2715044"/>
            <a:ext cx="3101493" cy="301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29761" y="5734050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source: </a:t>
            </a:r>
            <a:r>
              <a:rPr lang="en-IN" sz="1100" dirty="0">
                <a:hlinkClick r:id="rId3"/>
              </a:rPr>
              <a:t>https://</a:t>
            </a:r>
            <a:r>
              <a:rPr lang="en-IN" sz="1100" dirty="0" smtClean="0">
                <a:hlinkClick r:id="rId3"/>
              </a:rPr>
              <a:t>www.intel.in/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55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63" y="973894"/>
            <a:ext cx="9479430" cy="707128"/>
          </a:xfrm>
        </p:spPr>
        <p:txBody>
          <a:bodyPr/>
          <a:lstStyle/>
          <a:p>
            <a:r>
              <a:rPr lang="en-IN" dirty="0" smtClean="0"/>
              <a:t>Advantages and Disadvantages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Cryptography:  Perfectly secure communication. </a:t>
            </a:r>
          </a:p>
          <a:p>
            <a:pPr lvl="0"/>
            <a:r>
              <a:rPr lang="en-US" dirty="0"/>
              <a:t>Searching, especially algorithmic searching (Grover's algorithm). </a:t>
            </a:r>
          </a:p>
          <a:p>
            <a:pPr lvl="0"/>
            <a:r>
              <a:rPr lang="en-US" dirty="0"/>
              <a:t>Factorizing large numbers very rapidly (Shor's algorithm). </a:t>
            </a:r>
          </a:p>
          <a:p>
            <a:pPr lvl="0"/>
            <a:r>
              <a:rPr lang="en-US" dirty="0"/>
              <a:t>Simulating quantum-mechanical systems efficiently. 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Electron states are very fragile and are easily destroyed by external noise.</a:t>
            </a:r>
          </a:p>
          <a:p>
            <a:r>
              <a:rPr lang="en-IN" dirty="0" smtClean="0"/>
              <a:t>Equipment is costly and huge.</a:t>
            </a:r>
          </a:p>
          <a:p>
            <a:r>
              <a:rPr lang="en-IN" dirty="0" smtClean="0"/>
              <a:t>Able to solve only a limited class of problems faster.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8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a qubit?</a:t>
            </a:r>
          </a:p>
          <a:p>
            <a:r>
              <a:rPr lang="en-IN" dirty="0" smtClean="0"/>
              <a:t>In what way is a quantum computer faster than a classical computer?</a:t>
            </a:r>
          </a:p>
          <a:p>
            <a:r>
              <a:rPr lang="en-IN" dirty="0" smtClean="0"/>
              <a:t>Is quantum computer digital or </a:t>
            </a:r>
            <a:r>
              <a:rPr lang="en-IN" dirty="0" err="1" smtClean="0"/>
              <a:t>analog</a:t>
            </a:r>
            <a:r>
              <a:rPr lang="en-IN" dirty="0" smtClean="0"/>
              <a:t>?</a:t>
            </a:r>
          </a:p>
          <a:p>
            <a:r>
              <a:rPr lang="en-IN" dirty="0" smtClean="0"/>
              <a:t>Important quantum concepts needed to understand quantum computing?</a:t>
            </a:r>
          </a:p>
          <a:p>
            <a:r>
              <a:rPr lang="en-US" dirty="0"/>
              <a:t>What is the quantum computing equivalent of a traditional digital Turing machine?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965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hlinkClick r:id="rId2"/>
              </a:rPr>
              <a:t>https://www.qubit.org</a:t>
            </a:r>
            <a:endParaRPr lang="en-IN" dirty="0"/>
          </a:p>
          <a:p>
            <a:r>
              <a:rPr lang="en-US" dirty="0">
                <a:hlinkClick r:id="rId3"/>
              </a:rPr>
              <a:t>https://en.m.wikipedia.org/wiki/</a:t>
            </a:r>
            <a:r>
              <a:rPr lang="en-IN" dirty="0">
                <a:hlinkClick r:id="rId3"/>
              </a:rPr>
              <a:t>Qubit</a:t>
            </a:r>
            <a:endParaRPr lang="en-IN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://www.veritasium.com</a:t>
            </a:r>
            <a:endParaRPr lang="en-IN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www.engineering.unsw.edu.au/research/research-priorities/enabling-technology/quantum-computing/quantum-spin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ai.googleblog.com/2019/10/quantum-supremacy-using-programmable.html</a:t>
            </a:r>
            <a:endParaRPr lang="en-IN" dirty="0" smtClean="0"/>
          </a:p>
          <a:p>
            <a:r>
              <a:rPr lang="en-IN" dirty="0">
                <a:hlinkClick r:id="rId7"/>
              </a:rPr>
              <a:t>http://www.oxford-man.ox.ac.uk/sites/default/files/events/Quantum%20Computation%20and%20Machine%20Learning.pdf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9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28310-4279-DF49-B40F-DDEFDA08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History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75C37AD-37A0-894A-9B64-07BF2CDDA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78045"/>
              </p:ext>
            </p:extLst>
          </p:nvPr>
        </p:nvGraphicFramePr>
        <p:xfrm>
          <a:off x="1544985" y="2515182"/>
          <a:ext cx="8819807" cy="4030144"/>
        </p:xfrm>
        <a:graphic>
          <a:graphicData uri="http://schemas.openxmlformats.org/drawingml/2006/table">
            <a:tbl>
              <a:tblPr firstCol="1">
                <a:tableStyleId>{EB9631B5-78F2-41C9-869B-9F39066F8104}</a:tableStyleId>
              </a:tblPr>
              <a:tblGrid>
                <a:gridCol w="3068315">
                  <a:extLst>
                    <a:ext uri="{9D8B030D-6E8A-4147-A177-3AD203B41FA5}">
                      <a16:colId xmlns:a16="http://schemas.microsoft.com/office/drawing/2014/main" xmlns="" val="757773294"/>
                    </a:ext>
                  </a:extLst>
                </a:gridCol>
                <a:gridCol w="5751492">
                  <a:extLst>
                    <a:ext uri="{9D8B030D-6E8A-4147-A177-3AD203B41FA5}">
                      <a16:colId xmlns:a16="http://schemas.microsoft.com/office/drawing/2014/main" xmlns="" val="860072406"/>
                    </a:ext>
                  </a:extLst>
                </a:gridCol>
              </a:tblGrid>
              <a:tr h="109753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1980 – Paul Benioff</a:t>
                      </a:r>
                      <a:endParaRPr lang="en-US" sz="18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Proposed</a:t>
                      </a:r>
                      <a:r>
                        <a:rPr lang="en-US" sz="1800" baseline="0" dirty="0" smtClean="0"/>
                        <a:t> a quantum mechanical model of the Turing machine based on Schrodinger’s equations and Heisenberg's principles.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534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1982 – Richard Feynman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Proposed the idea of creating machines based on the ideas of quantum physics rather than classical physics.</a:t>
                      </a:r>
                      <a:endParaRPr lang="en-US" sz="180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713807"/>
                  </a:ext>
                </a:extLst>
              </a:tr>
              <a:tr h="917538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1985 – David Deutsch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Proposed </a:t>
                      </a:r>
                      <a:r>
                        <a:rPr lang="en-IN" sz="1800" dirty="0"/>
                        <a:t>a </a:t>
                      </a:r>
                      <a:r>
                        <a:rPr lang="en-IN" sz="1800" dirty="0" smtClean="0"/>
                        <a:t>Universal</a:t>
                      </a:r>
                      <a:r>
                        <a:rPr lang="en-IN" sz="1800" baseline="0" dirty="0" smtClean="0"/>
                        <a:t> quantum machine that can simulate any other quantum machine.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6274492"/>
                  </a:ext>
                </a:extLst>
              </a:tr>
              <a:tr h="917538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1994 – Peter Shor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Came up with a quantum algorithm to factor very large numbers.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090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7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28310-4279-DF49-B40F-DDEFDA08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History</a:t>
            </a:r>
            <a:endParaRPr 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75C37AD-37A0-894A-9B64-07BF2CDDA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28738"/>
              </p:ext>
            </p:extLst>
          </p:nvPr>
        </p:nvGraphicFramePr>
        <p:xfrm>
          <a:off x="1544985" y="2515182"/>
          <a:ext cx="8819807" cy="2195068"/>
        </p:xfrm>
        <a:graphic>
          <a:graphicData uri="http://schemas.openxmlformats.org/drawingml/2006/table">
            <a:tbl>
              <a:tblPr firstCol="1">
                <a:tableStyleId>{EB9631B5-78F2-41C9-869B-9F39066F8104}</a:tableStyleId>
              </a:tblPr>
              <a:tblGrid>
                <a:gridCol w="3068315">
                  <a:extLst>
                    <a:ext uri="{9D8B030D-6E8A-4147-A177-3AD203B41FA5}">
                      <a16:colId xmlns:a16="http://schemas.microsoft.com/office/drawing/2014/main" xmlns="" val="757773294"/>
                    </a:ext>
                  </a:extLst>
                </a:gridCol>
                <a:gridCol w="5751492">
                  <a:extLst>
                    <a:ext uri="{9D8B030D-6E8A-4147-A177-3AD203B41FA5}">
                      <a16:colId xmlns:a16="http://schemas.microsoft.com/office/drawing/2014/main" xmlns="" val="860072406"/>
                    </a:ext>
                  </a:extLst>
                </a:gridCol>
              </a:tblGrid>
              <a:tr h="1097534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1997 – </a:t>
                      </a:r>
                      <a:r>
                        <a:rPr lang="en-IN" sz="1800" dirty="0" err="1"/>
                        <a:t>Lov</a:t>
                      </a:r>
                      <a:r>
                        <a:rPr lang="en-IN" sz="1800" dirty="0"/>
                        <a:t> Grover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Developed a quantum search algorithm with O(√N) complexity.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534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1998</a:t>
                      </a:r>
                      <a:r>
                        <a:rPr lang="en-IN" sz="1800" baseline="0" dirty="0" smtClean="0"/>
                        <a:t> – Oxford University, IBM, Stanford and MIT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2-qubit NMR quantum computer developed and</a:t>
                      </a:r>
                      <a:r>
                        <a:rPr lang="en-IN" sz="1800" baseline="0" dirty="0" smtClean="0"/>
                        <a:t> Grover’s algorithm run. </a:t>
                      </a:r>
                      <a:endParaRPr lang="en-US" sz="1800" dirty="0"/>
                    </a:p>
                  </a:txBody>
                  <a:tcPr marL="90142" marR="90142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7138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16993" y="4941962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Refer: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https://en.wikipedia.org/wiki/Timeline_of_quantum_computing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dirty="0" smtClean="0"/>
              <a:t>for more details on the developments in quantum computing.</a:t>
            </a:r>
            <a:endParaRPr lang="en-IN" dirty="0"/>
          </a:p>
        </p:txBody>
      </p:sp>
      <p:pic>
        <p:nvPicPr>
          <p:cNvPr id="4100" name="Picture 4" descr="https://www.engineering.unsw.edu.au/sites/eng/files/u136/event-quant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05" y="4797946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1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Quantum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Heisenberg's uncertainty principle.</a:t>
            </a:r>
          </a:p>
          <a:p>
            <a:r>
              <a:rPr lang="en-IN" dirty="0" smtClean="0"/>
              <a:t>Quantum Entanglement or spooky effect.</a:t>
            </a:r>
            <a:endParaRPr lang="en-IN" dirty="0"/>
          </a:p>
        </p:txBody>
      </p:sp>
      <p:pic>
        <p:nvPicPr>
          <p:cNvPr id="2050" name="Picture 2" descr="Image result for heisenberg's uncertain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61" y="3861842"/>
            <a:ext cx="4248472" cy="24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6953" y="6238106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</a:t>
            </a:r>
            <a:r>
              <a:rPr lang="en-IN" sz="1100" dirty="0" smtClean="0"/>
              <a:t>ource: </a:t>
            </a:r>
            <a:r>
              <a:rPr lang="en-IN" sz="1100" dirty="0" err="1" smtClean="0">
                <a:hlinkClick r:id="rId4"/>
              </a:rPr>
              <a:t>www.science..howstuffworks.com</a:t>
            </a:r>
            <a:r>
              <a:rPr lang="en-IN" sz="1100" dirty="0" smtClean="0"/>
              <a:t> </a:t>
            </a:r>
            <a:endParaRPr lang="en-IN" sz="1100" dirty="0"/>
          </a:p>
        </p:txBody>
      </p:sp>
      <p:pic>
        <p:nvPicPr>
          <p:cNvPr id="2052" name="Picture 4" descr="Image result for quantum entanglement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65" y="3879106"/>
            <a:ext cx="4248472" cy="243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5465" y="6264528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</a:t>
            </a:r>
            <a:r>
              <a:rPr lang="en-IN" sz="1100" dirty="0" smtClean="0"/>
              <a:t>ource: </a:t>
            </a:r>
            <a:r>
              <a:rPr lang="en-IN" sz="1100" dirty="0" smtClean="0">
                <a:hlinkClick r:id="rId6"/>
              </a:rPr>
              <a:t>www.livescience.com</a:t>
            </a:r>
            <a:r>
              <a:rPr lang="en-IN" sz="1100" dirty="0" smtClean="0"/>
              <a:t>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9809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Heisenberg’s Uncertainty Principle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889" y="2997746"/>
                <a:ext cx="4968552" cy="24482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≥ 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ℏ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IN" dirty="0" smtClean="0"/>
                  <a:t> is uncertainty in position.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is uncertainty in momentum.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ℏ</m:t>
                    </m:r>
                  </m:oMath>
                </a14:m>
                <a:r>
                  <a:rPr lang="en-IN" dirty="0" smtClean="0"/>
                  <a:t> is reduced plank’ s constant.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889" y="2997746"/>
                <a:ext cx="4968552" cy="2448272"/>
              </a:xfrm>
              <a:blipFill rotWithShape="1">
                <a:blip r:embed="rId2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27541" y="2431714"/>
            <a:ext cx="6142580" cy="3347922"/>
            <a:chOff x="5627541" y="2431714"/>
            <a:chExt cx="6142580" cy="3347922"/>
          </a:xfrm>
        </p:grpSpPr>
        <p:pic>
          <p:nvPicPr>
            <p:cNvPr id="1026" name="Picture 2" descr="Image result for electron double slit experiment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541" y="2431714"/>
              <a:ext cx="6142580" cy="294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27541" y="5518026"/>
              <a:ext cx="4248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s</a:t>
              </a:r>
              <a:r>
                <a:rPr lang="en-IN" sz="1100" dirty="0" smtClean="0"/>
                <a:t>ource: </a:t>
              </a:r>
              <a:r>
                <a:rPr lang="en-IN" sz="1100" dirty="0" err="1" smtClean="0"/>
                <a:t>wikipedia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35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Encoded in binary digits </a:t>
            </a:r>
            <a:r>
              <a:rPr lang="en-US" dirty="0"/>
              <a:t>which take only two possible </a:t>
            </a:r>
            <a:r>
              <a:rPr lang="en-US" dirty="0" smtClean="0"/>
              <a:t>values </a:t>
            </a:r>
            <a:r>
              <a:rPr lang="en-US" dirty="0"/>
              <a:t>either a 0 or 1.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physical objects </a:t>
            </a:r>
            <a:r>
              <a:rPr lang="en-US" dirty="0" smtClean="0"/>
              <a:t>is </a:t>
            </a:r>
            <a:r>
              <a:rPr lang="en-US" dirty="0"/>
              <a:t>called a bit and is represented </a:t>
            </a:r>
            <a:r>
              <a:rPr lang="en-US" dirty="0" smtClean="0"/>
              <a:t>by the </a:t>
            </a:r>
            <a:r>
              <a:rPr lang="en-US" dirty="0"/>
              <a:t>state of a transistor inside a silicon </a:t>
            </a:r>
            <a:r>
              <a:rPr lang="en-US" dirty="0" smtClean="0"/>
              <a:t>chip.</a:t>
            </a:r>
            <a:endParaRPr lang="en-US" dirty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a few problems that cannot be even solved by a super computer such as </a:t>
            </a:r>
          </a:p>
          <a:p>
            <a:pPr lvl="1" algn="just"/>
            <a:r>
              <a:rPr lang="en-US" dirty="0" smtClean="0"/>
              <a:t>finding </a:t>
            </a:r>
            <a:r>
              <a:rPr lang="en-US" dirty="0"/>
              <a:t>the prime factors of a large number</a:t>
            </a:r>
          </a:p>
          <a:p>
            <a:pPr lvl="1" algn="just"/>
            <a:r>
              <a:rPr lang="en-US" dirty="0" smtClean="0"/>
              <a:t>designing </a:t>
            </a:r>
            <a:r>
              <a:rPr lang="en-US" dirty="0"/>
              <a:t>a  molecule</a:t>
            </a:r>
          </a:p>
          <a:p>
            <a:pPr lvl="1" algn="just"/>
            <a:r>
              <a:rPr lang="en-US" dirty="0" smtClean="0"/>
              <a:t>finding </a:t>
            </a:r>
            <a:r>
              <a:rPr lang="en-US" dirty="0"/>
              <a:t>a shortest path between many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7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564" y="2388967"/>
            <a:ext cx="8700399" cy="3417091"/>
          </a:xfrm>
        </p:spPr>
        <p:txBody>
          <a:bodyPr/>
          <a:lstStyle/>
          <a:p>
            <a:r>
              <a:rPr lang="en-IN" dirty="0" smtClean="0"/>
              <a:t>In classical logic we can implement any logic operation using NAND gates.</a:t>
            </a:r>
          </a:p>
          <a:p>
            <a:r>
              <a:rPr lang="en-IN" dirty="0"/>
              <a:t>N</a:t>
            </a:r>
            <a:r>
              <a:rPr lang="en-IN" dirty="0" smtClean="0"/>
              <a:t>ot all gates are allowed for a quantum logic because quantum mechanics imposes a few very stringent rules.</a:t>
            </a:r>
          </a:p>
          <a:p>
            <a:r>
              <a:rPr lang="en-IN" dirty="0" smtClean="0"/>
              <a:t>A quantum system must be such that information is lost over time and must be able to reconstruct the past.</a:t>
            </a:r>
            <a:endParaRPr lang="en-IN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61" y="4806673"/>
            <a:ext cx="5400192" cy="179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 Gates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286330"/>
              </p:ext>
            </p:extLst>
          </p:nvPr>
        </p:nvGraphicFramePr>
        <p:xfrm>
          <a:off x="3345186" y="2421683"/>
          <a:ext cx="4464495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165"/>
                <a:gridCol w="1488165"/>
                <a:gridCol w="1488165"/>
              </a:tblGrid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&amp; B</a:t>
                      </a:r>
                      <a:endParaRPr lang="en-IN" dirty="0"/>
                    </a:p>
                  </a:txBody>
                  <a:tcPr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9127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385079" y="2421682"/>
            <a:ext cx="6432714" cy="3456385"/>
            <a:chOff x="-183207" y="2565698"/>
            <a:chExt cx="6432714" cy="3456385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16431713"/>
                </p:ext>
              </p:extLst>
            </p:nvPr>
          </p:nvGraphicFramePr>
          <p:xfrm>
            <a:off x="-183207" y="2565698"/>
            <a:ext cx="2976330" cy="3456385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488165"/>
                  <a:gridCol w="1488165"/>
                </a:tblGrid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A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B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1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1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1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1</a:t>
                        </a:r>
                        <a:endParaRPr lang="en-IN"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0227195"/>
                </p:ext>
              </p:extLst>
            </p:nvPr>
          </p:nvGraphicFramePr>
          <p:xfrm>
            <a:off x="3273177" y="2565698"/>
            <a:ext cx="2976330" cy="3456385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488165"/>
                  <a:gridCol w="1488165"/>
                </a:tblGrid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A 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A &amp; B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1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0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1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1</a:t>
                        </a:r>
                        <a:endParaRPr lang="en-IN" dirty="0"/>
                      </a:p>
                    </a:txBody>
                    <a:tcPr/>
                  </a:tc>
                </a:tr>
              </a:tbl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2385079" y="2421683"/>
            <a:ext cx="6432714" cy="3456385"/>
            <a:chOff x="-183207" y="2565698"/>
            <a:chExt cx="6432714" cy="3456385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31808831"/>
                </p:ext>
              </p:extLst>
            </p:nvPr>
          </p:nvGraphicFramePr>
          <p:xfrm>
            <a:off x="-183207" y="2565698"/>
            <a:ext cx="2976330" cy="3456385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488165"/>
                  <a:gridCol w="1488165"/>
                </a:tblGrid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A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B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|0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|0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|0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|1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|1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|0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|1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|1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3849439"/>
                </p:ext>
              </p:extLst>
            </p:nvPr>
          </p:nvGraphicFramePr>
          <p:xfrm>
            <a:off x="3273177" y="2565698"/>
            <a:ext cx="2976330" cy="3456385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488165"/>
                  <a:gridCol w="1488165"/>
                </a:tblGrid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A 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A </a:t>
                        </a:r>
                        <a:r>
                          <a:rPr lang="en-IN" dirty="0" err="1" smtClean="0"/>
                          <a:t>cnot</a:t>
                        </a:r>
                        <a:r>
                          <a:rPr lang="en-IN" dirty="0" smtClean="0"/>
                          <a:t> B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|0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|0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|0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|1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|1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|1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</a:tr>
                <a:tr h="691277"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|1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dirty="0" smtClean="0"/>
                          <a:t>|0</a:t>
                        </a:r>
                        <a:r>
                          <a:rPr lang="en-IN" dirty="0" smtClean="0">
                            <a:latin typeface="Cambria Math"/>
                            <a:ea typeface="Cambria Math"/>
                          </a:rPr>
                          <a:t>〉</a:t>
                        </a:r>
                        <a:endParaRPr lang="en-IN" dirty="0"/>
                      </a:p>
                    </a:txBody>
                    <a:tcPr/>
                  </a:tc>
                </a:tr>
              </a:tbl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536873" y="390723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AND gate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36873" y="378983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Controlled Not gate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2857" y="6095251"/>
            <a:ext cx="11017224" cy="430887"/>
            <a:chOff x="392857" y="6095251"/>
            <a:chExt cx="11017224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2857" y="6095251"/>
                  <a:ext cx="532859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𝜓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01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|11〉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57" y="6095251"/>
                  <a:ext cx="5328592" cy="43088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081489" y="6095251"/>
                  <a:ext cx="532859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𝜓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01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I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11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|10〉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489" y="6095251"/>
                  <a:ext cx="5328592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5721449" y="6095251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Cambria Math"/>
                  <a:ea typeface="Cambria Math"/>
                </a:rPr>
                <a:t>→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6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1009</TotalTime>
  <Words>1305</Words>
  <Application>Microsoft Office PowerPoint</Application>
  <PresentationFormat>Custom</PresentationFormat>
  <Paragraphs>233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Ion Boardroom</vt:lpstr>
      <vt:lpstr>Quantum Computing Concepts</vt:lpstr>
      <vt:lpstr>Introduction</vt:lpstr>
      <vt:lpstr>History</vt:lpstr>
      <vt:lpstr>History</vt:lpstr>
      <vt:lpstr>Quantum principles</vt:lpstr>
      <vt:lpstr>Heisenberg’s Uncertainty Principle</vt:lpstr>
      <vt:lpstr>Binary Logic</vt:lpstr>
      <vt:lpstr>Logic Gates</vt:lpstr>
      <vt:lpstr>Logic Gates</vt:lpstr>
      <vt:lpstr>Logic Gates</vt:lpstr>
      <vt:lpstr>Qubits</vt:lpstr>
      <vt:lpstr>PowerPoint Presentation</vt:lpstr>
      <vt:lpstr>Spin</vt:lpstr>
      <vt:lpstr>PowerPoint Presentation</vt:lpstr>
      <vt:lpstr>Nuclear Magnetic Resonance</vt:lpstr>
      <vt:lpstr>Qubits conti…</vt:lpstr>
      <vt:lpstr>Quantum Measurement</vt:lpstr>
      <vt:lpstr>Quantum Entanglement</vt:lpstr>
      <vt:lpstr>UNSW – quantum computing</vt:lpstr>
      <vt:lpstr>UNSW –quantum computing</vt:lpstr>
      <vt:lpstr>UNSW - quantum computing   </vt:lpstr>
      <vt:lpstr>Quantum supremacy</vt:lpstr>
      <vt:lpstr>IBM - Q</vt:lpstr>
      <vt:lpstr>Intel – Tangle Lake</vt:lpstr>
      <vt:lpstr>Advantages and Disadvantages</vt:lpstr>
      <vt:lpstr>Queries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Bhat</dc:creator>
  <cp:lastModifiedBy>Abhay Bhat</cp:lastModifiedBy>
  <cp:revision>83</cp:revision>
  <dcterms:created xsi:type="dcterms:W3CDTF">2019-12-18T13:02:51Z</dcterms:created>
  <dcterms:modified xsi:type="dcterms:W3CDTF">2020-01-03T01:39:22Z</dcterms:modified>
</cp:coreProperties>
</file>