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799-C9EE-456E-AAFF-270C931CDABE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44CA-8F78-4EB0-9E58-05C13343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44CA-8F78-4EB0-9E58-05C133431AE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ustering.html#clustering-performance-evaluation" TargetMode="External"/><Relationship Id="rId3" Type="http://schemas.openxmlformats.org/officeDocument/2006/relationships/hyperlink" Target="https://www.kaggle.com/arthurtok/principal-component-analysis-with-kmeans-visuals" TargetMode="External"/><Relationship Id="rId7" Type="http://schemas.openxmlformats.org/officeDocument/2006/relationships/hyperlink" Target="https://scikit-learn.org/stable/modules/clustering.html#k-means" TargetMode="External"/><Relationship Id="rId2" Type="http://schemas.openxmlformats.org/officeDocument/2006/relationships/hyperlink" Target="https://medium.com/@dmitriy.kavyazin/principal-component-analysis-and-k-means-clustering-to-visualize-a-high-dimensional-dataset-577b2a7a5f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ernel_principal_component_analysis" TargetMode="External"/><Relationship Id="rId5" Type="http://schemas.openxmlformats.org/officeDocument/2006/relationships/hyperlink" Target="https://en.m.wikipedia.org/wiki/Principal_component_analysis" TargetMode="External"/><Relationship Id="rId4" Type="http://schemas.openxmlformats.org/officeDocument/2006/relationships/hyperlink" Target="https://towardsdatascience.com/dimensionality-reduction-for-machine-learning-80a46c2ebb7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decom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 smtClean="0">
                <a:effectLst/>
              </a:rPr>
              <a:t>Exploring Feature </a:t>
            </a:r>
            <a:r>
              <a:rPr lang="en-US" sz="4400" dirty="0">
                <a:effectLst/>
              </a:rPr>
              <a:t>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35485"/>
            <a:ext cx="8229600" cy="4525963"/>
          </a:xfrm>
        </p:spPr>
        <p:txBody>
          <a:bodyPr/>
          <a:lstStyle/>
          <a:p>
            <a:r>
              <a:rPr lang="en-IN" dirty="0" smtClean="0"/>
              <a:t>Clustering algorithm based on distance similarities.</a:t>
            </a:r>
          </a:p>
          <a:p>
            <a:pPr algn="just"/>
            <a:r>
              <a:rPr lang="en-IN" dirty="0" smtClean="0"/>
              <a:t>Aim: </a:t>
            </a:r>
          </a:p>
          <a:p>
            <a:pPr marL="624078" indent="-514350" algn="just">
              <a:buAutoNum type="arabicPeriod"/>
            </a:pPr>
            <a:r>
              <a:rPr lang="en-IN" dirty="0" smtClean="0"/>
              <a:t>Inter-cluster distance is maximum.</a:t>
            </a:r>
          </a:p>
          <a:p>
            <a:pPr marL="624078" indent="-514350" algn="just">
              <a:buAutoNum type="arabicPeriod"/>
            </a:pPr>
            <a:r>
              <a:rPr lang="en-IN" dirty="0" smtClean="0"/>
              <a:t>Intra-cluster distance is minimum.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K-means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3041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6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Adjusted rand index.</a:t>
            </a:r>
          </a:p>
          <a:p>
            <a:pPr marL="624078" indent="-514350">
              <a:buAutoNum type="arabicPeriod"/>
            </a:pPr>
            <a:endParaRPr lang="en-IN" dirty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r>
              <a:rPr lang="en-IN" dirty="0" smtClean="0"/>
              <a:t>V-measure.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Evaluation scores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37112"/>
            <a:ext cx="5620631" cy="11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51" y="2348880"/>
            <a:ext cx="556928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3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 index: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Adjusted rand score:</a:t>
            </a:r>
          </a:p>
          <a:p>
            <a:pPr marL="109728" indent="0">
              <a:buNone/>
            </a:pPr>
            <a:r>
              <a:rPr lang="en-US" dirty="0" smtClean="0"/>
              <a:t>ARI </a:t>
            </a:r>
            <a:r>
              <a:rPr lang="en-US" dirty="0"/>
              <a:t>= (RI </a:t>
            </a:r>
            <a:r>
              <a:rPr lang="en-US" dirty="0" smtClean="0"/>
              <a:t>- </a:t>
            </a:r>
            <a:r>
              <a:rPr lang="en-US" dirty="0" err="1"/>
              <a:t>Expected_RI</a:t>
            </a:r>
            <a:r>
              <a:rPr lang="en-US" dirty="0"/>
              <a:t>) / (max(RI) - </a:t>
            </a:r>
            <a:r>
              <a:rPr lang="en-US" dirty="0" smtClean="0"/>
              <a:t>								</a:t>
            </a:r>
            <a:r>
              <a:rPr lang="en-US" dirty="0" err="1" smtClean="0"/>
              <a:t>Expected_RI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Rand score: </a:t>
            </a:r>
            <a:endParaRPr lang="en-IN" dirty="0"/>
          </a:p>
        </p:txBody>
      </p:sp>
      <p:pic>
        <p:nvPicPr>
          <p:cNvPr id="5122" name="Picture 2" descr="https://lh3.googleusercontent.com/bEYE8KE2FPuGaQTzk50Tf2ZEZSAf-33ConiU6uS6NQaxFksLDwVVVLqFLUdI8fxEIQsY4aQrR34g-8yKMUMUanFO3h2JVmS1gJPPD7CGJAexF_-jgb7wuE7dKxj2aIP3JNgPmk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93225"/>
            <a:ext cx="3384376" cy="8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HmNWtFGGr-UQYvo9tzNuUTluwqYJ7tx4Fbj0W0AvFa2hpOKsgU3xS3PT_iCB7Tt2BdLfDQkqbkoSNjwPzJ081Ho8vxgpdMb7GK4Gda6oPTl-9dOZT0wP_gVlQ7iekgleNh6kpWZ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47184"/>
            <a:ext cx="358700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0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calculated as the weighted harmonic mean of completeness and homogeneity.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V-measure</a:t>
            </a:r>
            <a:endParaRPr lang="en-IN" dirty="0"/>
          </a:p>
        </p:txBody>
      </p:sp>
      <p:pic>
        <p:nvPicPr>
          <p:cNvPr id="8194" name="Picture 2" descr="https://lh4.googleusercontent.com/sDLFLdRlZarw2BWdetVGYfLEl8_ViL7DRkCsqnlsDfyUcAYCO-USwGG5kMOAhdEZ8qvmG5ZJ0CW8P4FPrKVZftvcE6TqSq9iuKVc-EUuanzrZAdrvAff_hRP-7eJyXIgloZgDpj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14056"/>
            <a:ext cx="332866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0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V-measure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en-IN" dirty="0" smtClean="0"/>
              <a:t>homogeneity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34681" y="1412776"/>
            <a:ext cx="4041775" cy="762000"/>
          </a:xfrm>
        </p:spPr>
        <p:txBody>
          <a:bodyPr/>
          <a:lstStyle/>
          <a:p>
            <a:r>
              <a:rPr lang="en-IN" dirty="0" smtClean="0"/>
              <a:t>completeness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9804" y="2223541"/>
            <a:ext cx="4040188" cy="3941763"/>
          </a:xfrm>
        </p:spPr>
        <p:txBody>
          <a:bodyPr>
            <a:normAutofit/>
          </a:bodyPr>
          <a:lstStyle/>
          <a:p>
            <a:r>
              <a:rPr lang="en-US" sz="2000" dirty="0"/>
              <a:t>A clustering result satisfies homogeneity if all of its clusters contain only data points which are members of a single class.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3541"/>
            <a:ext cx="4041775" cy="39417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A clustering result satisfies completeness if all the data points that are members of a given class are elements of the same cluster.</a:t>
            </a:r>
            <a:endParaRPr lang="en-IN" sz="2000" dirty="0"/>
          </a:p>
        </p:txBody>
      </p:sp>
      <p:pic>
        <p:nvPicPr>
          <p:cNvPr id="9218" name="Picture 2" descr="https://media.geeksforgeeks.org/wp-content/uploads/20190715113441/homoNot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3600400" cy="256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edia.geeksforgeeks.org/wp-content/uploads/20190715113440/compNotho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61" y="3961771"/>
            <a:ext cx="3324447" cy="23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Homogeneity score</a:t>
            </a:r>
            <a:endParaRPr lang="en-IN" dirty="0"/>
          </a:p>
        </p:txBody>
      </p:sp>
      <p:sp>
        <p:nvSpPr>
          <p:cNvPr id="4" name="AutoShape 2" descr="H(C, K) = -\sum _{k=1}^{K}\sum _{c=1}^{C}\frac{a_{ck}}{N}log(\frac{a_{ck}}{\sum _{c=1}^{C}a_{ck}}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 = 1-\frac{H(C, K)}{H(C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7" name="Picture 7" descr="https://lh4.googleusercontent.com/1nk3NPIqceZoAt5qyaSbG4qW4MqYYX2ufBcsksMfTA_1KaFR8zMqvlZNzFrMZpSbMr3MhGvyGo9qILr5mXMZcDzUtJ5VALommVd4WtifuW3ooXSjWAdpUm8MLxep7xGBh4U7IE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185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s://lh6.googleusercontent.com/o9OwvlJ2ii2zgl6KzX-EhEFokLyO8GPRlrCVxLhCDHJyjEca21eDVTVvNM6NKD6dNczhfyhiH-WPbfLAwCEIsqOBTa1Pxo74qEA7ATbi9qBi7x5FTr-NGr0j17iiLY1ePrhpL8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96952"/>
            <a:ext cx="57737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https://lh5.googleusercontent.com/6u5S6fYySAtb6ltrhifpdGsEM5tC1nKpPgLyanQDo8fduWBZ91D6ca9R0k0qAVOvp32-zok6yMNqUzdL80tLeBi0bn5MUjWc-wggq7dJXeIyd0DZ769w3WZs1lDyGJ4JS8mSbRG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9230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8" y="2534545"/>
            <a:ext cx="6254997" cy="5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4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Completeness score</a:t>
            </a:r>
            <a:endParaRPr lang="en-IN" dirty="0"/>
          </a:p>
        </p:txBody>
      </p:sp>
      <p:pic>
        <p:nvPicPr>
          <p:cNvPr id="11266" name="Picture 2" descr="https://lh3.googleusercontent.com/wHGgrJoOG1Mej9Jr5QaIYIyK2HAJC6Eby744VryKqeWnzCVUtry6C--8apfT8Onnx8nMea_-W5fa73O3jBQGjqagLJ9FWuTGsco_L2yLdePdGwXZxxPGjphA6uvEE2nmJfzYFcr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2" y="1484784"/>
            <a:ext cx="265684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https://lh6.googleusercontent.com/o9OwvlJ2ii2zgl6KzX-EhEFokLyO8GPRlrCVxLhCDHJyjEca21eDVTVvNM6NKD6dNczhfyhiH-WPbfLAwCEIsqOBTa1Pxo74qEA7ATbi9qBi7x5FTr-NGr0j17iiLY1ePrhpL8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96952"/>
            <a:ext cx="57737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8" y="2534545"/>
            <a:ext cx="6254997" cy="5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 descr="https://lh5.googleusercontent.com/6u5S6fYySAtb6ltrhifpdGsEM5tC1nKpPgLyanQDo8fduWBZ91D6ca9R0k0qAVOvp32-zok6yMNqUzdL80tLeBi0bn5MUjWc-wggq7dJXeIyd0DZ769w3WZs1lDyGJ4JS8mSbRG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9230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92601"/>
              </p:ext>
            </p:extLst>
          </p:nvPr>
        </p:nvGraphicFramePr>
        <p:xfrm>
          <a:off x="1187625" y="1741754"/>
          <a:ext cx="6912766" cy="3716324"/>
        </p:xfrm>
        <a:graphic>
          <a:graphicData uri="http://schemas.openxmlformats.org/drawingml/2006/table">
            <a:tbl>
              <a:tblPr/>
              <a:tblGrid>
                <a:gridCol w="922522"/>
                <a:gridCol w="1451436"/>
                <a:gridCol w="1217729"/>
                <a:gridCol w="984022"/>
                <a:gridCol w="1254631"/>
                <a:gridCol w="1082426"/>
              </a:tblGrid>
              <a:tr h="855188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/>
                      </a:r>
                      <a:br>
                        <a:rPr lang="en-IN" sz="1700" dirty="0">
                          <a:effectLst/>
                        </a:rPr>
                      </a:b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Kernel function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 features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</a:t>
                      </a:r>
                      <a:endParaRPr lang="en-IN" sz="17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measure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Time*</a:t>
                      </a:r>
                      <a:endParaRPr lang="en-IN" sz="17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(in sec)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tfidf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18872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0.2781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0.3028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1.8380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0.2303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0.2889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0.8647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linear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0.3207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0.3300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0.0768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polynomial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0.3589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0.4142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0.0777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cosine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0.1047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sigmoid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0.3374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0.3463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0.0787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clustering efficiencies.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49525" y="1481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5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reduction of features over clustering efficiencies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38972"/>
              </p:ext>
            </p:extLst>
          </p:nvPr>
        </p:nvGraphicFramePr>
        <p:xfrm>
          <a:off x="1431925" y="1701483"/>
          <a:ext cx="6279832" cy="2042160"/>
        </p:xfrm>
        <a:graphic>
          <a:graphicData uri="http://schemas.openxmlformats.org/drawingml/2006/table">
            <a:tbl>
              <a:tblPr/>
              <a:tblGrid>
                <a:gridCol w="2073116"/>
                <a:gridCol w="1181100"/>
                <a:gridCol w="952500"/>
                <a:gridCol w="2073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 features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DR(in %)*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V-measure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0.2303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0.2889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3.5461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7.0921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0.3480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0.3958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10.6382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0.2709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0.3290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14.1842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0.3024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19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PCA: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08353"/>
              </p:ext>
            </p:extLst>
          </p:nvPr>
        </p:nvGraphicFramePr>
        <p:xfrm>
          <a:off x="1432084" y="3907120"/>
          <a:ext cx="6279832" cy="2042160"/>
        </p:xfrm>
        <a:graphic>
          <a:graphicData uri="http://schemas.openxmlformats.org/drawingml/2006/table">
            <a:tbl>
              <a:tblPr/>
              <a:tblGrid>
                <a:gridCol w="2073116"/>
                <a:gridCol w="1181100"/>
                <a:gridCol w="952500"/>
                <a:gridCol w="2073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features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DR(in %)*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V-measure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3.5461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7.0921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0.3480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0.3958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10.6382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0.2709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0.3290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14.1842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0.3024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319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869160"/>
            <a:ext cx="110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K-PCA: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44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It </a:t>
            </a:r>
            <a:r>
              <a:rPr lang="en-US" dirty="0"/>
              <a:t>is evident that by applying the Feature Selection/dimensionality reduction method with K-Means algorithm there is not much change in the clustering efficiency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has also been observed that while running the test data set on </a:t>
            </a:r>
            <a:r>
              <a:rPr lang="en-US" dirty="0" smtClean="0"/>
              <a:t>K-Means </a:t>
            </a:r>
            <a:r>
              <a:rPr lang="en-US" dirty="0"/>
              <a:t>with dimensionality reduction takes lesser time than K-Means with the full data representation to produce similar results.</a:t>
            </a:r>
            <a:endParaRPr lang="en-US" b="1" dirty="0"/>
          </a:p>
          <a:p>
            <a:r>
              <a:rPr lang="en-US" dirty="0" smtClean="0"/>
              <a:t>In </a:t>
            </a:r>
            <a:r>
              <a:rPr lang="en-US" dirty="0"/>
              <a:t>future, better </a:t>
            </a:r>
            <a:r>
              <a:rPr lang="en-US" dirty="0" err="1"/>
              <a:t>stopword</a:t>
            </a:r>
            <a:r>
              <a:rPr lang="en-US" dirty="0"/>
              <a:t> removal techniques, stemming and morphological analysis can be used to produce better clustering results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u="sng" dirty="0">
                <a:hlinkClick r:id="rId2"/>
              </a:rPr>
              <a:t>https://medium.com/@</a:t>
            </a:r>
            <a:r>
              <a:rPr lang="en-IN" u="sng" dirty="0" smtClean="0">
                <a:hlinkClick r:id="rId2"/>
              </a:rPr>
              <a:t>dmitriy.kavyazin/principal-component-analysis-and-k-means-clustering-to-visualize-a-high-dimensional-dataset-577b2a7a5fe2</a:t>
            </a:r>
            <a:endParaRPr lang="en-IN" u="sng" dirty="0" smtClean="0"/>
          </a:p>
          <a:p>
            <a:r>
              <a:rPr lang="en-IN" u="sng" dirty="0">
                <a:hlinkClick r:id="rId3"/>
              </a:rPr>
              <a:t>https://</a:t>
            </a:r>
            <a:r>
              <a:rPr lang="en-IN" u="sng" dirty="0" smtClean="0">
                <a:hlinkClick r:id="rId3"/>
              </a:rPr>
              <a:t>www.kaggle.com/arthurtok/principal-component-analysis-with-kmeans-visuals</a:t>
            </a:r>
            <a:endParaRPr lang="en-IN" u="sng" dirty="0" smtClean="0"/>
          </a:p>
          <a:p>
            <a:r>
              <a:rPr lang="en-IN" u="sng" dirty="0">
                <a:hlinkClick r:id="rId4"/>
              </a:rPr>
              <a:t>https://towardsdatascience.com/dimensionality-reduction-for-machine-learning-80a46c2ebb7e</a:t>
            </a:r>
            <a:endParaRPr lang="en-IN" dirty="0"/>
          </a:p>
          <a:p>
            <a:r>
              <a:rPr lang="en-IN" u="sng" dirty="0">
                <a:hlinkClick r:id="rId5"/>
              </a:rPr>
              <a:t>https://</a:t>
            </a:r>
            <a:r>
              <a:rPr lang="en-IN" u="sng" dirty="0" smtClean="0">
                <a:hlinkClick r:id="rId5"/>
              </a:rPr>
              <a:t>en.m.wikipedia.org/wiki/Principal_component_analysis</a:t>
            </a:r>
            <a:endParaRPr lang="en-IN" u="sng" dirty="0" smtClean="0"/>
          </a:p>
          <a:p>
            <a:r>
              <a:rPr lang="en-IN" u="sng" dirty="0">
                <a:hlinkClick r:id="rId6"/>
              </a:rPr>
              <a:t>https://</a:t>
            </a:r>
            <a:r>
              <a:rPr lang="en-IN" u="sng" dirty="0" smtClean="0">
                <a:hlinkClick r:id="rId6"/>
              </a:rPr>
              <a:t>en.wikipedia.org/wiki/Kernel_principal_component_analysis</a:t>
            </a:r>
            <a:endParaRPr lang="en-IN" u="sng" dirty="0" smtClean="0"/>
          </a:p>
          <a:p>
            <a:r>
              <a:rPr lang="en-IN" u="sng" dirty="0">
                <a:hlinkClick r:id="rId7"/>
              </a:rPr>
              <a:t>https://</a:t>
            </a:r>
            <a:r>
              <a:rPr lang="en-IN" u="sng" dirty="0" smtClean="0">
                <a:hlinkClick r:id="rId7"/>
              </a:rPr>
              <a:t>scikit-learn.org/stable/modules/clustering.html#k-means</a:t>
            </a:r>
            <a:endParaRPr lang="en-IN" u="sng" dirty="0" smtClean="0"/>
          </a:p>
          <a:p>
            <a:r>
              <a:rPr lang="en-IN" u="sng" dirty="0">
                <a:hlinkClick r:id="rId8"/>
              </a:rPr>
              <a:t>https://scikit-learn.org/stable/modules/clustering.html#clustering-performance-evaluation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8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TF-IDF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 - implementation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4" y="3073536"/>
            <a:ext cx="855455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63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Feature extraction techniques used in this project:</a:t>
            </a:r>
          </a:p>
          <a:p>
            <a:pPr marL="109728" indent="0">
              <a:buNone/>
            </a:pPr>
            <a:r>
              <a:rPr lang="en-IN" dirty="0" smtClean="0"/>
              <a:t>	PCA, K-PCA(linear, polynomial, cosine, 							sigmoid)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852936"/>
            <a:ext cx="8229600" cy="4525963"/>
          </a:xfrm>
        </p:spPr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co-related 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 err="1" smtClean="0">
                <a:hlinkClick r:id="rId3" tooltip="sklearn.decomposition"/>
              </a:rPr>
              <a:t>sklearn.decomposition</a:t>
            </a:r>
            <a:r>
              <a:rPr lang="en-IN" b="1" dirty="0" err="1" smtClean="0"/>
              <a:t>.PCA</a:t>
            </a:r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89972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4525963"/>
          </a:xfrm>
        </p:spPr>
        <p:txBody>
          <a:bodyPr/>
          <a:lstStyle/>
          <a:p>
            <a:r>
              <a:rPr lang="en-IN" dirty="0" smtClean="0"/>
              <a:t>PCA is a linear method.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linearly independent vectors, so there is no covariance on which to perform </a:t>
            </a:r>
            <a:r>
              <a:rPr lang="en-US" dirty="0" err="1" smtClean="0"/>
              <a:t>eigen</a:t>
            </a:r>
            <a:r>
              <a:rPr lang="en-US" dirty="0" smtClean="0"/>
              <a:t>-decomposition</a:t>
            </a:r>
            <a:r>
              <a:rPr lang="en-US" dirty="0"/>
              <a:t> </a:t>
            </a:r>
            <a:r>
              <a:rPr lang="en-US" i="1" dirty="0"/>
              <a:t>explicitly</a:t>
            </a:r>
            <a:r>
              <a:rPr lang="en-US" dirty="0"/>
              <a:t> as we would in linear PCA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implementation:</a:t>
            </a:r>
            <a:r>
              <a:rPr lang="en-IN" dirty="0" smtClean="0"/>
              <a:t> </a:t>
            </a:r>
            <a:r>
              <a:rPr lang="en-IN" b="1" dirty="0" err="1" smtClean="0">
                <a:hlinkClick r:id="rId2" tooltip="sklearn.decomposition"/>
              </a:rPr>
              <a:t>sklearn.decomposition</a:t>
            </a:r>
            <a:r>
              <a:rPr lang="en-IN" b="1" dirty="0" err="1" smtClean="0"/>
              <a:t>.KernelPCA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Kernel - PCA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4" y="1196752"/>
            <a:ext cx="733480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721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489</TotalTime>
  <Words>570</Words>
  <Application>Microsoft Office PowerPoint</Application>
  <PresentationFormat>On-screen Show (4:3)</PresentationFormat>
  <Paragraphs>175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Exploring Feature Reduction Techniques for Indic Script Text Clustering</vt:lpstr>
      <vt:lpstr>Text clustering and its uses:</vt:lpstr>
      <vt:lpstr>Text Processing problems with Indic languages.</vt:lpstr>
      <vt:lpstr>Document representation</vt:lpstr>
      <vt:lpstr>TF-IDF</vt:lpstr>
      <vt:lpstr>TF-IDF - implementation</vt:lpstr>
      <vt:lpstr>Feature Extraction</vt:lpstr>
      <vt:lpstr>Principal Component Analysis</vt:lpstr>
      <vt:lpstr>Kernel - PCA</vt:lpstr>
      <vt:lpstr>K-means</vt:lpstr>
      <vt:lpstr>Cluster Evaluation scores</vt:lpstr>
      <vt:lpstr>Adjusted Rand score: </vt:lpstr>
      <vt:lpstr>V-measure</vt:lpstr>
      <vt:lpstr>V-measure</vt:lpstr>
      <vt:lpstr>Homogeneity score</vt:lpstr>
      <vt:lpstr>Completeness score</vt:lpstr>
      <vt:lpstr>Comparing clustering efficiencies.</vt:lpstr>
      <vt:lpstr>Comparing reduction of features over clustering efficiencies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29</cp:revision>
  <dcterms:created xsi:type="dcterms:W3CDTF">2019-11-28T01:29:51Z</dcterms:created>
  <dcterms:modified xsi:type="dcterms:W3CDTF">2019-12-05T14:21:11Z</dcterms:modified>
</cp:coreProperties>
</file>