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799-C9EE-456E-AAFF-270C931CDABE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44CA-8F78-4EB0-9E58-05C13343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44CA-8F78-4EB0-9E58-05C133431A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1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l_number" TargetMode="External"/><Relationship Id="rId7" Type="http://schemas.openxmlformats.org/officeDocument/2006/relationships/hyperlink" Target="https://en.wikipedia.org/wiki/Normal_matrix" TargetMode="External"/><Relationship Id="rId2" Type="http://schemas.openxmlformats.org/officeDocument/2006/relationships/hyperlink" Target="https://en.wikipedia.org/wiki/Matrix_decompos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igendecomposition" TargetMode="External"/><Relationship Id="rId5" Type="http://schemas.openxmlformats.org/officeDocument/2006/relationships/hyperlink" Target="https://en.wikipedia.org/wiki/Matrix_(mathematics)" TargetMode="External"/><Relationship Id="rId4" Type="http://schemas.openxmlformats.org/officeDocument/2006/relationships/hyperlink" Target="https://en.wikipedia.org/wiki/Complex_numb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feature_extraction.te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decompos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decomposi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SA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classes.html#module-sklearn.decomposition" TargetMode="External"/><Relationship Id="rId5" Type="http://schemas.openxmlformats.org/officeDocument/2006/relationships/hyperlink" Target="https://en.wikipedia.org/wiki/Prior_probability" TargetMode="External"/><Relationship Id="rId4" Type="http://schemas.openxmlformats.org/officeDocument/2006/relationships/hyperlink" Target="https://en.wikipedia.org/wiki/Dirichlet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640960" cy="2169587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effectLst/>
              </a:rPr>
              <a:t>Feature Reduction Techniques for </a:t>
            </a:r>
            <a:r>
              <a:rPr lang="en-US" sz="4400" dirty="0" smtClean="0">
                <a:effectLst/>
              </a:rPr>
              <a:t>Indic Script </a:t>
            </a:r>
            <a:r>
              <a:rPr lang="en-US" sz="4400" dirty="0">
                <a:effectLst/>
              </a:rPr>
              <a:t>Text Clustering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4392488" cy="119970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16011A0501 – </a:t>
            </a:r>
            <a:r>
              <a:rPr lang="en-IN" sz="2000" dirty="0" err="1" smtClean="0"/>
              <a:t>Abhay</a:t>
            </a:r>
            <a:r>
              <a:rPr lang="en-IN" sz="2000" dirty="0" smtClean="0"/>
              <a:t> A Bhat            </a:t>
            </a:r>
          </a:p>
          <a:p>
            <a:pPr algn="just"/>
            <a:r>
              <a:rPr lang="en-IN" sz="2000" dirty="0" smtClean="0"/>
              <a:t>16011A0521 – </a:t>
            </a:r>
            <a:r>
              <a:rPr lang="en-IN" sz="2000" dirty="0" err="1" smtClean="0"/>
              <a:t>Priyatosh</a:t>
            </a:r>
            <a:r>
              <a:rPr lang="en-IN" sz="2000" dirty="0" smtClean="0"/>
              <a:t> </a:t>
            </a:r>
            <a:r>
              <a:rPr lang="en-IN" sz="2000" dirty="0" err="1" smtClean="0"/>
              <a:t>Tripathy</a:t>
            </a:r>
            <a:endParaRPr lang="en-IN" sz="2000" dirty="0" smtClean="0"/>
          </a:p>
          <a:p>
            <a:pPr algn="just"/>
            <a:r>
              <a:rPr lang="en-IN" sz="2000" dirty="0" smtClean="0"/>
              <a:t>16011A0524 – V. Sai Nagendra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3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singular value decomposition</a:t>
            </a:r>
            <a:r>
              <a:rPr lang="en-US" dirty="0"/>
              <a:t> (</a:t>
            </a:r>
            <a:r>
              <a:rPr lang="en-US" b="1" dirty="0"/>
              <a:t>SVD</a:t>
            </a:r>
            <a:r>
              <a:rPr lang="en-US" dirty="0"/>
              <a:t>) is a </a:t>
            </a:r>
            <a:r>
              <a:rPr lang="en-US" dirty="0">
                <a:hlinkClick r:id="rId2" tooltip="Matrix decomposition"/>
              </a:rPr>
              <a:t>factorization</a:t>
            </a:r>
            <a:r>
              <a:rPr lang="en-US" dirty="0"/>
              <a:t> of a </a:t>
            </a:r>
            <a:r>
              <a:rPr lang="en-US" dirty="0">
                <a:hlinkClick r:id="rId3" tooltip="Real number"/>
              </a:rPr>
              <a:t>real</a:t>
            </a:r>
            <a:r>
              <a:rPr lang="en-US" dirty="0"/>
              <a:t> or </a:t>
            </a:r>
            <a:r>
              <a:rPr lang="en-US" dirty="0">
                <a:hlinkClick r:id="rId4" tooltip="Complex number"/>
              </a:rPr>
              <a:t>complex</a:t>
            </a:r>
            <a:r>
              <a:rPr lang="en-US" dirty="0"/>
              <a:t> </a:t>
            </a:r>
            <a:r>
              <a:rPr lang="en-US" dirty="0">
                <a:hlinkClick r:id="rId5" tooltip="Matrix (mathematics)"/>
              </a:rPr>
              <a:t>matrix</a:t>
            </a:r>
            <a:r>
              <a:rPr lang="en-US" dirty="0"/>
              <a:t>. It is the generalization of the </a:t>
            </a:r>
            <a:r>
              <a:rPr lang="en-US" dirty="0" err="1">
                <a:hlinkClick r:id="rId6" tooltip="Eigendecomposition"/>
              </a:rPr>
              <a:t>eigendecomposition</a:t>
            </a:r>
            <a:r>
              <a:rPr lang="en-US" dirty="0"/>
              <a:t> of a </a:t>
            </a:r>
            <a:r>
              <a:rPr lang="en-US" u="sng" dirty="0">
                <a:hlinkClick r:id="rId7"/>
              </a:rPr>
              <a:t>normal </a:t>
            </a:r>
            <a:r>
              <a:rPr lang="en-US" u="sng" dirty="0" smtClean="0">
                <a:hlinkClick r:id="rId7"/>
              </a:rPr>
              <a:t>matrix</a:t>
            </a:r>
            <a:r>
              <a:rPr lang="en-US" u="sng" dirty="0" smtClean="0"/>
              <a:t>.</a:t>
            </a:r>
          </a:p>
          <a:p>
            <a:r>
              <a:rPr lang="en-IN" dirty="0"/>
              <a:t>the singular value decomposition of </a:t>
            </a:r>
            <a:r>
              <a:rPr lang="en-IN" dirty="0" smtClean="0"/>
              <a:t>an m x n</a:t>
            </a:r>
            <a:r>
              <a:rPr lang="en-IN" dirty="0"/>
              <a:t> real or complex </a:t>
            </a:r>
            <a:r>
              <a:rPr lang="en-IN" dirty="0" smtClean="0"/>
              <a:t>matrix M</a:t>
            </a:r>
            <a:r>
              <a:rPr lang="en-IN" dirty="0"/>
              <a:t> is a factorization of the form </a:t>
            </a:r>
            <a:r>
              <a:rPr lang="en-IN" dirty="0" smtClean="0"/>
              <a:t>U </a:t>
            </a:r>
            <a:r>
              <a:rPr lang="en-US" dirty="0" smtClean="0"/>
              <a:t>∑ </a:t>
            </a:r>
            <a:r>
              <a:rPr lang="en-IN" dirty="0" smtClean="0"/>
              <a:t>V</a:t>
            </a:r>
            <a:r>
              <a:rPr lang="en-IN" baseline="30000" dirty="0" smtClean="0"/>
              <a:t>T</a:t>
            </a:r>
            <a:r>
              <a:rPr lang="en-IN" dirty="0" smtClean="0"/>
              <a:t>.</a:t>
            </a:r>
            <a:r>
              <a:rPr lang="en-IN" dirty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Singular Value Decomposition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6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Clustering algorithm based on distance similarities.</a:t>
            </a:r>
          </a:p>
          <a:p>
            <a:r>
              <a:rPr lang="en-IN" dirty="0" smtClean="0"/>
              <a:t>Aim: </a:t>
            </a:r>
          </a:p>
          <a:p>
            <a:pPr marL="624078" indent="-514350">
              <a:buAutoNum type="arabicPeriod"/>
            </a:pPr>
            <a:r>
              <a:rPr lang="en-IN" dirty="0" smtClean="0"/>
              <a:t>Inter-cluster distance is maximum.</a:t>
            </a:r>
          </a:p>
          <a:p>
            <a:pPr marL="624078" indent="-514350">
              <a:buAutoNum type="arabicPeriod"/>
            </a:pPr>
            <a:r>
              <a:rPr lang="en-IN" dirty="0" smtClean="0"/>
              <a:t>Intra-cluster distance is minimum.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60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IN" dirty="0" smtClean="0"/>
              <a:t>Adjusted </a:t>
            </a:r>
            <a:r>
              <a:rPr lang="en-IN" dirty="0" smtClean="0"/>
              <a:t>rand </a:t>
            </a:r>
            <a:r>
              <a:rPr lang="en-IN" dirty="0" smtClean="0"/>
              <a:t>index.</a:t>
            </a:r>
          </a:p>
          <a:p>
            <a:pPr marL="624078" indent="-514350">
              <a:buAutoNum type="arabicPeriod"/>
            </a:pPr>
            <a:r>
              <a:rPr lang="en-IN" dirty="0" smtClean="0"/>
              <a:t>Completeness.</a:t>
            </a:r>
          </a:p>
          <a:p>
            <a:pPr marL="624078" indent="-514350">
              <a:buAutoNum type="arabicPeriod"/>
            </a:pPr>
            <a:r>
              <a:rPr lang="en-IN" dirty="0" smtClean="0"/>
              <a:t>Homogeneity.</a:t>
            </a:r>
          </a:p>
          <a:p>
            <a:pPr marL="624078" indent="-514350">
              <a:buAutoNum type="arabicPeriod"/>
            </a:pPr>
            <a:r>
              <a:rPr lang="en-IN" dirty="0" smtClean="0"/>
              <a:t>V-measure.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Evaluation scores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cluster analysis on </a:t>
            </a:r>
            <a:r>
              <a:rPr lang="en-IN" dirty="0" err="1" smtClean="0"/>
              <a:t>unstuctured</a:t>
            </a:r>
            <a:r>
              <a:rPr lang="en-IN" dirty="0" smtClean="0"/>
              <a:t> text data using techniques from machine learning and NLP.</a:t>
            </a:r>
          </a:p>
          <a:p>
            <a:r>
              <a:rPr lang="en-IN" dirty="0"/>
              <a:t>Automatic document </a:t>
            </a:r>
            <a:r>
              <a:rPr lang="en-IN" dirty="0" smtClean="0"/>
              <a:t>organization.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opic extraction. </a:t>
            </a:r>
          </a:p>
          <a:p>
            <a:r>
              <a:rPr lang="en-IN" dirty="0"/>
              <a:t>I</a:t>
            </a:r>
            <a:r>
              <a:rPr lang="en-IN" dirty="0" smtClean="0"/>
              <a:t>nformation retrieval.</a:t>
            </a:r>
          </a:p>
          <a:p>
            <a:r>
              <a:rPr lang="en-IN" dirty="0" smtClean="0"/>
              <a:t>Filtering.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clustering and its uses: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IN" dirty="0" smtClean="0"/>
              <a:t>Morphology is richer and word order is flexible.</a:t>
            </a:r>
          </a:p>
          <a:p>
            <a:r>
              <a:rPr lang="en-IN" dirty="0" smtClean="0"/>
              <a:t>Indic languages are highly inflective.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Text Processing problems with Indic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r>
              <a:rPr lang="en-US" b="1" dirty="0" smtClean="0"/>
              <a:t>Document </a:t>
            </a:r>
            <a:r>
              <a:rPr lang="en-US" b="1" dirty="0"/>
              <a:t>representation</a:t>
            </a:r>
            <a:r>
              <a:rPr lang="en-US" dirty="0"/>
              <a:t> is concerned about how textual </a:t>
            </a:r>
            <a:r>
              <a:rPr lang="en-US" b="1" dirty="0"/>
              <a:t>document</a:t>
            </a:r>
            <a:r>
              <a:rPr lang="en-US" dirty="0"/>
              <a:t>s should be represented in various tasks,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prevailing approach is the vector space </a:t>
            </a:r>
            <a:r>
              <a:rPr lang="en-US" dirty="0" smtClean="0"/>
              <a:t>model. Ex: TF-IDF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stands for term frequency-inverse document </a:t>
            </a:r>
            <a:r>
              <a:rPr lang="en-US" dirty="0" smtClean="0"/>
              <a:t>frequency.</a:t>
            </a:r>
          </a:p>
          <a:p>
            <a:r>
              <a:rPr lang="en-US" dirty="0"/>
              <a:t>TF(t) = (Number of times term t appears in a document) / (Total number of terms in the document</a:t>
            </a:r>
            <a:r>
              <a:rPr lang="en-US" dirty="0" smtClean="0"/>
              <a:t>).</a:t>
            </a:r>
          </a:p>
          <a:p>
            <a:r>
              <a:rPr lang="en-US" dirty="0"/>
              <a:t>IDF(t) = </a:t>
            </a:r>
            <a:r>
              <a:rPr lang="en-US" dirty="0" smtClean="0"/>
              <a:t>log</a:t>
            </a:r>
            <a:r>
              <a:rPr lang="en-US" sz="1400" dirty="0" smtClean="0"/>
              <a:t>e</a:t>
            </a:r>
            <a:r>
              <a:rPr lang="en-US" dirty="0" smtClean="0"/>
              <a:t>(Total </a:t>
            </a:r>
            <a:r>
              <a:rPr lang="en-US" dirty="0"/>
              <a:t>number of documents / Number of documents with term t in it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Python implementation:</a:t>
            </a:r>
            <a:r>
              <a:rPr lang="en-IN" b="1" dirty="0">
                <a:hlinkClick r:id="rId2" tooltip="sklearn.feature_extraction.text"/>
              </a:rPr>
              <a:t> </a:t>
            </a:r>
            <a:r>
              <a:rPr lang="en-IN" b="1" dirty="0" err="1">
                <a:hlinkClick r:id="rId2" tooltip="sklearn.feature_extraction.text"/>
              </a:rPr>
              <a:t>sklearn.feature_extraction.text</a:t>
            </a:r>
            <a:r>
              <a:rPr lang="en-IN" b="1" dirty="0" err="1"/>
              <a:t>.TfidfVectorizer</a:t>
            </a:r>
            <a:endParaRPr lang="en-IN" b="1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dimensionality reduction by which an initial set of raw data is reduced to more manageable </a:t>
            </a:r>
            <a:r>
              <a:rPr lang="en-US" dirty="0" smtClean="0"/>
              <a:t>groups.</a:t>
            </a:r>
          </a:p>
          <a:p>
            <a:r>
              <a:rPr lang="en-US" dirty="0" smtClean="0"/>
              <a:t>Feature extraction techniques used in this project:</a:t>
            </a:r>
          </a:p>
          <a:p>
            <a:pPr marL="109728" indent="0">
              <a:buNone/>
            </a:pPr>
            <a:r>
              <a:rPr lang="en-IN" dirty="0" smtClean="0"/>
              <a:t>	PCA, K-PCA, S-PCA, I-PCA, ICA, SVD, LDA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PCA is a statistical procedure that uses orthogonal transformation to convert a set of observations of co-related variables into a set of values of linearly uncorrelated variables called principal components.</a:t>
            </a:r>
          </a:p>
          <a:p>
            <a:r>
              <a:rPr lang="en-IN" dirty="0" smtClean="0"/>
              <a:t>Python implementation: </a:t>
            </a:r>
            <a:r>
              <a:rPr lang="en-IN" b="1" dirty="0">
                <a:hlinkClick r:id="rId3" tooltip="sklearn.decomposition"/>
              </a:rPr>
              <a:t>sklearn.decomposition</a:t>
            </a:r>
            <a:r>
              <a:rPr lang="en-IN" b="1" dirty="0"/>
              <a:t>.PCA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Principal Component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15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PCA is a linear method.</a:t>
            </a:r>
          </a:p>
          <a:p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linearly independent vectors, so there is no covariance on which to perform </a:t>
            </a:r>
            <a:r>
              <a:rPr lang="en-US" dirty="0" err="1" smtClean="0"/>
              <a:t>eigen</a:t>
            </a:r>
            <a:r>
              <a:rPr lang="en-US" dirty="0" smtClean="0"/>
              <a:t>-decomposition</a:t>
            </a:r>
            <a:r>
              <a:rPr lang="en-US" dirty="0"/>
              <a:t> </a:t>
            </a:r>
            <a:r>
              <a:rPr lang="en-US" i="1" dirty="0"/>
              <a:t>explicitly</a:t>
            </a:r>
            <a:r>
              <a:rPr lang="en-US" dirty="0"/>
              <a:t> as we would in linear PCA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implementation:</a:t>
            </a:r>
            <a:r>
              <a:rPr lang="en-IN" dirty="0" smtClean="0"/>
              <a:t> </a:t>
            </a:r>
            <a:r>
              <a:rPr lang="en-IN" b="1" dirty="0" err="1" smtClean="0">
                <a:hlinkClick r:id="rId2" tooltip="sklearn.decomposition"/>
              </a:rPr>
              <a:t>sklearn.decomposition</a:t>
            </a:r>
            <a:r>
              <a:rPr lang="en-IN" b="1" dirty="0" err="1" smtClean="0"/>
              <a:t>.KernelPCA</a:t>
            </a:r>
            <a:endParaRPr lang="en-IN" b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- PCA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2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LDA, each document may be viewed as a </a:t>
            </a:r>
            <a:r>
              <a:rPr lang="en-US" dirty="0">
                <a:hlinkClick r:id="rId2" tooltip="Mixture model"/>
              </a:rPr>
              <a:t>mixture</a:t>
            </a:r>
            <a:r>
              <a:rPr lang="en-US" dirty="0"/>
              <a:t> of various topics where each document is considered to have a set of topics that are assigned to it via LDA.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identical to </a:t>
            </a:r>
            <a:r>
              <a:rPr lang="en-US" dirty="0">
                <a:hlinkClick r:id="rId3" tooltip="PLSA"/>
              </a:rPr>
              <a:t>probabilistic latent semantic analysis</a:t>
            </a:r>
            <a:r>
              <a:rPr lang="en-US" dirty="0"/>
              <a:t> (</a:t>
            </a:r>
            <a:r>
              <a:rPr lang="en-US" dirty="0" err="1"/>
              <a:t>pLSA</a:t>
            </a:r>
            <a:r>
              <a:rPr lang="en-US" dirty="0"/>
              <a:t>), except that in LDA the topic distribution is assumed to have a sparse </a:t>
            </a:r>
            <a:r>
              <a:rPr lang="en-US" dirty="0" err="1">
                <a:hlinkClick r:id="rId4" tooltip="Dirichlet distribution"/>
              </a:rPr>
              <a:t>Dirichlet</a:t>
            </a:r>
            <a:r>
              <a:rPr lang="en-US" dirty="0"/>
              <a:t> </a:t>
            </a:r>
            <a:r>
              <a:rPr lang="en-US" dirty="0">
                <a:hlinkClick r:id="rId5" tooltip="Prior probability"/>
              </a:rPr>
              <a:t>prior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sparse </a:t>
            </a:r>
            <a:r>
              <a:rPr lang="en-US" dirty="0" err="1"/>
              <a:t>Dirichlet</a:t>
            </a:r>
            <a:r>
              <a:rPr lang="en-US" dirty="0"/>
              <a:t> priors encode the intuition that documents cover only a small set of topics and that topics use only a small set of words frequently. </a:t>
            </a:r>
          </a:p>
          <a:p>
            <a:r>
              <a:rPr lang="en-US" dirty="0" smtClean="0"/>
              <a:t>Python implementation:</a:t>
            </a:r>
          </a:p>
          <a:p>
            <a:pPr marL="109728" indent="0">
              <a:buNone/>
            </a:pPr>
            <a:r>
              <a:rPr lang="en-IN" b="1" dirty="0" err="1" smtClean="0">
                <a:hlinkClick r:id="rId6" tooltip="sklearn.decomposition"/>
              </a:rPr>
              <a:t>sklearn.decomposition</a:t>
            </a:r>
            <a:r>
              <a:rPr lang="en-IN" b="1" dirty="0" err="1" smtClean="0"/>
              <a:t>.LatentDirichletAllocation</a:t>
            </a:r>
            <a:endParaRPr lang="en-IN" b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Latent </a:t>
            </a:r>
            <a:r>
              <a:rPr lang="en-IN" dirty="0" err="1" smtClean="0"/>
              <a:t>Dirichlet</a:t>
            </a:r>
            <a:r>
              <a:rPr lang="en-IN" dirty="0" smtClean="0"/>
              <a:t>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6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267</TotalTime>
  <Words>277</Words>
  <Application>Microsoft Office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Feature Reduction Techniques for Indic Script Text Clustering</vt:lpstr>
      <vt:lpstr>Text clustering and its uses:</vt:lpstr>
      <vt:lpstr>Text Processing problems with Indic languages.</vt:lpstr>
      <vt:lpstr>Document representation</vt:lpstr>
      <vt:lpstr>TF-IDF</vt:lpstr>
      <vt:lpstr>Feature Extraction</vt:lpstr>
      <vt:lpstr>Principal Component Analysis</vt:lpstr>
      <vt:lpstr>Kernel - PCA</vt:lpstr>
      <vt:lpstr>Latent Dirichlet Allocation</vt:lpstr>
      <vt:lpstr>Singular Value Decomposition</vt:lpstr>
      <vt:lpstr>K-means</vt:lpstr>
      <vt:lpstr>Cluster Evaluation scores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Text-clustering for Indic Languages</dc:title>
  <dc:creator>Abhay Bhat</dc:creator>
  <cp:lastModifiedBy>Abhay Bhat</cp:lastModifiedBy>
  <cp:revision>17</cp:revision>
  <dcterms:created xsi:type="dcterms:W3CDTF">2019-11-28T01:29:51Z</dcterms:created>
  <dcterms:modified xsi:type="dcterms:W3CDTF">2019-12-02T09:40:47Z</dcterms:modified>
</cp:coreProperties>
</file>