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1b69cf35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1b69cf35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68684859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68684859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686848596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686848596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686848596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686848596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686848596_5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686848596_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686848596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686848596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28fc699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28fc699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686848596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686848596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686848596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686848596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ers.usda.gov/data-products/food-environment-atlas/data-access-and-documentation-downloads/#Current%20Version" TargetMode="External"/><Relationship Id="rId4" Type="http://schemas.openxmlformats.org/officeDocument/2006/relationships/image" Target="../media/image5.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Statistical Analysis of Food Environment Atlas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Carolina Garza, Tola Ouk, Michael Saenz, and Ray Thomas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2"/>
          <p:cNvSpPr txBox="1"/>
          <p:nvPr>
            <p:ph type="title"/>
          </p:nvPr>
        </p:nvSpPr>
        <p:spPr>
          <a:xfrm>
            <a:off x="819150" y="464600"/>
            <a:ext cx="7505700" cy="9546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startAt="3"/>
            </a:pPr>
            <a:r>
              <a:rPr lang="en" sz="2000"/>
              <a:t>What features can determine diabetes rates the most?</a:t>
            </a:r>
            <a:endParaRPr sz="2000"/>
          </a:p>
        </p:txBody>
      </p:sp>
      <p:sp>
        <p:nvSpPr>
          <p:cNvPr id="211" name="Google Shape;211;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2" name="Google Shape;212;p22"/>
          <p:cNvPicPr preferRelativeResize="0"/>
          <p:nvPr/>
        </p:nvPicPr>
        <p:blipFill>
          <a:blip r:embed="rId3">
            <a:alphaModFix/>
          </a:blip>
          <a:stretch>
            <a:fillRect/>
          </a:stretch>
        </p:blipFill>
        <p:spPr>
          <a:xfrm>
            <a:off x="950350" y="1754900"/>
            <a:ext cx="2755325" cy="2104775"/>
          </a:xfrm>
          <a:prstGeom prst="rect">
            <a:avLst/>
          </a:prstGeom>
          <a:noFill/>
          <a:ln>
            <a:noFill/>
          </a:ln>
        </p:spPr>
      </p:pic>
      <p:sp>
        <p:nvSpPr>
          <p:cNvPr id="213" name="Google Shape;213;p22"/>
          <p:cNvSpPr txBox="1"/>
          <p:nvPr/>
        </p:nvSpPr>
        <p:spPr>
          <a:xfrm>
            <a:off x="4371975" y="1680550"/>
            <a:ext cx="370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Significant Variables:</a:t>
            </a:r>
            <a:endParaRPr>
              <a:latin typeface="Calibri"/>
              <a:ea typeface="Calibri"/>
              <a:cs typeface="Calibri"/>
              <a:sym typeface="Calibri"/>
            </a:endParaRPr>
          </a:p>
        </p:txBody>
      </p:sp>
      <p:pic>
        <p:nvPicPr>
          <p:cNvPr id="214" name="Google Shape;214;p22"/>
          <p:cNvPicPr preferRelativeResize="0"/>
          <p:nvPr/>
        </p:nvPicPr>
        <p:blipFill>
          <a:blip r:embed="rId4">
            <a:alphaModFix/>
          </a:blip>
          <a:stretch>
            <a:fillRect/>
          </a:stretch>
        </p:blipFill>
        <p:spPr>
          <a:xfrm>
            <a:off x="4371970" y="2270450"/>
            <a:ext cx="3269475" cy="1440975"/>
          </a:xfrm>
          <a:prstGeom prst="rect">
            <a:avLst/>
          </a:prstGeom>
          <a:noFill/>
          <a:ln>
            <a:noFill/>
          </a:ln>
        </p:spPr>
      </p:pic>
      <p:sp>
        <p:nvSpPr>
          <p:cNvPr id="215" name="Google Shape;215;p22"/>
          <p:cNvSpPr txBox="1"/>
          <p:nvPr>
            <p:ph idx="1" type="body"/>
          </p:nvPr>
        </p:nvSpPr>
        <p:spPr>
          <a:xfrm>
            <a:off x="687000" y="1195400"/>
            <a:ext cx="2797800" cy="5595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b="1" lang="en"/>
              <a:t>Multiple Linear Regression Model</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idx="1" type="body"/>
          </p:nvPr>
        </p:nvSpPr>
        <p:spPr>
          <a:xfrm>
            <a:off x="819150" y="989275"/>
            <a:ext cx="7505700" cy="2029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u="sng"/>
              <a:t>Data</a:t>
            </a:r>
            <a:r>
              <a:rPr b="1" lang="en"/>
              <a:t>: “</a:t>
            </a:r>
            <a:r>
              <a:rPr b="1" lang="en" u="sng">
                <a:solidFill>
                  <a:schemeClr val="hlink"/>
                </a:solidFill>
                <a:hlinkClick r:id="rId3"/>
              </a:rPr>
              <a:t>Food Environment Atlas</a:t>
            </a:r>
            <a:r>
              <a:rPr b="1" lang="en"/>
              <a:t>” from the U.S. Department of Agriculture (August 2020)</a:t>
            </a:r>
            <a:br>
              <a:rPr b="1" lang="en"/>
            </a:br>
            <a:r>
              <a:rPr b="1" lang="en" u="sng"/>
              <a:t>Number of Observations</a:t>
            </a:r>
            <a:r>
              <a:rPr b="1" lang="en"/>
              <a:t>: 3,143</a:t>
            </a:r>
            <a:br>
              <a:rPr b="1" lang="en"/>
            </a:br>
            <a:r>
              <a:rPr b="1" lang="en" u="sng"/>
              <a:t>Number of Features</a:t>
            </a:r>
            <a:r>
              <a:rPr b="1" lang="en"/>
              <a:t>: 280</a:t>
            </a:r>
            <a:endParaRPr b="1"/>
          </a:p>
          <a:p>
            <a:pPr indent="0" lvl="0" marL="0" rtl="0" algn="l">
              <a:spcBef>
                <a:spcPts val="1200"/>
              </a:spcBef>
              <a:spcAft>
                <a:spcPts val="0"/>
              </a:spcAft>
              <a:buNone/>
            </a:pPr>
            <a:r>
              <a:rPr b="1" lang="en"/>
              <a:t>This dataset examines how agriculture, government assistance, grocery store availability, and demographics relate to food availability to households in the US. It is broken down to the State and County level.</a:t>
            </a:r>
            <a:endParaRPr b="1"/>
          </a:p>
          <a:p>
            <a:pPr indent="0" lvl="0" marL="0" rtl="0" algn="l">
              <a:spcBef>
                <a:spcPts val="1200"/>
              </a:spcBef>
              <a:spcAft>
                <a:spcPts val="1200"/>
              </a:spcAft>
              <a:buNone/>
            </a:pPr>
            <a:r>
              <a:rPr b="1" lang="en"/>
              <a:t>We have chosen a subset of 13 variables to answer 4 analytical questions.</a:t>
            </a:r>
            <a:endParaRPr b="1"/>
          </a:p>
        </p:txBody>
      </p:sp>
      <p:sp>
        <p:nvSpPr>
          <p:cNvPr id="135" name="Google Shape;135;p14"/>
          <p:cNvSpPr txBox="1"/>
          <p:nvPr>
            <p:ph type="title"/>
          </p:nvPr>
        </p:nvSpPr>
        <p:spPr>
          <a:xfrm>
            <a:off x="819150" y="464600"/>
            <a:ext cx="7402200" cy="56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Introduction</a:t>
            </a:r>
            <a:endParaRPr sz="2000"/>
          </a:p>
        </p:txBody>
      </p:sp>
      <p:pic>
        <p:nvPicPr>
          <p:cNvPr id="136" name="Google Shape;136;p14"/>
          <p:cNvPicPr preferRelativeResize="0"/>
          <p:nvPr/>
        </p:nvPicPr>
        <p:blipFill rotWithShape="1">
          <a:blip r:embed="rId4">
            <a:alphaModFix/>
          </a:blip>
          <a:srcRect b="45298" l="0" r="0" t="0"/>
          <a:stretch/>
        </p:blipFill>
        <p:spPr>
          <a:xfrm>
            <a:off x="594325" y="3196675"/>
            <a:ext cx="4160925" cy="1300625"/>
          </a:xfrm>
          <a:prstGeom prst="rect">
            <a:avLst/>
          </a:prstGeom>
          <a:noFill/>
          <a:ln>
            <a:noFill/>
          </a:ln>
        </p:spPr>
      </p:pic>
      <p:pic>
        <p:nvPicPr>
          <p:cNvPr id="137" name="Google Shape;137;p14"/>
          <p:cNvPicPr preferRelativeResize="0"/>
          <p:nvPr/>
        </p:nvPicPr>
        <p:blipFill rotWithShape="1">
          <a:blip r:embed="rId4">
            <a:alphaModFix/>
          </a:blip>
          <a:srcRect b="0" l="0" r="0" t="54214"/>
          <a:stretch/>
        </p:blipFill>
        <p:spPr>
          <a:xfrm>
            <a:off x="4485025" y="3196675"/>
            <a:ext cx="4160925" cy="1088636"/>
          </a:xfrm>
          <a:prstGeom prst="rect">
            <a:avLst/>
          </a:prstGeom>
          <a:noFill/>
          <a:ln>
            <a:noFill/>
          </a:ln>
        </p:spPr>
      </p:pic>
      <p:pic>
        <p:nvPicPr>
          <p:cNvPr id="138" name="Google Shape;138;p14"/>
          <p:cNvPicPr preferRelativeResize="0"/>
          <p:nvPr/>
        </p:nvPicPr>
        <p:blipFill>
          <a:blip r:embed="rId5">
            <a:alphaModFix/>
          </a:blip>
          <a:stretch>
            <a:fillRect/>
          </a:stretch>
        </p:blipFill>
        <p:spPr>
          <a:xfrm>
            <a:off x="6805167" y="247075"/>
            <a:ext cx="2114283" cy="8192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819150" y="464600"/>
            <a:ext cx="7505700" cy="9546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lang="en" sz="2000"/>
              <a:t>Is there a correlation between diabetes rate and the number of fast-food restaurants?</a:t>
            </a:r>
            <a:endParaRPr sz="2000"/>
          </a:p>
        </p:txBody>
      </p:sp>
      <p:sp>
        <p:nvSpPr>
          <p:cNvPr id="144" name="Google Shape;144;p15"/>
          <p:cNvSpPr txBox="1"/>
          <p:nvPr>
            <p:ph idx="1" type="body"/>
          </p:nvPr>
        </p:nvSpPr>
        <p:spPr>
          <a:xfrm>
            <a:off x="770050" y="1419200"/>
            <a:ext cx="7505700" cy="244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Very weak negative correlation</a:t>
            </a:r>
            <a:endParaRPr sz="1500"/>
          </a:p>
          <a:p>
            <a:pPr indent="-323850" lvl="0" marL="457200" rtl="0" algn="l">
              <a:spcBef>
                <a:spcPts val="0"/>
              </a:spcBef>
              <a:spcAft>
                <a:spcPts val="0"/>
              </a:spcAft>
              <a:buSzPts val="1500"/>
              <a:buChar char="●"/>
            </a:pPr>
            <a:r>
              <a:rPr lang="en" sz="1500"/>
              <a:t>[-0.195, -0.127] with 95% confidence</a:t>
            </a:r>
            <a:endParaRPr sz="1500"/>
          </a:p>
        </p:txBody>
      </p:sp>
      <p:pic>
        <p:nvPicPr>
          <p:cNvPr id="145" name="Google Shape;145;p15"/>
          <p:cNvPicPr preferRelativeResize="0"/>
          <p:nvPr/>
        </p:nvPicPr>
        <p:blipFill>
          <a:blip r:embed="rId3">
            <a:alphaModFix/>
          </a:blip>
          <a:stretch>
            <a:fillRect/>
          </a:stretch>
        </p:blipFill>
        <p:spPr>
          <a:xfrm>
            <a:off x="6196700" y="1316075"/>
            <a:ext cx="2468275" cy="2048250"/>
          </a:xfrm>
          <a:prstGeom prst="rect">
            <a:avLst/>
          </a:prstGeom>
          <a:noFill/>
          <a:ln>
            <a:noFill/>
          </a:ln>
        </p:spPr>
      </p:pic>
      <p:pic>
        <p:nvPicPr>
          <p:cNvPr id="146" name="Google Shape;146;p15"/>
          <p:cNvPicPr preferRelativeResize="0"/>
          <p:nvPr/>
        </p:nvPicPr>
        <p:blipFill>
          <a:blip r:embed="rId4">
            <a:alphaModFix/>
          </a:blip>
          <a:stretch>
            <a:fillRect/>
          </a:stretch>
        </p:blipFill>
        <p:spPr>
          <a:xfrm>
            <a:off x="819150" y="2487525"/>
            <a:ext cx="4964100" cy="1598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819150" y="464600"/>
            <a:ext cx="7505700" cy="9546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startAt="2"/>
            </a:pPr>
            <a:r>
              <a:rPr lang="en" sz="2000"/>
              <a:t>Is there a correlation between health and poverty rates?</a:t>
            </a:r>
            <a:endParaRPr sz="2000"/>
          </a:p>
        </p:txBody>
      </p:sp>
      <p:sp>
        <p:nvSpPr>
          <p:cNvPr id="152" name="Google Shape;152;p16"/>
          <p:cNvSpPr txBox="1"/>
          <p:nvPr>
            <p:ph idx="1" type="body"/>
          </p:nvPr>
        </p:nvSpPr>
        <p:spPr>
          <a:xfrm>
            <a:off x="819150" y="1310075"/>
            <a:ext cx="7505700" cy="244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Moderate p</a:t>
            </a:r>
            <a:r>
              <a:rPr lang="en" sz="1500"/>
              <a:t>ositive </a:t>
            </a:r>
            <a:r>
              <a:rPr lang="en" sz="1500"/>
              <a:t>correlation</a:t>
            </a:r>
            <a:endParaRPr sz="1500"/>
          </a:p>
          <a:p>
            <a:pPr indent="-323850" lvl="0" marL="457200" rtl="0" algn="l">
              <a:spcBef>
                <a:spcPts val="0"/>
              </a:spcBef>
              <a:spcAft>
                <a:spcPts val="0"/>
              </a:spcAft>
              <a:buSzPts val="1500"/>
              <a:buChar char="●"/>
            </a:pPr>
            <a:r>
              <a:rPr lang="en" sz="1500"/>
              <a:t>[0.505, 0.555] with 95% confidence</a:t>
            </a:r>
            <a:endParaRPr sz="1500"/>
          </a:p>
          <a:p>
            <a:pPr indent="-323850" lvl="0" marL="457200" rtl="0" algn="l">
              <a:spcBef>
                <a:spcPts val="0"/>
              </a:spcBef>
              <a:spcAft>
                <a:spcPts val="0"/>
              </a:spcAft>
              <a:buSzPts val="1500"/>
              <a:buChar char="●"/>
            </a:pPr>
            <a:r>
              <a:rPr lang="en" sz="1500"/>
              <a:t>Slope of 0.204</a:t>
            </a:r>
            <a:endParaRPr sz="1500"/>
          </a:p>
        </p:txBody>
      </p:sp>
      <p:pic>
        <p:nvPicPr>
          <p:cNvPr id="153" name="Google Shape;153;p16"/>
          <p:cNvPicPr preferRelativeResize="0"/>
          <p:nvPr/>
        </p:nvPicPr>
        <p:blipFill>
          <a:blip r:embed="rId3">
            <a:alphaModFix/>
          </a:blip>
          <a:stretch>
            <a:fillRect/>
          </a:stretch>
        </p:blipFill>
        <p:spPr>
          <a:xfrm>
            <a:off x="819150" y="2331725"/>
            <a:ext cx="4955500" cy="1624925"/>
          </a:xfrm>
          <a:prstGeom prst="rect">
            <a:avLst/>
          </a:prstGeom>
          <a:noFill/>
          <a:ln>
            <a:noFill/>
          </a:ln>
        </p:spPr>
      </p:pic>
      <p:pic>
        <p:nvPicPr>
          <p:cNvPr id="154" name="Google Shape;154;p16"/>
          <p:cNvPicPr preferRelativeResize="0"/>
          <p:nvPr/>
        </p:nvPicPr>
        <p:blipFill>
          <a:blip r:embed="rId4">
            <a:alphaModFix/>
          </a:blip>
          <a:stretch>
            <a:fillRect/>
          </a:stretch>
        </p:blipFill>
        <p:spPr>
          <a:xfrm>
            <a:off x="5978150" y="1060425"/>
            <a:ext cx="2744050" cy="3022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819150" y="464600"/>
            <a:ext cx="7505700" cy="9546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startAt="3"/>
            </a:pPr>
            <a:r>
              <a:rPr lang="en" sz="2000"/>
              <a:t>What features can determine diabetes rates the most?</a:t>
            </a:r>
            <a:endParaRPr sz="2000"/>
          </a:p>
        </p:txBody>
      </p:sp>
      <p:sp>
        <p:nvSpPr>
          <p:cNvPr id="160" name="Google Shape;160;p17"/>
          <p:cNvSpPr txBox="1"/>
          <p:nvPr/>
        </p:nvSpPr>
        <p:spPr>
          <a:xfrm>
            <a:off x="819150" y="2021300"/>
            <a:ext cx="370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Significant Variables:</a:t>
            </a:r>
            <a:endParaRPr>
              <a:latin typeface="Calibri"/>
              <a:ea typeface="Calibri"/>
              <a:cs typeface="Calibri"/>
              <a:sym typeface="Calibri"/>
            </a:endParaRPr>
          </a:p>
        </p:txBody>
      </p:sp>
      <p:pic>
        <p:nvPicPr>
          <p:cNvPr id="161" name="Google Shape;161;p17"/>
          <p:cNvPicPr preferRelativeResize="0"/>
          <p:nvPr/>
        </p:nvPicPr>
        <p:blipFill>
          <a:blip r:embed="rId3">
            <a:alphaModFix/>
          </a:blip>
          <a:stretch>
            <a:fillRect/>
          </a:stretch>
        </p:blipFill>
        <p:spPr>
          <a:xfrm>
            <a:off x="819145" y="2533175"/>
            <a:ext cx="3269475" cy="1440975"/>
          </a:xfrm>
          <a:prstGeom prst="rect">
            <a:avLst/>
          </a:prstGeom>
          <a:noFill/>
          <a:ln>
            <a:noFill/>
          </a:ln>
        </p:spPr>
      </p:pic>
      <p:sp>
        <p:nvSpPr>
          <p:cNvPr id="162" name="Google Shape;162;p17"/>
          <p:cNvSpPr txBox="1"/>
          <p:nvPr>
            <p:ph idx="1" type="body"/>
          </p:nvPr>
        </p:nvSpPr>
        <p:spPr>
          <a:xfrm>
            <a:off x="687000" y="1195400"/>
            <a:ext cx="2797800" cy="5595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b="1" lang="en"/>
              <a:t>Multiple Linear Regression Model</a:t>
            </a:r>
            <a:endParaRPr b="1"/>
          </a:p>
        </p:txBody>
      </p:sp>
      <p:sp>
        <p:nvSpPr>
          <p:cNvPr id="163" name="Google Shape;163;p17"/>
          <p:cNvSpPr txBox="1"/>
          <p:nvPr/>
        </p:nvSpPr>
        <p:spPr>
          <a:xfrm>
            <a:off x="4654875" y="1989150"/>
            <a:ext cx="370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Top 5 Variables:</a:t>
            </a:r>
            <a:endParaRPr>
              <a:latin typeface="Calibri"/>
              <a:ea typeface="Calibri"/>
              <a:cs typeface="Calibri"/>
              <a:sym typeface="Calibri"/>
            </a:endParaRPr>
          </a:p>
        </p:txBody>
      </p:sp>
      <p:sp>
        <p:nvSpPr>
          <p:cNvPr id="164" name="Google Shape;164;p17"/>
          <p:cNvSpPr txBox="1"/>
          <p:nvPr>
            <p:ph idx="4294967295" type="body"/>
          </p:nvPr>
        </p:nvSpPr>
        <p:spPr>
          <a:xfrm>
            <a:off x="4471025" y="1234450"/>
            <a:ext cx="2910300" cy="559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Random Forest Model</a:t>
            </a:r>
            <a:endParaRPr b="1"/>
          </a:p>
        </p:txBody>
      </p:sp>
      <p:pic>
        <p:nvPicPr>
          <p:cNvPr id="165" name="Google Shape;165;p17"/>
          <p:cNvPicPr preferRelativeResize="0"/>
          <p:nvPr/>
        </p:nvPicPr>
        <p:blipFill>
          <a:blip r:embed="rId4">
            <a:alphaModFix/>
          </a:blip>
          <a:stretch>
            <a:fillRect/>
          </a:stretch>
        </p:blipFill>
        <p:spPr>
          <a:xfrm>
            <a:off x="4680603" y="2678338"/>
            <a:ext cx="2955810" cy="954600"/>
          </a:xfrm>
          <a:prstGeom prst="rect">
            <a:avLst/>
          </a:prstGeom>
          <a:noFill/>
          <a:ln>
            <a:noFill/>
          </a:ln>
        </p:spPr>
      </p:pic>
      <p:sp>
        <p:nvSpPr>
          <p:cNvPr id="166" name="Google Shape;166;p17"/>
          <p:cNvSpPr txBox="1"/>
          <p:nvPr/>
        </p:nvSpPr>
        <p:spPr>
          <a:xfrm>
            <a:off x="951675" y="4281975"/>
            <a:ext cx="370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Variation explained: 51%</a:t>
            </a:r>
            <a:endParaRPr>
              <a:latin typeface="Calibri"/>
              <a:ea typeface="Calibri"/>
              <a:cs typeface="Calibri"/>
              <a:sym typeface="Calibri"/>
            </a:endParaRPr>
          </a:p>
        </p:txBody>
      </p:sp>
      <p:sp>
        <p:nvSpPr>
          <p:cNvPr id="167" name="Google Shape;167;p17"/>
          <p:cNvSpPr txBox="1"/>
          <p:nvPr/>
        </p:nvSpPr>
        <p:spPr>
          <a:xfrm>
            <a:off x="4777025" y="4281975"/>
            <a:ext cx="370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Variation explained: 58%</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819150" y="464600"/>
            <a:ext cx="7505700" cy="4875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AutoNum type="arabicPeriod" startAt="4"/>
            </a:pPr>
            <a:r>
              <a:rPr lang="en" sz="2100"/>
              <a:t>Can we predict the amount of SNAP </a:t>
            </a:r>
            <a:r>
              <a:rPr lang="en" sz="2100"/>
              <a:t>benefits</a:t>
            </a:r>
            <a:r>
              <a:rPr lang="en" sz="2100"/>
              <a:t> per capita?</a:t>
            </a:r>
            <a:endParaRPr sz="2100"/>
          </a:p>
        </p:txBody>
      </p:sp>
      <p:sp>
        <p:nvSpPr>
          <p:cNvPr id="173" name="Google Shape;173;p18"/>
          <p:cNvSpPr txBox="1"/>
          <p:nvPr>
            <p:ph idx="1" type="body"/>
          </p:nvPr>
        </p:nvSpPr>
        <p:spPr>
          <a:xfrm>
            <a:off x="590550" y="847725"/>
            <a:ext cx="36861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Multiple Linear Regression Model</a:t>
            </a:r>
            <a:endParaRPr b="1"/>
          </a:p>
        </p:txBody>
      </p:sp>
      <p:sp>
        <p:nvSpPr>
          <p:cNvPr id="174" name="Google Shape;174;p18"/>
          <p:cNvSpPr txBox="1"/>
          <p:nvPr>
            <p:ph idx="2" type="body"/>
          </p:nvPr>
        </p:nvSpPr>
        <p:spPr>
          <a:xfrm>
            <a:off x="4714875" y="847725"/>
            <a:ext cx="3686100" cy="1756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Random Forest Model</a:t>
            </a:r>
            <a:endParaRPr b="1"/>
          </a:p>
        </p:txBody>
      </p:sp>
      <p:pic>
        <p:nvPicPr>
          <p:cNvPr id="175" name="Google Shape;175;p18"/>
          <p:cNvPicPr preferRelativeResize="0"/>
          <p:nvPr/>
        </p:nvPicPr>
        <p:blipFill>
          <a:blip r:embed="rId3">
            <a:alphaModFix/>
          </a:blip>
          <a:stretch>
            <a:fillRect/>
          </a:stretch>
        </p:blipFill>
        <p:spPr>
          <a:xfrm>
            <a:off x="546225" y="1204525"/>
            <a:ext cx="3492200" cy="3182250"/>
          </a:xfrm>
          <a:prstGeom prst="rect">
            <a:avLst/>
          </a:prstGeom>
          <a:noFill/>
          <a:ln>
            <a:noFill/>
          </a:ln>
        </p:spPr>
      </p:pic>
      <p:pic>
        <p:nvPicPr>
          <p:cNvPr id="176" name="Google Shape;176;p18"/>
          <p:cNvPicPr preferRelativeResize="0"/>
          <p:nvPr/>
        </p:nvPicPr>
        <p:blipFill rotWithShape="1">
          <a:blip r:embed="rId4">
            <a:alphaModFix/>
          </a:blip>
          <a:srcRect b="1429" l="0" r="0" t="0"/>
          <a:stretch/>
        </p:blipFill>
        <p:spPr>
          <a:xfrm>
            <a:off x="4378800" y="1204525"/>
            <a:ext cx="4384200" cy="1311350"/>
          </a:xfrm>
          <a:prstGeom prst="rect">
            <a:avLst/>
          </a:prstGeom>
          <a:noFill/>
          <a:ln>
            <a:noFill/>
          </a:ln>
        </p:spPr>
      </p:pic>
      <p:sp>
        <p:nvSpPr>
          <p:cNvPr id="177" name="Google Shape;177;p18"/>
          <p:cNvSpPr txBox="1"/>
          <p:nvPr>
            <p:ph idx="2" type="body"/>
          </p:nvPr>
        </p:nvSpPr>
        <p:spPr>
          <a:xfrm>
            <a:off x="4714875" y="2524125"/>
            <a:ext cx="3686100" cy="1413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Variable Importance Plot</a:t>
            </a:r>
            <a:endParaRPr b="1"/>
          </a:p>
        </p:txBody>
      </p:sp>
      <p:cxnSp>
        <p:nvCxnSpPr>
          <p:cNvPr id="178" name="Google Shape;178;p18"/>
          <p:cNvCxnSpPr/>
          <p:nvPr/>
        </p:nvCxnSpPr>
        <p:spPr>
          <a:xfrm>
            <a:off x="4182950" y="960625"/>
            <a:ext cx="17100" cy="3817200"/>
          </a:xfrm>
          <a:prstGeom prst="straightConnector1">
            <a:avLst/>
          </a:prstGeom>
          <a:noFill/>
          <a:ln cap="flat" cmpd="sng" w="9525">
            <a:solidFill>
              <a:schemeClr val="dk2"/>
            </a:solidFill>
            <a:prstDash val="solid"/>
            <a:round/>
            <a:headEnd len="med" w="med" type="none"/>
            <a:tailEnd len="med" w="med" type="none"/>
          </a:ln>
        </p:spPr>
      </p:cxnSp>
      <p:cxnSp>
        <p:nvCxnSpPr>
          <p:cNvPr id="179" name="Google Shape;179;p18"/>
          <p:cNvCxnSpPr/>
          <p:nvPr/>
        </p:nvCxnSpPr>
        <p:spPr>
          <a:xfrm flipH="1" rot="10800000">
            <a:off x="4182950" y="2559000"/>
            <a:ext cx="4599300" cy="25500"/>
          </a:xfrm>
          <a:prstGeom prst="straightConnector1">
            <a:avLst/>
          </a:prstGeom>
          <a:noFill/>
          <a:ln cap="flat" cmpd="sng" w="9525">
            <a:solidFill>
              <a:schemeClr val="dk2"/>
            </a:solidFill>
            <a:prstDash val="solid"/>
            <a:round/>
            <a:headEnd len="med" w="med" type="none"/>
            <a:tailEnd len="med" w="med" type="none"/>
          </a:ln>
        </p:spPr>
      </p:cxnSp>
      <p:pic>
        <p:nvPicPr>
          <p:cNvPr id="180" name="Google Shape;180;p18"/>
          <p:cNvPicPr preferRelativeResize="0"/>
          <p:nvPr/>
        </p:nvPicPr>
        <p:blipFill rotWithShape="1">
          <a:blip r:embed="rId5">
            <a:alphaModFix/>
          </a:blip>
          <a:srcRect b="3175" l="0" r="13058" t="0"/>
          <a:stretch/>
        </p:blipFill>
        <p:spPr>
          <a:xfrm>
            <a:off x="7049575" y="2806100"/>
            <a:ext cx="1334975" cy="1875200"/>
          </a:xfrm>
          <a:prstGeom prst="rect">
            <a:avLst/>
          </a:prstGeom>
          <a:noFill/>
          <a:ln>
            <a:noFill/>
          </a:ln>
        </p:spPr>
      </p:pic>
      <p:pic>
        <p:nvPicPr>
          <p:cNvPr id="181" name="Google Shape;181;p18"/>
          <p:cNvPicPr preferRelativeResize="0"/>
          <p:nvPr/>
        </p:nvPicPr>
        <p:blipFill rotWithShape="1">
          <a:blip r:embed="rId6">
            <a:alphaModFix/>
          </a:blip>
          <a:srcRect b="0" l="0" r="4306" t="5598"/>
          <a:stretch/>
        </p:blipFill>
        <p:spPr>
          <a:xfrm>
            <a:off x="4421625" y="2806100"/>
            <a:ext cx="2244750" cy="2088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Reserved Slides</a:t>
            </a:r>
            <a:endParaRPr/>
          </a:p>
        </p:txBody>
      </p:sp>
      <p:sp>
        <p:nvSpPr>
          <p:cNvPr id="187" name="Google Shape;187;p19"/>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88" name="Google Shape;188;p19"/>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0"/>
          <p:cNvSpPr txBox="1"/>
          <p:nvPr>
            <p:ph type="title"/>
          </p:nvPr>
        </p:nvSpPr>
        <p:spPr>
          <a:xfrm>
            <a:off x="819150" y="464600"/>
            <a:ext cx="7505700" cy="9546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startAt="3"/>
            </a:pPr>
            <a:r>
              <a:rPr lang="en" sz="2000"/>
              <a:t>What features can determine diabetes rates the most?</a:t>
            </a:r>
            <a:endParaRPr sz="2000"/>
          </a:p>
        </p:txBody>
      </p:sp>
      <p:sp>
        <p:nvSpPr>
          <p:cNvPr id="194" name="Google Shape;194;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 correlations with Diabetes rates:</a:t>
            </a:r>
            <a:endParaRPr/>
          </a:p>
          <a:p>
            <a:pPr indent="-311150" lvl="0" marL="457200" rtl="0" algn="l">
              <a:spcBef>
                <a:spcPts val="1200"/>
              </a:spcBef>
              <a:spcAft>
                <a:spcPts val="0"/>
              </a:spcAft>
              <a:buSzPts val="1300"/>
              <a:buChar char="●"/>
            </a:pPr>
            <a:r>
              <a:rPr lang="en"/>
              <a:t>poverty rate </a:t>
            </a:r>
            <a:endParaRPr/>
          </a:p>
          <a:p>
            <a:pPr indent="-311150" lvl="0" marL="457200" rtl="0" algn="l">
              <a:spcBef>
                <a:spcPts val="0"/>
              </a:spcBef>
              <a:spcAft>
                <a:spcPts val="0"/>
              </a:spcAft>
              <a:buSzPts val="1300"/>
              <a:buChar char="●"/>
            </a:pPr>
            <a:r>
              <a:rPr lang="en"/>
              <a:t>median household income</a:t>
            </a:r>
            <a:endParaRPr/>
          </a:p>
          <a:p>
            <a:pPr indent="-311150" lvl="0" marL="457200" rtl="0" algn="l">
              <a:spcBef>
                <a:spcPts val="0"/>
              </a:spcBef>
              <a:spcAft>
                <a:spcPts val="0"/>
              </a:spcAft>
              <a:buSzPts val="1300"/>
              <a:buChar char="●"/>
            </a:pPr>
            <a:r>
              <a:rPr lang="en"/>
              <a:t>snap benefit amount </a:t>
            </a:r>
            <a:endParaRPr/>
          </a:p>
          <a:p>
            <a:pPr indent="0" lvl="0" marL="0" rtl="0" algn="l">
              <a:spcBef>
                <a:spcPts val="1200"/>
              </a:spcBef>
              <a:spcAft>
                <a:spcPts val="1200"/>
              </a:spcAft>
              <a:buNone/>
            </a:pPr>
            <a:r>
              <a:rPr lang="en"/>
              <a:t>(correlation values of 0.54 - 0.58)</a:t>
            </a:r>
            <a:endParaRPr/>
          </a:p>
        </p:txBody>
      </p:sp>
      <p:pic>
        <p:nvPicPr>
          <p:cNvPr id="195" name="Google Shape;195;p20"/>
          <p:cNvPicPr preferRelativeResize="0"/>
          <p:nvPr/>
        </p:nvPicPr>
        <p:blipFill>
          <a:blip r:embed="rId3">
            <a:alphaModFix/>
          </a:blip>
          <a:stretch>
            <a:fillRect/>
          </a:stretch>
        </p:blipFill>
        <p:spPr>
          <a:xfrm>
            <a:off x="3647500" y="1275926"/>
            <a:ext cx="4748674" cy="3443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1"/>
          <p:cNvSpPr txBox="1"/>
          <p:nvPr>
            <p:ph type="title"/>
          </p:nvPr>
        </p:nvSpPr>
        <p:spPr>
          <a:xfrm>
            <a:off x="819150" y="464600"/>
            <a:ext cx="7505700" cy="9546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startAt="3"/>
            </a:pPr>
            <a:r>
              <a:rPr lang="en" sz="2000"/>
              <a:t>What features can determine diabetes rates the most?</a:t>
            </a:r>
            <a:endParaRPr sz="2000"/>
          </a:p>
        </p:txBody>
      </p:sp>
      <p:sp>
        <p:nvSpPr>
          <p:cNvPr id="201" name="Google Shape;201;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2" name="Google Shape;202;p21"/>
          <p:cNvPicPr preferRelativeResize="0"/>
          <p:nvPr/>
        </p:nvPicPr>
        <p:blipFill>
          <a:blip r:embed="rId3">
            <a:alphaModFix/>
          </a:blip>
          <a:stretch>
            <a:fillRect/>
          </a:stretch>
        </p:blipFill>
        <p:spPr>
          <a:xfrm>
            <a:off x="819150" y="1647575"/>
            <a:ext cx="3128324" cy="2868300"/>
          </a:xfrm>
          <a:prstGeom prst="rect">
            <a:avLst/>
          </a:prstGeom>
          <a:noFill/>
          <a:ln>
            <a:noFill/>
          </a:ln>
        </p:spPr>
      </p:pic>
      <p:pic>
        <p:nvPicPr>
          <p:cNvPr id="203" name="Google Shape;203;p21"/>
          <p:cNvPicPr preferRelativeResize="0"/>
          <p:nvPr/>
        </p:nvPicPr>
        <p:blipFill>
          <a:blip r:embed="rId4">
            <a:alphaModFix/>
          </a:blip>
          <a:stretch>
            <a:fillRect/>
          </a:stretch>
        </p:blipFill>
        <p:spPr>
          <a:xfrm>
            <a:off x="4777028" y="2943150"/>
            <a:ext cx="2955810" cy="954600"/>
          </a:xfrm>
          <a:prstGeom prst="rect">
            <a:avLst/>
          </a:prstGeom>
          <a:noFill/>
          <a:ln>
            <a:noFill/>
          </a:ln>
        </p:spPr>
      </p:pic>
      <p:sp>
        <p:nvSpPr>
          <p:cNvPr id="204" name="Google Shape;204;p21"/>
          <p:cNvSpPr txBox="1"/>
          <p:nvPr/>
        </p:nvSpPr>
        <p:spPr>
          <a:xfrm>
            <a:off x="4809175" y="2308125"/>
            <a:ext cx="370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Top Variables:</a:t>
            </a:r>
            <a:endParaRPr>
              <a:latin typeface="Calibri"/>
              <a:ea typeface="Calibri"/>
              <a:cs typeface="Calibri"/>
              <a:sym typeface="Calibri"/>
            </a:endParaRPr>
          </a:p>
        </p:txBody>
      </p:sp>
      <p:sp>
        <p:nvSpPr>
          <p:cNvPr id="205" name="Google Shape;205;p21"/>
          <p:cNvSpPr txBox="1"/>
          <p:nvPr>
            <p:ph idx="4294967295" type="body"/>
          </p:nvPr>
        </p:nvSpPr>
        <p:spPr>
          <a:xfrm>
            <a:off x="819150" y="1009425"/>
            <a:ext cx="2910300" cy="559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Random Forest Model</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