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94" r:id="rId3"/>
    <p:sldId id="304" r:id="rId4"/>
    <p:sldId id="305" r:id="rId5"/>
    <p:sldId id="306" r:id="rId6"/>
    <p:sldId id="320" r:id="rId7"/>
    <p:sldId id="313" r:id="rId8"/>
    <p:sldId id="321" r:id="rId9"/>
    <p:sldId id="315" r:id="rId10"/>
    <p:sldId id="318" r:id="rId11"/>
    <p:sldId id="322" r:id="rId12"/>
    <p:sldId id="319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7" autoAdjust="0"/>
    <p:restoredTop sz="94387" autoAdjust="0"/>
  </p:normalViewPr>
  <p:slideViewPr>
    <p:cSldViewPr snapToGrid="0">
      <p:cViewPr varScale="1">
        <p:scale>
          <a:sx n="104" d="100"/>
          <a:sy n="104" d="100"/>
        </p:scale>
        <p:origin x="1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44831-D7BC-4954-8913-43CF7A3C33B7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C77B-7DEF-4EBA-BC3B-8DF705DB9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9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4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1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7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C77B-7DEF-4EBA-BC3B-8DF705DB9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F2F9-9796-494D-AA37-6A1728802000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7BF27-42C6-4C47-9993-BCF077BB6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81790"/>
            <a:ext cx="10515600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Math6373. 02/16/2022 . Robert Azencott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38" y="814702"/>
            <a:ext cx="11636062" cy="5822861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HW2  due date </a:t>
            </a:r>
            <a:r>
              <a:rPr lang="en-US" b="1" dirty="0" smtClean="0"/>
              <a:t>= Sunday February 27    midnight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Automatic Classification by MLP : one dataset per group (your choice)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 smtClean="0"/>
              <a:t>available Datasets</a:t>
            </a:r>
            <a:r>
              <a:rPr lang="en-US" dirty="0" smtClean="0">
                <a:sym typeface="Wingdings" panose="05000000000000000000" pitchFamily="2" charset="2"/>
              </a:rPr>
              <a:t> at </a:t>
            </a:r>
            <a:r>
              <a:rPr lang="en-US" dirty="0" smtClean="0"/>
              <a:t>UC Irvine , </a:t>
            </a:r>
            <a:r>
              <a:rPr lang="en-US" dirty="0" err="1" smtClean="0"/>
              <a:t>Kaggle</a:t>
            </a:r>
            <a:r>
              <a:rPr lang="en-US" dirty="0" smtClean="0"/>
              <a:t>, …pre-validate choice by email </a:t>
            </a:r>
            <a:r>
              <a:rPr lang="en-US" dirty="0"/>
              <a:t>to  RA </a:t>
            </a:r>
          </a:p>
          <a:p>
            <a:pPr marL="0" indent="0">
              <a:buNone/>
              <a:defRPr/>
            </a:pPr>
            <a:r>
              <a:rPr lang="en-US" i="1" dirty="0"/>
              <a:t>Exclude classical tutorial setups ( such as “10 digits recognition” …)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b="1" dirty="0" smtClean="0"/>
              <a:t>Q0  </a:t>
            </a:r>
            <a:r>
              <a:rPr lang="en-US" b="1" dirty="0"/>
              <a:t>brief dataset description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# of classes (must be ≥ 6) 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Size &amp;  practical meaning of each class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# of cases (must be &gt; 6000) ; explain what is a typical case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#</a:t>
            </a:r>
            <a:r>
              <a:rPr lang="en-US" dirty="0" smtClean="0"/>
              <a:t> of features  (must be &gt; 50) ; meaning of each feature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# numerical features, </a:t>
            </a:r>
            <a:r>
              <a:rPr lang="en-US" dirty="0"/>
              <a:t># </a:t>
            </a:r>
            <a:r>
              <a:rPr lang="en-US" dirty="0" smtClean="0"/>
              <a:t>discrete features</a:t>
            </a:r>
          </a:p>
          <a:p>
            <a:pPr marL="0" indent="0">
              <a:buFontTx/>
              <a:buNone/>
              <a:defRPr/>
            </a:pPr>
            <a:r>
              <a:rPr lang="en-US" dirty="0" smtClean="0"/>
              <a:t>Encoding modality for discrete features 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31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9" y="81790"/>
            <a:ext cx="11383352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Q4 : start DEEP LEARNING by </a:t>
            </a:r>
            <a:r>
              <a:rPr lang="en-US" b="1" dirty="0" err="1" smtClean="0">
                <a:solidFill>
                  <a:srgbClr val="FF0000"/>
                </a:solidFill>
              </a:rPr>
              <a:t>AutoEncoder</a:t>
            </a:r>
            <a:r>
              <a:rPr lang="en-US" b="1" dirty="0" smtClean="0">
                <a:solidFill>
                  <a:srgbClr val="FF0000"/>
                </a:solidFill>
              </a:rPr>
              <a:t> construction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620" y="1058628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input vector   dim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k     </a:t>
            </a:r>
            <a:r>
              <a:rPr lang="en-US" sz="3200" b="1" dirty="0" smtClean="0">
                <a:sym typeface="Wingdings" panose="05000000000000000000" pitchFamily="2" charset="2"/>
              </a:rPr>
              <a:t>h=  dim H= </a:t>
            </a:r>
            <a:r>
              <a:rPr lang="en-US" sz="3200" b="1" dirty="0" err="1">
                <a:solidFill>
                  <a:srgbClr val="FF0000"/>
                </a:solidFill>
              </a:rPr>
              <a:t>h</a:t>
            </a:r>
            <a:r>
              <a:rPr lang="en-US" sz="3200" b="1" baseline="-25000" dirty="0" err="1">
                <a:solidFill>
                  <a:srgbClr val="FF0000"/>
                </a:solidFill>
              </a:rPr>
              <a:t>high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MLP : INP  H  OUT  </a:t>
            </a:r>
            <a:r>
              <a:rPr lang="en-US" sz="3200" dirty="0" err="1" smtClean="0"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ym typeface="Wingdings" panose="05000000000000000000" pitchFamily="2" charset="2"/>
              </a:rPr>
              <a:t> P(n) = [P1(n), … , P6(n)]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Goal:  Improve </a:t>
            </a:r>
            <a:r>
              <a:rPr lang="en-US" sz="3200" b="1" dirty="0">
                <a:sym typeface="Wingdings" panose="05000000000000000000" pitchFamily="2" charset="2"/>
              </a:rPr>
              <a:t>this MLP= </a:t>
            </a:r>
            <a:r>
              <a:rPr lang="en-US" sz="3200" b="1" dirty="0" err="1" smtClean="0">
                <a:sym typeface="Wingdings" panose="05000000000000000000" pitchFamily="2" charset="2"/>
              </a:rPr>
              <a:t>MLP</a:t>
            </a:r>
            <a:r>
              <a:rPr lang="en-US" sz="3200" b="1" baseline="-25000" dirty="0" err="1" smtClean="0">
                <a:sym typeface="Wingdings" panose="05000000000000000000" pitchFamily="2" charset="2"/>
              </a:rPr>
              <a:t>high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 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Xn</a:t>
            </a:r>
            <a:r>
              <a:rPr lang="en-US" sz="3200" b="1" dirty="0" smtClean="0">
                <a:sym typeface="Wingdings" panose="05000000000000000000" pitchFamily="2" charset="2"/>
              </a:rPr>
              <a:t>  </a:t>
            </a:r>
            <a:r>
              <a:rPr lang="en-US" sz="3200" dirty="0" smtClean="0">
                <a:sym typeface="Wingdings" panose="05000000000000000000" pitchFamily="2" charset="2"/>
              </a:rPr>
              <a:t> </a:t>
            </a:r>
            <a:r>
              <a:rPr lang="en-US" sz="3200" b="1" dirty="0" smtClean="0">
                <a:sym typeface="Wingdings" panose="05000000000000000000" pitchFamily="2" charset="2"/>
              </a:rPr>
              <a:t>vector </a:t>
            </a:r>
            <a:r>
              <a:rPr lang="en-US" sz="3200" b="1" dirty="0">
                <a:sym typeface="Wingdings" panose="05000000000000000000" pitchFamily="2" charset="2"/>
              </a:rPr>
              <a:t>Z</a:t>
            </a:r>
            <a:r>
              <a:rPr lang="en-US" sz="3200" b="1" dirty="0" smtClean="0">
                <a:sym typeface="Wingdings" panose="05000000000000000000" pitchFamily="2" charset="2"/>
              </a:rPr>
              <a:t>n</a:t>
            </a:r>
            <a:r>
              <a:rPr lang="en-US" sz="3200" dirty="0" smtClean="0">
                <a:sym typeface="Wingdings" panose="05000000000000000000" pitchFamily="2" charset="2"/>
              </a:rPr>
              <a:t> (</a:t>
            </a:r>
            <a:r>
              <a:rPr lang="en-US" sz="3200" b="1" dirty="0" smtClean="0">
                <a:sym typeface="Wingdings" panose="05000000000000000000" pitchFamily="2" charset="2"/>
              </a:rPr>
              <a:t>read on Hidden layer H </a:t>
            </a:r>
            <a:r>
              <a:rPr lang="en-US" sz="3200" dirty="0" smtClean="0">
                <a:sym typeface="Wingdings" panose="05000000000000000000" pitchFamily="2" charset="2"/>
              </a:rPr>
              <a:t>);  </a:t>
            </a:r>
            <a:r>
              <a:rPr lang="en-US" sz="3200" b="1" dirty="0" smtClean="0">
                <a:sym typeface="Wingdings" panose="05000000000000000000" pitchFamily="2" charset="2"/>
              </a:rPr>
              <a:t>dim Zn = h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Zn is computed using the weights and thresholds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of </a:t>
            </a:r>
            <a:r>
              <a:rPr lang="en-US" sz="3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sz="3200" b="1" baseline="-25000" dirty="0">
                <a:solidFill>
                  <a:srgbClr val="FF0000"/>
                </a:solidFill>
              </a:rPr>
              <a:t> </a:t>
            </a: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Construct an auto encoder L1  L2  L3 to encode /decode Zn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Zn on L1 =&gt; </a:t>
            </a:r>
            <a:r>
              <a:rPr lang="en-US" sz="3200" dirty="0" err="1" smtClean="0">
                <a:sym typeface="Wingdings" panose="05000000000000000000" pitchFamily="2" charset="2"/>
              </a:rPr>
              <a:t>Kn</a:t>
            </a:r>
            <a:r>
              <a:rPr lang="en-US" sz="3200" dirty="0" smtClean="0">
                <a:sym typeface="Wingdings" panose="05000000000000000000" pitchFamily="2" charset="2"/>
              </a:rPr>
              <a:t> on L2 = encoding Zn    =&gt; </a:t>
            </a:r>
            <a:r>
              <a:rPr lang="en-US" sz="3200" dirty="0" err="1" smtClean="0">
                <a:sym typeface="Wingdings" panose="05000000000000000000" pitchFamily="2" charset="2"/>
              </a:rPr>
              <a:t>Z’n</a:t>
            </a:r>
            <a:r>
              <a:rPr lang="en-US" sz="3200" dirty="0" smtClean="0">
                <a:sym typeface="Wingdings" panose="05000000000000000000" pitchFamily="2" charset="2"/>
              </a:rPr>
              <a:t> on L3   = decoding </a:t>
            </a:r>
            <a:r>
              <a:rPr lang="en-US" sz="3200" dirty="0" err="1" smtClean="0">
                <a:sym typeface="Wingdings" panose="05000000000000000000" pitchFamily="2" charset="2"/>
              </a:rPr>
              <a:t>Kn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Z’n</a:t>
            </a:r>
            <a:r>
              <a:rPr lang="en-US" sz="3200" dirty="0" smtClean="0">
                <a:sym typeface="Wingdings" panose="05000000000000000000" pitchFamily="2" charset="2"/>
              </a:rPr>
              <a:t> should be close to Zn;   dim (hidden layer L2) = h2 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First step: </a:t>
            </a:r>
            <a:r>
              <a:rPr lang="en-US" sz="3200" dirty="0" smtClean="0">
                <a:sym typeface="Wingdings" panose="05000000000000000000" pitchFamily="2" charset="2"/>
              </a:rPr>
              <a:t>Compute h2 by PCA analysis of the new inputs Zn</a:t>
            </a:r>
          </a:p>
          <a:p>
            <a:pPr marL="0" indent="0">
              <a:buNone/>
              <a:defRPr/>
            </a:pPr>
            <a:r>
              <a:rPr lang="en-US" sz="3200" dirty="0">
                <a:sym typeface="Wingdings" panose="05000000000000000000" pitchFamily="2" charset="2"/>
              </a:rPr>
              <a:t>h</a:t>
            </a:r>
            <a:r>
              <a:rPr lang="en-US" sz="3200" dirty="0" smtClean="0">
                <a:sym typeface="Wingdings" panose="05000000000000000000" pitchFamily="2" charset="2"/>
              </a:rPr>
              <a:t>2= # principal components to get  </a:t>
            </a:r>
            <a:r>
              <a:rPr lang="en-US" sz="3200" dirty="0">
                <a:sym typeface="Wingdings" panose="05000000000000000000" pitchFamily="2" charset="2"/>
              </a:rPr>
              <a:t>95% </a:t>
            </a:r>
            <a:r>
              <a:rPr lang="en-US" sz="3200" dirty="0" smtClean="0">
                <a:sym typeface="Wingdings" panose="05000000000000000000" pitchFamily="2" charset="2"/>
              </a:rPr>
              <a:t>of explained variance </a:t>
            </a: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11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9" y="81790"/>
            <a:ext cx="11383352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Q4 : </a:t>
            </a:r>
            <a:r>
              <a:rPr lang="en-US" b="1" dirty="0" err="1" smtClean="0">
                <a:solidFill>
                  <a:srgbClr val="FF0000"/>
                </a:solidFill>
              </a:rPr>
              <a:t>AutoEncoder</a:t>
            </a:r>
            <a:r>
              <a:rPr lang="en-US" b="1" dirty="0" smtClean="0">
                <a:solidFill>
                  <a:srgbClr val="FF0000"/>
                </a:solidFill>
              </a:rPr>
              <a:t> construction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40" y="676141"/>
            <a:ext cx="11796736" cy="618185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2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Construct an auto encoder L1  L2  L3 to encode /decode Zn 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  vector </a:t>
            </a:r>
            <a:r>
              <a:rPr lang="en-US" sz="3200" dirty="0">
                <a:sym typeface="Wingdings" panose="05000000000000000000" pitchFamily="2" charset="2"/>
              </a:rPr>
              <a:t>Z</a:t>
            </a:r>
            <a:r>
              <a:rPr lang="en-US" sz="3200" dirty="0" smtClean="0">
                <a:sym typeface="Wingdings" panose="05000000000000000000" pitchFamily="2" charset="2"/>
              </a:rPr>
              <a:t>n (read on Hidden layer H );  dim Zn = h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Zn on L1 =&gt;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on L2 = encoding Zn    </a:t>
            </a:r>
            <a:r>
              <a:rPr lang="en-US" sz="3200" dirty="0" smtClean="0">
                <a:sym typeface="Wingdings" panose="05000000000000000000" pitchFamily="2" charset="2"/>
              </a:rPr>
              <a:t>=&gt; </a:t>
            </a:r>
            <a:r>
              <a:rPr lang="en-US" sz="3200" dirty="0" err="1" smtClean="0">
                <a:sym typeface="Wingdings" panose="05000000000000000000" pitchFamily="2" charset="2"/>
              </a:rPr>
              <a:t>Z’n</a:t>
            </a:r>
            <a:r>
              <a:rPr lang="en-US" sz="3200" dirty="0" smtClean="0">
                <a:sym typeface="Wingdings" panose="05000000000000000000" pitchFamily="2" charset="2"/>
              </a:rPr>
              <a:t> on L3   = decoding </a:t>
            </a:r>
            <a:r>
              <a:rPr lang="en-US" sz="3200" dirty="0" err="1" smtClean="0">
                <a:sym typeface="Wingdings" panose="05000000000000000000" pitchFamily="2" charset="2"/>
              </a:rPr>
              <a:t>Kn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dim (hidden layer L2) = h2 ; dimL1 = dimL3 = </a:t>
            </a:r>
            <a:r>
              <a:rPr lang="en-US" sz="3200" b="1" dirty="0" smtClean="0">
                <a:sym typeface="Wingdings" panose="05000000000000000000" pitchFamily="2" charset="2"/>
              </a:rPr>
              <a:t>h = </a:t>
            </a:r>
            <a:r>
              <a:rPr lang="en-US" sz="3200" b="1" dirty="0" err="1" smtClean="0">
                <a:solidFill>
                  <a:srgbClr val="FF0000"/>
                </a:solidFill>
              </a:rPr>
              <a:t>h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high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Z’n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should be close to </a:t>
            </a:r>
            <a:r>
              <a:rPr lang="en-US" sz="3200" dirty="0" smtClean="0">
                <a:sym typeface="Wingdings" panose="05000000000000000000" pitchFamily="2" charset="2"/>
              </a:rPr>
              <a:t>Zn   </a:t>
            </a:r>
            <a:r>
              <a:rPr lang="en-US" sz="3200" b="1" dirty="0" smtClean="0">
                <a:sym typeface="Wingdings" panose="05000000000000000000" pitchFamily="2" charset="2"/>
              </a:rPr>
              <a:t>Loss </a:t>
            </a:r>
            <a:r>
              <a:rPr lang="en-US" sz="3200" b="1" dirty="0">
                <a:sym typeface="Wingdings" panose="05000000000000000000" pitchFamily="2" charset="2"/>
              </a:rPr>
              <a:t>function = MSE(</a:t>
            </a:r>
            <a:r>
              <a:rPr lang="en-US" sz="3200" b="1" dirty="0" err="1">
                <a:sym typeface="Wingdings" panose="05000000000000000000" pitchFamily="2" charset="2"/>
              </a:rPr>
              <a:t>Zn,Z’n</a:t>
            </a:r>
            <a:r>
              <a:rPr lang="en-US" sz="3200" b="1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  <a:defRPr/>
            </a:pP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Train auto encoder using batches of size 100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Monitor training by display of the two curves </a:t>
            </a: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TrainMSE</a:t>
            </a:r>
            <a:r>
              <a:rPr lang="en-US" sz="3200" b="1" dirty="0" smtClean="0">
                <a:sym typeface="Wingdings" panose="05000000000000000000" pitchFamily="2" charset="2"/>
              </a:rPr>
              <a:t>(m) and </a:t>
            </a:r>
            <a:r>
              <a:rPr lang="en-US" sz="3200" b="1" dirty="0" err="1" smtClean="0">
                <a:sym typeface="Wingdings" panose="05000000000000000000" pitchFamily="2" charset="2"/>
              </a:rPr>
              <a:t>TestMSE</a:t>
            </a:r>
            <a:r>
              <a:rPr lang="en-US" sz="3200" b="1" dirty="0" smtClean="0">
                <a:sym typeface="Wingdings" panose="05000000000000000000" pitchFamily="2" charset="2"/>
              </a:rPr>
              <a:t>(m) versus m  (epoch per epoch) 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Plot also the rescaled </a:t>
            </a:r>
            <a:r>
              <a:rPr lang="en-US" sz="3200" b="1" dirty="0" err="1" smtClean="0">
                <a:sym typeface="Wingdings" panose="05000000000000000000" pitchFamily="2" charset="2"/>
              </a:rPr>
              <a:t>TrainRMSE</a:t>
            </a:r>
            <a:r>
              <a:rPr lang="en-US" sz="3200" b="1" dirty="0" smtClean="0">
                <a:sym typeface="Wingdings" panose="05000000000000000000" pitchFamily="2" charset="2"/>
              </a:rPr>
              <a:t>(m</a:t>
            </a:r>
            <a:r>
              <a:rPr lang="en-US" sz="3200" b="1" dirty="0">
                <a:sym typeface="Wingdings" panose="05000000000000000000" pitchFamily="2" charset="2"/>
              </a:rPr>
              <a:t>) and </a:t>
            </a:r>
            <a:r>
              <a:rPr lang="en-US" sz="3200" b="1" dirty="0" err="1" smtClean="0">
                <a:sym typeface="Wingdings" panose="05000000000000000000" pitchFamily="2" charset="2"/>
              </a:rPr>
              <a:t>TestRMSE</a:t>
            </a:r>
            <a:r>
              <a:rPr lang="en-US" sz="3200" b="1" dirty="0" smtClean="0">
                <a:sym typeface="Wingdings" panose="05000000000000000000" pitchFamily="2" charset="2"/>
              </a:rPr>
              <a:t>(m)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Select  the best m  and fix the corresponding weights/thresholds</a:t>
            </a:r>
          </a:p>
          <a:p>
            <a:pPr marL="0" indent="0">
              <a:buNone/>
              <a:defRPr/>
            </a:pP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7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81790"/>
            <a:ext cx="10515600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Q5 : MLP with 3 hidden layers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71" y="1149670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Keep only weights /thresholds for  first half L1  L2 of </a:t>
            </a:r>
            <a:r>
              <a:rPr lang="en-US" sz="3200" dirty="0" err="1" smtClean="0">
                <a:sym typeface="Wingdings" panose="05000000000000000000" pitchFamily="2" charset="2"/>
              </a:rPr>
              <a:t>autoencoder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Zn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computed from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using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the weights and thresholds of </a:t>
            </a:r>
            <a:r>
              <a:rPr lang="en-US" sz="3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sz="3200" b="1" baseline="-25000" dirty="0">
                <a:solidFill>
                  <a:srgbClr val="FF0000"/>
                </a:solidFill>
              </a:rPr>
              <a:t>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Zn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has become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a typical input  for  L1  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 weights /thresholds of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auto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coder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L1 L2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transform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Zn into 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new input vector </a:t>
            </a:r>
            <a:r>
              <a:rPr lang="en-US" sz="3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on L2 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Zn on layer L1 </a:t>
            </a:r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on layer L2 ;    L2 has size h2 = 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dim(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Train new short classifier with only 1 hidden layer H3 and inputs 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endParaRPr lang="en-US" sz="32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on L2   H3   OUT 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softmax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new probability vector  P(n)</a:t>
            </a:r>
          </a:p>
          <a:p>
            <a:pPr marL="0" indent="0"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select dimH3 by PCA analysis of the  set of all </a:t>
            </a:r>
            <a:r>
              <a:rPr lang="en-US" sz="3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32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Use cross-entropy as loss function</a:t>
            </a: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523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110" y="81790"/>
            <a:ext cx="10515600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Q6 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b="1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long</a:t>
            </a:r>
            <a:r>
              <a:rPr lang="en-US" b="1" baseline="-25000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with three hidden layers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87" y="1130273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Using Q3, Q4 and Q5 we now have a long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MLP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long</a:t>
            </a:r>
            <a:r>
              <a:rPr lang="en-US" sz="3200" baseline="-25000" dirty="0" smtClean="0">
                <a:solidFill>
                  <a:srgbClr val="FF0000"/>
                </a:solidFill>
              </a:rPr>
              <a:t> </a:t>
            </a:r>
            <a:endParaRPr lang="en-US" sz="32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inputXn</a:t>
            </a:r>
            <a:r>
              <a:rPr lang="en-US" sz="3200" dirty="0" smtClean="0">
                <a:sym typeface="Wingdings" panose="05000000000000000000" pitchFamily="2" charset="2"/>
              </a:rPr>
              <a:t>  H = L1  L2  </a:t>
            </a:r>
            <a:r>
              <a:rPr lang="en-US" sz="3200" dirty="0">
                <a:sym typeface="Wingdings" panose="05000000000000000000" pitchFamily="2" charset="2"/>
              </a:rPr>
              <a:t> H3  </a:t>
            </a:r>
            <a:r>
              <a:rPr lang="en-US" sz="3200" dirty="0" smtClean="0">
                <a:sym typeface="Wingdings" panose="05000000000000000000" pitchFamily="2" charset="2"/>
              </a:rPr>
              <a:t>  OUT  </a:t>
            </a:r>
            <a:r>
              <a:rPr lang="en-US" sz="3200" dirty="0" err="1" smtClean="0"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ym typeface="Wingdings" panose="05000000000000000000" pitchFamily="2" charset="2"/>
              </a:rPr>
              <a:t>  </a:t>
            </a:r>
            <a:r>
              <a:rPr lang="en-US" sz="3200" dirty="0" smtClean="0">
                <a:sym typeface="Wingdings" panose="05000000000000000000" pitchFamily="2" charset="2"/>
              </a:rPr>
              <a:t>6 </a:t>
            </a:r>
            <a:r>
              <a:rPr lang="en-US" sz="3200" dirty="0" smtClean="0">
                <a:sym typeface="Wingdings" panose="05000000000000000000" pitchFamily="2" charset="2"/>
              </a:rPr>
              <a:t>probabilities 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=&gt;    Zn      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=&gt; </a:t>
            </a:r>
            <a:r>
              <a:rPr lang="en-US" sz="3200" dirty="0" err="1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=&gt;  Un  =&gt;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     =&gt; 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=&gt;    P(n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w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eights /thresholds for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=&gt;Zn were obtained in Q3</a:t>
            </a:r>
          </a:p>
          <a:p>
            <a:pPr marL="0" indent="0">
              <a:buNone/>
              <a:defRPr/>
            </a:pP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weights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/thresholds for  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Zn =&gt;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were obtained in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Q4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w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eights/thresholds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for  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Kn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=&gt; Un =&gt; On =&gt; P(n)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were obtained in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Q5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Compare </a:t>
            </a:r>
            <a:r>
              <a:rPr lang="en-US" sz="3200" dirty="0" smtClean="0">
                <a:sym typeface="Wingdings" panose="05000000000000000000" pitchFamily="2" charset="2"/>
              </a:rPr>
              <a:t>performances between all constructed MLP </a:t>
            </a:r>
            <a:r>
              <a:rPr lang="en-US" sz="3200" dirty="0" smtClean="0">
                <a:sym typeface="Wingdings" panose="05000000000000000000" pitchFamily="2" charset="2"/>
              </a:rPr>
              <a:t>classifiers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low</a:t>
            </a:r>
            <a:r>
              <a:rPr lang="en-US" sz="3200" baseline="-250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en-US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aseline="-25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high</a:t>
            </a:r>
            <a:r>
              <a:rPr lang="en-US" sz="3200" baseline="-25000" dirty="0" smtClean="0">
                <a:solidFill>
                  <a:srgbClr val="FF0000"/>
                </a:solidFill>
              </a:rPr>
              <a:t>   </a:t>
            </a:r>
            <a:r>
              <a:rPr lang="en-US" sz="3200" dirty="0" err="1">
                <a:solidFill>
                  <a:srgbClr val="FF0000"/>
                </a:solidFill>
                <a:sym typeface="Wingdings" panose="05000000000000000000" pitchFamily="2" charset="2"/>
              </a:rPr>
              <a:t>MLP</a:t>
            </a:r>
            <a:r>
              <a:rPr lang="en-US" sz="3200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long</a:t>
            </a:r>
            <a:r>
              <a:rPr lang="en-US" sz="3200" baseline="-25000" dirty="0">
                <a:solidFill>
                  <a:srgbClr val="FF0000"/>
                </a:solidFill>
              </a:rPr>
              <a:t> </a:t>
            </a: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b="1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67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81790"/>
            <a:ext cx="10515600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HW2 : Q1 : implement  </a:t>
            </a:r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n-US" b="1" dirty="0" smtClean="0">
                <a:solidFill>
                  <a:srgbClr val="FF0000"/>
                </a:solidFill>
              </a:rPr>
              <a:t>layers MLP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40" y="676141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training input vectors       dim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k features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 6 classes  (or more)       CL1 CL2 … CL6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MLP : Input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 hidden layer H  </a:t>
            </a:r>
            <a:r>
              <a:rPr lang="en-US" sz="3200" dirty="0" err="1" smtClean="0">
                <a:sym typeface="Wingdings" panose="05000000000000000000" pitchFamily="2" charset="2"/>
              </a:rPr>
              <a:t>OUTn</a:t>
            </a:r>
            <a:r>
              <a:rPr lang="en-US" sz="3200" dirty="0" smtClean="0">
                <a:sym typeface="Wingdings" panose="05000000000000000000" pitchFamily="2" charset="2"/>
              </a:rPr>
              <a:t>  </a:t>
            </a:r>
            <a:r>
              <a:rPr lang="en-US" sz="3200" dirty="0" err="1" smtClean="0"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ym typeface="Wingdings" panose="05000000000000000000" pitchFamily="2" charset="2"/>
              </a:rPr>
              <a:t> </a:t>
            </a:r>
            <a:r>
              <a:rPr lang="en-US" sz="3200" dirty="0" err="1" smtClean="0">
                <a:sym typeface="Wingdings" panose="05000000000000000000" pitchFamily="2" charset="2"/>
              </a:rPr>
              <a:t>Pn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dim(</a:t>
            </a:r>
            <a:r>
              <a:rPr lang="en-US" sz="3200" dirty="0" err="1" smtClean="0">
                <a:sym typeface="Wingdings" panose="05000000000000000000" pitchFamily="2" charset="2"/>
              </a:rPr>
              <a:t>OUTn</a:t>
            </a:r>
            <a:r>
              <a:rPr lang="en-US" sz="3200" dirty="0" smtClean="0">
                <a:sym typeface="Wingdings" panose="05000000000000000000" pitchFamily="2" charset="2"/>
              </a:rPr>
              <a:t>) </a:t>
            </a:r>
            <a:r>
              <a:rPr lang="en-US" sz="3200" dirty="0">
                <a:sym typeface="Wingdings" panose="05000000000000000000" pitchFamily="2" charset="2"/>
              </a:rPr>
              <a:t>= </a:t>
            </a:r>
            <a:r>
              <a:rPr lang="en-US" sz="3200" dirty="0" smtClean="0">
                <a:sym typeface="Wingdings" panose="05000000000000000000" pitchFamily="2" charset="2"/>
              </a:rPr>
              <a:t>6;    dim(hidden </a:t>
            </a:r>
            <a:r>
              <a:rPr lang="en-US" sz="3200" dirty="0">
                <a:sym typeface="Wingdings" panose="05000000000000000000" pitchFamily="2" charset="2"/>
              </a:rPr>
              <a:t>layer H) = h    </a:t>
            </a:r>
            <a:r>
              <a:rPr lang="en-US" sz="3200" dirty="0" smtClean="0">
                <a:sym typeface="Wingdings" panose="05000000000000000000" pitchFamily="2" charset="2"/>
              </a:rPr>
              <a:t>is     </a:t>
            </a:r>
            <a:r>
              <a:rPr lang="en-US" sz="3200" dirty="0">
                <a:sym typeface="Wingdings" panose="05000000000000000000" pitchFamily="2" charset="2"/>
              </a:rPr>
              <a:t>unknown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trueOUTn</a:t>
            </a:r>
            <a:r>
              <a:rPr lang="en-US" sz="3200" dirty="0" smtClean="0">
                <a:sym typeface="Wingdings" panose="05000000000000000000" pitchFamily="2" charset="2"/>
              </a:rPr>
              <a:t> = one-hot encoding for true class(case n) 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 </a:t>
            </a:r>
            <a:r>
              <a:rPr lang="en-US" sz="3200" dirty="0" err="1" smtClean="0">
                <a:sym typeface="Wingdings" panose="05000000000000000000" pitchFamily="2" charset="2"/>
              </a:rPr>
              <a:t>Hn</a:t>
            </a:r>
            <a:r>
              <a:rPr lang="en-US" sz="3200" dirty="0" smtClean="0">
                <a:sym typeface="Wingdings" panose="05000000000000000000" pitchFamily="2" charset="2"/>
              </a:rPr>
              <a:t>  </a:t>
            </a:r>
            <a:r>
              <a:rPr lang="en-US" sz="3200" dirty="0" err="1" smtClean="0">
                <a:sym typeface="Wingdings" panose="05000000000000000000" pitchFamily="2" charset="2"/>
              </a:rPr>
              <a:t>OUTn</a:t>
            </a:r>
            <a:r>
              <a:rPr lang="en-US" sz="3200" dirty="0" smtClean="0">
                <a:sym typeface="Wingdings" panose="05000000000000000000" pitchFamily="2" charset="2"/>
              </a:rPr>
              <a:t>  P(n)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P(n)= </a:t>
            </a:r>
            <a:r>
              <a:rPr lang="en-US" sz="3200" dirty="0" err="1" smtClean="0"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ym typeface="Wingdings" panose="05000000000000000000" pitchFamily="2" charset="2"/>
              </a:rPr>
              <a:t>(</a:t>
            </a:r>
            <a:r>
              <a:rPr lang="en-US" sz="3200" dirty="0" err="1" smtClean="0">
                <a:sym typeface="Wingdings" panose="05000000000000000000" pitchFamily="2" charset="2"/>
              </a:rPr>
              <a:t>OUTn</a:t>
            </a:r>
            <a:r>
              <a:rPr lang="en-US" sz="3200" dirty="0" smtClean="0">
                <a:sym typeface="Wingdings" panose="05000000000000000000" pitchFamily="2" charset="2"/>
              </a:rPr>
              <a:t>)   =  [ P1(n), …, P6(n) ]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  = MLP estimate for  probability </a:t>
            </a:r>
            <a:r>
              <a:rPr lang="en-US" sz="3200" dirty="0">
                <a:sym typeface="Wingdings" panose="05000000000000000000" pitchFamily="2" charset="2"/>
              </a:rPr>
              <a:t>{</a:t>
            </a:r>
            <a:r>
              <a:rPr lang="en-US" sz="3200" dirty="0" smtClean="0">
                <a:sym typeface="Wingdings" panose="05000000000000000000" pitchFamily="2" charset="2"/>
              </a:rPr>
              <a:t>case n  is in 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Final MLP decision :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{ case n is in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 }        if       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 = max </a:t>
            </a:r>
            <a:r>
              <a:rPr lang="en-US" sz="3200" dirty="0">
                <a:sym typeface="Wingdings" panose="05000000000000000000" pitchFamily="2" charset="2"/>
              </a:rPr>
              <a:t>[ P1(n), …, P6(n) ]</a:t>
            </a: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06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2" y="81790"/>
            <a:ext cx="11602278" cy="5943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HW2 : Q1 : </a:t>
            </a:r>
            <a:r>
              <a:rPr lang="en-US" b="1" dirty="0" err="1" smtClean="0">
                <a:solidFill>
                  <a:srgbClr val="FF0000"/>
                </a:solidFill>
              </a:rPr>
              <a:t>CrossEntropy</a:t>
            </a:r>
            <a:r>
              <a:rPr lang="en-US" b="1" dirty="0" smtClean="0">
                <a:solidFill>
                  <a:srgbClr val="FF0000"/>
                </a:solidFill>
              </a:rPr>
              <a:t>  loss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40" y="676141"/>
            <a:ext cx="11796736" cy="618185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For case n </a:t>
            </a:r>
            <a:r>
              <a:rPr lang="en-US" sz="3200" dirty="0">
                <a:sym typeface="Wingdings" panose="05000000000000000000" pitchFamily="2" charset="2"/>
              </a:rPr>
              <a:t>in </a:t>
            </a:r>
            <a:r>
              <a:rPr lang="en-US" sz="3200" dirty="0" smtClean="0">
                <a:sym typeface="Wingdings" panose="05000000000000000000" pitchFamily="2" charset="2"/>
              </a:rPr>
              <a:t>CL4 </a:t>
            </a:r>
            <a:r>
              <a:rPr lang="en-US" sz="3200" dirty="0">
                <a:sym typeface="Wingdings" panose="05000000000000000000" pitchFamily="2" charset="2"/>
              </a:rPr>
              <a:t>for instance 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MLP+softmax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 </a:t>
            </a:r>
            <a:r>
              <a:rPr lang="en-US" sz="3200" dirty="0" err="1">
                <a:sym typeface="Wingdings" panose="05000000000000000000" pitchFamily="2" charset="2"/>
              </a:rPr>
              <a:t>Pn</a:t>
            </a:r>
            <a:r>
              <a:rPr lang="en-US" sz="3200" dirty="0">
                <a:sym typeface="Wingdings" panose="05000000000000000000" pitchFamily="2" charset="2"/>
              </a:rPr>
              <a:t> = [ P1(n), …, P6(n)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trueOUTn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= [0 0 0 1 0 0 </a:t>
            </a:r>
            <a:r>
              <a:rPr lang="en-US" sz="3200" dirty="0" smtClean="0">
                <a:sym typeface="Wingdings" panose="05000000000000000000" pitchFamily="2" charset="2"/>
              </a:rPr>
              <a:t>] is transformed by </a:t>
            </a:r>
            <a:r>
              <a:rPr lang="en-US" sz="3200" dirty="0" err="1" smtClean="0">
                <a:sym typeface="Wingdings" panose="05000000000000000000" pitchFamily="2" charset="2"/>
              </a:rPr>
              <a:t>softmax</a:t>
            </a:r>
            <a:r>
              <a:rPr lang="en-US" sz="3200" dirty="0" smtClean="0">
                <a:sym typeface="Wingdings" panose="05000000000000000000" pitchFamily="2" charset="2"/>
              </a:rPr>
              <a:t> into  </a:t>
            </a:r>
          </a:p>
          <a:p>
            <a:pPr marL="0" indent="0">
              <a:buNone/>
              <a:defRPr/>
            </a:pPr>
            <a:r>
              <a:rPr lang="en-US" sz="3200" dirty="0">
                <a:sym typeface="Wingdings" panose="05000000000000000000" pitchFamily="2" charset="2"/>
              </a:rPr>
              <a:t>t</a:t>
            </a:r>
            <a:r>
              <a:rPr lang="en-US" sz="3200" dirty="0" smtClean="0">
                <a:sym typeface="Wingdings" panose="05000000000000000000" pitchFamily="2" charset="2"/>
              </a:rPr>
              <a:t>he true “probability” </a:t>
            </a:r>
            <a:r>
              <a:rPr lang="en-US" sz="3200" dirty="0" err="1" smtClean="0">
                <a:sym typeface="Wingdings" panose="05000000000000000000" pitchFamily="2" charset="2"/>
              </a:rPr>
              <a:t>Qn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= [0 0 0 1 0 0 ] </a:t>
            </a:r>
            <a:r>
              <a:rPr lang="en-US" sz="3200" dirty="0" smtClean="0">
                <a:sym typeface="Wingdings" panose="05000000000000000000" pitchFamily="2" charset="2"/>
              </a:rPr>
              <a:t>on {1 2 3 4 5 6}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Loss for case n   = </a:t>
            </a:r>
            <a:r>
              <a:rPr lang="en-US" sz="3200" dirty="0" err="1" smtClean="0">
                <a:sym typeface="Wingdings" panose="05000000000000000000" pitchFamily="2" charset="2"/>
              </a:rPr>
              <a:t>CrossEntropy</a:t>
            </a:r>
            <a:r>
              <a:rPr lang="en-US" sz="3200" dirty="0" smtClean="0">
                <a:sym typeface="Wingdings" panose="05000000000000000000" pitchFamily="2" charset="2"/>
              </a:rPr>
              <a:t>( </a:t>
            </a:r>
            <a:r>
              <a:rPr lang="en-US" sz="3200" dirty="0" err="1" smtClean="0">
                <a:sym typeface="Wingdings" panose="05000000000000000000" pitchFamily="2" charset="2"/>
              </a:rPr>
              <a:t>Qn</a:t>
            </a:r>
            <a:r>
              <a:rPr lang="en-US" sz="3200" dirty="0" smtClean="0">
                <a:sym typeface="Wingdings" panose="05000000000000000000" pitchFamily="2" charset="2"/>
              </a:rPr>
              <a:t>, </a:t>
            </a:r>
            <a:r>
              <a:rPr lang="en-US" sz="3200" dirty="0" err="1" smtClean="0">
                <a:sym typeface="Wingdings" panose="05000000000000000000" pitchFamily="2" charset="2"/>
              </a:rPr>
              <a:t>Pn</a:t>
            </a:r>
            <a:r>
              <a:rPr lang="en-US" sz="3200" dirty="0" smtClean="0">
                <a:sym typeface="Wingdings" panose="05000000000000000000" pitchFamily="2" charset="2"/>
              </a:rPr>
              <a:t>)   = - log[ P4(n)]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Loss(n) = CRE(n) = </a:t>
            </a:r>
            <a:r>
              <a:rPr lang="en-US" sz="3200" dirty="0">
                <a:sym typeface="Wingdings" panose="05000000000000000000" pitchFamily="2" charset="2"/>
              </a:rPr>
              <a:t>- 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log[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(n)] if case n is in 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average </a:t>
            </a:r>
            <a:r>
              <a:rPr lang="en-US" sz="3200" dirty="0" err="1" smtClean="0">
                <a:sym typeface="Wingdings" panose="05000000000000000000" pitchFamily="2" charset="2"/>
              </a:rPr>
              <a:t>CrossEntropy</a:t>
            </a:r>
            <a:r>
              <a:rPr lang="en-US" sz="3200" dirty="0" smtClean="0">
                <a:sym typeface="Wingdings" panose="05000000000000000000" pitchFamily="2" charset="2"/>
              </a:rPr>
              <a:t> on training set of size N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trainAVCRE</a:t>
            </a:r>
            <a:r>
              <a:rPr lang="en-US" sz="3200" dirty="0" smtClean="0">
                <a:sym typeface="Wingdings" panose="05000000000000000000" pitchFamily="2" charset="2"/>
              </a:rPr>
              <a:t> = [CRE(1) + … +  CRE(N)] / 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similar definition for  </a:t>
            </a:r>
            <a:r>
              <a:rPr lang="en-US" sz="3200" dirty="0" err="1" smtClean="0">
                <a:sym typeface="Wingdings" panose="05000000000000000000" pitchFamily="2" charset="2"/>
              </a:rPr>
              <a:t>testAVCRE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2680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2" y="81790"/>
            <a:ext cx="11602278" cy="5943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HW2 : Q1 : </a:t>
            </a:r>
            <a:r>
              <a:rPr lang="en-US" b="1" dirty="0" err="1" smtClean="0">
                <a:solidFill>
                  <a:srgbClr val="FF0000"/>
                </a:solidFill>
              </a:rPr>
              <a:t>CrossEntopy</a:t>
            </a:r>
            <a:r>
              <a:rPr lang="en-US" b="1" dirty="0" smtClean="0">
                <a:solidFill>
                  <a:srgbClr val="FF0000"/>
                </a:solidFill>
              </a:rPr>
              <a:t>  loss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40" y="676141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ym typeface="Wingdings" panose="05000000000000000000" pitchFamily="2" charset="2"/>
              </a:rPr>
              <a:t>if case n is in class </a:t>
            </a:r>
            <a:r>
              <a:rPr lang="en-US" sz="3200" b="1" dirty="0" err="1" smtClean="0">
                <a:sym typeface="Wingdings" panose="05000000000000000000" pitchFamily="2" charset="2"/>
              </a:rPr>
              <a:t>CLj</a:t>
            </a:r>
            <a:r>
              <a:rPr lang="en-US" sz="3200" b="1" dirty="0" smtClean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we have   CRE(n</a:t>
            </a:r>
            <a:r>
              <a:rPr lang="en-US" sz="3200" dirty="0">
                <a:sym typeface="Wingdings" panose="05000000000000000000" pitchFamily="2" charset="2"/>
              </a:rPr>
              <a:t>) = -  log[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(n)]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  if  </a:t>
            </a:r>
            <a:r>
              <a:rPr lang="en-US" sz="3200" dirty="0">
                <a:sym typeface="Wingdings" panose="05000000000000000000" pitchFamily="2" charset="2"/>
              </a:rPr>
              <a:t>MLP + SFT </a:t>
            </a:r>
            <a:r>
              <a:rPr lang="en-US" sz="3200" dirty="0" smtClean="0">
                <a:sym typeface="Wingdings" panose="05000000000000000000" pitchFamily="2" charset="2"/>
              </a:rPr>
              <a:t>yields a bad estimate like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</a:t>
            </a:r>
            <a:r>
              <a:rPr lang="en-US" sz="3200" dirty="0">
                <a:sym typeface="Wingdings" panose="05000000000000000000" pitchFamily="2" charset="2"/>
              </a:rPr>
              <a:t>) = 1/100 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      then CRE(n) = log (100)  = 4.6  = high loss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 if  </a:t>
            </a:r>
            <a:r>
              <a:rPr lang="en-US" sz="3200" dirty="0">
                <a:sym typeface="Wingdings" panose="05000000000000000000" pitchFamily="2" charset="2"/>
              </a:rPr>
              <a:t>MLP + SFT yields a </a:t>
            </a:r>
            <a:r>
              <a:rPr lang="en-US" sz="3200" dirty="0" smtClean="0">
                <a:sym typeface="Wingdings" panose="05000000000000000000" pitchFamily="2" charset="2"/>
              </a:rPr>
              <a:t>very good  </a:t>
            </a:r>
            <a:r>
              <a:rPr lang="en-US" sz="3200" dirty="0">
                <a:sym typeface="Wingdings" panose="05000000000000000000" pitchFamily="2" charset="2"/>
              </a:rPr>
              <a:t>estimate like </a:t>
            </a:r>
            <a:r>
              <a:rPr lang="en-US" sz="3200" dirty="0" err="1">
                <a:sym typeface="Wingdings" panose="05000000000000000000" pitchFamily="2" charset="2"/>
              </a:rPr>
              <a:t>Pj</a:t>
            </a:r>
            <a:r>
              <a:rPr lang="en-US" sz="3200" dirty="0">
                <a:sym typeface="Wingdings" panose="05000000000000000000" pitchFamily="2" charset="2"/>
              </a:rPr>
              <a:t>(n) = </a:t>
            </a:r>
            <a:r>
              <a:rPr lang="en-US" sz="3200" dirty="0" smtClean="0">
                <a:sym typeface="Wingdings" panose="05000000000000000000" pitchFamily="2" charset="2"/>
              </a:rPr>
              <a:t>98%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      then </a:t>
            </a:r>
            <a:r>
              <a:rPr lang="en-US" sz="3200" dirty="0">
                <a:sym typeface="Wingdings" panose="05000000000000000000" pitchFamily="2" charset="2"/>
              </a:rPr>
              <a:t>CRE(n) = </a:t>
            </a:r>
            <a:r>
              <a:rPr lang="en-US" sz="3200" dirty="0" smtClean="0">
                <a:sym typeface="Wingdings" panose="05000000000000000000" pitchFamily="2" charset="2"/>
              </a:rPr>
              <a:t>- log (0.98)  </a:t>
            </a:r>
            <a:r>
              <a:rPr lang="en-US" sz="3200" dirty="0">
                <a:sym typeface="Wingdings" panose="05000000000000000000" pitchFamily="2" charset="2"/>
              </a:rPr>
              <a:t>= </a:t>
            </a:r>
            <a:r>
              <a:rPr lang="en-US" sz="3200" dirty="0" smtClean="0">
                <a:sym typeface="Wingdings" panose="05000000000000000000" pitchFamily="2" charset="2"/>
              </a:rPr>
              <a:t>0.02  </a:t>
            </a:r>
            <a:r>
              <a:rPr lang="en-US" sz="3200" dirty="0">
                <a:sym typeface="Wingdings" panose="05000000000000000000" pitchFamily="2" charset="2"/>
              </a:rPr>
              <a:t>= </a:t>
            </a:r>
            <a:r>
              <a:rPr lang="en-US" sz="3200" dirty="0" smtClean="0">
                <a:sym typeface="Wingdings" panose="05000000000000000000" pitchFamily="2" charset="2"/>
              </a:rPr>
              <a:t>very small  </a:t>
            </a:r>
            <a:r>
              <a:rPr lang="en-US" sz="3200" dirty="0">
                <a:sym typeface="Wingdings" panose="05000000000000000000" pitchFamily="2" charset="2"/>
              </a:rPr>
              <a:t>loss </a:t>
            </a: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If average CRE(n</a:t>
            </a:r>
            <a:r>
              <a:rPr lang="en-US" sz="3200" dirty="0">
                <a:sym typeface="Wingdings" panose="05000000000000000000" pitchFamily="2" charset="2"/>
              </a:rPr>
              <a:t>) on class </a:t>
            </a:r>
            <a:r>
              <a:rPr lang="en-US" sz="3200" dirty="0" err="1">
                <a:sym typeface="Wingdings" panose="05000000000000000000" pitchFamily="2" charset="2"/>
              </a:rPr>
              <a:t>CLj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= a(j)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   expect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 to be of the order of 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exp</a:t>
            </a:r>
            <a:r>
              <a:rPr lang="en-US" sz="3200" dirty="0" smtClean="0">
                <a:sym typeface="Wingdings" panose="05000000000000000000" pitchFamily="2" charset="2"/>
              </a:rPr>
              <a:t>[ - a(j) ])</a:t>
            </a:r>
          </a:p>
        </p:txBody>
      </p:sp>
    </p:spTree>
    <p:extLst>
      <p:ext uri="{BB962C8B-B14F-4D97-AF65-F5344CB8AC3E}">
        <p14:creationId xmlns:p14="http://schemas.microsoft.com/office/powerpoint/2010/main" val="40508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2" y="81790"/>
            <a:ext cx="11602278" cy="5943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HW2 : Q1 : </a:t>
            </a:r>
            <a:r>
              <a:rPr lang="en-US" b="1" dirty="0" err="1" smtClean="0">
                <a:solidFill>
                  <a:srgbClr val="FF0000"/>
                </a:solidFill>
              </a:rPr>
              <a:t>CrossEntropy</a:t>
            </a:r>
            <a:r>
              <a:rPr lang="en-US" b="1" dirty="0" smtClean="0">
                <a:solidFill>
                  <a:srgbClr val="FF0000"/>
                </a:solidFill>
              </a:rPr>
              <a:t>  loss function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40" y="676141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Fix optimizer = ADAMS, batch size = N/50 , N= training set size,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Response function = RELU , </a:t>
            </a:r>
            <a:r>
              <a:rPr lang="en-US" sz="3200" b="1" dirty="0" smtClean="0">
                <a:sym typeface="Wingdings" panose="05000000000000000000" pitchFamily="2" charset="2"/>
              </a:rPr>
              <a:t># epochs =10</a:t>
            </a:r>
            <a:r>
              <a:rPr lang="en-US" sz="3200" dirty="0" smtClean="0">
                <a:sym typeface="Wingdings" panose="05000000000000000000" pitchFamily="2" charset="2"/>
              </a:rPr>
              <a:t>, random initial weights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Fix  </a:t>
            </a:r>
            <a:r>
              <a:rPr lang="en-US" sz="3200" b="1" dirty="0" smtClean="0">
                <a:sym typeface="Wingdings" panose="05000000000000000000" pitchFamily="2" charset="2"/>
              </a:rPr>
              <a:t>h = k or k/2</a:t>
            </a:r>
            <a:r>
              <a:rPr lang="en-US" sz="3200" dirty="0" smtClean="0">
                <a:sym typeface="Wingdings" panose="05000000000000000000" pitchFamily="2" charset="2"/>
              </a:rPr>
              <a:t>. Launch a short training of 10 epochs for instance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Monitor AVCRE(m) </a:t>
            </a:r>
            <a:r>
              <a:rPr lang="en-US" sz="3200" b="1" dirty="0" smtClean="0">
                <a:sym typeface="Wingdings" panose="05000000000000000000" pitchFamily="2" charset="2"/>
              </a:rPr>
              <a:t>epoch per epoch  </a:t>
            </a:r>
            <a:r>
              <a:rPr lang="en-US" sz="3200" dirty="0" smtClean="0">
                <a:sym typeface="Wingdings" panose="05000000000000000000" pitchFamily="2" charset="2"/>
              </a:rPr>
              <a:t>on training set and test set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Display two monitoring curves versus m= 1… 10 on same graph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Transform  the 10  values AVCRE(m)  as explained above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in terms of associated estimated probabilities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Display  the two transformed monitoring curves. Interpret the results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Fix the weights &amp; thresholds at end of last epoch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Compute then the AVCRE(class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) on each 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. Interpret results  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52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2" y="81790"/>
            <a:ext cx="11984854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HW2 : Q2 : test “low value” 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</a:rPr>
              <a:t>low</a:t>
            </a:r>
            <a:r>
              <a:rPr lang="en-US" b="1" dirty="0" smtClean="0">
                <a:solidFill>
                  <a:srgbClr val="FF0000"/>
                </a:solidFill>
              </a:rPr>
              <a:t> for h = dim(hidden  H)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" y="1002712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input vectors       dim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= k features 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       6 classes CL1 … CL6   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PCA analysis of set Centered </a:t>
            </a:r>
            <a:r>
              <a:rPr lang="en-US" sz="3200" dirty="0">
                <a:sym typeface="Wingdings" panose="05000000000000000000" pitchFamily="2" charset="2"/>
              </a:rPr>
              <a:t>&amp; </a:t>
            </a:r>
            <a:r>
              <a:rPr lang="en-US" sz="3200" dirty="0" smtClean="0">
                <a:sym typeface="Wingdings" panose="05000000000000000000" pitchFamily="2" charset="2"/>
              </a:rPr>
              <a:t>Rescaled   </a:t>
            </a:r>
            <a:r>
              <a:rPr lang="en-US" sz="3200" dirty="0">
                <a:sym typeface="Wingdings" panose="05000000000000000000" pitchFamily="2" charset="2"/>
              </a:rPr>
              <a:t>input vectors 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Display PEV = percent. </a:t>
            </a:r>
            <a:r>
              <a:rPr lang="en-US" sz="3200" dirty="0">
                <a:sym typeface="Wingdings" panose="05000000000000000000" pitchFamily="2" charset="2"/>
              </a:rPr>
              <a:t>explained </a:t>
            </a:r>
            <a:r>
              <a:rPr lang="en-US" sz="3200" dirty="0" smtClean="0">
                <a:sym typeface="Wingdings" panose="05000000000000000000" pitchFamily="2" charset="2"/>
              </a:rPr>
              <a:t>variance vs #principal components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Compute </a:t>
            </a:r>
            <a:r>
              <a:rPr lang="en-US" sz="3200" b="1" dirty="0" err="1" smtClean="0"/>
              <a:t>h</a:t>
            </a:r>
            <a:r>
              <a:rPr lang="en-US" sz="3200" b="1" baseline="-25000" dirty="0" err="1" smtClean="0"/>
              <a:t>low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such that PEV(</a:t>
            </a:r>
            <a:r>
              <a:rPr lang="en-US" sz="3200" dirty="0" err="1"/>
              <a:t>h</a:t>
            </a:r>
            <a:r>
              <a:rPr lang="en-US" sz="3200" baseline="-25000" dirty="0" err="1"/>
              <a:t>low</a:t>
            </a:r>
            <a:r>
              <a:rPr lang="en-US" sz="3200" dirty="0">
                <a:sym typeface="Wingdings" panose="05000000000000000000" pitchFamily="2" charset="2"/>
              </a:rPr>
              <a:t> ) </a:t>
            </a:r>
            <a:r>
              <a:rPr lang="en-US" sz="3200" dirty="0" smtClean="0">
                <a:sym typeface="Wingdings" panose="05000000000000000000" pitchFamily="2" charset="2"/>
              </a:rPr>
              <a:t>= 90%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Launch automatic learning for h= </a:t>
            </a:r>
            <a:r>
              <a:rPr lang="en-US" sz="3200" dirty="0" err="1"/>
              <a:t>h</a:t>
            </a:r>
            <a:r>
              <a:rPr lang="en-US" sz="3200" baseline="-25000" dirty="0" err="1"/>
              <a:t>low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 using </a:t>
            </a: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batchsize</a:t>
            </a:r>
            <a:r>
              <a:rPr lang="en-US" sz="3200" dirty="0" smtClean="0">
                <a:sym typeface="Wingdings" panose="05000000000000000000" pitchFamily="2" charset="2"/>
              </a:rPr>
              <a:t> = 100  , #epochs = 50, loss function = cross-entropy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Plot curves AVCRE(m) on </a:t>
            </a:r>
            <a:r>
              <a:rPr lang="en-US" sz="3200" dirty="0" err="1" smtClean="0">
                <a:sym typeface="Wingdings" panose="05000000000000000000" pitchFamily="2" charset="2"/>
              </a:rPr>
              <a:t>testset</a:t>
            </a:r>
            <a:r>
              <a:rPr lang="en-US" sz="3200" dirty="0" smtClean="0">
                <a:sym typeface="Wingdings" panose="05000000000000000000" pitchFamily="2" charset="2"/>
              </a:rPr>
              <a:t> &amp; trainset </a:t>
            </a:r>
            <a:r>
              <a:rPr lang="en-US" sz="3200" dirty="0">
                <a:sym typeface="Wingdings" panose="05000000000000000000" pitchFamily="2" charset="2"/>
              </a:rPr>
              <a:t>for epochs m= 1… 50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then select the best “m” by  following criterion ;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err="1" smtClean="0">
                <a:sym typeface="Wingdings" panose="05000000000000000000" pitchFamily="2" charset="2"/>
              </a:rPr>
              <a:t>testAVCRE</a:t>
            </a:r>
            <a:r>
              <a:rPr lang="en-US" sz="3200" dirty="0" smtClean="0">
                <a:sym typeface="Wingdings" panose="05000000000000000000" pitchFamily="2" charset="2"/>
              </a:rPr>
              <a:t> should be as small as possible but inferior to </a:t>
            </a:r>
            <a:r>
              <a:rPr lang="en-US" sz="3200" dirty="0" err="1" smtClean="0">
                <a:sym typeface="Wingdings" panose="05000000000000000000" pitchFamily="2" charset="2"/>
              </a:rPr>
              <a:t>trainAVCRE</a:t>
            </a:r>
            <a:endParaRPr lang="en-US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03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2" y="81790"/>
            <a:ext cx="11984854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HW2 : Q2 : test “low value” 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</a:rPr>
              <a:t>low</a:t>
            </a:r>
            <a:r>
              <a:rPr lang="en-US" b="1" dirty="0" smtClean="0">
                <a:solidFill>
                  <a:srgbClr val="FF0000"/>
                </a:solidFill>
              </a:rPr>
              <a:t> for h = dim(hidden  H)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" y="1002712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To </a:t>
            </a:r>
            <a:r>
              <a:rPr lang="en-US" sz="3200" b="1" dirty="0" smtClean="0">
                <a:sym typeface="Wingdings" panose="05000000000000000000" pitchFamily="2" charset="2"/>
              </a:rPr>
              <a:t>select a  stopping epoch </a:t>
            </a:r>
            <a:r>
              <a:rPr lang="en-US" sz="3200" b="1" dirty="0" err="1" smtClean="0">
                <a:sym typeface="Wingdings" panose="05000000000000000000" pitchFamily="2" charset="2"/>
              </a:rPr>
              <a:t>mSTOP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: first evaluate visually</a:t>
            </a: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StabTrain</a:t>
            </a:r>
            <a:r>
              <a:rPr lang="en-US" sz="3200" dirty="0" smtClean="0">
                <a:sym typeface="Wingdings" panose="05000000000000000000" pitchFamily="2" charset="2"/>
              </a:rPr>
              <a:t>  </a:t>
            </a:r>
            <a:r>
              <a:rPr lang="en-US" sz="3200" dirty="0">
                <a:sym typeface="Wingdings" panose="05000000000000000000" pitchFamily="2" charset="2"/>
              </a:rPr>
              <a:t>= </a:t>
            </a:r>
            <a:r>
              <a:rPr lang="en-US" sz="3200" dirty="0" smtClean="0">
                <a:sym typeface="Wingdings" panose="05000000000000000000" pitchFamily="2" charset="2"/>
              </a:rPr>
              <a:t>epoch </a:t>
            </a:r>
            <a:r>
              <a:rPr lang="en-US" sz="3200" dirty="0">
                <a:sym typeface="Wingdings" panose="05000000000000000000" pitchFamily="2" charset="2"/>
              </a:rPr>
              <a:t>of stabilization for  </a:t>
            </a:r>
            <a:r>
              <a:rPr lang="en-US" sz="3200" dirty="0" err="1">
                <a:sym typeface="Wingdings" panose="05000000000000000000" pitchFamily="2" charset="2"/>
              </a:rPr>
              <a:t>trainAVCRE</a:t>
            </a:r>
            <a:r>
              <a:rPr lang="en-US" sz="3200" dirty="0">
                <a:sym typeface="Wingdings" panose="05000000000000000000" pitchFamily="2" charset="2"/>
              </a:rPr>
              <a:t>(m) </a:t>
            </a:r>
          </a:p>
          <a:p>
            <a:pPr marL="0" indent="0">
              <a:buNone/>
              <a:defRPr/>
            </a:pPr>
            <a:r>
              <a:rPr lang="en-US" sz="3200" dirty="0">
                <a:sym typeface="Wingdings" panose="05000000000000000000" pitchFamily="2" charset="2"/>
              </a:rPr>
              <a:t>i</a:t>
            </a:r>
            <a:r>
              <a:rPr lang="en-US" sz="3200" dirty="0" smtClean="0">
                <a:sym typeface="Wingdings" panose="05000000000000000000" pitchFamily="2" charset="2"/>
              </a:rPr>
              <a:t>mprovement of </a:t>
            </a:r>
            <a:r>
              <a:rPr lang="en-US" sz="3200" dirty="0" err="1" smtClean="0">
                <a:sym typeface="Wingdings" panose="05000000000000000000" pitchFamily="2" charset="2"/>
              </a:rPr>
              <a:t>trainAVCRE</a:t>
            </a:r>
            <a:r>
              <a:rPr lang="en-US" sz="3200" dirty="0" smtClean="0">
                <a:sym typeface="Wingdings" panose="05000000000000000000" pitchFamily="2" charset="2"/>
              </a:rPr>
              <a:t>(m) should be small for  m &gt; </a:t>
            </a:r>
            <a:r>
              <a:rPr lang="en-US" sz="3200" dirty="0" err="1" smtClean="0">
                <a:sym typeface="Wingdings" panose="05000000000000000000" pitchFamily="2" charset="2"/>
              </a:rPr>
              <a:t>StabTrain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MinTest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 = epoch when </a:t>
            </a:r>
            <a:r>
              <a:rPr lang="en-US" sz="3200" dirty="0" err="1" smtClean="0">
                <a:sym typeface="Wingdings" panose="05000000000000000000" pitchFamily="2" charset="2"/>
              </a:rPr>
              <a:t>testAVCRE</a:t>
            </a:r>
            <a:r>
              <a:rPr lang="en-US" sz="3200" dirty="0" smtClean="0">
                <a:sym typeface="Wingdings" panose="05000000000000000000" pitchFamily="2" charset="2"/>
              </a:rPr>
              <a:t>(m) reaches a  global minimum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and then starts roughly  increasing for most m &gt; </a:t>
            </a:r>
            <a:r>
              <a:rPr lang="en-US" sz="3200" dirty="0" err="1" smtClean="0">
                <a:sym typeface="Wingdings" panose="05000000000000000000" pitchFamily="2" charset="2"/>
              </a:rPr>
              <a:t>MinTest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SafeZone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= all epochs m such that </a:t>
            </a:r>
            <a:r>
              <a:rPr lang="en-US" sz="3200" dirty="0" err="1">
                <a:sym typeface="Wingdings" panose="05000000000000000000" pitchFamily="2" charset="2"/>
              </a:rPr>
              <a:t>testAVCRE</a:t>
            </a:r>
            <a:r>
              <a:rPr lang="en-US" sz="3200" dirty="0">
                <a:sym typeface="Wingdings" panose="05000000000000000000" pitchFamily="2" charset="2"/>
              </a:rPr>
              <a:t>(m</a:t>
            </a:r>
            <a:r>
              <a:rPr lang="en-US" sz="3200" dirty="0" smtClean="0">
                <a:sym typeface="Wingdings" panose="05000000000000000000" pitchFamily="2" charset="2"/>
              </a:rPr>
              <a:t>) &gt; </a:t>
            </a:r>
            <a:r>
              <a:rPr lang="en-US" sz="3200" dirty="0" err="1" smtClean="0">
                <a:sym typeface="Wingdings" panose="05000000000000000000" pitchFamily="2" charset="2"/>
              </a:rPr>
              <a:t>trainAVCRE</a:t>
            </a:r>
            <a:r>
              <a:rPr lang="en-US" sz="3200" dirty="0" smtClean="0">
                <a:sym typeface="Wingdings" panose="05000000000000000000" pitchFamily="2" charset="2"/>
              </a:rPr>
              <a:t>(m)</a:t>
            </a:r>
          </a:p>
          <a:p>
            <a:pPr marL="0" indent="0">
              <a:buNone/>
              <a:defRPr/>
            </a:pPr>
            <a:r>
              <a:rPr lang="en-US" sz="3200" dirty="0">
                <a:sym typeface="Wingdings" panose="05000000000000000000" pitchFamily="2" charset="2"/>
              </a:rPr>
              <a:t>t</a:t>
            </a:r>
            <a:r>
              <a:rPr lang="en-US" sz="3200" dirty="0" smtClean="0">
                <a:sym typeface="Wingdings" panose="05000000000000000000" pitchFamily="2" charset="2"/>
              </a:rPr>
              <a:t>his is the zone of </a:t>
            </a:r>
            <a:r>
              <a:rPr lang="en-US" sz="3200" b="1" dirty="0" smtClean="0">
                <a:sym typeface="Wingdings" panose="05000000000000000000" pitchFamily="2" charset="2"/>
              </a:rPr>
              <a:t>no </a:t>
            </a:r>
            <a:r>
              <a:rPr lang="en-US" sz="3200" b="1" dirty="0" err="1" smtClean="0">
                <a:sym typeface="Wingdings" panose="05000000000000000000" pitchFamily="2" charset="2"/>
              </a:rPr>
              <a:t>overfit</a:t>
            </a: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b="1" dirty="0" err="1" smtClean="0">
                <a:sym typeface="Wingdings" panose="05000000000000000000" pitchFamily="2" charset="2"/>
              </a:rPr>
              <a:t>SafeMinTest</a:t>
            </a:r>
            <a:r>
              <a:rPr lang="en-US" sz="3200" b="1" dirty="0" smtClean="0">
                <a:sym typeface="Wingdings" panose="05000000000000000000" pitchFamily="2" charset="2"/>
              </a:rPr>
              <a:t> = </a:t>
            </a:r>
            <a:r>
              <a:rPr lang="en-US" sz="3200" dirty="0" smtClean="0">
                <a:sym typeface="Wingdings" panose="05000000000000000000" pitchFamily="2" charset="2"/>
              </a:rPr>
              <a:t>epoch  m* in </a:t>
            </a:r>
            <a:r>
              <a:rPr lang="en-US" sz="3200" dirty="0" err="1" smtClean="0">
                <a:sym typeface="Wingdings" panose="05000000000000000000" pitchFamily="2" charset="2"/>
              </a:rPr>
              <a:t>SafeZone</a:t>
            </a:r>
            <a:r>
              <a:rPr lang="en-US" sz="3200" dirty="0" smtClean="0">
                <a:sym typeface="Wingdings" panose="05000000000000000000" pitchFamily="2" charset="2"/>
              </a:rPr>
              <a:t> where </a:t>
            </a:r>
            <a:r>
              <a:rPr lang="en-US" sz="3200" dirty="0" err="1">
                <a:sym typeface="Wingdings" panose="05000000000000000000" pitchFamily="2" charset="2"/>
              </a:rPr>
              <a:t>testAVCRE</a:t>
            </a:r>
            <a:r>
              <a:rPr lang="en-US" sz="3200" dirty="0">
                <a:sym typeface="Wingdings" panose="05000000000000000000" pitchFamily="2" charset="2"/>
              </a:rPr>
              <a:t>(m) </a:t>
            </a:r>
            <a:r>
              <a:rPr lang="en-US" sz="3200" dirty="0" smtClean="0">
                <a:sym typeface="Wingdings" panose="05000000000000000000" pitchFamily="2" charset="2"/>
              </a:rPr>
              <a:t>reaches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its   minimum on  </a:t>
            </a:r>
            <a:r>
              <a:rPr lang="en-US" sz="3200" dirty="0" err="1" smtClean="0">
                <a:sym typeface="Wingdings" panose="05000000000000000000" pitchFamily="2" charset="2"/>
              </a:rPr>
              <a:t>SafeZone</a:t>
            </a:r>
            <a:r>
              <a:rPr lang="en-US" sz="3200" dirty="0" smtClean="0">
                <a:sym typeface="Wingdings" panose="05000000000000000000" pitchFamily="2" charset="2"/>
              </a:rPr>
              <a:t> &amp; starts increasing on </a:t>
            </a:r>
            <a:r>
              <a:rPr lang="en-US" sz="3200" dirty="0" err="1" smtClean="0">
                <a:sym typeface="Wingdings" panose="05000000000000000000" pitchFamily="2" charset="2"/>
              </a:rPr>
              <a:t>SafeZone</a:t>
            </a:r>
            <a:r>
              <a:rPr lang="en-US" sz="3200" dirty="0" smtClean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  <a:defRPr/>
            </a:pPr>
            <a:r>
              <a:rPr lang="en-US" sz="3200" dirty="0">
                <a:sym typeface="Wingdings" panose="05000000000000000000" pitchFamily="2" charset="2"/>
              </a:rPr>
              <a:t>m</a:t>
            </a:r>
            <a:r>
              <a:rPr lang="en-US" sz="3200" dirty="0" smtClean="0">
                <a:sym typeface="Wingdings" panose="05000000000000000000" pitchFamily="2" charset="2"/>
              </a:rPr>
              <a:t>* is often a good </a:t>
            </a:r>
            <a:r>
              <a:rPr lang="en-US" sz="3200" dirty="0" err="1" smtClean="0">
                <a:sym typeface="Wingdings" panose="05000000000000000000" pitchFamily="2" charset="2"/>
              </a:rPr>
              <a:t>mSTOP</a:t>
            </a:r>
            <a:r>
              <a:rPr lang="en-US" sz="3200" dirty="0" smtClean="0">
                <a:sym typeface="Wingdings" panose="05000000000000000000" pitchFamily="2" charset="2"/>
              </a:rPr>
              <a:t>, but compare it to </a:t>
            </a:r>
            <a:r>
              <a:rPr lang="en-US" sz="3200" dirty="0" err="1" smtClean="0">
                <a:sym typeface="Wingdings" panose="05000000000000000000" pitchFamily="2" charset="2"/>
              </a:rPr>
              <a:t>StabTrain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b="1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90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2" y="81790"/>
            <a:ext cx="11984854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HW2 : Q2 : test “low value” </a:t>
            </a:r>
            <a:r>
              <a:rPr lang="en-US" b="1" dirty="0" err="1">
                <a:solidFill>
                  <a:srgbClr val="FF0000"/>
                </a:solidFill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</a:rPr>
              <a:t>low</a:t>
            </a:r>
            <a:r>
              <a:rPr lang="en-US" b="1" dirty="0" smtClean="0">
                <a:solidFill>
                  <a:srgbClr val="FF0000"/>
                </a:solidFill>
              </a:rPr>
              <a:t> for h = dim(hidden  H)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2" y="1002712"/>
            <a:ext cx="1179673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Fix m= </a:t>
            </a:r>
            <a:r>
              <a:rPr lang="en-US" sz="3200" dirty="0" err="1" smtClean="0">
                <a:sym typeface="Wingdings" panose="05000000000000000000" pitchFamily="2" charset="2"/>
              </a:rPr>
              <a:t>mSTOP</a:t>
            </a:r>
            <a:r>
              <a:rPr lang="en-US" sz="3200" dirty="0" smtClean="0">
                <a:sym typeface="Wingdings" panose="05000000000000000000" pitchFamily="2" charset="2"/>
              </a:rPr>
              <a:t> after preceding analysis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Fix  the corresponding MLP classifier denoted </a:t>
            </a:r>
            <a:r>
              <a:rPr lang="en-US" sz="3200" b="1" dirty="0" err="1" smtClean="0">
                <a:sym typeface="Wingdings" panose="05000000000000000000" pitchFamily="2" charset="2"/>
              </a:rPr>
              <a:t>MLP</a:t>
            </a:r>
            <a:r>
              <a:rPr lang="en-US" sz="3200" b="1" baseline="-25000" dirty="0" err="1" smtClean="0"/>
              <a:t>low</a:t>
            </a:r>
            <a:r>
              <a:rPr lang="en-US" sz="32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  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For each case #n, this classifier outputs  probabilities P1(n) … P6(n)</a:t>
            </a: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Apply  the decision rule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Predicted class (case n) = 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 when </a:t>
            </a:r>
            <a:r>
              <a:rPr lang="en-US" sz="3200" dirty="0" err="1" smtClean="0">
                <a:sym typeface="Wingdings" panose="05000000000000000000" pitchFamily="2" charset="2"/>
              </a:rPr>
              <a:t>Pj</a:t>
            </a:r>
            <a:r>
              <a:rPr lang="en-US" sz="3200" dirty="0" smtClean="0">
                <a:sym typeface="Wingdings" panose="05000000000000000000" pitchFamily="2" charset="2"/>
              </a:rPr>
              <a:t>(n) =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max[P1(n</a:t>
            </a:r>
            <a:r>
              <a:rPr lang="en-US" sz="3200" dirty="0">
                <a:sym typeface="Wingdings" panose="05000000000000000000" pitchFamily="2" charset="2"/>
              </a:rPr>
              <a:t>) … P6(n</a:t>
            </a:r>
            <a:r>
              <a:rPr lang="en-US" sz="3200" dirty="0" smtClean="0">
                <a:sym typeface="Wingdings" panose="05000000000000000000" pitchFamily="2" charset="2"/>
              </a:rPr>
              <a:t>)]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Run all cases through this </a:t>
            </a:r>
            <a:r>
              <a:rPr lang="en-US" sz="3200" dirty="0" err="1">
                <a:sym typeface="Wingdings" panose="05000000000000000000" pitchFamily="2" charset="2"/>
              </a:rPr>
              <a:t>MLP</a:t>
            </a:r>
            <a:r>
              <a:rPr lang="en-US" sz="3200" baseline="-25000" dirty="0" err="1"/>
              <a:t>low</a:t>
            </a:r>
            <a:r>
              <a:rPr lang="en-US" sz="3200" dirty="0" smtClean="0">
                <a:sym typeface="Wingdings" panose="05000000000000000000" pitchFamily="2" charset="2"/>
              </a:rPr>
              <a:t> classifier</a:t>
            </a: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Compute the 6x6 confusion matrix (in % of </a:t>
            </a:r>
            <a:r>
              <a:rPr lang="en-US" sz="3200" dirty="0">
                <a:sym typeface="Wingdings" panose="05000000000000000000" pitchFamily="2" charset="2"/>
              </a:rPr>
              <a:t>accurate </a:t>
            </a:r>
            <a:r>
              <a:rPr lang="en-US" sz="3200" dirty="0" smtClean="0">
                <a:sym typeface="Wingdings" panose="05000000000000000000" pitchFamily="2" charset="2"/>
              </a:rPr>
              <a:t>classification)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interpret the confusion matrix  on test set and trainset</a:t>
            </a:r>
          </a:p>
          <a:p>
            <a:pPr marL="0" indent="0">
              <a:buNone/>
              <a:defRPr/>
            </a:pP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endParaRPr lang="en-US" sz="32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93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0" y="81790"/>
            <a:ext cx="11114645" cy="5943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HW2 : Q3 :  evaluate </a:t>
            </a:r>
            <a:r>
              <a:rPr lang="en-US" b="1" dirty="0" err="1" smtClean="0">
                <a:solidFill>
                  <a:srgbClr val="FF0000"/>
                </a:solidFill>
              </a:rPr>
              <a:t>h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high</a:t>
            </a:r>
            <a:r>
              <a:rPr lang="en-US" b="1" dirty="0" smtClean="0">
                <a:solidFill>
                  <a:srgbClr val="FF0000"/>
                </a:solidFill>
              </a:rPr>
              <a:t> for h= dim(hidden layer)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24" y="1263969"/>
            <a:ext cx="12055876" cy="61818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b="1" dirty="0" smtClean="0">
                <a:sym typeface="Wingdings" panose="05000000000000000000" pitchFamily="2" charset="2"/>
              </a:rPr>
              <a:t>Separately</a:t>
            </a:r>
            <a:r>
              <a:rPr lang="en-US" sz="3200" dirty="0" smtClean="0">
                <a:sym typeface="Wingdings" panose="05000000000000000000" pitchFamily="2" charset="2"/>
              </a:rPr>
              <a:t> for each class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r>
              <a:rPr lang="en-US" sz="3200" dirty="0" smtClean="0">
                <a:sym typeface="Wingdings" panose="05000000000000000000" pitchFamily="2" charset="2"/>
              </a:rPr>
              <a:t> , </a:t>
            </a:r>
            <a:r>
              <a:rPr lang="en-US" sz="3200" dirty="0">
                <a:sym typeface="Wingdings" panose="05000000000000000000" pitchFamily="2" charset="2"/>
              </a:rPr>
              <a:t>of </a:t>
            </a:r>
            <a:r>
              <a:rPr lang="en-US" sz="3200" dirty="0" err="1">
                <a:sym typeface="Wingdings" panose="05000000000000000000" pitchFamily="2" charset="2"/>
              </a:rPr>
              <a:t>sizeN</a:t>
            </a:r>
            <a:r>
              <a:rPr lang="en-US" sz="3200" dirty="0">
                <a:sym typeface="Wingdings" panose="05000000000000000000" pitchFamily="2" charset="2"/>
              </a:rPr>
              <a:t>(j) 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Launch  PCA analysis for all the N(j) inputs </a:t>
            </a:r>
            <a:r>
              <a:rPr lang="en-US" sz="3200" dirty="0" err="1" smtClean="0">
                <a:sym typeface="Wingdings" panose="05000000000000000000" pitchFamily="2" charset="2"/>
              </a:rPr>
              <a:t>Xn</a:t>
            </a:r>
            <a:r>
              <a:rPr lang="en-US" sz="3200" dirty="0" smtClean="0">
                <a:sym typeface="Wingdings" panose="05000000000000000000" pitchFamily="2" charset="2"/>
              </a:rPr>
              <a:t> belonging to class  </a:t>
            </a:r>
            <a:r>
              <a:rPr lang="en-US" sz="3200" dirty="0" err="1" smtClean="0">
                <a:sym typeface="Wingdings" panose="05000000000000000000" pitchFamily="2" charset="2"/>
              </a:rPr>
              <a:t>CLj</a:t>
            </a:r>
            <a:endParaRPr lang="en-US" sz="3200" dirty="0" smtClean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Display curve  </a:t>
            </a:r>
            <a:r>
              <a:rPr lang="en-US" sz="3200" dirty="0" err="1" smtClean="0">
                <a:sym typeface="Wingdings" panose="05000000000000000000" pitchFamily="2" charset="2"/>
              </a:rPr>
              <a:t>PEVj</a:t>
            </a:r>
            <a:r>
              <a:rPr lang="en-US" sz="3200" dirty="0" smtClean="0">
                <a:sym typeface="Wingdings" panose="05000000000000000000" pitchFamily="2" charset="2"/>
              </a:rPr>
              <a:t> = % explained </a:t>
            </a:r>
            <a:r>
              <a:rPr lang="en-US" sz="3200" dirty="0">
                <a:sym typeface="Wingdings" panose="05000000000000000000" pitchFamily="2" charset="2"/>
              </a:rPr>
              <a:t>variance </a:t>
            </a:r>
            <a:r>
              <a:rPr lang="en-US" sz="3200" dirty="0" smtClean="0">
                <a:sym typeface="Wingdings" panose="05000000000000000000" pitchFamily="2" charset="2"/>
              </a:rPr>
              <a:t>vs # principal components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Compute </a:t>
            </a:r>
            <a:r>
              <a:rPr lang="en-US" sz="3200" dirty="0" err="1" smtClean="0">
                <a:sym typeface="Wingdings" panose="05000000000000000000" pitchFamily="2" charset="2"/>
              </a:rPr>
              <a:t>hj</a:t>
            </a:r>
            <a:r>
              <a:rPr lang="en-US" sz="3200" dirty="0" smtClean="0">
                <a:sym typeface="Wingdings" panose="05000000000000000000" pitchFamily="2" charset="2"/>
              </a:rPr>
              <a:t>  such that </a:t>
            </a:r>
            <a:r>
              <a:rPr lang="en-US" sz="3200" dirty="0" err="1" smtClean="0">
                <a:sym typeface="Wingdings" panose="05000000000000000000" pitchFamily="2" charset="2"/>
              </a:rPr>
              <a:t>PEVj</a:t>
            </a:r>
            <a:r>
              <a:rPr lang="en-US" sz="3200" dirty="0" smtClean="0">
                <a:sym typeface="Wingdings" panose="05000000000000000000" pitchFamily="2" charset="2"/>
              </a:rPr>
              <a:t>(</a:t>
            </a:r>
            <a:r>
              <a:rPr lang="en-US" sz="3200" dirty="0" err="1" smtClean="0">
                <a:sym typeface="Wingdings" panose="05000000000000000000" pitchFamily="2" charset="2"/>
              </a:rPr>
              <a:t>hj</a:t>
            </a:r>
            <a:r>
              <a:rPr lang="en-US" sz="3200" dirty="0" smtClean="0">
                <a:sym typeface="Wingdings" panose="05000000000000000000" pitchFamily="2" charset="2"/>
              </a:rPr>
              <a:t>) </a:t>
            </a:r>
            <a:r>
              <a:rPr lang="en-US" sz="3200" dirty="0">
                <a:sym typeface="Wingdings" panose="05000000000000000000" pitchFamily="2" charset="2"/>
              </a:rPr>
              <a:t>= </a:t>
            </a:r>
            <a:r>
              <a:rPr lang="en-US" sz="3200" dirty="0" smtClean="0">
                <a:sym typeface="Wingdings" panose="05000000000000000000" pitchFamily="2" charset="2"/>
              </a:rPr>
              <a:t>90% </a:t>
            </a: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Define </a:t>
            </a:r>
            <a:r>
              <a:rPr lang="en-US" sz="3200" b="1" dirty="0" err="1">
                <a:solidFill>
                  <a:srgbClr val="FF0000"/>
                </a:solidFill>
              </a:rPr>
              <a:t>h</a:t>
            </a:r>
            <a:r>
              <a:rPr lang="en-US" sz="3200" b="1" baseline="-25000" dirty="0" err="1">
                <a:solidFill>
                  <a:srgbClr val="FF0000"/>
                </a:solidFill>
              </a:rPr>
              <a:t>high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= h1 + h2 </a:t>
            </a:r>
            <a:r>
              <a:rPr lang="en-US" sz="3200" b="1" dirty="0" smtClean="0">
                <a:sym typeface="Wingdings" panose="05000000000000000000" pitchFamily="2" charset="2"/>
              </a:rPr>
              <a:t>+ … + h6</a:t>
            </a: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Implement the approach of Q2 for this new value of  h  </a:t>
            </a:r>
          </a:p>
          <a:p>
            <a:pPr marL="0" indent="0">
              <a:buNone/>
              <a:defRPr/>
            </a:pP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 smtClean="0">
                <a:sym typeface="Wingdings" panose="05000000000000000000" pitchFamily="2" charset="2"/>
              </a:rPr>
              <a:t>Then select the best of  the two sizes </a:t>
            </a:r>
            <a:r>
              <a:rPr lang="en-US" sz="3200" b="1" dirty="0" err="1">
                <a:solidFill>
                  <a:srgbClr val="FF0000"/>
                </a:solidFill>
              </a:rPr>
              <a:t>h</a:t>
            </a:r>
            <a:r>
              <a:rPr lang="en-US" sz="3200" b="1" baseline="-25000" dirty="0" err="1">
                <a:solidFill>
                  <a:srgbClr val="FF0000"/>
                </a:solidFill>
              </a:rPr>
              <a:t>high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dirty="0" err="1" smtClean="0">
                <a:solidFill>
                  <a:srgbClr val="FF0000"/>
                </a:solidFill>
              </a:rPr>
              <a:t>h</a:t>
            </a:r>
            <a:r>
              <a:rPr lang="en-US" sz="3200" b="1" baseline="-25000" dirty="0" err="1" smtClean="0">
                <a:solidFill>
                  <a:srgbClr val="FF0000"/>
                </a:solidFill>
              </a:rPr>
              <a:t>low</a:t>
            </a:r>
            <a:endParaRPr lang="en-US" sz="3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21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12191</TotalTime>
  <Words>1513</Words>
  <Application>Microsoft Office PowerPoint</Application>
  <PresentationFormat>Widescreen</PresentationFormat>
  <Paragraphs>162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Math6373. 02/16/2022 . Robert Azencott</vt:lpstr>
      <vt:lpstr>HW2 : Q1 : implement  3 layers MLP </vt:lpstr>
      <vt:lpstr>HW2 : Q1 : CrossEntropy  loss function</vt:lpstr>
      <vt:lpstr>HW2 : Q1 : CrossEntopy  loss function</vt:lpstr>
      <vt:lpstr>HW2 : Q1 : CrossEntropy  loss function</vt:lpstr>
      <vt:lpstr>HW2 : Q2 : test “low value” hlow for h = dim(hidden  H)</vt:lpstr>
      <vt:lpstr>HW2 : Q2 : test “low value” hlow for h = dim(hidden  H)</vt:lpstr>
      <vt:lpstr>HW2 : Q2 : test “low value” hlow for h = dim(hidden  H)</vt:lpstr>
      <vt:lpstr>HW2 : Q3 :  evaluate hhigh for h= dim(hidden layer)</vt:lpstr>
      <vt:lpstr>Q4 : start DEEP LEARNING by AutoEncoder construction</vt:lpstr>
      <vt:lpstr>Q4 : AutoEncoder construction</vt:lpstr>
      <vt:lpstr>Q5 : MLP with 3 hidden layers</vt:lpstr>
      <vt:lpstr>Q6 : MLPlong  with three hidden layers</vt:lpstr>
    </vt:vector>
  </TitlesOfParts>
  <Company>UH Math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Azencott</dc:creator>
  <cp:lastModifiedBy>Dr. Azencott</cp:lastModifiedBy>
  <cp:revision>1104</cp:revision>
  <dcterms:created xsi:type="dcterms:W3CDTF">2020-08-24T13:38:25Z</dcterms:created>
  <dcterms:modified xsi:type="dcterms:W3CDTF">2022-02-23T23:30:03Z</dcterms:modified>
</cp:coreProperties>
</file>