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15.png" ContentType="image/png"/>
  <Override PartName="/ppt/media/image16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45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Montserrat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Montserrat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Montserrat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Montserrat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Montserrat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Montserrat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Montserrat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Montserrat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Montserrat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Montserrat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Montserrat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Montserrat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Montserrat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Montserrat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Montserrat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Montserrat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Montserrat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Montserrat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Montserrat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Montserrat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Montserrat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Montserrat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Montserrat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Montserrat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Montserrat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Montserrat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Montserrat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Montserrat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Montserrat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Montserrat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Montserrat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Montserrat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Montserrat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Montserrat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Montserrat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Montserrat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Montserrat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Montserrat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Montserrat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Montserrat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Montserrat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Montserrat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Montserrat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Montserrat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Montserrat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Montserrat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Montserrat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Montserrat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Montserrat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Montserrat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Montserrat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57120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Montserrat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63804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Montserrat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Montserrat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Montserrat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Montserrat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Montserrat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Montserrat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Montserrat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Montserrat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Montserrat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Montserrat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Montserrat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Montserrat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Montserrat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Montserrat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Montserrat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Montserrat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Montserrat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Montserrat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Montserrat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Montserrat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Montserrat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Montserrat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Montserrat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Montserrat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Montserrat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Montserrat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Montserrat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Montserrat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Montserrat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Montserrat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Montserrat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Montserrat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Montserrat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Montserrat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Montserrat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Montserrat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Montserrat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 type="body"/>
          </p:nvPr>
        </p:nvSpPr>
        <p:spPr>
          <a:xfrm>
            <a:off x="357120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Montserrat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 type="body"/>
          </p:nvPr>
        </p:nvSpPr>
        <p:spPr>
          <a:xfrm>
            <a:off x="663804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Montserrat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Montserrat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Montserrat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Montserrat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Montserrat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Montserrat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Montserrat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Montserrat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Montserrat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Montserrat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Montserrat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Montserrat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Montserrat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Montserrat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Montserrat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Montserrat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Montserrat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Montserrat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Montserrat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Montserrat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Montserrat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Montserrat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Montserrat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Montserrat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Montserrat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Montserrat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Montserrat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Montserrat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Montserrat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Montserrat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Montserrat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Montserrat"/>
            </a:endParaRPr>
          </a:p>
        </p:txBody>
      </p:sp>
      <p:sp>
        <p:nvSpPr>
          <p:cNvPr id="156" name="PlaceHolder 5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Montserrat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Montserrat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Montserrat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Montserrat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Montserrat"/>
            </a:endParaRPr>
          </a:p>
        </p:txBody>
      </p:sp>
      <p:sp>
        <p:nvSpPr>
          <p:cNvPr id="161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Montserrat"/>
            </a:endParaRPr>
          </a:p>
        </p:txBody>
      </p:sp>
      <p:sp>
        <p:nvSpPr>
          <p:cNvPr id="162" name="PlaceHolder 6"/>
          <p:cNvSpPr>
            <a:spLocks noGrp="1"/>
          </p:cNvSpPr>
          <p:nvPr>
            <p:ph type="body"/>
          </p:nvPr>
        </p:nvSpPr>
        <p:spPr>
          <a:xfrm>
            <a:off x="357120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Montserrat"/>
            </a:endParaRPr>
          </a:p>
        </p:txBody>
      </p:sp>
      <p:sp>
        <p:nvSpPr>
          <p:cNvPr id="163" name="PlaceHolder 7"/>
          <p:cNvSpPr>
            <a:spLocks noGrp="1"/>
          </p:cNvSpPr>
          <p:nvPr>
            <p:ph type="body"/>
          </p:nvPr>
        </p:nvSpPr>
        <p:spPr>
          <a:xfrm>
            <a:off x="663804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Montserrat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Montserrat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Montserrat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Montserrat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Montserrat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Montserrat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Montserrat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Montserrat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Montserrat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Montserrat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Montserrat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Montserrat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Montserrat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Montserrat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Montserrat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3842229A-E0C2-4F16-B099-FE581F213DC0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B2FEEE67-1B26-43D5-8267-4BFFD9BA5792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Montserrat"/>
              </a:rPr>
              <a:t>Click to edit the title text format</a:t>
            </a:r>
            <a:endParaRPr b="0" lang="en-US" sz="4400" spc="-1" strike="noStrike">
              <a:latin typeface="Montserrat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Montserrat"/>
              </a:rPr>
              <a:t>Click to edit the outline text format</a:t>
            </a:r>
            <a:endParaRPr b="0" lang="en-US" sz="3200" spc="-1" strike="noStrike">
              <a:latin typeface="Montserrat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Montserrat"/>
              </a:rPr>
              <a:t>Second Outline Level</a:t>
            </a:r>
            <a:endParaRPr b="0" lang="en-US" sz="2800" spc="-1" strike="noStrike">
              <a:latin typeface="Montserrat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Montserrat"/>
              </a:rPr>
              <a:t>Third Outline Level</a:t>
            </a:r>
            <a:endParaRPr b="0" lang="en-US" sz="2400" spc="-1" strike="noStrike">
              <a:latin typeface="Montserrat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Montserrat"/>
              </a:rPr>
              <a:t>Fourth Outline Level</a:t>
            </a:r>
            <a:endParaRPr b="0" lang="en-US" sz="2000" spc="-1" strike="noStrike">
              <a:latin typeface="Montserrat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Montserrat"/>
              </a:rPr>
              <a:t>Fifth Outline Level</a:t>
            </a:r>
            <a:endParaRPr b="0" lang="en-US" sz="2000" spc="-1" strike="noStrike">
              <a:latin typeface="Montserrat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Montserrat"/>
              </a:rPr>
              <a:t>Sixth Outline Level</a:t>
            </a:r>
            <a:endParaRPr b="0" lang="en-US" sz="2000" spc="-1" strike="noStrike">
              <a:latin typeface="Montserrat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Montserrat"/>
              </a:rPr>
              <a:t>Seventh Outline Level</a:t>
            </a:r>
            <a:endParaRPr b="0" lang="en-US" sz="2000" spc="-1" strike="noStrike">
              <a:latin typeface="Montserrat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ABE0C561-CD9B-441E-9647-DFA13F4A1684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Montserrat"/>
              </a:rPr>
              <a:t>Click to edit the title text format</a:t>
            </a:r>
            <a:endParaRPr b="0" lang="en-US" sz="4400" spc="-1" strike="noStrike">
              <a:latin typeface="Montserrat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Montserrat"/>
              </a:rPr>
              <a:t>Click to edit the outline text format</a:t>
            </a:r>
            <a:endParaRPr b="0" lang="en-US" sz="3200" spc="-1" strike="noStrike">
              <a:latin typeface="Montserrat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Montserrat"/>
              </a:rPr>
              <a:t>Second Outline Level</a:t>
            </a:r>
            <a:endParaRPr b="0" lang="en-US" sz="2800" spc="-1" strike="noStrike">
              <a:latin typeface="Montserrat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Montserrat"/>
              </a:rPr>
              <a:t>Third Outline Level</a:t>
            </a:r>
            <a:endParaRPr b="0" lang="en-US" sz="2400" spc="-1" strike="noStrike">
              <a:latin typeface="Montserrat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Montserrat"/>
              </a:rPr>
              <a:t>Fourth Outline Level</a:t>
            </a:r>
            <a:endParaRPr b="0" lang="en-US" sz="2000" spc="-1" strike="noStrike">
              <a:latin typeface="Montserrat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Montserrat"/>
              </a:rPr>
              <a:t>Fifth Outline Level</a:t>
            </a:r>
            <a:endParaRPr b="0" lang="en-US" sz="2000" spc="-1" strike="noStrike">
              <a:latin typeface="Montserrat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Montserrat"/>
              </a:rPr>
              <a:t>Sixth Outline Level</a:t>
            </a:r>
            <a:endParaRPr b="0" lang="en-US" sz="2000" spc="-1" strike="noStrike">
              <a:latin typeface="Montserrat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Montserrat"/>
              </a:rPr>
              <a:t>Seventh Outline Level</a:t>
            </a:r>
            <a:endParaRPr b="0" lang="en-US" sz="2000" spc="-1" strike="noStrike">
              <a:latin typeface="Montserrat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D5BC46C2-513E-4428-9ADF-1976D931D981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39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39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39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39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3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slideLayout" Target="../slideLayouts/slideLayout3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slideLayout" Target="../slideLayouts/slideLayout39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39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3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Montserrat"/>
              </a:rPr>
              <a:t>Introduction to jQuery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65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3200" spc="-1" strike="noStrike">
                <a:latin typeface="Montserrat"/>
              </a:rPr>
              <a:t>By Raymond Nyaga</a:t>
            </a:r>
            <a:endParaRPr b="0" lang="en-US" sz="3200" spc="-1" strike="noStrike">
              <a:latin typeface="Arial"/>
            </a:endParaRPr>
          </a:p>
          <a:p>
            <a:pPr algn="ctr"/>
            <a:r>
              <a:rPr b="0" lang="en-US" sz="2200" spc="-1" strike="noStrike">
                <a:latin typeface="Montserrat"/>
              </a:rPr>
              <a:t>github.com/rayauxey</a:t>
            </a:r>
            <a:endParaRPr b="0" lang="en-US" sz="2200" spc="-1" strike="noStrike">
              <a:latin typeface="Arial"/>
            </a:endParaRPr>
          </a:p>
        </p:txBody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Montserrat"/>
              </a:rPr>
              <a:t>Index Filters</a:t>
            </a:r>
            <a:endParaRPr b="0" lang="en-US" sz="4400" spc="-1" strike="noStrike">
              <a:latin typeface="Montserrat"/>
            </a:endParaRPr>
          </a:p>
        </p:txBody>
      </p:sp>
      <p:pic>
        <p:nvPicPr>
          <p:cNvPr id="205" name="" descr=""/>
          <p:cNvPicPr/>
          <p:nvPr/>
        </p:nvPicPr>
        <p:blipFill>
          <a:blip r:embed="rId1"/>
          <a:stretch/>
        </p:blipFill>
        <p:spPr>
          <a:xfrm>
            <a:off x="789840" y="1463040"/>
            <a:ext cx="8811360" cy="5299560"/>
          </a:xfrm>
          <a:prstGeom prst="rect">
            <a:avLst/>
          </a:prstGeom>
          <a:ln>
            <a:noFill/>
          </a:ln>
        </p:spPr>
      </p:pic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Montserrat"/>
              </a:rPr>
              <a:t>Condition Filters- Form Filters</a:t>
            </a:r>
            <a:endParaRPr b="0" lang="en-US" sz="4400" spc="-1" strike="noStrike">
              <a:latin typeface="Montserrat"/>
            </a:endParaRPr>
          </a:p>
        </p:txBody>
      </p:sp>
      <p:pic>
        <p:nvPicPr>
          <p:cNvPr id="207" name="" descr=""/>
          <p:cNvPicPr/>
          <p:nvPr/>
        </p:nvPicPr>
        <p:blipFill>
          <a:blip r:embed="rId1"/>
          <a:stretch/>
        </p:blipFill>
        <p:spPr>
          <a:xfrm>
            <a:off x="731520" y="1280160"/>
            <a:ext cx="8378640" cy="5226840"/>
          </a:xfrm>
          <a:prstGeom prst="rect">
            <a:avLst/>
          </a:prstGeom>
          <a:ln>
            <a:noFill/>
          </a:ln>
        </p:spPr>
      </p:pic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TextShape 1"/>
          <p:cNvSpPr txBox="1"/>
          <p:nvPr/>
        </p:nvSpPr>
        <p:spPr>
          <a:xfrm>
            <a:off x="504000" y="251280"/>
            <a:ext cx="9071640" cy="1362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Montserrat"/>
              </a:rPr>
              <a:t>Retrieve, Set and Remove attributes</a:t>
            </a:r>
            <a:endParaRPr b="0" lang="en-US" sz="4400" spc="-1" strike="noStrike">
              <a:latin typeface="Montserrat"/>
            </a:endParaRPr>
          </a:p>
        </p:txBody>
      </p:sp>
      <p:pic>
        <p:nvPicPr>
          <p:cNvPr id="209" name="" descr=""/>
          <p:cNvPicPr/>
          <p:nvPr/>
        </p:nvPicPr>
        <p:blipFill>
          <a:blip r:embed="rId1"/>
          <a:stretch/>
        </p:blipFill>
        <p:spPr>
          <a:xfrm>
            <a:off x="1005840" y="1613880"/>
            <a:ext cx="8369640" cy="4846680"/>
          </a:xfrm>
          <a:prstGeom prst="rect">
            <a:avLst/>
          </a:prstGeom>
          <a:ln>
            <a:noFill/>
          </a:ln>
        </p:spPr>
      </p:pic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Montserrat"/>
              </a:rPr>
              <a:t>Class, HTML, Text, Value</a:t>
            </a:r>
            <a:endParaRPr b="0" lang="en-US" sz="4400" spc="-1" strike="noStrike">
              <a:latin typeface="Montserrat"/>
            </a:endParaRPr>
          </a:p>
        </p:txBody>
      </p:sp>
      <p:pic>
        <p:nvPicPr>
          <p:cNvPr id="211" name="" descr=""/>
          <p:cNvPicPr/>
          <p:nvPr/>
        </p:nvPicPr>
        <p:blipFill>
          <a:blip r:embed="rId1"/>
          <a:stretch/>
        </p:blipFill>
        <p:spPr>
          <a:xfrm>
            <a:off x="1383840" y="1737360"/>
            <a:ext cx="6571440" cy="4769280"/>
          </a:xfrm>
          <a:prstGeom prst="rect">
            <a:avLst/>
          </a:prstGeom>
          <a:ln>
            <a:noFill/>
          </a:ln>
        </p:spPr>
      </p:pic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Montserrat"/>
              </a:rPr>
              <a:t>Animations</a:t>
            </a:r>
            <a:endParaRPr b="0" lang="en-US" sz="4400" spc="-1" strike="noStrike">
              <a:latin typeface="Montserrat"/>
            </a:endParaRPr>
          </a:p>
        </p:txBody>
      </p:sp>
      <p:sp>
        <p:nvSpPr>
          <p:cNvPr id="213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Montserrat"/>
              </a:rPr>
              <a:t>show()</a:t>
            </a:r>
            <a:endParaRPr b="0" lang="en-US" sz="3200" spc="-1" strike="noStrike">
              <a:latin typeface="Montserrat"/>
            </a:endParaRPr>
          </a:p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Montserrat"/>
              </a:rPr>
              <a:t>hide()</a:t>
            </a:r>
            <a:endParaRPr b="0" lang="en-US" sz="3200" spc="-1" strike="noStrike">
              <a:latin typeface="Montserrat"/>
            </a:endParaRPr>
          </a:p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Montserrat"/>
              </a:rPr>
              <a:t>fadeIn()</a:t>
            </a:r>
            <a:endParaRPr b="0" lang="en-US" sz="3200" spc="-1" strike="noStrike">
              <a:latin typeface="Montserrat"/>
            </a:endParaRPr>
          </a:p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Montserrat"/>
              </a:rPr>
              <a:t>fadeOut()</a:t>
            </a:r>
            <a:endParaRPr b="0" lang="en-US" sz="3200" spc="-1" strike="noStrike">
              <a:latin typeface="Montserrat"/>
            </a:endParaRPr>
          </a:p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Montserrat"/>
              </a:rPr>
              <a:t>slideIn()</a:t>
            </a:r>
            <a:endParaRPr b="0" lang="en-US" sz="3200" spc="-1" strike="noStrike">
              <a:latin typeface="Montserrat"/>
            </a:endParaRPr>
          </a:p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Montserrat"/>
              </a:rPr>
              <a:t>slideOut()</a:t>
            </a:r>
            <a:endParaRPr b="0" lang="en-US" sz="3200" spc="-1" strike="noStrike">
              <a:latin typeface="Montserrat"/>
            </a:endParaRPr>
          </a:p>
        </p:txBody>
      </p:sp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TextShape 1"/>
          <p:cNvSpPr txBox="1"/>
          <p:nvPr/>
        </p:nvSpPr>
        <p:spPr>
          <a:xfrm>
            <a:off x="529560" y="30355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Montserrat"/>
              </a:rPr>
              <a:t>Thank You!</a:t>
            </a:r>
            <a:endParaRPr b="0" lang="en-US" sz="4400" spc="-1" strike="noStrike">
              <a:latin typeface="Montserrat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Montserrat"/>
              </a:rPr>
              <a:t>Javascript</a:t>
            </a:r>
            <a:endParaRPr b="0" lang="en-US" sz="4400" spc="-1" strike="noStrike">
              <a:latin typeface="Montserrat"/>
            </a:endParaRPr>
          </a:p>
        </p:txBody>
      </p:sp>
      <p:sp>
        <p:nvSpPr>
          <p:cNvPr id="167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Montserrat"/>
              </a:rPr>
              <a:t>HTML is the markup language; describes content</a:t>
            </a:r>
            <a:endParaRPr b="0" lang="en-US" sz="3200" spc="-1" strike="noStrike">
              <a:latin typeface="Montserrat"/>
            </a:endParaRPr>
          </a:p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Montserrat"/>
              </a:rPr>
              <a:t>CSS is the styling language; for presentation</a:t>
            </a:r>
            <a:endParaRPr b="0" lang="en-US" sz="3200" spc="-1" strike="noStrike">
              <a:latin typeface="Montserrat"/>
            </a:endParaRPr>
          </a:p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Montserrat"/>
              </a:rPr>
              <a:t>Javascript is the scripting language; implements behavior </a:t>
            </a:r>
            <a:endParaRPr b="0" lang="en-US" sz="3200" spc="-1" strike="noStrike">
              <a:latin typeface="Montserrat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Montserrat"/>
              </a:rPr>
              <a:t>Document Object Model (DOM) </a:t>
            </a:r>
            <a:endParaRPr b="0" lang="en-US" sz="4400" spc="-1" strike="noStrike">
              <a:latin typeface="Montserrat"/>
            </a:endParaRPr>
          </a:p>
        </p:txBody>
      </p:sp>
      <p:sp>
        <p:nvSpPr>
          <p:cNvPr id="169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Montserrat"/>
              </a:rPr>
              <a:t>Document (HTML)</a:t>
            </a:r>
            <a:endParaRPr b="0" lang="en-US" sz="3200" spc="-1" strike="noStrike">
              <a:latin typeface="Montserrat"/>
            </a:endParaRPr>
          </a:p>
        </p:txBody>
      </p:sp>
      <p:pic>
        <p:nvPicPr>
          <p:cNvPr id="170" name="" descr=""/>
          <p:cNvPicPr/>
          <p:nvPr/>
        </p:nvPicPr>
        <p:blipFill>
          <a:blip r:embed="rId1"/>
          <a:stretch/>
        </p:blipFill>
        <p:spPr>
          <a:xfrm>
            <a:off x="3108960" y="2834640"/>
            <a:ext cx="4210200" cy="2743200"/>
          </a:xfrm>
          <a:prstGeom prst="rect">
            <a:avLst/>
          </a:prstGeom>
          <a:ln>
            <a:noFill/>
          </a:ln>
        </p:spPr>
      </p:pic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Montserrat"/>
              </a:rPr>
              <a:t>Document Object Model (DOM) </a:t>
            </a:r>
            <a:endParaRPr b="0" lang="en-US" sz="4400" spc="-1" strike="noStrike">
              <a:latin typeface="Montserrat"/>
            </a:endParaRPr>
          </a:p>
        </p:txBody>
      </p:sp>
      <p:sp>
        <p:nvSpPr>
          <p:cNvPr id="172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Montserrat"/>
              </a:rPr>
              <a:t>Document Object Model</a:t>
            </a:r>
            <a:endParaRPr b="0" lang="en-US" sz="3200" spc="-1" strike="noStrike">
              <a:latin typeface="Montserrat"/>
            </a:endParaRPr>
          </a:p>
        </p:txBody>
      </p:sp>
      <p:pic>
        <p:nvPicPr>
          <p:cNvPr id="173" name="" descr=""/>
          <p:cNvPicPr/>
          <p:nvPr/>
        </p:nvPicPr>
        <p:blipFill>
          <a:blip r:embed="rId1"/>
          <a:stretch/>
        </p:blipFill>
        <p:spPr>
          <a:xfrm>
            <a:off x="87480" y="2651760"/>
            <a:ext cx="4210200" cy="2743200"/>
          </a:xfrm>
          <a:prstGeom prst="rect">
            <a:avLst/>
          </a:prstGeom>
          <a:ln>
            <a:noFill/>
          </a:ln>
        </p:spPr>
      </p:pic>
      <p:sp>
        <p:nvSpPr>
          <p:cNvPr id="174" name="CustomShape 3"/>
          <p:cNvSpPr/>
          <p:nvPr/>
        </p:nvSpPr>
        <p:spPr>
          <a:xfrm>
            <a:off x="6400800" y="2743200"/>
            <a:ext cx="1645920" cy="640080"/>
          </a:xfrm>
          <a:prstGeom prst="rect">
            <a:avLst/>
          </a:prstGeom>
          <a:solidFill>
            <a:srgbClr val="72bf44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Montserrat"/>
              </a:rPr>
              <a:t>html</a:t>
            </a:r>
            <a:endParaRPr b="0" lang="en-US" sz="1800" spc="-1" strike="noStrike">
              <a:latin typeface="Montserrat"/>
            </a:endParaRPr>
          </a:p>
        </p:txBody>
      </p:sp>
      <p:sp>
        <p:nvSpPr>
          <p:cNvPr id="175" name="CustomShape 4"/>
          <p:cNvSpPr/>
          <p:nvPr/>
        </p:nvSpPr>
        <p:spPr>
          <a:xfrm>
            <a:off x="4846320" y="3840480"/>
            <a:ext cx="1188720" cy="731520"/>
          </a:xfrm>
          <a:prstGeom prst="rect">
            <a:avLst/>
          </a:prstGeom>
          <a:solidFill>
            <a:srgbClr val="72bf44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Montserrat"/>
              </a:rPr>
              <a:t>head</a:t>
            </a:r>
            <a:endParaRPr b="0" lang="en-US" sz="1800" spc="-1" strike="noStrike">
              <a:latin typeface="Montserrat"/>
            </a:endParaRPr>
          </a:p>
        </p:txBody>
      </p:sp>
      <p:sp>
        <p:nvSpPr>
          <p:cNvPr id="176" name="CustomShape 5"/>
          <p:cNvSpPr/>
          <p:nvPr/>
        </p:nvSpPr>
        <p:spPr>
          <a:xfrm>
            <a:off x="7772400" y="3840480"/>
            <a:ext cx="1645920" cy="640080"/>
          </a:xfrm>
          <a:prstGeom prst="rect">
            <a:avLst/>
          </a:prstGeom>
          <a:solidFill>
            <a:srgbClr val="72bf44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Montserrat"/>
              </a:rPr>
              <a:t>body</a:t>
            </a:r>
            <a:endParaRPr b="0" lang="en-US" sz="1800" spc="-1" strike="noStrike">
              <a:latin typeface="Montserrat"/>
            </a:endParaRPr>
          </a:p>
        </p:txBody>
      </p:sp>
      <p:sp>
        <p:nvSpPr>
          <p:cNvPr id="177" name="CustomShape 6"/>
          <p:cNvSpPr/>
          <p:nvPr/>
        </p:nvSpPr>
        <p:spPr>
          <a:xfrm>
            <a:off x="7772400" y="4890240"/>
            <a:ext cx="1645920" cy="640080"/>
          </a:xfrm>
          <a:prstGeom prst="rect">
            <a:avLst/>
          </a:prstGeom>
          <a:solidFill>
            <a:srgbClr val="72bf44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Montserrat"/>
              </a:rPr>
              <a:t>h1</a:t>
            </a:r>
            <a:endParaRPr b="0" lang="en-US" sz="1800" spc="-1" strike="noStrike">
              <a:latin typeface="Montserrat"/>
            </a:endParaRPr>
          </a:p>
        </p:txBody>
      </p:sp>
      <p:sp>
        <p:nvSpPr>
          <p:cNvPr id="178" name="CustomShape 7"/>
          <p:cNvSpPr/>
          <p:nvPr/>
        </p:nvSpPr>
        <p:spPr>
          <a:xfrm>
            <a:off x="7772400" y="5943600"/>
            <a:ext cx="1645920" cy="640080"/>
          </a:xfrm>
          <a:prstGeom prst="rect">
            <a:avLst/>
          </a:prstGeom>
          <a:solidFill>
            <a:srgbClr val="72bf44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Montserrat"/>
              </a:rPr>
              <a:t>“</a:t>
            </a:r>
            <a:r>
              <a:rPr b="0" lang="en-US" sz="1800" spc="-1" strike="noStrike">
                <a:latin typeface="Montserrat"/>
              </a:rPr>
              <a:t>Hello World”</a:t>
            </a:r>
            <a:endParaRPr b="0" lang="en-US" sz="1800" spc="-1" strike="noStrike">
              <a:latin typeface="Montserrat"/>
            </a:endParaRPr>
          </a:p>
        </p:txBody>
      </p:sp>
      <p:sp>
        <p:nvSpPr>
          <p:cNvPr id="179" name="CustomShape 8"/>
          <p:cNvSpPr/>
          <p:nvPr/>
        </p:nvSpPr>
        <p:spPr>
          <a:xfrm>
            <a:off x="4846320" y="4846320"/>
            <a:ext cx="1188720" cy="731520"/>
          </a:xfrm>
          <a:prstGeom prst="rect">
            <a:avLst/>
          </a:prstGeom>
          <a:solidFill>
            <a:srgbClr val="72bf44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Montserrat"/>
              </a:rPr>
              <a:t>title</a:t>
            </a:r>
            <a:endParaRPr b="0" lang="en-US" sz="1800" spc="-1" strike="noStrike">
              <a:latin typeface="Montserrat"/>
            </a:endParaRPr>
          </a:p>
        </p:txBody>
      </p:sp>
      <p:sp>
        <p:nvSpPr>
          <p:cNvPr id="180" name="CustomShape 9"/>
          <p:cNvSpPr/>
          <p:nvPr/>
        </p:nvSpPr>
        <p:spPr>
          <a:xfrm>
            <a:off x="4297680" y="5852160"/>
            <a:ext cx="1920240" cy="731520"/>
          </a:xfrm>
          <a:prstGeom prst="rect">
            <a:avLst/>
          </a:prstGeom>
          <a:solidFill>
            <a:srgbClr val="72bf44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Montserrat"/>
              </a:rPr>
              <a:t>“</a:t>
            </a:r>
            <a:r>
              <a:rPr b="0" lang="en-US" sz="1800" spc="-1" strike="noStrike">
                <a:latin typeface="Montserrat"/>
              </a:rPr>
              <a:t>Hello World”</a:t>
            </a:r>
            <a:endParaRPr b="0" lang="en-US" sz="1800" spc="-1" strike="noStrike">
              <a:latin typeface="Montserrat"/>
            </a:endParaRPr>
          </a:p>
        </p:txBody>
      </p:sp>
      <p:sp>
        <p:nvSpPr>
          <p:cNvPr id="181" name="Line 10"/>
          <p:cNvSpPr/>
          <p:nvPr/>
        </p:nvSpPr>
        <p:spPr>
          <a:xfrm flipH="1">
            <a:off x="5394960" y="3383280"/>
            <a:ext cx="1371600" cy="4572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2" name="Line 11"/>
          <p:cNvSpPr/>
          <p:nvPr/>
        </p:nvSpPr>
        <p:spPr>
          <a:xfrm>
            <a:off x="7406640" y="3383280"/>
            <a:ext cx="1005840" cy="4572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3" name="Line 12"/>
          <p:cNvSpPr/>
          <p:nvPr/>
        </p:nvSpPr>
        <p:spPr>
          <a:xfrm>
            <a:off x="5394960" y="4572000"/>
            <a:ext cx="0" cy="27432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4" name="Line 13"/>
          <p:cNvSpPr/>
          <p:nvPr/>
        </p:nvSpPr>
        <p:spPr>
          <a:xfrm>
            <a:off x="8503920" y="4480560"/>
            <a:ext cx="0" cy="40968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5" name="Line 14"/>
          <p:cNvSpPr/>
          <p:nvPr/>
        </p:nvSpPr>
        <p:spPr>
          <a:xfrm>
            <a:off x="5303520" y="5577840"/>
            <a:ext cx="0" cy="27432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6" name="Line 15"/>
          <p:cNvSpPr/>
          <p:nvPr/>
        </p:nvSpPr>
        <p:spPr>
          <a:xfrm>
            <a:off x="8503920" y="5530320"/>
            <a:ext cx="0" cy="41328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Montserrat"/>
              </a:rPr>
              <a:t>jQuery</a:t>
            </a:r>
            <a:endParaRPr b="0" lang="en-US" sz="4400" spc="-1" strike="noStrike">
              <a:latin typeface="Montserrat"/>
            </a:endParaRPr>
          </a:p>
        </p:txBody>
      </p:sp>
      <p:sp>
        <p:nvSpPr>
          <p:cNvPr id="188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Montserrat"/>
              </a:rPr>
              <a:t>It is a free and open source javascript library</a:t>
            </a:r>
            <a:endParaRPr b="0" lang="en-US" sz="3200" spc="-1" strike="noStrike">
              <a:latin typeface="Montserrat"/>
            </a:endParaRPr>
          </a:p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Montserrat"/>
              </a:rPr>
              <a:t>Simplifies the process of writing javascript code</a:t>
            </a:r>
            <a:endParaRPr b="0" lang="en-US" sz="3200" spc="-1" strike="noStrike">
              <a:latin typeface="Montserrat"/>
            </a:endParaRPr>
          </a:p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Montserrat"/>
              </a:rPr>
              <a:t>Mainly used to manipulate the DOM</a:t>
            </a:r>
            <a:endParaRPr b="0" lang="en-US" sz="3200" spc="-1" strike="noStrike">
              <a:latin typeface="Montserrat"/>
            </a:endParaRPr>
          </a:p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Montserrat"/>
              </a:rPr>
              <a:t>Also used in UI and AJAX calls</a:t>
            </a:r>
            <a:endParaRPr b="0" lang="en-US" sz="3200" spc="-1" strike="noStrike">
              <a:latin typeface="Montserrat"/>
            </a:endParaRPr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Montserrat"/>
              </a:rPr>
              <a:t>Adding jQuery to an HTML page</a:t>
            </a:r>
            <a:endParaRPr b="0" lang="en-US" sz="4400" spc="-1" strike="noStrike">
              <a:latin typeface="Montserrat"/>
            </a:endParaRPr>
          </a:p>
        </p:txBody>
      </p:sp>
      <p:sp>
        <p:nvSpPr>
          <p:cNvPr id="19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Montserrat"/>
              </a:rPr>
              <a:t>Either download it and include the downloaded file:</a:t>
            </a:r>
            <a:endParaRPr b="0" lang="en-US" sz="3200" spc="-1" strike="noStrike">
              <a:latin typeface="Montserrat"/>
            </a:endParaRPr>
          </a:p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Montserrat"/>
              </a:rPr>
              <a:t> </a:t>
            </a:r>
            <a:endParaRPr b="0" lang="en-US" sz="3200" spc="-1" strike="noStrike">
              <a:latin typeface="Montserrat"/>
            </a:endParaRPr>
          </a:p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Montserrat"/>
              </a:rPr>
              <a:t>Or use CDN (recommended):</a:t>
            </a:r>
            <a:endParaRPr b="0" lang="en-US" sz="3200" spc="-1" strike="noStrike">
              <a:latin typeface="Montserrat"/>
            </a:endParaRPr>
          </a:p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Montserrat"/>
              </a:rPr>
              <a:t> </a:t>
            </a:r>
            <a:endParaRPr b="0" lang="en-US" sz="3200" spc="-1" strike="noStrike">
              <a:latin typeface="Montserrat"/>
            </a:endParaRPr>
          </a:p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Montserrat"/>
              </a:rPr>
              <a:t> </a:t>
            </a:r>
            <a:endParaRPr b="0" lang="en-US" sz="3200" spc="-1" strike="noStrike">
              <a:latin typeface="Montserrat"/>
            </a:endParaRPr>
          </a:p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Montserrat"/>
              </a:rPr>
              <a:t>Add jQuery code:</a:t>
            </a:r>
            <a:endParaRPr b="0" lang="en-US" sz="3200" spc="-1" strike="noStrike">
              <a:latin typeface="Montserrat"/>
            </a:endParaRPr>
          </a:p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Montserrat"/>
            </a:endParaRPr>
          </a:p>
        </p:txBody>
      </p:sp>
      <p:pic>
        <p:nvPicPr>
          <p:cNvPr id="191" name="" descr=""/>
          <p:cNvPicPr/>
          <p:nvPr/>
        </p:nvPicPr>
        <p:blipFill>
          <a:blip r:embed="rId1"/>
          <a:stretch/>
        </p:blipFill>
        <p:spPr>
          <a:xfrm>
            <a:off x="966240" y="2789280"/>
            <a:ext cx="5526000" cy="685440"/>
          </a:xfrm>
          <a:prstGeom prst="rect">
            <a:avLst/>
          </a:prstGeom>
          <a:ln>
            <a:noFill/>
          </a:ln>
        </p:spPr>
      </p:pic>
      <p:pic>
        <p:nvPicPr>
          <p:cNvPr id="192" name="" descr=""/>
          <p:cNvPicPr/>
          <p:nvPr/>
        </p:nvPicPr>
        <p:blipFill>
          <a:blip r:embed="rId2"/>
          <a:stretch/>
        </p:blipFill>
        <p:spPr>
          <a:xfrm>
            <a:off x="1005840" y="4374360"/>
            <a:ext cx="5852160" cy="746280"/>
          </a:xfrm>
          <a:prstGeom prst="rect">
            <a:avLst/>
          </a:prstGeom>
          <a:ln>
            <a:noFill/>
          </a:ln>
        </p:spPr>
      </p:pic>
      <p:pic>
        <p:nvPicPr>
          <p:cNvPr id="193" name="" descr=""/>
          <p:cNvPicPr/>
          <p:nvPr/>
        </p:nvPicPr>
        <p:blipFill>
          <a:blip r:embed="rId3"/>
          <a:stretch/>
        </p:blipFill>
        <p:spPr>
          <a:xfrm>
            <a:off x="4572000" y="5669280"/>
            <a:ext cx="2926080" cy="1142640"/>
          </a:xfrm>
          <a:prstGeom prst="rect">
            <a:avLst/>
          </a:prstGeom>
          <a:ln>
            <a:noFill/>
          </a:ln>
        </p:spPr>
      </p:pic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Montserrat"/>
              </a:rPr>
              <a:t>Javascript vs jQuery</a:t>
            </a:r>
            <a:endParaRPr b="0" lang="en-US" sz="4400" spc="-1" strike="noStrike">
              <a:latin typeface="Montserrat"/>
            </a:endParaRPr>
          </a:p>
        </p:txBody>
      </p:sp>
      <p:sp>
        <p:nvSpPr>
          <p:cNvPr id="195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Montserrat"/>
              </a:rPr>
              <a:t>Creating an element:</a:t>
            </a:r>
            <a:endParaRPr b="0" lang="en-US" sz="3200" spc="-1" strike="noStrike">
              <a:latin typeface="Montserrat"/>
            </a:endParaRPr>
          </a:p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Montserrat"/>
            </a:endParaRPr>
          </a:p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Montserrat"/>
            </a:endParaRPr>
          </a:p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Montserrat"/>
              </a:rPr>
              <a:t>Removing an element:</a:t>
            </a:r>
            <a:endParaRPr b="0" lang="en-US" sz="3200" spc="-1" strike="noStrike">
              <a:latin typeface="Montserrat"/>
            </a:endParaRPr>
          </a:p>
        </p:txBody>
      </p:sp>
      <p:pic>
        <p:nvPicPr>
          <p:cNvPr id="196" name="" descr=""/>
          <p:cNvPicPr/>
          <p:nvPr/>
        </p:nvPicPr>
        <p:blipFill>
          <a:blip r:embed="rId1"/>
          <a:stretch/>
        </p:blipFill>
        <p:spPr>
          <a:xfrm>
            <a:off x="985320" y="5303520"/>
            <a:ext cx="4866840" cy="849960"/>
          </a:xfrm>
          <a:prstGeom prst="rect">
            <a:avLst/>
          </a:prstGeom>
          <a:ln>
            <a:noFill/>
          </a:ln>
        </p:spPr>
      </p:pic>
      <p:pic>
        <p:nvPicPr>
          <p:cNvPr id="197" name="" descr=""/>
          <p:cNvPicPr/>
          <p:nvPr/>
        </p:nvPicPr>
        <p:blipFill>
          <a:blip r:embed="rId2"/>
          <a:stretch/>
        </p:blipFill>
        <p:spPr>
          <a:xfrm>
            <a:off x="1005840" y="4297680"/>
            <a:ext cx="6858000" cy="914400"/>
          </a:xfrm>
          <a:prstGeom prst="rect">
            <a:avLst/>
          </a:prstGeom>
          <a:ln>
            <a:noFill/>
          </a:ln>
        </p:spPr>
      </p:pic>
      <p:pic>
        <p:nvPicPr>
          <p:cNvPr id="198" name="" descr=""/>
          <p:cNvPicPr/>
          <p:nvPr/>
        </p:nvPicPr>
        <p:blipFill>
          <a:blip r:embed="rId3"/>
          <a:stretch/>
        </p:blipFill>
        <p:spPr>
          <a:xfrm>
            <a:off x="960480" y="2187360"/>
            <a:ext cx="7177680" cy="1013040"/>
          </a:xfrm>
          <a:prstGeom prst="rect">
            <a:avLst/>
          </a:prstGeom>
          <a:ln>
            <a:noFill/>
          </a:ln>
        </p:spPr>
      </p:pic>
      <p:pic>
        <p:nvPicPr>
          <p:cNvPr id="199" name="" descr=""/>
          <p:cNvPicPr/>
          <p:nvPr/>
        </p:nvPicPr>
        <p:blipFill>
          <a:blip r:embed="rId4"/>
          <a:stretch/>
        </p:blipFill>
        <p:spPr>
          <a:xfrm>
            <a:off x="914400" y="3238920"/>
            <a:ext cx="5577840" cy="601560"/>
          </a:xfrm>
          <a:prstGeom prst="rect">
            <a:avLst/>
          </a:prstGeom>
          <a:ln>
            <a:noFill/>
          </a:ln>
        </p:spPr>
      </p:pic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Montserrat"/>
              </a:rPr>
              <a:t>Basic Selectors</a:t>
            </a:r>
            <a:endParaRPr b="0" lang="en-US" sz="4400" spc="-1" strike="noStrike">
              <a:latin typeface="Montserrat"/>
            </a:endParaRPr>
          </a:p>
        </p:txBody>
      </p:sp>
      <p:pic>
        <p:nvPicPr>
          <p:cNvPr id="201" name="" descr=""/>
          <p:cNvPicPr/>
          <p:nvPr/>
        </p:nvPicPr>
        <p:blipFill>
          <a:blip r:embed="rId1"/>
          <a:stretch/>
        </p:blipFill>
        <p:spPr>
          <a:xfrm>
            <a:off x="1097280" y="1645920"/>
            <a:ext cx="7173000" cy="4846320"/>
          </a:xfrm>
          <a:prstGeom prst="rect">
            <a:avLst/>
          </a:prstGeom>
          <a:ln>
            <a:noFill/>
          </a:ln>
        </p:spPr>
      </p:pic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Montserrat"/>
              </a:rPr>
              <a:t>Selectors Combined</a:t>
            </a:r>
            <a:endParaRPr b="0" lang="en-US" sz="4400" spc="-1" strike="noStrike">
              <a:latin typeface="Montserrat"/>
            </a:endParaRPr>
          </a:p>
        </p:txBody>
      </p:sp>
      <p:pic>
        <p:nvPicPr>
          <p:cNvPr id="203" name="" descr=""/>
          <p:cNvPicPr/>
          <p:nvPr/>
        </p:nvPicPr>
        <p:blipFill>
          <a:blip r:embed="rId1"/>
          <a:stretch/>
        </p:blipFill>
        <p:spPr>
          <a:xfrm>
            <a:off x="1085400" y="1660680"/>
            <a:ext cx="6595560" cy="4374360"/>
          </a:xfrm>
          <a:prstGeom prst="rect">
            <a:avLst/>
          </a:prstGeom>
          <a:ln>
            <a:noFill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</TotalTime>
  <Application>LibreOffice/6.0.3.2$Linux_X86_64 LibreOffice_project/00m0$Build-2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2018-10-08T11:32:09Z</dcterms:created>
  <dc:creator/>
  <dc:description/>
  <dc:language>en-US</dc:language>
  <cp:lastModifiedBy/>
  <dcterms:modified xsi:type="dcterms:W3CDTF">2018-10-09T12:13:34Z</dcterms:modified>
  <cp:revision>9</cp:revision>
  <dc:subject/>
  <dc:title>Forestbird</dc:title>
</cp:coreProperties>
</file>