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8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2662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"/>
          <p:cNvSpPr/>
          <p:nvPr/>
        </p:nvSpPr>
        <p:spPr>
          <a:xfrm>
            <a:off x="0" y="0"/>
            <a:ext cx="6858000" cy="92664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63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63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5800" y="4401720"/>
            <a:ext cx="5486400" cy="4170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-360" y="8800920"/>
            <a:ext cx="2971800" cy="46332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3884400" y="8800920"/>
            <a:ext cx="2971800" cy="4633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buSzPct val="25000"/>
              <a:buFont typeface="StarSymbol"/>
              <a:buChar char=""/>
            </a:pPr>
            <a:fld id="{3B806C8D-19D6-48D2-84F4-E6A23A10387F}" type="slidenum">
              <a:rPr lang="en-US" sz="12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884760" y="8801280"/>
            <a:ext cx="2971800" cy="463320"/>
          </a:xfrm>
          <a:prstGeom prst="rect">
            <a:avLst/>
          </a:prstGeom>
        </p:spPr>
      </p:sp>
      <p:sp>
        <p:nvSpPr>
          <p:cNvPr id="173" name="TextShape 2"/>
          <p:cNvSpPr txBox="1"/>
          <p:nvPr/>
        </p:nvSpPr>
        <p:spPr>
          <a:xfrm>
            <a:off x="363600" y="3185640"/>
            <a:ext cx="6114960" cy="5386680"/>
          </a:xfrm>
          <a:prstGeom prst="rect">
            <a:avLst/>
          </a:prstGeom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4760" y="8801280"/>
            <a:ext cx="2971800" cy="463320"/>
          </a:xfrm>
          <a:prstGeom prst="rect">
            <a:avLst/>
          </a:prstGeom>
        </p:spPr>
      </p:sp>
      <p:sp>
        <p:nvSpPr>
          <p:cNvPr id="176" name="TextShape 2"/>
          <p:cNvSpPr txBox="1"/>
          <p:nvPr/>
        </p:nvSpPr>
        <p:spPr>
          <a:xfrm>
            <a:off x="363600" y="3185640"/>
            <a:ext cx="6114960" cy="5386680"/>
          </a:xfrm>
          <a:prstGeom prst="rect">
            <a:avLst/>
          </a:prstGeom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884760" y="8801280"/>
            <a:ext cx="2971800" cy="463320"/>
          </a:xfrm>
          <a:prstGeom prst="rect">
            <a:avLst/>
          </a:prstGeom>
        </p:spPr>
      </p:sp>
      <p:sp>
        <p:nvSpPr>
          <p:cNvPr id="178" name="TextShape 2"/>
          <p:cNvSpPr txBox="1"/>
          <p:nvPr/>
        </p:nvSpPr>
        <p:spPr>
          <a:xfrm>
            <a:off x="363600" y="3185640"/>
            <a:ext cx="6114960" cy="538668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4401720"/>
            <a:ext cx="5486400" cy="41706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88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6840" y="188640"/>
            <a:ext cx="8534520" cy="538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88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92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88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840" y="188640"/>
            <a:ext cx="8534520" cy="538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6774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141840"/>
            <a:ext cx="8534520" cy="8575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77400"/>
            <a:ext cx="82292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6840" y="188640"/>
            <a:ext cx="8534520" cy="763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Arial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bIns="46800" lIns="90000" rIns="90000" tIns="468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bIns="46800" lIns="90000" rIns="90000" tIns="468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6464160"/>
            <a:ext cx="9144000" cy="39384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StarSymbol"/>
              <a:buChar char=""/>
            </a:pPr>
            <a:r>
              <a:rPr lang="en-US"/>
              <a:t>- </a:t>
            </a:r>
            <a:fld id="{4ACDA105-B5E2-47E3-AE43-DF62E62FCA17}" type="slidenum">
              <a:rPr lang="en-US"/>
              <a:t>&lt;number&gt;</a:t>
            </a:fld>
            <a:r>
              <a:rPr lang="en-US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146320" y="5738760"/>
            <a:ext cx="4805280" cy="628560"/>
          </a:xfrm>
          <a:prstGeom prst="roundRect">
            <a:avLst>
              <a:gd fmla="val 4200" name="adj"/>
            </a:avLst>
          </a:prstGeom>
          <a:gradFill>
            <a:gsLst>
              <a:gs pos="0">
                <a:srgbClr val="c0d1b4"/>
              </a:gs>
              <a:gs pos="100000">
                <a:srgbClr val="e9feda"/>
              </a:gs>
            </a:gsLst>
            <a:lin ang="5400000"/>
          </a:gradFill>
          <a:ln w="9360">
            <a:solidFill>
              <a:srgbClr val="dddddd"/>
            </a:solidFill>
            <a:miter/>
          </a:ln>
        </p:spPr>
      </p:sp>
      <p:pic>
        <p:nvPicPr>
          <p:cNvPr descr="" id="38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1400"/>
            <a:ext cx="9144000" cy="6858000"/>
          </a:xfrm>
          <a:prstGeom prst="rect">
            <a:avLst/>
          </a:prstGeom>
        </p:spPr>
      </p:pic>
      <p:pic>
        <p:nvPicPr>
          <p:cNvPr descr="" id="39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5840" y="0"/>
            <a:ext cx="760320" cy="125280"/>
          </a:xfrm>
          <a:prstGeom prst="rect">
            <a:avLst/>
          </a:prstGeom>
        </p:spPr>
      </p:pic>
      <p:sp>
        <p:nvSpPr>
          <p:cNvPr id="40" name="CustomShape 2"/>
          <p:cNvSpPr/>
          <p:nvPr/>
        </p:nvSpPr>
        <p:spPr>
          <a:xfrm>
            <a:off x="0" y="2806560"/>
            <a:ext cx="9144000" cy="364032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41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808760" y="5881680"/>
            <a:ext cx="1033560" cy="479520"/>
          </a:xfrm>
          <a:prstGeom prst="rect">
            <a:avLst/>
          </a:prstGeom>
        </p:spPr>
      </p:pic>
      <p:pic>
        <p:nvPicPr>
          <p:cNvPr descr="" id="42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3359160"/>
          </a:xfrm>
          <a:prstGeom prst="rect">
            <a:avLst/>
          </a:prstGeom>
        </p:spPr>
      </p:pic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6840" y="188640"/>
            <a:ext cx="8534520" cy="763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en-US"/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397764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Font typeface="Arial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bIns="46800" lIns="90000" rIns="90000" tIns="46800"/>
          <a:p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bIns="46800" lIns="90000" rIns="90000" tIns="46800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0" y="6464160"/>
            <a:ext cx="9144000" cy="393840"/>
          </a:xfrm>
          <a:prstGeom prst="rect">
            <a:avLst/>
          </a:prstGeom>
        </p:spPr>
        <p:txBody>
          <a:bodyPr bIns="46800" lIns="90000" rIns="90000" tIns="46800"/>
          <a:p>
            <a:pPr algn="ctr">
              <a:buSzPct val="25000"/>
              <a:buFont typeface="StarSymbol"/>
              <a:buChar char=""/>
            </a:pPr>
            <a:r>
              <a:rPr b="1" lang="en-US" sz="1400"/>
              <a:t>- </a:t>
            </a:r>
            <a:fld id="{4C4E3EB9-3A98-4309-A2D8-1AB85BBB4702}" type="slidenum">
              <a:rPr b="1" lang="en-US" sz="1400"/>
              <a:t>&lt;number&gt;</a:t>
            </a:fld>
            <a:r>
              <a:rPr b="1" lang="en-US" sz="1400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4000" cy="2346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7" name="CustomShape 2"/>
          <p:cNvSpPr/>
          <p:nvPr/>
        </p:nvSpPr>
        <p:spPr>
          <a:xfrm>
            <a:off x="7583400" y="5719680"/>
            <a:ext cx="1363680" cy="6987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88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262240" y="1216080"/>
            <a:ext cx="4689360" cy="3346560"/>
          </a:xfrm>
          <a:prstGeom prst="rect">
            <a:avLst/>
          </a:prstGeom>
        </p:spPr>
      </p:pic>
      <p:sp>
        <p:nvSpPr>
          <p:cNvPr id="89" name="CustomShape 3"/>
          <p:cNvSpPr/>
          <p:nvPr/>
        </p:nvSpPr>
        <p:spPr>
          <a:xfrm>
            <a:off x="876240" y="5151600"/>
            <a:ext cx="7866000" cy="581400"/>
          </a:xfrm>
          <a:prstGeom prst="rect">
            <a:avLst/>
          </a:prstGeom>
        </p:spPr>
        <p:txBody>
          <a:bodyPr bIns="46800" lIns="90000" rIns="90000" tIns="46800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3200">
                <a:latin typeface="Arial Black"/>
              </a:rPr>
              <a:t>Javascript unit testing</a:t>
            </a:r>
            <a:endParaRPr/>
          </a:p>
        </p:txBody>
      </p:sp>
      <p:sp>
        <p:nvSpPr>
          <p:cNvPr id="90" name="Line 4"/>
          <p:cNvSpPr/>
          <p:nvPr/>
        </p:nvSpPr>
        <p:spPr>
          <a:xfrm>
            <a:off x="2076480" y="4995720"/>
            <a:ext cx="5357880" cy="0"/>
          </a:xfrm>
          <a:prstGeom prst="line">
            <a:avLst/>
          </a:prstGeom>
          <a:ln w="57240">
            <a:solidFill>
              <a:srgbClr val="6ebb1f"/>
            </a:solidFill>
            <a:miter/>
            <a:tailEnd len="med" type="triangle" w="med"/>
          </a:ln>
        </p:spPr>
      </p:sp>
      <p:sp>
        <p:nvSpPr>
          <p:cNvPr id="91" name="CustomShape 5"/>
          <p:cNvSpPr/>
          <p:nvPr/>
        </p:nvSpPr>
        <p:spPr>
          <a:xfrm>
            <a:off x="0" y="0"/>
            <a:ext cx="9144000" cy="230040"/>
          </a:xfrm>
          <a:prstGeom prst="rect">
            <a:avLst/>
          </a:prstGeom>
          <a:gradFill>
            <a:gsLst>
              <a:gs pos="0">
                <a:srgbClr val="eaeaea"/>
              </a:gs>
              <a:gs pos="100000">
                <a:srgbClr val="7f7f7f"/>
              </a:gs>
            </a:gsLst>
            <a:lin ang="5400000"/>
          </a:gradFill>
        </p:spPr>
      </p:sp>
      <p:sp>
        <p:nvSpPr>
          <p:cNvPr id="92" name="CustomShape 6"/>
          <p:cNvSpPr/>
          <p:nvPr/>
        </p:nvSpPr>
        <p:spPr>
          <a:xfrm>
            <a:off x="4127400" y="5854680"/>
            <a:ext cx="1219320" cy="3682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StarSymbol"/>
              <a:buChar char=""/>
            </a:pPr>
            <a:r>
              <a:rPr lang="en-US"/>
              <a:t>Nov 2013</a:t>
            </a:r>
            <a:endParaRPr/>
          </a:p>
        </p:txBody>
      </p:sp>
    </p:spTree>
  </p:cSld>
  <p:transition>
    <p:wipe dir="l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Writing unit test for portal applet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482040" y="1754280"/>
            <a:ext cx="8204760" cy="4565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test("ShowTermsEula", function() {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$("#qunit-fixture").append('&lt;div id="eulaTerms"/&gt;');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var server = this.sandbox.useFakeServer();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server.respondWith(</a:t>
            </a:r>
            <a:endParaRPr/>
          </a:p>
          <a:p>
            <a:r>
              <a:rPr lang="en-US" sz="1400">
                <a:latin typeface="DejaVu Sans Mono"/>
              </a:rPr>
              <a:t>        </a:t>
            </a:r>
            <a:r>
              <a:rPr lang="en-US" sz="1400">
                <a:latin typeface="DejaVu Sans Mono"/>
              </a:rPr>
              <a:t>"GET", /^\/api\/db\/eula\/user\/([^_]+).*$/,</a:t>
            </a:r>
            <a:endParaRPr/>
          </a:p>
          <a:p>
            <a:r>
              <a:rPr lang="en-US" sz="1400">
                <a:latin typeface="DejaVu Sans Mono"/>
              </a:rPr>
              <a:t>        </a:t>
            </a:r>
            <a:r>
              <a:rPr lang="en-US" sz="1400">
                <a:latin typeface="DejaVu Sans Mono"/>
              </a:rPr>
              <a:t>function (xhr, lang) {</a:t>
            </a:r>
            <a:endParaRPr/>
          </a:p>
          <a:p>
            <a:r>
              <a:rPr lang="en-US" sz="1400">
                <a:latin typeface="DejaVu Sans Mono"/>
              </a:rPr>
              <a:t>            </a:t>
            </a:r>
            <a:r>
              <a:rPr lang="en-US" sz="1400">
                <a:latin typeface="DejaVu Sans Mono"/>
              </a:rPr>
              <a:t>xhr.respond(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r>
              <a:rPr lang="en-US" sz="1400">
                <a:latin typeface="DejaVu Sans Mono"/>
              </a:rPr>
              <a:t>200,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r>
              <a:rPr lang="en-US" sz="1400">
                <a:latin typeface="DejaVu Sans Mono"/>
              </a:rPr>
              <a:t>{ "Content-Type": "application/json" },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r>
              <a:rPr lang="en-US" sz="1400">
                <a:latin typeface="DejaVu Sans Mono"/>
              </a:rPr>
              <a:t>'{ "lang": "' + lang + '",</a:t>
            </a:r>
            <a:endParaRPr/>
          </a:p>
          <a:p>
            <a:r>
              <a:rPr lang="en-US" sz="1400">
                <a:latin typeface="DejaVu Sans Mono"/>
              </a:rPr>
              <a:t>                   </a:t>
            </a:r>
            <a:r>
              <a:rPr lang="en-US" sz="1400">
                <a:latin typeface="DejaVu Sans Mono"/>
              </a:rPr>
              <a:t>"text": "Some test EULA text" }'</a:t>
            </a:r>
            <a:endParaRPr/>
          </a:p>
          <a:p>
            <a:r>
              <a:rPr lang="en-US" sz="1400">
                <a:latin typeface="DejaVu Sans Mono"/>
              </a:rPr>
              <a:t>            </a:t>
            </a:r>
            <a:r>
              <a:rPr lang="en-US" sz="1400">
                <a:latin typeface="DejaVu Sans Mono"/>
              </a:rPr>
              <a:t>);</a:t>
            </a:r>
            <a:endParaRPr/>
          </a:p>
          <a:p>
            <a:r>
              <a:rPr lang="en-US" sz="1400">
                <a:latin typeface="DejaVu Sans Mono"/>
              </a:rPr>
              <a:t>        </a:t>
            </a:r>
            <a:r>
              <a:rPr lang="en-US" sz="1400">
                <a:latin typeface="DejaVu Sans Mono"/>
              </a:rPr>
              <a:t>}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);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eula_applet_object.getTermsForEula();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equal($('#eulaTerms').html(), "Some test EULA text",</a:t>
            </a:r>
            <a:endParaRPr/>
          </a:p>
          <a:p>
            <a:r>
              <a:rPr lang="en-US" sz="1400">
                <a:latin typeface="DejaVu Sans Mono"/>
              </a:rPr>
              <a:t>        </a:t>
            </a:r>
            <a:r>
              <a:rPr lang="en-US" sz="1400">
                <a:latin typeface="DejaVu Sans Mono"/>
              </a:rPr>
              <a:t>"Eula text showd");</a:t>
            </a:r>
            <a:endParaRPr/>
          </a:p>
          <a:p>
            <a:r>
              <a:rPr lang="en-US" sz="1400">
                <a:latin typeface="DejaVu Sans Mono"/>
              </a:rPr>
              <a:t>});</a:t>
            </a:r>
            <a:endParaRPr/>
          </a:p>
        </p:txBody>
      </p:sp>
      <p:sp>
        <p:nvSpPr>
          <p:cNvPr id="131" name="TextShape 5"/>
          <p:cNvSpPr txBox="1"/>
          <p:nvPr/>
        </p:nvSpPr>
        <p:spPr>
          <a:xfrm>
            <a:off x="798120" y="1224720"/>
            <a:ext cx="234072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EULA is shown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Writing unit test for portal applet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482040" y="1803240"/>
            <a:ext cx="8204760" cy="4115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test("ErrorReceivingTermsEula", function() {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$("#qunit-fixture").append('&lt;div id="eulaTerms"/&gt;');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var server = this.sandbox.useFakeServer();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server.respondWith(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"GET", /^\/api\/db\/eula\/user\/([^_]+).*$/,</a:t>
            </a:r>
            <a:endParaRPr/>
          </a:p>
          <a:p>
            <a:r>
              <a:rPr lang="en-US" sz="1400">
                <a:latin typeface="DejaVu Sans Mono"/>
              </a:rPr>
              <a:t>     </a:t>
            </a:r>
            <a:r>
              <a:rPr lang="en-US" sz="1400">
                <a:latin typeface="DejaVu Sans Mono"/>
              </a:rPr>
              <a:t>function (xhr, lang) {</a:t>
            </a:r>
            <a:endParaRPr/>
          </a:p>
          <a:p>
            <a:r>
              <a:rPr lang="en-US" sz="1400">
                <a:latin typeface="DejaVu Sans Mono"/>
              </a:rPr>
              <a:t>       </a:t>
            </a:r>
            <a:r>
              <a:rPr lang="en-US" sz="1400">
                <a:latin typeface="DejaVu Sans Mono"/>
              </a:rPr>
              <a:t>xhr.respond(500, { "Content-Type": "application/json" }, '"ERROR"');</a:t>
            </a:r>
            <a:endParaRPr/>
          </a:p>
          <a:p>
            <a:r>
              <a:rPr lang="en-US" sz="1400">
                <a:latin typeface="DejaVu Sans Mono"/>
              </a:rPr>
              <a:t>     </a:t>
            </a:r>
            <a:r>
              <a:rPr lang="en-US" sz="1400">
                <a:latin typeface="DejaVu Sans Mono"/>
              </a:rPr>
              <a:t>}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this.stub(jQuery, "warn");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eula_applet_object.getTermsForEula();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ok(jQuery.warn.calledOnce, "jQuery warn called once");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equal($('#eulaTerms').html(), "", "Empty eula text");</a:t>
            </a:r>
            <a:endParaRPr/>
          </a:p>
          <a:p>
            <a:r>
              <a:rPr lang="en-US" sz="1400">
                <a:latin typeface="DejaVu Sans Mono"/>
              </a:rPr>
              <a:t>});</a:t>
            </a:r>
            <a:endParaRPr/>
          </a:p>
        </p:txBody>
      </p:sp>
      <p:sp>
        <p:nvSpPr>
          <p:cNvPr id="136" name="TextShape 5"/>
          <p:cNvSpPr txBox="1"/>
          <p:nvPr/>
        </p:nvSpPr>
        <p:spPr>
          <a:xfrm>
            <a:off x="607680" y="1306080"/>
            <a:ext cx="337464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Error receiving EULA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Writing unit test for portal applet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482040" y="2574360"/>
            <a:ext cx="6747840" cy="383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&lt;script type="text/javascript" src="lib/blanket.js"&gt;&lt;/script&gt;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607680" y="1306080"/>
            <a:ext cx="337464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Coverage</a:t>
            </a:r>
            <a:endParaRPr/>
          </a:p>
        </p:txBody>
      </p:sp>
      <p:sp>
        <p:nvSpPr>
          <p:cNvPr id="142" name="TextShape 6"/>
          <p:cNvSpPr txBox="1"/>
          <p:nvPr/>
        </p:nvSpPr>
        <p:spPr>
          <a:xfrm>
            <a:off x="507960" y="1896120"/>
            <a:ext cx="39913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Just include to index.html: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Notes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516960" y="1532880"/>
            <a:ext cx="7810560" cy="3138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Ideally we want TDD:</a:t>
            </a:r>
            <a:endParaRPr/>
          </a:p>
          <a:p>
            <a:endParaRPr/>
          </a:p>
          <a:p>
            <a:r>
              <a:rPr lang="en-US"/>
              <a:t>1) Write unit test before a function</a:t>
            </a:r>
            <a:endParaRPr/>
          </a:p>
          <a:p>
            <a:endParaRPr/>
          </a:p>
          <a:p>
            <a:r>
              <a:rPr lang="en-US"/>
              <a:t>2) Run unit test - it fails</a:t>
            </a:r>
            <a:endParaRPr/>
          </a:p>
          <a:p>
            <a:endParaRPr/>
          </a:p>
          <a:p>
            <a:r>
              <a:rPr lang="en-US"/>
              <a:t>3) Write function</a:t>
            </a:r>
            <a:endParaRPr/>
          </a:p>
          <a:p>
            <a:endParaRPr/>
          </a:p>
          <a:p>
            <a:r>
              <a:rPr lang="en-US"/>
              <a:t>4) Run unit test, if it is successful - then function is written correctly. If unit test failed - correct your function, rerun unit test to make sure now function works fine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Notes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516960" y="1532880"/>
            <a:ext cx="7810560" cy="389520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endParaRPr/>
          </a:p>
          <a:p>
            <a:r>
              <a:rPr lang="en-US" sz="1600"/>
              <a:t>1) Define exactly functionality and data flows for module</a:t>
            </a:r>
            <a:endParaRPr/>
          </a:p>
          <a:p>
            <a:endParaRPr/>
          </a:p>
          <a:p>
            <a:r>
              <a:rPr lang="en-US" sz="1600"/>
              <a:t>2) Create mock objects for tests</a:t>
            </a:r>
            <a:endParaRPr/>
          </a:p>
          <a:p>
            <a:endParaRPr/>
          </a:p>
          <a:p>
            <a:r>
              <a:rPr lang="en-US" sz="1600"/>
              <a:t>3) Write a test</a:t>
            </a:r>
            <a:endParaRPr/>
          </a:p>
          <a:p>
            <a:endParaRPr/>
          </a:p>
          <a:p>
            <a:r>
              <a:rPr lang="en-US" sz="1600"/>
              <a:t>4) Run the test</a:t>
            </a:r>
            <a:endParaRPr/>
          </a:p>
          <a:p>
            <a:endParaRPr/>
          </a:p>
          <a:p>
            <a:r>
              <a:rPr lang="en-US" sz="1600"/>
              <a:t>5) Check the results and coverage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It is not required to have 100% coverage for ALL code. Need to have 100% coverage for important code.</a:t>
            </a:r>
            <a:endParaRPr/>
          </a:p>
        </p:txBody>
      </p:sp>
      <p:sp>
        <p:nvSpPr>
          <p:cNvPr id="151" name="TextShape 5"/>
          <p:cNvSpPr txBox="1"/>
          <p:nvPr/>
        </p:nvSpPr>
        <p:spPr>
          <a:xfrm>
            <a:off x="580680" y="1369800"/>
            <a:ext cx="560592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Usually you should do: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Notes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580680" y="2009880"/>
            <a:ext cx="7810560" cy="577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For some reason ALL EXECUTED code WILL BE covered. So following code will be always displayed as covered without any test:</a:t>
            </a:r>
            <a:endParaRPr/>
          </a:p>
        </p:txBody>
      </p:sp>
      <p:sp>
        <p:nvSpPr>
          <p:cNvPr id="155" name="TextShape 4"/>
          <p:cNvSpPr txBox="1"/>
          <p:nvPr/>
        </p:nvSpPr>
        <p:spPr>
          <a:xfrm>
            <a:off x="580680" y="1369800"/>
            <a:ext cx="560592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Coverage note:</a:t>
            </a:r>
            <a:endParaRPr/>
          </a:p>
        </p:txBody>
      </p:sp>
      <p:sp>
        <p:nvSpPr>
          <p:cNvPr id="156" name="TextShape 5"/>
          <p:cNvSpPr txBox="1"/>
          <p:nvPr/>
        </p:nvSpPr>
        <p:spPr>
          <a:xfrm>
            <a:off x="771120" y="2839320"/>
            <a:ext cx="4952880" cy="1369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(function() {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var a = 1 + 1;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})();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$(document).ready(function() {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});</a:t>
            </a:r>
            <a:endParaRPr/>
          </a:p>
        </p:txBody>
      </p:sp>
      <p:sp>
        <p:nvSpPr>
          <p:cNvPr id="157" name="TextShape 6"/>
          <p:cNvSpPr txBox="1"/>
          <p:nvPr/>
        </p:nvSpPr>
        <p:spPr>
          <a:xfrm>
            <a:off x="716760" y="4435920"/>
            <a:ext cx="5460840" cy="333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This is major issue as we will have wrong coverage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TODO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580680" y="2009880"/>
            <a:ext cx="7810560" cy="1307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- Adding to SVN (need to confirm paths)</a:t>
            </a:r>
            <a:endParaRPr/>
          </a:p>
          <a:p>
            <a:endParaRPr/>
          </a:p>
          <a:p>
            <a:r>
              <a:rPr lang="en-US" sz="1600"/>
              <a:t>- Integrating with jenkins (automatically running, generate code coverage)</a:t>
            </a:r>
            <a:endParaRPr/>
          </a:p>
          <a:p>
            <a:endParaRPr/>
          </a:p>
          <a:p>
            <a:r>
              <a:rPr lang="en-US" sz="1600"/>
              <a:t>- How to test requie.js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Links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457200" y="1677960"/>
            <a:ext cx="8351280" cy="3881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http://qunitjs.com/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http://pivotal.github.io/jasmine/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http://sinonjs.org/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http://blanketjs.org/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http://phantomjs.org/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http://cjohansen.no/en/javascript/using_sinon_js_with_qunit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http://www.building-blocks.com/thinking/javascript-unit-testing-with-qunit-and-sinon-js/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http://julianhigman.com/blog/2013/07/23/testing-javascript-with-qunit-phantomjs-and-jscover/</a:t>
            </a:r>
            <a:endParaRPr/>
          </a:p>
          <a:p>
            <a:pPr>
              <a:lnSpc>
                <a:spcPct val="150000"/>
              </a:lnSpc>
            </a:pPr>
            <a:r>
              <a:rPr lang="en-US" sz="1400">
                <a:latin typeface="DejaVu Sans Mono"/>
              </a:rPr>
              <a:t>http://timurstrekalov.github.io/saga/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4000" cy="2346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5" name="CustomShape 2"/>
          <p:cNvSpPr/>
          <p:nvPr/>
        </p:nvSpPr>
        <p:spPr>
          <a:xfrm>
            <a:off x="7583400" y="5719680"/>
            <a:ext cx="1363680" cy="6987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166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262240" y="1216080"/>
            <a:ext cx="4689360" cy="3346560"/>
          </a:xfrm>
          <a:prstGeom prst="rect">
            <a:avLst/>
          </a:prstGeom>
        </p:spPr>
      </p:pic>
      <p:sp>
        <p:nvSpPr>
          <p:cNvPr id="167" name="CustomShape 3"/>
          <p:cNvSpPr/>
          <p:nvPr/>
        </p:nvSpPr>
        <p:spPr>
          <a:xfrm>
            <a:off x="876240" y="5151600"/>
            <a:ext cx="7866000" cy="581400"/>
          </a:xfrm>
          <a:prstGeom prst="rect">
            <a:avLst/>
          </a:prstGeom>
        </p:spPr>
        <p:txBody>
          <a:bodyPr bIns="46800" lIns="90000" rIns="90000" tIns="46800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3200">
                <a:latin typeface="Arial Black"/>
              </a:rPr>
              <a:t>Questions?</a:t>
            </a:r>
            <a:endParaRPr/>
          </a:p>
        </p:txBody>
      </p:sp>
      <p:sp>
        <p:nvSpPr>
          <p:cNvPr id="168" name="Line 4"/>
          <p:cNvSpPr/>
          <p:nvPr/>
        </p:nvSpPr>
        <p:spPr>
          <a:xfrm>
            <a:off x="2076480" y="4995720"/>
            <a:ext cx="5357880" cy="0"/>
          </a:xfrm>
          <a:prstGeom prst="line">
            <a:avLst/>
          </a:prstGeom>
          <a:ln w="57240">
            <a:solidFill>
              <a:srgbClr val="6ebb1f"/>
            </a:solidFill>
            <a:miter/>
            <a:tailEnd len="med" type="triangle" w="med"/>
          </a:ln>
        </p:spPr>
      </p:sp>
      <p:sp>
        <p:nvSpPr>
          <p:cNvPr id="169" name="CustomShape 5"/>
          <p:cNvSpPr/>
          <p:nvPr/>
        </p:nvSpPr>
        <p:spPr>
          <a:xfrm>
            <a:off x="0" y="0"/>
            <a:ext cx="9144000" cy="230040"/>
          </a:xfrm>
          <a:prstGeom prst="rect">
            <a:avLst/>
          </a:prstGeom>
          <a:gradFill>
            <a:gsLst>
              <a:gs pos="0">
                <a:srgbClr val="eaeaea"/>
              </a:gs>
              <a:gs pos="100000">
                <a:srgbClr val="7f7f7f"/>
              </a:gs>
            </a:gsLst>
            <a:lin ang="5400000"/>
          </a:gradFill>
        </p:spPr>
      </p:sp>
    </p:spTree>
  </p:cSld>
  <p:transition>
    <p:wipe dir="l"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4710240"/>
            <a:ext cx="9144000" cy="976320"/>
          </a:xfrm>
          <a:prstGeom prst="rect">
            <a:avLst/>
          </a:prstGeom>
        </p:spPr>
        <p:txBody>
          <a:bodyPr bIns="46800" lIns="90000" rIns="90000" tIns="0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Arial Black"/>
              </a:rPr>
              <a:t>Thank You</a:t>
            </a:r>
            <a:endParaRPr/>
          </a:p>
        </p:txBody>
      </p:sp>
      <p:sp>
        <p:nvSpPr>
          <p:cNvPr id="171" name="Line 2"/>
          <p:cNvSpPr/>
          <p:nvPr/>
        </p:nvSpPr>
        <p:spPr>
          <a:xfrm>
            <a:off x="2506680" y="4646520"/>
            <a:ext cx="4397400" cy="0"/>
          </a:xfrm>
          <a:prstGeom prst="line">
            <a:avLst/>
          </a:prstGeom>
          <a:ln w="57240">
            <a:solidFill>
              <a:srgbClr val="6ebb1f"/>
            </a:solidFill>
            <a:miter/>
            <a:tailEnd len="med" type="triangle" w="med"/>
          </a:ln>
        </p:spPr>
      </p:sp>
    </p:spTree>
  </p:cSld>
  <p:transition>
    <p:wipe dir="l"/>
  </p:transition>
  <p:timing>
    <p:tnLst>
      <p:par>
        <p:cTn dur="indefinite" id="5" nodeType="tmRoot" restart="never">
          <p:childTnLst>
            <p:seq>
              <p:cTn dur="indefinite" id="6" nodeType="mainSeq">
                <p:childTnLst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withEffect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"/>
                                        <p:tgtEl>
                                          <p:spTgt spid="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"/>
                                        <p:tgtEl>
                                          <p:spTgt spid="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52440" y="1058400"/>
            <a:ext cx="8229600" cy="5342040"/>
          </a:xfrm>
          <a:prstGeom prst="rect">
            <a:avLst/>
          </a:prstGeom>
        </p:spPr>
        <p:txBody>
          <a:bodyPr/>
          <a:p>
            <a:pPr>
              <a:buFont typeface="StarSymbol"/>
              <a:buChar char=""/>
            </a:pPr>
            <a:endParaRPr/>
          </a:p>
          <a:p>
            <a:pPr>
              <a:buFont typeface="Arial"/>
              <a:buChar char="•"/>
            </a:pPr>
            <a:r>
              <a:rPr lang="en-CA"/>
              <a:t>Overview</a:t>
            </a:r>
            <a:endParaRPr/>
          </a:p>
          <a:p>
            <a:pPr>
              <a:buFont typeface="Arial"/>
              <a:buChar char="•"/>
            </a:pPr>
            <a:r>
              <a:rPr lang="en-CA"/>
              <a:t>Getting started</a:t>
            </a:r>
            <a:endParaRPr/>
          </a:p>
          <a:p>
            <a:pPr>
              <a:buFont typeface="Arial"/>
              <a:buChar char="•"/>
            </a:pPr>
            <a:r>
              <a:rPr lang="en-CA"/>
              <a:t>Writing unit test for portal applet</a:t>
            </a:r>
            <a:endParaRPr/>
          </a:p>
          <a:p>
            <a:pPr>
              <a:buFont typeface="Arial"/>
              <a:buChar char="•"/>
            </a:pPr>
            <a:r>
              <a:rPr lang="en-CA"/>
              <a:t>Notes</a:t>
            </a:r>
            <a:endParaRPr/>
          </a:p>
          <a:p>
            <a:pPr>
              <a:buFont typeface="Arial"/>
              <a:buChar char="•"/>
            </a:pPr>
            <a:r>
              <a:rPr lang="en-CA"/>
              <a:t>TODO list</a:t>
            </a:r>
            <a:endParaRPr/>
          </a:p>
          <a:p>
            <a:pPr>
              <a:buFont typeface="Arial"/>
              <a:buChar char="•"/>
            </a:pPr>
            <a:r>
              <a:rPr lang="en-CA"/>
              <a:t>Links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</p:sp>
      <p:sp>
        <p:nvSpPr>
          <p:cNvPr id="95" name="TextShape 3"/>
          <p:cNvSpPr txBox="1"/>
          <p:nvPr/>
        </p:nvSpPr>
        <p:spPr>
          <a:xfrm>
            <a:off x="1391760" y="329760"/>
            <a:ext cx="7177320" cy="763560"/>
          </a:xfrm>
          <a:prstGeom prst="rect">
            <a:avLst/>
          </a:prstGeom>
        </p:spPr>
        <p:txBody>
          <a:bodyPr anchor="ctr"/>
          <a:p>
            <a:pPr algn="r">
              <a:buFont typeface="StarSymbol"/>
              <a:buChar char=""/>
            </a:pPr>
            <a:r>
              <a:rPr lang="en-CA" sz="3500"/>
              <a:t>On Today’s Agenda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2680" y="1193760"/>
            <a:ext cx="8712360" cy="5262480"/>
          </a:xfrm>
          <a:prstGeom prst="rect">
            <a:avLst/>
          </a:prstGeom>
        </p:spPr>
        <p:txBody>
          <a:bodyPr/>
          <a:p>
            <a:pPr>
              <a:buFont typeface="StarSymbol"/>
              <a:buChar char=""/>
            </a:pPr>
            <a:r>
              <a:rPr b="1" lang="en-US"/>
              <a:t>Unit test frameworks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QUnit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Jasmine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Mocha (node.js)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YUI test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others</a:t>
            </a:r>
            <a:endParaRPr/>
          </a:p>
          <a:p>
            <a:pPr>
              <a:buFont typeface="StarSymbol"/>
              <a:buChar char=""/>
            </a:pPr>
            <a:endParaRPr/>
          </a:p>
          <a:p>
            <a:pPr>
              <a:buFont typeface="StarSymbol"/>
              <a:buChar char=""/>
            </a:pPr>
            <a:r>
              <a:rPr b="1" lang="en-US"/>
              <a:t>Mocking: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Sinon.js</a:t>
            </a:r>
            <a:endParaRPr/>
          </a:p>
          <a:p>
            <a:pPr>
              <a:buFont typeface="StarSymbol"/>
              <a:buChar char=""/>
            </a:pPr>
            <a:endParaRPr/>
          </a:p>
          <a:p>
            <a:pPr>
              <a:buFont typeface="StarSymbol"/>
              <a:buChar char=""/>
            </a:pPr>
            <a:r>
              <a:rPr b="1" lang="en-US"/>
              <a:t>Coverage tools: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JSCover (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saga (maven)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blanket.js (node.js)</a:t>
            </a:r>
            <a:endParaRPr/>
          </a:p>
          <a:p>
            <a:pPr>
              <a:buFont typeface="StarSymbol"/>
              <a:buChar char=""/>
            </a:pPr>
            <a:endParaRPr/>
          </a:p>
          <a:p>
            <a:pPr>
              <a:buFont typeface="StarSymbol"/>
              <a:buChar char=""/>
            </a:pPr>
            <a:r>
              <a:rPr b="1" lang="en-US"/>
              <a:t>Environment: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any browser (developing)</a:t>
            </a:r>
            <a:endParaRPr/>
          </a:p>
          <a:p>
            <a:pPr>
              <a:buFont typeface="StarSymbol"/>
              <a:buChar char=""/>
            </a:pPr>
            <a:r>
              <a:rPr lang="en-US" sz="1400"/>
              <a:t>- headless browser PhantomJS (continuous integration tools and automatically builds)</a:t>
            </a:r>
            <a:endParaRPr/>
          </a:p>
          <a:p>
            <a:pPr>
              <a:buFont typeface="StarSymbol"/>
              <a:buChar char=""/>
            </a:pPr>
            <a:r>
              <a:rPr lang="en-US"/>
              <a:t> 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Overview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Getting started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01" name="TextShape 4"/>
          <p:cNvSpPr txBox="1"/>
          <p:nvPr/>
        </p:nvSpPr>
        <p:spPr>
          <a:xfrm>
            <a:off x="640080" y="1371600"/>
            <a:ext cx="7132320" cy="1461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- js code that we want to test (code.js)</a:t>
            </a:r>
            <a:endParaRPr/>
          </a:p>
          <a:p>
            <a:endParaRPr/>
          </a:p>
          <a:p>
            <a:r>
              <a:rPr lang="en-US"/>
              <a:t>- test cases (tests.js)</a:t>
            </a:r>
            <a:endParaRPr/>
          </a:p>
          <a:p>
            <a:endParaRPr/>
          </a:p>
          <a:p>
            <a:r>
              <a:rPr lang="en-US"/>
              <a:t>- html file (index.html)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Getting started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915480" y="2000160"/>
            <a:ext cx="6945480" cy="903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function foo(i) {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return 2*i;</a:t>
            </a:r>
            <a:endParaRPr/>
          </a:p>
          <a:p>
            <a:r>
              <a:rPr lang="en-US" sz="1400">
                <a:latin typeface="DejaVu Sans Mono"/>
              </a:rPr>
              <a:t>}</a:t>
            </a:r>
            <a:endParaRPr/>
          </a:p>
        </p:txBody>
      </p:sp>
      <p:sp>
        <p:nvSpPr>
          <p:cNvPr id="106" name="TextShape 5"/>
          <p:cNvSpPr txBox="1"/>
          <p:nvPr/>
        </p:nvSpPr>
        <p:spPr>
          <a:xfrm>
            <a:off x="903240" y="1393920"/>
            <a:ext cx="35661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code.js</a:t>
            </a:r>
            <a:endParaRPr/>
          </a:p>
        </p:txBody>
      </p:sp>
      <p:sp>
        <p:nvSpPr>
          <p:cNvPr id="107" name="TextShape 6"/>
          <p:cNvSpPr txBox="1"/>
          <p:nvPr/>
        </p:nvSpPr>
        <p:spPr>
          <a:xfrm>
            <a:off x="914400" y="3719520"/>
            <a:ext cx="120852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tests.js</a:t>
            </a:r>
            <a:endParaRPr/>
          </a:p>
        </p:txBody>
      </p:sp>
      <p:sp>
        <p:nvSpPr>
          <p:cNvPr id="108" name="TextShape 7"/>
          <p:cNvSpPr txBox="1"/>
          <p:nvPr/>
        </p:nvSpPr>
        <p:spPr>
          <a:xfrm>
            <a:off x="927000" y="4296960"/>
            <a:ext cx="6968160" cy="729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test( "test_foo", function() {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ok( 2 == foo(1), "Passed!" );</a:t>
            </a:r>
            <a:endParaRPr/>
          </a:p>
          <a:p>
            <a:r>
              <a:rPr lang="en-US" sz="1400">
                <a:latin typeface="DejaVu Sans Mono"/>
              </a:rPr>
              <a:t>});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Getting started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12" name="TextShape 4"/>
          <p:cNvSpPr txBox="1"/>
          <p:nvPr/>
        </p:nvSpPr>
        <p:spPr>
          <a:xfrm>
            <a:off x="640080" y="2229480"/>
            <a:ext cx="7680960" cy="3287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&lt;!DOCTYPE html&gt;</a:t>
            </a:r>
            <a:endParaRPr/>
          </a:p>
          <a:p>
            <a:r>
              <a:rPr lang="en-US" sz="1400">
                <a:latin typeface="DejaVu Sans Mono"/>
              </a:rPr>
              <a:t>&lt;html&gt;</a:t>
            </a:r>
            <a:endParaRPr/>
          </a:p>
          <a:p>
            <a:r>
              <a:rPr lang="en-US" sz="1400">
                <a:latin typeface="DejaVu Sans Mono"/>
              </a:rPr>
              <a:t>&lt;head&gt;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&lt;meta charset="utf-8"&gt;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&lt;title&gt;QUnit Example&lt;/title&gt;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&lt;link rel="stylesheet" href="/lib/qunit.css"&gt;</a:t>
            </a:r>
            <a:endParaRPr/>
          </a:p>
          <a:p>
            <a:r>
              <a:rPr lang="en-US" sz="1400">
                <a:latin typeface="DejaVu Sans Mono"/>
              </a:rPr>
              <a:t>&lt;/head&gt;</a:t>
            </a:r>
            <a:endParaRPr/>
          </a:p>
          <a:p>
            <a:r>
              <a:rPr lang="en-US" sz="1400">
                <a:latin typeface="DejaVu Sans Mono"/>
              </a:rPr>
              <a:t>&lt;body&gt;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&lt;div id="qunit"&gt;&lt;/div&gt;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&lt;div id="qunit-fixture"&gt;&lt;/div&gt;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&lt;script src="/lib/qunit.js"&gt;&lt;/script&gt;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&lt;script src="tests/code.js"&gt;&lt;/script&gt;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&lt;script src="tests/tests.js"&gt;&lt;/script&gt;</a:t>
            </a:r>
            <a:endParaRPr/>
          </a:p>
          <a:p>
            <a:r>
              <a:rPr lang="en-US" sz="1400">
                <a:latin typeface="DejaVu Sans Mono"/>
              </a:rPr>
              <a:t>&lt;/body&gt;</a:t>
            </a:r>
            <a:endParaRPr/>
          </a:p>
          <a:p>
            <a:r>
              <a:rPr lang="en-US" sz="1400">
                <a:latin typeface="DejaVu Sans Mono"/>
              </a:rPr>
              <a:t>&lt;/html&gt;</a:t>
            </a:r>
            <a:endParaRPr/>
          </a:p>
        </p:txBody>
      </p:sp>
      <p:sp>
        <p:nvSpPr>
          <p:cNvPr id="113" name="TextShape 5"/>
          <p:cNvSpPr txBox="1"/>
          <p:nvPr/>
        </p:nvSpPr>
        <p:spPr>
          <a:xfrm>
            <a:off x="822960" y="1554480"/>
            <a:ext cx="35661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index.html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Getting started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482040" y="1331280"/>
            <a:ext cx="8204760" cy="459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* Assertions: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equal       notEqual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deepEqual   notDeepEqual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strictEqual notStrictEqual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ok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throws</a:t>
            </a:r>
            <a:endParaRPr/>
          </a:p>
          <a:p>
            <a:endParaRPr/>
          </a:p>
          <a:p>
            <a:r>
              <a:rPr lang="en-US" sz="1600"/>
              <a:t>* For grouping test can be defined `module' (with setup/teardown methods)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module("ModuleName", {setup: function () {}, teardown: function() {} })</a:t>
            </a:r>
            <a:endParaRPr/>
          </a:p>
          <a:p>
            <a:r>
              <a:rPr lang="en-US" sz="1600"/>
              <a:t>  </a:t>
            </a:r>
            <a:endParaRPr/>
          </a:p>
          <a:p>
            <a:r>
              <a:rPr lang="en-US" sz="1600"/>
              <a:t>* For spy/stub/mocking can be used Simon.JS functionality:</a:t>
            </a:r>
            <a:endParaRPr/>
          </a:p>
          <a:p>
            <a:r>
              <a:rPr lang="en-US" sz="1600"/>
              <a:t> </a:t>
            </a:r>
            <a:r>
              <a:rPr lang="en-US" sz="1400">
                <a:latin typeface="DejaVu Sans Mono"/>
              </a:rPr>
              <a:t> </a:t>
            </a:r>
            <a:r>
              <a:rPr lang="en-US" sz="1400">
                <a:latin typeface="DejaVu Sans Mono"/>
              </a:rPr>
              <a:t>// Stub ajax call: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this.stub(jQuery, "ajax");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//Mocking REST server: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var server = this.sandbox.useFakeServer();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// server.respondWith(...</a:t>
            </a:r>
            <a:endParaRPr/>
          </a:p>
          <a:p>
            <a:endParaRPr/>
          </a:p>
          <a:p>
            <a:r>
              <a:rPr lang="en-US" sz="1600"/>
              <a:t>* Access DOM (will be reset after each tests):</a:t>
            </a:r>
            <a:endParaRPr/>
          </a:p>
          <a:p>
            <a:r>
              <a:rPr lang="en-US" sz="1400">
                <a:latin typeface="DejaVu Sans Mono"/>
              </a:rPr>
              <a:t>  </a:t>
            </a:r>
            <a:r>
              <a:rPr lang="en-US" sz="1400">
                <a:latin typeface="DejaVu Sans Mono"/>
              </a:rPr>
              <a:t>$("#qunit-fixture")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Writing unit test for portal applet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21" name="TextShape 4"/>
          <p:cNvSpPr txBox="1"/>
          <p:nvPr/>
        </p:nvSpPr>
        <p:spPr>
          <a:xfrm>
            <a:off x="482040" y="1331280"/>
            <a:ext cx="8204760" cy="4931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Applet location: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 </a:t>
            </a:r>
            <a:r>
              <a:rPr lang="en-US" sz="1400">
                <a:latin typeface="DejaVu Sans Mono"/>
              </a:rPr>
              <a:t>/public/portal/default/theme-structure/default/applet/eula/1.0/script.js</a:t>
            </a:r>
            <a:endParaRPr/>
          </a:p>
          <a:p>
            <a:endParaRPr/>
          </a:p>
          <a:p>
            <a:endParaRPr/>
          </a:p>
          <a:p>
            <a:r>
              <a:rPr b="1" lang="en-US" sz="2000">
                <a:latin typeface="Arial"/>
              </a:rPr>
              <a:t>Function: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eula_applet_object.getTermsForEula()</a:t>
            </a:r>
            <a:endParaRPr/>
          </a:p>
          <a:p>
            <a:endParaRPr/>
          </a:p>
          <a:p>
            <a:endParaRPr/>
          </a:p>
          <a:p>
            <a:r>
              <a:rPr b="1" lang="en-US" sz="2000">
                <a:latin typeface="Arial"/>
              </a:rPr>
              <a:t>Tests location: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/private/portal/tools/Qunit/tests/applets/test_applet_eula.js</a:t>
            </a:r>
            <a:endParaRPr/>
          </a:p>
          <a:p>
            <a:endParaRPr/>
          </a:p>
          <a:p>
            <a:endParaRPr/>
          </a:p>
          <a:p>
            <a:r>
              <a:rPr b="1" lang="en-US" sz="2000">
                <a:latin typeface="Arial"/>
              </a:rPr>
              <a:t>Tests: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    </a:t>
            </a:r>
            <a:r>
              <a:rPr lang="en-US" sz="1600">
                <a:latin typeface="Arial"/>
              </a:rPr>
              <a:t>* REST request</a:t>
            </a:r>
            <a:endParaRPr/>
          </a:p>
          <a:p>
            <a:r>
              <a:rPr lang="en-US" sz="1600">
                <a:latin typeface="Arial"/>
              </a:rPr>
              <a:t>    </a:t>
            </a:r>
            <a:r>
              <a:rPr lang="en-US" sz="1600">
                <a:latin typeface="Arial"/>
              </a:rPr>
              <a:t>* If EULA is shown</a:t>
            </a:r>
            <a:endParaRPr/>
          </a:p>
          <a:p>
            <a:r>
              <a:rPr lang="en-US" sz="1600">
                <a:latin typeface="Arial"/>
              </a:rPr>
              <a:t>    </a:t>
            </a:r>
            <a:r>
              <a:rPr lang="en-US" sz="1600">
                <a:latin typeface="Arial"/>
              </a:rPr>
              <a:t>* Error receiving EULA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35000" y="369720"/>
            <a:ext cx="7562880" cy="684360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en-US" sz="3500"/>
              <a:t>Writing unit test for portal applet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2011680" y="3291840"/>
            <a:ext cx="7641360" cy="405936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  <a:p>
            <a:pPr algn="ctr">
              <a:buFont typeface="StarSymbol"/>
              <a:buChar char=""/>
            </a:pPr>
            <a:endParaRPr/>
          </a:p>
        </p:txBody>
      </p:sp>
      <p:sp>
        <p:nvSpPr>
          <p:cNvPr id="125" name="TextShape 4"/>
          <p:cNvSpPr txBox="1"/>
          <p:nvPr/>
        </p:nvSpPr>
        <p:spPr>
          <a:xfrm>
            <a:off x="482040" y="1911960"/>
            <a:ext cx="8204760" cy="3713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latin typeface="DejaVu Sans Mono"/>
              </a:rPr>
              <a:t>test("ajaxTermsEula", function() {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portal.Language.getCurrentLanguage = function() {</a:t>
            </a:r>
            <a:endParaRPr/>
          </a:p>
          <a:p>
            <a:r>
              <a:rPr lang="en-US" sz="1400">
                <a:latin typeface="DejaVu Sans Mono"/>
              </a:rPr>
              <a:t>        </a:t>
            </a:r>
            <a:r>
              <a:rPr lang="en-US" sz="1400">
                <a:latin typeface="DejaVu Sans Mono"/>
              </a:rPr>
              <a:t>return 'en_US_FO';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}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this.stub(jQuery, "ajax");</a:t>
            </a:r>
            <a:endParaRPr/>
          </a:p>
          <a:p>
            <a:r>
              <a:rPr lang="en-US" sz="1400">
                <a:latin typeface="DejaVu Sans Mono"/>
              </a:rPr>
              <a:t>                </a:t>
            </a:r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eula_applet_object.getTermsForEula();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ok(jQuery.ajax.calledOnce, "ajax called once");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equal(jQuery.ajax.getCall(0).args[0].dataType, "json",</a:t>
            </a:r>
            <a:endParaRPr/>
          </a:p>
          <a:p>
            <a:r>
              <a:rPr lang="en-US" sz="1400">
                <a:latin typeface="DejaVu Sans Mono"/>
              </a:rPr>
              <a:t>        </a:t>
            </a:r>
            <a:r>
              <a:rPr lang="en-US" sz="1400">
                <a:latin typeface="DejaVu Sans Mono"/>
              </a:rPr>
              <a:t>"ajax type is json");</a:t>
            </a:r>
            <a:endParaRPr/>
          </a:p>
          <a:p>
            <a:endParaRPr/>
          </a:p>
          <a:p>
            <a:r>
              <a:rPr lang="en-US" sz="1400">
                <a:latin typeface="DejaVu Sans Mono"/>
              </a:rPr>
              <a:t>    </a:t>
            </a:r>
            <a:r>
              <a:rPr lang="en-US" sz="1400">
                <a:latin typeface="DejaVu Sans Mono"/>
              </a:rPr>
              <a:t>equal(jQuery.ajax.getCall(0).args[0].url,</a:t>
            </a:r>
            <a:endParaRPr/>
          </a:p>
          <a:p>
            <a:r>
              <a:rPr lang="en-US" sz="1400">
                <a:latin typeface="DejaVu Sans Mono"/>
              </a:rPr>
              <a:t>        </a:t>
            </a:r>
            <a:r>
              <a:rPr lang="en-US" sz="1400">
                <a:latin typeface="DejaVu Sans Mono"/>
              </a:rPr>
              <a:t>"/api/db/eula/user/en_US_FO.json", "REST url is correct");</a:t>
            </a:r>
            <a:endParaRPr/>
          </a:p>
          <a:p>
            <a:r>
              <a:rPr lang="en-US" sz="1400">
                <a:latin typeface="DejaVu Sans Mono"/>
              </a:rPr>
              <a:t>});</a:t>
            </a:r>
            <a:endParaRPr/>
          </a:p>
        </p:txBody>
      </p:sp>
      <p:sp>
        <p:nvSpPr>
          <p:cNvPr id="126" name="TextShape 5"/>
          <p:cNvSpPr txBox="1"/>
          <p:nvPr/>
        </p:nvSpPr>
        <p:spPr>
          <a:xfrm>
            <a:off x="725760" y="1369800"/>
            <a:ext cx="244908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000"/>
              <a:t>REST request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