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  <p:sldMasterId id="2147483687" r:id="rId3"/>
  </p:sldMasterIdLst>
  <p:notesMasterIdLst>
    <p:notesMasterId r:id="rId13"/>
  </p:notesMasterIdLst>
  <p:handoutMasterIdLst>
    <p:handoutMasterId r:id="rId14"/>
  </p:handoutMasterIdLst>
  <p:sldIdLst>
    <p:sldId id="2479" r:id="rId4"/>
    <p:sldId id="2426" r:id="rId5"/>
    <p:sldId id="2427" r:id="rId6"/>
    <p:sldId id="2573" r:id="rId7"/>
    <p:sldId id="2574" r:id="rId8"/>
    <p:sldId id="2575" r:id="rId9"/>
    <p:sldId id="2576" r:id="rId10"/>
    <p:sldId id="2577" r:id="rId11"/>
    <p:sldId id="2569" r:id="rId12"/>
  </p:sldIdLst>
  <p:sldSz cx="14630400" cy="8229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41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26"/>
    <a:srgbClr val="000000"/>
    <a:srgbClr val="80A2A5"/>
    <a:srgbClr val="99CC00"/>
    <a:srgbClr val="F8B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4" autoAdjust="0"/>
    <p:restoredTop sz="84568" autoAdjust="0"/>
  </p:normalViewPr>
  <p:slideViewPr>
    <p:cSldViewPr>
      <p:cViewPr varScale="1">
        <p:scale>
          <a:sx n="65" d="100"/>
          <a:sy n="65" d="100"/>
        </p:scale>
        <p:origin x="224" y="256"/>
      </p:cViewPr>
      <p:guideLst>
        <p:guide orient="horz" pos="3120"/>
        <p:guide pos="4176"/>
      </p:guideLst>
    </p:cSldViewPr>
  </p:slideViewPr>
  <p:outlineViewPr>
    <p:cViewPr>
      <p:scale>
        <a:sx n="33" d="100"/>
        <a:sy n="33" d="100"/>
      </p:scale>
      <p:origin x="0" y="8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4384"/>
    </p:cViewPr>
  </p:sorterViewPr>
  <p:notesViewPr>
    <p:cSldViewPr snapToGrid="0" snapToObjects="1">
      <p:cViewPr varScale="1">
        <p:scale>
          <a:sx n="67" d="100"/>
          <a:sy n="67" d="100"/>
        </p:scale>
        <p:origin x="-39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2070C2-3734-41AE-AC54-A8B8224C6424}" type="datetimeFigureOut">
              <a:rPr lang="en-US"/>
              <a:pPr>
                <a:defRPr/>
              </a:pPr>
              <a:t>9/1/18</a:t>
            </a:fld>
            <a:endParaRPr lang="en-US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F853924-3AD3-497A-B227-AF5FB732B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24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1270B11-64EA-405A-A9E4-BBE21B127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52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Hi,</a:t>
            </a:r>
            <a:r>
              <a:rPr lang="en-US" altLang="zh-TW" baseline="0" dirty="0" smtClean="0"/>
              <a:t> I am Yu-</a:t>
            </a:r>
            <a:r>
              <a:rPr lang="en-US" altLang="zh-TW" baseline="0" dirty="0" err="1" smtClean="0"/>
              <a:t>Jui</a:t>
            </a:r>
            <a:r>
              <a:rPr lang="en-US" altLang="zh-TW" baseline="0" dirty="0" smtClean="0"/>
              <a:t> Chen. Today I am going to </a:t>
            </a:r>
            <a:r>
              <a:rPr lang="en-US" altLang="zh-TW" baseline="0" dirty="0" err="1" smtClean="0"/>
              <a:t>introduce‘Strategies</a:t>
            </a:r>
            <a:r>
              <a:rPr lang="en-US" altLang="zh-TW" baseline="0" dirty="0" smtClean="0"/>
              <a:t> for landing data jobs at amazon’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270B11-64EA-405A-A9E4-BBE21B12781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2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there</a:t>
            </a:r>
            <a:r>
              <a:rPr lang="en-US" baseline="0" dirty="0" smtClean="0"/>
              <a:t> is the dataset I analyzed. Features includes title of job, locations, overall description. </a:t>
            </a:r>
            <a:r>
              <a:rPr lang="en-US" altLang="zh-TW" sz="13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Minimum Qualifications for the job, and prefer</a:t>
            </a:r>
            <a:r>
              <a:rPr lang="en-US" altLang="zh-TW" sz="13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requirements for the job.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270B11-64EA-405A-A9E4-BBE21B1278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4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First</a:t>
            </a:r>
            <a:r>
              <a:rPr lang="en-US" altLang="zh-TW" baseline="0" dirty="0" smtClean="0"/>
              <a:t> strategy is for time. </a:t>
            </a:r>
            <a:r>
              <a:rPr lang="en-US" altLang="zh-TW" sz="1400" b="1" dirty="0" smtClean="0">
                <a:solidFill>
                  <a:srgbClr val="F79326"/>
                </a:solidFill>
                <a:latin typeface="Helvetica" charset="0"/>
                <a:ea typeface="Helvetica" charset="0"/>
                <a:cs typeface="Helvetica" charset="0"/>
              </a:rPr>
              <a:t>When will be the best time for applying?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270B11-64EA-405A-A9E4-BBE21B1278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88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3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From this graph, we know two things:</a:t>
            </a:r>
          </a:p>
          <a:p>
            <a:r>
              <a:rPr lang="en-US" altLang="zh-TW" sz="13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 Data jobs posted was growing from 2015 to 2017. </a:t>
            </a:r>
          </a:p>
          <a:p>
            <a:r>
              <a:rPr lang="en-US" altLang="zh-TW" sz="13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 The fourth quarter is the best chance to apply Amazon data-related jobs especially in December. December got the maximum of posted jobs from 2015 to 2017.</a:t>
            </a:r>
            <a:r>
              <a:rPr lang="en-US" altLang="zh-TW" sz="13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270B11-64EA-405A-A9E4-BBE21B1278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76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Second</a:t>
            </a:r>
            <a:r>
              <a:rPr lang="en-US" altLang="zh-TW" baseline="0" dirty="0" smtClean="0"/>
              <a:t> strategy is related to skills, I really want to answer </a:t>
            </a:r>
            <a:r>
              <a:rPr lang="en-US" altLang="zh-TW" sz="1400" b="1" dirty="0" smtClean="0">
                <a:solidFill>
                  <a:srgbClr val="F79326"/>
                </a:solidFill>
                <a:latin typeface="Helvetica" charset="0"/>
                <a:ea typeface="Helvetica" charset="0"/>
                <a:cs typeface="Helvetica" charset="0"/>
              </a:rPr>
              <a:t>What kind of Skills you better have</a:t>
            </a:r>
            <a:r>
              <a:rPr lang="en-US" altLang="zh-TW" sz="1400" b="1" baseline="0" dirty="0" smtClean="0">
                <a:solidFill>
                  <a:srgbClr val="F79326"/>
                </a:solidFill>
                <a:latin typeface="Helvetica" charset="0"/>
                <a:ea typeface="Helvetica" charset="0"/>
                <a:cs typeface="Helvetica" charset="0"/>
              </a:rPr>
              <a:t> for applying Amazon’s job. </a:t>
            </a:r>
            <a:endParaRPr lang="en-US" altLang="zh-TW" sz="1400" b="1" dirty="0" smtClean="0">
              <a:solidFill>
                <a:srgbClr val="F79326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270B11-64EA-405A-A9E4-BBE21B1278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750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3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There are some interesting insights in skills:</a:t>
            </a:r>
          </a:p>
          <a:p>
            <a:r>
              <a:rPr lang="en-US" altLang="zh-TW" sz="13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 Java is dominated language of data jobs at Amazon.</a:t>
            </a:r>
          </a:p>
          <a:p>
            <a:r>
              <a:rPr lang="en-US" altLang="zh-TW" sz="13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 R wouldn't make you be a strong applicant for jobs at Amazon. It</a:t>
            </a:r>
            <a:r>
              <a:rPr lang="en-US" altLang="zh-TW" sz="13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don’t take important role at Amazon. </a:t>
            </a:r>
            <a:endParaRPr lang="en-US" altLang="zh-TW" sz="1300" b="1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TW" sz="13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 Languages, such as Hadoop, Hive, Kafka, NoSQL, increased a lot from Basic requirement to preferred requirement, which means that Amazon hopes talents can handle large-scale data.</a:t>
            </a:r>
          </a:p>
          <a:p>
            <a:endParaRPr lang="en-US" altLang="zh-TW" sz="1300" b="1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TW" sz="13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If you want</a:t>
            </a:r>
            <a:r>
              <a:rPr lang="en-US" altLang="zh-TW" sz="13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to landing jobs at Amazon, prepare-well for Java and languages related to big data will make you be a stronger applicant.  </a:t>
            </a:r>
            <a:endParaRPr lang="en-US" altLang="zh-TW" sz="1300" b="1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TW" sz="13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/>
            </a:r>
            <a:br>
              <a:rPr lang="en-US" altLang="zh-TW" sz="13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endParaRPr lang="en-US" altLang="zh-TW" sz="13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270B11-64EA-405A-A9E4-BBE21B1278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78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SzPct val="48000"/>
            </a:pPr>
            <a:r>
              <a:rPr lang="en-US" altLang="zh-TW" dirty="0" smtClean="0"/>
              <a:t>Finally.</a:t>
            </a:r>
            <a:r>
              <a:rPr lang="en-US" altLang="zh-TW" baseline="0" dirty="0" smtClean="0"/>
              <a:t> </a:t>
            </a:r>
            <a:r>
              <a:rPr lang="en-US" altLang="zh-TW" sz="1400" b="1" dirty="0" smtClean="0">
                <a:solidFill>
                  <a:srgbClr val="F79326"/>
                </a:solidFill>
                <a:latin typeface="Helvetica" charset="0"/>
                <a:ea typeface="Helvetica" charset="0"/>
                <a:cs typeface="Helvetica" charset="0"/>
              </a:rPr>
              <a:t>What kind of Personalities </a:t>
            </a:r>
          </a:p>
          <a:p>
            <a:pPr>
              <a:buSzPct val="48000"/>
            </a:pPr>
            <a:r>
              <a:rPr lang="en-US" altLang="zh-TW" sz="1400" b="1" dirty="0" smtClean="0">
                <a:solidFill>
                  <a:srgbClr val="F79326"/>
                </a:solidFill>
                <a:latin typeface="Helvetica" charset="0"/>
                <a:ea typeface="Helvetica" charset="0"/>
                <a:cs typeface="Helvetica" charset="0"/>
              </a:rPr>
              <a:t>you need to highlight in your resume? 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270B11-64EA-405A-A9E4-BBE21B1278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670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3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To better understand personalities that Amazon wants to have, I extract the words about personality by using natural language processing. </a:t>
            </a:r>
          </a:p>
          <a:p>
            <a:endParaRPr lang="en-US" altLang="zh-TW" sz="1300" b="1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TW" sz="13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ideal data person of Amazon is a person who are </a:t>
            </a:r>
            <a:r>
              <a:rPr lang="en-US" altLang="zh-TW" sz="14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Innovative,</a:t>
            </a:r>
            <a:r>
              <a:rPr lang="en-US" altLang="zh-TW" sz="1400" b="1" baseline="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creative, fast paced, communicative,</a:t>
            </a:r>
            <a:r>
              <a:rPr lang="en-US" altLang="zh-TW" sz="1400" b="1" baseline="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flexible</a:t>
            </a:r>
            <a:r>
              <a:rPr lang="en-US" altLang="zh-TW" sz="1400" b="1" baseline="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and  also a </a:t>
            </a:r>
            <a:r>
              <a:rPr lang="en-US" altLang="zh-TW" sz="14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team player. </a:t>
            </a:r>
          </a:p>
          <a:p>
            <a:r>
              <a:rPr lang="en-US" altLang="zh-TW" sz="13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Highlight those characteristics with your previous working </a:t>
            </a:r>
            <a:r>
              <a:rPr lang="en-US" altLang="zh-TW" sz="1300" b="1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experieces</a:t>
            </a:r>
            <a:r>
              <a:rPr lang="en-US" altLang="zh-TW" sz="13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in resume will help to</a:t>
            </a:r>
            <a:r>
              <a:rPr lang="en-US" altLang="zh-TW" sz="13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fit Amazon’s expectation</a:t>
            </a:r>
            <a:r>
              <a:rPr lang="en-US" altLang="zh-TW" sz="13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</a:p>
          <a:p>
            <a:r>
              <a:rPr lang="en-US" altLang="zh-TW" sz="13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/>
            </a:r>
            <a:br>
              <a:rPr lang="en-US" altLang="zh-TW" sz="13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endParaRPr lang="en-US" altLang="zh-TW" sz="13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270B11-64EA-405A-A9E4-BBE21B1278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1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270B11-64EA-405A-A9E4-BBE21B12781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4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64" y="2555876"/>
            <a:ext cx="12436475" cy="17653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3925" y="4664075"/>
            <a:ext cx="10242550" cy="21018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0FEB2-09E8-4114-8A80-6FACDFF541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4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95AEF-D3F7-46E3-BC37-E10973050D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4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676" y="330200"/>
            <a:ext cx="3290888" cy="7021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330200"/>
            <a:ext cx="9723437" cy="7021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48F72-FB30-4C41-AA31-CC2C192EA6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06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31839" y="330200"/>
            <a:ext cx="13166725" cy="70215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D503F-62A5-44A8-919E-98FE1D14C36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52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64" y="2555876"/>
            <a:ext cx="12436475" cy="17653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3925" y="4664075"/>
            <a:ext cx="10242550" cy="21018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0FEB2-09E8-4114-8A80-6FACDFF541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26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E92FC-0446-4F38-B173-12ADE70903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169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2" y="5287964"/>
            <a:ext cx="12436475" cy="1635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2" y="3487738"/>
            <a:ext cx="12436475" cy="1800226"/>
          </a:xfrm>
        </p:spPr>
        <p:txBody>
          <a:bodyPr anchor="b"/>
          <a:lstStyle>
            <a:lvl1pPr marL="0" indent="0">
              <a:buNone/>
              <a:defRPr sz="21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D892-7E6F-4730-AD6A-B44D3C808B9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902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838" y="1920875"/>
            <a:ext cx="6507162" cy="543083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1" y="1920875"/>
            <a:ext cx="6507163" cy="543083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44104-5378-446B-9B74-92EC3DA568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846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838" y="1841500"/>
            <a:ext cx="6464301" cy="768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1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838" y="2609851"/>
            <a:ext cx="6464301" cy="474186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675" y="1841500"/>
            <a:ext cx="6465888" cy="768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1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675" y="2609851"/>
            <a:ext cx="6465888" cy="474186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6D881-3280-48F9-A95A-8225D8F7F91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180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05D42-AC5C-4D86-8918-3612CA9320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2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2B641-8B8F-436D-8EB7-62DBAC2BB2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1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E92FC-0446-4F38-B173-12ADE70903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626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39" y="327026"/>
            <a:ext cx="4813301" cy="13954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9763" y="327026"/>
            <a:ext cx="8178800" cy="70246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839" y="1722439"/>
            <a:ext cx="4813301" cy="5629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493B8-E393-478B-B705-31CD05B5ED8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05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027" y="5761038"/>
            <a:ext cx="8778875" cy="6794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027" y="735014"/>
            <a:ext cx="8778875" cy="4938712"/>
          </a:xfrm>
        </p:spPr>
        <p:txBody>
          <a:bodyPr lIns="130589" tIns="65294" rIns="130589" bIns="65294"/>
          <a:lstStyle>
            <a:lvl1pPr marL="0" indent="0">
              <a:buNone/>
              <a:defRPr sz="3200"/>
            </a:lvl1pPr>
            <a:lvl2pPr marL="457200" indent="0">
              <a:buNone/>
              <a:defRPr sz="2900"/>
            </a:lvl2pPr>
            <a:lvl3pPr marL="914400" indent="0">
              <a:buNone/>
              <a:defRPr sz="2400"/>
            </a:lvl3pPr>
            <a:lvl4pPr marL="1371600" indent="0">
              <a:buNone/>
              <a:defRPr sz="2100"/>
            </a:lvl4pPr>
            <a:lvl5pPr marL="1828800" indent="0">
              <a:buNone/>
              <a:defRPr sz="2100"/>
            </a:lvl5pPr>
            <a:lvl6pPr marL="2286000" indent="0">
              <a:buNone/>
              <a:defRPr sz="2100"/>
            </a:lvl6pPr>
            <a:lvl7pPr marL="2743200" indent="0">
              <a:buNone/>
              <a:defRPr sz="2100"/>
            </a:lvl7pPr>
            <a:lvl8pPr marL="3200400" indent="0">
              <a:buNone/>
              <a:defRPr sz="2100"/>
            </a:lvl8pPr>
            <a:lvl9pPr marL="3657600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027" y="6440488"/>
            <a:ext cx="8778875" cy="9667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A3A60-ECA3-4FF3-9CB7-2605A59A78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01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95AEF-D3F7-46E3-BC37-E10973050D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062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676" y="330200"/>
            <a:ext cx="3290888" cy="7021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330200"/>
            <a:ext cx="9723437" cy="7021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48F72-FB30-4C41-AA31-CC2C192EA6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86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31839" y="330200"/>
            <a:ext cx="13166725" cy="70215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D503F-62A5-44A8-919E-98FE1D14C36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5703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64" y="2555876"/>
            <a:ext cx="12436475" cy="17653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3925" y="4664075"/>
            <a:ext cx="10242550" cy="21018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0FEB2-09E8-4114-8A80-6FACDFF541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308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E92FC-0446-4F38-B173-12ADE70903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623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2" y="5287964"/>
            <a:ext cx="12436475" cy="1635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2" y="3487738"/>
            <a:ext cx="12436475" cy="1800226"/>
          </a:xfrm>
        </p:spPr>
        <p:txBody>
          <a:bodyPr anchor="b"/>
          <a:lstStyle>
            <a:lvl1pPr marL="0" indent="0">
              <a:buNone/>
              <a:defRPr sz="21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D892-7E6F-4730-AD6A-B44D3C808B9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6917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838" y="1920875"/>
            <a:ext cx="6507162" cy="543083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1" y="1920875"/>
            <a:ext cx="6507163" cy="543083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44104-5378-446B-9B74-92EC3DA568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43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838" y="1841500"/>
            <a:ext cx="6464301" cy="768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1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838" y="2609851"/>
            <a:ext cx="6464301" cy="474186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675" y="1841500"/>
            <a:ext cx="6465888" cy="768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1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675" y="2609851"/>
            <a:ext cx="6465888" cy="474186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6D881-3280-48F9-A95A-8225D8F7F91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9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2" y="5287964"/>
            <a:ext cx="12436475" cy="1635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2" y="3487738"/>
            <a:ext cx="12436475" cy="1800226"/>
          </a:xfrm>
        </p:spPr>
        <p:txBody>
          <a:bodyPr anchor="b"/>
          <a:lstStyle>
            <a:lvl1pPr marL="0" indent="0">
              <a:buNone/>
              <a:defRPr sz="21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D892-7E6F-4730-AD6A-B44D3C808B9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6318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05D42-AC5C-4D86-8918-3612CA9320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6616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2B641-8B8F-436D-8EB7-62DBAC2BB2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005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39" y="327026"/>
            <a:ext cx="4813301" cy="13954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9763" y="327026"/>
            <a:ext cx="8178800" cy="70246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839" y="1722439"/>
            <a:ext cx="4813301" cy="5629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493B8-E393-478B-B705-31CD05B5ED8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33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027" y="5761038"/>
            <a:ext cx="8778875" cy="6794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027" y="735014"/>
            <a:ext cx="8778875" cy="4938712"/>
          </a:xfrm>
        </p:spPr>
        <p:txBody>
          <a:bodyPr lIns="130589" tIns="65294" rIns="130589" bIns="65294"/>
          <a:lstStyle>
            <a:lvl1pPr marL="0" indent="0">
              <a:buNone/>
              <a:defRPr sz="3200"/>
            </a:lvl1pPr>
            <a:lvl2pPr marL="457200" indent="0">
              <a:buNone/>
              <a:defRPr sz="2900"/>
            </a:lvl2pPr>
            <a:lvl3pPr marL="914400" indent="0">
              <a:buNone/>
              <a:defRPr sz="2400"/>
            </a:lvl3pPr>
            <a:lvl4pPr marL="1371600" indent="0">
              <a:buNone/>
              <a:defRPr sz="2100"/>
            </a:lvl4pPr>
            <a:lvl5pPr marL="1828800" indent="0">
              <a:buNone/>
              <a:defRPr sz="2100"/>
            </a:lvl5pPr>
            <a:lvl6pPr marL="2286000" indent="0">
              <a:buNone/>
              <a:defRPr sz="2100"/>
            </a:lvl6pPr>
            <a:lvl7pPr marL="2743200" indent="0">
              <a:buNone/>
              <a:defRPr sz="2100"/>
            </a:lvl7pPr>
            <a:lvl8pPr marL="3200400" indent="0">
              <a:buNone/>
              <a:defRPr sz="2100"/>
            </a:lvl8pPr>
            <a:lvl9pPr marL="3657600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027" y="6440488"/>
            <a:ext cx="8778875" cy="9667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A3A60-ECA3-4FF3-9CB7-2605A59A78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113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95AEF-D3F7-46E3-BC37-E10973050D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042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676" y="330200"/>
            <a:ext cx="3290888" cy="7021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330200"/>
            <a:ext cx="9723437" cy="7021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48F72-FB30-4C41-AA31-CC2C192EA6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3639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31839" y="330200"/>
            <a:ext cx="13166725" cy="70215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D503F-62A5-44A8-919E-98FE1D14C36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838" y="1920875"/>
            <a:ext cx="6507162" cy="543083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1" y="1920875"/>
            <a:ext cx="6507163" cy="543083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44104-5378-446B-9B74-92EC3DA568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8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838" y="1841500"/>
            <a:ext cx="6464301" cy="768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1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838" y="2609851"/>
            <a:ext cx="6464301" cy="474186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675" y="1841500"/>
            <a:ext cx="6465888" cy="768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1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675" y="2609851"/>
            <a:ext cx="6465888" cy="474186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6D881-3280-48F9-A95A-8225D8F7F91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19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05D42-AC5C-4D86-8918-3612CA9320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91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2B641-8B8F-436D-8EB7-62DBAC2BB2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8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39" y="327026"/>
            <a:ext cx="4813301" cy="13954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9763" y="327026"/>
            <a:ext cx="8178800" cy="70246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839" y="1722439"/>
            <a:ext cx="4813301" cy="5629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493B8-E393-478B-B705-31CD05B5ED8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13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027" y="5761038"/>
            <a:ext cx="8778875" cy="6794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027" y="735014"/>
            <a:ext cx="8778875" cy="4938712"/>
          </a:xfrm>
        </p:spPr>
        <p:txBody>
          <a:bodyPr lIns="130589" tIns="65294" rIns="130589" bIns="65294"/>
          <a:lstStyle>
            <a:lvl1pPr marL="0" indent="0">
              <a:buNone/>
              <a:defRPr sz="3200"/>
            </a:lvl1pPr>
            <a:lvl2pPr marL="457200" indent="0">
              <a:buNone/>
              <a:defRPr sz="2900"/>
            </a:lvl2pPr>
            <a:lvl3pPr marL="914400" indent="0">
              <a:buNone/>
              <a:defRPr sz="2400"/>
            </a:lvl3pPr>
            <a:lvl4pPr marL="1371600" indent="0">
              <a:buNone/>
              <a:defRPr sz="2100"/>
            </a:lvl4pPr>
            <a:lvl5pPr marL="1828800" indent="0">
              <a:buNone/>
              <a:defRPr sz="2100"/>
            </a:lvl5pPr>
            <a:lvl6pPr marL="2286000" indent="0">
              <a:buNone/>
              <a:defRPr sz="2100"/>
            </a:lvl6pPr>
            <a:lvl7pPr marL="2743200" indent="0">
              <a:buNone/>
              <a:defRPr sz="2100"/>
            </a:lvl7pPr>
            <a:lvl8pPr marL="3200400" indent="0">
              <a:buNone/>
              <a:defRPr sz="2100"/>
            </a:lvl8pPr>
            <a:lvl9pPr marL="3657600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027" y="6440488"/>
            <a:ext cx="8778875" cy="9667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A3A60-ECA3-4FF3-9CB7-2605A59A78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98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1839" y="330200"/>
            <a:ext cx="131667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70" tIns="65285" rIns="130570" bIns="652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9" y="1920875"/>
            <a:ext cx="13166725" cy="543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70" tIns="65285" rIns="130570" bIns="652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839" y="7494587"/>
            <a:ext cx="3413125" cy="57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70" tIns="65285" rIns="130570" bIns="65285" numCol="1" anchor="t" anchorCtr="0" compatLnSpc="1">
            <a:prstTxWarp prst="textNoShape">
              <a:avLst/>
            </a:prstTxWarp>
          </a:bodyPr>
          <a:lstStyle>
            <a:lvl1pPr>
              <a:defRPr sz="2100"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9039" y="7494587"/>
            <a:ext cx="4632325" cy="57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70" tIns="65285" rIns="130570" bIns="65285" numCol="1" anchor="t" anchorCtr="0" compatLnSpc="1">
            <a:prstTxWarp prst="textNoShape">
              <a:avLst/>
            </a:prstTxWarp>
          </a:bodyPr>
          <a:lstStyle>
            <a:lvl1pPr algn="ctr">
              <a:defRPr sz="2100"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439" y="7494587"/>
            <a:ext cx="3413125" cy="57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70" tIns="65285" rIns="130570" bIns="65285" numCol="1" anchor="t" anchorCtr="0" compatLnSpc="1">
            <a:prstTxWarp prst="textNoShape">
              <a:avLst/>
            </a:prstTxWarp>
          </a:bodyPr>
          <a:lstStyle>
            <a:lvl1pPr algn="r">
              <a:defRPr sz="2100">
                <a:latin typeface="Arial" charset="0"/>
              </a:defRPr>
            </a:lvl1pPr>
          </a:lstStyle>
          <a:p>
            <a:pPr>
              <a:defRPr/>
            </a:pPr>
            <a:fld id="{76E53B28-8253-4005-B2EC-507C98A2CC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1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txStyles>
    <p:titleStyle>
      <a:lvl1pPr algn="ctr" defTabSz="1306514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6514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2pPr>
      <a:lvl3pPr algn="ctr" defTabSz="1306514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3pPr>
      <a:lvl4pPr algn="ctr" defTabSz="1306514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4pPr>
      <a:lvl5pPr algn="ctr" defTabSz="1306514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5pPr>
      <a:lvl6pPr marL="457200" algn="ctr" defTabSz="1306514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6pPr>
      <a:lvl7pPr marL="914400" algn="ctr" defTabSz="1306514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7pPr>
      <a:lvl8pPr marL="1371600" algn="ctr" defTabSz="1306514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8pPr>
      <a:lvl9pPr marL="1828800" algn="ctr" defTabSz="1306514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9pPr>
    </p:titleStyle>
    <p:bodyStyle>
      <a:lvl1pPr marL="490538" indent="-490538" algn="l" defTabSz="1306514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62038" indent="-409574" algn="l" defTabSz="1306514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33538" indent="-327026" algn="l" defTabSz="1306514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86000" indent="-327026" algn="l" defTabSz="1306514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4pPr>
      <a:lvl5pPr marL="2938462" indent="-325438" algn="l" defTabSz="1306514" rtl="0" eaLnBrk="0" fontAlgn="base" hangingPunct="0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5pPr>
      <a:lvl6pPr marL="3395662" indent="-325438" algn="l" defTabSz="1306514" rtl="0" fontAlgn="base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6pPr>
      <a:lvl7pPr marL="3852862" indent="-325438" algn="l" defTabSz="1306514" rtl="0" fontAlgn="base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7pPr>
      <a:lvl8pPr marL="4310062" indent="-325438" algn="l" defTabSz="1306514" rtl="0" fontAlgn="base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8pPr>
      <a:lvl9pPr marL="4767262" indent="-325438" algn="l" defTabSz="1306514" rtl="0" fontAlgn="base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1839" y="330200"/>
            <a:ext cx="131667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70" tIns="65285" rIns="130570" bIns="652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9" y="1920875"/>
            <a:ext cx="13166725" cy="543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70" tIns="65285" rIns="130570" bIns="652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839" y="7494587"/>
            <a:ext cx="3413125" cy="57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70" tIns="65285" rIns="130570" bIns="65285" numCol="1" anchor="t" anchorCtr="0" compatLnSpc="1">
            <a:prstTxWarp prst="textNoShape">
              <a:avLst/>
            </a:prstTxWarp>
          </a:bodyPr>
          <a:lstStyle>
            <a:lvl1pPr>
              <a:defRPr sz="2100"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9039" y="7494587"/>
            <a:ext cx="4632325" cy="57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70" tIns="65285" rIns="130570" bIns="65285" numCol="1" anchor="t" anchorCtr="0" compatLnSpc="1">
            <a:prstTxWarp prst="textNoShape">
              <a:avLst/>
            </a:prstTxWarp>
          </a:bodyPr>
          <a:lstStyle>
            <a:lvl1pPr algn="ctr">
              <a:defRPr sz="2100"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439" y="7494587"/>
            <a:ext cx="3413125" cy="57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70" tIns="65285" rIns="130570" bIns="65285" numCol="1" anchor="t" anchorCtr="0" compatLnSpc="1">
            <a:prstTxWarp prst="textNoShape">
              <a:avLst/>
            </a:prstTxWarp>
          </a:bodyPr>
          <a:lstStyle>
            <a:lvl1pPr algn="r">
              <a:defRPr sz="2100">
                <a:latin typeface="Arial" charset="0"/>
              </a:defRPr>
            </a:lvl1pPr>
          </a:lstStyle>
          <a:p>
            <a:pPr>
              <a:defRPr/>
            </a:pPr>
            <a:fld id="{76E53B28-8253-4005-B2EC-507C98A2CC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7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/>
  <p:txStyles>
    <p:titleStyle>
      <a:lvl1pPr algn="ctr" defTabSz="1306514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6514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2pPr>
      <a:lvl3pPr algn="ctr" defTabSz="1306514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3pPr>
      <a:lvl4pPr algn="ctr" defTabSz="1306514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4pPr>
      <a:lvl5pPr algn="ctr" defTabSz="1306514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5pPr>
      <a:lvl6pPr marL="457200" algn="ctr" defTabSz="1306514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6pPr>
      <a:lvl7pPr marL="914400" algn="ctr" defTabSz="1306514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7pPr>
      <a:lvl8pPr marL="1371600" algn="ctr" defTabSz="1306514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8pPr>
      <a:lvl9pPr marL="1828800" algn="ctr" defTabSz="1306514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9pPr>
    </p:titleStyle>
    <p:bodyStyle>
      <a:lvl1pPr marL="490538" indent="-490538" algn="l" defTabSz="1306514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62038" indent="-409574" algn="l" defTabSz="1306514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33538" indent="-327026" algn="l" defTabSz="1306514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86000" indent="-327026" algn="l" defTabSz="1306514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4pPr>
      <a:lvl5pPr marL="2938462" indent="-325438" algn="l" defTabSz="1306514" rtl="0" eaLnBrk="0" fontAlgn="base" hangingPunct="0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5pPr>
      <a:lvl6pPr marL="3395662" indent="-325438" algn="l" defTabSz="1306514" rtl="0" fontAlgn="base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6pPr>
      <a:lvl7pPr marL="3852862" indent="-325438" algn="l" defTabSz="1306514" rtl="0" fontAlgn="base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7pPr>
      <a:lvl8pPr marL="4310062" indent="-325438" algn="l" defTabSz="1306514" rtl="0" fontAlgn="base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8pPr>
      <a:lvl9pPr marL="4767262" indent="-325438" algn="l" defTabSz="1306514" rtl="0" fontAlgn="base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1839" y="330200"/>
            <a:ext cx="131667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70" tIns="65285" rIns="130570" bIns="652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9" y="1920875"/>
            <a:ext cx="13166725" cy="543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70" tIns="65285" rIns="130570" bIns="652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839" y="7494587"/>
            <a:ext cx="3413125" cy="57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70" tIns="65285" rIns="130570" bIns="65285" numCol="1" anchor="t" anchorCtr="0" compatLnSpc="1">
            <a:prstTxWarp prst="textNoShape">
              <a:avLst/>
            </a:prstTxWarp>
          </a:bodyPr>
          <a:lstStyle>
            <a:lvl1pPr>
              <a:defRPr sz="2100"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9039" y="7494587"/>
            <a:ext cx="4632325" cy="57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70" tIns="65285" rIns="130570" bIns="65285" numCol="1" anchor="t" anchorCtr="0" compatLnSpc="1">
            <a:prstTxWarp prst="textNoShape">
              <a:avLst/>
            </a:prstTxWarp>
          </a:bodyPr>
          <a:lstStyle>
            <a:lvl1pPr algn="ctr">
              <a:defRPr sz="2100"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439" y="7494587"/>
            <a:ext cx="3413125" cy="57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70" tIns="65285" rIns="130570" bIns="65285" numCol="1" anchor="t" anchorCtr="0" compatLnSpc="1">
            <a:prstTxWarp prst="textNoShape">
              <a:avLst/>
            </a:prstTxWarp>
          </a:bodyPr>
          <a:lstStyle>
            <a:lvl1pPr algn="r">
              <a:defRPr sz="2100">
                <a:latin typeface="Arial" charset="0"/>
              </a:defRPr>
            </a:lvl1pPr>
          </a:lstStyle>
          <a:p>
            <a:pPr>
              <a:defRPr/>
            </a:pPr>
            <a:fld id="{76E53B28-8253-4005-B2EC-507C98A2CC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/>
  <p:txStyles>
    <p:titleStyle>
      <a:lvl1pPr algn="ctr" defTabSz="1306514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6514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2pPr>
      <a:lvl3pPr algn="ctr" defTabSz="1306514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3pPr>
      <a:lvl4pPr algn="ctr" defTabSz="1306514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4pPr>
      <a:lvl5pPr algn="ctr" defTabSz="1306514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5pPr>
      <a:lvl6pPr marL="457200" algn="ctr" defTabSz="1306514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6pPr>
      <a:lvl7pPr marL="914400" algn="ctr" defTabSz="1306514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7pPr>
      <a:lvl8pPr marL="1371600" algn="ctr" defTabSz="1306514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8pPr>
      <a:lvl9pPr marL="1828800" algn="ctr" defTabSz="1306514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9pPr>
    </p:titleStyle>
    <p:bodyStyle>
      <a:lvl1pPr marL="490538" indent="-490538" algn="l" defTabSz="1306514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62038" indent="-409574" algn="l" defTabSz="1306514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33538" indent="-327026" algn="l" defTabSz="1306514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86000" indent="-327026" algn="l" defTabSz="1306514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4pPr>
      <a:lvl5pPr marL="2938462" indent="-325438" algn="l" defTabSz="1306514" rtl="0" eaLnBrk="0" fontAlgn="base" hangingPunct="0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5pPr>
      <a:lvl6pPr marL="3395662" indent="-325438" algn="l" defTabSz="1306514" rtl="0" fontAlgn="base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6pPr>
      <a:lvl7pPr marL="3852862" indent="-325438" algn="l" defTabSz="1306514" rtl="0" fontAlgn="base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7pPr>
      <a:lvl8pPr marL="4310062" indent="-325438" algn="l" defTabSz="1306514" rtl="0" fontAlgn="base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8pPr>
      <a:lvl9pPr marL="4767262" indent="-325438" algn="l" defTabSz="1306514" rtl="0" fontAlgn="base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jp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4650720" cy="8290560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6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534160"/>
            <a:ext cx="5942471" cy="334264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1360488"/>
            <a:ext cx="129540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574" tIns="65288" rIns="130574" bIns="65288" anchor="ctr"/>
          <a:lstStyle>
            <a:lvl1pPr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538" indent="-28575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1788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TW" sz="9000" b="1" dirty="0">
                <a:solidFill>
                  <a:srgbClr val="F79326"/>
                </a:solidFill>
                <a:latin typeface="Helvetica" charset="0"/>
                <a:ea typeface="Helvetica" charset="0"/>
                <a:cs typeface="Helvetica" charset="0"/>
              </a:rPr>
              <a:t>Strategies for </a:t>
            </a:r>
            <a:r>
              <a:rPr lang="en-US" altLang="zh-TW" sz="9000" b="1" dirty="0" smtClean="0">
                <a:solidFill>
                  <a:srgbClr val="F79326"/>
                </a:solidFill>
                <a:latin typeface="Helvetica" charset="0"/>
                <a:ea typeface="Helvetica" charset="0"/>
                <a:cs typeface="Helvetica" charset="0"/>
              </a:rPr>
              <a:t>Landing </a:t>
            </a:r>
            <a:r>
              <a:rPr lang="en-US" altLang="zh-TW" sz="9000" b="1" dirty="0">
                <a:solidFill>
                  <a:srgbClr val="F79326"/>
                </a:solidFill>
                <a:latin typeface="Helvetica" charset="0"/>
                <a:ea typeface="Helvetica" charset="0"/>
                <a:cs typeface="Helvetica" charset="0"/>
              </a:rPr>
              <a:t>Data Jobs at</a:t>
            </a:r>
            <a:endParaRPr lang="en-US" sz="9000" b="1" dirty="0">
              <a:solidFill>
                <a:srgbClr val="F79326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239000" y="5703888"/>
            <a:ext cx="73914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574" tIns="65288" rIns="130574" bIns="65288" anchor="ctr"/>
          <a:lstStyle>
            <a:lvl1pPr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538" indent="-28575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1788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56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Yu-</a:t>
            </a:r>
            <a:r>
              <a:rPr lang="en-US" altLang="zh-TW" sz="5600" b="1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Jui</a:t>
            </a:r>
            <a:r>
              <a:rPr lang="en-US" altLang="zh-TW" sz="56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 Chen</a:t>
            </a:r>
            <a:endParaRPr lang="en-US" sz="5600" b="1" dirty="0">
              <a:solidFill>
                <a:schemeClr val="bg2">
                  <a:lumMod val="40000"/>
                  <a:lumOff val="60000"/>
                </a:schemeClr>
              </a:solidFill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2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609600"/>
            <a:ext cx="146304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574" tIns="65288" rIns="130574" bIns="65288" anchor="ctr"/>
          <a:lstStyle>
            <a:lvl1pPr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538" indent="-28575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1788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9600" b="1" smtClean="0">
                <a:solidFill>
                  <a:srgbClr val="F79326"/>
                </a:solidFill>
                <a:latin typeface="Helvetica" charset="0"/>
                <a:ea typeface="Helvetica" charset="0"/>
                <a:cs typeface="Helvetica" charset="0"/>
              </a:rPr>
              <a:t>INTRODUCTION</a:t>
            </a:r>
            <a:endParaRPr lang="en-US" sz="130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80" y="2672080"/>
            <a:ext cx="4185920" cy="418592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362200" y="6477000"/>
            <a:ext cx="4419600" cy="100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574" tIns="65288" rIns="130574" bIns="65288" anchor="ctr"/>
          <a:lstStyle>
            <a:lvl1pPr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538" indent="-28575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1788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cs-CZ" altLang="zh-TW" sz="50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3493 </a:t>
            </a:r>
            <a:r>
              <a:rPr lang="cs-CZ" altLang="zh-TW" sz="5000" b="1" dirty="0" err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cs-CZ" altLang="zh-TW" sz="50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7</a:t>
            </a:r>
            <a:endParaRPr lang="en-US" sz="50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7086600" y="3505200"/>
            <a:ext cx="0" cy="2514600"/>
          </a:xfrm>
          <a:prstGeom prst="line">
            <a:avLst/>
          </a:prstGeom>
          <a:ln w="88900">
            <a:solidFill>
              <a:srgbClr val="80A2A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7889240" y="3276600"/>
            <a:ext cx="636016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574" tIns="65288" rIns="130574" bIns="65288" anchor="ctr"/>
          <a:lstStyle>
            <a:lvl1pPr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538" indent="-28575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1788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altLang="zh-TW" sz="36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Title 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zh-TW" sz="36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Location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zh-TW" sz="36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Posting date 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zh-TW" sz="36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Description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zh-TW" sz="36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Basic Qualifications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zh-TW" sz="36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Preferred Qualifications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7010400" y="2590800"/>
            <a:ext cx="5334000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574" tIns="65288" rIns="130574" bIns="65288" anchor="ctr"/>
          <a:lstStyle>
            <a:lvl1pPr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538" indent="-28575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1788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5000" b="1" dirty="0" smtClean="0">
                <a:solidFill>
                  <a:srgbClr val="F79326"/>
                </a:solidFill>
                <a:latin typeface="Helvetica" charset="0"/>
                <a:ea typeface="Helvetica" charset="0"/>
                <a:cs typeface="Helvetica" charset="0"/>
              </a:rPr>
              <a:t>Features</a:t>
            </a:r>
            <a:endParaRPr lang="en-US" sz="50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5708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3570288"/>
            <a:ext cx="146304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574" tIns="65288" rIns="130574" bIns="65288" anchor="ctr"/>
          <a:lstStyle>
            <a:lvl1pPr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538" indent="-28575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1788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TW" sz="11500" b="1" dirty="0">
                <a:solidFill>
                  <a:srgbClr val="F79326"/>
                </a:solidFill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altLang="zh-TW" sz="11500" b="1" dirty="0" smtClean="0">
                <a:solidFill>
                  <a:srgbClr val="F79326"/>
                </a:solidFill>
                <a:latin typeface="Helvetica" charset="0"/>
                <a:ea typeface="Helvetica" charset="0"/>
                <a:cs typeface="Helvetica" charset="0"/>
              </a:rPr>
              <a:t>est Time to Apply</a:t>
            </a:r>
            <a:endParaRPr lang="en-US" altLang="zh-TW" sz="11500" b="1" dirty="0">
              <a:solidFill>
                <a:srgbClr val="F79326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altLang="zh-TW" sz="9600" b="1" dirty="0">
              <a:solidFill>
                <a:srgbClr val="F79326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7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0210800" y="0"/>
            <a:ext cx="4419600" cy="8229600"/>
          </a:xfrm>
          <a:prstGeom prst="rect">
            <a:avLst/>
          </a:prstGeom>
          <a:solidFill>
            <a:srgbClr val="F793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6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0439400" y="685800"/>
            <a:ext cx="4114800" cy="683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574" tIns="65288" rIns="130574" bIns="65288" anchor="ctr"/>
          <a:lstStyle>
            <a:lvl1pPr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538" indent="-28575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1788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TW" sz="4400" b="1" dirty="0">
                <a:latin typeface="Helvetica" charset="0"/>
                <a:ea typeface="Helvetica" charset="0"/>
                <a:cs typeface="Helvetica" charset="0"/>
              </a:rPr>
              <a:t>The</a:t>
            </a:r>
            <a:r>
              <a:rPr lang="en-US" altLang="zh-TW" sz="36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TW" sz="80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Q4</a:t>
            </a:r>
            <a:r>
              <a:rPr lang="en-US" altLang="zh-TW" sz="36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altLang="zh-TW" sz="4400" b="1" dirty="0" smtClean="0">
                <a:latin typeface="Helvetica" charset="0"/>
                <a:ea typeface="Helvetica" charset="0"/>
                <a:cs typeface="Helvetica" charset="0"/>
              </a:rPr>
              <a:t>is </a:t>
            </a:r>
            <a:r>
              <a:rPr lang="en-US" altLang="zh-TW" sz="4400" b="1" dirty="0"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altLang="zh-TW" sz="72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best</a:t>
            </a:r>
            <a:r>
              <a:rPr lang="en-US" altLang="zh-TW" sz="60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endParaRPr lang="en-US" altLang="zh-TW" sz="4800" b="1" dirty="0" smtClean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altLang="zh-TW" sz="4400" b="1" dirty="0" smtClean="0">
                <a:latin typeface="Helvetica" charset="0"/>
                <a:ea typeface="Helvetica" charset="0"/>
                <a:cs typeface="Helvetica" charset="0"/>
              </a:rPr>
              <a:t>especially </a:t>
            </a:r>
            <a:r>
              <a:rPr lang="en-US" altLang="zh-TW" sz="4400" b="1" dirty="0">
                <a:latin typeface="Helvetica" charset="0"/>
                <a:ea typeface="Helvetica" charset="0"/>
                <a:cs typeface="Helvetica" charset="0"/>
              </a:rPr>
              <a:t>in </a:t>
            </a:r>
            <a:r>
              <a:rPr lang="en-US" altLang="zh-TW" sz="60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December</a:t>
            </a:r>
            <a:r>
              <a:rPr lang="en-US" altLang="zh-TW" sz="36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0" y="258417"/>
            <a:ext cx="9994560" cy="78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6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762000" y="3048000"/>
            <a:ext cx="115062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574" tIns="65288" rIns="130574" bIns="65288" anchor="ctr"/>
          <a:lstStyle>
            <a:lvl1pPr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538" indent="-28575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1788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SzPct val="48000"/>
            </a:pPr>
            <a:r>
              <a:rPr lang="en-US" altLang="zh-TW" sz="13800" b="1" dirty="0" smtClean="0">
                <a:solidFill>
                  <a:srgbClr val="F79326"/>
                </a:solidFill>
                <a:latin typeface="Helvetica" charset="0"/>
                <a:ea typeface="Helvetica" charset="0"/>
                <a:cs typeface="Helvetica" charset="0"/>
              </a:rPr>
              <a:t>Skill Set</a:t>
            </a:r>
            <a:endParaRPr lang="en-US" altLang="zh-TW" sz="13800" b="1" dirty="0">
              <a:solidFill>
                <a:srgbClr val="F79326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2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0820400" y="0"/>
            <a:ext cx="3810000" cy="8229600"/>
          </a:xfrm>
          <a:prstGeom prst="rect">
            <a:avLst/>
          </a:prstGeom>
          <a:solidFill>
            <a:srgbClr val="F793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6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1049000" y="789608"/>
            <a:ext cx="4114800" cy="683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574" tIns="65288" rIns="130574" bIns="65288" anchor="ctr"/>
          <a:lstStyle>
            <a:lvl1pPr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538" indent="-28575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1788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TW" sz="3600" b="1" dirty="0" smtClean="0"/>
              <a:t>Skills, </a:t>
            </a:r>
          </a:p>
          <a:p>
            <a:r>
              <a:rPr lang="en-US" altLang="zh-TW" sz="3600" b="1" dirty="0" smtClean="0"/>
              <a:t>such </a:t>
            </a:r>
            <a:r>
              <a:rPr lang="en-US" altLang="zh-TW" sz="3600" b="1" dirty="0"/>
              <a:t>as </a:t>
            </a:r>
            <a:endParaRPr lang="en-US" altLang="zh-TW" sz="3600" b="1" dirty="0" smtClean="0"/>
          </a:p>
          <a:p>
            <a:r>
              <a:rPr lang="en-US" altLang="zh-TW" sz="6000" b="1" dirty="0" smtClean="0">
                <a:solidFill>
                  <a:schemeClr val="bg1"/>
                </a:solidFill>
              </a:rPr>
              <a:t>Hadoop</a:t>
            </a:r>
            <a:r>
              <a:rPr lang="en-US" altLang="zh-TW" sz="6000" b="1" dirty="0">
                <a:solidFill>
                  <a:schemeClr val="bg1"/>
                </a:solidFill>
              </a:rPr>
              <a:t>, </a:t>
            </a:r>
            <a:endParaRPr lang="en-US" altLang="zh-TW" sz="6000" b="1" dirty="0" smtClean="0">
              <a:solidFill>
                <a:schemeClr val="bg1"/>
              </a:solidFill>
            </a:endParaRPr>
          </a:p>
          <a:p>
            <a:r>
              <a:rPr lang="en-US" altLang="zh-TW" sz="6000" b="1" dirty="0" smtClean="0">
                <a:solidFill>
                  <a:schemeClr val="bg1"/>
                </a:solidFill>
              </a:rPr>
              <a:t>Hive</a:t>
            </a:r>
            <a:r>
              <a:rPr lang="en-US" altLang="zh-TW" sz="6000" b="1" dirty="0">
                <a:solidFill>
                  <a:schemeClr val="bg1"/>
                </a:solidFill>
              </a:rPr>
              <a:t>, </a:t>
            </a:r>
            <a:endParaRPr lang="en-US" altLang="zh-TW" sz="6000" b="1" dirty="0" smtClean="0">
              <a:solidFill>
                <a:schemeClr val="bg1"/>
              </a:solidFill>
            </a:endParaRPr>
          </a:p>
          <a:p>
            <a:r>
              <a:rPr lang="en-US" altLang="zh-TW" sz="6000" b="1" dirty="0" smtClean="0">
                <a:solidFill>
                  <a:schemeClr val="bg1"/>
                </a:solidFill>
              </a:rPr>
              <a:t>Kafka</a:t>
            </a:r>
            <a:r>
              <a:rPr lang="en-US" altLang="zh-TW" sz="6000" b="1" dirty="0">
                <a:solidFill>
                  <a:schemeClr val="bg1"/>
                </a:solidFill>
              </a:rPr>
              <a:t>, </a:t>
            </a:r>
            <a:endParaRPr lang="en-US" altLang="zh-TW" sz="6000" b="1" dirty="0" smtClean="0">
              <a:solidFill>
                <a:schemeClr val="bg1"/>
              </a:solidFill>
            </a:endParaRPr>
          </a:p>
          <a:p>
            <a:r>
              <a:rPr lang="en-US" altLang="zh-TW" sz="6000" b="1" dirty="0" smtClean="0">
                <a:solidFill>
                  <a:schemeClr val="bg1"/>
                </a:solidFill>
              </a:rPr>
              <a:t>NoSQL, </a:t>
            </a:r>
          </a:p>
          <a:p>
            <a:r>
              <a:rPr lang="en-US" altLang="zh-TW" sz="3600" b="1" dirty="0" smtClean="0"/>
              <a:t>make you be a stronger applicant. </a:t>
            </a:r>
            <a:endParaRPr lang="en-US" altLang="zh-TW" sz="3600" b="1" dirty="0"/>
          </a:p>
          <a:p>
            <a:r>
              <a:rPr lang="en-US" altLang="zh-TW" sz="3600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880"/>
            <a:ext cx="10769516" cy="741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0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838200" y="3951288"/>
            <a:ext cx="146304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574" tIns="65288" rIns="130574" bIns="65288" anchor="ctr"/>
          <a:lstStyle>
            <a:lvl1pPr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538" indent="-28575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1788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SzPct val="48000"/>
            </a:pPr>
            <a:r>
              <a:rPr lang="en-US" altLang="zh-TW" sz="13800" b="1" dirty="0" smtClean="0">
                <a:solidFill>
                  <a:srgbClr val="F79326"/>
                </a:solidFill>
                <a:latin typeface="Helvetica" charset="0"/>
                <a:ea typeface="Helvetica" charset="0"/>
                <a:cs typeface="Helvetica" charset="0"/>
              </a:rPr>
              <a:t>Culture Fit  </a:t>
            </a:r>
            <a:endParaRPr lang="en-US" altLang="zh-TW" sz="13800" b="1" dirty="0">
              <a:solidFill>
                <a:srgbClr val="F79326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altLang="zh-TW" sz="9600" b="1" dirty="0">
              <a:solidFill>
                <a:srgbClr val="F79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3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0820400" y="0"/>
            <a:ext cx="3810000" cy="8229600"/>
          </a:xfrm>
          <a:prstGeom prst="rect">
            <a:avLst/>
          </a:prstGeom>
          <a:solidFill>
            <a:srgbClr val="F793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6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0922000" y="713408"/>
            <a:ext cx="3708400" cy="683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574" tIns="65288" rIns="130574" bIns="65288" anchor="ctr"/>
          <a:lstStyle>
            <a:lvl1pPr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538" indent="-28575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1788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TW" sz="3600" b="1" dirty="0" smtClean="0">
                <a:latin typeface="Helvetica" charset="0"/>
                <a:ea typeface="Helvetica" charset="0"/>
                <a:cs typeface="Helvetica" charset="0"/>
              </a:rPr>
              <a:t>Highlight</a:t>
            </a:r>
          </a:p>
          <a:p>
            <a:r>
              <a:rPr lang="en-US" altLang="zh-TW" sz="3600" b="1" dirty="0" smtClean="0"/>
              <a:t>characteristics, </a:t>
            </a:r>
          </a:p>
          <a:p>
            <a:r>
              <a:rPr lang="en-US" altLang="zh-TW" sz="3600" b="1" dirty="0" smtClean="0"/>
              <a:t>Including</a:t>
            </a:r>
            <a:endParaRPr lang="en-US" altLang="zh-TW" sz="3600" b="1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altLang="zh-TW" sz="36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Innovative,</a:t>
            </a:r>
          </a:p>
          <a:p>
            <a:r>
              <a:rPr lang="en-US" altLang="zh-TW" sz="36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creative, </a:t>
            </a:r>
          </a:p>
          <a:p>
            <a:r>
              <a:rPr lang="en-US" altLang="zh-TW" sz="36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fast paced, </a:t>
            </a:r>
          </a:p>
          <a:p>
            <a:r>
              <a:rPr lang="en-US" altLang="zh-TW" sz="36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communicative</a:t>
            </a:r>
            <a:r>
              <a:rPr lang="en-US" altLang="zh-TW" sz="36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,</a:t>
            </a:r>
          </a:p>
          <a:p>
            <a:r>
              <a:rPr lang="en-US" altLang="zh-TW" sz="36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</a:t>
            </a:r>
            <a:r>
              <a:rPr lang="en-US" altLang="zh-TW" sz="36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lexible</a:t>
            </a:r>
          </a:p>
          <a:p>
            <a:r>
              <a:rPr lang="en-US" altLang="zh-TW" sz="36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altLang="zh-TW" sz="36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eam player</a:t>
            </a:r>
          </a:p>
          <a:p>
            <a:r>
              <a:rPr lang="en-US" altLang="zh-TW" sz="3600" b="1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altLang="zh-TW" sz="3600" b="1" dirty="0" smtClean="0">
                <a:latin typeface="Helvetica" charset="0"/>
                <a:ea typeface="Helvetica" charset="0"/>
                <a:cs typeface="Helvetica" charset="0"/>
              </a:rPr>
              <a:t>n your resume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14670"/>
            <a:ext cx="10784033" cy="56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3048000"/>
            <a:ext cx="146304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574" tIns="65288" rIns="130574" bIns="65288" anchor="ctr"/>
          <a:lstStyle>
            <a:lvl1pPr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538" indent="-28575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1788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30188" defTabSz="1306513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30188" defTabSz="13065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10800" b="1" dirty="0" smtClean="0">
                <a:solidFill>
                  <a:srgbClr val="F79326"/>
                </a:solidFill>
                <a:latin typeface="Helvetica" charset="0"/>
                <a:ea typeface="Helvetica" charset="0"/>
                <a:cs typeface="Helvetica" charset="0"/>
              </a:rPr>
              <a:t>Thank You </a:t>
            </a:r>
            <a:r>
              <a:rPr lang="en-US" altLang="zh-TW" sz="10800" b="1" dirty="0" smtClean="0">
                <a:solidFill>
                  <a:srgbClr val="F79326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</a:t>
            </a:r>
            <a:endParaRPr lang="en-US" altLang="zh-TW" sz="10800" b="1" dirty="0">
              <a:solidFill>
                <a:srgbClr val="F79326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79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65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65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65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65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65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65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108755</TotalTime>
  <Words>416</Words>
  <Application>Microsoft Macintosh PowerPoint</Application>
  <PresentationFormat>自訂</PresentationFormat>
  <Paragraphs>66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Helvetica</vt:lpstr>
      <vt:lpstr>ＭＳ Ｐゴシック</vt:lpstr>
      <vt:lpstr>Wingdings</vt:lpstr>
      <vt:lpstr>新細明體</vt:lpstr>
      <vt:lpstr>Arial</vt:lpstr>
      <vt:lpstr>1_Default Design</vt:lpstr>
      <vt:lpstr>2_Default Design</vt:lpstr>
      <vt:lpstr>3_Default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Chih-Chao Chuang</dc:creator>
  <cp:lastModifiedBy>Microsoft Office 使用者</cp:lastModifiedBy>
  <cp:revision>1336</cp:revision>
  <dcterms:created xsi:type="dcterms:W3CDTF">2009-02-16T18:11:32Z</dcterms:created>
  <dcterms:modified xsi:type="dcterms:W3CDTF">2018-09-01T17:15:10Z</dcterms:modified>
</cp:coreProperties>
</file>