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380" autoAdjust="0"/>
  </p:normalViewPr>
  <p:slideViewPr>
    <p:cSldViewPr snapToGrid="0" snapToObjects="1">
      <p:cViewPr varScale="1">
        <p:scale>
          <a:sx n="84" d="100"/>
          <a:sy n="84" d="100"/>
        </p:scale>
        <p:origin x="-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4D29-437A-D844-979E-972B71FAF3BE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6726E-9B89-3241-990C-81EAA5DB3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6726E-9B89-3241-990C-81EAA5DB3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Apple sale at Christmas?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6726E-9B89-3241-990C-81EAA5DB3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105" y="6111688"/>
            <a:ext cx="2398059" cy="228600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21 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976" y="6111688"/>
            <a:ext cx="3657600" cy="228600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2015 GR </a:t>
            </a:r>
            <a:r>
              <a:rPr lang="en-US" dirty="0" err="1" smtClean="0"/>
              <a:t>Cybersecurity</a:t>
            </a:r>
            <a:r>
              <a:rPr lang="en-US" dirty="0" smtClean="0"/>
              <a:t> Conference</a:t>
            </a:r>
            <a:endParaRPr lang="en-US" dirty="0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2259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21 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248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2015 GR </a:t>
            </a:r>
            <a:r>
              <a:rPr lang="en-US" dirty="0" err="1" smtClean="0"/>
              <a:t>Cybersecurity</a:t>
            </a:r>
            <a:r>
              <a:rPr lang="en-US" dirty="0" smtClean="0"/>
              <a:t> 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Executives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71440"/>
          </a:xfrm>
        </p:spPr>
        <p:txBody>
          <a:bodyPr/>
          <a:lstStyle/>
          <a:p>
            <a:pPr algn="ctr"/>
            <a:r>
              <a:rPr lang="en-US" sz="4400" dirty="0" smtClean="0"/>
              <a:t>Authority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Directed deference</a:t>
            </a:r>
          </a:p>
          <a:p>
            <a:pPr lvl="1"/>
            <a:r>
              <a:rPr lang="en-US" sz="2200" dirty="0" err="1" smtClean="0"/>
              <a:t>Whoami</a:t>
            </a: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400" dirty="0" smtClean="0"/>
              <a:t>Evil examples</a:t>
            </a:r>
          </a:p>
          <a:p>
            <a:pPr lvl="1"/>
            <a:r>
              <a:rPr lang="en-US" sz="2200" dirty="0" err="1" smtClean="0"/>
              <a:t>Milgram</a:t>
            </a:r>
            <a:r>
              <a:rPr lang="en-US" sz="2200" dirty="0" smtClean="0"/>
              <a:t> experiment</a:t>
            </a:r>
          </a:p>
          <a:p>
            <a:pPr lvl="1"/>
            <a:r>
              <a:rPr lang="en-US" sz="2200" dirty="0" smtClean="0"/>
              <a:t>UPS uniforms</a:t>
            </a:r>
          </a:p>
          <a:p>
            <a:pPr lvl="1"/>
            <a:r>
              <a:rPr lang="en-US" sz="2200" dirty="0" smtClean="0"/>
              <a:t>Clipboards</a:t>
            </a:r>
          </a:p>
        </p:txBody>
      </p:sp>
    </p:spTree>
    <p:extLst>
      <p:ext uri="{BB962C8B-B14F-4D97-AF65-F5344CB8AC3E}">
        <p14:creationId xmlns:p14="http://schemas.microsoft.com/office/powerpoint/2010/main" val="314615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86558"/>
          </a:xfrm>
        </p:spPr>
        <p:txBody>
          <a:bodyPr/>
          <a:lstStyle/>
          <a:p>
            <a:pPr algn="ctr"/>
            <a:r>
              <a:rPr lang="en-US" sz="4400" dirty="0" smtClean="0"/>
              <a:t>Scarcity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Supply and demand; scarcity drives value</a:t>
            </a:r>
          </a:p>
          <a:p>
            <a:pPr lvl="1"/>
            <a:r>
              <a:rPr lang="en-US" sz="2200" dirty="0" smtClean="0"/>
              <a:t>Create pressure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Evil example</a:t>
            </a:r>
          </a:p>
          <a:p>
            <a:pPr lvl="1"/>
            <a:r>
              <a:rPr lang="en-US" sz="2200" dirty="0" smtClean="0"/>
              <a:t>The boss needs this right away (combines with authority)</a:t>
            </a:r>
          </a:p>
          <a:p>
            <a:pPr lvl="1"/>
            <a:r>
              <a:rPr lang="en-US" sz="2200" dirty="0" smtClean="0"/>
              <a:t>Limited time offer </a:t>
            </a:r>
            <a:r>
              <a:rPr lang="en-US" sz="2200" dirty="0" err="1" smtClean="0"/>
              <a:t>vs</a:t>
            </a:r>
            <a:r>
              <a:rPr lang="en-US" sz="2200" dirty="0" smtClean="0"/>
              <a:t> background checks</a:t>
            </a:r>
          </a:p>
        </p:txBody>
      </p:sp>
    </p:spTree>
    <p:extLst>
      <p:ext uri="{BB962C8B-B14F-4D97-AF65-F5344CB8AC3E}">
        <p14:creationId xmlns:p14="http://schemas.microsoft.com/office/powerpoint/2010/main" val="233192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G W Ray Davidson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Engineer,</a:t>
            </a:r>
            <a:r>
              <a:rPr lang="en-US" baseline="0" dirty="0" smtClean="0"/>
              <a:t> Georgia Tech/Purdue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baseline="0" dirty="0" smtClean="0"/>
              <a:t>(When the earth and internet were new)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Pharmaceutical Scientist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baseline="0" dirty="0" smtClean="0"/>
              <a:t>(Silicon Valley before the earthquake)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IT Project Leader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Professor – Networking &amp; Security (Purdue)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Dean, SANS Technology Institute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VP, Knowledge Management, </a:t>
            </a:r>
            <a:r>
              <a:rPr lang="en-US" baseline="0" dirty="0" err="1" smtClean="0"/>
              <a:t>Syncurity</a:t>
            </a:r>
            <a:r>
              <a:rPr lang="en-US" baseline="0" dirty="0" smtClean="0"/>
              <a:t> 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baseline="0" dirty="0" smtClean="0"/>
              <a:t>(Startup in N Virginia/DC)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Intelligent Threat, PhD, CISSP, GIAC 0x0A, NSFW, ETC</a:t>
            </a:r>
            <a:endParaRPr lang="en-US" dirty="0"/>
          </a:p>
        </p:txBody>
      </p:sp>
      <p:pic>
        <p:nvPicPr>
          <p:cNvPr id="5" name="Picture 4" descr="2015-06-19 20.42.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30" y="2599764"/>
            <a:ext cx="2902770" cy="38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7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560047"/>
            <a:ext cx="8308975" cy="818825"/>
          </a:xfrm>
        </p:spPr>
        <p:txBody>
          <a:bodyPr/>
          <a:lstStyle/>
          <a:p>
            <a:pPr algn="ctr"/>
            <a:r>
              <a:rPr lang="en-US" dirty="0" smtClean="0"/>
              <a:t>It’s Social, but is it Engineering?</a:t>
            </a:r>
            <a:endParaRPr lang="en-US" dirty="0"/>
          </a:p>
        </p:txBody>
      </p:sp>
      <p:pic>
        <p:nvPicPr>
          <p:cNvPr id="4" name="Content Placeholder 3" descr="engineering_its_like_math_but_louder_poster-r7941b3dd8ddc498c9948b812e4a0f002_sthp_8byvr_1200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7" t="13246" r="28247" b="14280"/>
          <a:stretch/>
        </p:blipFill>
        <p:spPr>
          <a:xfrm>
            <a:off x="415925" y="2899205"/>
            <a:ext cx="3630681" cy="3161514"/>
          </a:xfrm>
        </p:spPr>
      </p:pic>
      <p:sp>
        <p:nvSpPr>
          <p:cNvPr id="5" name="TextBox 4"/>
          <p:cNvSpPr txBox="1"/>
          <p:nvPr/>
        </p:nvSpPr>
        <p:spPr>
          <a:xfrm>
            <a:off x="4194543" y="3286240"/>
            <a:ext cx="4751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Chemical engineers build explosives.</a:t>
            </a:r>
          </a:p>
          <a:p>
            <a:endParaRPr lang="en-US" sz="2400" dirty="0" smtClean="0"/>
          </a:p>
          <a:p>
            <a:r>
              <a:rPr lang="en-US" sz="2400" dirty="0" smtClean="0"/>
              <a:t>Aeronautical engineers build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delivery systems.</a:t>
            </a:r>
          </a:p>
          <a:p>
            <a:endParaRPr lang="en-US" sz="2400" dirty="0" smtClean="0"/>
          </a:p>
          <a:p>
            <a:r>
              <a:rPr lang="en-US" sz="2400" dirty="0" smtClean="0"/>
              <a:t>Civil engineers build targets.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14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48793"/>
          </a:xfrm>
        </p:spPr>
        <p:txBody>
          <a:bodyPr/>
          <a:lstStyle/>
          <a:p>
            <a:pPr algn="ctr"/>
            <a:r>
              <a:rPr lang="en-US" dirty="0" smtClean="0"/>
              <a:t>Engineers build stuff.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intrinsic properties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Chemical</a:t>
            </a:r>
          </a:p>
          <a:p>
            <a:pPr lvl="1"/>
            <a:r>
              <a:rPr lang="en-US" dirty="0" smtClean="0"/>
              <a:t>Electrical</a:t>
            </a:r>
            <a:endParaRPr lang="en-US" dirty="0" smtClean="0"/>
          </a:p>
          <a:p>
            <a:pPr lvl="1"/>
            <a:r>
              <a:rPr lang="en-US" dirty="0" smtClean="0"/>
              <a:t>Aerodynamic</a:t>
            </a:r>
          </a:p>
          <a:p>
            <a:pPr lvl="1"/>
            <a:r>
              <a:rPr lang="en-US" dirty="0" err="1" smtClean="0"/>
              <a:t>Pharmacodynamic</a:t>
            </a:r>
            <a:endParaRPr lang="en-US" dirty="0" smtClean="0"/>
          </a:p>
          <a:p>
            <a:pPr lvl="1"/>
            <a:r>
              <a:rPr lang="en-US" dirty="0" smtClean="0"/>
              <a:t>Computer-related</a:t>
            </a:r>
          </a:p>
          <a:p>
            <a:r>
              <a:rPr lang="en-US" dirty="0" smtClean="0"/>
              <a:t>Design and implement systems based on those properties</a:t>
            </a:r>
          </a:p>
          <a:p>
            <a:r>
              <a:rPr lang="en-US" dirty="0" smtClean="0"/>
              <a:t>Taking into account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752237"/>
          </a:xfrm>
        </p:spPr>
        <p:txBody>
          <a:bodyPr/>
          <a:lstStyle/>
          <a:p>
            <a:pPr algn="ctr"/>
            <a:r>
              <a:rPr lang="en-US" sz="4800" dirty="0" smtClean="0"/>
              <a:t>So Be a Social Engineer</a:t>
            </a:r>
            <a:endParaRPr lang="en-US" sz="4800" dirty="0"/>
          </a:p>
        </p:txBody>
      </p:sp>
      <p:pic>
        <p:nvPicPr>
          <p:cNvPr id="10" name="Picture Placeholder 9" descr="Persuasion book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44" r="-42244"/>
          <a:stretch>
            <a:fillRect/>
          </a:stretch>
        </p:blipFill>
        <p:spPr>
          <a:xfrm>
            <a:off x="4006850" y="2622550"/>
            <a:ext cx="4718050" cy="3832225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Why do people act the way they do?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Evil social engineers know these principles and use them against you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se them to build and lead a resilient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791520"/>
          </a:xfrm>
        </p:spPr>
        <p:txBody>
          <a:bodyPr/>
          <a:lstStyle/>
          <a:p>
            <a:pPr algn="ctr"/>
            <a:r>
              <a:rPr lang="en-US" sz="4800" dirty="0" smtClean="0"/>
              <a:t>Reciprocation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feeling of indebtedness to induce behavior</a:t>
            </a:r>
          </a:p>
          <a:p>
            <a:r>
              <a:rPr lang="en-US" sz="2400" dirty="0" smtClean="0"/>
              <a:t>Evil examples</a:t>
            </a:r>
          </a:p>
          <a:p>
            <a:pPr lvl="1"/>
            <a:r>
              <a:rPr lang="en-US" sz="2400" dirty="0" smtClean="0"/>
              <a:t>Nigerian prince</a:t>
            </a:r>
          </a:p>
          <a:p>
            <a:pPr lvl="1"/>
            <a:r>
              <a:rPr lang="en-US" sz="2400" dirty="0" smtClean="0"/>
              <a:t>Holding the door</a:t>
            </a:r>
          </a:p>
          <a:p>
            <a:pPr lvl="1"/>
            <a:r>
              <a:rPr lang="en-US" sz="2400" dirty="0" smtClean="0"/>
              <a:t>Chocolate for passwords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43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871440"/>
          </a:xfrm>
        </p:spPr>
        <p:txBody>
          <a:bodyPr/>
          <a:lstStyle/>
          <a:p>
            <a:pPr algn="ctr"/>
            <a:r>
              <a:rPr lang="en-US" sz="4800" dirty="0" smtClean="0"/>
              <a:t>Commitment and Consistency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obsessive desire to be (and to appear) consistent with what we have already done. </a:t>
            </a:r>
          </a:p>
          <a:p>
            <a:r>
              <a:rPr lang="en-US" sz="2400" dirty="0" smtClean="0"/>
              <a:t>Evil examples</a:t>
            </a:r>
          </a:p>
          <a:p>
            <a:pPr lvl="1"/>
            <a:r>
              <a:rPr lang="en-US" sz="2400" dirty="0" smtClean="0"/>
              <a:t>Develop a relationship – regular innocuous contact</a:t>
            </a:r>
          </a:p>
          <a:p>
            <a:pPr lvl="1"/>
            <a:r>
              <a:rPr lang="en-US" sz="2400" dirty="0" smtClean="0"/>
              <a:t>Ask a small favor first, then escalate</a:t>
            </a:r>
          </a:p>
          <a:p>
            <a:pPr lvl="1"/>
            <a:r>
              <a:rPr lang="en-US" sz="2400" dirty="0" smtClean="0"/>
              <a:t>Combine with reciprocation</a:t>
            </a:r>
          </a:p>
        </p:txBody>
      </p:sp>
    </p:spTree>
    <p:extLst>
      <p:ext uri="{BB962C8B-B14F-4D97-AF65-F5344CB8AC3E}">
        <p14:creationId xmlns:p14="http://schemas.microsoft.com/office/powerpoint/2010/main" val="4116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931913"/>
          </a:xfrm>
        </p:spPr>
        <p:txBody>
          <a:bodyPr/>
          <a:lstStyle/>
          <a:p>
            <a:pPr algn="ctr"/>
            <a:r>
              <a:rPr lang="en-US" sz="4400" dirty="0" smtClean="0"/>
              <a:t>Social Proof – Wisdom of Crowds?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look to others for approval, or at least reassurance</a:t>
            </a:r>
          </a:p>
          <a:p>
            <a:endParaRPr lang="en-US" sz="2400" dirty="0" smtClean="0"/>
          </a:p>
          <a:p>
            <a:r>
              <a:rPr lang="en-US" sz="2400" dirty="0" smtClean="0"/>
              <a:t>Evil examples</a:t>
            </a:r>
          </a:p>
          <a:p>
            <a:pPr lvl="1"/>
            <a:r>
              <a:rPr lang="en-US" sz="2200" dirty="0" smtClean="0"/>
              <a:t>Group norms (smoking area)</a:t>
            </a:r>
          </a:p>
          <a:p>
            <a:pPr lvl="1"/>
            <a:r>
              <a:rPr lang="en-US" sz="2200" dirty="0" smtClean="0"/>
              <a:t>Phishing</a:t>
            </a:r>
            <a:r>
              <a:rPr lang="en-US" sz="2200" baseline="0" dirty="0" smtClean="0"/>
              <a:t> – familiar or popular appeal</a:t>
            </a:r>
          </a:p>
          <a:p>
            <a:pPr lvl="1"/>
            <a:r>
              <a:rPr lang="en-US" sz="2200" dirty="0" smtClean="0"/>
              <a:t>We all want to be “popular” (Wicked example)</a:t>
            </a:r>
          </a:p>
        </p:txBody>
      </p:sp>
    </p:spTree>
    <p:extLst>
      <p:ext uri="{BB962C8B-B14F-4D97-AF65-F5344CB8AC3E}">
        <p14:creationId xmlns:p14="http://schemas.microsoft.com/office/powerpoint/2010/main" val="103517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901676"/>
          </a:xfrm>
        </p:spPr>
        <p:txBody>
          <a:bodyPr/>
          <a:lstStyle/>
          <a:p>
            <a:pPr algn="ctr"/>
            <a:r>
              <a:rPr lang="en-US" dirty="0" smtClean="0"/>
              <a:t>Liking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do things for people we like</a:t>
            </a:r>
          </a:p>
          <a:p>
            <a:pPr lvl="1"/>
            <a:r>
              <a:rPr lang="en-US" sz="2200" dirty="0" smtClean="0"/>
              <a:t>Attractive and similar</a:t>
            </a:r>
          </a:p>
          <a:p>
            <a:r>
              <a:rPr lang="en-US" sz="2400" dirty="0" smtClean="0"/>
              <a:t>Evil examples</a:t>
            </a:r>
          </a:p>
          <a:p>
            <a:pPr lvl="1"/>
            <a:r>
              <a:rPr lang="en-US" sz="2200" dirty="0" smtClean="0"/>
              <a:t>“Your friend suggested”</a:t>
            </a:r>
          </a:p>
          <a:p>
            <a:pPr lvl="1"/>
            <a:r>
              <a:rPr lang="en-US" sz="2200" dirty="0" smtClean="0"/>
              <a:t>Mutual social media connections</a:t>
            </a:r>
          </a:p>
        </p:txBody>
      </p:sp>
    </p:spTree>
    <p:extLst>
      <p:ext uri="{BB962C8B-B14F-4D97-AF65-F5344CB8AC3E}">
        <p14:creationId xmlns:p14="http://schemas.microsoft.com/office/powerpoint/2010/main" val="385332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1093</TotalTime>
  <Words>326</Words>
  <Application>Microsoft Macintosh PowerPoint</Application>
  <PresentationFormat>On-screen Show (4:3)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Expo</vt:lpstr>
      <vt:lpstr>Social Engineering</vt:lpstr>
      <vt:lpstr>Whoami</vt:lpstr>
      <vt:lpstr>It’s Social, but is it Engineering?</vt:lpstr>
      <vt:lpstr>Engineers build stuff. </vt:lpstr>
      <vt:lpstr>So Be a Social Engineer</vt:lpstr>
      <vt:lpstr>Reciprocation</vt:lpstr>
      <vt:lpstr>Commitment and Consistency</vt:lpstr>
      <vt:lpstr>Social Proof – Wisdom of Crowds?</vt:lpstr>
      <vt:lpstr>Liking</vt:lpstr>
      <vt:lpstr>Authority</vt:lpstr>
      <vt:lpstr>Scarcity</vt:lpstr>
      <vt:lpstr>PowerPoint Presentation</vt:lpstr>
    </vt:vector>
  </TitlesOfParts>
  <Company>Vigil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Ray Davidson</dc:creator>
  <cp:lastModifiedBy>Ray Davidson</cp:lastModifiedBy>
  <cp:revision>13</cp:revision>
  <dcterms:created xsi:type="dcterms:W3CDTF">2015-10-20T15:13:08Z</dcterms:created>
  <dcterms:modified xsi:type="dcterms:W3CDTF">2015-10-21T11:01:49Z</dcterms:modified>
</cp:coreProperties>
</file>