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22"/>
  </p:notesMasterIdLst>
  <p:sldIdLst>
    <p:sldId id="256" r:id="rId2"/>
    <p:sldId id="257" r:id="rId3"/>
    <p:sldId id="258" r:id="rId4"/>
    <p:sldId id="281" r:id="rId5"/>
    <p:sldId id="259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69" r:id="rId16"/>
    <p:sldId id="277" r:id="rId17"/>
    <p:sldId id="268" r:id="rId18"/>
    <p:sldId id="279" r:id="rId19"/>
    <p:sldId id="278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80826BC-9E1C-914F-B5CF-6681E227D590}">
          <p14:sldIdLst>
            <p14:sldId id="256"/>
            <p14:sldId id="257"/>
            <p14:sldId id="258"/>
            <p14:sldId id="281"/>
            <p14:sldId id="259"/>
            <p14:sldId id="271"/>
          </p14:sldIdLst>
        </p14:section>
        <p14:section name="1. Hardware Inventory" id="{369F00BE-9288-8A41-8E73-DCD61DA9192A}">
          <p14:sldIdLst>
            <p14:sldId id="261"/>
            <p14:sldId id="262"/>
            <p14:sldId id="263"/>
          </p14:sldIdLst>
        </p14:section>
        <p14:section name="2. Sortware Inventory" id="{03C5DBEA-3C2B-B647-967C-C17B963B6E34}">
          <p14:sldIdLst>
            <p14:sldId id="264"/>
            <p14:sldId id="265"/>
            <p14:sldId id="266"/>
          </p14:sldIdLst>
        </p14:section>
        <p14:section name="3. Configuration Management" id="{D76F5E4C-4E9C-CA4D-95EA-C9E85FA71B92}">
          <p14:sldIdLst>
            <p14:sldId id="267"/>
            <p14:sldId id="275"/>
          </p14:sldIdLst>
        </p14:section>
        <p14:section name="Untitled Section" id="{E1BE5C07-5EBF-224D-A14F-62D1B0281028}">
          <p14:sldIdLst>
            <p14:sldId id="269"/>
          </p14:sldIdLst>
        </p14:section>
        <p14:section name="4. Vulnerability Management" id="{0AA279AC-E47C-0D4C-87D6-B49C4A87B163}">
          <p14:sldIdLst>
            <p14:sldId id="277"/>
            <p14:sldId id="268"/>
            <p14:sldId id="279"/>
          </p14:sldIdLst>
        </p14:section>
        <p14:section name="Denouement" id="{4B953F36-918C-234A-BEB9-38D191AA5792}">
          <p14:sldIdLst>
            <p14:sldId id="278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5183" autoAdjust="0"/>
    <p:restoredTop sz="86420" autoAdjust="0"/>
  </p:normalViewPr>
  <p:slideViewPr>
    <p:cSldViewPr snapToGrid="0" snapToObjects="1">
      <p:cViewPr varScale="1">
        <p:scale>
          <a:sx n="134" d="100"/>
          <a:sy n="134" d="100"/>
        </p:scale>
        <p:origin x="-25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89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062E5-E87F-D84B-BC7D-2B1C633CBAF7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D3AD5-EF8C-594A-8811-CA27DCD5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5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Australian Signals</a:t>
            </a:r>
            <a:r>
              <a:rPr lang="en-US" baseline="0" dirty="0" smtClean="0"/>
              <a:t> Directorate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D3AD5-EF8C-594A-8811-CA27DCD54C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8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sL</a:t>
            </a:r>
            <a:r>
              <a:rPr lang="en-US" dirty="0" smtClean="0"/>
              <a:t> does a “list” scan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sn</a:t>
            </a:r>
            <a:r>
              <a:rPr lang="en-US" dirty="0" smtClean="0"/>
              <a:t> disables port scan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oX</a:t>
            </a:r>
            <a:r>
              <a:rPr lang="en-US" baseline="0" dirty="0" smtClean="0"/>
              <a:t> XML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D3AD5-EF8C-594A-8811-CA27DCD54C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ADC-55EA-4839-91C8-5BCC0EC06F5C}" type="datetime1">
              <a:rPr lang="en-US" smtClean="0"/>
              <a:pPr/>
              <a:t>10/13/15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ADC-55EA-4839-91C8-5BCC0EC06F5C}" type="datetime1">
              <a:rPr lang="en-US" smtClean="0"/>
              <a:pPr/>
              <a:t>10/13/15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ADC-55EA-4839-91C8-5BCC0EC06F5C}" type="datetime1">
              <a:rPr lang="en-US" smtClean="0"/>
              <a:pPr/>
              <a:t>10/13/15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ADC-55EA-4839-91C8-5BCC0EC06F5C}" type="datetime1">
              <a:rPr lang="en-US" smtClean="0"/>
              <a:pPr/>
              <a:t>10/13/15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ADC-55EA-4839-91C8-5BCC0EC06F5C}" type="datetime1">
              <a:rPr lang="en-US" smtClean="0"/>
              <a:pPr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rosoft.com/mbsa" TargetMode="Externa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Relationship Id="rId3" Type="http://schemas.openxmlformats.org/officeDocument/2006/relationships/hyperlink" Target="http://www.openvas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unciloncybersecurity.org/critical-controls/" TargetMode="External"/><Relationship Id="rId4" Type="http://schemas.openxmlformats.org/officeDocument/2006/relationships/hyperlink" Target="https://github.com/RayDavidson/presenta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vlpubs.nist.gov/nistpubs/SpecialPublications/NIST.SP.800-53r4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789" y="2516624"/>
            <a:ext cx="8288422" cy="2595025"/>
          </a:xfrm>
        </p:spPr>
        <p:txBody>
          <a:bodyPr/>
          <a:lstStyle/>
          <a:p>
            <a:r>
              <a:rPr lang="en-US" dirty="0" smtClean="0"/>
              <a:t>Quick and Dirty </a:t>
            </a:r>
            <a:r>
              <a:rPr lang="en-US" dirty="0" err="1" smtClean="0"/>
              <a:t>Cybersecurity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789" y="5166530"/>
            <a:ext cx="8288422" cy="1144632"/>
          </a:xfrm>
        </p:spPr>
        <p:txBody>
          <a:bodyPr/>
          <a:lstStyle/>
          <a:p>
            <a:r>
              <a:rPr lang="en-US" dirty="0" smtClean="0"/>
              <a:t>Things Your Small/Medium Sized Business </a:t>
            </a: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D</a:t>
            </a:r>
            <a:r>
              <a:rPr lang="en-US" dirty="0" smtClean="0"/>
              <a:t>o Tomorrow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2. Software Inventory – For</a:t>
            </a:r>
            <a:r>
              <a:rPr lang="en-US" baseline="0" dirty="0" smtClean="0"/>
              <a:t> each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Underlying OS</a:t>
            </a:r>
          </a:p>
          <a:p>
            <a:r>
              <a:rPr lang="en-US" dirty="0" smtClean="0"/>
              <a:t>Applications installed</a:t>
            </a:r>
          </a:p>
          <a:p>
            <a:r>
              <a:rPr lang="en-US" dirty="0" smtClean="0"/>
              <a:t>Tied to hardware asset inventory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1087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Software Inventory -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</a:p>
          <a:p>
            <a:r>
              <a:rPr lang="en-US" dirty="0" smtClean="0"/>
              <a:t>Monitoring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Windows</a:t>
            </a:r>
            <a:r>
              <a:rPr lang="en-US" baseline="0" dirty="0" smtClean="0"/>
              <a:t> Management Instrumentation Command-Line (WMIC)</a:t>
            </a:r>
            <a:endParaRPr lang="en-US" dirty="0" smtClean="0"/>
          </a:p>
          <a:p>
            <a:pPr lvl="1"/>
            <a:r>
              <a:rPr lang="en-US" dirty="0" err="1" smtClean="0"/>
              <a:t>Spiceworks</a:t>
            </a:r>
            <a:endParaRPr lang="en-US" dirty="0" smtClean="0"/>
          </a:p>
          <a:p>
            <a:pPr lvl="1"/>
            <a:r>
              <a:rPr lang="en-US" dirty="0" smtClean="0"/>
              <a:t>OSSIM</a:t>
            </a:r>
          </a:p>
        </p:txBody>
      </p:sp>
    </p:spTree>
    <p:extLst>
      <p:ext uri="{BB962C8B-B14F-4D97-AF65-F5344CB8AC3E}">
        <p14:creationId xmlns:p14="http://schemas.microsoft.com/office/powerpoint/2010/main" val="98538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WMIC </a:t>
            </a:r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</a:t>
            </a:r>
            <a:r>
              <a:rPr lang="en-US" dirty="0" smtClean="0"/>
              <a:t>scan</a:t>
            </a:r>
          </a:p>
          <a:p>
            <a:pPr lvl="1"/>
            <a:r>
              <a:rPr lang="en-US" dirty="0" err="1" smtClean="0"/>
              <a:t>wmic</a:t>
            </a:r>
            <a:r>
              <a:rPr lang="en-US" baseline="0" dirty="0" smtClean="0"/>
              <a:t> product list brief &gt;</a:t>
            </a:r>
            <a:r>
              <a:rPr lang="en-US" baseline="0" dirty="0" err="1" smtClean="0"/>
              <a:t>software_baseline.txt</a:t>
            </a:r>
            <a:endParaRPr lang="en-US" dirty="0" smtClean="0"/>
          </a:p>
          <a:p>
            <a:r>
              <a:rPr lang="en-US" dirty="0" smtClean="0"/>
              <a:t>Periodic </a:t>
            </a:r>
            <a:r>
              <a:rPr lang="en-US" dirty="0" smtClean="0"/>
              <a:t>scan</a:t>
            </a:r>
          </a:p>
          <a:p>
            <a:pPr marL="50292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Char char="§"/>
              <a:tabLst/>
              <a:defRPr/>
            </a:pP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wmic</a:t>
            </a:r>
            <a:r>
              <a:rPr lang="en-US" sz="1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product list brief &gt;</a:t>
            </a:r>
            <a:r>
              <a:rPr lang="en-US" sz="18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software_current.txt</a:t>
            </a:r>
            <a:endParaRPr lang="en-US" dirty="0" smtClean="0"/>
          </a:p>
          <a:p>
            <a:r>
              <a:rPr lang="en-US" dirty="0" smtClean="0"/>
              <a:t>Compare</a:t>
            </a:r>
            <a:r>
              <a:rPr lang="en-US" baseline="0" dirty="0" smtClean="0"/>
              <a:t> to baseline</a:t>
            </a:r>
            <a:endParaRPr lang="en-US" dirty="0" smtClean="0"/>
          </a:p>
          <a:p>
            <a:pPr lvl="1"/>
            <a:r>
              <a:rPr lang="en-US" dirty="0" smtClean="0"/>
              <a:t>compare-object (get-content </a:t>
            </a:r>
            <a:r>
              <a:rPr lang="en-US" dirty="0" err="1" smtClean="0"/>
              <a:t>software_baseline.txt</a:t>
            </a:r>
            <a:r>
              <a:rPr lang="en-US" dirty="0" smtClean="0"/>
              <a:t>)</a:t>
            </a:r>
            <a:r>
              <a:rPr lang="en-US" baseline="0" dirty="0" smtClean="0"/>
              <a:t> (get-content </a:t>
            </a:r>
            <a:r>
              <a:rPr lang="en-US" baseline="0" dirty="0" err="1" smtClean="0"/>
              <a:t>software_current.txt</a:t>
            </a:r>
            <a:r>
              <a:rPr lang="en-US" baseline="0" dirty="0" smtClean="0"/>
              <a:t>) &gt; </a:t>
            </a:r>
            <a:r>
              <a:rPr lang="en-US" baseline="0" dirty="0" err="1" smtClean="0"/>
              <a:t>software_diff.txt</a:t>
            </a:r>
            <a:endParaRPr lang="en-US" baseline="0" dirty="0" smtClean="0"/>
          </a:p>
          <a:p>
            <a:pPr lvl="0"/>
            <a:r>
              <a:rPr lang="en-US" dirty="0" smtClean="0"/>
              <a:t>Regularly monitor for new applications</a:t>
            </a:r>
            <a:r>
              <a:rPr lang="en-US" baseline="0" dirty="0" smtClean="0"/>
              <a:t> on the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20" y="1204613"/>
            <a:ext cx="2830777" cy="301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6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12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3. Secure </a:t>
            </a:r>
            <a:r>
              <a:rPr lang="en-US" sz="4000" kern="12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HW &amp; SW </a:t>
            </a:r>
            <a:r>
              <a:rPr lang="en-US" sz="4000" kern="1200" baseline="0" dirty="0" err="1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Config</a:t>
            </a:r>
            <a:r>
              <a:rPr lang="en-US" sz="4000" kern="12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- Need</a:t>
            </a:r>
            <a:endParaRPr lang="en-US" sz="4000" dirty="0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Standard image</a:t>
            </a:r>
          </a:p>
          <a:p>
            <a:pPr lvl="1"/>
            <a:r>
              <a:rPr lang="en-US" dirty="0" smtClean="0"/>
              <a:t>OS and patch level</a:t>
            </a:r>
          </a:p>
          <a:p>
            <a:pPr lvl="1"/>
            <a:r>
              <a:rPr lang="en-US" dirty="0" smtClean="0"/>
              <a:t>Software application inventory</a:t>
            </a:r>
          </a:p>
          <a:p>
            <a:pPr lvl="1"/>
            <a:r>
              <a:rPr lang="en-US" dirty="0" smtClean="0"/>
              <a:t>Patch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14018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3. Secure</a:t>
            </a:r>
            <a:r>
              <a:rPr lang="en-US" baseline="0" dirty="0" smtClean="0"/>
              <a:t> HW &amp; SW Configuration –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Define</a:t>
            </a:r>
            <a:r>
              <a:rPr lang="en-US" baseline="0" dirty="0" smtClean="0"/>
              <a:t> and create a standard image(s) for the organization</a:t>
            </a:r>
          </a:p>
          <a:p>
            <a:pPr lvl="1"/>
            <a:r>
              <a:rPr lang="en-US" baseline="0" dirty="0" smtClean="0"/>
              <a:t>See the HW and SW inventory already performed</a:t>
            </a:r>
          </a:p>
          <a:p>
            <a:pPr lvl="1"/>
            <a:r>
              <a:rPr lang="en-US" baseline="0" dirty="0" smtClean="0"/>
              <a:t>Install that image on all newly issued hardware</a:t>
            </a:r>
          </a:p>
          <a:p>
            <a:pPr lvl="1"/>
            <a:r>
              <a:rPr lang="en-US" baseline="0" dirty="0" smtClean="0"/>
              <a:t>Monitor for changes and remediate</a:t>
            </a:r>
          </a:p>
          <a:p>
            <a:pPr lvl="1"/>
            <a:r>
              <a:rPr lang="en-US" baseline="0" dirty="0" smtClean="0"/>
              <a:t>Tools</a:t>
            </a:r>
          </a:p>
          <a:p>
            <a:pPr lvl="2"/>
            <a:r>
              <a:rPr lang="en-US" baseline="0" dirty="0" smtClean="0"/>
              <a:t>Puppet</a:t>
            </a:r>
          </a:p>
          <a:p>
            <a:pPr lvl="2"/>
            <a:r>
              <a:rPr lang="en-US" baseline="0" dirty="0" smtClean="0"/>
              <a:t>WMIC</a:t>
            </a:r>
          </a:p>
          <a:p>
            <a:pPr lvl="2"/>
            <a:r>
              <a:rPr lang="en-US" baseline="0" dirty="0" smtClean="0"/>
              <a:t>Microsoft Baseline Security Analyzer (MBSA)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6216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MBSA</a:t>
            </a:r>
            <a:r>
              <a:rPr lang="en-US" baseline="0" dirty="0" smtClean="0"/>
              <a:t>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MBSA</a:t>
            </a:r>
            <a:r>
              <a:rPr lang="en-US" baseline="0" dirty="0" smtClean="0"/>
              <a:t> throughout the organization using Active Directory GPO</a:t>
            </a:r>
          </a:p>
          <a:p>
            <a:pPr lvl="1"/>
            <a:r>
              <a:rPr lang="en-US" dirty="0" smtClean="0">
                <a:hlinkClick r:id="rId2"/>
              </a:rPr>
              <a:t>http://www.microsoft.com/mbsa</a:t>
            </a:r>
            <a:endParaRPr lang="en-US" dirty="0" smtClean="0"/>
          </a:p>
          <a:p>
            <a:pPr lvl="0"/>
            <a:r>
              <a:rPr lang="en-US" dirty="0" smtClean="0"/>
              <a:t>Script to run MBSA</a:t>
            </a:r>
          </a:p>
          <a:p>
            <a:pPr marL="2286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1200" dirty="0" smtClean="0">
                <a:latin typeface="Consolas"/>
                <a:cs typeface="Consolas"/>
              </a:rPr>
              <a:t>c:\program files\</a:t>
            </a:r>
            <a:r>
              <a:rPr lang="en-US" sz="1200" dirty="0" err="1" smtClean="0">
                <a:latin typeface="Consolas"/>
                <a:cs typeface="Consolas"/>
              </a:rPr>
              <a:t>microsoft</a:t>
            </a:r>
            <a:r>
              <a:rPr lang="en-US" sz="1200" dirty="0" smtClean="0">
                <a:latin typeface="Consolas"/>
                <a:cs typeface="Consolas"/>
              </a:rPr>
              <a:t> baseline security analyzer\</a:t>
            </a:r>
            <a:r>
              <a:rPr lang="en-US" sz="1200" dirty="0" err="1" smtClean="0">
                <a:latin typeface="Consolas"/>
                <a:cs typeface="Consolas"/>
              </a:rPr>
              <a:t>mbsacli.exe</a:t>
            </a:r>
            <a:r>
              <a:rPr lang="en-US" sz="1200" dirty="0" smtClean="0">
                <a:latin typeface="Consolas"/>
                <a:cs typeface="Consolas"/>
              </a:rPr>
              <a:t>" -c %</a:t>
            </a:r>
            <a:r>
              <a:rPr lang="en-US" sz="1200" dirty="0" err="1" smtClean="0">
                <a:latin typeface="Consolas"/>
                <a:cs typeface="Consolas"/>
              </a:rPr>
              <a:t>computername</a:t>
            </a:r>
            <a:r>
              <a:rPr lang="en-US" sz="1200" dirty="0" smtClean="0">
                <a:latin typeface="Consolas"/>
                <a:cs typeface="Consolas"/>
              </a:rPr>
              <a:t>% </a:t>
            </a:r>
          </a:p>
          <a:p>
            <a:pPr marL="2286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/o %%D%%-%%C%% &gt; c:\</a:t>
            </a:r>
            <a:r>
              <a:rPr lang="en-US" sz="1200" dirty="0" err="1" smtClean="0">
                <a:latin typeface="Consolas"/>
                <a:cs typeface="Consolas"/>
              </a:rPr>
              <a:t>mbsarun.txt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</a:p>
          <a:p>
            <a:pPr marL="2286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1200" dirty="0" smtClean="0">
                <a:latin typeface="Consolas"/>
                <a:cs typeface="Consolas"/>
              </a:rPr>
              <a:t>copy /y "%</a:t>
            </a:r>
            <a:r>
              <a:rPr lang="en-US" sz="1200" dirty="0" err="1" smtClean="0">
                <a:latin typeface="Consolas"/>
                <a:cs typeface="Consolas"/>
              </a:rPr>
              <a:t>userprofile</a:t>
            </a:r>
            <a:r>
              <a:rPr lang="en-US" sz="1200" dirty="0" smtClean="0">
                <a:latin typeface="Consolas"/>
                <a:cs typeface="Consolas"/>
              </a:rPr>
              <a:t>%\</a:t>
            </a:r>
            <a:r>
              <a:rPr lang="en-US" sz="1200" dirty="0" err="1" smtClean="0">
                <a:latin typeface="Consolas"/>
                <a:cs typeface="Consolas"/>
              </a:rPr>
              <a:t>securityscans</a:t>
            </a:r>
            <a:r>
              <a:rPr lang="en-US" sz="1200" dirty="0" smtClean="0">
                <a:latin typeface="Consolas"/>
                <a:cs typeface="Consolas"/>
              </a:rPr>
              <a:t>\*.xml" </a:t>
            </a:r>
            <a:r>
              <a:rPr lang="en-US" sz="1200" dirty="0" smtClean="0">
                <a:solidFill>
                  <a:schemeClr val="tx1"/>
                </a:solidFill>
                <a:latin typeface="Consolas"/>
                <a:cs typeface="Consolas"/>
              </a:rPr>
              <a:t>\\dc5\mbsadata</a:t>
            </a:r>
          </a:p>
          <a:p>
            <a:pPr marL="2286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1200" dirty="0" smtClean="0">
                <a:latin typeface="Consolas"/>
                <a:cs typeface="Consolas"/>
              </a:rPr>
              <a:t>del "%</a:t>
            </a:r>
            <a:r>
              <a:rPr lang="en-US" sz="1200" dirty="0" err="1" smtClean="0">
                <a:latin typeface="Consolas"/>
                <a:cs typeface="Consolas"/>
              </a:rPr>
              <a:t>userprofile</a:t>
            </a:r>
            <a:r>
              <a:rPr lang="en-US" sz="1200" dirty="0" smtClean="0">
                <a:latin typeface="Consolas"/>
                <a:cs typeface="Consolas"/>
              </a:rPr>
              <a:t>%\</a:t>
            </a:r>
            <a:r>
              <a:rPr lang="en-US" sz="1200" dirty="0" err="1" smtClean="0">
                <a:latin typeface="Consolas"/>
                <a:cs typeface="Consolas"/>
              </a:rPr>
              <a:t>securityscans</a:t>
            </a:r>
            <a:r>
              <a:rPr lang="en-US" sz="1200" dirty="0" smtClean="0">
                <a:latin typeface="Consolas"/>
                <a:cs typeface="Consolas"/>
              </a:rPr>
              <a:t>\*.xml"</a:t>
            </a:r>
          </a:p>
          <a:p>
            <a:pPr marL="228600" lvl="0" indent="-228600"/>
            <a:r>
              <a:rPr lang="en-US" dirty="0" smtClean="0"/>
              <a:t>GPO</a:t>
            </a:r>
            <a:r>
              <a:rPr lang="en-US" baseline="0" dirty="0" smtClean="0"/>
              <a:t> to install and run the local script</a:t>
            </a:r>
          </a:p>
          <a:p>
            <a:pPr marL="228600" lvl="0" indent="-228600"/>
            <a:r>
              <a:rPr lang="en-US" dirty="0" smtClean="0"/>
              <a:t>Monitor the results (Possibly a web page of the XML data)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202693"/>
            <a:ext cx="3810000" cy="255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50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12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4. Continuous </a:t>
            </a:r>
            <a:r>
              <a:rPr lang="en-US" sz="4000" kern="12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Vulnerability Management and </a:t>
            </a:r>
            <a:r>
              <a:rPr lang="en-US" sz="4000" kern="12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Remediation –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r>
              <a:rPr lang="en-US" baseline="0" dirty="0" smtClean="0"/>
              <a:t> of relevant OS and applications</a:t>
            </a:r>
          </a:p>
          <a:p>
            <a:r>
              <a:rPr lang="en-US" baseline="0" dirty="0" smtClean="0"/>
              <a:t>Regular updates on vulnerabilities and patches</a:t>
            </a:r>
          </a:p>
          <a:p>
            <a:r>
              <a:rPr lang="en-US" baseline="0" dirty="0" smtClean="0"/>
              <a:t>Reliable (automated?) method of applying patches</a:t>
            </a:r>
          </a:p>
          <a:p>
            <a:r>
              <a:rPr lang="en-US" baseline="0" dirty="0" smtClean="0"/>
              <a:t>Monitoring 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2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12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4. Continuous </a:t>
            </a:r>
            <a:r>
              <a:rPr lang="en-US" sz="4000" kern="12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Vulnerability Management and Remediation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Regularly scan for known vulnerabilities</a:t>
            </a:r>
            <a:r>
              <a:rPr lang="en-US" baseline="0" dirty="0" smtClean="0"/>
              <a:t> (CVE)</a:t>
            </a:r>
          </a:p>
          <a:p>
            <a:pPr lvl="1"/>
            <a:r>
              <a:rPr lang="en-US" dirty="0" smtClean="0"/>
              <a:t>Common Vulnerability Scoring</a:t>
            </a:r>
            <a:r>
              <a:rPr lang="en-US" baseline="0" dirty="0" smtClean="0"/>
              <a:t> System (CVSS)</a:t>
            </a:r>
          </a:p>
          <a:p>
            <a:r>
              <a:rPr lang="en-US" dirty="0" smtClean="0"/>
              <a:t>Use automated</a:t>
            </a:r>
            <a:r>
              <a:rPr lang="en-US" baseline="0" dirty="0" smtClean="0"/>
              <a:t> patch management tools</a:t>
            </a:r>
          </a:p>
          <a:p>
            <a:pPr lvl="1"/>
            <a:r>
              <a:rPr lang="en-US" dirty="0" smtClean="0"/>
              <a:t>OS and applications</a:t>
            </a:r>
          </a:p>
          <a:p>
            <a:pPr lvl="0"/>
            <a:r>
              <a:rPr lang="en-US" dirty="0" smtClean="0"/>
              <a:t>Monitor logs to make sure patches are installed successfully</a:t>
            </a:r>
          </a:p>
          <a:p>
            <a:pPr lvl="0"/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Nessus (free for noncommercial/home users)</a:t>
            </a:r>
          </a:p>
          <a:p>
            <a:pPr lvl="1"/>
            <a:r>
              <a:rPr lang="en-US" dirty="0" err="1" smtClean="0"/>
              <a:t>OpenVAS</a:t>
            </a:r>
            <a:r>
              <a:rPr lang="en-US" dirty="0" smtClean="0"/>
              <a:t> (fork of Nessus)</a:t>
            </a:r>
          </a:p>
        </p:txBody>
      </p:sp>
    </p:spTree>
    <p:extLst>
      <p:ext uri="{BB962C8B-B14F-4D97-AF65-F5344CB8AC3E}">
        <p14:creationId xmlns:p14="http://schemas.microsoft.com/office/powerpoint/2010/main" val="3074359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Vulnerability Management - </a:t>
            </a:r>
            <a:r>
              <a:rPr lang="en-US" dirty="0" err="1" smtClean="0"/>
              <a:t>OpenVAS</a:t>
            </a:r>
            <a:endParaRPr lang="en-US" dirty="0"/>
          </a:p>
        </p:txBody>
      </p:sp>
      <p:pic>
        <p:nvPicPr>
          <p:cNvPr id="8" name="Picture Placeholder 7" descr="OpenVAS-7-Software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" r="2144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Fork of Nessus,</a:t>
            </a:r>
            <a:r>
              <a:rPr lang="en-US" baseline="0" dirty="0" smtClean="0"/>
              <a:t> a mature </a:t>
            </a:r>
            <a:r>
              <a:rPr lang="en-US" dirty="0"/>
              <a:t>v</a:t>
            </a:r>
            <a:r>
              <a:rPr lang="en-US" baseline="0" dirty="0" smtClean="0"/>
              <a:t>ulnerability scanner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CLI + GUI (</a:t>
            </a:r>
            <a:r>
              <a:rPr lang="en-US" dirty="0" err="1" smtClean="0"/>
              <a:t>Greenbone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Network Vulnerability Testing (NVT)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Updated vulnerability information via </a:t>
            </a:r>
            <a:r>
              <a:rPr lang="en-US" dirty="0" err="1" smtClean="0"/>
              <a:t>OpenNVT</a:t>
            </a:r>
            <a:r>
              <a:rPr lang="en-US" dirty="0" smtClean="0"/>
              <a:t> feed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>
                <a:hlinkClick r:id="rId3"/>
              </a:rPr>
              <a:t>http://www.openvas.org/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755713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Quick &amp; Dirty? Our</a:t>
            </a:r>
            <a:r>
              <a:rPr lang="en-US" baseline="0" dirty="0" smtClean="0"/>
              <a:t> work ethic</a:t>
            </a:r>
            <a:endParaRPr lang="en-US" dirty="0"/>
          </a:p>
        </p:txBody>
      </p:sp>
      <p:pic>
        <p:nvPicPr>
          <p:cNvPr id="4" name="Content Placeholder 3" descr="work ethic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8" b="219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1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70000"/>
              </a:lnSpc>
            </a:pPr>
            <a:r>
              <a:rPr lang="en-US" dirty="0" smtClean="0"/>
              <a:t>G W Ray Davidson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Engineer,</a:t>
            </a:r>
            <a:r>
              <a:rPr lang="en-US" baseline="0" dirty="0" smtClean="0"/>
              <a:t> Georgia Tech/Purdue</a:t>
            </a:r>
          </a:p>
          <a:p>
            <a:pPr marL="228600" lvl="1" indent="0">
              <a:lnSpc>
                <a:spcPct val="70000"/>
              </a:lnSpc>
              <a:buNone/>
            </a:pPr>
            <a:r>
              <a:rPr lang="en-US" baseline="0" dirty="0" smtClean="0"/>
              <a:t>(When the earth and internet were new)</a:t>
            </a:r>
          </a:p>
          <a:p>
            <a:pPr>
              <a:lnSpc>
                <a:spcPct val="70000"/>
              </a:lnSpc>
            </a:pPr>
            <a:r>
              <a:rPr lang="en-US" baseline="0" dirty="0" smtClean="0"/>
              <a:t>Pharmaceutical Scientist</a:t>
            </a:r>
          </a:p>
          <a:p>
            <a:pPr marL="228600" lvl="1" indent="0">
              <a:lnSpc>
                <a:spcPct val="70000"/>
              </a:lnSpc>
              <a:buNone/>
            </a:pPr>
            <a:r>
              <a:rPr lang="en-US" baseline="0" dirty="0" smtClean="0"/>
              <a:t>(Silicon Valley before the earthquake)</a:t>
            </a:r>
          </a:p>
          <a:p>
            <a:pPr>
              <a:lnSpc>
                <a:spcPct val="70000"/>
              </a:lnSpc>
            </a:pPr>
            <a:r>
              <a:rPr lang="en-US" baseline="0" dirty="0" smtClean="0"/>
              <a:t>IT Project Leader</a:t>
            </a:r>
          </a:p>
          <a:p>
            <a:pPr>
              <a:lnSpc>
                <a:spcPct val="70000"/>
              </a:lnSpc>
            </a:pPr>
            <a:r>
              <a:rPr lang="en-US" baseline="0" dirty="0" smtClean="0"/>
              <a:t>Professor – Networking &amp; Security (Purdue)</a:t>
            </a:r>
          </a:p>
          <a:p>
            <a:pPr>
              <a:lnSpc>
                <a:spcPct val="70000"/>
              </a:lnSpc>
            </a:pPr>
            <a:r>
              <a:rPr lang="en-US" baseline="0" dirty="0" smtClean="0"/>
              <a:t>Dean, SANS Technology Institute</a:t>
            </a:r>
          </a:p>
          <a:p>
            <a:pPr>
              <a:lnSpc>
                <a:spcPct val="70000"/>
              </a:lnSpc>
            </a:pPr>
            <a:r>
              <a:rPr lang="en-US" baseline="0" dirty="0" smtClean="0"/>
              <a:t>VP, Knowledge Management, </a:t>
            </a:r>
            <a:r>
              <a:rPr lang="en-US" baseline="0" dirty="0" err="1" smtClean="0"/>
              <a:t>Syncurity</a:t>
            </a:r>
            <a:r>
              <a:rPr lang="en-US" baseline="0" dirty="0" smtClean="0"/>
              <a:t> </a:t>
            </a:r>
          </a:p>
          <a:p>
            <a:pPr marL="228600" lvl="1" indent="0">
              <a:lnSpc>
                <a:spcPct val="70000"/>
              </a:lnSpc>
              <a:buNone/>
            </a:pPr>
            <a:r>
              <a:rPr lang="en-US" baseline="0" dirty="0" smtClean="0"/>
              <a:t>(Startup in N Virginia/DC)</a:t>
            </a:r>
          </a:p>
          <a:p>
            <a:pPr>
              <a:lnSpc>
                <a:spcPct val="70000"/>
              </a:lnSpc>
            </a:pPr>
            <a:r>
              <a:rPr lang="en-US" baseline="0" dirty="0" smtClean="0"/>
              <a:t>Intelligent Threat, PhD, CISSP, GIAC 0x0A</a:t>
            </a:r>
            <a:endParaRPr lang="en-US" dirty="0"/>
          </a:p>
        </p:txBody>
      </p:sp>
      <p:pic>
        <p:nvPicPr>
          <p:cNvPr id="5" name="Picture 4" descr="2015-06-19 20.42.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30" y="2599764"/>
            <a:ext cx="2902770" cy="383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6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effectLst/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effectLst/>
              </a:rPr>
              <a:t>NIST SP800-53 – </a:t>
            </a:r>
            <a:r>
              <a:rPr lang="en-US" sz="4000" dirty="0" smtClean="0">
                <a:effectLst/>
                <a:hlinkClick r:id="rId2"/>
              </a:rPr>
              <a:t>http://</a:t>
            </a:r>
            <a:r>
              <a:rPr lang="en-US" sz="4000" dirty="0" err="1" smtClean="0">
                <a:effectLst/>
                <a:hlinkClick r:id="rId2"/>
              </a:rPr>
              <a:t>nvlpubs.nist.gov</a:t>
            </a:r>
            <a:r>
              <a:rPr lang="en-US" sz="4000" dirty="0" smtClean="0">
                <a:effectLst/>
                <a:hlinkClick r:id="rId2"/>
              </a:rPr>
              <a:t>/</a:t>
            </a:r>
            <a:r>
              <a:rPr lang="en-US" sz="4000" dirty="0" err="1" smtClean="0">
                <a:effectLst/>
                <a:hlinkClick r:id="rId2"/>
              </a:rPr>
              <a:t>nistpubs</a:t>
            </a:r>
            <a:r>
              <a:rPr lang="en-US" sz="4000" dirty="0" smtClean="0">
                <a:effectLst/>
                <a:hlinkClick r:id="rId2"/>
              </a:rPr>
              <a:t>/</a:t>
            </a:r>
            <a:r>
              <a:rPr lang="en-US" sz="4000" dirty="0" err="1" smtClean="0">
                <a:effectLst/>
                <a:hlinkClick r:id="rId2"/>
              </a:rPr>
              <a:t>SpecialPublications</a:t>
            </a:r>
            <a:r>
              <a:rPr lang="en-US" sz="4000" dirty="0" smtClean="0">
                <a:effectLst/>
                <a:hlinkClick r:id="rId2"/>
              </a:rPr>
              <a:t>/NIST.SP.800-53r4.pdf</a:t>
            </a:r>
            <a:endParaRPr lang="en-US" sz="4000" dirty="0" smtClean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effectLst/>
              </a:rPr>
              <a:t>Critical Security</a:t>
            </a:r>
            <a:r>
              <a:rPr lang="en-US" sz="4000" baseline="0" dirty="0" smtClean="0">
                <a:effectLst/>
              </a:rPr>
              <a:t> Controls - </a:t>
            </a:r>
            <a:r>
              <a:rPr lang="en-US" sz="4000" baseline="0" dirty="0" smtClean="0">
                <a:effectLst/>
                <a:hlinkClick r:id="rId3"/>
              </a:rPr>
              <a:t>http://www.counciloncybersecurity.org/critical-controls</a:t>
            </a:r>
            <a:r>
              <a:rPr lang="en-US" sz="4000" baseline="0" dirty="0" smtClean="0">
                <a:effectLst/>
                <a:hlinkClick r:id="rId3"/>
              </a:rPr>
              <a:t>/</a:t>
            </a:r>
            <a:endParaRPr lang="en-US" sz="4000" baseline="0" dirty="0" smtClean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0" dirty="0" smtClean="0">
                <a:effectLst/>
              </a:rPr>
              <a:t>This presentation - </a:t>
            </a:r>
            <a:r>
              <a:rPr lang="en-US" sz="4000" baseline="0" dirty="0" smtClean="0">
                <a:effectLst/>
                <a:hlinkClick r:id="rId4"/>
              </a:rPr>
              <a:t>https://</a:t>
            </a:r>
            <a:r>
              <a:rPr lang="en-US" sz="4000" baseline="0" dirty="0" err="1" smtClean="0">
                <a:effectLst/>
                <a:hlinkClick r:id="rId4"/>
              </a:rPr>
              <a:t>github.com</a:t>
            </a:r>
            <a:r>
              <a:rPr lang="en-US" sz="4000" baseline="0" dirty="0" smtClean="0">
                <a:effectLst/>
                <a:hlinkClick r:id="rId4"/>
              </a:rPr>
              <a:t>/</a:t>
            </a:r>
            <a:r>
              <a:rPr lang="en-US" sz="4000" baseline="0" dirty="0" err="1" smtClean="0">
                <a:effectLst/>
                <a:hlinkClick r:id="rId4"/>
              </a:rPr>
              <a:t>RayDavidson</a:t>
            </a:r>
            <a:r>
              <a:rPr lang="en-US" sz="4000" baseline="0" dirty="0" smtClean="0">
                <a:effectLst/>
                <a:hlinkClick r:id="rId4"/>
              </a:rPr>
              <a:t>/presentations</a:t>
            </a:r>
            <a:endParaRPr lang="en-US" sz="4000" baseline="0" dirty="0" smtClean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</a:t>
            </a:r>
            <a:r>
              <a:rPr lang="en-US" baseline="0" dirty="0" smtClean="0"/>
              <a:t> Corporate Standards &amp; Guidelines</a:t>
            </a:r>
            <a:endParaRPr lang="en-US" dirty="0" smtClean="0"/>
          </a:p>
          <a:p>
            <a:r>
              <a:rPr lang="en-US" dirty="0" smtClean="0"/>
              <a:t>Federal Information Security Modernization Act (FISMA)</a:t>
            </a:r>
          </a:p>
          <a:p>
            <a:r>
              <a:rPr lang="en-US" dirty="0" smtClean="0"/>
              <a:t>“Recommended </a:t>
            </a:r>
            <a:r>
              <a:rPr lang="en-US" dirty="0"/>
              <a:t>Security Controls for Federal Information </a:t>
            </a:r>
            <a:r>
              <a:rPr lang="en-US" dirty="0" smtClean="0"/>
              <a:t>Systems”</a:t>
            </a:r>
          </a:p>
          <a:p>
            <a:pPr lvl="1"/>
            <a:r>
              <a:rPr lang="en-US" dirty="0" smtClean="0"/>
              <a:t>NIST SP800-53rev4</a:t>
            </a:r>
          </a:p>
          <a:p>
            <a:r>
              <a:rPr lang="en-US" dirty="0" smtClean="0"/>
              <a:t>Critical Security Controls for Effective Cyber Defense</a:t>
            </a:r>
          </a:p>
          <a:p>
            <a:pPr lvl="1"/>
            <a:r>
              <a:rPr lang="en-US" dirty="0" smtClean="0"/>
              <a:t>Council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Cybersecurity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747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5-10-13_21-56-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46" y="349019"/>
            <a:ext cx="8712574" cy="62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7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Wins from the </a:t>
            </a:r>
            <a:r>
              <a:rPr lang="en-US" dirty="0" smtClean="0"/>
              <a:t>CSC (Courtesy ASD)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Inventory</a:t>
            </a:r>
          </a:p>
          <a:p>
            <a:pPr lvl="1"/>
            <a:r>
              <a:rPr lang="en-US" dirty="0" smtClean="0"/>
              <a:t>Control and monitor access</a:t>
            </a:r>
          </a:p>
          <a:p>
            <a:r>
              <a:rPr lang="en-US" dirty="0" smtClean="0"/>
              <a:t>Software</a:t>
            </a:r>
            <a:r>
              <a:rPr lang="en-US" baseline="0" dirty="0" smtClean="0"/>
              <a:t> Inventory</a:t>
            </a:r>
          </a:p>
          <a:p>
            <a:pPr lvl="1"/>
            <a:r>
              <a:rPr lang="en-US" baseline="0" dirty="0" err="1" smtClean="0"/>
              <a:t>Add’l</a:t>
            </a:r>
            <a:r>
              <a:rPr lang="en-US" baseline="0" dirty="0" smtClean="0"/>
              <a:t> benefit – license management</a:t>
            </a:r>
          </a:p>
          <a:p>
            <a:r>
              <a:rPr lang="en-US" baseline="0" dirty="0" smtClean="0"/>
              <a:t>Secure HW &amp; SW Configuration</a:t>
            </a:r>
          </a:p>
          <a:p>
            <a:pPr lvl="1"/>
            <a:r>
              <a:rPr lang="en-US" baseline="0" dirty="0" smtClean="0"/>
              <a:t>Limited admin privileges</a:t>
            </a:r>
          </a:p>
          <a:p>
            <a:r>
              <a:rPr lang="en-US" baseline="0" dirty="0" smtClean="0"/>
              <a:t>Continuous Vulnerability Management and Remediation</a:t>
            </a:r>
          </a:p>
          <a:p>
            <a:pPr lvl="1"/>
            <a:r>
              <a:rPr lang="en-US" baseline="0" dirty="0" smtClean="0"/>
              <a:t>Rapid </a:t>
            </a:r>
            <a:r>
              <a:rPr lang="en-US" baseline="0" dirty="0" smtClean="0"/>
              <a:t>patching</a:t>
            </a:r>
          </a:p>
        </p:txBody>
      </p:sp>
    </p:spTree>
    <p:extLst>
      <p:ext uri="{BB962C8B-B14F-4D97-AF65-F5344CB8AC3E}">
        <p14:creationId xmlns:p14="http://schemas.microsoft.com/office/powerpoint/2010/main" val="2999870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Know</a:t>
            </a:r>
            <a:r>
              <a:rPr lang="en-US" baseline="0" dirty="0" smtClean="0"/>
              <a:t> Your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Control and monitor access</a:t>
            </a:r>
          </a:p>
          <a:p>
            <a:pPr lvl="0"/>
            <a:r>
              <a:rPr lang="en-US" baseline="0" dirty="0" smtClean="0"/>
              <a:t>Control and monitor configuration</a:t>
            </a:r>
          </a:p>
          <a:p>
            <a:pPr lvl="0"/>
            <a:r>
              <a:rPr lang="en-US" baseline="0" dirty="0" smtClean="0"/>
              <a:t>Determine a baseline</a:t>
            </a:r>
          </a:p>
          <a:p>
            <a:pPr lvl="0"/>
            <a:r>
              <a:rPr lang="en-US" baseline="0" dirty="0" smtClean="0"/>
              <a:t>Detect and remediate excursions</a:t>
            </a:r>
          </a:p>
          <a:p>
            <a:pPr lvl="0"/>
            <a:r>
              <a:rPr lang="en-US" baseline="0" dirty="0" smtClean="0"/>
              <a:t>Rinse and repeat (Continuous Monitoring)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21529" y="297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8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1. Hardware</a:t>
            </a:r>
            <a:r>
              <a:rPr lang="en-US" baseline="0" dirty="0" smtClean="0"/>
              <a:t> </a:t>
            </a:r>
            <a:r>
              <a:rPr lang="en-US" baseline="0" dirty="0" smtClean="0"/>
              <a:t>Inventory (Nice to have)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r>
              <a:rPr lang="en-US" baseline="0" dirty="0" smtClean="0"/>
              <a:t> Address</a:t>
            </a:r>
          </a:p>
          <a:p>
            <a:r>
              <a:rPr lang="en-US" baseline="0" dirty="0" smtClean="0"/>
              <a:t>Machine Name</a:t>
            </a:r>
          </a:p>
          <a:p>
            <a:r>
              <a:rPr lang="en-US" baseline="0" dirty="0" smtClean="0"/>
              <a:t>System Purpose</a:t>
            </a:r>
          </a:p>
          <a:p>
            <a:r>
              <a:rPr lang="en-US" baseline="0" dirty="0" smtClean="0"/>
              <a:t>System Owner</a:t>
            </a:r>
          </a:p>
          <a:p>
            <a:r>
              <a:rPr lang="en-US" baseline="0" dirty="0" smtClean="0"/>
              <a:t>Responsible Department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707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1. Hardware Inventory -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</a:p>
          <a:p>
            <a:r>
              <a:rPr lang="en-US" dirty="0" smtClean="0"/>
              <a:t>Monitoring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Spiceworks</a:t>
            </a:r>
            <a:endParaRPr lang="en-US" dirty="0" smtClean="0"/>
          </a:p>
          <a:p>
            <a:pPr lvl="1"/>
            <a:r>
              <a:rPr lang="en-US" dirty="0" smtClean="0"/>
              <a:t>OSSIM</a:t>
            </a:r>
          </a:p>
          <a:p>
            <a:pPr lvl="1"/>
            <a:r>
              <a:rPr lang="en-US" dirty="0" err="1" smtClean="0"/>
              <a:t>nmap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853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Nmap</a:t>
            </a:r>
            <a:r>
              <a:rPr lang="en-US" dirty="0" smtClean="0"/>
              <a:t> </a:t>
            </a:r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</a:t>
            </a:r>
            <a:r>
              <a:rPr lang="en-US" baseline="0" dirty="0" smtClean="0"/>
              <a:t> scan</a:t>
            </a:r>
          </a:p>
          <a:p>
            <a:pPr lvl="1"/>
            <a:r>
              <a:rPr lang="en-US" dirty="0" err="1" smtClean="0"/>
              <a:t>nmap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sL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sn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oX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hardware_baseline.xml</a:t>
            </a:r>
            <a:r>
              <a:rPr lang="en-US" baseline="0" dirty="0" smtClean="0"/>
              <a:t> 192.168.1.0/24</a:t>
            </a:r>
          </a:p>
          <a:p>
            <a:r>
              <a:rPr lang="en-US" baseline="0" dirty="0" smtClean="0"/>
              <a:t>Periodic scan </a:t>
            </a:r>
          </a:p>
          <a:p>
            <a:pPr lvl="1"/>
            <a:r>
              <a:rPr lang="en-US" baseline="0" dirty="0" err="1" smtClean="0"/>
              <a:t>nmap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sL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sn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oX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hardware_current.xml</a:t>
            </a:r>
            <a:r>
              <a:rPr lang="en-US" baseline="0" dirty="0" smtClean="0"/>
              <a:t> 192.168.1.0/24</a:t>
            </a:r>
          </a:p>
          <a:p>
            <a:r>
              <a:rPr lang="en-US" baseline="0" dirty="0" smtClean="0"/>
              <a:t>Compare to baseline</a:t>
            </a:r>
          </a:p>
          <a:p>
            <a:pPr lvl="1"/>
            <a:r>
              <a:rPr lang="en-US" dirty="0" err="1" smtClean="0"/>
              <a:t>Ndiff</a:t>
            </a:r>
            <a:r>
              <a:rPr lang="en-US" dirty="0" smtClean="0"/>
              <a:t> </a:t>
            </a:r>
            <a:r>
              <a:rPr lang="en-US" dirty="0" err="1" smtClean="0"/>
              <a:t>hardware_baseline.xml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hardware_current.xml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hardware_diff.txt</a:t>
            </a:r>
            <a:endParaRPr lang="en-US" baseline="0" dirty="0" smtClean="0"/>
          </a:p>
          <a:p>
            <a:pPr lvl="0"/>
            <a:r>
              <a:rPr lang="en-US" dirty="0" smtClean="0"/>
              <a:t>Regularly</a:t>
            </a:r>
            <a:r>
              <a:rPr lang="en-US" baseline="0" dirty="0" smtClean="0"/>
              <a:t> monitor for new devices on the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365" y="1154450"/>
            <a:ext cx="5449462" cy="2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70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2624</TotalTime>
  <Words>663</Words>
  <Application>Microsoft Macintosh PowerPoint</Application>
  <PresentationFormat>On-screen Show (4:3)</PresentationFormat>
  <Paragraphs>131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Expo</vt:lpstr>
      <vt:lpstr>Quick and Dirty Cybersecurity</vt:lpstr>
      <vt:lpstr>Whoami</vt:lpstr>
      <vt:lpstr>Security Frameworks</vt:lpstr>
      <vt:lpstr>PowerPoint Presentation</vt:lpstr>
      <vt:lpstr>Quick Wins from the CSC (Courtesy ASD)</vt:lpstr>
      <vt:lpstr>Know Your Network</vt:lpstr>
      <vt:lpstr>1. Hardware Inventory (Nice to have)</vt:lpstr>
      <vt:lpstr>1. Hardware Inventory - How</vt:lpstr>
      <vt:lpstr>1. Nmap scripting</vt:lpstr>
      <vt:lpstr>2. Software Inventory – For each system</vt:lpstr>
      <vt:lpstr>2. Software Inventory - How</vt:lpstr>
      <vt:lpstr>2. WMIC Scripting</vt:lpstr>
      <vt:lpstr>3. Secure HW &amp; SW Config - Need</vt:lpstr>
      <vt:lpstr>3. Secure HW &amp; SW Configuration – How</vt:lpstr>
      <vt:lpstr>3. MBSA Scenario</vt:lpstr>
      <vt:lpstr>4. Continuous Vulnerability Management and Remediation – Needs</vt:lpstr>
      <vt:lpstr>4. Continuous Vulnerability Management and Remediation</vt:lpstr>
      <vt:lpstr>4. Vulnerability Management - OpenVAS</vt:lpstr>
      <vt:lpstr>Why Quick &amp; Dirty? Our work ethic</vt:lpstr>
      <vt:lpstr>References</vt:lpstr>
    </vt:vector>
  </TitlesOfParts>
  <Company>Vigil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and Dirty Cybersecurity</dc:title>
  <dc:creator>Ray Davidson</dc:creator>
  <cp:lastModifiedBy>Ray Davidson</cp:lastModifiedBy>
  <cp:revision>35</cp:revision>
  <dcterms:created xsi:type="dcterms:W3CDTF">2015-10-11T01:21:24Z</dcterms:created>
  <dcterms:modified xsi:type="dcterms:W3CDTF">2015-10-14T02:01:38Z</dcterms:modified>
</cp:coreProperties>
</file>