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764030" y="1971040"/>
            <a:ext cx="86639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sz="2800" b="1">
                <a:latin typeface="微软雅黑" panose="020B0503020204020204" charset="-122"/>
                <a:ea typeface="微软雅黑" panose="020B0503020204020204" charset="-122"/>
              </a:rPr>
              <a:t>GSEA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在解决什么问题？为什么这么做？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4805" y="3106420"/>
            <a:ext cx="89623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3600" b="1">
                <a:latin typeface="+mj-ea"/>
                <a:ea typeface="+mj-ea"/>
              </a:rPr>
              <a:t>N</a:t>
            </a:r>
            <a:r>
              <a:rPr lang="zh-CN" altLang="en-US" sz="3600" b="1">
                <a:latin typeface="+mj-ea"/>
                <a:ea typeface="+mj-ea"/>
              </a:rPr>
              <a:t>eighbourhood </a:t>
            </a:r>
            <a:r>
              <a:rPr lang="en-US" altLang="zh-CN" sz="3600" b="1">
                <a:latin typeface="+mj-ea"/>
                <a:ea typeface="+mj-ea"/>
              </a:rPr>
              <a:t>C</a:t>
            </a:r>
            <a:r>
              <a:rPr lang="zh-CN" altLang="en-US" sz="3600" b="1">
                <a:latin typeface="+mj-ea"/>
                <a:ea typeface="+mj-ea"/>
              </a:rPr>
              <a:t>omponents </a:t>
            </a:r>
            <a:r>
              <a:rPr lang="en-US" altLang="zh-CN" sz="3600" b="1">
                <a:latin typeface="+mj-ea"/>
                <a:ea typeface="+mj-ea"/>
              </a:rPr>
              <a:t>A</a:t>
            </a:r>
            <a:r>
              <a:rPr lang="zh-CN" altLang="en-US" sz="3600" b="1">
                <a:latin typeface="+mj-ea"/>
                <a:ea typeface="+mj-ea"/>
              </a:rPr>
              <a:t>nalysis</a:t>
            </a:r>
            <a:endParaRPr lang="zh-CN" altLang="en-US" sz="36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2020" y="537210"/>
            <a:ext cx="10347325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现存问题：</a:t>
            </a:r>
            <a:r>
              <a:rPr lang="en-US" altLang="zh-CN"/>
              <a:t>1. </a:t>
            </a:r>
            <a:r>
              <a:rPr lang="zh-CN" altLang="en-US"/>
              <a:t>计算问题：</a:t>
            </a:r>
            <a:r>
              <a:rPr lang="en-US" altLang="zh-CN"/>
              <a:t>KNN</a:t>
            </a:r>
            <a:r>
              <a:rPr lang="zh-CN" altLang="en-US"/>
              <a:t>必须存储并搜索整个训练集，以便对单个测试点进行分类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	    2. </a:t>
            </a:r>
            <a:r>
              <a:rPr lang="zh-CN" altLang="en-US"/>
              <a:t>建模问题：如何定义用于定义测试点的 </a:t>
            </a:r>
            <a:r>
              <a:rPr lang="en-US" altLang="zh-CN"/>
              <a:t>”</a:t>
            </a:r>
            <a:r>
              <a:rPr lang="zh-CN" altLang="en-US"/>
              <a:t>最近</a:t>
            </a:r>
            <a:r>
              <a:rPr lang="en-US" altLang="zh-CN"/>
              <a:t>” </a:t>
            </a:r>
            <a:r>
              <a:rPr lang="zh-CN" altLang="en-US"/>
              <a:t>邻居的距离度量？</a:t>
            </a:r>
            <a:endParaRPr lang="zh-CN" altLang="en-US"/>
          </a:p>
          <a:p>
            <a:pPr algn="l">
              <a:lnSpc>
                <a:spcPct val="150000"/>
              </a:lnSpc>
            </a:pPr>
            <a:endParaRPr lang="zh-CN" altLang="en-US"/>
          </a:p>
          <a:p>
            <a:pPr algn="l">
              <a:lnSpc>
                <a:spcPct val="150000"/>
              </a:lnSpc>
            </a:pP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解决方案：</a:t>
            </a:r>
            <a:r>
              <a:rPr lang="en-US" altLang="zh-CN"/>
              <a:t>1. 自动学习出一个计算距离方式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en-US" altLang="zh-CN"/>
              <a:t>	    2. 把计算距离的计算变简单：降低维度</a:t>
            </a:r>
            <a:endParaRPr lang="en-US" altLang="zh-CN"/>
          </a:p>
          <a:p>
            <a:pPr algn="l">
              <a:lnSpc>
                <a:spcPct val="150000"/>
              </a:lnSpc>
            </a:pPr>
            <a:endParaRPr lang="en-US" altLang="zh-CN"/>
          </a:p>
          <a:p>
            <a:pPr algn="l">
              <a:lnSpc>
                <a:spcPct val="150000"/>
              </a:lnSpc>
            </a:pPr>
            <a:endParaRPr lang="en-US" altLang="zh-CN"/>
          </a:p>
          <a:p>
            <a:pPr algn="l">
              <a:lnSpc>
                <a:spcPct val="150000"/>
              </a:lnSpc>
            </a:pPr>
            <a:r>
              <a:rPr lang="zh-CN" altLang="en-US"/>
              <a:t>提出方法：近邻成分分析 </a:t>
            </a:r>
            <a:r>
              <a:rPr lang="en-US" altLang="zh-CN"/>
              <a:t>( </a:t>
            </a:r>
            <a:r>
              <a:rPr lang="en-US" altLang="zh-CN"/>
              <a:t>Neighbourhood Components Analysis, NCA )</a:t>
            </a:r>
            <a:endParaRPr lang="en-US" altLang="zh-CN"/>
          </a:p>
          <a:p>
            <a:pPr algn="l">
              <a:lnSpc>
                <a:spcPct val="150000"/>
              </a:lnSpc>
            </a:pPr>
            <a:endParaRPr lang="en-US" altLang="zh-CN"/>
          </a:p>
          <a:p>
            <a:pPr algn="l">
              <a:lnSpc>
                <a:spcPct val="150000"/>
              </a:lnSpc>
            </a:pPr>
            <a:endParaRPr lang="en-US" altLang="zh-CN"/>
          </a:p>
          <a:p>
            <a:pPr algn="l">
              <a:lnSpc>
                <a:spcPct val="150000"/>
              </a:lnSpc>
            </a:pPr>
            <a:r>
              <a:rPr lang="zh-CN" altLang="en-US"/>
              <a:t>应用场景：在原数据集上进行</a:t>
            </a:r>
            <a:r>
              <a:rPr lang="en-US" altLang="zh-CN"/>
              <a:t>NCA</a:t>
            </a:r>
            <a:r>
              <a:rPr lang="zh-CN" altLang="en-US"/>
              <a:t>距离度量学习，在这个过程中完成降维，这样减小了数据的计算和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	    </a:t>
            </a:r>
            <a:r>
              <a:rPr lang="zh-CN" altLang="en-US"/>
              <a:t>存储负担，最后使用 </a:t>
            </a:r>
            <a:r>
              <a:rPr lang="en-US" altLang="zh-CN"/>
              <a:t>KNN </a:t>
            </a:r>
            <a:r>
              <a:rPr lang="zh-CN" altLang="en-US"/>
              <a:t>算法在低维空间对数据进行分类。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75970" y="780415"/>
            <a:ext cx="106400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</a:t>
            </a:r>
            <a:r>
              <a:rPr lang="zh-CN" altLang="en-US"/>
              <a:t>首先假设转换矩阵 A ，能把样本 x 转换到低维空间 y = A x ， 接下来设定一个目标函数：就是如果寻找到 K 个最近邻，希望能找到的正确的类标签的期望越高越好，于是有了从距离到概率的转换：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025" y="1924050"/>
            <a:ext cx="5949950" cy="757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605" y="2921635"/>
            <a:ext cx="106394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</a:t>
            </a:r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2000" i="1" baseline="-25000">
                <a:latin typeface="Times New Roman" panose="02020603050405020304" charset="0"/>
                <a:cs typeface="Times New Roman" panose="02020603050405020304" charset="0"/>
              </a:rPr>
              <a:t>ij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表示样本点 </a:t>
            </a:r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000" i="1" baseline="-25000"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随机选择一个近邻，它最终选择另一个样本点 </a:t>
            </a:r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000" i="1" baseline="-25000"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作为其近邻继而继承其类标签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altLang="zh-CN" sz="2000" i="1" baseline="-25000"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的概率。这样，将样本点 </a:t>
            </a:r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000" i="1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正确分类的概率为：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889760" y="4283075"/>
            <a:ext cx="4837430" cy="764540"/>
            <a:chOff x="3115" y="5167"/>
            <a:chExt cx="7618" cy="120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5" y="5167"/>
              <a:ext cx="2499" cy="120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5" y="5472"/>
              <a:ext cx="3019" cy="461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387" y="5353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其中，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90575" y="338455"/>
            <a:ext cx="1064006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425" y="5228590"/>
            <a:ext cx="10427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当 </a:t>
            </a:r>
            <a:r>
              <a:rPr lang="en-US" altLang="zh-CN"/>
              <a:t>A </a:t>
            </a:r>
            <a:r>
              <a:rPr lang="zh-CN" altLang="en-US"/>
              <a:t>是方阵时，经过 </a:t>
            </a:r>
            <a:r>
              <a:rPr lang="en-US" altLang="zh-CN"/>
              <a:t>NCA </a:t>
            </a:r>
            <a:r>
              <a:rPr lang="zh-CN" altLang="en-US"/>
              <a:t>距离度量学习后维数保持不变，这时该算法只具有距离度量学习功能。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当 </a:t>
            </a:r>
            <a:r>
              <a:rPr lang="en-US" altLang="zh-CN"/>
              <a:t>A </a:t>
            </a:r>
            <a:r>
              <a:rPr lang="zh-CN" altLang="en-US"/>
              <a:t>是 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 × D</a:t>
            </a:r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zh-CN" altLang="en-US">
                <a:latin typeface="Arial" panose="020B0604020202020204" pitchFamily="34" charset="0"/>
              </a:rPr>
              <a:t>的非方阵时，可以将样本降到 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i="1" baseline="300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zh-CN" altLang="en-US">
                <a:latin typeface="Arial" panose="020B0604020202020204" pitchFamily="34" charset="0"/>
              </a:rPr>
              <a:t>空间。</a:t>
            </a: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025" y="1650365"/>
            <a:ext cx="3293110" cy="6102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6425" y="2449830"/>
            <a:ext cx="101346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</a:t>
            </a:r>
            <a:r>
              <a:rPr lang="zh-CN" altLang="en-US"/>
              <a:t>这是一个连续可微的矩阵函数，算法就是要最大化该目标函数。这是一个无约束优化问题，可以通过共轭梯度法或者随机梯度法求出 </a:t>
            </a:r>
            <a:r>
              <a:rPr lang="en-US" altLang="zh-CN"/>
              <a:t>A </a:t>
            </a:r>
            <a:r>
              <a:rPr lang="zh-CN" altLang="en-US"/>
              <a:t>。计算过程中需要其梯度：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6425" y="845185"/>
            <a:ext cx="93268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</a:t>
            </a:r>
            <a:r>
              <a:rPr lang="zh-CN" altLang="en-US">
                <a:sym typeface="+mn-ea"/>
              </a:rPr>
              <a:t>定义了这样的概率，就可以定义目标函数了，目标函数要使得正确分类点的数目最大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978025" y="3741420"/>
            <a:ext cx="8045450" cy="734060"/>
            <a:chOff x="3115" y="9486"/>
            <a:chExt cx="12670" cy="115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5" y="9486"/>
              <a:ext cx="8062" cy="115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89" y="9837"/>
              <a:ext cx="2997" cy="44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1411" y="9664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其中，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6380" y="454660"/>
            <a:ext cx="5520690" cy="59493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95" y="485775"/>
            <a:ext cx="6621780" cy="56819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77820" y="6256020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图 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934450" y="640397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图 </a:t>
            </a: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14571f74-9524-41cc-b74b-f5123b33743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WPS 演示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Times New Roman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张磊</dc:creator>
  <cp:lastModifiedBy>若初见zl</cp:lastModifiedBy>
  <cp:revision>8</cp:revision>
  <dcterms:created xsi:type="dcterms:W3CDTF">2019-09-25T08:54:00Z</dcterms:created>
  <dcterms:modified xsi:type="dcterms:W3CDTF">2019-10-10T10:33:37Z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