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60" r:id="rId3"/>
    <p:sldId id="261" r:id="rId5"/>
    <p:sldId id="257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58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1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7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64030" y="1971040"/>
            <a:ext cx="86639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DeepCDNet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距离度量算法在数据预处理模块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            为什么要进行数据维度转换？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930" y="247015"/>
            <a:ext cx="9461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LINCS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85939"/>
          <a:stretch>
            <a:fillRect/>
          </a:stretch>
        </p:blipFill>
        <p:spPr>
          <a:xfrm>
            <a:off x="455930" y="1776095"/>
            <a:ext cx="1699260" cy="330644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6054725" y="1005205"/>
            <a:ext cx="3435350" cy="931545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2000">
                <a:solidFill>
                  <a:schemeClr val="tx1"/>
                </a:solidFill>
                <a:sym typeface="+mn-ea"/>
              </a:rPr>
              <a:t>计算</a:t>
            </a:r>
            <a:r>
              <a:rPr lang="zh-CN" sz="2000">
                <a:solidFill>
                  <a:schemeClr val="tx1"/>
                </a:solidFill>
                <a:sym typeface="+mn-ea"/>
              </a:rPr>
              <a:t>重复签名</a:t>
            </a:r>
            <a:r>
              <a:rPr sz="2000">
                <a:solidFill>
                  <a:schemeClr val="tx1"/>
                </a:solidFill>
                <a:sym typeface="+mn-ea"/>
              </a:rPr>
              <a:t>之间的成对斯皮尔曼相关矩阵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54725" y="2867025"/>
            <a:ext cx="3435350" cy="931545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tx1"/>
                </a:solidFill>
                <a:sym typeface="+mn-ea"/>
              </a:rPr>
              <a:t>计算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每个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重复标签的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权重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054725" y="4729480"/>
            <a:ext cx="3435350" cy="931545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将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重复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签名与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权重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为系数的线性组合给出一致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标签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7410450" y="1936750"/>
            <a:ext cx="723265" cy="930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7410450" y="3798570"/>
            <a:ext cx="723265" cy="930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12945" y="1271270"/>
            <a:ext cx="10528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STEP 1</a:t>
            </a:r>
            <a:endParaRPr lang="en-US" altLang="zh-CN" sz="2000"/>
          </a:p>
        </p:txBody>
      </p:sp>
      <p:sp>
        <p:nvSpPr>
          <p:cNvPr id="10" name="文本框 9"/>
          <p:cNvSpPr txBox="1"/>
          <p:nvPr/>
        </p:nvSpPr>
        <p:spPr>
          <a:xfrm>
            <a:off x="4512945" y="3133725"/>
            <a:ext cx="10528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STEP 2</a:t>
            </a:r>
            <a:endParaRPr lang="en-US" altLang="zh-CN" sz="2000"/>
          </a:p>
        </p:txBody>
      </p:sp>
      <p:sp>
        <p:nvSpPr>
          <p:cNvPr id="11" name="文本框 10"/>
          <p:cNvSpPr txBox="1"/>
          <p:nvPr/>
        </p:nvSpPr>
        <p:spPr>
          <a:xfrm>
            <a:off x="4512945" y="4996180"/>
            <a:ext cx="10528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STEP 3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5911850" y="5992495"/>
            <a:ext cx="37217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sym typeface="+mn-ea"/>
              </a:rPr>
              <a:t>moderated z-score(MODZ)</a:t>
            </a:r>
            <a:r>
              <a:rPr lang="zh-CN" altLang="en-US" sz="2000">
                <a:sym typeface="+mn-ea"/>
              </a:rPr>
              <a:t>程序</a:t>
            </a:r>
            <a:endParaRPr lang="en-US" altLang="zh-CN" sz="20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930" y="247015"/>
            <a:ext cx="8699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GSEA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998980" y="3601085"/>
            <a:ext cx="2823210" cy="664845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2000">
                <a:solidFill>
                  <a:schemeClr val="tx1"/>
                </a:solidFill>
                <a:sym typeface="+mn-ea"/>
              </a:rPr>
              <a:t>计算</a:t>
            </a:r>
            <a:r>
              <a:rPr lang="zh-CN" sz="2000">
                <a:solidFill>
                  <a:schemeClr val="tx1"/>
                </a:solidFill>
                <a:sym typeface="+mn-ea"/>
              </a:rPr>
              <a:t>富集得分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ES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998345" y="4664710"/>
            <a:ext cx="2822575" cy="664845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2000">
                <a:solidFill>
                  <a:schemeClr val="tx1"/>
                </a:solidFill>
                <a:sym typeface="+mn-ea"/>
              </a:rPr>
              <a:t>估计 </a:t>
            </a:r>
            <a:r>
              <a:rPr lang="en-US" sz="2000">
                <a:solidFill>
                  <a:schemeClr val="tx1"/>
                </a:solidFill>
                <a:sym typeface="+mn-ea"/>
              </a:rPr>
              <a:t>ES </a:t>
            </a:r>
            <a:r>
              <a:rPr sz="2000">
                <a:solidFill>
                  <a:schemeClr val="tx1"/>
                </a:solidFill>
                <a:sym typeface="+mn-ea"/>
              </a:rPr>
              <a:t>的显著性水平</a:t>
            </a:r>
            <a:endParaRPr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97710" y="5713095"/>
            <a:ext cx="2823210" cy="664845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2000">
                <a:solidFill>
                  <a:schemeClr val="tx1"/>
                </a:solidFill>
                <a:sym typeface="+mn-ea"/>
              </a:rPr>
              <a:t>多重假设检验校正</a:t>
            </a:r>
            <a:endParaRPr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48635" y="4281170"/>
            <a:ext cx="723265" cy="383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048635" y="5360035"/>
            <a:ext cx="723265" cy="353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6895" y="3734435"/>
            <a:ext cx="10528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STEP 1</a:t>
            </a:r>
            <a:endParaRPr lang="en-US" altLang="zh-CN" sz="2000"/>
          </a:p>
        </p:txBody>
      </p:sp>
      <p:sp>
        <p:nvSpPr>
          <p:cNvPr id="10" name="文本框 9"/>
          <p:cNvSpPr txBox="1"/>
          <p:nvPr/>
        </p:nvSpPr>
        <p:spPr>
          <a:xfrm>
            <a:off x="556895" y="4797425"/>
            <a:ext cx="10528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STEP 2</a:t>
            </a:r>
            <a:endParaRPr lang="en-US" altLang="zh-CN" sz="2000"/>
          </a:p>
        </p:txBody>
      </p:sp>
      <p:sp>
        <p:nvSpPr>
          <p:cNvPr id="11" name="文本框 10"/>
          <p:cNvSpPr txBox="1"/>
          <p:nvPr/>
        </p:nvSpPr>
        <p:spPr>
          <a:xfrm>
            <a:off x="556895" y="5846445"/>
            <a:ext cx="10528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STEP 3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2797810" y="6425565"/>
            <a:ext cx="1777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000">
                <a:sym typeface="+mn-ea"/>
              </a:rPr>
              <a:t>GSEA  </a:t>
            </a:r>
            <a:r>
              <a:rPr lang="zh-CN" sz="2000">
                <a:sym typeface="+mn-ea"/>
              </a:rPr>
              <a:t>的原理</a:t>
            </a:r>
            <a:endParaRPr lang="zh-CN" sz="20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240" y="859155"/>
            <a:ext cx="4796790" cy="25292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790" y="645795"/>
            <a:ext cx="5779770" cy="57804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4030" y="1971040"/>
            <a:ext cx="86639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问题2：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算出所有样本的loss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每一个样本都算出loss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调整网络哪个好？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930" y="247015"/>
            <a:ext cx="12280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Siamese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8755" y="1229360"/>
            <a:ext cx="6715125" cy="53073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907030" y="115570"/>
            <a:ext cx="8869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/>
              <a:t>找到一个将输入模式映射到目标空间的函数</a:t>
            </a:r>
            <a:r>
              <a:rPr lang="en-US" altLang="zh-CN"/>
              <a:t>G</a:t>
            </a:r>
            <a:r>
              <a:rPr lang="en-US" altLang="zh-CN" sz="2400" baseline="-25000"/>
              <a:t>w</a:t>
            </a:r>
            <a:r>
              <a:rPr lang="en-US" altLang="zh-CN"/>
              <a:t>(X)</a:t>
            </a:r>
            <a:r>
              <a:rPr lang="zh-CN"/>
              <a:t>，使目标空间中的简单距离(比如欧式距离)近似于输入空间中的</a:t>
            </a:r>
            <a:r>
              <a:rPr lang="en-US" altLang="zh-CN"/>
              <a:t>“</a:t>
            </a:r>
            <a:r>
              <a:rPr lang="zh-CN"/>
              <a:t>语义</a:t>
            </a:r>
            <a:r>
              <a:rPr lang="en-US" altLang="zh-CN"/>
              <a:t>”</a:t>
            </a:r>
            <a:r>
              <a:rPr lang="zh-CN"/>
              <a:t>距离。</a:t>
            </a:r>
            <a:endParaRPr lang="zh-CN"/>
          </a:p>
        </p:txBody>
      </p:sp>
      <p:sp>
        <p:nvSpPr>
          <p:cNvPr id="16" name="文本框 15"/>
          <p:cNvSpPr txBox="1"/>
          <p:nvPr/>
        </p:nvSpPr>
        <p:spPr>
          <a:xfrm>
            <a:off x="1809750" y="24701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主要思想：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930" y="247015"/>
            <a:ext cx="9461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LINCS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" y="1553845"/>
            <a:ext cx="12084685" cy="3306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930" y="247015"/>
            <a:ext cx="9461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LINCS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84798"/>
          <a:stretch>
            <a:fillRect/>
          </a:stretch>
        </p:blipFill>
        <p:spPr>
          <a:xfrm>
            <a:off x="455930" y="1776095"/>
            <a:ext cx="1837055" cy="33064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50" y="590550"/>
            <a:ext cx="5169535" cy="5232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53280" y="6257925"/>
            <a:ext cx="42576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/>
              <a:t>基于反转录的荧光强度测定分析技术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930" y="247015"/>
            <a:ext cx="9461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LINCS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4818" r="68604"/>
          <a:stretch>
            <a:fillRect/>
          </a:stretch>
        </p:blipFill>
        <p:spPr>
          <a:xfrm>
            <a:off x="455930" y="1775460"/>
            <a:ext cx="2003425" cy="33064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83785" y="5774055"/>
            <a:ext cx="62807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/>
              <a:t>使用500种磁珠</a:t>
            </a:r>
            <a:r>
              <a:rPr lang="zh-CN" altLang="en-US" sz="2000">
                <a:sym typeface="+mn-ea"/>
              </a:rPr>
              <a:t>颜色</a:t>
            </a:r>
            <a:r>
              <a:rPr lang="zh-CN" altLang="en-US" sz="2000"/>
              <a:t>来还原1000个基准基因。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140" y="1316990"/>
            <a:ext cx="7496175" cy="42233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930" y="247015"/>
            <a:ext cx="9461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LINCS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31859" r="50449"/>
          <a:stretch>
            <a:fillRect/>
          </a:stretch>
        </p:blipFill>
        <p:spPr>
          <a:xfrm>
            <a:off x="455930" y="1775460"/>
            <a:ext cx="2138045" cy="33064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5" y="930275"/>
            <a:ext cx="6248400" cy="4996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19165" y="607568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/>
              <a:t>两次标准化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930" y="247015"/>
            <a:ext cx="9461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LINCS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49530" r="32894"/>
          <a:stretch>
            <a:fillRect/>
          </a:stretch>
        </p:blipFill>
        <p:spPr>
          <a:xfrm>
            <a:off x="455930" y="1774825"/>
            <a:ext cx="2124075" cy="3306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30675" y="1068070"/>
            <a:ext cx="670115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ym typeface="+mn-ea"/>
              </a:rPr>
              <a:t>假设通过线性回归可以从被测的基准基因 </a:t>
            </a:r>
            <a:r>
              <a:rPr lang="zh-CN" altLang="en-US" sz="2000" i="1">
                <a:sym typeface="+mn-ea"/>
              </a:rPr>
              <a:t>l</a:t>
            </a:r>
            <a:r>
              <a:rPr lang="en-US" altLang="zh-CN" sz="2800" i="1" baseline="-25000">
                <a:sym typeface="+mn-ea"/>
              </a:rPr>
              <a:t>i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中预测出一个未测基因：</a:t>
            </a:r>
            <a:endParaRPr lang="zh-CN" altLang="en-US" sz="20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45" y="1739265"/>
            <a:ext cx="2407920" cy="10344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30675" y="2773680"/>
            <a:ext cx="751014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        </a:t>
            </a:r>
            <a:r>
              <a:rPr lang="zh-CN" altLang="en-US">
                <a:sym typeface="+mn-ea"/>
              </a:rPr>
              <a:t>其中，</a:t>
            </a:r>
            <a:r>
              <a:rPr lang="zh-CN" altLang="en-US" i="1">
                <a:sym typeface="+mn-ea"/>
              </a:rPr>
              <a:t>w</a:t>
            </a:r>
            <a:r>
              <a:rPr lang="zh-CN" altLang="en-US" sz="2400" i="1" baseline="-25000">
                <a:sym typeface="+mn-ea"/>
              </a:rPr>
              <a:t>i </a:t>
            </a:r>
            <a:r>
              <a:rPr lang="zh-CN" altLang="en-US">
                <a:sym typeface="+mn-ea"/>
              </a:rPr>
              <a:t>构成模型权重，并使用数据集 DS</a:t>
            </a:r>
            <a:r>
              <a:rPr lang="zh-CN" altLang="en-US" baseline="-25000">
                <a:sym typeface="+mn-ea"/>
              </a:rPr>
              <a:t>GEO </a:t>
            </a:r>
            <a:r>
              <a:rPr lang="zh-CN" altLang="en-US">
                <a:sym typeface="+mn-ea"/>
              </a:rPr>
              <a:t>进行估计。这些权重在数据集 DS</a:t>
            </a:r>
            <a:r>
              <a:rPr lang="zh-CN" altLang="en-US" baseline="-25000">
                <a:sym typeface="+mn-ea"/>
              </a:rPr>
              <a:t>GEO-OLS </a:t>
            </a:r>
            <a:r>
              <a:rPr lang="zh-CN" altLang="en-US">
                <a:sym typeface="+mn-ea"/>
              </a:rPr>
              <a:t>中提供。对所有未测基因重复这一过程，将得到所有12,328个基因的预测测量值。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930" y="247015"/>
            <a:ext cx="9461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LINCS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67122" r="14077"/>
          <a:stretch>
            <a:fillRect/>
          </a:stretch>
        </p:blipFill>
        <p:spPr>
          <a:xfrm>
            <a:off x="455930" y="1776095"/>
            <a:ext cx="2272030" cy="33064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055" y="1776095"/>
            <a:ext cx="3040380" cy="9055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78630" y="1092835"/>
            <a:ext cx="420433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sym typeface="+mn-ea"/>
              </a:rPr>
              <a:t>基因 x 的第 i 个</a:t>
            </a:r>
            <a:r>
              <a:rPr lang="zh-CN" altLang="en-US" sz="2000">
                <a:sym typeface="+mn-ea"/>
              </a:rPr>
              <a:t>样本</a:t>
            </a:r>
            <a:r>
              <a:rPr lang="en-US" altLang="zh-CN" sz="2000">
                <a:sym typeface="+mn-ea"/>
              </a:rPr>
              <a:t>中的差异表达</a:t>
            </a:r>
            <a:r>
              <a:rPr lang="zh-CN" altLang="en-US" sz="2000">
                <a:sym typeface="+mn-ea"/>
              </a:rPr>
              <a:t>：</a:t>
            </a:r>
            <a:endParaRPr lang="zh-CN" altLang="en-US" sz="2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78630" y="2908935"/>
            <a:ext cx="68884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sym typeface="+mn-ea"/>
              </a:rPr>
              <a:t>       </a:t>
            </a:r>
            <a:r>
              <a:rPr lang="zh-CN" altLang="en-US" sz="2000">
                <a:sym typeface="+mn-ea"/>
              </a:rPr>
              <a:t>其中，X 是基因 </a:t>
            </a:r>
            <a:r>
              <a:rPr lang="en-US" altLang="zh-CN" sz="2000">
                <a:sym typeface="+mn-ea"/>
              </a:rPr>
              <a:t>x</a:t>
            </a:r>
            <a:r>
              <a:rPr lang="zh-CN" altLang="en-US" sz="2000">
                <a:sym typeface="+mn-ea"/>
              </a:rPr>
              <a:t> 所有样本间归一化基因表达的向量，MAD 为 X 的绝对中位差，</a:t>
            </a:r>
            <a:endParaRPr lang="zh-CN" altLang="en-US" sz="20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ym typeface="+mn-ea"/>
              </a:rPr>
              <a:t>     </a:t>
            </a:r>
            <a:r>
              <a:rPr lang="en-US" altLang="zh-CN" sz="2000">
                <a:sym typeface="+mn-ea"/>
              </a:rPr>
              <a:t> </a:t>
            </a:r>
            <a:r>
              <a:rPr lang="en-US" altLang="zh-CN" sz="2000" b="1" i="1">
                <a:sym typeface="+mn-ea"/>
              </a:rPr>
              <a:t>MAD = median </a:t>
            </a:r>
            <a:r>
              <a:rPr lang="en-US" altLang="zh-CN" sz="2000" b="1">
                <a:sym typeface="+mn-ea"/>
              </a:rPr>
              <a:t>(</a:t>
            </a:r>
            <a:r>
              <a:rPr lang="en-US" altLang="zh-CN" sz="2000" b="1" i="1">
                <a:sym typeface="+mn-ea"/>
              </a:rPr>
              <a:t> | x</a:t>
            </a:r>
            <a:r>
              <a:rPr lang="en-US" altLang="zh-CN" sz="2800" b="1" i="1" baseline="-25000">
                <a:sym typeface="+mn-ea"/>
              </a:rPr>
              <a:t>i</a:t>
            </a:r>
            <a:r>
              <a:rPr lang="en-US" altLang="zh-CN" sz="2000" b="1" i="1">
                <a:sym typeface="+mn-ea"/>
              </a:rPr>
              <a:t> - median(X) | </a:t>
            </a:r>
            <a:r>
              <a:rPr lang="en-US" altLang="zh-CN" sz="2000" b="1">
                <a:sym typeface="+mn-ea"/>
              </a:rPr>
              <a:t>)</a:t>
            </a:r>
            <a:endParaRPr lang="en-US" altLang="zh-CN" sz="2000" b="1" i="1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ym typeface="+mn-ea"/>
              </a:rPr>
              <a:t>因子 1.4826 使分母成为正态分布数据的一致尺度估计量。</a:t>
            </a:r>
            <a:endParaRPr lang="en-US" altLang="zh-CN" sz="20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DOC_GUID" val="{0936615b-7eda-4aee-af0b-9fa7e7ef88d6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WPS 演示</Application>
  <PresentationFormat>宽屏</PresentationFormat>
  <Paragraphs>72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若初见zl</cp:lastModifiedBy>
  <cp:revision>6</cp:revision>
  <dcterms:created xsi:type="dcterms:W3CDTF">2019-09-12T10:12:00Z</dcterms:created>
  <dcterms:modified xsi:type="dcterms:W3CDTF">2019-09-16T12:21:46Z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