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handoutMasterIdLst>
    <p:handoutMasterId r:id="rId22"/>
  </p:handoutMasterIdLst>
  <p:sldIdLst>
    <p:sldId id="256" r:id="rId4"/>
    <p:sldId id="303" r:id="rId6"/>
    <p:sldId id="275" r:id="rId7"/>
    <p:sldId id="288" r:id="rId8"/>
    <p:sldId id="264" r:id="rId9"/>
    <p:sldId id="265" r:id="rId10"/>
    <p:sldId id="266" r:id="rId11"/>
    <p:sldId id="267" r:id="rId12"/>
    <p:sldId id="268" r:id="rId13"/>
    <p:sldId id="269" r:id="rId14"/>
    <p:sldId id="277" r:id="rId15"/>
    <p:sldId id="276" r:id="rId16"/>
    <p:sldId id="271" r:id="rId17"/>
    <p:sldId id="301" r:id="rId18"/>
    <p:sldId id="302" r:id="rId19"/>
    <p:sldId id="273" r:id="rId20"/>
    <p:sldId id="274" r:id="rId21"/>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121"/>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6" Type="http://schemas.openxmlformats.org/officeDocument/2006/relationships/tags" Target="tags/tag77.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0EA7B58-9979-4AA2-A93F-03137B01CAEA}"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solidFill>
                <a:srgbClr val="FF0000"/>
              </a:solidFill>
              <a:sym typeface="+mn-ea"/>
            </a:endParaRPr>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6E079D9-01CD-4393-8615-66D26EFEC72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FECEB3-264D-4D46-B428-A0B64D41ECBC}"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46E079D9-01CD-4393-8615-66D26EFEC72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FECEB3-264D-4D46-B428-A0B64D41ECBC}"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0"/>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46E079D9-01CD-4393-8615-66D26EFEC72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FECEB3-264D-4D46-B428-A0B64D41ECBC}"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46E079D9-01CD-4393-8615-66D26EFEC72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FECEB3-264D-4D46-B428-A0B64D41ECBC}"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46E079D9-01CD-4393-8615-66D26EFEC72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FECEB3-264D-4D46-B428-A0B64D41ECBC}"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6E079D9-01CD-4393-8615-66D26EFEC72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FECEB3-264D-4D46-B428-A0B64D41ECBC}"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E079D9-01CD-4393-8615-66D26EFEC72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FECEB3-264D-4D46-B428-A0B64D41ECBC}" type="slidenum">
              <a:rPr lang="en-US" smtClean="0"/>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46E079D9-01CD-4393-8615-66D26EFEC72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FECEB3-264D-4D46-B428-A0B64D41ECB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46E079D9-01CD-4393-8615-66D26EFEC72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FECEB3-264D-4D46-B428-A0B64D41ECBC}" type="slidenum">
              <a:rPr lang="en-US" smtClean="0"/>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46E079D9-01CD-4393-8615-66D26EFEC72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FECEB3-264D-4D46-B428-A0B64D41ECBC}" type="slidenum">
              <a:rPr lang="en-US" smtClean="0"/>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46E079D9-01CD-4393-8615-66D26EFEC72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FECEB3-264D-4D46-B428-A0B64D41ECBC}" type="slidenum">
              <a:rPr lang="en-US" smtClean="0"/>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105664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1219200" y="2133600"/>
            <a:ext cx="5027084" cy="3724275"/>
          </a:xfrm>
          <a:prstGeom prst="rect">
            <a:avLst/>
          </a:prstGeo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quarter" idx="2"/>
          </p:nvPr>
        </p:nvSpPr>
        <p:spPr>
          <a:xfrm>
            <a:off x="6449484" y="2133600"/>
            <a:ext cx="5027083" cy="1785938"/>
          </a:xfrm>
          <a:prstGeom prst="rect">
            <a:avLst/>
          </a:prstGeo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Content Placeholder 4"/>
          <p:cNvSpPr>
            <a:spLocks noGrp="1"/>
          </p:cNvSpPr>
          <p:nvPr>
            <p:ph sz="quarter" idx="3"/>
          </p:nvPr>
        </p:nvSpPr>
        <p:spPr>
          <a:xfrm>
            <a:off x="6449484" y="4071938"/>
            <a:ext cx="5027083" cy="1785937"/>
          </a:xfrm>
          <a:prstGeom prst="rect">
            <a:avLst/>
          </a:prstGeo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Date Placeholder 5"/>
          <p:cNvSpPr>
            <a:spLocks noGrp="1"/>
          </p:cNvSpPr>
          <p:nvPr>
            <p:ph type="dt" sz="half" idx="10"/>
          </p:nvPr>
        </p:nvSpPr>
        <p:spPr>
          <a:xfrm>
            <a:off x="3251200" y="6248400"/>
            <a:ext cx="2840567" cy="474663"/>
          </a:xfrm>
          <a:prstGeom prst="rect">
            <a:avLst/>
          </a:prstGeom>
        </p:spPr>
        <p:txBody>
          <a:bodyPr/>
          <a:lstStyle>
            <a:lvl1pPr>
              <a:defRPr>
                <a:cs typeface="+mn-cs"/>
              </a:defRPr>
            </a:lvl1pPr>
          </a:lstStyle>
          <a:p>
            <a:pPr>
              <a:defRPr/>
            </a:pPr>
            <a:endParaRPr lang="en-US"/>
          </a:p>
        </p:txBody>
      </p:sp>
      <p:sp>
        <p:nvSpPr>
          <p:cNvPr id="7" name="Footer Placeholder 6"/>
          <p:cNvSpPr>
            <a:spLocks noGrp="1"/>
          </p:cNvSpPr>
          <p:nvPr>
            <p:ph type="ftr" sz="quarter" idx="11"/>
          </p:nvPr>
        </p:nvSpPr>
        <p:spPr>
          <a:xfrm>
            <a:off x="7721600" y="6248400"/>
            <a:ext cx="3862917" cy="474663"/>
          </a:xfrm>
          <a:prstGeom prst="rect">
            <a:avLst/>
          </a:prstGeom>
        </p:spPr>
        <p:txBody>
          <a:bodyPr/>
          <a:lstStyle>
            <a:lvl1pPr>
              <a:defRPr>
                <a:cs typeface="+mn-cs"/>
              </a:defRPr>
            </a:lvl1pPr>
          </a:lstStyle>
          <a:p>
            <a:pPr>
              <a:defRPr/>
            </a:pPr>
            <a:endParaRPr lang="en-US"/>
          </a:p>
        </p:txBody>
      </p:sp>
      <p:sp>
        <p:nvSpPr>
          <p:cNvPr id="8" name="Slide Number Placeholder 7"/>
          <p:cNvSpPr>
            <a:spLocks noGrp="1"/>
          </p:cNvSpPr>
          <p:nvPr>
            <p:ph type="sldNum" sz="quarter" idx="12"/>
          </p:nvPr>
        </p:nvSpPr>
        <p:spPr>
          <a:xfrm>
            <a:off x="112184" y="6242050"/>
            <a:ext cx="783167" cy="488950"/>
          </a:xfrm>
          <a:prstGeom prst="rect">
            <a:avLst/>
          </a:prstGeom>
        </p:spPr>
        <p:txBody>
          <a:bodyPr/>
          <a:lstStyle>
            <a:lvl1pPr>
              <a:defRPr>
                <a:cs typeface="+mn-cs"/>
              </a:defRPr>
            </a:lvl1pPr>
          </a:lstStyle>
          <a:p>
            <a:pPr>
              <a:defRPr/>
            </a:pPr>
            <a:fld id="{B145959D-4E1D-46DB-89B1-2CD7D9457751}"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E079D9-01CD-4393-8615-66D26EFEC724}" type="datetimeFigureOut">
              <a:rPr lang="en-US" smtClean="0"/>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FECEB3-264D-4D46-B428-A0B64D41ECBC}"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62.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tags" Target="../tags/tag71.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3.xml"/><Relationship Id="rId2" Type="http://schemas.openxmlformats.org/officeDocument/2006/relationships/image" Target="../media/image7.png"/><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openxmlformats.org/officeDocument/2006/relationships/tags" Target="../tags/tag72.xml"/><Relationship Id="rId1" Type="http://schemas.openxmlformats.org/officeDocument/2006/relationships/image" Target="../media/image8.jpe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tags" Target="../tags/tag73.xml"/><Relationship Id="rId1" Type="http://schemas.openxmlformats.org/officeDocument/2006/relationships/image" Target="../media/image8.jpeg"/></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9" Type="http://schemas.openxmlformats.org/officeDocument/2006/relationships/tags" Target="../tags/tag74.xml"/><Relationship Id="rId8" Type="http://schemas.openxmlformats.org/officeDocument/2006/relationships/image" Target="../media/image16.wmf"/><Relationship Id="rId7" Type="http://schemas.openxmlformats.org/officeDocument/2006/relationships/oleObject" Target="../embeddings/oleObject3.bin"/><Relationship Id="rId6" Type="http://schemas.openxmlformats.org/officeDocument/2006/relationships/image" Target="../media/image15.wmf"/><Relationship Id="rId5" Type="http://schemas.openxmlformats.org/officeDocument/2006/relationships/oleObject" Target="../embeddings/oleObject2.bin"/><Relationship Id="rId4" Type="http://schemas.openxmlformats.org/officeDocument/2006/relationships/image" Target="../media/image14.wmf"/><Relationship Id="rId3" Type="http://schemas.openxmlformats.org/officeDocument/2006/relationships/oleObject" Target="../embeddings/oleObject1.bin"/><Relationship Id="rId2" Type="http://schemas.openxmlformats.org/officeDocument/2006/relationships/image" Target="../media/image8.jpeg"/><Relationship Id="rId12" Type="http://schemas.openxmlformats.org/officeDocument/2006/relationships/notesSlide" Target="../notesSlides/notesSlide14.xml"/><Relationship Id="rId11" Type="http://schemas.openxmlformats.org/officeDocument/2006/relationships/vmlDrawing" Target="../drawings/vmlDrawing1.vml"/><Relationship Id="rId10" Type="http://schemas.openxmlformats.org/officeDocument/2006/relationships/slideLayout" Target="../slideLayouts/slideLayout1.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slideLayout" Target="../slideLayouts/slideLayout1.xml"/><Relationship Id="rId5" Type="http://schemas.openxmlformats.org/officeDocument/2006/relationships/tags" Target="../tags/tag75.xml"/><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76.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openxmlformats.org/officeDocument/2006/relationships/tags" Target="../tags/tag63.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64.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tags" Target="../tags/tag65.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6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6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68.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tags" Target="../tags/tag69.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7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5"/>
          <p:cNvSpPr txBox="1"/>
          <p:nvPr/>
        </p:nvSpPr>
        <p:spPr>
          <a:xfrm>
            <a:off x="1764030" y="1971040"/>
            <a:ext cx="8663940" cy="737235"/>
          </a:xfrm>
          <a:prstGeom prst="rect">
            <a:avLst/>
          </a:prstGeom>
          <a:noFill/>
        </p:spPr>
        <p:txBody>
          <a:bodyPr wrap="square" rtlCol="0">
            <a:spAutoFit/>
          </a:bodyPr>
          <a:p>
            <a:pPr>
              <a:lnSpc>
                <a:spcPct val="150000"/>
              </a:lnSpc>
            </a:pPr>
            <a:r>
              <a:rPr lang="zh-CN" altLang="en-US" sz="2800" b="1">
                <a:latin typeface="微软雅黑" panose="020B0503020204020204" charset="-122"/>
                <a:ea typeface="微软雅黑" panose="020B0503020204020204" charset="-122"/>
              </a:rPr>
              <a:t>问题</a:t>
            </a:r>
            <a:r>
              <a:rPr lang="en-US" altLang="zh-CN" sz="2800" b="1">
                <a:latin typeface="微软雅黑" panose="020B0503020204020204" charset="-122"/>
                <a:ea typeface="微软雅黑" panose="020B0503020204020204" charset="-122"/>
              </a:rPr>
              <a:t>1</a:t>
            </a:r>
            <a:r>
              <a:rPr lang="zh-CN" altLang="en-US" sz="2800" b="1">
                <a:latin typeface="微软雅黑" panose="020B0503020204020204" charset="-122"/>
                <a:ea typeface="微软雅黑" panose="020B0503020204020204" charset="-122"/>
              </a:rPr>
              <a:t>：</a:t>
            </a:r>
            <a:r>
              <a:rPr lang="en-US" sz="2800" b="1">
                <a:latin typeface="微软雅黑" panose="020B0503020204020204" charset="-122"/>
                <a:ea typeface="微软雅黑" panose="020B0503020204020204" charset="-122"/>
              </a:rPr>
              <a:t>CNN</a:t>
            </a:r>
            <a:r>
              <a:rPr lang="zh-CN" altLang="en-US" sz="2800" b="1">
                <a:latin typeface="微软雅黑" panose="020B0503020204020204" charset="-122"/>
                <a:ea typeface="微软雅黑" panose="020B0503020204020204" charset="-122"/>
              </a:rPr>
              <a:t>和全连接网络的区别？</a:t>
            </a:r>
            <a:endParaRPr lang="zh-CN" altLang="en-US" sz="2800" b="1">
              <a:latin typeface="微软雅黑" panose="020B0503020204020204" charset="-122"/>
              <a:ea typeface="微软雅黑" panose="020B0503020204020204" charset="-122"/>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5"/>
          <p:cNvSpPr txBox="1"/>
          <p:nvPr/>
        </p:nvSpPr>
        <p:spPr>
          <a:xfrm>
            <a:off x="455930" y="247015"/>
            <a:ext cx="869950" cy="398780"/>
          </a:xfrm>
          <a:prstGeom prst="rect">
            <a:avLst/>
          </a:prstGeom>
          <a:noFill/>
        </p:spPr>
        <p:txBody>
          <a:bodyPr wrap="none" rtlCol="0">
            <a:spAutoFit/>
          </a:bodyPr>
          <a:p>
            <a:r>
              <a:rPr lang="en-US" altLang="zh-CN" sz="2000" b="1">
                <a:latin typeface="微软雅黑" panose="020B0503020204020204" charset="-122"/>
                <a:ea typeface="微软雅黑" panose="020B0503020204020204" charset="-122"/>
              </a:rPr>
              <a:t>GSEA</a:t>
            </a:r>
            <a:endParaRPr lang="en-US" altLang="zh-CN" sz="2000" b="1">
              <a:latin typeface="微软雅黑" panose="020B0503020204020204" charset="-122"/>
              <a:ea typeface="微软雅黑" panose="020B0503020204020204" charset="-122"/>
            </a:endParaRPr>
          </a:p>
        </p:txBody>
      </p:sp>
      <p:sp>
        <p:nvSpPr>
          <p:cNvPr id="9" name="文本框 8"/>
          <p:cNvSpPr txBox="1"/>
          <p:nvPr/>
        </p:nvSpPr>
        <p:spPr>
          <a:xfrm>
            <a:off x="455930" y="645795"/>
            <a:ext cx="3197860" cy="398780"/>
          </a:xfrm>
          <a:prstGeom prst="rect">
            <a:avLst/>
          </a:prstGeom>
          <a:noFill/>
        </p:spPr>
        <p:txBody>
          <a:bodyPr wrap="none" rtlCol="0">
            <a:spAutoFit/>
          </a:bodyPr>
          <a:p>
            <a:pPr algn="l"/>
            <a:r>
              <a:rPr lang="en-US" altLang="zh-CN" sz="2000" b="1"/>
              <a:t>STEP 1</a:t>
            </a:r>
            <a:r>
              <a:rPr lang="en-US" altLang="zh-CN" sz="2000"/>
              <a:t>   </a:t>
            </a:r>
            <a:r>
              <a:rPr sz="2000">
                <a:sym typeface="+mn-ea"/>
              </a:rPr>
              <a:t>计算</a:t>
            </a:r>
            <a:r>
              <a:rPr lang="zh-CN" sz="2000">
                <a:sym typeface="+mn-ea"/>
              </a:rPr>
              <a:t>富集得分 </a:t>
            </a:r>
            <a:r>
              <a:rPr lang="en-US" altLang="zh-CN" sz="2000">
                <a:sym typeface="+mn-ea"/>
              </a:rPr>
              <a:t>ES</a:t>
            </a:r>
            <a:r>
              <a:rPr lang="en-US" altLang="zh-CN" sz="2000"/>
              <a:t> </a:t>
            </a:r>
            <a:endParaRPr lang="en-US" altLang="zh-CN" sz="2000"/>
          </a:p>
        </p:txBody>
      </p:sp>
      <p:graphicFrame>
        <p:nvGraphicFramePr>
          <p:cNvPr id="19" name="Table 35"/>
          <p:cNvGraphicFramePr>
            <a:graphicFrameLocks noGrp="1"/>
          </p:cNvGraphicFramePr>
          <p:nvPr/>
        </p:nvGraphicFramePr>
        <p:xfrm>
          <a:off x="852170" y="1042730"/>
          <a:ext cx="10311765" cy="3904615"/>
        </p:xfrm>
        <a:graphic>
          <a:graphicData uri="http://schemas.openxmlformats.org/drawingml/2006/table">
            <a:tbl>
              <a:tblPr firstRow="1" bandRow="1">
                <a:tableStyleId>{5C22544A-7EE6-4342-B048-85BDC9FD1C3A}</a:tableStyleId>
              </a:tblPr>
              <a:tblGrid>
                <a:gridCol w="1736725"/>
                <a:gridCol w="1082040"/>
                <a:gridCol w="1062980"/>
                <a:gridCol w="1664970"/>
                <a:gridCol w="1642110"/>
                <a:gridCol w="1470660"/>
                <a:gridCol w="1652053"/>
              </a:tblGrid>
              <a:tr h="605790">
                <a:tc>
                  <a:txBody>
                    <a:bodyPr/>
                    <a:p>
                      <a:pPr algn="ctr">
                        <a:buNone/>
                      </a:pPr>
                      <a:r>
                        <a:rPr lang="en-US" altLang="en-US" sz="1600" baseline="0" dirty="0">
                          <a:ln>
                            <a:noFill/>
                          </a:ln>
                          <a:solidFill>
                            <a:schemeClr val="tx1"/>
                          </a:solidFill>
                        </a:rPr>
                        <a:t>排序的基因列表</a:t>
                      </a:r>
                      <a:endParaRPr lang="en-US" altLang="en-US" sz="1600" baseline="0" dirty="0">
                        <a:ln>
                          <a:noFill/>
                        </a:ln>
                        <a:solidFill>
                          <a:schemeClr val="tx1"/>
                        </a:solidFill>
                      </a:endParaRPr>
                    </a:p>
                    <a:p>
                      <a:pPr algn="ctr">
                        <a:buNone/>
                      </a:pPr>
                      <a:r>
                        <a:rPr lang="en-US" altLang="en-US" sz="1600" baseline="0" dirty="0">
                          <a:ln>
                            <a:noFill/>
                          </a:ln>
                          <a:solidFill>
                            <a:schemeClr val="tx1"/>
                          </a:solidFill>
                        </a:rPr>
                        <a:t>(L)</a:t>
                      </a:r>
                      <a:endParaRPr lang="en-US" altLang="en-US" sz="1600" baseline="0" dirty="0">
                        <a:ln>
                          <a:noFill/>
                        </a:ln>
                        <a:solidFill>
                          <a:schemeClr val="tx1"/>
                        </a:solidFill>
                      </a:endParaRPr>
                    </a:p>
                  </a:txBody>
                  <a:tcPr anchor="ctr" anchorCtr="0">
                    <a:lnL>
                      <a:noFill/>
                    </a:lnL>
                    <a:lnR>
                      <a:noFill/>
                    </a:lnR>
                    <a:lnT>
                      <a:noFill/>
                    </a:lnT>
                    <a:lnB>
                      <a:noFill/>
                    </a:lnB>
                    <a:lnTlToBr>
                      <a:noFill/>
                    </a:lnTlToBr>
                    <a:lnBlToTr>
                      <a:noFill/>
                    </a:lnBlToTr>
                    <a:noFill/>
                  </a:tcPr>
                </a:tc>
                <a:tc>
                  <a:txBody>
                    <a:bodyPr/>
                    <a:p>
                      <a:pPr algn="ctr">
                        <a:buNone/>
                      </a:pPr>
                      <a:r>
                        <a:rPr lang="en-US" altLang="en-US" sz="1600" baseline="0" dirty="0">
                          <a:ln>
                            <a:noFill/>
                          </a:ln>
                          <a:solidFill>
                            <a:schemeClr val="tx1"/>
                          </a:solidFill>
                        </a:rPr>
                        <a:t>FC</a:t>
                      </a:r>
                      <a:endParaRPr lang="en-US" altLang="en-US" sz="1600" baseline="0" dirty="0">
                        <a:ln>
                          <a:noFill/>
                        </a:ln>
                        <a:solidFill>
                          <a:schemeClr val="tx1"/>
                        </a:solidFill>
                      </a:endParaRPr>
                    </a:p>
                  </a:txBody>
                  <a:tcPr anchor="ctr" anchorCtr="0">
                    <a:lnL>
                      <a:noFill/>
                    </a:lnL>
                    <a:lnR w="12700">
                      <a:solidFill>
                        <a:schemeClr val="tx1"/>
                      </a:solidFill>
                      <a:prstDash val="solid"/>
                    </a:lnR>
                    <a:lnT>
                      <a:noFill/>
                    </a:lnT>
                    <a:lnB>
                      <a:noFill/>
                    </a:lnB>
                    <a:lnTlToBr>
                      <a:noFill/>
                    </a:lnTlToBr>
                    <a:lnBlToTr>
                      <a:noFill/>
                    </a:lnBlToTr>
                    <a:noFill/>
                  </a:tcPr>
                </a:tc>
                <a:tc>
                  <a:txBody>
                    <a:bodyPr/>
                    <a:p>
                      <a:pPr algn="ctr"/>
                      <a:endParaRPr lang="en-US" sz="1600" baseline="0" dirty="0">
                        <a:solidFill>
                          <a:schemeClr val="tx1"/>
                        </a:solidFill>
                      </a:endParaRPr>
                    </a:p>
                  </a:txBody>
                  <a:tcPr anchor="ctr" anchorCtr="0">
                    <a:lnL w="12700">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p>
                      <a:pPr marL="0" marR="0" indent="0" algn="ctr" defTabSz="914400" rtl="0" eaLnBrk="1" fontAlgn="auto" latinLnBrk="0" hangingPunct="1">
                        <a:lnSpc>
                          <a:spcPct val="100000"/>
                        </a:lnSpc>
                        <a:spcBef>
                          <a:spcPts val="0"/>
                        </a:spcBef>
                        <a:spcAft>
                          <a:spcPts val="0"/>
                        </a:spcAft>
                        <a:buClrTx/>
                        <a:buSzTx/>
                        <a:buFontTx/>
                        <a:buNone/>
                        <a:defRPr/>
                      </a:pPr>
                      <a:r>
                        <a:rPr lang="zh-CN" altLang="en-US" sz="1600" baseline="0" dirty="0" smtClean="0">
                          <a:solidFill>
                            <a:schemeClr val="tx1"/>
                          </a:solidFill>
                        </a:rPr>
                        <a:t>对</a:t>
                      </a:r>
                      <a:r>
                        <a:rPr lang="en-US" altLang="zh-CN" sz="1600" baseline="0" dirty="0" smtClean="0">
                          <a:solidFill>
                            <a:schemeClr val="tx1"/>
                          </a:solidFill>
                        </a:rPr>
                        <a:t>ES</a:t>
                      </a:r>
                      <a:r>
                        <a:rPr lang="zh-CN" altLang="en-US" sz="1600" baseline="0" dirty="0" smtClean="0">
                          <a:solidFill>
                            <a:schemeClr val="tx1"/>
                          </a:solidFill>
                        </a:rPr>
                        <a:t>的贡献</a:t>
                      </a:r>
                      <a:endParaRPr lang="zh-CN" altLang="en-US" sz="1600" baseline="0" dirty="0" smtClean="0">
                        <a:solidFill>
                          <a:schemeClr val="tx1"/>
                        </a:solidFill>
                      </a:endParaRPr>
                    </a:p>
                  </a:txBody>
                  <a:tcPr anchor="ctr" anchorCt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p>
                      <a:pPr algn="ctr"/>
                      <a:r>
                        <a:rPr lang="zh-CN" altLang="en-US" sz="1600" b="1" dirty="0" smtClean="0">
                          <a:solidFill>
                            <a:schemeClr val="tx1"/>
                          </a:solidFill>
                        </a:rPr>
                        <a:t>在</a:t>
                      </a:r>
                      <a:r>
                        <a:rPr lang="en-US" altLang="zh-CN" sz="1600" b="1" dirty="0" smtClean="0">
                          <a:solidFill>
                            <a:schemeClr val="tx1"/>
                          </a:solidFill>
                        </a:rPr>
                        <a:t>S</a:t>
                      </a:r>
                      <a:r>
                        <a:rPr lang="zh-CN" altLang="en-US" sz="1600" b="1" dirty="0" smtClean="0">
                          <a:solidFill>
                            <a:schemeClr val="tx1"/>
                          </a:solidFill>
                        </a:rPr>
                        <a:t>中</a:t>
                      </a:r>
                      <a:endParaRPr lang="en-US" sz="1600" b="1" dirty="0" smtClean="0">
                        <a:solidFill>
                          <a:schemeClr val="tx1"/>
                        </a:solidFill>
                      </a:endParaRPr>
                    </a:p>
                    <a:p>
                      <a:pPr algn="ctr"/>
                      <a:r>
                        <a:rPr lang="en-US" sz="1600" b="1" dirty="0" smtClean="0">
                          <a:solidFill>
                            <a:srgbClr val="FF0000"/>
                          </a:solidFill>
                        </a:rPr>
                        <a:t>+|FC| / </a:t>
                      </a:r>
                      <a:r>
                        <a:rPr lang="en-US" sz="1600" b="1" dirty="0" smtClean="0">
                          <a:solidFill>
                            <a:srgbClr val="FF0000"/>
                          </a:solidFill>
                          <a:sym typeface="Symbol" panose="05050102010706020507" pitchFamily="18" charset="2"/>
                        </a:rPr>
                        <a:t> </a:t>
                      </a:r>
                      <a:endParaRPr lang="en-US" sz="1600" b="1" baseline="0" dirty="0" smtClean="0">
                        <a:solidFill>
                          <a:srgbClr val="FF0000"/>
                        </a:solidFill>
                        <a:sym typeface="Symbol" panose="05050102010706020507" pitchFamily="18" charset="2"/>
                      </a:endParaRPr>
                    </a:p>
                  </a:txBody>
                  <a:tcPr anchor="ctr" anchorCt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p>
                      <a:pPr algn="ctr"/>
                      <a:r>
                        <a:rPr lang="zh-CN" altLang="en-US" sz="1600" b="1" dirty="0" smtClean="0">
                          <a:solidFill>
                            <a:schemeClr val="tx1"/>
                          </a:solidFill>
                          <a:sym typeface="Symbol" panose="05050102010706020507" pitchFamily="18" charset="2"/>
                        </a:rPr>
                        <a:t>不在</a:t>
                      </a:r>
                      <a:r>
                        <a:rPr lang="en-US" altLang="zh-CN" sz="1600" b="1" dirty="0" smtClean="0">
                          <a:solidFill>
                            <a:schemeClr val="tx1"/>
                          </a:solidFill>
                          <a:sym typeface="Symbol" panose="05050102010706020507" pitchFamily="18" charset="2"/>
                        </a:rPr>
                        <a:t>S</a:t>
                      </a:r>
                      <a:r>
                        <a:rPr lang="zh-CN" altLang="en-US" sz="1600" b="1" dirty="0" smtClean="0">
                          <a:solidFill>
                            <a:schemeClr val="tx1"/>
                          </a:solidFill>
                          <a:sym typeface="Symbol" panose="05050102010706020507" pitchFamily="18" charset="2"/>
                        </a:rPr>
                        <a:t>中</a:t>
                      </a:r>
                      <a:endParaRPr lang="en-US" sz="1600" b="1" dirty="0" smtClean="0">
                        <a:solidFill>
                          <a:schemeClr val="tx1"/>
                        </a:solidFill>
                        <a:sym typeface="Symbol" panose="05050102010706020507" pitchFamily="18" charset="2"/>
                      </a:endParaRPr>
                    </a:p>
                    <a:p>
                      <a:pPr algn="ctr"/>
                      <a:r>
                        <a:rPr lang="en-US" sz="1600" b="1" dirty="0" smtClean="0">
                          <a:solidFill>
                            <a:schemeClr val="hlink"/>
                          </a:solidFill>
                          <a:sym typeface="Symbol" panose="05050102010706020507" pitchFamily="18" charset="2"/>
                        </a:rPr>
                        <a:t>-1/(N-N</a:t>
                      </a:r>
                      <a:r>
                        <a:rPr lang="en-US" sz="1600" b="1" baseline="-25000" dirty="0" smtClean="0">
                          <a:solidFill>
                            <a:schemeClr val="hlink"/>
                          </a:solidFill>
                          <a:sym typeface="Symbol" panose="05050102010706020507" pitchFamily="18" charset="2"/>
                        </a:rPr>
                        <a:t>H</a:t>
                      </a:r>
                      <a:r>
                        <a:rPr lang="en-US" sz="1600" b="1" dirty="0" smtClean="0">
                          <a:solidFill>
                            <a:schemeClr val="hlink"/>
                          </a:solidFill>
                          <a:sym typeface="Symbol" panose="05050102010706020507" pitchFamily="18" charset="2"/>
                        </a:rPr>
                        <a:t>)</a:t>
                      </a:r>
                      <a:endParaRPr lang="en-US" sz="1600" b="1" baseline="0" dirty="0" smtClean="0">
                        <a:solidFill>
                          <a:schemeClr val="hlink"/>
                        </a:solidFill>
                        <a:sym typeface="Symbol" panose="05050102010706020507" pitchFamily="18" charset="2"/>
                      </a:endParaRPr>
                    </a:p>
                  </a:txBody>
                  <a:tcPr anchor="ctr" anchorCt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sz="1600" b="1" i="0" u="none" strike="noStrike" kern="1200" cap="none" spc="0" normalizeH="0" baseline="0" noProof="0" dirty="0" smtClean="0">
                          <a:ln>
                            <a:noFill/>
                          </a:ln>
                          <a:solidFill>
                            <a:prstClr val="black"/>
                          </a:solidFill>
                          <a:effectLst/>
                          <a:uLnTx/>
                          <a:uFillTx/>
                          <a:latin typeface="+mn-lt"/>
                          <a:ea typeface="+mn-ea"/>
                          <a:cs typeface="+mn-cs"/>
                        </a:rPr>
                        <a:t> ES</a:t>
                      </a:r>
                      <a:endParaRPr kumimoji="0" lang="en-US" sz="1600" b="1" i="0" u="none" strike="noStrike" kern="1200" cap="none" spc="0" normalizeH="0" baseline="0" noProof="0" dirty="0" smtClean="0">
                        <a:ln>
                          <a:noFill/>
                        </a:ln>
                        <a:solidFill>
                          <a:prstClr val="black"/>
                        </a:solidFill>
                        <a:effectLst/>
                        <a:uLnTx/>
                        <a:uFillTx/>
                        <a:latin typeface="+mn-lt"/>
                        <a:ea typeface="+mn-ea"/>
                        <a:cs typeface="+mn-cs"/>
                      </a:endParaRPr>
                    </a:p>
                  </a:txBody>
                  <a:tcPr anchor="ctr" anchorCt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66725">
                <a:tc>
                  <a:txBody>
                    <a:bodyPr/>
                    <a:p>
                      <a:pPr algn="ctr">
                        <a:buNone/>
                      </a:pPr>
                      <a:r>
                        <a:rPr lang="en-US" altLang="zh-CN" sz="1400" baseline="0" dirty="0">
                          <a:ln>
                            <a:noFill/>
                          </a:ln>
                          <a:solidFill>
                            <a:srgbClr val="FF0000"/>
                          </a:solidFill>
                        </a:rPr>
                        <a:t>——————</a:t>
                      </a:r>
                      <a:endParaRPr lang="en-US" altLang="zh-CN" sz="1400" baseline="0" dirty="0">
                        <a:ln>
                          <a:noFill/>
                        </a:ln>
                        <a:solidFill>
                          <a:srgbClr val="FF0000"/>
                        </a:solidFill>
                      </a:endParaRPr>
                    </a:p>
                  </a:txBody>
                  <a:tcPr anchor="ctr" anchorCtr="0">
                    <a:lnL>
                      <a:noFill/>
                    </a:lnL>
                    <a:lnR>
                      <a:noFill/>
                    </a:lnR>
                    <a:lnT>
                      <a:noFill/>
                    </a:lnT>
                    <a:lnB>
                      <a:noFill/>
                    </a:lnB>
                    <a:lnTlToBr>
                      <a:noFill/>
                    </a:lnTlToBr>
                    <a:lnBlToTr>
                      <a:noFill/>
                    </a:lnBlToTr>
                    <a:noFill/>
                  </a:tcPr>
                </a:tc>
                <a:tc>
                  <a:txBody>
                    <a:bodyPr/>
                    <a:p>
                      <a:pPr algn="ctr">
                        <a:buNone/>
                      </a:pPr>
                      <a:r>
                        <a:rPr lang="en-US" altLang="zh-CN" sz="1400" baseline="0" dirty="0">
                          <a:ln>
                            <a:noFill/>
                          </a:ln>
                          <a:solidFill>
                            <a:srgbClr val="FF0000"/>
                          </a:solidFill>
                        </a:rPr>
                        <a:t>15</a:t>
                      </a:r>
                      <a:endParaRPr lang="en-US" altLang="zh-CN" sz="1400" baseline="0" dirty="0">
                        <a:ln>
                          <a:noFill/>
                        </a:ln>
                        <a:solidFill>
                          <a:srgbClr val="FF0000"/>
                        </a:solidFill>
                      </a:endParaRPr>
                    </a:p>
                  </a:txBody>
                  <a:tcPr anchor="ctr" anchorCtr="0">
                    <a:lnL>
                      <a:noFill/>
                    </a:lnL>
                    <a:lnR w="12700">
                      <a:solidFill>
                        <a:schemeClr val="tx1"/>
                      </a:solidFill>
                      <a:prstDash val="solid"/>
                    </a:lnR>
                    <a:lnT>
                      <a:noFill/>
                    </a:lnT>
                    <a:lnB>
                      <a:noFill/>
                    </a:lnB>
                    <a:lnTlToBr>
                      <a:noFill/>
                    </a:lnTlToBr>
                    <a:lnBlToTr>
                      <a:noFill/>
                    </a:lnBlToTr>
                    <a:noFill/>
                  </a:tcPr>
                </a:tc>
                <a:tc>
                  <a:txBody>
                    <a:bodyPr/>
                    <a:p>
                      <a:pPr algn="ctr"/>
                      <a:r>
                        <a:rPr lang="zh-CN" altLang="en-US" sz="1400" baseline="0" dirty="0">
                          <a:solidFill>
                            <a:srgbClr val="FF0000"/>
                          </a:solidFill>
                        </a:rPr>
                        <a:t>在</a:t>
                      </a:r>
                      <a:endParaRPr lang="zh-CN" altLang="en-US" sz="1400" baseline="0" dirty="0">
                        <a:solidFill>
                          <a:srgbClr val="FF0000"/>
                        </a:solidFill>
                      </a:endParaRPr>
                    </a:p>
                  </a:txBody>
                  <a:tcPr anchor="ctr" anchorCtr="0">
                    <a:lnL w="12700">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p>
                      <a:pPr algn="ctr"/>
                      <a:r>
                        <a:rPr lang="en-US" sz="1400" baseline="0" dirty="0">
                          <a:solidFill>
                            <a:srgbClr val="FF0000"/>
                          </a:solidFill>
                        </a:rPr>
                        <a:t>+ 0.15</a:t>
                      </a:r>
                      <a:endParaRPr lang="en-US" sz="1400" baseline="0" dirty="0">
                        <a:solidFill>
                          <a:srgbClr val="FF0000"/>
                        </a:solidFill>
                      </a:endParaRPr>
                    </a:p>
                  </a:txBody>
                  <a:tcPr anchor="ctr" anchorCt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p>
                      <a:pPr algn="ctr"/>
                      <a:r>
                        <a:rPr lang="en-US" sz="1400" baseline="0" dirty="0">
                          <a:solidFill>
                            <a:srgbClr val="FF0000"/>
                          </a:solidFill>
                        </a:rPr>
                        <a:t>+ 0.15</a:t>
                      </a:r>
                      <a:endParaRPr lang="en-US" sz="1400" baseline="0" dirty="0">
                        <a:solidFill>
                          <a:srgbClr val="FF0000"/>
                        </a:solidFill>
                      </a:endParaRPr>
                    </a:p>
                  </a:txBody>
                  <a:tcPr anchor="ctr" anchorCt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p>
                      <a:pPr algn="ctr"/>
                      <a:endParaRPr lang="en-US" sz="1400" baseline="0" dirty="0">
                        <a:solidFill>
                          <a:srgbClr val="FF0000"/>
                        </a:solidFill>
                      </a:endParaRPr>
                    </a:p>
                  </a:txBody>
                  <a:tcPr anchor="ctr" anchorCt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p>
                      <a:pPr algn="ctr">
                        <a:spcBef>
                          <a:spcPts val="0"/>
                        </a:spcBef>
                        <a:buClrTx/>
                        <a:buSzTx/>
                        <a:buFontTx/>
                      </a:pPr>
                      <a:r>
                        <a:rPr lang="en-US" sz="1400" baseline="0" dirty="0">
                          <a:solidFill>
                            <a:srgbClr val="FF0000"/>
                          </a:solidFill>
                        </a:rPr>
                        <a:t>0.15</a:t>
                      </a:r>
                      <a:endParaRPr lang="en-US" sz="1400" baseline="0" dirty="0">
                        <a:solidFill>
                          <a:srgbClr val="FF0000"/>
                        </a:solidFill>
                      </a:endParaRPr>
                    </a:p>
                  </a:txBody>
                  <a:tcPr anchor="ctr" anchorCt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22910">
                <a:tc>
                  <a:txBody>
                    <a:bodyPr/>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aseline="0" dirty="0" smtClean="0">
                          <a:ln>
                            <a:noFill/>
                          </a:ln>
                          <a:solidFill>
                            <a:srgbClr val="FF0000"/>
                          </a:solidFill>
                        </a:rPr>
                        <a:t>——————</a:t>
                      </a:r>
                      <a:endParaRPr lang="en-US" altLang="zh-CN" sz="1400" baseline="0" dirty="0" smtClean="0">
                        <a:ln>
                          <a:noFill/>
                        </a:ln>
                        <a:solidFill>
                          <a:srgbClr val="FF0000"/>
                        </a:solidFill>
                      </a:endParaRPr>
                    </a:p>
                  </a:txBody>
                  <a:tcPr anchor="ctr" anchorCtr="0">
                    <a:lnL>
                      <a:noFill/>
                    </a:lnL>
                    <a:lnR>
                      <a:noFill/>
                    </a:lnR>
                    <a:lnT>
                      <a:noFill/>
                    </a:lnT>
                    <a:lnB>
                      <a:noFill/>
                    </a:lnB>
                    <a:lnTlToBr>
                      <a:noFill/>
                    </a:lnTlToBr>
                    <a:lnBlToTr>
                      <a:noFill/>
                    </a:lnBlToTr>
                    <a:noFill/>
                  </a:tcPr>
                </a:tc>
                <a:tc>
                  <a:txBody>
                    <a:bodyPr/>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aseline="0" dirty="0" smtClean="0">
                          <a:ln>
                            <a:noFill/>
                          </a:ln>
                          <a:solidFill>
                            <a:srgbClr val="FF0000"/>
                          </a:solidFill>
                        </a:rPr>
                        <a:t>12</a:t>
                      </a:r>
                      <a:endParaRPr lang="en-US" altLang="zh-CN" sz="1400" baseline="0" dirty="0" smtClean="0">
                        <a:ln>
                          <a:noFill/>
                        </a:ln>
                        <a:solidFill>
                          <a:srgbClr val="FF0000"/>
                        </a:solidFill>
                      </a:endParaRPr>
                    </a:p>
                  </a:txBody>
                  <a:tcPr anchor="ctr" anchorCtr="0">
                    <a:lnL>
                      <a:noFill/>
                    </a:lnL>
                    <a:lnR w="12700">
                      <a:solidFill>
                        <a:schemeClr val="tx1"/>
                      </a:solidFill>
                      <a:prstDash val="solid"/>
                    </a:lnR>
                    <a:lnT>
                      <a:noFill/>
                    </a:lnT>
                    <a:lnB>
                      <a:noFill/>
                    </a:lnB>
                    <a:lnTlToBr>
                      <a:noFill/>
                    </a:lnTlToBr>
                    <a:lnBlToTr>
                      <a:noFill/>
                    </a:lnBlToTr>
                    <a:noFill/>
                  </a:tcPr>
                </a:tc>
                <a:tc>
                  <a:txBody>
                    <a:bodyPr/>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aseline="0" dirty="0" smtClean="0">
                          <a:solidFill>
                            <a:srgbClr val="FF0000"/>
                          </a:solidFill>
                        </a:rPr>
                        <a:t>在</a:t>
                      </a:r>
                      <a:endParaRPr lang="zh-CN" altLang="en-US" sz="1400" baseline="0" dirty="0" smtClean="0">
                        <a:solidFill>
                          <a:srgbClr val="FF0000"/>
                        </a:solidFill>
                      </a:endParaRPr>
                    </a:p>
                  </a:txBody>
                  <a:tcPr anchor="ctr" anchorCtr="0">
                    <a:lnL w="12700">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p>
                      <a:pPr marL="0" marR="0" indent="0" algn="ctr" defTabSz="914400" rtl="0" eaLnBrk="1" fontAlgn="auto" latinLnBrk="0" hangingPunct="1">
                        <a:lnSpc>
                          <a:spcPct val="100000"/>
                        </a:lnSpc>
                        <a:spcBef>
                          <a:spcPts val="0"/>
                        </a:spcBef>
                        <a:spcAft>
                          <a:spcPts val="0"/>
                        </a:spcAft>
                        <a:buClrTx/>
                        <a:buSzTx/>
                        <a:buFontTx/>
                        <a:buNone/>
                        <a:defRPr/>
                      </a:pPr>
                      <a:r>
                        <a:rPr lang="en-US" sz="1400" baseline="0" dirty="0" smtClean="0">
                          <a:solidFill>
                            <a:srgbClr val="FF0000"/>
                          </a:solidFill>
                        </a:rPr>
                        <a:t>+ 0.12</a:t>
                      </a:r>
                      <a:endParaRPr lang="en-US" sz="1400" baseline="0" dirty="0" smtClean="0">
                        <a:solidFill>
                          <a:srgbClr val="FF0000"/>
                        </a:solidFill>
                      </a:endParaRPr>
                    </a:p>
                  </a:txBody>
                  <a:tcPr anchor="ctr" anchorCt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p>
                      <a:pPr marL="0" marR="0" indent="0" algn="ctr" defTabSz="914400" rtl="0" eaLnBrk="1" fontAlgn="auto" latinLnBrk="0" hangingPunct="1">
                        <a:lnSpc>
                          <a:spcPct val="100000"/>
                        </a:lnSpc>
                        <a:spcBef>
                          <a:spcPts val="0"/>
                        </a:spcBef>
                        <a:spcAft>
                          <a:spcPts val="0"/>
                        </a:spcAft>
                        <a:buClrTx/>
                        <a:buSzTx/>
                        <a:buFontTx/>
                        <a:buNone/>
                        <a:defRPr/>
                      </a:pPr>
                      <a:r>
                        <a:rPr lang="en-US" sz="1400" baseline="0" dirty="0" smtClean="0">
                          <a:solidFill>
                            <a:srgbClr val="FF0000"/>
                          </a:solidFill>
                        </a:rPr>
                        <a:t>+ 0.12</a:t>
                      </a:r>
                      <a:endParaRPr lang="en-US" sz="1400" baseline="0" dirty="0" smtClean="0">
                        <a:solidFill>
                          <a:srgbClr val="FF0000"/>
                        </a:solidFill>
                      </a:endParaRPr>
                    </a:p>
                  </a:txBody>
                  <a:tcPr anchor="ctr" anchorCt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p>
                      <a:pPr marL="0" marR="0" indent="0" algn="ctr" defTabSz="914400" rtl="0" eaLnBrk="1" fontAlgn="auto" latinLnBrk="0" hangingPunct="1">
                        <a:lnSpc>
                          <a:spcPct val="100000"/>
                        </a:lnSpc>
                        <a:spcBef>
                          <a:spcPts val="0"/>
                        </a:spcBef>
                        <a:spcAft>
                          <a:spcPts val="0"/>
                        </a:spcAft>
                        <a:buClrTx/>
                        <a:buSzTx/>
                        <a:buFontTx/>
                        <a:buNone/>
                        <a:defRPr/>
                      </a:pPr>
                      <a:endParaRPr lang="en-US" sz="1400" baseline="0" dirty="0" smtClean="0">
                        <a:solidFill>
                          <a:srgbClr val="FF0000"/>
                        </a:solidFill>
                      </a:endParaRPr>
                    </a:p>
                  </a:txBody>
                  <a:tcPr anchor="ctr" anchorCt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p>
                      <a:pPr algn="ctr">
                        <a:spcBef>
                          <a:spcPts val="0"/>
                        </a:spcBef>
                        <a:buClrTx/>
                        <a:buSzTx/>
                        <a:buFontTx/>
                      </a:pPr>
                      <a:r>
                        <a:rPr lang="en-US" sz="1400" baseline="0" dirty="0">
                          <a:solidFill>
                            <a:srgbClr val="FF0000"/>
                          </a:solidFill>
                        </a:rPr>
                        <a:t>0.27</a:t>
                      </a:r>
                      <a:endParaRPr lang="en-US" sz="1400" baseline="0" dirty="0">
                        <a:solidFill>
                          <a:srgbClr val="FF0000"/>
                        </a:solidFill>
                      </a:endParaRPr>
                    </a:p>
                  </a:txBody>
                  <a:tcPr anchor="ctr" anchorCt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52755">
                <a:tc>
                  <a:txBody>
                    <a:bodyPr/>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aseline="0" dirty="0" smtClean="0">
                          <a:ln>
                            <a:noFill/>
                          </a:ln>
                          <a:solidFill>
                            <a:srgbClr val="0000FF"/>
                          </a:solidFill>
                        </a:rPr>
                        <a:t>——————</a:t>
                      </a:r>
                      <a:endParaRPr lang="en-US" altLang="zh-CN" sz="1400" baseline="0" dirty="0" smtClean="0">
                        <a:ln>
                          <a:noFill/>
                        </a:ln>
                        <a:solidFill>
                          <a:srgbClr val="0000FF"/>
                        </a:solidFill>
                      </a:endParaRPr>
                    </a:p>
                  </a:txBody>
                  <a:tcPr anchor="ctr" anchorCtr="0">
                    <a:lnL>
                      <a:noFill/>
                    </a:lnL>
                    <a:lnR>
                      <a:noFill/>
                    </a:lnR>
                    <a:lnT>
                      <a:noFill/>
                    </a:lnT>
                    <a:lnB>
                      <a:noFill/>
                    </a:lnB>
                    <a:lnTlToBr>
                      <a:noFill/>
                    </a:lnTlToBr>
                    <a:lnBlToTr>
                      <a:noFill/>
                    </a:lnBlToTr>
                    <a:noFill/>
                  </a:tcPr>
                </a:tc>
                <a:tc>
                  <a:txBody>
                    <a:bodyPr/>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aseline="0" dirty="0" smtClean="0">
                          <a:ln>
                            <a:noFill/>
                          </a:ln>
                          <a:solidFill>
                            <a:srgbClr val="0000FF"/>
                          </a:solidFill>
                        </a:rPr>
                        <a:t>10</a:t>
                      </a:r>
                      <a:endParaRPr lang="en-US" altLang="zh-CN" sz="1400" baseline="0" dirty="0" smtClean="0">
                        <a:ln>
                          <a:noFill/>
                        </a:ln>
                        <a:solidFill>
                          <a:srgbClr val="0000FF"/>
                        </a:solidFill>
                      </a:endParaRPr>
                    </a:p>
                  </a:txBody>
                  <a:tcPr anchor="ctr" anchorCtr="0">
                    <a:lnL>
                      <a:noFill/>
                    </a:lnL>
                    <a:lnR w="12700">
                      <a:solidFill>
                        <a:schemeClr val="tx1"/>
                      </a:solidFill>
                      <a:prstDash val="solid"/>
                    </a:lnR>
                    <a:lnT>
                      <a:noFill/>
                    </a:lnT>
                    <a:lnB>
                      <a:noFill/>
                    </a:lnB>
                    <a:lnTlToBr>
                      <a:noFill/>
                    </a:lnTlToBr>
                    <a:lnBlToTr>
                      <a:noFill/>
                    </a:lnBlToTr>
                    <a:noFill/>
                  </a:tcPr>
                </a:tc>
                <a:tc>
                  <a:txBody>
                    <a:bodyPr/>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aseline="0" dirty="0" smtClean="0">
                          <a:solidFill>
                            <a:srgbClr val="0000FF"/>
                          </a:solidFill>
                        </a:rPr>
                        <a:t>不在</a:t>
                      </a:r>
                      <a:endParaRPr lang="zh-CN" altLang="en-US" sz="1400" baseline="0" dirty="0" smtClean="0">
                        <a:solidFill>
                          <a:srgbClr val="0000FF"/>
                        </a:solidFill>
                      </a:endParaRPr>
                    </a:p>
                  </a:txBody>
                  <a:tcPr anchor="ctr" anchorCtr="0">
                    <a:lnL w="12700">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p>
                      <a:pPr marL="0" marR="0" indent="0" algn="ctr" defTabSz="914400" rtl="0" eaLnBrk="1" fontAlgn="auto" latinLnBrk="0" hangingPunct="1">
                        <a:lnSpc>
                          <a:spcPct val="100000"/>
                        </a:lnSpc>
                        <a:spcBef>
                          <a:spcPts val="0"/>
                        </a:spcBef>
                        <a:spcAft>
                          <a:spcPts val="0"/>
                        </a:spcAft>
                        <a:buClrTx/>
                        <a:buSzTx/>
                        <a:buFontTx/>
                        <a:buNone/>
                        <a:defRPr/>
                      </a:pPr>
                      <a:r>
                        <a:rPr lang="en-US" sz="1400" baseline="0" dirty="0" smtClean="0">
                          <a:solidFill>
                            <a:srgbClr val="0000FF"/>
                          </a:solidFill>
                        </a:rPr>
                        <a:t> - 0.001</a:t>
                      </a:r>
                      <a:endParaRPr lang="en-US" sz="1400" baseline="0" dirty="0" smtClean="0">
                        <a:solidFill>
                          <a:srgbClr val="0000FF"/>
                        </a:solidFill>
                      </a:endParaRPr>
                    </a:p>
                  </a:txBody>
                  <a:tcPr anchor="ctr" anchorCt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p>
                      <a:pPr marL="0" marR="0" indent="0" algn="ctr" defTabSz="914400" rtl="0" eaLnBrk="1" fontAlgn="auto" latinLnBrk="0" hangingPunct="1">
                        <a:lnSpc>
                          <a:spcPct val="100000"/>
                        </a:lnSpc>
                        <a:spcBef>
                          <a:spcPts val="0"/>
                        </a:spcBef>
                        <a:spcAft>
                          <a:spcPts val="0"/>
                        </a:spcAft>
                        <a:buClrTx/>
                        <a:buSzTx/>
                        <a:buFontTx/>
                        <a:buNone/>
                        <a:defRPr/>
                      </a:pPr>
                      <a:r>
                        <a:rPr lang="en-US" sz="1400" baseline="0" dirty="0" smtClean="0">
                          <a:solidFill>
                            <a:srgbClr val="0000FF"/>
                          </a:solidFill>
                        </a:rPr>
                        <a:t> </a:t>
                      </a:r>
                      <a:endParaRPr lang="en-US" sz="1400" baseline="0" dirty="0" smtClean="0">
                        <a:solidFill>
                          <a:srgbClr val="0000FF"/>
                        </a:solidFill>
                      </a:endParaRPr>
                    </a:p>
                  </a:txBody>
                  <a:tcPr anchor="ctr" anchorCt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p>
                      <a:pPr marL="0" marR="0" indent="0" algn="ctr" defTabSz="914400" rtl="0" eaLnBrk="1" fontAlgn="auto" latinLnBrk="0" hangingPunct="1">
                        <a:lnSpc>
                          <a:spcPct val="100000"/>
                        </a:lnSpc>
                        <a:spcBef>
                          <a:spcPts val="0"/>
                        </a:spcBef>
                        <a:spcAft>
                          <a:spcPts val="0"/>
                        </a:spcAft>
                        <a:buClrTx/>
                        <a:buSzTx/>
                        <a:buFontTx/>
                        <a:buNone/>
                        <a:defRPr/>
                      </a:pPr>
                      <a:r>
                        <a:rPr lang="en-US" sz="1400" baseline="0" dirty="0" smtClean="0">
                          <a:solidFill>
                            <a:srgbClr val="0000FF"/>
                          </a:solidFill>
                        </a:rPr>
                        <a:t> - 0.001</a:t>
                      </a:r>
                      <a:endParaRPr lang="en-US" sz="1400" baseline="0" dirty="0" smtClean="0">
                        <a:solidFill>
                          <a:srgbClr val="0000FF"/>
                        </a:solidFill>
                      </a:endParaRPr>
                    </a:p>
                  </a:txBody>
                  <a:tcPr anchor="ctr" anchorCt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p>
                      <a:pPr algn="ctr">
                        <a:spcBef>
                          <a:spcPts val="0"/>
                        </a:spcBef>
                        <a:spcAft>
                          <a:spcPts val="0"/>
                        </a:spcAft>
                        <a:buClrTx/>
                        <a:buSzTx/>
                        <a:buFontTx/>
                        <a:defRPr/>
                      </a:pPr>
                      <a:r>
                        <a:rPr lang="en-US" sz="1400" baseline="0" dirty="0" smtClean="0">
                          <a:solidFill>
                            <a:srgbClr val="0000FF"/>
                          </a:solidFill>
                        </a:rPr>
                        <a:t>0.269</a:t>
                      </a:r>
                      <a:endParaRPr lang="en-US" sz="1400" baseline="0" dirty="0" smtClean="0">
                        <a:solidFill>
                          <a:srgbClr val="0000FF"/>
                        </a:solidFill>
                      </a:endParaRPr>
                    </a:p>
                  </a:txBody>
                  <a:tcPr anchor="ctr" anchorCt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81965">
                <a:tc>
                  <a:txBody>
                    <a:bodyPr/>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aseline="0" dirty="0" smtClean="0">
                          <a:ln>
                            <a:noFill/>
                          </a:ln>
                          <a:solidFill>
                            <a:srgbClr val="FF0000"/>
                          </a:solidFill>
                        </a:rPr>
                        <a:t>——————</a:t>
                      </a:r>
                      <a:endParaRPr lang="en-US" altLang="zh-CN" sz="1400" baseline="0" dirty="0" smtClean="0">
                        <a:ln>
                          <a:noFill/>
                        </a:ln>
                        <a:solidFill>
                          <a:srgbClr val="FF0000"/>
                        </a:solidFill>
                      </a:endParaRPr>
                    </a:p>
                  </a:txBody>
                  <a:tcPr anchor="ctr" anchorCtr="0">
                    <a:lnL>
                      <a:noFill/>
                    </a:lnL>
                    <a:lnR>
                      <a:noFill/>
                    </a:lnR>
                    <a:lnT>
                      <a:noFill/>
                    </a:lnT>
                    <a:lnB>
                      <a:noFill/>
                    </a:lnB>
                    <a:lnTlToBr>
                      <a:noFill/>
                    </a:lnTlToBr>
                    <a:lnBlToTr>
                      <a:noFill/>
                    </a:lnBlToTr>
                    <a:noFill/>
                  </a:tcPr>
                </a:tc>
                <a:tc>
                  <a:txBody>
                    <a:bodyPr/>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aseline="0" dirty="0" smtClean="0">
                          <a:ln>
                            <a:noFill/>
                          </a:ln>
                          <a:solidFill>
                            <a:srgbClr val="FF0000"/>
                          </a:solidFill>
                        </a:rPr>
                        <a:t>9</a:t>
                      </a:r>
                      <a:endParaRPr lang="en-US" altLang="zh-CN" sz="1400" baseline="0" dirty="0" smtClean="0">
                        <a:ln>
                          <a:noFill/>
                        </a:ln>
                        <a:solidFill>
                          <a:srgbClr val="FF0000"/>
                        </a:solidFill>
                      </a:endParaRPr>
                    </a:p>
                  </a:txBody>
                  <a:tcPr anchor="ctr" anchorCtr="0">
                    <a:lnL>
                      <a:noFill/>
                    </a:lnL>
                    <a:lnR w="12700">
                      <a:solidFill>
                        <a:schemeClr val="tx1"/>
                      </a:solidFill>
                      <a:prstDash val="solid"/>
                    </a:lnR>
                    <a:lnT>
                      <a:noFill/>
                    </a:lnT>
                    <a:lnB>
                      <a:noFill/>
                    </a:lnB>
                    <a:lnTlToBr>
                      <a:noFill/>
                    </a:lnTlToBr>
                    <a:lnBlToTr>
                      <a:noFill/>
                    </a:lnBlToTr>
                    <a:noFill/>
                  </a:tcPr>
                </a:tc>
                <a:tc>
                  <a:txBody>
                    <a:bodyPr/>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aseline="0" dirty="0" smtClean="0">
                          <a:solidFill>
                            <a:srgbClr val="FF0000"/>
                          </a:solidFill>
                        </a:rPr>
                        <a:t>在</a:t>
                      </a:r>
                      <a:endParaRPr lang="zh-CN" altLang="en-US" sz="1400" baseline="0" dirty="0" smtClean="0">
                        <a:solidFill>
                          <a:srgbClr val="FF0000"/>
                        </a:solidFill>
                      </a:endParaRPr>
                    </a:p>
                  </a:txBody>
                  <a:tcPr anchor="ctr" anchorCtr="0">
                    <a:lnL w="12700">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p>
                      <a:pPr marL="0" marR="0" indent="0" algn="ctr" defTabSz="914400" rtl="0" eaLnBrk="1" fontAlgn="auto" latinLnBrk="0" hangingPunct="1">
                        <a:lnSpc>
                          <a:spcPct val="100000"/>
                        </a:lnSpc>
                        <a:spcBef>
                          <a:spcPts val="0"/>
                        </a:spcBef>
                        <a:spcAft>
                          <a:spcPts val="0"/>
                        </a:spcAft>
                        <a:buClrTx/>
                        <a:buSzTx/>
                        <a:buFontTx/>
                        <a:buNone/>
                        <a:defRPr/>
                      </a:pPr>
                      <a:r>
                        <a:rPr lang="en-US" sz="1400" baseline="0" dirty="0" smtClean="0">
                          <a:solidFill>
                            <a:srgbClr val="FF0000"/>
                          </a:solidFill>
                        </a:rPr>
                        <a:t>+ 0.09</a:t>
                      </a:r>
                      <a:endParaRPr lang="en-US" sz="1400" baseline="0" dirty="0" smtClean="0">
                        <a:solidFill>
                          <a:srgbClr val="FF0000"/>
                        </a:solidFill>
                      </a:endParaRPr>
                    </a:p>
                  </a:txBody>
                  <a:tcPr anchor="ctr" anchorCt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p>
                      <a:pPr marL="0" marR="0" indent="0" algn="ctr" defTabSz="914400" rtl="0" eaLnBrk="1" fontAlgn="auto" latinLnBrk="0" hangingPunct="1">
                        <a:lnSpc>
                          <a:spcPct val="100000"/>
                        </a:lnSpc>
                        <a:spcBef>
                          <a:spcPts val="0"/>
                        </a:spcBef>
                        <a:spcAft>
                          <a:spcPts val="0"/>
                        </a:spcAft>
                        <a:buClrTx/>
                        <a:buSzTx/>
                        <a:buFontTx/>
                        <a:buNone/>
                        <a:defRPr/>
                      </a:pPr>
                      <a:r>
                        <a:rPr lang="en-US" sz="1400" baseline="0" dirty="0" smtClean="0">
                          <a:solidFill>
                            <a:srgbClr val="FF0000"/>
                          </a:solidFill>
                        </a:rPr>
                        <a:t>+ 0.09</a:t>
                      </a:r>
                      <a:endParaRPr lang="en-US" sz="1400" baseline="0" dirty="0" smtClean="0">
                        <a:solidFill>
                          <a:srgbClr val="FF0000"/>
                        </a:solidFill>
                      </a:endParaRPr>
                    </a:p>
                  </a:txBody>
                  <a:tcPr anchor="ctr" anchorCt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p>
                      <a:pPr marL="0" marR="0" indent="0" algn="ctr" defTabSz="914400" rtl="0" eaLnBrk="1" fontAlgn="auto" latinLnBrk="0" hangingPunct="1">
                        <a:lnSpc>
                          <a:spcPct val="100000"/>
                        </a:lnSpc>
                        <a:spcBef>
                          <a:spcPts val="0"/>
                        </a:spcBef>
                        <a:spcAft>
                          <a:spcPts val="0"/>
                        </a:spcAft>
                        <a:buClrTx/>
                        <a:buSzTx/>
                        <a:buFontTx/>
                        <a:buNone/>
                        <a:defRPr/>
                      </a:pPr>
                      <a:endParaRPr lang="en-US" sz="1400" baseline="0" dirty="0" smtClean="0">
                        <a:solidFill>
                          <a:srgbClr val="FF0000"/>
                        </a:solidFill>
                      </a:endParaRPr>
                    </a:p>
                  </a:txBody>
                  <a:tcPr anchor="ctr" anchorCt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p>
                      <a:pPr marL="0" marR="0" algn="ctr" defTabSz="914400" rtl="0" eaLnBrk="1" fontAlgn="auto" latinLnBrk="0" hangingPunct="1">
                        <a:lnSpc>
                          <a:spcPct val="100000"/>
                        </a:lnSpc>
                        <a:spcBef>
                          <a:spcPts val="0"/>
                        </a:spcBef>
                        <a:buClrTx/>
                        <a:buSzTx/>
                        <a:buFontTx/>
                        <a:buNone/>
                      </a:pPr>
                      <a:r>
                        <a:rPr lang="en-US" sz="1400" baseline="0" dirty="0">
                          <a:solidFill>
                            <a:srgbClr val="FF0000"/>
                          </a:solidFill>
                        </a:rPr>
                        <a:t>0.359</a:t>
                      </a:r>
                      <a:endParaRPr lang="en-US" sz="1400" baseline="0" dirty="0">
                        <a:solidFill>
                          <a:srgbClr val="FF0000"/>
                        </a:solidFill>
                      </a:endParaRPr>
                    </a:p>
                  </a:txBody>
                  <a:tcPr anchor="ctr" anchorCt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52120">
                <a:tc>
                  <a:txBody>
                    <a:bodyPr/>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aseline="0" dirty="0" smtClean="0">
                          <a:ln>
                            <a:noFill/>
                          </a:ln>
                          <a:solidFill>
                            <a:srgbClr val="FF0000"/>
                          </a:solidFill>
                        </a:rPr>
                        <a:t>——————</a:t>
                      </a:r>
                      <a:endParaRPr lang="en-US" altLang="zh-CN" sz="1400" baseline="0" dirty="0" smtClean="0">
                        <a:ln>
                          <a:noFill/>
                        </a:ln>
                        <a:solidFill>
                          <a:srgbClr val="FF0000"/>
                        </a:solidFill>
                      </a:endParaRPr>
                    </a:p>
                  </a:txBody>
                  <a:tcPr anchor="ctr" anchorCtr="0">
                    <a:lnL>
                      <a:noFill/>
                    </a:lnL>
                    <a:lnR>
                      <a:noFill/>
                    </a:lnR>
                    <a:lnT>
                      <a:noFill/>
                    </a:lnT>
                    <a:lnB>
                      <a:noFill/>
                    </a:lnB>
                    <a:lnTlToBr>
                      <a:noFill/>
                    </a:lnTlToBr>
                    <a:lnBlToTr>
                      <a:noFill/>
                    </a:lnBlToTr>
                    <a:noFill/>
                  </a:tcPr>
                </a:tc>
                <a:tc>
                  <a:txBody>
                    <a:bodyPr/>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aseline="0" dirty="0" smtClean="0">
                          <a:ln>
                            <a:noFill/>
                          </a:ln>
                          <a:solidFill>
                            <a:srgbClr val="FF0000"/>
                          </a:solidFill>
                        </a:rPr>
                        <a:t>8</a:t>
                      </a:r>
                      <a:endParaRPr lang="en-US" altLang="zh-CN" sz="1400" baseline="0" dirty="0" smtClean="0">
                        <a:ln>
                          <a:noFill/>
                        </a:ln>
                        <a:solidFill>
                          <a:srgbClr val="FF0000"/>
                        </a:solidFill>
                      </a:endParaRPr>
                    </a:p>
                  </a:txBody>
                  <a:tcPr anchor="ctr" anchorCtr="0">
                    <a:lnL>
                      <a:noFill/>
                    </a:lnL>
                    <a:lnR w="12700">
                      <a:solidFill>
                        <a:schemeClr val="tx1"/>
                      </a:solidFill>
                      <a:prstDash val="solid"/>
                    </a:lnR>
                    <a:lnT>
                      <a:noFill/>
                    </a:lnT>
                    <a:lnB>
                      <a:noFill/>
                    </a:lnB>
                    <a:lnTlToBr>
                      <a:noFill/>
                    </a:lnTlToBr>
                    <a:lnBlToTr>
                      <a:noFill/>
                    </a:lnBlToTr>
                    <a:noFill/>
                  </a:tcPr>
                </a:tc>
                <a:tc>
                  <a:txBody>
                    <a:bodyPr/>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aseline="0" dirty="0" smtClean="0">
                          <a:solidFill>
                            <a:srgbClr val="FF0000"/>
                          </a:solidFill>
                        </a:rPr>
                        <a:t>在</a:t>
                      </a:r>
                      <a:endParaRPr lang="zh-CN" altLang="en-US" sz="1400" baseline="0" dirty="0" smtClean="0">
                        <a:solidFill>
                          <a:srgbClr val="FF0000"/>
                        </a:solidFill>
                      </a:endParaRPr>
                    </a:p>
                  </a:txBody>
                  <a:tcPr anchor="ctr" anchorCtr="0">
                    <a:lnL w="12700">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prstDash val="solid"/>
                    </a:lnB>
                    <a:lnTlToBr w="12700" cmpd="sng">
                      <a:noFill/>
                      <a:prstDash val="solid"/>
                    </a:lnTlToBr>
                    <a:lnBlToTr w="12700" cmpd="sng">
                      <a:noFill/>
                      <a:prstDash val="solid"/>
                    </a:lnBlToTr>
                    <a:solidFill>
                      <a:schemeClr val="bg1"/>
                    </a:solidFill>
                  </a:tcPr>
                </a:tc>
                <a:tc>
                  <a:txBody>
                    <a:bodyPr/>
                    <a:p>
                      <a:pPr marL="0" marR="0" indent="0" algn="ctr" defTabSz="914400" rtl="0" eaLnBrk="1" fontAlgn="auto" latinLnBrk="0" hangingPunct="1">
                        <a:lnSpc>
                          <a:spcPct val="100000"/>
                        </a:lnSpc>
                        <a:spcBef>
                          <a:spcPts val="0"/>
                        </a:spcBef>
                        <a:spcAft>
                          <a:spcPts val="0"/>
                        </a:spcAft>
                        <a:buClrTx/>
                        <a:buSzTx/>
                        <a:buFontTx/>
                        <a:buNone/>
                        <a:defRPr/>
                      </a:pPr>
                      <a:r>
                        <a:rPr lang="en-US" sz="1400" baseline="0" dirty="0" smtClean="0">
                          <a:solidFill>
                            <a:srgbClr val="FF0000"/>
                          </a:solidFill>
                        </a:rPr>
                        <a:t>+ 0.08</a:t>
                      </a:r>
                      <a:endParaRPr lang="en-US" sz="1400" baseline="0" dirty="0" smtClean="0">
                        <a:solidFill>
                          <a:srgbClr val="FF0000"/>
                        </a:solidFill>
                      </a:endParaRPr>
                    </a:p>
                  </a:txBody>
                  <a:tcPr anchor="ctr" anchorCt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prstDash val="solid"/>
                    </a:lnB>
                    <a:lnTlToBr w="12700" cmpd="sng">
                      <a:noFill/>
                      <a:prstDash val="solid"/>
                    </a:lnTlToBr>
                    <a:lnBlToTr w="12700" cmpd="sng">
                      <a:noFill/>
                      <a:prstDash val="solid"/>
                    </a:lnBlToTr>
                    <a:solidFill>
                      <a:schemeClr val="bg1"/>
                    </a:solidFill>
                  </a:tcPr>
                </a:tc>
                <a:tc>
                  <a:txBody>
                    <a:bodyPr/>
                    <a:p>
                      <a:pPr marL="0" marR="0" indent="0" algn="ctr" defTabSz="914400" rtl="0" eaLnBrk="1" fontAlgn="auto" latinLnBrk="0" hangingPunct="1">
                        <a:lnSpc>
                          <a:spcPct val="100000"/>
                        </a:lnSpc>
                        <a:spcBef>
                          <a:spcPts val="0"/>
                        </a:spcBef>
                        <a:spcAft>
                          <a:spcPts val="0"/>
                        </a:spcAft>
                        <a:buClrTx/>
                        <a:buSzTx/>
                        <a:buFontTx/>
                        <a:buNone/>
                        <a:defRPr/>
                      </a:pPr>
                      <a:r>
                        <a:rPr lang="en-US" sz="1400" baseline="0" dirty="0" smtClean="0">
                          <a:solidFill>
                            <a:srgbClr val="FF0000"/>
                          </a:solidFill>
                        </a:rPr>
                        <a:t>+ 0.08</a:t>
                      </a:r>
                      <a:endParaRPr lang="en-US" sz="1400" baseline="0" dirty="0" smtClean="0">
                        <a:solidFill>
                          <a:srgbClr val="FF0000"/>
                        </a:solidFill>
                      </a:endParaRPr>
                    </a:p>
                  </a:txBody>
                  <a:tcPr anchor="ctr" anchorCt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prstDash val="solid"/>
                    </a:lnB>
                    <a:lnTlToBr w="12700" cmpd="sng">
                      <a:noFill/>
                      <a:prstDash val="solid"/>
                    </a:lnTlToBr>
                    <a:lnBlToTr w="12700" cmpd="sng">
                      <a:noFill/>
                      <a:prstDash val="solid"/>
                    </a:lnBlToTr>
                    <a:solidFill>
                      <a:schemeClr val="bg1"/>
                    </a:solidFill>
                  </a:tcPr>
                </a:tc>
                <a:tc>
                  <a:txBody>
                    <a:bodyPr/>
                    <a:p>
                      <a:pPr marL="0" marR="0" indent="0" algn="ctr" defTabSz="914400" rtl="0" eaLnBrk="1" fontAlgn="auto" latinLnBrk="0" hangingPunct="1">
                        <a:lnSpc>
                          <a:spcPct val="100000"/>
                        </a:lnSpc>
                        <a:spcBef>
                          <a:spcPts val="0"/>
                        </a:spcBef>
                        <a:spcAft>
                          <a:spcPts val="0"/>
                        </a:spcAft>
                        <a:buClrTx/>
                        <a:buSzTx/>
                        <a:buFontTx/>
                        <a:buNone/>
                        <a:defRPr/>
                      </a:pPr>
                      <a:endParaRPr lang="en-US" sz="1400" baseline="0" dirty="0" smtClean="0">
                        <a:solidFill>
                          <a:srgbClr val="FF0000"/>
                        </a:solidFill>
                      </a:endParaRPr>
                    </a:p>
                  </a:txBody>
                  <a:tcPr anchor="ctr" anchorCt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prstDash val="solid"/>
                    </a:lnB>
                    <a:lnTlToBr w="12700" cmpd="sng">
                      <a:noFill/>
                      <a:prstDash val="solid"/>
                    </a:lnTlToBr>
                    <a:lnBlToTr w="12700" cmpd="sng">
                      <a:noFill/>
                      <a:prstDash val="solid"/>
                    </a:lnBlToTr>
                    <a:solidFill>
                      <a:schemeClr val="bg1"/>
                    </a:solidFill>
                  </a:tcPr>
                </a:tc>
                <a:tc>
                  <a:txBody>
                    <a:bodyPr/>
                    <a:p>
                      <a:pPr marL="0" marR="0" algn="ctr" defTabSz="914400" rtl="0" eaLnBrk="1" fontAlgn="auto" latinLnBrk="0" hangingPunct="1">
                        <a:lnSpc>
                          <a:spcPct val="100000"/>
                        </a:lnSpc>
                        <a:spcBef>
                          <a:spcPts val="0"/>
                        </a:spcBef>
                        <a:buClrTx/>
                        <a:buSzTx/>
                        <a:buFontTx/>
                        <a:buNone/>
                      </a:pPr>
                      <a:r>
                        <a:rPr lang="en-US" sz="1400" baseline="0" dirty="0">
                          <a:solidFill>
                            <a:srgbClr val="FF0000"/>
                          </a:solidFill>
                        </a:rPr>
                        <a:t>0.439</a:t>
                      </a:r>
                      <a:endParaRPr lang="en-US" sz="1400" baseline="0" dirty="0">
                        <a:solidFill>
                          <a:srgbClr val="FF0000"/>
                        </a:solidFill>
                      </a:endParaRPr>
                    </a:p>
                  </a:txBody>
                  <a:tcPr anchor="ctr" anchorCt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prstDash val="solid"/>
                    </a:lnB>
                    <a:lnTlToBr w="12700" cmpd="sng">
                      <a:noFill/>
                      <a:prstDash val="solid"/>
                    </a:lnTlToBr>
                    <a:lnBlToTr w="12700" cmpd="sng">
                      <a:noFill/>
                      <a:prstDash val="solid"/>
                    </a:lnBlToTr>
                    <a:solidFill>
                      <a:schemeClr val="bg1"/>
                    </a:solidFill>
                  </a:tcPr>
                </a:tc>
              </a:tr>
              <a:tr h="511175">
                <a:tc>
                  <a:txBody>
                    <a:bodyPr/>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aseline="0" dirty="0" smtClean="0">
                          <a:ln>
                            <a:noFill/>
                          </a:ln>
                          <a:solidFill>
                            <a:srgbClr val="0000FF"/>
                          </a:solidFill>
                        </a:rPr>
                        <a:t>——————</a:t>
                      </a:r>
                      <a:endParaRPr lang="en-US" altLang="zh-CN" sz="1400" baseline="0" dirty="0" smtClean="0">
                        <a:ln>
                          <a:noFill/>
                        </a:ln>
                        <a:solidFill>
                          <a:srgbClr val="0000FF"/>
                        </a:solidFill>
                      </a:endParaRPr>
                    </a:p>
                  </a:txBody>
                  <a:tcPr anchor="ctr" anchorCtr="0">
                    <a:lnL>
                      <a:noFill/>
                    </a:lnL>
                    <a:lnR>
                      <a:noFill/>
                    </a:lnR>
                    <a:lnT>
                      <a:noFill/>
                    </a:lnT>
                    <a:lnB>
                      <a:noFill/>
                    </a:lnB>
                    <a:lnTlToBr>
                      <a:noFill/>
                    </a:lnTlToBr>
                    <a:lnBlToTr>
                      <a:noFill/>
                    </a:lnBlToTr>
                    <a:noFill/>
                  </a:tcPr>
                </a:tc>
                <a:tc>
                  <a:txBody>
                    <a:bodyPr/>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aseline="0" dirty="0" smtClean="0">
                          <a:ln>
                            <a:noFill/>
                          </a:ln>
                          <a:solidFill>
                            <a:srgbClr val="0000FF"/>
                          </a:solidFill>
                        </a:rPr>
                        <a:t>6</a:t>
                      </a:r>
                      <a:endParaRPr lang="en-US" altLang="zh-CN" sz="1400" baseline="0" dirty="0" smtClean="0">
                        <a:ln>
                          <a:noFill/>
                        </a:ln>
                        <a:solidFill>
                          <a:srgbClr val="0000FF"/>
                        </a:solidFill>
                      </a:endParaRPr>
                    </a:p>
                  </a:txBody>
                  <a:tcPr anchor="ctr" anchorCtr="0">
                    <a:lnL>
                      <a:noFill/>
                    </a:lnL>
                    <a:lnR w="12700">
                      <a:solidFill>
                        <a:schemeClr val="tx1"/>
                      </a:solidFill>
                      <a:prstDash val="solid"/>
                    </a:lnR>
                    <a:lnT>
                      <a:noFill/>
                    </a:lnT>
                    <a:lnB>
                      <a:noFill/>
                    </a:lnB>
                    <a:lnTlToBr>
                      <a:noFill/>
                    </a:lnTlToBr>
                    <a:lnBlToTr>
                      <a:noFill/>
                    </a:lnBlToTr>
                    <a:noFill/>
                  </a:tcPr>
                </a:tc>
                <a:tc>
                  <a:txBody>
                    <a:bodyPr/>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aseline="0" dirty="0" smtClean="0">
                          <a:solidFill>
                            <a:srgbClr val="0000FF"/>
                          </a:solidFill>
                        </a:rPr>
                        <a:t>不在</a:t>
                      </a:r>
                      <a:endParaRPr lang="zh-CN" altLang="en-US" sz="1400" baseline="0" dirty="0" smtClean="0">
                        <a:solidFill>
                          <a:srgbClr val="0000FF"/>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marL="0" marR="0" indent="0" algn="ctr" defTabSz="914400" rtl="0" eaLnBrk="1" fontAlgn="auto" latinLnBrk="0" hangingPunct="1">
                        <a:lnSpc>
                          <a:spcPct val="100000"/>
                        </a:lnSpc>
                        <a:spcBef>
                          <a:spcPts val="0"/>
                        </a:spcBef>
                        <a:spcAft>
                          <a:spcPts val="0"/>
                        </a:spcAft>
                        <a:buClrTx/>
                        <a:buSzTx/>
                        <a:buFontTx/>
                        <a:buNone/>
                        <a:defRPr/>
                      </a:pPr>
                      <a:r>
                        <a:rPr lang="en-US" sz="1400" baseline="0" dirty="0" smtClean="0">
                          <a:solidFill>
                            <a:srgbClr val="0000FF"/>
                          </a:solidFill>
                        </a:rPr>
                        <a:t>- 0.001</a:t>
                      </a:r>
                      <a:endParaRPr lang="en-US" sz="1400" baseline="0" dirty="0" smtClean="0">
                        <a:solidFill>
                          <a:srgbClr val="0000FF"/>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marL="0" marR="0" indent="0" algn="ctr" defTabSz="914400" rtl="0" eaLnBrk="1" fontAlgn="auto" latinLnBrk="0" hangingPunct="1">
                        <a:lnSpc>
                          <a:spcPct val="100000"/>
                        </a:lnSpc>
                        <a:spcBef>
                          <a:spcPts val="0"/>
                        </a:spcBef>
                        <a:spcAft>
                          <a:spcPts val="0"/>
                        </a:spcAft>
                        <a:buClrTx/>
                        <a:buSzTx/>
                        <a:buFontTx/>
                        <a:buNone/>
                        <a:defRPr/>
                      </a:pPr>
                      <a:endParaRPr lang="en-US" sz="1400" baseline="0" dirty="0" smtClean="0">
                        <a:solidFill>
                          <a:srgbClr val="0000FF"/>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marL="0" marR="0" indent="0" algn="ctr" defTabSz="914400" rtl="0" eaLnBrk="1" fontAlgn="auto" latinLnBrk="0" hangingPunct="1">
                        <a:lnSpc>
                          <a:spcPct val="100000"/>
                        </a:lnSpc>
                        <a:spcBef>
                          <a:spcPts val="0"/>
                        </a:spcBef>
                        <a:spcAft>
                          <a:spcPts val="0"/>
                        </a:spcAft>
                        <a:buClrTx/>
                        <a:buSzTx/>
                        <a:buFontTx/>
                        <a:buNone/>
                        <a:defRPr/>
                      </a:pPr>
                      <a:r>
                        <a:rPr lang="en-US" sz="1400" baseline="0" dirty="0" smtClean="0">
                          <a:solidFill>
                            <a:srgbClr val="0000FF"/>
                          </a:solidFill>
                        </a:rPr>
                        <a:t>- 0.001</a:t>
                      </a:r>
                      <a:endParaRPr lang="en-US" sz="1400" baseline="0" dirty="0" smtClean="0">
                        <a:solidFill>
                          <a:srgbClr val="0000FF"/>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p>
                      <a:pPr marL="0" marR="0" algn="ctr" defTabSz="914400" rtl="0" eaLnBrk="1" fontAlgn="auto" latinLnBrk="0" hangingPunct="1">
                        <a:lnSpc>
                          <a:spcPct val="100000"/>
                        </a:lnSpc>
                        <a:spcBef>
                          <a:spcPts val="0"/>
                        </a:spcBef>
                        <a:spcAft>
                          <a:spcPts val="0"/>
                        </a:spcAft>
                        <a:buClrTx/>
                        <a:buSzTx/>
                        <a:buFontTx/>
                        <a:buNone/>
                        <a:defRPr/>
                      </a:pPr>
                      <a:r>
                        <a:rPr lang="en-US" sz="1400" baseline="0" dirty="0" smtClean="0">
                          <a:solidFill>
                            <a:srgbClr val="0000FF"/>
                          </a:solidFill>
                        </a:rPr>
                        <a:t>0.438</a:t>
                      </a:r>
                      <a:endParaRPr lang="en-US" sz="1400" baseline="0" dirty="0" smtClean="0">
                        <a:solidFill>
                          <a:srgbClr val="0000FF"/>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r>
              <a:tr h="511175">
                <a:tc>
                  <a:txBody>
                    <a:bodyPr/>
                    <a:p>
                      <a:pPr marL="0" marR="0" indent="0" algn="ctr" defTabSz="914400" rtl="0" eaLnBrk="1" fontAlgn="auto" latinLnBrk="0" hangingPunct="1">
                        <a:lnSpc>
                          <a:spcPct val="100000"/>
                        </a:lnSpc>
                        <a:spcBef>
                          <a:spcPts val="0"/>
                        </a:spcBef>
                        <a:spcAft>
                          <a:spcPts val="0"/>
                        </a:spcAft>
                        <a:buClrTx/>
                        <a:buSzTx/>
                        <a:buFontTx/>
                        <a:buNone/>
                        <a:defRPr/>
                      </a:pPr>
                      <a:r>
                        <a:rPr lang="en-US" altLang="zh-CN" sz="1800" b="1" baseline="0" dirty="0" smtClean="0">
                          <a:ln>
                            <a:noFill/>
                          </a:ln>
                          <a:solidFill>
                            <a:schemeClr val="tx1"/>
                          </a:solidFill>
                          <a:latin typeface="黑体" panose="02010609060101010101" charset="-122"/>
                          <a:ea typeface="黑体" panose="02010609060101010101" charset="-122"/>
                        </a:rPr>
                        <a:t>...</a:t>
                      </a:r>
                      <a:endParaRPr lang="en-US" altLang="zh-CN" sz="1800" b="1" baseline="0" dirty="0" smtClean="0">
                        <a:ln>
                          <a:noFill/>
                        </a:ln>
                        <a:solidFill>
                          <a:schemeClr val="tx1"/>
                        </a:solidFill>
                        <a:latin typeface="黑体" panose="02010609060101010101" charset="-122"/>
                        <a:ea typeface="黑体" panose="02010609060101010101" charset="-122"/>
                      </a:endParaRPr>
                    </a:p>
                  </a:txBody>
                  <a:tcPr anchor="ctr" anchorCtr="0">
                    <a:lnL>
                      <a:noFill/>
                    </a:lnL>
                    <a:lnR>
                      <a:noFill/>
                    </a:lnR>
                    <a:lnT>
                      <a:noFill/>
                    </a:lnT>
                    <a:lnB>
                      <a:noFill/>
                    </a:lnB>
                    <a:lnTlToBr>
                      <a:noFill/>
                    </a:lnTlToBr>
                    <a:lnBlToTr>
                      <a:noFill/>
                    </a:lnBlToTr>
                    <a:noFill/>
                  </a:tcPr>
                </a:tc>
                <a:tc>
                  <a:txBody>
                    <a:bodyPr/>
                    <a:p>
                      <a:pPr marL="0" marR="0" indent="0" algn="ctr" defTabSz="914400" rtl="0" eaLnBrk="1" fontAlgn="auto" latinLnBrk="0" hangingPunct="1">
                        <a:lnSpc>
                          <a:spcPct val="100000"/>
                        </a:lnSpc>
                        <a:spcBef>
                          <a:spcPts val="0"/>
                        </a:spcBef>
                        <a:spcAft>
                          <a:spcPts val="0"/>
                        </a:spcAft>
                        <a:buClrTx/>
                        <a:buSzTx/>
                        <a:buFontTx/>
                        <a:buNone/>
                        <a:defRPr/>
                      </a:pPr>
                      <a:r>
                        <a:rPr lang="en-US" altLang="zh-CN" sz="1800" b="1" dirty="0" smtClean="0">
                          <a:ln>
                            <a:noFill/>
                          </a:ln>
                          <a:solidFill>
                            <a:schemeClr val="tx1"/>
                          </a:solidFill>
                          <a:latin typeface="黑体" panose="02010609060101010101" charset="-122"/>
                          <a:ea typeface="黑体" panose="02010609060101010101" charset="-122"/>
                          <a:sym typeface="+mn-ea"/>
                        </a:rPr>
                        <a:t>...</a:t>
                      </a:r>
                      <a:endParaRPr lang="en-US" altLang="zh-CN" sz="1800" b="1" baseline="0" dirty="0" smtClean="0">
                        <a:ln>
                          <a:noFill/>
                        </a:ln>
                        <a:solidFill>
                          <a:schemeClr val="tx1"/>
                        </a:solidFill>
                        <a:latin typeface="黑体" panose="02010609060101010101" charset="-122"/>
                        <a:ea typeface="黑体" panose="02010609060101010101" charset="-122"/>
                        <a:sym typeface="+mn-ea"/>
                      </a:endParaRPr>
                    </a:p>
                  </a:txBody>
                  <a:tcPr anchor="ctr" anchorCtr="0">
                    <a:lnL>
                      <a:noFill/>
                    </a:lnL>
                    <a:lnR>
                      <a:noFill/>
                    </a:lnR>
                    <a:lnT>
                      <a:noFill/>
                    </a:lnT>
                    <a:lnB>
                      <a:noFill/>
                    </a:lnB>
                    <a:lnTlToBr>
                      <a:noFill/>
                    </a:lnTlToBr>
                    <a:lnBlToTr>
                      <a:noFill/>
                    </a:lnBlToTr>
                    <a:noFill/>
                  </a:tcPr>
                </a:tc>
                <a:tc>
                  <a:txBody>
                    <a:bodyPr/>
                    <a:p>
                      <a:pPr marL="0" marR="0" indent="0" algn="ctr" defTabSz="914400" rtl="0" eaLnBrk="1" fontAlgn="auto" latinLnBrk="0" hangingPunct="1">
                        <a:lnSpc>
                          <a:spcPct val="100000"/>
                        </a:lnSpc>
                        <a:spcBef>
                          <a:spcPts val="0"/>
                        </a:spcBef>
                        <a:spcAft>
                          <a:spcPts val="0"/>
                        </a:spcAft>
                        <a:buClrTx/>
                        <a:buSzTx/>
                        <a:buFontTx/>
                        <a:buNone/>
                        <a:defRPr/>
                      </a:pPr>
                      <a:r>
                        <a:rPr lang="en-US" altLang="zh-CN" sz="1800" b="1" baseline="0" dirty="0" smtClean="0">
                          <a:ln>
                            <a:noFill/>
                          </a:ln>
                          <a:solidFill>
                            <a:schemeClr val="tx1"/>
                          </a:solidFill>
                          <a:latin typeface="黑体" panose="02010609060101010101" charset="-122"/>
                          <a:ea typeface="黑体" panose="02010609060101010101" charset="-122"/>
                          <a:sym typeface="+mn-ea"/>
                        </a:rPr>
                        <a:t>...</a:t>
                      </a:r>
                      <a:endParaRPr lang="en-US" altLang="zh-CN" sz="1800" b="1" baseline="0" dirty="0" smtClean="0">
                        <a:ln>
                          <a:noFill/>
                        </a:ln>
                        <a:solidFill>
                          <a:schemeClr val="tx1"/>
                        </a:solidFill>
                        <a:latin typeface="黑体" panose="02010609060101010101" charset="-122"/>
                        <a:ea typeface="黑体" panose="02010609060101010101" charset="-122"/>
                        <a:sym typeface="+mn-ea"/>
                      </a:endParaRPr>
                    </a:p>
                  </a:txBody>
                  <a:tcPr anchor="ctr" anchorCtr="0">
                    <a:lnL>
                      <a:noFill/>
                    </a:lnL>
                    <a:lnR>
                      <a:noFill/>
                    </a:lnR>
                    <a:lnT w="12700">
                      <a:solidFill>
                        <a:schemeClr val="tx1"/>
                      </a:solidFill>
                      <a:prstDash val="solid"/>
                    </a:lnT>
                    <a:lnB>
                      <a:noFill/>
                    </a:lnB>
                    <a:lnTlToBr>
                      <a:noFill/>
                    </a:lnTlToBr>
                    <a:lnBlToTr>
                      <a:noFill/>
                    </a:lnBlToTr>
                    <a:solidFill>
                      <a:schemeClr val="bg1"/>
                    </a:solidFill>
                  </a:tcPr>
                </a:tc>
                <a:tc>
                  <a:txBody>
                    <a:bodyPr/>
                    <a:p>
                      <a:pPr marL="0" marR="0" indent="0" algn="ctr" defTabSz="914400" rtl="0" eaLnBrk="1" fontAlgn="auto" latinLnBrk="0" hangingPunct="1">
                        <a:lnSpc>
                          <a:spcPct val="100000"/>
                        </a:lnSpc>
                        <a:spcBef>
                          <a:spcPts val="0"/>
                        </a:spcBef>
                        <a:spcAft>
                          <a:spcPts val="0"/>
                        </a:spcAft>
                        <a:buClrTx/>
                        <a:buSzTx/>
                        <a:buFontTx/>
                        <a:buNone/>
                        <a:defRPr/>
                      </a:pPr>
                      <a:endParaRPr lang="en-US" altLang="en-US" sz="1800" b="1" baseline="0" dirty="0" smtClean="0">
                        <a:solidFill>
                          <a:schemeClr val="tx1"/>
                        </a:solidFill>
                        <a:latin typeface="黑体" panose="02010609060101010101" charset="-122"/>
                        <a:ea typeface="黑体" panose="02010609060101010101" charset="-122"/>
                      </a:endParaRPr>
                    </a:p>
                  </a:txBody>
                  <a:tcPr anchor="ctr" anchorCtr="0">
                    <a:lnL>
                      <a:noFill/>
                    </a:lnL>
                    <a:lnR>
                      <a:noFill/>
                    </a:lnR>
                    <a:lnT w="12700">
                      <a:solidFill>
                        <a:schemeClr val="tx1"/>
                      </a:solidFill>
                      <a:prstDash val="solid"/>
                    </a:lnT>
                    <a:lnB>
                      <a:noFill/>
                    </a:lnB>
                    <a:lnTlToBr>
                      <a:noFill/>
                    </a:lnTlToBr>
                    <a:lnBlToTr>
                      <a:noFill/>
                    </a:lnBlToTr>
                    <a:solidFill>
                      <a:schemeClr val="bg1"/>
                    </a:solidFill>
                  </a:tcPr>
                </a:tc>
                <a:tc>
                  <a:txBody>
                    <a:bodyPr/>
                    <a:p>
                      <a:pPr marL="0" marR="0" indent="0" algn="ctr" defTabSz="914400" rtl="0" eaLnBrk="1" fontAlgn="auto" latinLnBrk="0" hangingPunct="1">
                        <a:lnSpc>
                          <a:spcPct val="100000"/>
                        </a:lnSpc>
                        <a:spcBef>
                          <a:spcPts val="0"/>
                        </a:spcBef>
                        <a:spcAft>
                          <a:spcPts val="0"/>
                        </a:spcAft>
                        <a:buClrTx/>
                        <a:buSzTx/>
                        <a:buFontTx/>
                        <a:buNone/>
                        <a:defRPr/>
                      </a:pPr>
                      <a:endParaRPr lang="en-US" altLang="en-US" sz="1800" b="1" baseline="0" dirty="0" smtClean="0">
                        <a:solidFill>
                          <a:schemeClr val="tx1"/>
                        </a:solidFill>
                        <a:latin typeface="黑体" panose="02010609060101010101" charset="-122"/>
                        <a:ea typeface="黑体" panose="02010609060101010101" charset="-122"/>
                      </a:endParaRPr>
                    </a:p>
                  </a:txBody>
                  <a:tcPr anchor="ctr" anchorCtr="0">
                    <a:lnL>
                      <a:noFill/>
                    </a:lnL>
                    <a:lnR>
                      <a:noFill/>
                    </a:lnR>
                    <a:lnT w="12700">
                      <a:solidFill>
                        <a:schemeClr val="tx1"/>
                      </a:solidFill>
                      <a:prstDash val="solid"/>
                    </a:lnT>
                    <a:lnB>
                      <a:noFill/>
                    </a:lnB>
                    <a:lnTlToBr>
                      <a:noFill/>
                    </a:lnTlToBr>
                    <a:lnBlToTr>
                      <a:noFill/>
                    </a:lnBlToTr>
                    <a:solidFill>
                      <a:schemeClr val="bg1"/>
                    </a:solidFill>
                  </a:tcPr>
                </a:tc>
                <a:tc>
                  <a:txBody>
                    <a:bodyPr/>
                    <a:p>
                      <a:pPr marL="0" marR="0" indent="0" algn="ctr" defTabSz="914400" rtl="0" eaLnBrk="1" fontAlgn="auto" latinLnBrk="0" hangingPunct="1">
                        <a:lnSpc>
                          <a:spcPct val="100000"/>
                        </a:lnSpc>
                        <a:spcBef>
                          <a:spcPts val="0"/>
                        </a:spcBef>
                        <a:spcAft>
                          <a:spcPts val="0"/>
                        </a:spcAft>
                        <a:buClrTx/>
                        <a:buSzTx/>
                        <a:buFontTx/>
                        <a:buNone/>
                        <a:defRPr/>
                      </a:pPr>
                      <a:endParaRPr lang="en-US" altLang="en-US" sz="1800" b="1" baseline="0" dirty="0" smtClean="0">
                        <a:solidFill>
                          <a:schemeClr val="tx1"/>
                        </a:solidFill>
                        <a:latin typeface="黑体" panose="02010609060101010101" charset="-122"/>
                        <a:ea typeface="黑体" panose="02010609060101010101" charset="-122"/>
                      </a:endParaRPr>
                    </a:p>
                  </a:txBody>
                  <a:tcPr anchor="ctr" anchorCtr="0">
                    <a:lnL>
                      <a:noFill/>
                    </a:lnL>
                    <a:lnR>
                      <a:noFill/>
                    </a:lnR>
                    <a:lnT w="12700">
                      <a:solidFill>
                        <a:schemeClr val="tx1"/>
                      </a:solidFill>
                      <a:prstDash val="solid"/>
                    </a:lnT>
                    <a:lnB>
                      <a:noFill/>
                    </a:lnB>
                    <a:lnTlToBr>
                      <a:noFill/>
                    </a:lnTlToBr>
                    <a:lnBlToTr>
                      <a:noFill/>
                    </a:lnBlToTr>
                    <a:solidFill>
                      <a:schemeClr val="bg1"/>
                    </a:solidFill>
                  </a:tcPr>
                </a:tc>
                <a:tc>
                  <a:txBody>
                    <a:bodyPr/>
                    <a:p>
                      <a:pPr marL="0" marR="0" indent="0" algn="ctr" defTabSz="914400" rtl="0" eaLnBrk="1" fontAlgn="auto" latinLnBrk="0" hangingPunct="1">
                        <a:lnSpc>
                          <a:spcPct val="100000"/>
                        </a:lnSpc>
                        <a:spcBef>
                          <a:spcPts val="0"/>
                        </a:spcBef>
                        <a:spcAft>
                          <a:spcPts val="0"/>
                        </a:spcAft>
                        <a:buClrTx/>
                        <a:buSzTx/>
                        <a:buFontTx/>
                        <a:buNone/>
                        <a:defRPr/>
                      </a:pPr>
                      <a:r>
                        <a:rPr lang="en-US" altLang="zh-CN" sz="1800" b="1" dirty="0" smtClean="0">
                          <a:ln>
                            <a:noFill/>
                          </a:ln>
                          <a:solidFill>
                            <a:schemeClr val="tx1"/>
                          </a:solidFill>
                          <a:latin typeface="黑体" panose="02010609060101010101" charset="-122"/>
                          <a:ea typeface="黑体" panose="02010609060101010101" charset="-122"/>
                          <a:sym typeface="+mn-ea"/>
                        </a:rPr>
                        <a:t>...</a:t>
                      </a:r>
                      <a:endParaRPr lang="en-US" altLang="zh-CN" sz="1800" b="1" baseline="0" dirty="0" smtClean="0">
                        <a:ln>
                          <a:noFill/>
                        </a:ln>
                        <a:solidFill>
                          <a:schemeClr val="tx1"/>
                        </a:solidFill>
                        <a:latin typeface="黑体" panose="02010609060101010101" charset="-122"/>
                        <a:ea typeface="黑体" panose="02010609060101010101" charset="-122"/>
                        <a:sym typeface="+mn-ea"/>
                      </a:endParaRPr>
                    </a:p>
                  </a:txBody>
                  <a:tcPr anchor="ctr" anchorCtr="0">
                    <a:lnL>
                      <a:noFill/>
                    </a:lnL>
                    <a:lnR>
                      <a:noFill/>
                    </a:lnR>
                    <a:lnT w="12700">
                      <a:solidFill>
                        <a:schemeClr val="tx1"/>
                      </a:solidFill>
                      <a:prstDash val="solid"/>
                    </a:lnT>
                    <a:lnB>
                      <a:noFill/>
                    </a:lnB>
                    <a:lnTlToBr>
                      <a:noFill/>
                    </a:lnTlToBr>
                    <a:lnBlToTr>
                      <a:noFill/>
                    </a:lnBlToTr>
                    <a:solidFill>
                      <a:schemeClr val="bg1"/>
                    </a:solidFill>
                  </a:tcPr>
                </a:tc>
              </a:tr>
            </a:tbl>
          </a:graphicData>
        </a:graphic>
      </p:graphicFrame>
      <p:sp>
        <p:nvSpPr>
          <p:cNvPr id="23" name="Text Box 5"/>
          <p:cNvSpPr txBox="1">
            <a:spLocks noChangeArrowheads="1"/>
          </p:cNvSpPr>
          <p:nvPr/>
        </p:nvSpPr>
        <p:spPr bwMode="auto">
          <a:xfrm>
            <a:off x="455930" y="5009515"/>
            <a:ext cx="5257800" cy="1337945"/>
          </a:xfrm>
          <a:prstGeom prst="rect">
            <a:avLst/>
          </a:prstGeom>
          <a:ln>
            <a:noFill/>
          </a:ln>
        </p:spPr>
        <p:style>
          <a:lnRef idx="2">
            <a:schemeClr val="accent4"/>
          </a:lnRef>
          <a:fillRef idx="1">
            <a:schemeClr val="lt1"/>
          </a:fillRef>
          <a:effectRef idx="0">
            <a:schemeClr val="accent4"/>
          </a:effectRef>
          <a:fontRef idx="minor">
            <a:schemeClr val="dk1"/>
          </a:fontRef>
        </p:style>
        <p:txBody>
          <a:bodyPr wrap="square">
            <a:spAutoFit/>
          </a:bodyPr>
          <a:p>
            <a:pPr>
              <a:lnSpc>
                <a:spcPct val="150000"/>
              </a:lnSpc>
              <a:buFont typeface="Symbol" panose="05050102010706020507" pitchFamily="18" charset="2"/>
              <a:buChar char="S"/>
            </a:pPr>
            <a:r>
              <a:rPr lang="en-US" dirty="0" smtClean="0">
                <a:solidFill>
                  <a:schemeClr val="tx1"/>
                </a:solidFill>
                <a:sym typeface="Symbol" panose="05050102010706020507" pitchFamily="18" charset="2"/>
              </a:rPr>
              <a:t>    =   </a:t>
            </a:r>
            <a:r>
              <a:rPr lang="zh-CN" altLang="en-US" dirty="0" smtClean="0">
                <a:solidFill>
                  <a:schemeClr val="tx1"/>
                </a:solidFill>
                <a:sym typeface="Symbol" panose="05050102010706020507" pitchFamily="18" charset="2"/>
              </a:rPr>
              <a:t>在基因集</a:t>
            </a:r>
            <a:r>
              <a:rPr lang="en-US" altLang="zh-CN" dirty="0" smtClean="0">
                <a:solidFill>
                  <a:schemeClr val="tx1"/>
                </a:solidFill>
                <a:sym typeface="Symbol" panose="05050102010706020507" pitchFamily="18" charset="2"/>
              </a:rPr>
              <a:t>S</a:t>
            </a:r>
            <a:r>
              <a:rPr lang="zh-CN" altLang="en-US" dirty="0" smtClean="0">
                <a:solidFill>
                  <a:schemeClr val="tx1"/>
                </a:solidFill>
                <a:sym typeface="Symbol" panose="05050102010706020507" pitchFamily="18" charset="2"/>
              </a:rPr>
              <a:t>中基因的</a:t>
            </a:r>
            <a:r>
              <a:rPr lang="en-US" altLang="zh-CN" dirty="0" smtClean="0">
                <a:solidFill>
                  <a:schemeClr val="tx1"/>
                </a:solidFill>
                <a:sym typeface="Symbol" panose="05050102010706020507" pitchFamily="18" charset="2"/>
              </a:rPr>
              <a:t>FC</a:t>
            </a:r>
            <a:r>
              <a:rPr lang="zh-CN" altLang="en-US" dirty="0" smtClean="0">
                <a:solidFill>
                  <a:schemeClr val="tx1"/>
                </a:solidFill>
                <a:sym typeface="Symbol" panose="05050102010706020507" pitchFamily="18" charset="2"/>
              </a:rPr>
              <a:t>之和</a:t>
            </a:r>
            <a:r>
              <a:rPr lang="en-US" dirty="0" smtClean="0">
                <a:solidFill>
                  <a:srgbClr val="00B050"/>
                </a:solidFill>
                <a:sym typeface="Symbol" panose="05050102010706020507" pitchFamily="18" charset="2"/>
              </a:rPr>
              <a:t>（例如：100）</a:t>
            </a:r>
            <a:endParaRPr lang="en-US" dirty="0" smtClean="0">
              <a:solidFill>
                <a:srgbClr val="00B050"/>
              </a:solidFill>
              <a:sym typeface="Symbol" panose="05050102010706020507" pitchFamily="18" charset="2"/>
            </a:endParaRPr>
          </a:p>
          <a:p>
            <a:pPr>
              <a:lnSpc>
                <a:spcPct val="150000"/>
              </a:lnSpc>
            </a:pPr>
            <a:r>
              <a:rPr lang="en-US" dirty="0" smtClean="0">
                <a:solidFill>
                  <a:schemeClr val="tx1"/>
                </a:solidFill>
              </a:rPr>
              <a:t>N</a:t>
            </a:r>
            <a:r>
              <a:rPr lang="en-US" dirty="0" smtClean="0">
                <a:solidFill>
                  <a:schemeClr val="tx1"/>
                </a:solidFill>
                <a:sym typeface="Symbol" panose="05050102010706020507" pitchFamily="18" charset="2"/>
              </a:rPr>
              <a:t>    </a:t>
            </a:r>
            <a:r>
              <a:rPr lang="en-US" dirty="0" smtClean="0">
                <a:solidFill>
                  <a:schemeClr val="tx1"/>
                </a:solidFill>
              </a:rPr>
              <a:t>=   </a:t>
            </a:r>
            <a:r>
              <a:rPr lang="zh-CN" altLang="en-US" dirty="0" smtClean="0">
                <a:solidFill>
                  <a:schemeClr val="tx1"/>
                </a:solidFill>
              </a:rPr>
              <a:t>在数组中基因的序号</a:t>
            </a:r>
            <a:r>
              <a:rPr lang="zh-CN" altLang="en-US" dirty="0" smtClean="0">
                <a:solidFill>
                  <a:srgbClr val="00B050"/>
                </a:solidFill>
              </a:rPr>
              <a:t>（例如：</a:t>
            </a:r>
            <a:r>
              <a:rPr lang="en-US" dirty="0" smtClean="0">
                <a:solidFill>
                  <a:srgbClr val="00B050"/>
                </a:solidFill>
              </a:rPr>
              <a:t>1020</a:t>
            </a:r>
            <a:r>
              <a:rPr lang="zh-CN" altLang="en-US" dirty="0" smtClean="0">
                <a:solidFill>
                  <a:srgbClr val="00B050"/>
                </a:solidFill>
              </a:rPr>
              <a:t>）</a:t>
            </a:r>
            <a:endParaRPr lang="en-US" dirty="0" smtClean="0">
              <a:solidFill>
                <a:srgbClr val="00B050"/>
              </a:solidFill>
            </a:endParaRPr>
          </a:p>
          <a:p>
            <a:pPr>
              <a:lnSpc>
                <a:spcPct val="150000"/>
              </a:lnSpc>
            </a:pPr>
            <a:r>
              <a:rPr lang="en-US" dirty="0" smtClean="0">
                <a:solidFill>
                  <a:schemeClr val="tx1"/>
                </a:solidFill>
              </a:rPr>
              <a:t>N</a:t>
            </a:r>
            <a:r>
              <a:rPr lang="en-US" baseline="-25000" dirty="0" smtClean="0">
                <a:solidFill>
                  <a:schemeClr val="tx1"/>
                </a:solidFill>
              </a:rPr>
              <a:t>H</a:t>
            </a:r>
            <a:r>
              <a:rPr lang="en-US" dirty="0" smtClean="0">
                <a:solidFill>
                  <a:schemeClr val="tx1"/>
                </a:solidFill>
                <a:sym typeface="Symbol" panose="05050102010706020507" pitchFamily="18" charset="2"/>
              </a:rPr>
              <a:t>  </a:t>
            </a:r>
            <a:r>
              <a:rPr lang="en-US" dirty="0" smtClean="0">
                <a:solidFill>
                  <a:schemeClr val="tx1"/>
                </a:solidFill>
              </a:rPr>
              <a:t>=   </a:t>
            </a:r>
            <a:r>
              <a:rPr lang="zh-CN" altLang="en-US" dirty="0" smtClean="0">
                <a:solidFill>
                  <a:schemeClr val="tx1"/>
                </a:solidFill>
                <a:sym typeface="Symbol" panose="05050102010706020507" pitchFamily="18" charset="2"/>
              </a:rPr>
              <a:t>在基因集</a:t>
            </a:r>
            <a:r>
              <a:rPr lang="en-US" altLang="zh-CN" dirty="0" smtClean="0">
                <a:solidFill>
                  <a:schemeClr val="tx1"/>
                </a:solidFill>
                <a:sym typeface="Symbol" panose="05050102010706020507" pitchFamily="18" charset="2"/>
              </a:rPr>
              <a:t>S</a:t>
            </a:r>
            <a:r>
              <a:rPr lang="zh-CN" altLang="en-US" dirty="0" smtClean="0">
                <a:solidFill>
                  <a:schemeClr val="tx1"/>
                </a:solidFill>
                <a:sym typeface="Symbol" panose="05050102010706020507" pitchFamily="18" charset="2"/>
              </a:rPr>
              <a:t>中基因的序号</a:t>
            </a:r>
            <a:r>
              <a:rPr lang="zh-CN" altLang="en-US" dirty="0" smtClean="0">
                <a:solidFill>
                  <a:srgbClr val="00B050"/>
                </a:solidFill>
              </a:rPr>
              <a:t>（例如：</a:t>
            </a:r>
            <a:r>
              <a:rPr lang="en-US" dirty="0" smtClean="0">
                <a:solidFill>
                  <a:srgbClr val="00B050"/>
                </a:solidFill>
              </a:rPr>
              <a:t>20</a:t>
            </a:r>
            <a:r>
              <a:rPr lang="zh-CN" altLang="en-US" dirty="0" smtClean="0">
                <a:solidFill>
                  <a:srgbClr val="00B050"/>
                </a:solidFill>
              </a:rPr>
              <a:t>）</a:t>
            </a:r>
            <a:endParaRPr lang="zh-CN" altLang="en-US" dirty="0" smtClean="0">
              <a:solidFill>
                <a:srgbClr val="00B050"/>
              </a:solidFill>
            </a:endParaRPr>
          </a:p>
        </p:txBody>
      </p:sp>
      <p:grpSp>
        <p:nvGrpSpPr>
          <p:cNvPr id="2" name="组合 1"/>
          <p:cNvGrpSpPr/>
          <p:nvPr/>
        </p:nvGrpSpPr>
        <p:grpSpPr>
          <a:xfrm>
            <a:off x="6225540" y="4467860"/>
            <a:ext cx="2413000" cy="2247900"/>
            <a:chOff x="14404" y="7060"/>
            <a:chExt cx="3800" cy="3540"/>
          </a:xfrm>
        </p:grpSpPr>
        <p:grpSp>
          <p:nvGrpSpPr>
            <p:cNvPr id="3" name="Group 67"/>
            <p:cNvGrpSpPr/>
            <p:nvPr/>
          </p:nvGrpSpPr>
          <p:grpSpPr>
            <a:xfrm>
              <a:off x="14404" y="7791"/>
              <a:ext cx="3801" cy="2315"/>
              <a:chOff x="6629400" y="4959350"/>
              <a:chExt cx="1741378" cy="1060450"/>
            </a:xfrm>
          </p:grpSpPr>
          <p:grpSp>
            <p:nvGrpSpPr>
              <p:cNvPr id="4" name="Group 30"/>
              <p:cNvGrpSpPr/>
              <p:nvPr/>
            </p:nvGrpSpPr>
            <p:grpSpPr>
              <a:xfrm>
                <a:off x="6629400" y="4959350"/>
                <a:ext cx="1474788" cy="1060450"/>
                <a:chOff x="5791200" y="1143000"/>
                <a:chExt cx="1474788" cy="1060450"/>
              </a:xfrm>
            </p:grpSpPr>
            <p:grpSp>
              <p:nvGrpSpPr>
                <p:cNvPr id="5" name="Group 23"/>
                <p:cNvGrpSpPr/>
                <p:nvPr/>
              </p:nvGrpSpPr>
              <p:grpSpPr bwMode="auto">
                <a:xfrm>
                  <a:off x="5791200" y="1143000"/>
                  <a:ext cx="1474788" cy="1060450"/>
                  <a:chOff x="4692" y="2212"/>
                  <a:chExt cx="929" cy="668"/>
                </a:xfrm>
              </p:grpSpPr>
              <p:pic>
                <p:nvPicPr>
                  <p:cNvPr id="33817" name="Picture 21"/>
                  <p:cNvPicPr>
                    <a:picLocks noChangeAspect="1" noChangeArrowheads="1"/>
                  </p:cNvPicPr>
                  <p:nvPr/>
                </p:nvPicPr>
                <p:blipFill>
                  <a:blip r:embed="rId1" cstate="print"/>
                  <a:srcRect l="15327" t="33989" r="9579" b="52072"/>
                  <a:stretch>
                    <a:fillRect/>
                  </a:stretch>
                </p:blipFill>
                <p:spPr bwMode="auto">
                  <a:xfrm>
                    <a:off x="4692" y="2212"/>
                    <a:ext cx="924" cy="532"/>
                  </a:xfrm>
                  <a:prstGeom prst="rect">
                    <a:avLst/>
                  </a:prstGeom>
                  <a:noFill/>
                  <a:ln w="9525">
                    <a:noFill/>
                    <a:miter lim="800000"/>
                    <a:headEnd/>
                    <a:tailEnd/>
                  </a:ln>
                </p:spPr>
              </p:pic>
              <p:pic>
                <p:nvPicPr>
                  <p:cNvPr id="33818" name="Picture 22"/>
                  <p:cNvPicPr preferRelativeResize="0">
                    <a:picLocks noChangeArrowheads="1"/>
                  </p:cNvPicPr>
                  <p:nvPr/>
                </p:nvPicPr>
                <p:blipFill>
                  <a:blip r:embed="rId1" cstate="print"/>
                  <a:srcRect l="15327" t="59822" r="9579" b="35349"/>
                  <a:stretch>
                    <a:fillRect/>
                  </a:stretch>
                </p:blipFill>
                <p:spPr bwMode="auto">
                  <a:xfrm>
                    <a:off x="4692" y="2736"/>
                    <a:ext cx="929" cy="144"/>
                  </a:xfrm>
                  <a:prstGeom prst="rect">
                    <a:avLst/>
                  </a:prstGeom>
                  <a:noFill/>
                  <a:ln w="9525">
                    <a:noFill/>
                    <a:miter lim="800000"/>
                    <a:headEnd/>
                    <a:tailEnd/>
                  </a:ln>
                </p:spPr>
              </p:pic>
            </p:grpSp>
            <p:sp>
              <p:nvSpPr>
                <p:cNvPr id="33800" name="Line 29"/>
                <p:cNvSpPr>
                  <a:spLocks noChangeShapeType="1"/>
                </p:cNvSpPr>
                <p:nvPr/>
              </p:nvSpPr>
              <p:spPr bwMode="auto">
                <a:xfrm>
                  <a:off x="6156325" y="1277938"/>
                  <a:ext cx="0" cy="785813"/>
                </a:xfrm>
                <a:prstGeom prst="line">
                  <a:avLst/>
                </a:prstGeom>
                <a:noFill/>
                <a:ln w="9525">
                  <a:solidFill>
                    <a:srgbClr val="0000FF"/>
                  </a:solidFill>
                  <a:round/>
                </a:ln>
              </p:spPr>
              <p:txBody>
                <a:bodyPr/>
                <a:p>
                  <a:endParaRPr lang="en-US"/>
                </a:p>
              </p:txBody>
            </p:sp>
          </p:grpSp>
          <p:sp>
            <p:nvSpPr>
              <p:cNvPr id="67" name="TextBox 66"/>
              <p:cNvSpPr txBox="1"/>
              <p:nvPr/>
            </p:nvSpPr>
            <p:spPr>
              <a:xfrm>
                <a:off x="8099550" y="5758984"/>
                <a:ext cx="271228" cy="243289"/>
              </a:xfrm>
              <a:prstGeom prst="rect">
                <a:avLst/>
              </a:prstGeom>
              <a:noFill/>
            </p:spPr>
            <p:txBody>
              <a:bodyPr wrap="square" rtlCol="0">
                <a:spAutoFit/>
              </a:bodyPr>
              <a:p>
                <a:r>
                  <a:rPr lang="en-US" sz="1600" dirty="0" smtClean="0"/>
                  <a:t>L</a:t>
                </a:r>
                <a:endParaRPr lang="en-US" sz="1600" dirty="0"/>
              </a:p>
            </p:txBody>
          </p:sp>
        </p:grpSp>
        <p:cxnSp>
          <p:nvCxnSpPr>
            <p:cNvPr id="50" name="Straight Arrow Connector 49"/>
            <p:cNvCxnSpPr/>
            <p:nvPr/>
          </p:nvCxnSpPr>
          <p:spPr>
            <a:xfrm rot="5400000">
              <a:off x="15032" y="7300"/>
              <a:ext cx="720" cy="240"/>
            </a:xfrm>
            <a:prstGeom prst="straightConnector1">
              <a:avLst/>
            </a:prstGeom>
            <a:ln w="47625">
              <a:solidFill>
                <a:srgbClr val="3333CC"/>
              </a:solidFill>
              <a:tailEnd type="arrow"/>
            </a:ln>
          </p:spPr>
          <p:style>
            <a:lnRef idx="3">
              <a:schemeClr val="accent1"/>
            </a:lnRef>
            <a:fillRef idx="0">
              <a:schemeClr val="accent1"/>
            </a:fillRef>
            <a:effectRef idx="2">
              <a:schemeClr val="accent1"/>
            </a:effectRef>
            <a:fontRef idx="minor">
              <a:schemeClr val="tx1"/>
            </a:fontRef>
          </p:style>
        </p:cxnSp>
        <p:cxnSp>
          <p:nvCxnSpPr>
            <p:cNvPr id="33" name="Straight Arrow Connector 32"/>
            <p:cNvCxnSpPr/>
            <p:nvPr/>
          </p:nvCxnSpPr>
          <p:spPr>
            <a:xfrm>
              <a:off x="15201" y="10120"/>
              <a:ext cx="0" cy="480"/>
            </a:xfrm>
            <a:prstGeom prst="straightConnector1">
              <a:avLst/>
            </a:prstGeom>
            <a:ln w="44450" cmpd="sng">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grpSp>
      <p:sp>
        <p:nvSpPr>
          <p:cNvPr id="24" name="文本框 23"/>
          <p:cNvSpPr txBox="1"/>
          <p:nvPr/>
        </p:nvSpPr>
        <p:spPr>
          <a:xfrm>
            <a:off x="7623810" y="5332730"/>
            <a:ext cx="3953510" cy="368300"/>
          </a:xfrm>
          <a:prstGeom prst="rect">
            <a:avLst/>
          </a:prstGeom>
          <a:noFill/>
        </p:spPr>
        <p:txBody>
          <a:bodyPr wrap="square" rtlCol="0" anchor="t">
            <a:spAutoFit/>
          </a:bodyPr>
          <a:p>
            <a:pPr algn="ctr">
              <a:buClrTx/>
              <a:buSzTx/>
              <a:buFontTx/>
            </a:pPr>
            <a:r>
              <a:rPr lang="en-US" b="1" dirty="0">
                <a:solidFill>
                  <a:srgbClr val="00B050"/>
                </a:solidFill>
                <a:sym typeface="+mn-ea"/>
              </a:rPr>
              <a:t>ES(S)  </a:t>
            </a:r>
            <a:r>
              <a:rPr lang="en-US" b="1" dirty="0" smtClean="0">
                <a:solidFill>
                  <a:srgbClr val="00B050"/>
                </a:solidFill>
                <a:sym typeface="Symbol" panose="05050102010706020507" pitchFamily="18" charset="2"/>
              </a:rPr>
              <a:t>  偏离 0 最大</a:t>
            </a:r>
            <a:r>
              <a:rPr lang="en-US" b="1" dirty="0" smtClean="0">
                <a:solidFill>
                  <a:srgbClr val="00B050"/>
                </a:solidFill>
              </a:rPr>
              <a:t>的那个数值</a:t>
            </a:r>
            <a:endParaRPr lang="en-US" b="1" dirty="0" smtClean="0">
              <a:solidFill>
                <a:srgbClr val="00B050"/>
              </a:solidFill>
            </a:endParaRPr>
          </a:p>
        </p:txBody>
      </p:sp>
    </p:spTree>
    <p:custDataLst>
      <p:tags r:id="rId2"/>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963295" y="4725035"/>
            <a:ext cx="8153400" cy="1284726"/>
            <a:chOff x="3108" y="7920"/>
            <a:chExt cx="12840" cy="2023"/>
          </a:xfrm>
        </p:grpSpPr>
        <p:pic>
          <p:nvPicPr>
            <p:cNvPr id="67591" name="Picture 7"/>
            <p:cNvPicPr>
              <a:picLocks noChangeAspect="1" noChangeArrowheads="1"/>
            </p:cNvPicPr>
            <p:nvPr/>
          </p:nvPicPr>
          <p:blipFill>
            <a:blip r:embed="rId1"/>
            <a:srcRect l="11111" t="73802" r="9722" b="9008"/>
            <a:stretch>
              <a:fillRect/>
            </a:stretch>
          </p:blipFill>
          <p:spPr bwMode="auto">
            <a:xfrm>
              <a:off x="3108" y="8040"/>
              <a:ext cx="8345" cy="1903"/>
            </a:xfrm>
            <a:prstGeom prst="rect">
              <a:avLst/>
            </a:prstGeom>
            <a:noFill/>
            <a:ln w="9525">
              <a:noFill/>
              <a:miter lim="800000"/>
              <a:headEnd/>
              <a:tailEnd/>
            </a:ln>
            <a:effectLst/>
          </p:spPr>
        </p:pic>
        <p:cxnSp>
          <p:nvCxnSpPr>
            <p:cNvPr id="56" name="Straight Arrow Connector 55"/>
            <p:cNvCxnSpPr/>
            <p:nvPr/>
          </p:nvCxnSpPr>
          <p:spPr>
            <a:xfrm>
              <a:off x="11748" y="8237"/>
              <a:ext cx="960"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57" name="Straight Arrow Connector 56"/>
            <p:cNvCxnSpPr/>
            <p:nvPr/>
          </p:nvCxnSpPr>
          <p:spPr>
            <a:xfrm>
              <a:off x="11748" y="8582"/>
              <a:ext cx="960"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58" name="Straight Arrow Connector 57"/>
            <p:cNvCxnSpPr/>
            <p:nvPr/>
          </p:nvCxnSpPr>
          <p:spPr>
            <a:xfrm>
              <a:off x="11748" y="8928"/>
              <a:ext cx="960"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59" name="Straight Arrow Connector 58"/>
            <p:cNvCxnSpPr/>
            <p:nvPr/>
          </p:nvCxnSpPr>
          <p:spPr>
            <a:xfrm>
              <a:off x="11748" y="9317"/>
              <a:ext cx="960"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60" name="TextBox 59"/>
            <p:cNvSpPr txBox="1"/>
            <p:nvPr/>
          </p:nvSpPr>
          <p:spPr>
            <a:xfrm>
              <a:off x="13068" y="7920"/>
              <a:ext cx="2880" cy="580"/>
            </a:xfrm>
            <a:prstGeom prst="rect">
              <a:avLst/>
            </a:prstGeom>
            <a:noFill/>
          </p:spPr>
          <p:txBody>
            <a:bodyPr wrap="square" rtlCol="0">
              <a:spAutoFit/>
            </a:bodyPr>
            <a:lstStyle/>
            <a:p>
              <a:r>
                <a:rPr lang="en-US" dirty="0" smtClean="0"/>
                <a:t>{ES(S,</a:t>
              </a:r>
              <a:r>
                <a:rPr lang="en-US" dirty="0" smtClean="0">
                  <a:sym typeface="Symbol" panose="05050102010706020507"/>
                </a:rPr>
                <a:t></a:t>
              </a:r>
              <a:r>
                <a:rPr lang="en-US" baseline="-25000" dirty="0" smtClean="0">
                  <a:sym typeface="Symbol" panose="05050102010706020507"/>
                </a:rPr>
                <a:t>1</a:t>
              </a:r>
              <a:r>
                <a:rPr lang="en-US" dirty="0" smtClean="0">
                  <a:sym typeface="Symbol" panose="05050102010706020507"/>
                </a:rPr>
                <a:t>)}</a:t>
              </a:r>
              <a:endParaRPr lang="en-US" dirty="0" smtClean="0">
                <a:sym typeface="Symbol" panose="05050102010706020507"/>
              </a:endParaRPr>
            </a:p>
          </p:txBody>
        </p:sp>
        <p:sp>
          <p:nvSpPr>
            <p:cNvPr id="61" name="TextBox 60"/>
            <p:cNvSpPr txBox="1"/>
            <p:nvPr/>
          </p:nvSpPr>
          <p:spPr>
            <a:xfrm>
              <a:off x="13068" y="8309"/>
              <a:ext cx="2880" cy="580"/>
            </a:xfrm>
            <a:prstGeom prst="rect">
              <a:avLst/>
            </a:prstGeom>
            <a:noFill/>
          </p:spPr>
          <p:txBody>
            <a:bodyPr wrap="square" rtlCol="0">
              <a:spAutoFit/>
            </a:bodyPr>
            <a:lstStyle/>
            <a:p>
              <a:r>
                <a:rPr lang="en-US" dirty="0" smtClean="0"/>
                <a:t>{ES(S,</a:t>
              </a:r>
              <a:r>
                <a:rPr lang="en-US" dirty="0" smtClean="0">
                  <a:sym typeface="Symbol" panose="05050102010706020507"/>
                </a:rPr>
                <a:t></a:t>
              </a:r>
              <a:r>
                <a:rPr lang="en-US" baseline="-25000" dirty="0" smtClean="0">
                  <a:sym typeface="Symbol" panose="05050102010706020507"/>
                </a:rPr>
                <a:t>2</a:t>
              </a:r>
              <a:r>
                <a:rPr lang="en-US" dirty="0" smtClean="0">
                  <a:sym typeface="Symbol" panose="05050102010706020507"/>
                </a:rPr>
                <a:t>)}</a:t>
              </a:r>
              <a:endParaRPr lang="en-US" dirty="0" smtClean="0">
                <a:sym typeface="Symbol" panose="05050102010706020507"/>
              </a:endParaRPr>
            </a:p>
          </p:txBody>
        </p:sp>
        <p:sp>
          <p:nvSpPr>
            <p:cNvPr id="62" name="TextBox 61"/>
            <p:cNvSpPr txBox="1"/>
            <p:nvPr/>
          </p:nvSpPr>
          <p:spPr>
            <a:xfrm>
              <a:off x="13068" y="9120"/>
              <a:ext cx="2880" cy="580"/>
            </a:xfrm>
            <a:prstGeom prst="rect">
              <a:avLst/>
            </a:prstGeom>
            <a:noFill/>
          </p:spPr>
          <p:txBody>
            <a:bodyPr wrap="square" rtlCol="0">
              <a:spAutoFit/>
            </a:bodyPr>
            <a:lstStyle/>
            <a:p>
              <a:r>
                <a:rPr lang="en-US" dirty="0" smtClean="0"/>
                <a:t>{ES(S,</a:t>
              </a:r>
              <a:r>
                <a:rPr lang="en-US" dirty="0" smtClean="0">
                  <a:sym typeface="Symbol" panose="05050102010706020507"/>
                </a:rPr>
                <a:t></a:t>
              </a:r>
              <a:r>
                <a:rPr lang="en-US" baseline="-25000" dirty="0" smtClean="0">
                  <a:sym typeface="Symbol" panose="05050102010706020507"/>
                </a:rPr>
                <a:t>4</a:t>
              </a:r>
              <a:r>
                <a:rPr lang="en-US" dirty="0" smtClean="0">
                  <a:sym typeface="Symbol" panose="05050102010706020507"/>
                </a:rPr>
                <a:t>)}</a:t>
              </a:r>
              <a:endParaRPr lang="en-US" dirty="0" smtClean="0">
                <a:sym typeface="Symbol" panose="05050102010706020507"/>
              </a:endParaRPr>
            </a:p>
          </p:txBody>
        </p:sp>
        <p:sp>
          <p:nvSpPr>
            <p:cNvPr id="63" name="TextBox 62"/>
            <p:cNvSpPr txBox="1"/>
            <p:nvPr/>
          </p:nvSpPr>
          <p:spPr>
            <a:xfrm>
              <a:off x="13068" y="8698"/>
              <a:ext cx="2880" cy="580"/>
            </a:xfrm>
            <a:prstGeom prst="rect">
              <a:avLst/>
            </a:prstGeom>
            <a:noFill/>
          </p:spPr>
          <p:txBody>
            <a:bodyPr wrap="square" rtlCol="0">
              <a:spAutoFit/>
            </a:bodyPr>
            <a:lstStyle/>
            <a:p>
              <a:r>
                <a:rPr lang="en-US" dirty="0" smtClean="0"/>
                <a:t>{ES(S,</a:t>
              </a:r>
              <a:r>
                <a:rPr lang="en-US" dirty="0" smtClean="0">
                  <a:sym typeface="Symbol" panose="05050102010706020507"/>
                </a:rPr>
                <a:t></a:t>
              </a:r>
              <a:r>
                <a:rPr lang="en-US" baseline="-25000" dirty="0" smtClean="0">
                  <a:sym typeface="Symbol" panose="05050102010706020507"/>
                </a:rPr>
                <a:t>3</a:t>
              </a:r>
              <a:r>
                <a:rPr lang="en-US" dirty="0" smtClean="0">
                  <a:sym typeface="Symbol" panose="05050102010706020507"/>
                </a:rPr>
                <a:t>)}</a:t>
              </a:r>
              <a:endParaRPr lang="en-US" dirty="0" smtClean="0">
                <a:sym typeface="Symbol" panose="05050102010706020507"/>
              </a:endParaRPr>
            </a:p>
          </p:txBody>
        </p:sp>
      </p:grpSp>
      <p:cxnSp>
        <p:nvCxnSpPr>
          <p:cNvPr id="34" name="Straight Arrow Connector 33"/>
          <p:cNvCxnSpPr/>
          <p:nvPr/>
        </p:nvCxnSpPr>
        <p:spPr>
          <a:xfrm>
            <a:off x="6334760" y="3125470"/>
            <a:ext cx="609600"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37" name="Rectangle 36"/>
          <p:cNvSpPr/>
          <p:nvPr/>
        </p:nvSpPr>
        <p:spPr>
          <a:xfrm>
            <a:off x="7537450" y="2259330"/>
            <a:ext cx="2064385" cy="1732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50000"/>
              </a:lnSpc>
            </a:pPr>
            <a:r>
              <a:rPr lang="en-US" dirty="0" smtClean="0">
                <a:solidFill>
                  <a:schemeClr val="tx1"/>
                </a:solidFill>
                <a:latin typeface="微软雅黑" panose="020B0503020204020204" charset="-122"/>
                <a:ea typeface="微软雅黑" panose="020B0503020204020204" charset="-122"/>
                <a:cs typeface="微软雅黑" panose="020B0503020204020204" charset="-122"/>
                <a:sym typeface="+mn-ea"/>
              </a:rPr>
              <a:t>计算每个基因的差异表达值(DE(g))，然后计算所有基因集的ES(S)</a:t>
            </a:r>
            <a:endParaRPr lang="en-US" dirty="0" smtClean="0">
              <a:solidFill>
                <a:schemeClr val="tx1"/>
              </a:solidFill>
              <a:latin typeface="微软雅黑" panose="020B0503020204020204" charset="-122"/>
              <a:ea typeface="微软雅黑" panose="020B0503020204020204" charset="-122"/>
              <a:cs typeface="微软雅黑" panose="020B0503020204020204" charset="-122"/>
            </a:endParaRPr>
          </a:p>
        </p:txBody>
      </p:sp>
      <p:grpSp>
        <p:nvGrpSpPr>
          <p:cNvPr id="25" name="组合 24"/>
          <p:cNvGrpSpPr/>
          <p:nvPr/>
        </p:nvGrpSpPr>
        <p:grpSpPr>
          <a:xfrm>
            <a:off x="963295" y="1537970"/>
            <a:ext cx="4953000" cy="2578100"/>
            <a:chOff x="838" y="1545"/>
            <a:chExt cx="7800" cy="4060"/>
          </a:xfrm>
        </p:grpSpPr>
        <p:pic>
          <p:nvPicPr>
            <p:cNvPr id="67588" name="Picture 4"/>
            <p:cNvPicPr>
              <a:picLocks noChangeAspect="1" noChangeArrowheads="1"/>
            </p:cNvPicPr>
            <p:nvPr/>
          </p:nvPicPr>
          <p:blipFill>
            <a:blip r:embed="rId2"/>
            <a:srcRect l="9695" t="46674" r="10916" b="10083"/>
            <a:stretch>
              <a:fillRect/>
            </a:stretch>
          </p:blipFill>
          <p:spPr bwMode="auto">
            <a:xfrm>
              <a:off x="838" y="2485"/>
              <a:ext cx="7800" cy="3120"/>
            </a:xfrm>
            <a:prstGeom prst="rect">
              <a:avLst/>
            </a:prstGeom>
            <a:noFill/>
            <a:ln w="9525">
              <a:noFill/>
              <a:miter lim="800000"/>
              <a:headEnd/>
              <a:tailEnd/>
            </a:ln>
            <a:effectLst/>
          </p:spPr>
        </p:pic>
        <p:sp>
          <p:nvSpPr>
            <p:cNvPr id="31" name="Rectangle 30"/>
            <p:cNvSpPr/>
            <p:nvPr/>
          </p:nvSpPr>
          <p:spPr>
            <a:xfrm>
              <a:off x="838" y="2485"/>
              <a:ext cx="7800" cy="31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2211" y="1545"/>
              <a:ext cx="6225" cy="580"/>
            </a:xfrm>
            <a:prstGeom prst="rect">
              <a:avLst/>
            </a:prstGeom>
            <a:noFill/>
          </p:spPr>
          <p:txBody>
            <a:bodyPr wrap="square" rtlCol="0">
              <a:spAutoFit/>
            </a:bodyPr>
            <a:lstStyle/>
            <a:p>
              <a:r>
                <a:rPr>
                  <a:latin typeface="微软雅黑" panose="020B0503020204020204" charset="-122"/>
                  <a:ea typeface="微软雅黑" panose="020B0503020204020204" charset="-122"/>
                  <a:cs typeface="微软雅黑" panose="020B0503020204020204" charset="-122"/>
                </a:rPr>
                <a:t>基因表达矩阵，样本标签</a:t>
              </a:r>
              <a:r>
                <a:rPr lang="zh-CN">
                  <a:latin typeface="微软雅黑" panose="020B0503020204020204" charset="-122"/>
                  <a:ea typeface="微软雅黑" panose="020B0503020204020204" charset="-122"/>
                  <a:cs typeface="微软雅黑" panose="020B0503020204020204" charset="-122"/>
                </a:rPr>
                <a:t>表示</a:t>
              </a:r>
              <a:r>
                <a:rPr>
                  <a:latin typeface="微软雅黑" panose="020B0503020204020204" charset="-122"/>
                  <a:ea typeface="微软雅黑" panose="020B0503020204020204" charset="-122"/>
                  <a:cs typeface="微软雅黑" panose="020B0503020204020204" charset="-122"/>
                </a:rPr>
                <a:t>表型组</a:t>
              </a:r>
              <a:r>
                <a:rPr lang="en-US" sz="1600" dirty="0" smtClean="0">
                  <a:latin typeface="微软雅黑" panose="020B0503020204020204" charset="-122"/>
                  <a:ea typeface="微软雅黑" panose="020B0503020204020204" charset="-122"/>
                  <a:cs typeface="微软雅黑" panose="020B0503020204020204" charset="-122"/>
                </a:rPr>
                <a:t>  </a:t>
              </a:r>
              <a:endParaRPr lang="en-US" sz="1600" dirty="0" smtClean="0">
                <a:latin typeface="微软雅黑" panose="020B0503020204020204" charset="-122"/>
                <a:ea typeface="微软雅黑" panose="020B0503020204020204" charset="-122"/>
                <a:cs typeface="微软雅黑" panose="020B0503020204020204" charset="-122"/>
              </a:endParaRPr>
            </a:p>
          </p:txBody>
        </p:sp>
        <p:cxnSp>
          <p:nvCxnSpPr>
            <p:cNvPr id="27" name="Straight Arrow Connector 26"/>
            <p:cNvCxnSpPr/>
            <p:nvPr/>
          </p:nvCxnSpPr>
          <p:spPr>
            <a:xfrm rot="16200000" flipH="1">
              <a:off x="6768" y="1345"/>
              <a:ext cx="378" cy="2040"/>
            </a:xfrm>
            <a:prstGeom prst="straightConnector1">
              <a:avLst/>
            </a:prstGeom>
            <a:ln w="412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a:off x="5278" y="2125"/>
              <a:ext cx="480" cy="480"/>
            </a:xfrm>
            <a:prstGeom prst="straightConnector1">
              <a:avLst/>
            </a:prstGeom>
            <a:ln w="412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10800000" flipV="1">
              <a:off x="2878" y="2125"/>
              <a:ext cx="2640" cy="480"/>
            </a:xfrm>
            <a:prstGeom prst="straightConnector1">
              <a:avLst/>
            </a:prstGeom>
            <a:ln w="412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6" name="文本框 5"/>
          <p:cNvSpPr txBox="1"/>
          <p:nvPr/>
        </p:nvSpPr>
        <p:spPr>
          <a:xfrm>
            <a:off x="455930" y="247015"/>
            <a:ext cx="869950" cy="398780"/>
          </a:xfrm>
          <a:prstGeom prst="rect">
            <a:avLst/>
          </a:prstGeom>
          <a:noFill/>
        </p:spPr>
        <p:txBody>
          <a:bodyPr wrap="none" rtlCol="0">
            <a:spAutoFit/>
          </a:bodyPr>
          <a:p>
            <a:r>
              <a:rPr lang="en-US" altLang="zh-CN" sz="2000" b="1">
                <a:latin typeface="微软雅黑" panose="020B0503020204020204" charset="-122"/>
                <a:ea typeface="微软雅黑" panose="020B0503020204020204" charset="-122"/>
              </a:rPr>
              <a:t>GSEA</a:t>
            </a:r>
            <a:endParaRPr lang="en-US" altLang="zh-CN" sz="2000" b="1">
              <a:latin typeface="微软雅黑" panose="020B0503020204020204" charset="-122"/>
              <a:ea typeface="微软雅黑" panose="020B0503020204020204" charset="-122"/>
            </a:endParaRPr>
          </a:p>
        </p:txBody>
      </p:sp>
      <p:sp>
        <p:nvSpPr>
          <p:cNvPr id="23" name="文本框 22"/>
          <p:cNvSpPr txBox="1"/>
          <p:nvPr/>
        </p:nvSpPr>
        <p:spPr>
          <a:xfrm>
            <a:off x="455930" y="645795"/>
            <a:ext cx="3657600" cy="398780"/>
          </a:xfrm>
          <a:prstGeom prst="rect">
            <a:avLst/>
          </a:prstGeom>
          <a:noFill/>
        </p:spPr>
        <p:txBody>
          <a:bodyPr wrap="none" rtlCol="0">
            <a:spAutoFit/>
          </a:bodyPr>
          <a:p>
            <a:pPr algn="l"/>
            <a:r>
              <a:rPr lang="en-US" altLang="zh-CN" sz="2000" b="1">
                <a:latin typeface="微软雅黑" panose="020B0503020204020204" charset="-122"/>
                <a:ea typeface="微软雅黑" panose="020B0503020204020204" charset="-122"/>
                <a:cs typeface="微软雅黑" panose="020B0503020204020204" charset="-122"/>
              </a:rPr>
              <a:t>STEP 2</a:t>
            </a:r>
            <a:r>
              <a:rPr lang="en-US" altLang="zh-CN" sz="2000">
                <a:latin typeface="微软雅黑" panose="020B0503020204020204" charset="-122"/>
                <a:ea typeface="微软雅黑" panose="020B0503020204020204" charset="-122"/>
                <a:cs typeface="微软雅黑" panose="020B0503020204020204" charset="-122"/>
              </a:rPr>
              <a:t>  </a:t>
            </a:r>
            <a:r>
              <a:rPr sz="2000">
                <a:latin typeface="微软雅黑" panose="020B0503020204020204" charset="-122"/>
                <a:ea typeface="微软雅黑" panose="020B0503020204020204" charset="-122"/>
                <a:cs typeface="微软雅黑" panose="020B0503020204020204" charset="-122"/>
                <a:sym typeface="+mn-ea"/>
              </a:rPr>
              <a:t>估计 </a:t>
            </a:r>
            <a:r>
              <a:rPr lang="en-US" sz="2000">
                <a:latin typeface="微软雅黑" panose="020B0503020204020204" charset="-122"/>
                <a:ea typeface="微软雅黑" panose="020B0503020204020204" charset="-122"/>
                <a:cs typeface="微软雅黑" panose="020B0503020204020204" charset="-122"/>
                <a:sym typeface="+mn-ea"/>
              </a:rPr>
              <a:t>ES </a:t>
            </a:r>
            <a:r>
              <a:rPr sz="2000">
                <a:latin typeface="微软雅黑" panose="020B0503020204020204" charset="-122"/>
                <a:ea typeface="微软雅黑" panose="020B0503020204020204" charset="-122"/>
                <a:cs typeface="微软雅黑" panose="020B0503020204020204" charset="-122"/>
                <a:sym typeface="+mn-ea"/>
              </a:rPr>
              <a:t>的显著性水平</a:t>
            </a:r>
            <a:r>
              <a:rPr lang="en-US" altLang="zh-CN" sz="2000">
                <a:latin typeface="微软雅黑" panose="020B0503020204020204" charset="-122"/>
                <a:ea typeface="微软雅黑" panose="020B0503020204020204" charset="-122"/>
                <a:cs typeface="微软雅黑" panose="020B0503020204020204" charset="-122"/>
              </a:rPr>
              <a:t> </a:t>
            </a:r>
            <a:endParaRPr lang="en-US" altLang="zh-CN" sz="200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5"/>
          <p:cNvSpPr txBox="1"/>
          <p:nvPr/>
        </p:nvSpPr>
        <p:spPr>
          <a:xfrm>
            <a:off x="455930" y="247015"/>
            <a:ext cx="869950" cy="398780"/>
          </a:xfrm>
          <a:prstGeom prst="rect">
            <a:avLst/>
          </a:prstGeom>
          <a:noFill/>
        </p:spPr>
        <p:txBody>
          <a:bodyPr wrap="none" rtlCol="0">
            <a:spAutoFit/>
          </a:bodyPr>
          <a:p>
            <a:r>
              <a:rPr lang="en-US" altLang="zh-CN" sz="2000" b="1">
                <a:latin typeface="微软雅黑" panose="020B0503020204020204" charset="-122"/>
                <a:ea typeface="微软雅黑" panose="020B0503020204020204" charset="-122"/>
              </a:rPr>
              <a:t>GSEA</a:t>
            </a:r>
            <a:endParaRPr lang="en-US" altLang="zh-CN" sz="2000" b="1">
              <a:latin typeface="微软雅黑" panose="020B0503020204020204" charset="-122"/>
              <a:ea typeface="微软雅黑" panose="020B0503020204020204" charset="-122"/>
            </a:endParaRPr>
          </a:p>
        </p:txBody>
      </p:sp>
      <p:sp>
        <p:nvSpPr>
          <p:cNvPr id="9" name="文本框 8"/>
          <p:cNvSpPr txBox="1"/>
          <p:nvPr/>
        </p:nvSpPr>
        <p:spPr>
          <a:xfrm>
            <a:off x="455930" y="645795"/>
            <a:ext cx="3705860" cy="398780"/>
          </a:xfrm>
          <a:prstGeom prst="rect">
            <a:avLst/>
          </a:prstGeom>
          <a:noFill/>
        </p:spPr>
        <p:txBody>
          <a:bodyPr wrap="none" rtlCol="0">
            <a:spAutoFit/>
          </a:bodyPr>
          <a:p>
            <a:pPr algn="l"/>
            <a:r>
              <a:rPr lang="en-US" altLang="zh-CN" sz="2000" b="1"/>
              <a:t>STEP 2</a:t>
            </a:r>
            <a:r>
              <a:rPr lang="en-US" altLang="zh-CN" sz="2000"/>
              <a:t>  </a:t>
            </a:r>
            <a:r>
              <a:rPr sz="2000">
                <a:sym typeface="+mn-ea"/>
              </a:rPr>
              <a:t>估计 </a:t>
            </a:r>
            <a:r>
              <a:rPr lang="en-US" sz="2000">
                <a:sym typeface="+mn-ea"/>
              </a:rPr>
              <a:t>ES </a:t>
            </a:r>
            <a:r>
              <a:rPr sz="2000">
                <a:sym typeface="+mn-ea"/>
              </a:rPr>
              <a:t>的显著性水平</a:t>
            </a:r>
            <a:r>
              <a:rPr lang="en-US" altLang="zh-CN" sz="2000"/>
              <a:t> </a:t>
            </a:r>
            <a:endParaRPr lang="en-US" altLang="zh-CN" sz="2000"/>
          </a:p>
        </p:txBody>
      </p:sp>
      <p:sp>
        <p:nvSpPr>
          <p:cNvPr id="2" name="文本框 1"/>
          <p:cNvSpPr txBox="1"/>
          <p:nvPr/>
        </p:nvSpPr>
        <p:spPr>
          <a:xfrm>
            <a:off x="455930" y="1177290"/>
            <a:ext cx="10810240" cy="398780"/>
          </a:xfrm>
          <a:prstGeom prst="rect">
            <a:avLst/>
          </a:prstGeom>
          <a:noFill/>
        </p:spPr>
        <p:txBody>
          <a:bodyPr wrap="square" rtlCol="0" anchor="t">
            <a:spAutoFit/>
          </a:bodyPr>
          <a:p>
            <a:pPr algn="l">
              <a:lnSpc>
                <a:spcPct val="100000"/>
              </a:lnSpc>
              <a:buClrTx/>
              <a:buSzTx/>
              <a:buFontTx/>
            </a:pPr>
            <a:r>
              <a:rPr sz="2000">
                <a:solidFill>
                  <a:schemeClr val="tx1"/>
                </a:solidFill>
              </a:rPr>
              <a:t>将观察到的 ES</a:t>
            </a:r>
            <a:r>
              <a:rPr lang="en-US" sz="2000">
                <a:solidFill>
                  <a:schemeClr val="tx1"/>
                </a:solidFill>
              </a:rPr>
              <a:t>(S) </a:t>
            </a:r>
            <a:r>
              <a:rPr lang="zh-CN" sz="2000">
                <a:solidFill>
                  <a:schemeClr val="tx1"/>
                </a:solidFill>
              </a:rPr>
              <a:t>的显著性</a:t>
            </a:r>
            <a:r>
              <a:rPr sz="2000">
                <a:solidFill>
                  <a:schemeClr val="tx1"/>
                </a:solidFill>
              </a:rPr>
              <a:t>与随机分配表型或随机基因集计算的经验</a:t>
            </a:r>
            <a:r>
              <a:rPr lang="zh-CN" sz="2000">
                <a:solidFill>
                  <a:schemeClr val="tx1"/>
                </a:solidFill>
              </a:rPr>
              <a:t>零</a:t>
            </a:r>
            <a:r>
              <a:rPr sz="2000">
                <a:solidFill>
                  <a:schemeClr val="tx1"/>
                </a:solidFill>
              </a:rPr>
              <a:t>分布 ES(S</a:t>
            </a:r>
            <a:r>
              <a:rPr lang="en-US" sz="2000">
                <a:solidFill>
                  <a:schemeClr val="tx1"/>
                </a:solidFill>
              </a:rPr>
              <a:t>, </a:t>
            </a:r>
            <a:r>
              <a:rPr lang="en-US" sz="2000" dirty="0" smtClean="0">
                <a:sym typeface="Symbol" panose="05050102010706020507"/>
              </a:rPr>
              <a:t></a:t>
            </a:r>
            <a:r>
              <a:rPr sz="2000">
                <a:solidFill>
                  <a:schemeClr val="tx1"/>
                </a:solidFill>
              </a:rPr>
              <a:t>) 进行比较。</a:t>
            </a:r>
            <a:endParaRPr sz="2000">
              <a:solidFill>
                <a:schemeClr val="tx1"/>
              </a:solidFill>
            </a:endParaRPr>
          </a:p>
        </p:txBody>
      </p:sp>
      <p:graphicFrame>
        <p:nvGraphicFramePr>
          <p:cNvPr id="3" name="Table 15"/>
          <p:cNvGraphicFramePr>
            <a:graphicFrameLocks noGrp="1"/>
          </p:cNvGraphicFramePr>
          <p:nvPr/>
        </p:nvGraphicFramePr>
        <p:xfrm>
          <a:off x="455930" y="2063750"/>
          <a:ext cx="4114800" cy="979170"/>
        </p:xfrm>
        <a:graphic>
          <a:graphicData uri="http://schemas.openxmlformats.org/drawingml/2006/table">
            <a:tbl>
              <a:tblPr firstRow="1" bandRow="1">
                <a:effectLst/>
                <a:tableStyleId>{5940675A-B579-460E-94D1-54222C63F5DA}</a:tableStyleId>
              </a:tblPr>
              <a:tblGrid>
                <a:gridCol w="457200"/>
                <a:gridCol w="457200"/>
                <a:gridCol w="457200"/>
                <a:gridCol w="457200"/>
                <a:gridCol w="457200"/>
                <a:gridCol w="457200"/>
                <a:gridCol w="457200"/>
                <a:gridCol w="457200"/>
                <a:gridCol w="457200"/>
              </a:tblGrid>
              <a:tr h="485775">
                <a:tc>
                  <a:txBody>
                    <a:bodyPr/>
                    <a:lstStyle/>
                    <a:p>
                      <a:r>
                        <a:rPr lang="en-US" sz="1200" b="1" dirty="0" smtClean="0">
                          <a:solidFill>
                            <a:sysClr val="window" lastClr="FFFFFF"/>
                          </a:solidFill>
                          <a:latin typeface="Calibri" panose="020F0502020204030204" charset="0"/>
                        </a:rPr>
                        <a:t>G</a:t>
                      </a:r>
                      <a:endParaRPr lang="en-US" sz="1200" b="1" dirty="0">
                        <a:solidFill>
                          <a:sysClr val="window" lastClr="FFFFFF"/>
                        </a:solidFill>
                        <a:latin typeface="Calibri" panose="020F050202020403020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solidFill>
                      <a:srgbClr val="4F81BD"/>
                    </a:solidFill>
                  </a:tcPr>
                </a:tc>
                <a:tc>
                  <a:txBody>
                    <a:bodyPr/>
                    <a:lstStyle/>
                    <a:p>
                      <a:pPr algn="ctr"/>
                      <a:r>
                        <a:rPr lang="en-US" sz="1050" b="1" dirty="0" smtClean="0">
                          <a:solidFill>
                            <a:sysClr val="window" lastClr="FFFFFF"/>
                          </a:solidFill>
                          <a:latin typeface="Calibri" panose="020F0502020204030204" charset="0"/>
                        </a:rPr>
                        <a:t>T1</a:t>
                      </a:r>
                      <a:endParaRPr lang="en-US" sz="1050" b="1" dirty="0">
                        <a:solidFill>
                          <a:sysClr val="window" lastClr="FFFFFF"/>
                        </a:solidFill>
                        <a:latin typeface="Calibri" panose="020F050202020403020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solidFill>
                      <a:srgbClr val="4F81BD"/>
                    </a:solidFill>
                  </a:tcPr>
                </a:tc>
                <a:tc>
                  <a:txBody>
                    <a:bodyPr/>
                    <a:lstStyle/>
                    <a:p>
                      <a:pPr algn="ctr"/>
                      <a:r>
                        <a:rPr lang="en-US" sz="1050" b="1" dirty="0" smtClean="0">
                          <a:solidFill>
                            <a:sysClr val="window" lastClr="FFFFFF"/>
                          </a:solidFill>
                          <a:latin typeface="Calibri" panose="020F0502020204030204" charset="0"/>
                        </a:rPr>
                        <a:t>T2</a:t>
                      </a:r>
                      <a:endParaRPr lang="en-US" sz="1050" b="1" dirty="0">
                        <a:solidFill>
                          <a:sysClr val="window" lastClr="FFFFFF"/>
                        </a:solidFill>
                        <a:latin typeface="Calibri" panose="020F050202020403020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solidFill>
                      <a:srgbClr val="4F81BD"/>
                    </a:solidFill>
                  </a:tcPr>
                </a:tc>
                <a:tc>
                  <a:txBody>
                    <a:bodyPr/>
                    <a:lstStyle/>
                    <a:p>
                      <a:pPr algn="ctr"/>
                      <a:r>
                        <a:rPr lang="en-US" sz="1050" b="1" dirty="0" smtClean="0">
                          <a:solidFill>
                            <a:sysClr val="window" lastClr="FFFFFF"/>
                          </a:solidFill>
                          <a:latin typeface="Calibri" panose="020F0502020204030204" charset="0"/>
                        </a:rPr>
                        <a:t>T3</a:t>
                      </a:r>
                      <a:endParaRPr lang="en-US" sz="1050" b="1" dirty="0">
                        <a:solidFill>
                          <a:sysClr val="window" lastClr="FFFFFF"/>
                        </a:solidFill>
                        <a:latin typeface="Calibri" panose="020F050202020403020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solidFill>
                      <a:srgbClr val="4F81BD"/>
                    </a:solidFill>
                  </a:tcPr>
                </a:tc>
                <a:tc>
                  <a:txBody>
                    <a:bodyPr/>
                    <a:lstStyle/>
                    <a:p>
                      <a:pPr algn="ctr"/>
                      <a:r>
                        <a:rPr lang="en-US" sz="1050" b="1" dirty="0" smtClean="0">
                          <a:solidFill>
                            <a:sysClr val="window" lastClr="FFFFFF"/>
                          </a:solidFill>
                          <a:latin typeface="Calibri" panose="020F0502020204030204" charset="0"/>
                        </a:rPr>
                        <a:t>T4</a:t>
                      </a:r>
                      <a:endParaRPr lang="en-US" sz="1050" b="1" dirty="0">
                        <a:solidFill>
                          <a:sysClr val="window" lastClr="FFFFFF"/>
                        </a:solidFill>
                        <a:latin typeface="Calibri" panose="020F050202020403020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solidFill>
                      <a:srgbClr val="4F81BD"/>
                    </a:solidFill>
                  </a:tcPr>
                </a:tc>
                <a:tc>
                  <a:txBody>
                    <a:bodyPr/>
                    <a:lstStyle/>
                    <a:p>
                      <a:pPr algn="ctr"/>
                      <a:r>
                        <a:rPr lang="en-US" sz="1050" b="1" dirty="0" smtClean="0">
                          <a:solidFill>
                            <a:sysClr val="window" lastClr="FFFFFF"/>
                          </a:solidFill>
                          <a:latin typeface="Calibri" panose="020F0502020204030204" charset="0"/>
                        </a:rPr>
                        <a:t>N1</a:t>
                      </a:r>
                      <a:endParaRPr lang="en-US" sz="1050" b="1" dirty="0">
                        <a:solidFill>
                          <a:sysClr val="window" lastClr="FFFFFF"/>
                        </a:solidFill>
                        <a:latin typeface="Calibri" panose="020F050202020403020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solidFill>
                      <a:srgbClr val="4F81BD"/>
                    </a:solidFill>
                  </a:tcPr>
                </a:tc>
                <a:tc>
                  <a:txBody>
                    <a:bodyPr/>
                    <a:lstStyle/>
                    <a:p>
                      <a:pPr algn="ctr"/>
                      <a:r>
                        <a:rPr lang="en-US" sz="1050" b="1" dirty="0" smtClean="0">
                          <a:solidFill>
                            <a:sysClr val="window" lastClr="FFFFFF"/>
                          </a:solidFill>
                          <a:latin typeface="Calibri" panose="020F0502020204030204" charset="0"/>
                        </a:rPr>
                        <a:t>N2</a:t>
                      </a:r>
                      <a:endParaRPr lang="en-US" sz="1050" b="1" dirty="0">
                        <a:solidFill>
                          <a:sysClr val="window" lastClr="FFFFFF"/>
                        </a:solidFill>
                        <a:latin typeface="Calibri" panose="020F050202020403020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solidFill>
                      <a:srgbClr val="4F81BD"/>
                    </a:solidFill>
                  </a:tcPr>
                </a:tc>
                <a:tc>
                  <a:txBody>
                    <a:bodyPr/>
                    <a:lstStyle/>
                    <a:p>
                      <a:pPr algn="ctr"/>
                      <a:r>
                        <a:rPr lang="en-US" sz="1050" b="1" dirty="0" smtClean="0">
                          <a:solidFill>
                            <a:sysClr val="window" lastClr="FFFFFF"/>
                          </a:solidFill>
                          <a:latin typeface="Calibri" panose="020F0502020204030204" charset="0"/>
                        </a:rPr>
                        <a:t>N3</a:t>
                      </a:r>
                      <a:endParaRPr lang="en-US" sz="1050" b="1" dirty="0">
                        <a:solidFill>
                          <a:sysClr val="window" lastClr="FFFFFF"/>
                        </a:solidFill>
                        <a:latin typeface="Calibri" panose="020F050202020403020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solidFill>
                      <a:srgbClr val="4F81BD"/>
                    </a:solidFill>
                  </a:tcPr>
                </a:tc>
                <a:tc>
                  <a:txBody>
                    <a:bodyPr/>
                    <a:lstStyle/>
                    <a:p>
                      <a:pPr algn="ctr"/>
                      <a:r>
                        <a:rPr lang="en-US" sz="1050" b="1" dirty="0" smtClean="0">
                          <a:solidFill>
                            <a:sysClr val="window" lastClr="FFFFFF"/>
                          </a:solidFill>
                          <a:latin typeface="Calibri" panose="020F0502020204030204" charset="0"/>
                        </a:rPr>
                        <a:t>N4</a:t>
                      </a:r>
                      <a:endParaRPr lang="en-US" sz="1050" b="1" dirty="0">
                        <a:solidFill>
                          <a:sysClr val="window" lastClr="FFFFFF"/>
                        </a:solidFill>
                        <a:latin typeface="Calibri" panose="020F050202020403020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solidFill>
                      <a:srgbClr val="4F81BD"/>
                    </a:solidFill>
                  </a:tcPr>
                </a:tc>
              </a:tr>
              <a:tr h="493395">
                <a:tc>
                  <a:txBody>
                    <a:bodyPr/>
                    <a:lstStyle/>
                    <a:p>
                      <a:endParaRPr lang="en-US" dirty="0">
                        <a:solidFill>
                          <a:sysClr val="windowText" lastClr="000000"/>
                        </a:solidFill>
                        <a:latin typeface="Calibri" panose="020F050202020403020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F81BD">
                        <a:tint val="40000"/>
                      </a:srgbClr>
                    </a:solidFill>
                  </a:tcPr>
                </a:tc>
                <a:tc>
                  <a:txBody>
                    <a:bodyPr/>
                    <a:lstStyle/>
                    <a:p>
                      <a:endParaRPr lang="en-US" dirty="0">
                        <a:solidFill>
                          <a:sysClr val="windowText" lastClr="000000"/>
                        </a:solidFill>
                        <a:latin typeface="Calibri" panose="020F050202020403020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F81BD">
                        <a:tint val="40000"/>
                      </a:srgbClr>
                    </a:solidFill>
                  </a:tcPr>
                </a:tc>
                <a:tc>
                  <a:txBody>
                    <a:bodyPr/>
                    <a:lstStyle/>
                    <a:p>
                      <a:endParaRPr lang="en-US" dirty="0">
                        <a:solidFill>
                          <a:sysClr val="windowText" lastClr="000000"/>
                        </a:solidFill>
                        <a:latin typeface="Calibri" panose="020F050202020403020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F81BD">
                        <a:tint val="40000"/>
                      </a:srgbClr>
                    </a:solidFill>
                  </a:tcPr>
                </a:tc>
                <a:tc>
                  <a:txBody>
                    <a:bodyPr/>
                    <a:lstStyle/>
                    <a:p>
                      <a:endParaRPr lang="en-US" dirty="0">
                        <a:solidFill>
                          <a:sysClr val="windowText" lastClr="000000"/>
                        </a:solidFill>
                        <a:latin typeface="Calibri" panose="020F050202020403020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F81BD">
                        <a:tint val="40000"/>
                      </a:srgbClr>
                    </a:solidFill>
                  </a:tcPr>
                </a:tc>
                <a:tc>
                  <a:txBody>
                    <a:bodyPr/>
                    <a:lstStyle/>
                    <a:p>
                      <a:endParaRPr lang="en-US" dirty="0">
                        <a:solidFill>
                          <a:sysClr val="windowText" lastClr="000000"/>
                        </a:solidFill>
                        <a:latin typeface="Calibri" panose="020F050202020403020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F81BD">
                        <a:tint val="40000"/>
                      </a:srgbClr>
                    </a:solidFill>
                  </a:tcPr>
                </a:tc>
                <a:tc>
                  <a:txBody>
                    <a:bodyPr/>
                    <a:lstStyle/>
                    <a:p>
                      <a:endParaRPr lang="en-US" dirty="0">
                        <a:solidFill>
                          <a:sysClr val="windowText" lastClr="000000"/>
                        </a:solidFill>
                        <a:latin typeface="Calibri" panose="020F050202020403020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F81BD">
                        <a:tint val="40000"/>
                      </a:srgbClr>
                    </a:solidFill>
                  </a:tcPr>
                </a:tc>
                <a:tc>
                  <a:txBody>
                    <a:bodyPr/>
                    <a:lstStyle/>
                    <a:p>
                      <a:endParaRPr lang="en-US" dirty="0">
                        <a:solidFill>
                          <a:sysClr val="windowText" lastClr="000000"/>
                        </a:solidFill>
                        <a:latin typeface="Calibri" panose="020F050202020403020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F81BD">
                        <a:tint val="40000"/>
                      </a:srgbClr>
                    </a:solidFill>
                  </a:tcPr>
                </a:tc>
                <a:tc>
                  <a:txBody>
                    <a:bodyPr/>
                    <a:lstStyle/>
                    <a:p>
                      <a:endParaRPr lang="en-US" dirty="0">
                        <a:solidFill>
                          <a:sysClr val="windowText" lastClr="000000"/>
                        </a:solidFill>
                        <a:latin typeface="Calibri" panose="020F050202020403020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F81BD">
                        <a:tint val="40000"/>
                      </a:srgbClr>
                    </a:solidFill>
                  </a:tcPr>
                </a:tc>
                <a:tc>
                  <a:txBody>
                    <a:bodyPr/>
                    <a:lstStyle/>
                    <a:p>
                      <a:endParaRPr lang="en-US" dirty="0">
                        <a:solidFill>
                          <a:sysClr val="windowText" lastClr="000000"/>
                        </a:solidFill>
                        <a:latin typeface="Calibri" panose="020F050202020403020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F81BD">
                        <a:tint val="40000"/>
                      </a:srgbClr>
                    </a:solidFill>
                  </a:tcPr>
                </a:tc>
              </a:tr>
            </a:tbl>
          </a:graphicData>
        </a:graphic>
      </p:graphicFrame>
      <p:cxnSp>
        <p:nvCxnSpPr>
          <p:cNvPr id="8" name="Straight Arrow Connector 21"/>
          <p:cNvCxnSpPr/>
          <p:nvPr/>
        </p:nvCxnSpPr>
        <p:spPr>
          <a:xfrm>
            <a:off x="4156710" y="2772410"/>
            <a:ext cx="5080" cy="701675"/>
          </a:xfrm>
          <a:prstGeom prst="straightConnector1">
            <a:avLst/>
          </a:prstGeom>
          <a:ln w="44450">
            <a:tailEnd type="arrow"/>
          </a:ln>
        </p:spPr>
        <p:style>
          <a:lnRef idx="3">
            <a:srgbClr val="4F81BD"/>
          </a:lnRef>
          <a:fillRef idx="0">
            <a:srgbClr val="4F81BD"/>
          </a:fillRef>
          <a:effectRef idx="2">
            <a:srgbClr val="4F81BD"/>
          </a:effectRef>
          <a:fontRef idx="minor">
            <a:sysClr val="windowText" lastClr="000000"/>
          </a:fontRef>
        </p:style>
      </p:cxnSp>
      <p:sp>
        <p:nvSpPr>
          <p:cNvPr id="10" name="TextBox 25"/>
          <p:cNvSpPr txBox="1"/>
          <p:nvPr/>
        </p:nvSpPr>
        <p:spPr>
          <a:xfrm>
            <a:off x="2920365" y="5095875"/>
            <a:ext cx="805029" cy="646331"/>
          </a:xfrm>
          <a:prstGeom prst="rect">
            <a:avLst/>
          </a:prstGeom>
          <a:noFill/>
        </p:spPr>
        <p:txBody>
          <a:bodyPr wrap="none" rtlCol="0">
            <a:spAutoFit/>
          </a:bodyPr>
          <a:lstStyle/>
          <a:p>
            <a:pPr algn="ctr"/>
            <a:r>
              <a:rPr lang="en-US" dirty="0" smtClean="0"/>
              <a:t>:</a:t>
            </a:r>
            <a:endParaRPr lang="en-US" dirty="0" smtClean="0"/>
          </a:p>
          <a:p>
            <a:r>
              <a:rPr lang="en-US" dirty="0" smtClean="0"/>
              <a:t>1000 x</a:t>
            </a:r>
            <a:endParaRPr lang="en-US" dirty="0"/>
          </a:p>
        </p:txBody>
      </p:sp>
      <p:sp>
        <p:nvSpPr>
          <p:cNvPr id="11" name="TextBox 26"/>
          <p:cNvSpPr txBox="1"/>
          <p:nvPr/>
        </p:nvSpPr>
        <p:spPr>
          <a:xfrm>
            <a:off x="7080250" y="2204720"/>
            <a:ext cx="2696210" cy="368300"/>
          </a:xfrm>
          <a:prstGeom prst="rect">
            <a:avLst/>
          </a:prstGeom>
          <a:noFill/>
        </p:spPr>
        <p:txBody>
          <a:bodyPr wrap="none" rtlCol="0">
            <a:spAutoFit/>
          </a:bodyPr>
          <a:lstStyle/>
          <a:p>
            <a:r>
              <a:rPr lang="en-US" dirty="0" smtClean="0"/>
              <a:t>1000</a:t>
            </a:r>
            <a:r>
              <a:rPr lang="zh-CN" altLang="en-US" dirty="0" smtClean="0"/>
              <a:t>个</a:t>
            </a:r>
            <a:r>
              <a:rPr lang="en-US" dirty="0" smtClean="0"/>
              <a:t>ES(S,</a:t>
            </a:r>
            <a:r>
              <a:rPr lang="en-US" dirty="0" smtClean="0">
                <a:sym typeface="Symbol" panose="05050102010706020507"/>
              </a:rPr>
              <a:t></a:t>
            </a:r>
            <a:r>
              <a:rPr lang="en-US" dirty="0" smtClean="0"/>
              <a:t>) </a:t>
            </a:r>
            <a:r>
              <a:rPr lang="zh-CN" altLang="en-US" dirty="0" smtClean="0"/>
              <a:t>的直方图</a:t>
            </a:r>
            <a:endParaRPr lang="zh-CN" altLang="en-US" dirty="0" smtClean="0"/>
          </a:p>
        </p:txBody>
      </p:sp>
      <p:pic>
        <p:nvPicPr>
          <p:cNvPr id="12" name="Picture 2" descr="https://encrypted-tbn2.gstatic.com/images?q=tbn:ANd9GcT-uQ0pmnlHgdBwAjGXf9FRhXM3p75gLXd27RXMyZidhBoCVV8C"/>
          <p:cNvPicPr>
            <a:picLocks noChangeAspect="1" noChangeArrowheads="1"/>
          </p:cNvPicPr>
          <p:nvPr/>
        </p:nvPicPr>
        <p:blipFill>
          <a:blip r:embed="rId1" cstate="print"/>
          <a:srcRect l="4109" t="2105" r="2114" b="14146"/>
          <a:stretch>
            <a:fillRect/>
          </a:stretch>
        </p:blipFill>
        <p:spPr bwMode="auto">
          <a:xfrm>
            <a:off x="7336790" y="3042920"/>
            <a:ext cx="3537585" cy="2223135"/>
          </a:xfrm>
          <a:prstGeom prst="rect">
            <a:avLst/>
          </a:prstGeom>
          <a:noFill/>
        </p:spPr>
      </p:pic>
      <p:sp>
        <p:nvSpPr>
          <p:cNvPr id="13" name="TextBox 27"/>
          <p:cNvSpPr txBox="1"/>
          <p:nvPr/>
        </p:nvSpPr>
        <p:spPr>
          <a:xfrm>
            <a:off x="5445125" y="3318510"/>
            <a:ext cx="910186" cy="462499"/>
          </a:xfrm>
          <a:prstGeom prst="rect">
            <a:avLst/>
          </a:prstGeom>
          <a:noFill/>
        </p:spPr>
        <p:txBody>
          <a:bodyPr wrap="none" rtlCol="0">
            <a:spAutoFit/>
          </a:bodyPr>
          <a:lstStyle/>
          <a:p>
            <a:pPr>
              <a:lnSpc>
                <a:spcPct val="150000"/>
              </a:lnSpc>
            </a:pPr>
            <a:r>
              <a:rPr lang="en-US" dirty="0" smtClean="0"/>
              <a:t>ES(S,</a:t>
            </a:r>
            <a:r>
              <a:rPr lang="en-US" dirty="0" smtClean="0">
                <a:sym typeface="Symbol" panose="05050102010706020507"/>
              </a:rPr>
              <a:t></a:t>
            </a:r>
            <a:r>
              <a:rPr lang="en-US" baseline="-25000" dirty="0" smtClean="0">
                <a:sym typeface="Symbol" panose="05050102010706020507"/>
              </a:rPr>
              <a:t>1</a:t>
            </a:r>
            <a:r>
              <a:rPr lang="en-US" dirty="0" smtClean="0">
                <a:sym typeface="Symbol" panose="05050102010706020507"/>
              </a:rPr>
              <a:t>)</a:t>
            </a:r>
            <a:endParaRPr lang="en-US" dirty="0" smtClean="0"/>
          </a:p>
        </p:txBody>
      </p:sp>
      <p:graphicFrame>
        <p:nvGraphicFramePr>
          <p:cNvPr id="14" name="Table 32"/>
          <p:cNvGraphicFramePr>
            <a:graphicFrameLocks noGrp="1"/>
          </p:cNvGraphicFramePr>
          <p:nvPr/>
        </p:nvGraphicFramePr>
        <p:xfrm>
          <a:off x="726440" y="3474085"/>
          <a:ext cx="4103370" cy="979170"/>
        </p:xfrm>
        <a:graphic>
          <a:graphicData uri="http://schemas.openxmlformats.org/drawingml/2006/table">
            <a:tbl>
              <a:tblPr firstRow="1" bandRow="1">
                <a:effectLst/>
                <a:tableStyleId>{5940675A-B579-460E-94D1-54222C63F5DA}</a:tableStyleId>
              </a:tblPr>
              <a:tblGrid>
                <a:gridCol w="455930"/>
                <a:gridCol w="455930"/>
                <a:gridCol w="455930"/>
                <a:gridCol w="455930"/>
                <a:gridCol w="455930"/>
                <a:gridCol w="455930"/>
                <a:gridCol w="455930"/>
                <a:gridCol w="455930"/>
                <a:gridCol w="455930"/>
              </a:tblGrid>
              <a:tr h="486410">
                <a:tc>
                  <a:txBody>
                    <a:bodyPr/>
                    <a:lstStyle/>
                    <a:p>
                      <a:r>
                        <a:rPr lang="en-US" sz="1200" b="1" dirty="0" smtClean="0">
                          <a:solidFill>
                            <a:sysClr val="window" lastClr="FFFFFF"/>
                          </a:solidFill>
                          <a:latin typeface="Calibri" panose="020F0502020204030204" charset="0"/>
                        </a:rPr>
                        <a:t>G</a:t>
                      </a:r>
                      <a:endParaRPr lang="en-US" sz="1200" b="1" dirty="0">
                        <a:solidFill>
                          <a:sysClr val="window" lastClr="FFFFFF"/>
                        </a:solidFill>
                        <a:latin typeface="Calibri" panose="020F050202020403020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solidFill>
                      <a:srgbClr val="4F81BD"/>
                    </a:solidFill>
                  </a:tcPr>
                </a:tc>
                <a:tc>
                  <a:txBody>
                    <a:bodyPr/>
                    <a:lstStyle/>
                    <a:p>
                      <a:pPr algn="ctr"/>
                      <a:r>
                        <a:rPr lang="en-US" sz="1050" b="1" dirty="0" smtClean="0">
                          <a:solidFill>
                            <a:sysClr val="window" lastClr="FFFFFF"/>
                          </a:solidFill>
                          <a:latin typeface="Calibri" panose="020F0502020204030204" charset="0"/>
                        </a:rPr>
                        <a:t>T4</a:t>
                      </a:r>
                      <a:endParaRPr lang="en-US" sz="1050" b="1" dirty="0">
                        <a:solidFill>
                          <a:sysClr val="window" lastClr="FFFFFF"/>
                        </a:solidFill>
                        <a:latin typeface="Calibri" panose="020F050202020403020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solidFill>
                      <a:srgbClr val="4F81BD"/>
                    </a:solidFill>
                  </a:tcPr>
                </a:tc>
                <a:tc>
                  <a:txBody>
                    <a:bodyPr/>
                    <a:lstStyle/>
                    <a:p>
                      <a:pPr algn="ctr"/>
                      <a:r>
                        <a:rPr lang="en-US" sz="1050" b="1" dirty="0" smtClean="0">
                          <a:solidFill>
                            <a:sysClr val="window" lastClr="FFFFFF"/>
                          </a:solidFill>
                          <a:latin typeface="Calibri" panose="020F0502020204030204" charset="0"/>
                        </a:rPr>
                        <a:t>N3</a:t>
                      </a:r>
                      <a:endParaRPr lang="en-US" sz="1050" b="1" dirty="0">
                        <a:solidFill>
                          <a:sysClr val="window" lastClr="FFFFFF"/>
                        </a:solidFill>
                        <a:latin typeface="Calibri" panose="020F050202020403020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solidFill>
                      <a:srgbClr val="4F81BD"/>
                    </a:solidFill>
                  </a:tcPr>
                </a:tc>
                <a:tc>
                  <a:txBody>
                    <a:bodyPr/>
                    <a:lstStyle/>
                    <a:p>
                      <a:pPr algn="ctr"/>
                      <a:r>
                        <a:rPr lang="en-US" sz="1050" b="1" dirty="0" smtClean="0">
                          <a:solidFill>
                            <a:sysClr val="window" lastClr="FFFFFF"/>
                          </a:solidFill>
                          <a:latin typeface="Calibri" panose="020F0502020204030204" charset="0"/>
                        </a:rPr>
                        <a:t>N4</a:t>
                      </a:r>
                      <a:endParaRPr lang="en-US" sz="1050" b="1" dirty="0">
                        <a:solidFill>
                          <a:sysClr val="window" lastClr="FFFFFF"/>
                        </a:solidFill>
                        <a:latin typeface="Calibri" panose="020F050202020403020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solidFill>
                      <a:srgbClr val="4F81BD"/>
                    </a:solidFill>
                  </a:tcPr>
                </a:tc>
                <a:tc>
                  <a:txBody>
                    <a:bodyPr/>
                    <a:lstStyle/>
                    <a:p>
                      <a:pPr algn="ctr"/>
                      <a:r>
                        <a:rPr lang="en-US" sz="1050" b="1" dirty="0" smtClean="0">
                          <a:solidFill>
                            <a:sysClr val="window" lastClr="FFFFFF"/>
                          </a:solidFill>
                          <a:latin typeface="Calibri" panose="020F0502020204030204" charset="0"/>
                        </a:rPr>
                        <a:t>T3</a:t>
                      </a:r>
                      <a:endParaRPr lang="en-US" sz="1050" b="1" dirty="0">
                        <a:solidFill>
                          <a:sysClr val="window" lastClr="FFFFFF"/>
                        </a:solidFill>
                        <a:latin typeface="Calibri" panose="020F050202020403020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solidFill>
                      <a:srgbClr val="4F81BD"/>
                    </a:solidFill>
                  </a:tcPr>
                </a:tc>
                <a:tc>
                  <a:txBody>
                    <a:bodyPr/>
                    <a:lstStyle/>
                    <a:p>
                      <a:pPr algn="ctr"/>
                      <a:r>
                        <a:rPr lang="en-US" sz="1050" b="1" dirty="0" smtClean="0">
                          <a:solidFill>
                            <a:sysClr val="window" lastClr="FFFFFF"/>
                          </a:solidFill>
                          <a:latin typeface="Calibri" panose="020F0502020204030204" charset="0"/>
                        </a:rPr>
                        <a:t>T1</a:t>
                      </a:r>
                      <a:endParaRPr lang="en-US" sz="1050" b="1" dirty="0">
                        <a:solidFill>
                          <a:sysClr val="window" lastClr="FFFFFF"/>
                        </a:solidFill>
                        <a:latin typeface="Calibri" panose="020F050202020403020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solidFill>
                      <a:srgbClr val="4F81BD"/>
                    </a:solidFill>
                  </a:tcPr>
                </a:tc>
                <a:tc>
                  <a:txBody>
                    <a:bodyPr/>
                    <a:lstStyle/>
                    <a:p>
                      <a:pPr algn="ctr"/>
                      <a:r>
                        <a:rPr lang="en-US" sz="1050" b="1" dirty="0" smtClean="0">
                          <a:solidFill>
                            <a:sysClr val="window" lastClr="FFFFFF"/>
                          </a:solidFill>
                          <a:latin typeface="Calibri" panose="020F0502020204030204" charset="0"/>
                        </a:rPr>
                        <a:t>T2</a:t>
                      </a:r>
                      <a:endParaRPr lang="en-US" sz="1050" b="1" dirty="0">
                        <a:solidFill>
                          <a:sysClr val="window" lastClr="FFFFFF"/>
                        </a:solidFill>
                        <a:latin typeface="Calibri" panose="020F050202020403020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solidFill>
                      <a:srgbClr val="4F81BD"/>
                    </a:solidFill>
                  </a:tcPr>
                </a:tc>
                <a:tc>
                  <a:txBody>
                    <a:bodyPr/>
                    <a:lstStyle/>
                    <a:p>
                      <a:pPr algn="ctr"/>
                      <a:r>
                        <a:rPr lang="en-US" sz="1050" b="1" dirty="0" smtClean="0">
                          <a:solidFill>
                            <a:sysClr val="window" lastClr="FFFFFF"/>
                          </a:solidFill>
                          <a:latin typeface="Calibri" panose="020F0502020204030204" charset="0"/>
                        </a:rPr>
                        <a:t>N1</a:t>
                      </a:r>
                      <a:endParaRPr lang="en-US" sz="1050" b="1" dirty="0">
                        <a:solidFill>
                          <a:sysClr val="window" lastClr="FFFFFF"/>
                        </a:solidFill>
                        <a:latin typeface="Calibri" panose="020F050202020403020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solidFill>
                      <a:srgbClr val="4F81BD"/>
                    </a:solidFill>
                  </a:tcPr>
                </a:tc>
                <a:tc>
                  <a:txBody>
                    <a:bodyPr/>
                    <a:lstStyle/>
                    <a:p>
                      <a:pPr algn="ctr"/>
                      <a:r>
                        <a:rPr lang="en-US" sz="1050" b="1" dirty="0" smtClean="0">
                          <a:solidFill>
                            <a:sysClr val="window" lastClr="FFFFFF"/>
                          </a:solidFill>
                          <a:latin typeface="Calibri" panose="020F0502020204030204" charset="0"/>
                        </a:rPr>
                        <a:t>N2</a:t>
                      </a:r>
                      <a:endParaRPr lang="en-US" sz="1050" b="1" dirty="0">
                        <a:solidFill>
                          <a:sysClr val="window" lastClr="FFFFFF"/>
                        </a:solidFill>
                        <a:latin typeface="Calibri" panose="020F050202020403020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solidFill>
                      <a:srgbClr val="4F81BD"/>
                    </a:solidFill>
                  </a:tcPr>
                </a:tc>
              </a:tr>
              <a:tr h="492760">
                <a:tc>
                  <a:txBody>
                    <a:bodyPr/>
                    <a:lstStyle/>
                    <a:p>
                      <a:endParaRPr lang="en-US" dirty="0">
                        <a:solidFill>
                          <a:sysClr val="windowText" lastClr="000000"/>
                        </a:solidFill>
                        <a:latin typeface="Calibri" panose="020F050202020403020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F81BD">
                        <a:tint val="40000"/>
                      </a:srgbClr>
                    </a:solidFill>
                  </a:tcPr>
                </a:tc>
                <a:tc>
                  <a:txBody>
                    <a:bodyPr/>
                    <a:lstStyle/>
                    <a:p>
                      <a:endParaRPr lang="en-US" dirty="0">
                        <a:solidFill>
                          <a:sysClr val="windowText" lastClr="000000"/>
                        </a:solidFill>
                        <a:latin typeface="Calibri" panose="020F050202020403020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F81BD">
                        <a:tint val="40000"/>
                      </a:srgbClr>
                    </a:solidFill>
                  </a:tcPr>
                </a:tc>
                <a:tc>
                  <a:txBody>
                    <a:bodyPr/>
                    <a:lstStyle/>
                    <a:p>
                      <a:endParaRPr lang="en-US" dirty="0">
                        <a:solidFill>
                          <a:sysClr val="windowText" lastClr="000000"/>
                        </a:solidFill>
                        <a:latin typeface="Calibri" panose="020F050202020403020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F81BD">
                        <a:tint val="40000"/>
                      </a:srgbClr>
                    </a:solidFill>
                  </a:tcPr>
                </a:tc>
                <a:tc>
                  <a:txBody>
                    <a:bodyPr/>
                    <a:lstStyle/>
                    <a:p>
                      <a:endParaRPr lang="en-US" dirty="0">
                        <a:solidFill>
                          <a:sysClr val="windowText" lastClr="000000"/>
                        </a:solidFill>
                        <a:latin typeface="Calibri" panose="020F050202020403020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F81BD">
                        <a:tint val="40000"/>
                      </a:srgbClr>
                    </a:solidFill>
                  </a:tcPr>
                </a:tc>
                <a:tc>
                  <a:txBody>
                    <a:bodyPr/>
                    <a:lstStyle/>
                    <a:p>
                      <a:endParaRPr lang="en-US" dirty="0">
                        <a:solidFill>
                          <a:sysClr val="windowText" lastClr="000000"/>
                        </a:solidFill>
                        <a:latin typeface="Calibri" panose="020F050202020403020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F81BD">
                        <a:tint val="40000"/>
                      </a:srgbClr>
                    </a:solidFill>
                  </a:tcPr>
                </a:tc>
                <a:tc>
                  <a:txBody>
                    <a:bodyPr/>
                    <a:lstStyle/>
                    <a:p>
                      <a:endParaRPr lang="en-US" dirty="0">
                        <a:solidFill>
                          <a:sysClr val="windowText" lastClr="000000"/>
                        </a:solidFill>
                        <a:latin typeface="Calibri" panose="020F050202020403020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F81BD">
                        <a:tint val="40000"/>
                      </a:srgbClr>
                    </a:solidFill>
                  </a:tcPr>
                </a:tc>
                <a:tc>
                  <a:txBody>
                    <a:bodyPr/>
                    <a:lstStyle/>
                    <a:p>
                      <a:endParaRPr lang="en-US" dirty="0">
                        <a:solidFill>
                          <a:sysClr val="windowText" lastClr="000000"/>
                        </a:solidFill>
                        <a:latin typeface="Calibri" panose="020F050202020403020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F81BD">
                        <a:tint val="40000"/>
                      </a:srgbClr>
                    </a:solidFill>
                  </a:tcPr>
                </a:tc>
                <a:tc>
                  <a:txBody>
                    <a:bodyPr/>
                    <a:lstStyle/>
                    <a:p>
                      <a:endParaRPr lang="en-US" dirty="0">
                        <a:solidFill>
                          <a:sysClr val="windowText" lastClr="000000"/>
                        </a:solidFill>
                        <a:latin typeface="Calibri" panose="020F050202020403020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F81BD">
                        <a:tint val="40000"/>
                      </a:srgbClr>
                    </a:solidFill>
                  </a:tcPr>
                </a:tc>
                <a:tc>
                  <a:txBody>
                    <a:bodyPr/>
                    <a:lstStyle/>
                    <a:p>
                      <a:endParaRPr lang="en-US" dirty="0">
                        <a:solidFill>
                          <a:sysClr val="windowText" lastClr="000000"/>
                        </a:solidFill>
                        <a:latin typeface="Calibri" panose="020F050202020403020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F81BD">
                        <a:tint val="40000"/>
                      </a:srgbClr>
                    </a:solidFill>
                  </a:tcPr>
                </a:tc>
              </a:tr>
            </a:tbl>
          </a:graphicData>
        </a:graphic>
      </p:graphicFrame>
      <p:graphicFrame>
        <p:nvGraphicFramePr>
          <p:cNvPr id="15" name="Table 33"/>
          <p:cNvGraphicFramePr>
            <a:graphicFrameLocks noGrp="1"/>
          </p:cNvGraphicFramePr>
          <p:nvPr/>
        </p:nvGraphicFramePr>
        <p:xfrm>
          <a:off x="927735" y="3824605"/>
          <a:ext cx="4120515" cy="981075"/>
        </p:xfrm>
        <a:graphic>
          <a:graphicData uri="http://schemas.openxmlformats.org/drawingml/2006/table">
            <a:tbl>
              <a:tblPr firstRow="1" bandRow="1">
                <a:effectLst/>
                <a:tableStyleId>{5940675A-B579-460E-94D1-54222C63F5DA}</a:tableStyleId>
              </a:tblPr>
              <a:tblGrid>
                <a:gridCol w="457835"/>
                <a:gridCol w="457835"/>
                <a:gridCol w="457835"/>
                <a:gridCol w="457835"/>
                <a:gridCol w="457835"/>
                <a:gridCol w="457835"/>
                <a:gridCol w="457835"/>
                <a:gridCol w="457835"/>
                <a:gridCol w="457835"/>
              </a:tblGrid>
              <a:tr h="487045">
                <a:tc>
                  <a:txBody>
                    <a:bodyPr/>
                    <a:lstStyle/>
                    <a:p>
                      <a:r>
                        <a:rPr lang="en-US" sz="1200" b="1" dirty="0" smtClean="0">
                          <a:solidFill>
                            <a:sysClr val="window" lastClr="FFFFFF"/>
                          </a:solidFill>
                          <a:latin typeface="Calibri" panose="020F0502020204030204" charset="0"/>
                        </a:rPr>
                        <a:t>G</a:t>
                      </a:r>
                      <a:endParaRPr lang="en-US" sz="1200" b="1" dirty="0">
                        <a:solidFill>
                          <a:sysClr val="window" lastClr="FFFFFF"/>
                        </a:solidFill>
                        <a:latin typeface="Calibri" panose="020F050202020403020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solidFill>
                      <a:srgbClr val="4F81BD"/>
                    </a:solidFill>
                  </a:tcPr>
                </a:tc>
                <a:tc>
                  <a:txBody>
                    <a:bodyPr/>
                    <a:lstStyle/>
                    <a:p>
                      <a:pPr algn="ctr"/>
                      <a:r>
                        <a:rPr lang="en-US" sz="1050" b="1" dirty="0" smtClean="0">
                          <a:solidFill>
                            <a:sysClr val="window" lastClr="FFFFFF"/>
                          </a:solidFill>
                          <a:latin typeface="Calibri" panose="020F0502020204030204" charset="0"/>
                        </a:rPr>
                        <a:t>T3</a:t>
                      </a:r>
                      <a:endParaRPr lang="en-US" sz="1050" b="1" dirty="0">
                        <a:solidFill>
                          <a:sysClr val="window" lastClr="FFFFFF"/>
                        </a:solidFill>
                        <a:latin typeface="Calibri" panose="020F050202020403020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solidFill>
                      <a:srgbClr val="4F81BD"/>
                    </a:solidFill>
                  </a:tcPr>
                </a:tc>
                <a:tc>
                  <a:txBody>
                    <a:bodyPr/>
                    <a:lstStyle/>
                    <a:p>
                      <a:pPr algn="ctr"/>
                      <a:r>
                        <a:rPr lang="en-US" sz="1050" b="1" dirty="0" smtClean="0">
                          <a:solidFill>
                            <a:sysClr val="window" lastClr="FFFFFF"/>
                          </a:solidFill>
                          <a:latin typeface="Calibri" panose="020F0502020204030204" charset="0"/>
                        </a:rPr>
                        <a:t>N2</a:t>
                      </a:r>
                      <a:endParaRPr lang="en-US" sz="1050" b="1" dirty="0">
                        <a:solidFill>
                          <a:sysClr val="window" lastClr="FFFFFF"/>
                        </a:solidFill>
                        <a:latin typeface="Calibri" panose="020F050202020403020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solidFill>
                      <a:srgbClr val="4F81BD"/>
                    </a:solidFill>
                  </a:tcPr>
                </a:tc>
                <a:tc>
                  <a:txBody>
                    <a:bodyPr/>
                    <a:lstStyle/>
                    <a:p>
                      <a:pPr algn="ctr"/>
                      <a:r>
                        <a:rPr lang="en-US" sz="1050" b="1" dirty="0" smtClean="0">
                          <a:solidFill>
                            <a:sysClr val="window" lastClr="FFFFFF"/>
                          </a:solidFill>
                          <a:latin typeface="Calibri" panose="020F0502020204030204" charset="0"/>
                        </a:rPr>
                        <a:t>T1</a:t>
                      </a:r>
                      <a:endParaRPr lang="en-US" sz="1050" b="1" dirty="0">
                        <a:solidFill>
                          <a:sysClr val="window" lastClr="FFFFFF"/>
                        </a:solidFill>
                        <a:latin typeface="Calibri" panose="020F050202020403020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solidFill>
                      <a:srgbClr val="4F81BD"/>
                    </a:solidFill>
                  </a:tcPr>
                </a:tc>
                <a:tc>
                  <a:txBody>
                    <a:bodyPr/>
                    <a:lstStyle/>
                    <a:p>
                      <a:pPr algn="ctr"/>
                      <a:r>
                        <a:rPr lang="en-US" sz="1050" b="1" dirty="0" smtClean="0">
                          <a:solidFill>
                            <a:sysClr val="window" lastClr="FFFFFF"/>
                          </a:solidFill>
                          <a:latin typeface="Calibri" panose="020F0502020204030204" charset="0"/>
                        </a:rPr>
                        <a:t>N3</a:t>
                      </a:r>
                      <a:endParaRPr lang="en-US" sz="1050" b="1" dirty="0">
                        <a:solidFill>
                          <a:sysClr val="window" lastClr="FFFFFF"/>
                        </a:solidFill>
                        <a:latin typeface="Calibri" panose="020F050202020403020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solidFill>
                      <a:srgbClr val="4F81BD"/>
                    </a:solidFill>
                  </a:tcPr>
                </a:tc>
                <a:tc>
                  <a:txBody>
                    <a:bodyPr/>
                    <a:lstStyle/>
                    <a:p>
                      <a:pPr algn="ctr"/>
                      <a:r>
                        <a:rPr lang="en-US" sz="1050" b="1" dirty="0" smtClean="0">
                          <a:solidFill>
                            <a:sysClr val="window" lastClr="FFFFFF"/>
                          </a:solidFill>
                          <a:latin typeface="Calibri" panose="020F0502020204030204" charset="0"/>
                        </a:rPr>
                        <a:t>T4</a:t>
                      </a:r>
                      <a:endParaRPr lang="en-US" sz="1050" b="1" dirty="0">
                        <a:solidFill>
                          <a:sysClr val="window" lastClr="FFFFFF"/>
                        </a:solidFill>
                        <a:latin typeface="Calibri" panose="020F050202020403020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solidFill>
                      <a:srgbClr val="4F81BD"/>
                    </a:solidFill>
                  </a:tcPr>
                </a:tc>
                <a:tc>
                  <a:txBody>
                    <a:bodyPr/>
                    <a:lstStyle/>
                    <a:p>
                      <a:pPr algn="ctr"/>
                      <a:r>
                        <a:rPr lang="en-US" sz="1050" b="1" dirty="0" smtClean="0">
                          <a:solidFill>
                            <a:sysClr val="window" lastClr="FFFFFF"/>
                          </a:solidFill>
                          <a:latin typeface="Calibri" panose="020F0502020204030204" charset="0"/>
                        </a:rPr>
                        <a:t>N4</a:t>
                      </a:r>
                      <a:endParaRPr lang="en-US" sz="1050" b="1" dirty="0">
                        <a:solidFill>
                          <a:sysClr val="window" lastClr="FFFFFF"/>
                        </a:solidFill>
                        <a:latin typeface="Calibri" panose="020F050202020403020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solidFill>
                      <a:srgbClr val="4F81BD"/>
                    </a:solidFill>
                  </a:tcPr>
                </a:tc>
                <a:tc>
                  <a:txBody>
                    <a:bodyPr/>
                    <a:lstStyle/>
                    <a:p>
                      <a:pPr algn="ctr"/>
                      <a:r>
                        <a:rPr lang="en-US" sz="1050" b="1" dirty="0" smtClean="0">
                          <a:solidFill>
                            <a:sysClr val="window" lastClr="FFFFFF"/>
                          </a:solidFill>
                          <a:latin typeface="Calibri" panose="020F0502020204030204" charset="0"/>
                        </a:rPr>
                        <a:t>T2</a:t>
                      </a:r>
                      <a:endParaRPr lang="en-US" sz="1050" b="1" dirty="0">
                        <a:solidFill>
                          <a:sysClr val="window" lastClr="FFFFFF"/>
                        </a:solidFill>
                        <a:latin typeface="Calibri" panose="020F050202020403020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solidFill>
                      <a:srgbClr val="4F81BD"/>
                    </a:solidFill>
                  </a:tcPr>
                </a:tc>
                <a:tc>
                  <a:txBody>
                    <a:bodyPr/>
                    <a:lstStyle/>
                    <a:p>
                      <a:pPr algn="ctr"/>
                      <a:r>
                        <a:rPr lang="en-US" sz="1050" b="1" dirty="0" smtClean="0">
                          <a:solidFill>
                            <a:sysClr val="window" lastClr="FFFFFF"/>
                          </a:solidFill>
                          <a:latin typeface="Calibri" panose="020F0502020204030204" charset="0"/>
                        </a:rPr>
                        <a:t>N1</a:t>
                      </a:r>
                      <a:endParaRPr lang="en-US" sz="1050" b="1" dirty="0">
                        <a:solidFill>
                          <a:sysClr val="window" lastClr="FFFFFF"/>
                        </a:solidFill>
                        <a:latin typeface="Calibri" panose="020F050202020403020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solidFill>
                      <a:srgbClr val="4F81BD"/>
                    </a:solidFill>
                  </a:tcPr>
                </a:tc>
              </a:tr>
              <a:tr h="494030">
                <a:tc>
                  <a:txBody>
                    <a:bodyPr/>
                    <a:lstStyle/>
                    <a:p>
                      <a:endParaRPr lang="en-US" dirty="0">
                        <a:solidFill>
                          <a:sysClr val="windowText" lastClr="000000"/>
                        </a:solidFill>
                        <a:latin typeface="Calibri" panose="020F050202020403020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F81BD">
                        <a:tint val="40000"/>
                      </a:srgbClr>
                    </a:solidFill>
                  </a:tcPr>
                </a:tc>
                <a:tc>
                  <a:txBody>
                    <a:bodyPr/>
                    <a:lstStyle/>
                    <a:p>
                      <a:endParaRPr lang="en-US" dirty="0">
                        <a:solidFill>
                          <a:sysClr val="windowText" lastClr="000000"/>
                        </a:solidFill>
                        <a:latin typeface="Calibri" panose="020F050202020403020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F81BD">
                        <a:tint val="40000"/>
                      </a:srgbClr>
                    </a:solidFill>
                  </a:tcPr>
                </a:tc>
                <a:tc>
                  <a:txBody>
                    <a:bodyPr/>
                    <a:lstStyle/>
                    <a:p>
                      <a:endParaRPr lang="en-US" dirty="0">
                        <a:solidFill>
                          <a:sysClr val="windowText" lastClr="000000"/>
                        </a:solidFill>
                        <a:latin typeface="Calibri" panose="020F050202020403020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F81BD">
                        <a:tint val="40000"/>
                      </a:srgbClr>
                    </a:solidFill>
                  </a:tcPr>
                </a:tc>
                <a:tc>
                  <a:txBody>
                    <a:bodyPr/>
                    <a:lstStyle/>
                    <a:p>
                      <a:endParaRPr lang="en-US" dirty="0">
                        <a:solidFill>
                          <a:sysClr val="windowText" lastClr="000000"/>
                        </a:solidFill>
                        <a:latin typeface="Calibri" panose="020F050202020403020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F81BD">
                        <a:tint val="40000"/>
                      </a:srgbClr>
                    </a:solidFill>
                  </a:tcPr>
                </a:tc>
                <a:tc>
                  <a:txBody>
                    <a:bodyPr/>
                    <a:lstStyle/>
                    <a:p>
                      <a:endParaRPr lang="en-US" dirty="0">
                        <a:solidFill>
                          <a:sysClr val="windowText" lastClr="000000"/>
                        </a:solidFill>
                        <a:latin typeface="Calibri" panose="020F050202020403020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F81BD">
                        <a:tint val="40000"/>
                      </a:srgbClr>
                    </a:solidFill>
                  </a:tcPr>
                </a:tc>
                <a:tc>
                  <a:txBody>
                    <a:bodyPr/>
                    <a:lstStyle/>
                    <a:p>
                      <a:endParaRPr lang="en-US" dirty="0">
                        <a:solidFill>
                          <a:sysClr val="windowText" lastClr="000000"/>
                        </a:solidFill>
                        <a:latin typeface="Calibri" panose="020F050202020403020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F81BD">
                        <a:tint val="40000"/>
                      </a:srgbClr>
                    </a:solidFill>
                  </a:tcPr>
                </a:tc>
                <a:tc>
                  <a:txBody>
                    <a:bodyPr/>
                    <a:lstStyle/>
                    <a:p>
                      <a:endParaRPr lang="en-US" dirty="0">
                        <a:solidFill>
                          <a:sysClr val="windowText" lastClr="000000"/>
                        </a:solidFill>
                        <a:latin typeface="Calibri" panose="020F050202020403020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F81BD">
                        <a:tint val="40000"/>
                      </a:srgbClr>
                    </a:solidFill>
                  </a:tcPr>
                </a:tc>
                <a:tc>
                  <a:txBody>
                    <a:bodyPr/>
                    <a:lstStyle/>
                    <a:p>
                      <a:endParaRPr lang="en-US" dirty="0">
                        <a:solidFill>
                          <a:sysClr val="windowText" lastClr="000000"/>
                        </a:solidFill>
                        <a:latin typeface="Calibri" panose="020F050202020403020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F81BD">
                        <a:tint val="40000"/>
                      </a:srgbClr>
                    </a:solidFill>
                  </a:tcPr>
                </a:tc>
                <a:tc>
                  <a:txBody>
                    <a:bodyPr/>
                    <a:lstStyle/>
                    <a:p>
                      <a:endParaRPr lang="en-US" dirty="0">
                        <a:solidFill>
                          <a:sysClr val="windowText" lastClr="000000"/>
                        </a:solidFill>
                        <a:latin typeface="Calibri" panose="020F050202020403020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F81BD">
                        <a:tint val="40000"/>
                      </a:srgbClr>
                    </a:solidFill>
                  </a:tcPr>
                </a:tc>
              </a:tr>
            </a:tbl>
          </a:graphicData>
        </a:graphic>
      </p:graphicFrame>
      <p:graphicFrame>
        <p:nvGraphicFramePr>
          <p:cNvPr id="17" name="Table 34"/>
          <p:cNvGraphicFramePr>
            <a:graphicFrameLocks noGrp="1"/>
          </p:cNvGraphicFramePr>
          <p:nvPr/>
        </p:nvGraphicFramePr>
        <p:xfrm>
          <a:off x="1146810" y="4116705"/>
          <a:ext cx="4114800" cy="979170"/>
        </p:xfrm>
        <a:graphic>
          <a:graphicData uri="http://schemas.openxmlformats.org/drawingml/2006/table">
            <a:tbl>
              <a:tblPr firstRow="1" bandRow="1">
                <a:effectLst/>
                <a:tableStyleId>{5940675A-B579-460E-94D1-54222C63F5DA}</a:tableStyleId>
              </a:tblPr>
              <a:tblGrid>
                <a:gridCol w="457200"/>
                <a:gridCol w="457200"/>
                <a:gridCol w="457200"/>
                <a:gridCol w="457200"/>
                <a:gridCol w="457200"/>
                <a:gridCol w="457200"/>
                <a:gridCol w="457200"/>
                <a:gridCol w="457200"/>
                <a:gridCol w="457200"/>
              </a:tblGrid>
              <a:tr h="485775">
                <a:tc>
                  <a:txBody>
                    <a:bodyPr/>
                    <a:lstStyle/>
                    <a:p>
                      <a:r>
                        <a:rPr lang="en-US" sz="1200" b="1" dirty="0" smtClean="0">
                          <a:solidFill>
                            <a:sysClr val="window" lastClr="FFFFFF"/>
                          </a:solidFill>
                          <a:latin typeface="Calibri" panose="020F0502020204030204" charset="0"/>
                        </a:rPr>
                        <a:t>G</a:t>
                      </a:r>
                      <a:endParaRPr lang="en-US" sz="1200" b="1" dirty="0">
                        <a:solidFill>
                          <a:sysClr val="window" lastClr="FFFFFF"/>
                        </a:solidFill>
                        <a:latin typeface="Calibri" panose="020F050202020403020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solidFill>
                      <a:srgbClr val="4F81BD"/>
                    </a:solidFill>
                  </a:tcPr>
                </a:tc>
                <a:tc>
                  <a:txBody>
                    <a:bodyPr/>
                    <a:lstStyle/>
                    <a:p>
                      <a:pPr algn="ctr"/>
                      <a:r>
                        <a:rPr lang="en-US" sz="1050" b="1" dirty="0" smtClean="0">
                          <a:solidFill>
                            <a:sysClr val="window" lastClr="FFFFFF"/>
                          </a:solidFill>
                          <a:latin typeface="Calibri" panose="020F0502020204030204" charset="0"/>
                        </a:rPr>
                        <a:t>N4</a:t>
                      </a:r>
                      <a:endParaRPr lang="en-US" sz="1050" b="1" dirty="0">
                        <a:solidFill>
                          <a:sysClr val="window" lastClr="FFFFFF"/>
                        </a:solidFill>
                        <a:latin typeface="Calibri" panose="020F050202020403020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solidFill>
                      <a:srgbClr val="4F81BD"/>
                    </a:solidFill>
                  </a:tcPr>
                </a:tc>
                <a:tc>
                  <a:txBody>
                    <a:bodyPr/>
                    <a:lstStyle/>
                    <a:p>
                      <a:pPr algn="ctr"/>
                      <a:r>
                        <a:rPr lang="en-US" sz="1050" b="1" dirty="0" smtClean="0">
                          <a:solidFill>
                            <a:sysClr val="window" lastClr="FFFFFF"/>
                          </a:solidFill>
                          <a:latin typeface="Calibri" panose="020F0502020204030204" charset="0"/>
                        </a:rPr>
                        <a:t>T4</a:t>
                      </a:r>
                      <a:endParaRPr lang="en-US" sz="1050" b="1" dirty="0">
                        <a:solidFill>
                          <a:sysClr val="window" lastClr="FFFFFF"/>
                        </a:solidFill>
                        <a:latin typeface="Calibri" panose="020F050202020403020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solidFill>
                      <a:srgbClr val="4F81BD"/>
                    </a:solidFill>
                  </a:tcPr>
                </a:tc>
                <a:tc>
                  <a:txBody>
                    <a:bodyPr/>
                    <a:lstStyle/>
                    <a:p>
                      <a:pPr algn="ctr"/>
                      <a:r>
                        <a:rPr lang="en-US" sz="1050" b="1" dirty="0" smtClean="0">
                          <a:solidFill>
                            <a:sysClr val="window" lastClr="FFFFFF"/>
                          </a:solidFill>
                          <a:latin typeface="Calibri" panose="020F0502020204030204" charset="0"/>
                        </a:rPr>
                        <a:t>N1</a:t>
                      </a:r>
                      <a:endParaRPr lang="en-US" sz="1050" b="1" dirty="0">
                        <a:solidFill>
                          <a:sysClr val="window" lastClr="FFFFFF"/>
                        </a:solidFill>
                        <a:latin typeface="Calibri" panose="020F050202020403020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solidFill>
                      <a:srgbClr val="4F81BD"/>
                    </a:solidFill>
                  </a:tcPr>
                </a:tc>
                <a:tc>
                  <a:txBody>
                    <a:bodyPr/>
                    <a:lstStyle/>
                    <a:p>
                      <a:pPr algn="ctr"/>
                      <a:r>
                        <a:rPr lang="en-US" sz="1050" b="1" dirty="0" smtClean="0">
                          <a:solidFill>
                            <a:sysClr val="window" lastClr="FFFFFF"/>
                          </a:solidFill>
                          <a:latin typeface="Calibri" panose="020F0502020204030204" charset="0"/>
                        </a:rPr>
                        <a:t>N3</a:t>
                      </a:r>
                      <a:endParaRPr lang="en-US" sz="1050" b="1" dirty="0">
                        <a:solidFill>
                          <a:sysClr val="window" lastClr="FFFFFF"/>
                        </a:solidFill>
                        <a:latin typeface="Calibri" panose="020F050202020403020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solidFill>
                      <a:srgbClr val="4F81BD"/>
                    </a:solidFill>
                  </a:tcPr>
                </a:tc>
                <a:tc>
                  <a:txBody>
                    <a:bodyPr/>
                    <a:lstStyle/>
                    <a:p>
                      <a:pPr algn="ctr"/>
                      <a:r>
                        <a:rPr lang="en-US" sz="1050" b="1" dirty="0" smtClean="0">
                          <a:solidFill>
                            <a:sysClr val="window" lastClr="FFFFFF"/>
                          </a:solidFill>
                          <a:latin typeface="Calibri" panose="020F0502020204030204" charset="0"/>
                        </a:rPr>
                        <a:t>T3</a:t>
                      </a:r>
                      <a:endParaRPr lang="en-US" sz="1050" b="1" dirty="0">
                        <a:solidFill>
                          <a:sysClr val="window" lastClr="FFFFFF"/>
                        </a:solidFill>
                        <a:latin typeface="Calibri" panose="020F050202020403020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solidFill>
                      <a:srgbClr val="4F81BD"/>
                    </a:solidFill>
                  </a:tcPr>
                </a:tc>
                <a:tc>
                  <a:txBody>
                    <a:bodyPr/>
                    <a:lstStyle/>
                    <a:p>
                      <a:pPr algn="ctr"/>
                      <a:r>
                        <a:rPr lang="en-US" sz="1050" b="1" dirty="0" smtClean="0">
                          <a:solidFill>
                            <a:sysClr val="window" lastClr="FFFFFF"/>
                          </a:solidFill>
                          <a:latin typeface="Calibri" panose="020F0502020204030204" charset="0"/>
                        </a:rPr>
                        <a:t>T4</a:t>
                      </a:r>
                      <a:endParaRPr lang="en-US" sz="1050" b="1" dirty="0">
                        <a:solidFill>
                          <a:sysClr val="window" lastClr="FFFFFF"/>
                        </a:solidFill>
                        <a:latin typeface="Calibri" panose="020F050202020403020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solidFill>
                      <a:srgbClr val="4F81BD"/>
                    </a:solidFill>
                  </a:tcPr>
                </a:tc>
                <a:tc>
                  <a:txBody>
                    <a:bodyPr/>
                    <a:lstStyle/>
                    <a:p>
                      <a:pPr algn="ctr"/>
                      <a:r>
                        <a:rPr lang="en-US" sz="1050" b="1" dirty="0" smtClean="0">
                          <a:solidFill>
                            <a:sysClr val="window" lastClr="FFFFFF"/>
                          </a:solidFill>
                          <a:latin typeface="Calibri" panose="020F0502020204030204" charset="0"/>
                        </a:rPr>
                        <a:t>N2</a:t>
                      </a:r>
                      <a:endParaRPr lang="en-US" sz="1050" b="1" dirty="0">
                        <a:solidFill>
                          <a:sysClr val="window" lastClr="FFFFFF"/>
                        </a:solidFill>
                        <a:latin typeface="Calibri" panose="020F050202020403020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solidFill>
                      <a:srgbClr val="4F81BD"/>
                    </a:solidFill>
                  </a:tcPr>
                </a:tc>
                <a:tc>
                  <a:txBody>
                    <a:bodyPr/>
                    <a:lstStyle/>
                    <a:p>
                      <a:pPr algn="ctr"/>
                      <a:r>
                        <a:rPr lang="en-US" sz="1050" b="1" dirty="0" smtClean="0">
                          <a:solidFill>
                            <a:sysClr val="window" lastClr="FFFFFF"/>
                          </a:solidFill>
                          <a:latin typeface="Calibri" panose="020F0502020204030204" charset="0"/>
                        </a:rPr>
                        <a:t>T1</a:t>
                      </a:r>
                      <a:endParaRPr lang="en-US" sz="1050" b="1" dirty="0">
                        <a:solidFill>
                          <a:sysClr val="window" lastClr="FFFFFF"/>
                        </a:solidFill>
                        <a:latin typeface="Calibri" panose="020F050202020403020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solidFill>
                      <a:srgbClr val="4F81BD"/>
                    </a:solidFill>
                  </a:tcPr>
                </a:tc>
              </a:tr>
              <a:tr h="493395">
                <a:tc>
                  <a:txBody>
                    <a:bodyPr/>
                    <a:lstStyle/>
                    <a:p>
                      <a:endParaRPr lang="en-US" dirty="0">
                        <a:solidFill>
                          <a:sysClr val="windowText" lastClr="000000"/>
                        </a:solidFill>
                        <a:latin typeface="Calibri" panose="020F050202020403020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F81BD">
                        <a:tint val="40000"/>
                      </a:srgbClr>
                    </a:solidFill>
                  </a:tcPr>
                </a:tc>
                <a:tc>
                  <a:txBody>
                    <a:bodyPr/>
                    <a:lstStyle/>
                    <a:p>
                      <a:endParaRPr lang="en-US" dirty="0">
                        <a:solidFill>
                          <a:sysClr val="windowText" lastClr="000000"/>
                        </a:solidFill>
                        <a:latin typeface="Calibri" panose="020F050202020403020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F81BD">
                        <a:tint val="40000"/>
                      </a:srgbClr>
                    </a:solidFill>
                  </a:tcPr>
                </a:tc>
                <a:tc>
                  <a:txBody>
                    <a:bodyPr/>
                    <a:lstStyle/>
                    <a:p>
                      <a:endParaRPr lang="en-US" dirty="0">
                        <a:solidFill>
                          <a:sysClr val="windowText" lastClr="000000"/>
                        </a:solidFill>
                        <a:latin typeface="Calibri" panose="020F050202020403020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F81BD">
                        <a:tint val="40000"/>
                      </a:srgbClr>
                    </a:solidFill>
                  </a:tcPr>
                </a:tc>
                <a:tc>
                  <a:txBody>
                    <a:bodyPr/>
                    <a:lstStyle/>
                    <a:p>
                      <a:endParaRPr lang="en-US" dirty="0">
                        <a:solidFill>
                          <a:sysClr val="windowText" lastClr="000000"/>
                        </a:solidFill>
                        <a:latin typeface="Calibri" panose="020F050202020403020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F81BD">
                        <a:tint val="40000"/>
                      </a:srgbClr>
                    </a:solidFill>
                  </a:tcPr>
                </a:tc>
                <a:tc>
                  <a:txBody>
                    <a:bodyPr/>
                    <a:lstStyle/>
                    <a:p>
                      <a:endParaRPr lang="en-US" dirty="0">
                        <a:solidFill>
                          <a:sysClr val="windowText" lastClr="000000"/>
                        </a:solidFill>
                        <a:latin typeface="Calibri" panose="020F050202020403020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F81BD">
                        <a:tint val="40000"/>
                      </a:srgbClr>
                    </a:solidFill>
                  </a:tcPr>
                </a:tc>
                <a:tc>
                  <a:txBody>
                    <a:bodyPr/>
                    <a:lstStyle/>
                    <a:p>
                      <a:endParaRPr lang="en-US" dirty="0">
                        <a:solidFill>
                          <a:sysClr val="windowText" lastClr="000000"/>
                        </a:solidFill>
                        <a:latin typeface="Calibri" panose="020F050202020403020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F81BD">
                        <a:tint val="40000"/>
                      </a:srgbClr>
                    </a:solidFill>
                  </a:tcPr>
                </a:tc>
                <a:tc>
                  <a:txBody>
                    <a:bodyPr/>
                    <a:lstStyle/>
                    <a:p>
                      <a:endParaRPr lang="en-US" dirty="0">
                        <a:solidFill>
                          <a:sysClr val="windowText" lastClr="000000"/>
                        </a:solidFill>
                        <a:latin typeface="Calibri" panose="020F050202020403020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F81BD">
                        <a:tint val="40000"/>
                      </a:srgbClr>
                    </a:solidFill>
                  </a:tcPr>
                </a:tc>
                <a:tc>
                  <a:txBody>
                    <a:bodyPr/>
                    <a:lstStyle/>
                    <a:p>
                      <a:endParaRPr lang="en-US" dirty="0">
                        <a:solidFill>
                          <a:sysClr val="windowText" lastClr="000000"/>
                        </a:solidFill>
                        <a:latin typeface="Calibri" panose="020F050202020403020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F81BD">
                        <a:tint val="40000"/>
                      </a:srgbClr>
                    </a:solidFill>
                  </a:tcPr>
                </a:tc>
                <a:tc>
                  <a:txBody>
                    <a:bodyPr/>
                    <a:lstStyle/>
                    <a:p>
                      <a:endParaRPr lang="en-US" dirty="0">
                        <a:solidFill>
                          <a:sysClr val="windowText" lastClr="000000"/>
                        </a:solidFill>
                        <a:latin typeface="Calibri" panose="020F050202020403020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F81BD">
                        <a:tint val="40000"/>
                      </a:srgbClr>
                    </a:solidFill>
                  </a:tcPr>
                </a:tc>
              </a:tr>
            </a:tbl>
          </a:graphicData>
        </a:graphic>
      </p:graphicFrame>
      <p:sp>
        <p:nvSpPr>
          <p:cNvPr id="18" name="TextBox 35"/>
          <p:cNvSpPr txBox="1"/>
          <p:nvPr/>
        </p:nvSpPr>
        <p:spPr>
          <a:xfrm>
            <a:off x="5445125" y="3680460"/>
            <a:ext cx="910186" cy="462499"/>
          </a:xfrm>
          <a:prstGeom prst="rect">
            <a:avLst/>
          </a:prstGeom>
          <a:noFill/>
        </p:spPr>
        <p:txBody>
          <a:bodyPr wrap="none" rtlCol="0">
            <a:spAutoFit/>
          </a:bodyPr>
          <a:lstStyle/>
          <a:p>
            <a:pPr>
              <a:lnSpc>
                <a:spcPct val="150000"/>
              </a:lnSpc>
            </a:pPr>
            <a:r>
              <a:rPr lang="en-US" dirty="0" smtClean="0"/>
              <a:t>ES(S,</a:t>
            </a:r>
            <a:r>
              <a:rPr lang="en-US" dirty="0" smtClean="0">
                <a:sym typeface="Symbol" panose="05050102010706020507"/>
              </a:rPr>
              <a:t></a:t>
            </a:r>
            <a:r>
              <a:rPr lang="en-US" baseline="-25000" dirty="0" smtClean="0">
                <a:sym typeface="Symbol" panose="05050102010706020507"/>
              </a:rPr>
              <a:t>2</a:t>
            </a:r>
            <a:r>
              <a:rPr lang="en-US" dirty="0" smtClean="0">
                <a:sym typeface="Symbol" panose="05050102010706020507"/>
              </a:rPr>
              <a:t>)</a:t>
            </a:r>
            <a:endParaRPr lang="en-US" dirty="0" smtClean="0"/>
          </a:p>
        </p:txBody>
      </p:sp>
      <p:sp>
        <p:nvSpPr>
          <p:cNvPr id="23" name="Rectangle 36"/>
          <p:cNvSpPr/>
          <p:nvPr/>
        </p:nvSpPr>
        <p:spPr>
          <a:xfrm>
            <a:off x="5445125" y="4043680"/>
            <a:ext cx="990600" cy="507831"/>
          </a:xfrm>
          <a:prstGeom prst="rect">
            <a:avLst/>
          </a:prstGeom>
        </p:spPr>
        <p:txBody>
          <a:bodyPr wrap="square">
            <a:spAutoFit/>
          </a:bodyPr>
          <a:lstStyle/>
          <a:p>
            <a:pPr>
              <a:lnSpc>
                <a:spcPct val="150000"/>
              </a:lnSpc>
            </a:pPr>
            <a:r>
              <a:rPr lang="en-US" dirty="0" smtClean="0"/>
              <a:t>ES(S,</a:t>
            </a:r>
            <a:r>
              <a:rPr lang="en-US" dirty="0" smtClean="0">
                <a:sym typeface="Symbol" panose="05050102010706020507"/>
              </a:rPr>
              <a:t></a:t>
            </a:r>
            <a:r>
              <a:rPr lang="en-US" baseline="-25000" dirty="0" smtClean="0">
                <a:sym typeface="Symbol" panose="05050102010706020507"/>
              </a:rPr>
              <a:t>3</a:t>
            </a:r>
            <a:r>
              <a:rPr lang="en-US" dirty="0" smtClean="0">
                <a:sym typeface="Symbol" panose="05050102010706020507"/>
              </a:rPr>
              <a:t>)</a:t>
            </a:r>
            <a:endParaRPr lang="en-US" dirty="0" smtClean="0"/>
          </a:p>
        </p:txBody>
      </p:sp>
      <p:sp>
        <p:nvSpPr>
          <p:cNvPr id="24" name="Rectangle 37"/>
          <p:cNvSpPr/>
          <p:nvPr/>
        </p:nvSpPr>
        <p:spPr>
          <a:xfrm>
            <a:off x="5445125" y="4403477"/>
            <a:ext cx="1447800" cy="1338828"/>
          </a:xfrm>
          <a:prstGeom prst="rect">
            <a:avLst/>
          </a:prstGeom>
        </p:spPr>
        <p:txBody>
          <a:bodyPr wrap="square">
            <a:spAutoFit/>
          </a:bodyPr>
          <a:lstStyle/>
          <a:p>
            <a:pPr>
              <a:lnSpc>
                <a:spcPct val="150000"/>
              </a:lnSpc>
            </a:pPr>
            <a:endParaRPr lang="en-US" dirty="0" smtClean="0"/>
          </a:p>
          <a:p>
            <a:pPr>
              <a:lnSpc>
                <a:spcPct val="150000"/>
              </a:lnSpc>
            </a:pPr>
            <a:r>
              <a:rPr lang="en-US" dirty="0" smtClean="0"/>
              <a:t>:</a:t>
            </a:r>
            <a:endParaRPr lang="en-US" dirty="0" smtClean="0"/>
          </a:p>
          <a:p>
            <a:pPr>
              <a:lnSpc>
                <a:spcPct val="150000"/>
              </a:lnSpc>
            </a:pPr>
            <a:r>
              <a:rPr lang="en-US" dirty="0" smtClean="0"/>
              <a:t>ES(S,</a:t>
            </a:r>
            <a:r>
              <a:rPr lang="en-US" dirty="0" smtClean="0">
                <a:sym typeface="Symbol" panose="05050102010706020507"/>
              </a:rPr>
              <a:t></a:t>
            </a:r>
            <a:r>
              <a:rPr lang="en-US" baseline="-25000" dirty="0" smtClean="0">
                <a:sym typeface="Symbol" panose="05050102010706020507"/>
              </a:rPr>
              <a:t>1000</a:t>
            </a:r>
            <a:r>
              <a:rPr lang="en-US" dirty="0" smtClean="0">
                <a:sym typeface="Symbol" panose="05050102010706020507"/>
              </a:rPr>
              <a:t>)</a:t>
            </a:r>
            <a:endParaRPr lang="en-US" dirty="0" smtClean="0"/>
          </a:p>
        </p:txBody>
      </p:sp>
      <p:sp>
        <p:nvSpPr>
          <p:cNvPr id="25" name="TextBox 38"/>
          <p:cNvSpPr txBox="1"/>
          <p:nvPr/>
        </p:nvSpPr>
        <p:spPr>
          <a:xfrm>
            <a:off x="5445379" y="2354580"/>
            <a:ext cx="647293" cy="369332"/>
          </a:xfrm>
          <a:prstGeom prst="rect">
            <a:avLst/>
          </a:prstGeom>
          <a:noFill/>
        </p:spPr>
        <p:txBody>
          <a:bodyPr wrap="none" rtlCol="0">
            <a:spAutoFit/>
          </a:bodyPr>
          <a:lstStyle/>
          <a:p>
            <a:r>
              <a:rPr lang="en-US" dirty="0" smtClean="0"/>
              <a:t>ES(S)</a:t>
            </a:r>
            <a:endParaRPr lang="en-US" dirty="0"/>
          </a:p>
        </p:txBody>
      </p:sp>
      <p:sp>
        <p:nvSpPr>
          <p:cNvPr id="29" name="Right Brace 39"/>
          <p:cNvSpPr/>
          <p:nvPr/>
        </p:nvSpPr>
        <p:spPr>
          <a:xfrm>
            <a:off x="6645910" y="3472180"/>
            <a:ext cx="381000" cy="1623695"/>
          </a:xfrm>
          <a:prstGeom prst="rightBrace">
            <a:avLst/>
          </a:prstGeom>
          <a:ln w="25400">
            <a:solidFill>
              <a:srgbClr val="4F81BD"/>
            </a:solidFill>
          </a:ln>
        </p:spPr>
        <p:style>
          <a:lnRef idx="2">
            <a:srgbClr val="4F81BD"/>
          </a:lnRef>
          <a:fillRef idx="0">
            <a:srgbClr val="4F81BD"/>
          </a:fillRef>
          <a:effectRef idx="1">
            <a:srgbClr val="4F81BD"/>
          </a:effectRef>
          <a:fontRef idx="minor">
            <a:sysClr val="windowText" lastClr="000000"/>
          </a:fontRef>
        </p:style>
        <p:txBody>
          <a:bodyPr rtlCol="0" anchor="ctr"/>
          <a:lstStyle/>
          <a:p>
            <a:pPr algn="ctr"/>
            <a:endParaRPr lang="en-US"/>
          </a:p>
        </p:txBody>
      </p:sp>
      <p:sp>
        <p:nvSpPr>
          <p:cNvPr id="30" name="TextBox 41"/>
          <p:cNvSpPr txBox="1"/>
          <p:nvPr/>
        </p:nvSpPr>
        <p:spPr>
          <a:xfrm>
            <a:off x="7004050" y="1823720"/>
            <a:ext cx="2623820" cy="368300"/>
          </a:xfrm>
          <a:prstGeom prst="rect">
            <a:avLst/>
          </a:prstGeom>
          <a:noFill/>
        </p:spPr>
        <p:txBody>
          <a:bodyPr wrap="none" rtlCol="0">
            <a:spAutoFit/>
          </a:bodyPr>
          <a:lstStyle/>
          <a:p>
            <a:r>
              <a:rPr lang="en-US" b="1" i="1" dirty="0" smtClean="0">
                <a:solidFill>
                  <a:srgbClr val="0070C0"/>
                </a:solidFill>
              </a:rPr>
              <a:t>ES</a:t>
            </a:r>
            <a:r>
              <a:rPr lang="en-US" b="1" i="1" baseline="-25000" dirty="0" smtClean="0">
                <a:solidFill>
                  <a:srgbClr val="0070C0"/>
                </a:solidFill>
              </a:rPr>
              <a:t>NULL</a:t>
            </a:r>
            <a:r>
              <a:rPr lang="en-US" b="1" i="1" dirty="0" smtClean="0">
                <a:solidFill>
                  <a:srgbClr val="0070C0"/>
                </a:solidFill>
              </a:rPr>
              <a:t>(S): ES(S)</a:t>
            </a:r>
            <a:r>
              <a:rPr lang="zh-CN" altLang="en-US" b="1" i="1" dirty="0" smtClean="0">
                <a:solidFill>
                  <a:srgbClr val="0070C0"/>
                </a:solidFill>
              </a:rPr>
              <a:t>零</a:t>
            </a:r>
            <a:r>
              <a:rPr lang="zh-CN" altLang="en-US" b="1" i="1" dirty="0" smtClean="0">
                <a:solidFill>
                  <a:srgbClr val="0070C0"/>
                </a:solidFill>
              </a:rPr>
              <a:t>分布</a:t>
            </a:r>
            <a:endParaRPr lang="zh-CN" altLang="en-US" b="1" i="1" dirty="0" smtClean="0">
              <a:solidFill>
                <a:srgbClr val="0070C0"/>
              </a:solidFill>
            </a:endParaRPr>
          </a:p>
        </p:txBody>
      </p:sp>
      <p:grpSp>
        <p:nvGrpSpPr>
          <p:cNvPr id="31" name="Group 45"/>
          <p:cNvGrpSpPr/>
          <p:nvPr/>
        </p:nvGrpSpPr>
        <p:grpSpPr>
          <a:xfrm>
            <a:off x="9740265" y="3293348"/>
            <a:ext cx="647293" cy="750332"/>
            <a:chOff x="7467600" y="3212068"/>
            <a:chExt cx="647293" cy="750332"/>
          </a:xfrm>
        </p:grpSpPr>
        <p:cxnSp>
          <p:nvCxnSpPr>
            <p:cNvPr id="32" name="Straight Arrow Connector 43"/>
            <p:cNvCxnSpPr/>
            <p:nvPr/>
          </p:nvCxnSpPr>
          <p:spPr>
            <a:xfrm>
              <a:off x="7772400" y="3581400"/>
              <a:ext cx="0" cy="381000"/>
            </a:xfrm>
            <a:prstGeom prst="straightConnector1">
              <a:avLst/>
            </a:prstGeom>
            <a:ln>
              <a:tailEnd type="arrow"/>
            </a:ln>
          </p:spPr>
          <p:style>
            <a:lnRef idx="1">
              <a:srgbClr val="4F81BD"/>
            </a:lnRef>
            <a:fillRef idx="0">
              <a:srgbClr val="4F81BD"/>
            </a:fillRef>
            <a:effectRef idx="0">
              <a:srgbClr val="4F81BD"/>
            </a:effectRef>
            <a:fontRef idx="minor">
              <a:sysClr val="windowText" lastClr="000000"/>
            </a:fontRef>
          </p:style>
        </p:cxnSp>
        <p:sp>
          <p:nvSpPr>
            <p:cNvPr id="43" name="TextBox 44"/>
            <p:cNvSpPr txBox="1"/>
            <p:nvPr/>
          </p:nvSpPr>
          <p:spPr>
            <a:xfrm>
              <a:off x="7467600" y="3212068"/>
              <a:ext cx="647293" cy="369332"/>
            </a:xfrm>
            <a:prstGeom prst="rect">
              <a:avLst/>
            </a:prstGeom>
            <a:noFill/>
          </p:spPr>
          <p:txBody>
            <a:bodyPr wrap="none" rtlCol="0">
              <a:spAutoFit/>
            </a:bodyPr>
            <a:lstStyle/>
            <a:p>
              <a:r>
                <a:rPr lang="en-US" dirty="0" smtClean="0">
                  <a:solidFill>
                    <a:srgbClr val="FF0000"/>
                  </a:solidFill>
                </a:rPr>
                <a:t>ES(S)</a:t>
              </a:r>
              <a:endParaRPr lang="en-US" dirty="0">
                <a:solidFill>
                  <a:srgbClr val="FF0000"/>
                </a:solidFill>
              </a:endParaRPr>
            </a:p>
          </p:txBody>
        </p:sp>
      </p:grpSp>
      <p:grpSp>
        <p:nvGrpSpPr>
          <p:cNvPr id="47" name="Group 48"/>
          <p:cNvGrpSpPr/>
          <p:nvPr/>
        </p:nvGrpSpPr>
        <p:grpSpPr>
          <a:xfrm>
            <a:off x="7336789" y="5160010"/>
            <a:ext cx="4114165" cy="1227455"/>
            <a:chOff x="6323350" y="5469932"/>
            <a:chExt cx="3389337" cy="1227546"/>
          </a:xfrm>
        </p:grpSpPr>
        <p:sp>
          <p:nvSpPr>
            <p:cNvPr id="50" name="TextBox 47"/>
            <p:cNvSpPr txBox="1"/>
            <p:nvPr/>
          </p:nvSpPr>
          <p:spPr>
            <a:xfrm>
              <a:off x="6323350" y="6052270"/>
              <a:ext cx="3389337" cy="645208"/>
            </a:xfrm>
            <a:prstGeom prst="rect">
              <a:avLst/>
            </a:prstGeom>
            <a:noFill/>
          </p:spPr>
          <p:txBody>
            <a:bodyPr wrap="square" rtlCol="0">
              <a:spAutoFit/>
            </a:bodyPr>
            <a:lstStyle/>
            <a:p>
              <a:r>
                <a:rPr lang="zh-CN" altLang="en-US" b="1" dirty="0" smtClean="0"/>
                <a:t>相对于</a:t>
              </a:r>
              <a:r>
                <a:rPr lang="en-US" altLang="zh-CN" b="1" dirty="0" smtClean="0"/>
                <a:t>ES(S)</a:t>
              </a:r>
              <a:r>
                <a:rPr lang="zh-CN" altLang="en-US" b="1" dirty="0" smtClean="0"/>
                <a:t>零分布计算每个</a:t>
              </a:r>
              <a:r>
                <a:rPr lang="en-US" altLang="zh-CN" b="1" dirty="0" smtClean="0"/>
                <a:t>ES(S)</a:t>
              </a:r>
              <a:r>
                <a:rPr lang="zh-CN" altLang="en-US" b="1" dirty="0" smtClean="0"/>
                <a:t>的</a:t>
              </a:r>
              <a:r>
                <a:rPr lang="zh-CN" altLang="en-US" b="1" dirty="0" smtClean="0">
                  <a:solidFill>
                    <a:srgbClr val="0000FF"/>
                  </a:solidFill>
                  <a:sym typeface="+mn-ea"/>
                </a:rPr>
                <a:t>经验</a:t>
              </a:r>
              <a:r>
                <a:rPr lang="en-US" b="1" dirty="0" smtClean="0">
                  <a:solidFill>
                    <a:srgbClr val="0000FF"/>
                  </a:solidFill>
                  <a:sym typeface="+mn-ea"/>
                </a:rPr>
                <a:t>名义</a:t>
              </a:r>
              <a:r>
                <a:rPr lang="en-US" b="1" dirty="0" smtClean="0">
                  <a:solidFill>
                    <a:srgbClr val="0000FF"/>
                  </a:solidFill>
                </a:rPr>
                <a:t>p值</a:t>
              </a:r>
              <a:r>
                <a:rPr lang="zh-CN" altLang="en-US" b="1" dirty="0" smtClean="0">
                  <a:solidFill>
                    <a:srgbClr val="0000FF"/>
                  </a:solidFill>
                </a:rPr>
                <a:t>：</a:t>
              </a:r>
              <a:r>
                <a:rPr lang="en-US" b="1" i="1" dirty="0" smtClean="0">
                  <a:solidFill>
                    <a:srgbClr val="0000FF"/>
                  </a:solidFill>
                </a:rPr>
                <a:t>p  </a:t>
              </a:r>
              <a:r>
                <a:rPr lang="en-US" b="1" dirty="0" smtClean="0">
                  <a:solidFill>
                    <a:srgbClr val="0000FF"/>
                  </a:solidFill>
                </a:rPr>
                <a:t>≥ ES(S)</a:t>
              </a:r>
              <a:endParaRPr lang="en-US" dirty="0">
                <a:solidFill>
                  <a:srgbClr val="0000FF"/>
                </a:solidFill>
              </a:endParaRPr>
            </a:p>
          </p:txBody>
        </p:sp>
        <p:cxnSp>
          <p:nvCxnSpPr>
            <p:cNvPr id="51" name="Straight Arrow Connector 40"/>
            <p:cNvCxnSpPr/>
            <p:nvPr/>
          </p:nvCxnSpPr>
          <p:spPr>
            <a:xfrm rot="5400000" flipH="1" flipV="1">
              <a:off x="8279032" y="5760222"/>
              <a:ext cx="582168" cy="1588"/>
            </a:xfrm>
            <a:prstGeom prst="straightConnector1">
              <a:avLst/>
            </a:prstGeom>
            <a:ln w="44450">
              <a:tailEnd type="arrow"/>
            </a:ln>
          </p:spPr>
          <p:style>
            <a:lnRef idx="3">
              <a:srgbClr val="4F81BD"/>
            </a:lnRef>
            <a:fillRef idx="0">
              <a:srgbClr val="4F81BD"/>
            </a:fillRef>
            <a:effectRef idx="2">
              <a:srgbClr val="4F81BD"/>
            </a:effectRef>
            <a:fontRef idx="minor">
              <a:sysClr val="windowText" lastClr="000000"/>
            </a:fontRef>
          </p:style>
        </p:cxnSp>
      </p:grpSp>
      <p:cxnSp>
        <p:nvCxnSpPr>
          <p:cNvPr id="52" name="Straight Arrow Connector 21"/>
          <p:cNvCxnSpPr/>
          <p:nvPr/>
        </p:nvCxnSpPr>
        <p:spPr>
          <a:xfrm>
            <a:off x="3320415" y="2770505"/>
            <a:ext cx="5080" cy="701675"/>
          </a:xfrm>
          <a:prstGeom prst="straightConnector1">
            <a:avLst/>
          </a:prstGeom>
          <a:ln w="44450">
            <a:tailEnd type="arrow"/>
          </a:ln>
        </p:spPr>
        <p:style>
          <a:lnRef idx="3">
            <a:srgbClr val="4F81BD"/>
          </a:lnRef>
          <a:fillRef idx="0">
            <a:srgbClr val="4F81BD"/>
          </a:fillRef>
          <a:effectRef idx="2">
            <a:srgbClr val="4F81BD"/>
          </a:effectRef>
          <a:fontRef idx="minor">
            <a:sysClr val="windowText" lastClr="000000"/>
          </a:fontRef>
        </p:style>
      </p:cxnSp>
      <p:cxnSp>
        <p:nvCxnSpPr>
          <p:cNvPr id="53" name="Straight Arrow Connector 21"/>
          <p:cNvCxnSpPr/>
          <p:nvPr/>
        </p:nvCxnSpPr>
        <p:spPr>
          <a:xfrm>
            <a:off x="2520315" y="2770505"/>
            <a:ext cx="5080" cy="701675"/>
          </a:xfrm>
          <a:prstGeom prst="straightConnector1">
            <a:avLst/>
          </a:prstGeom>
          <a:ln w="44450">
            <a:tailEnd type="arrow"/>
          </a:ln>
        </p:spPr>
        <p:style>
          <a:lnRef idx="3">
            <a:srgbClr val="4F81BD"/>
          </a:lnRef>
          <a:fillRef idx="0">
            <a:srgbClr val="4F81BD"/>
          </a:fillRef>
          <a:effectRef idx="2">
            <a:srgbClr val="4F81BD"/>
          </a:effectRef>
          <a:fontRef idx="minor">
            <a:sysClr val="windowText" lastClr="000000"/>
          </a:fontRef>
        </p:style>
      </p:cxnSp>
      <p:cxnSp>
        <p:nvCxnSpPr>
          <p:cNvPr id="54" name="Straight Arrow Connector 21"/>
          <p:cNvCxnSpPr/>
          <p:nvPr/>
        </p:nvCxnSpPr>
        <p:spPr>
          <a:xfrm>
            <a:off x="1718945" y="2724150"/>
            <a:ext cx="5080" cy="701675"/>
          </a:xfrm>
          <a:prstGeom prst="straightConnector1">
            <a:avLst/>
          </a:prstGeom>
          <a:ln w="44450">
            <a:tailEnd type="arrow"/>
          </a:ln>
        </p:spPr>
        <p:style>
          <a:lnRef idx="3">
            <a:srgbClr val="4F81BD"/>
          </a:lnRef>
          <a:fillRef idx="0">
            <a:srgbClr val="4F81BD"/>
          </a:fillRef>
          <a:effectRef idx="2">
            <a:srgbClr val="4F81BD"/>
          </a:effectRef>
          <a:fontRef idx="minor">
            <a:sysClr val="windowText" lastClr="000000"/>
          </a:fontRef>
        </p:style>
      </p:cxn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blinds(horizontal)">
                                      <p:cBhvr>
                                        <p:cTn id="10" dur="500"/>
                                        <p:tgtEl>
                                          <p:spTgt spid="25"/>
                                        </p:tgtEl>
                                      </p:cBhvr>
                                    </p:animEffect>
                                  </p:childTnLst>
                                </p:cTn>
                              </p:par>
                              <p:par>
                                <p:cTn id="11" presetID="3" presetClass="entr" presetSubtype="1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par>
                                <p:cTn id="14" presetID="3" presetClass="entr" presetSubtype="1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blinds(horizontal)">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8" presetClass="entr" presetSubtype="16"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diamond(in)">
                                      <p:cBhvr>
                                        <p:cTn id="21" dur="10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blinds(horizontal)">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8" presetClass="entr" presetSubtype="16"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diamond(in)">
                                      <p:cBhvr>
                                        <p:cTn id="31" dur="1000"/>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blinds(horizontal)">
                                      <p:cBhvr>
                                        <p:cTn id="36" dur="500"/>
                                        <p:tgtEl>
                                          <p:spTgt spid="17"/>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blinds(horizontal)">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5" presetClass="entr" presetSubtype="10"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checkerboard(across)">
                                      <p:cBhvr>
                                        <p:cTn id="44" dur="500"/>
                                        <p:tgtEl>
                                          <p:spTgt spid="10"/>
                                        </p:tgtEl>
                                      </p:cBhvr>
                                    </p:animEffect>
                                  </p:childTnLst>
                                </p:cTn>
                              </p:par>
                              <p:par>
                                <p:cTn id="45" presetID="5" presetClass="entr" presetSubtype="1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checkerboard(across)">
                                      <p:cBhvr>
                                        <p:cTn id="47" dur="500"/>
                                        <p:tgtEl>
                                          <p:spTgt spid="24"/>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grpId="0" nodeType="click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checkerboard(across)">
                                      <p:cBhvr>
                                        <p:cTn id="52" dur="500"/>
                                        <p:tgtEl>
                                          <p:spTgt spid="29"/>
                                        </p:tgtEl>
                                      </p:cBhvr>
                                    </p:animEffect>
                                  </p:childTnLst>
                                </p:cTn>
                              </p:par>
                              <p:par>
                                <p:cTn id="53" presetID="5" presetClass="entr" presetSubtype="10" fill="hold" nodeType="with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checkerboard(across)">
                                      <p:cBhvr>
                                        <p:cTn id="55" dur="500"/>
                                        <p:tgtEl>
                                          <p:spTgt spid="12"/>
                                        </p:tgtEl>
                                      </p:cBhvr>
                                    </p:animEffect>
                                  </p:childTnLst>
                                </p:cTn>
                              </p:par>
                              <p:par>
                                <p:cTn id="56" presetID="5" presetClass="entr" presetSubtype="10" fill="hold" grpId="0" nodeType="with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checkerboard(across)">
                                      <p:cBhvr>
                                        <p:cTn id="58" dur="500"/>
                                        <p:tgtEl>
                                          <p:spTgt spid="11"/>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blinds(horizontal)">
                                      <p:cBhvr>
                                        <p:cTn id="63" dur="500"/>
                                        <p:tgtEl>
                                          <p:spTgt spid="30"/>
                                        </p:tgtEl>
                                      </p:cBhvr>
                                    </p:animEffect>
                                  </p:childTnLst>
                                </p:cTn>
                              </p:par>
                            </p:childTnLst>
                          </p:cTn>
                        </p:par>
                      </p:childTnLst>
                    </p:cTn>
                  </p:par>
                  <p:par>
                    <p:cTn id="64" fill="hold">
                      <p:stCondLst>
                        <p:cond delay="indefinite"/>
                      </p:stCondLst>
                      <p:childTnLst>
                        <p:par>
                          <p:cTn id="65" fill="hold">
                            <p:stCondLst>
                              <p:cond delay="0"/>
                            </p:stCondLst>
                            <p:childTnLst>
                              <p:par>
                                <p:cTn id="66" presetID="5" presetClass="entr" presetSubtype="10" fill="hold" nodeType="click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checkerboard(across)">
                                      <p:cBhvr>
                                        <p:cTn id="68" dur="500"/>
                                        <p:tgtEl>
                                          <p:spTgt spid="31"/>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47"/>
                                        </p:tgtEl>
                                        <p:attrNameLst>
                                          <p:attrName>style.visibility</p:attrName>
                                        </p:attrNameLst>
                                      </p:cBhvr>
                                      <p:to>
                                        <p:strVal val="visible"/>
                                      </p:to>
                                    </p:set>
                                    <p:animEffect transition="in" filter="fade">
                                      <p:cBhvr>
                                        <p:cTn id="73" dur="2000"/>
                                        <p:tgtEl>
                                          <p:spTgt spid="47"/>
                                        </p:tgtEl>
                                      </p:cBhvr>
                                    </p:animEffect>
                                  </p:childTnLst>
                                </p:cTn>
                              </p:par>
                              <p:par>
                                <p:cTn id="74" presetID="3" presetClass="entr" presetSubtype="10" fill="hold" nodeType="withEffect">
                                  <p:stCondLst>
                                    <p:cond delay="0"/>
                                  </p:stCondLst>
                                  <p:childTnLst>
                                    <p:set>
                                      <p:cBhvr>
                                        <p:cTn id="75" dur="1" fill="hold">
                                          <p:stCondLst>
                                            <p:cond delay="0"/>
                                          </p:stCondLst>
                                        </p:cTn>
                                        <p:tgtEl>
                                          <p:spTgt spid="52"/>
                                        </p:tgtEl>
                                        <p:attrNameLst>
                                          <p:attrName>style.visibility</p:attrName>
                                        </p:attrNameLst>
                                      </p:cBhvr>
                                      <p:to>
                                        <p:strVal val="visible"/>
                                      </p:to>
                                    </p:set>
                                    <p:animEffect transition="in" filter="blinds(horizontal)">
                                      <p:cBhvr>
                                        <p:cTn id="76" dur="500"/>
                                        <p:tgtEl>
                                          <p:spTgt spid="52"/>
                                        </p:tgtEl>
                                      </p:cBhvr>
                                    </p:animEffect>
                                  </p:childTnLst>
                                </p:cTn>
                              </p:par>
                              <p:par>
                                <p:cTn id="77" presetID="3" presetClass="entr" presetSubtype="10" fill="hold" nodeType="withEffect">
                                  <p:stCondLst>
                                    <p:cond delay="0"/>
                                  </p:stCondLst>
                                  <p:childTnLst>
                                    <p:set>
                                      <p:cBhvr>
                                        <p:cTn id="78" dur="1" fill="hold">
                                          <p:stCondLst>
                                            <p:cond delay="0"/>
                                          </p:stCondLst>
                                        </p:cTn>
                                        <p:tgtEl>
                                          <p:spTgt spid="53"/>
                                        </p:tgtEl>
                                        <p:attrNameLst>
                                          <p:attrName>style.visibility</p:attrName>
                                        </p:attrNameLst>
                                      </p:cBhvr>
                                      <p:to>
                                        <p:strVal val="visible"/>
                                      </p:to>
                                    </p:set>
                                    <p:animEffect transition="in" filter="blinds(horizontal)">
                                      <p:cBhvr>
                                        <p:cTn id="79" dur="500"/>
                                        <p:tgtEl>
                                          <p:spTgt spid="53"/>
                                        </p:tgtEl>
                                      </p:cBhvr>
                                    </p:animEffect>
                                  </p:childTnLst>
                                </p:cTn>
                              </p:par>
                              <p:par>
                                <p:cTn id="80" presetID="3" presetClass="entr" presetSubtype="10" fill="hold" nodeType="withEffect">
                                  <p:stCondLst>
                                    <p:cond delay="0"/>
                                  </p:stCondLst>
                                  <p:childTnLst>
                                    <p:set>
                                      <p:cBhvr>
                                        <p:cTn id="81" dur="1" fill="hold">
                                          <p:stCondLst>
                                            <p:cond delay="0"/>
                                          </p:stCondLst>
                                        </p:cTn>
                                        <p:tgtEl>
                                          <p:spTgt spid="54"/>
                                        </p:tgtEl>
                                        <p:attrNameLst>
                                          <p:attrName>style.visibility</p:attrName>
                                        </p:attrNameLst>
                                      </p:cBhvr>
                                      <p:to>
                                        <p:strVal val="visible"/>
                                      </p:to>
                                    </p:set>
                                    <p:animEffect transition="in" filter="blinds(horizontal)">
                                      <p:cBhvr>
                                        <p:cTn id="82"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3" grpId="0"/>
      <p:bldP spid="18" grpId="0"/>
      <p:bldP spid="23" grpId="0"/>
      <p:bldP spid="24" grpId="0"/>
      <p:bldP spid="25" grpId="0"/>
      <p:bldP spid="29" grpId="0" bldLvl="0" animBg="1"/>
      <p:bldP spid="30"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5"/>
          <p:cNvSpPr txBox="1"/>
          <p:nvPr/>
        </p:nvSpPr>
        <p:spPr>
          <a:xfrm>
            <a:off x="455930" y="247015"/>
            <a:ext cx="869950" cy="398780"/>
          </a:xfrm>
          <a:prstGeom prst="rect">
            <a:avLst/>
          </a:prstGeom>
          <a:noFill/>
        </p:spPr>
        <p:txBody>
          <a:bodyPr wrap="none" rtlCol="0">
            <a:spAutoFit/>
          </a:bodyPr>
          <a:p>
            <a:r>
              <a:rPr lang="en-US" altLang="zh-CN" sz="2000" b="1">
                <a:latin typeface="微软雅黑" panose="020B0503020204020204" charset="-122"/>
                <a:ea typeface="微软雅黑" panose="020B0503020204020204" charset="-122"/>
              </a:rPr>
              <a:t>GSEA</a:t>
            </a:r>
            <a:endParaRPr lang="en-US" altLang="zh-CN" sz="2000" b="1">
              <a:latin typeface="微软雅黑" panose="020B0503020204020204" charset="-122"/>
              <a:ea typeface="微软雅黑" panose="020B0503020204020204" charset="-122"/>
            </a:endParaRPr>
          </a:p>
        </p:txBody>
      </p:sp>
      <p:sp>
        <p:nvSpPr>
          <p:cNvPr id="9" name="文本框 8"/>
          <p:cNvSpPr txBox="1"/>
          <p:nvPr/>
        </p:nvSpPr>
        <p:spPr>
          <a:xfrm>
            <a:off x="455930" y="645795"/>
            <a:ext cx="3296285" cy="398780"/>
          </a:xfrm>
          <a:prstGeom prst="rect">
            <a:avLst/>
          </a:prstGeom>
          <a:noFill/>
        </p:spPr>
        <p:txBody>
          <a:bodyPr wrap="none" rtlCol="0">
            <a:spAutoFit/>
          </a:bodyPr>
          <a:p>
            <a:pPr algn="l"/>
            <a:r>
              <a:rPr lang="en-US" altLang="zh-CN" sz="2000" b="1"/>
              <a:t>STEP 3</a:t>
            </a:r>
            <a:r>
              <a:rPr lang="en-US" altLang="zh-CN" sz="2000"/>
              <a:t>   </a:t>
            </a:r>
            <a:r>
              <a:rPr sz="2000">
                <a:sym typeface="+mn-ea"/>
              </a:rPr>
              <a:t>多重假设检验校正</a:t>
            </a:r>
            <a:r>
              <a:rPr lang="en-US" altLang="zh-CN" sz="2000"/>
              <a:t> </a:t>
            </a:r>
            <a:endParaRPr lang="en-US" altLang="zh-CN" sz="2000"/>
          </a:p>
        </p:txBody>
      </p:sp>
      <p:sp>
        <p:nvSpPr>
          <p:cNvPr id="2" name="文本框 1"/>
          <p:cNvSpPr txBox="1"/>
          <p:nvPr/>
        </p:nvSpPr>
        <p:spPr>
          <a:xfrm>
            <a:off x="455930" y="1278890"/>
            <a:ext cx="4697730" cy="368300"/>
          </a:xfrm>
          <a:prstGeom prst="rect">
            <a:avLst/>
          </a:prstGeom>
          <a:noFill/>
        </p:spPr>
        <p:txBody>
          <a:bodyPr wrap="square" rtlCol="0" anchor="t">
            <a:spAutoFit/>
          </a:bodyPr>
          <a:p>
            <a:r>
              <a:rPr lang="zh-CN" altLang="en-US"/>
              <a:t>由置换得到的给定 S 的 ES(S</a:t>
            </a:r>
            <a:r>
              <a:rPr lang="en-US" dirty="0" smtClean="0">
                <a:sym typeface="+mn-ea"/>
              </a:rPr>
              <a:t>, </a:t>
            </a:r>
            <a:r>
              <a:rPr lang="en-US" dirty="0" smtClean="0">
                <a:sym typeface="Symbol" panose="05050102010706020507"/>
              </a:rPr>
              <a:t></a:t>
            </a:r>
            <a:r>
              <a:rPr lang="zh-CN" altLang="en-US"/>
              <a:t>) 值的直方图</a:t>
            </a:r>
            <a:endParaRPr lang="zh-CN" altLang="en-US"/>
          </a:p>
        </p:txBody>
      </p:sp>
      <p:pic>
        <p:nvPicPr>
          <p:cNvPr id="16" name="Picture 2" descr="https://encrypted-tbn2.gstatic.com/images?q=tbn:ANd9GcT-uQ0pmnlHgdBwAjGXf9FRhXM3p75gLXd27RXMyZidhBoCVV8C"/>
          <p:cNvPicPr>
            <a:picLocks noChangeAspect="1" noChangeArrowheads="1"/>
          </p:cNvPicPr>
          <p:nvPr/>
        </p:nvPicPr>
        <p:blipFill>
          <a:blip r:embed="rId1" cstate="print"/>
          <a:srcRect l="4109" t="2105" r="2114" b="14146"/>
          <a:stretch>
            <a:fillRect/>
          </a:stretch>
        </p:blipFill>
        <p:spPr bwMode="auto">
          <a:xfrm>
            <a:off x="589915" y="1702435"/>
            <a:ext cx="3301365" cy="2165350"/>
          </a:xfrm>
          <a:prstGeom prst="rect">
            <a:avLst/>
          </a:prstGeom>
          <a:noFill/>
        </p:spPr>
      </p:pic>
      <p:grpSp>
        <p:nvGrpSpPr>
          <p:cNvPr id="43" name="Group 42"/>
          <p:cNvGrpSpPr/>
          <p:nvPr/>
        </p:nvGrpSpPr>
        <p:grpSpPr>
          <a:xfrm>
            <a:off x="4495165" y="2214880"/>
            <a:ext cx="5667375" cy="790575"/>
            <a:chOff x="4191000" y="1811655"/>
            <a:chExt cx="5667375" cy="790575"/>
          </a:xfrm>
        </p:grpSpPr>
        <p:sp>
          <p:nvSpPr>
            <p:cNvPr id="35851" name="Text Box 9"/>
            <p:cNvSpPr txBox="1">
              <a:spLocks noChangeArrowheads="1"/>
            </p:cNvSpPr>
            <p:nvPr/>
          </p:nvSpPr>
          <p:spPr bwMode="auto">
            <a:xfrm>
              <a:off x="5573395" y="2233930"/>
              <a:ext cx="4284980" cy="368300"/>
            </a:xfrm>
            <a:prstGeom prst="rect">
              <a:avLst/>
            </a:prstGeom>
            <a:noFill/>
            <a:ln w="9525">
              <a:noFill/>
              <a:miter lim="800000"/>
            </a:ln>
          </p:spPr>
          <p:txBody>
            <a:bodyPr wrap="square">
              <a:spAutoFit/>
            </a:bodyPr>
            <a:p>
              <a:pPr algn="ctr" eaLnBrk="1" hangingPunct="1">
                <a:spcBef>
                  <a:spcPct val="50000"/>
                </a:spcBef>
              </a:pPr>
              <a:r>
                <a:rPr lang="en-US" b="1" dirty="0">
                  <a:solidFill>
                    <a:srgbClr val="FF0066"/>
                  </a:solidFill>
                  <a:sym typeface="Symbol" panose="05050102010706020507" pitchFamily="18" charset="2"/>
                </a:rPr>
                <a:t>mean</a:t>
              </a:r>
              <a:r>
                <a:rPr lang="en-US" b="1" baseline="-25000" dirty="0" smtClean="0">
                  <a:solidFill>
                    <a:srgbClr val="FF0066"/>
                  </a:solidFill>
                  <a:sym typeface="Symbol" panose="05050102010706020507" pitchFamily="18" charset="2"/>
                </a:rPr>
                <a:t></a:t>
              </a:r>
              <a:r>
                <a:rPr lang="en-US" b="1" dirty="0" smtClean="0">
                  <a:solidFill>
                    <a:srgbClr val="FF0066"/>
                  </a:solidFill>
                  <a:sym typeface="Symbol" panose="05050102010706020507" pitchFamily="18" charset="2"/>
                </a:rPr>
                <a:t>{ 与ES(S)符号相同的ES(S</a:t>
              </a:r>
              <a:r>
                <a:rPr lang="en-US" b="1" dirty="0">
                  <a:solidFill>
                    <a:srgbClr val="FF0066"/>
                  </a:solidFill>
                  <a:sym typeface="Symbol" panose="05050102010706020507" pitchFamily="18" charset="2"/>
                </a:rPr>
                <a:t>, </a:t>
              </a:r>
              <a:r>
                <a:rPr lang="en-US" b="1" dirty="0" smtClean="0">
                  <a:solidFill>
                    <a:srgbClr val="FF0066"/>
                  </a:solidFill>
                  <a:sym typeface="Symbol" panose="05050102010706020507" pitchFamily="18" charset="2"/>
                </a:rPr>
                <a:t>) </a:t>
              </a:r>
              <a:r>
                <a:rPr lang="zh-CN" altLang="en-US" b="1" dirty="0" smtClean="0">
                  <a:solidFill>
                    <a:srgbClr val="FF0066"/>
                  </a:solidFill>
                  <a:sym typeface="Symbol" panose="05050102010706020507" pitchFamily="18" charset="2"/>
                </a:rPr>
                <a:t>值 </a:t>
              </a:r>
              <a:r>
                <a:rPr lang="en-US" b="1" dirty="0" smtClean="0">
                  <a:solidFill>
                    <a:srgbClr val="FF0066"/>
                  </a:solidFill>
                  <a:sym typeface="Symbol" panose="05050102010706020507" pitchFamily="18" charset="2"/>
                </a:rPr>
                <a:t>}</a:t>
              </a:r>
              <a:endParaRPr lang="en-US" sz="2000" dirty="0"/>
            </a:p>
          </p:txBody>
        </p:sp>
        <p:sp>
          <p:nvSpPr>
            <p:cNvPr id="35852" name="Text Box 5"/>
            <p:cNvSpPr txBox="1">
              <a:spLocks noChangeArrowheads="1"/>
            </p:cNvSpPr>
            <p:nvPr/>
          </p:nvSpPr>
          <p:spPr bwMode="auto">
            <a:xfrm>
              <a:off x="6473825" y="1811655"/>
              <a:ext cx="2374900" cy="398780"/>
            </a:xfrm>
            <a:prstGeom prst="rect">
              <a:avLst/>
            </a:prstGeom>
            <a:noFill/>
            <a:ln w="9525">
              <a:noFill/>
              <a:miter lim="800000"/>
            </a:ln>
          </p:spPr>
          <p:txBody>
            <a:bodyPr wrap="square">
              <a:spAutoFit/>
            </a:bodyPr>
            <a:p>
              <a:pPr algn="ctr" eaLnBrk="1" hangingPunct="1">
                <a:spcBef>
                  <a:spcPct val="50000"/>
                </a:spcBef>
              </a:pPr>
              <a:r>
                <a:rPr lang="en-US" sz="2000" b="1" dirty="0">
                  <a:solidFill>
                    <a:srgbClr val="0000FF"/>
                  </a:solidFill>
                  <a:sym typeface="Symbol" panose="05050102010706020507" pitchFamily="18" charset="2"/>
                </a:rPr>
                <a:t> </a:t>
              </a:r>
              <a:r>
                <a:rPr lang="zh-CN" altLang="en-US" sz="2000" b="1" dirty="0">
                  <a:solidFill>
                    <a:srgbClr val="0000FF"/>
                  </a:solidFill>
                  <a:sym typeface="Symbol" panose="05050102010706020507" pitchFamily="18" charset="2"/>
                </a:rPr>
                <a:t>原始的</a:t>
              </a:r>
              <a:r>
                <a:rPr lang="en-US" sz="2000" b="1" dirty="0">
                  <a:solidFill>
                    <a:srgbClr val="0000FF"/>
                  </a:solidFill>
                  <a:sym typeface="Symbol" panose="05050102010706020507" pitchFamily="18" charset="2"/>
                </a:rPr>
                <a:t> ES(S)</a:t>
              </a:r>
              <a:r>
                <a:rPr lang="en-US" sz="2000" dirty="0">
                  <a:sym typeface="Symbol" panose="05050102010706020507" pitchFamily="18" charset="2"/>
                </a:rPr>
                <a:t>                                                          </a:t>
              </a:r>
              <a:endParaRPr lang="en-US" sz="2000" dirty="0">
                <a:sym typeface="Symbol" panose="05050102010706020507" pitchFamily="18" charset="2"/>
              </a:endParaRPr>
            </a:p>
          </p:txBody>
        </p:sp>
        <p:sp>
          <p:nvSpPr>
            <p:cNvPr id="35853" name="Text Box 6"/>
            <p:cNvSpPr txBox="1">
              <a:spLocks noChangeArrowheads="1"/>
            </p:cNvSpPr>
            <p:nvPr/>
          </p:nvSpPr>
          <p:spPr bwMode="auto">
            <a:xfrm>
              <a:off x="4191000" y="1998980"/>
              <a:ext cx="1382395" cy="398780"/>
            </a:xfrm>
            <a:prstGeom prst="rect">
              <a:avLst/>
            </a:prstGeom>
            <a:noFill/>
            <a:ln w="9525">
              <a:noFill/>
              <a:miter lim="800000"/>
            </a:ln>
          </p:spPr>
          <p:txBody>
            <a:bodyPr wrap="square">
              <a:spAutoFit/>
            </a:bodyPr>
            <a:p>
              <a:pPr algn="l" eaLnBrk="1" hangingPunct="1">
                <a:spcBef>
                  <a:spcPct val="50000"/>
                </a:spcBef>
              </a:pPr>
              <a:r>
                <a:rPr lang="en-US" sz="2000" b="1" dirty="0">
                  <a:solidFill>
                    <a:srgbClr val="0000FF"/>
                  </a:solidFill>
                </a:rPr>
                <a:t>NES(S)  </a:t>
              </a:r>
              <a:r>
                <a:rPr lang="en-US" sz="2000" b="1" dirty="0">
                  <a:solidFill>
                    <a:srgbClr val="0000FF"/>
                  </a:solidFill>
                  <a:sym typeface="Symbol" panose="05050102010706020507" pitchFamily="18" charset="2"/>
                </a:rPr>
                <a:t></a:t>
              </a:r>
              <a:endParaRPr lang="en-US" sz="2000" b="1" dirty="0">
                <a:solidFill>
                  <a:srgbClr val="0000FF"/>
                </a:solidFill>
                <a:sym typeface="Symbol" panose="05050102010706020507" pitchFamily="18" charset="2"/>
              </a:endParaRPr>
            </a:p>
          </p:txBody>
        </p:sp>
        <p:sp>
          <p:nvSpPr>
            <p:cNvPr id="35854" name="Line 10"/>
            <p:cNvSpPr>
              <a:spLocks noChangeShapeType="1"/>
            </p:cNvSpPr>
            <p:nvPr/>
          </p:nvSpPr>
          <p:spPr bwMode="auto">
            <a:xfrm>
              <a:off x="5573395" y="2209800"/>
              <a:ext cx="4284345" cy="635"/>
            </a:xfrm>
            <a:prstGeom prst="line">
              <a:avLst/>
            </a:prstGeom>
            <a:noFill/>
            <a:ln w="50800">
              <a:solidFill>
                <a:schemeClr val="tx1"/>
              </a:solidFill>
              <a:round/>
            </a:ln>
          </p:spPr>
          <p:txBody>
            <a:bodyPr/>
            <a:p>
              <a:endParaRPr lang="en-US"/>
            </a:p>
          </p:txBody>
        </p:sp>
      </p:grpSp>
      <p:sp>
        <p:nvSpPr>
          <p:cNvPr id="3" name="文本框 2"/>
          <p:cNvSpPr txBox="1"/>
          <p:nvPr/>
        </p:nvSpPr>
        <p:spPr>
          <a:xfrm>
            <a:off x="589915" y="4133850"/>
            <a:ext cx="7761605" cy="368300"/>
          </a:xfrm>
          <a:prstGeom prst="rect">
            <a:avLst/>
          </a:prstGeom>
          <a:noFill/>
        </p:spPr>
        <p:txBody>
          <a:bodyPr wrap="square" rtlCol="0" anchor="t">
            <a:spAutoFit/>
          </a:bodyPr>
          <a:p>
            <a:r>
              <a:rPr lang="zh-CN" altLang="en-US"/>
              <a:t>对于每个置换 </a:t>
            </a:r>
            <a:r>
              <a:rPr lang="en-US" dirty="0" smtClean="0">
                <a:sym typeface="Symbol" panose="05050102010706020507"/>
              </a:rPr>
              <a:t></a:t>
            </a:r>
            <a:r>
              <a:rPr lang="zh-CN" altLang="en-US"/>
              <a:t> 和基因集 S，计算 NES(S</a:t>
            </a:r>
            <a:r>
              <a:rPr lang="en-US" dirty="0" smtClean="0">
                <a:sym typeface="+mn-ea"/>
              </a:rPr>
              <a:t>, </a:t>
            </a:r>
            <a:r>
              <a:rPr lang="en-US" dirty="0" smtClean="0">
                <a:sym typeface="Symbol" panose="05050102010706020507"/>
              </a:rPr>
              <a:t></a:t>
            </a:r>
            <a:r>
              <a:rPr lang="zh-CN" altLang="en-US"/>
              <a:t>) 用于计算 FDR：</a:t>
            </a:r>
            <a:endParaRPr lang="zh-CN" altLang="en-US"/>
          </a:p>
        </p:txBody>
      </p:sp>
      <p:grpSp>
        <p:nvGrpSpPr>
          <p:cNvPr id="47" name="Group 46"/>
          <p:cNvGrpSpPr/>
          <p:nvPr/>
        </p:nvGrpSpPr>
        <p:grpSpPr>
          <a:xfrm>
            <a:off x="4495800" y="5079960"/>
            <a:ext cx="6513195" cy="780415"/>
            <a:chOff x="4191000" y="4869775"/>
            <a:chExt cx="6513195" cy="780415"/>
          </a:xfrm>
        </p:grpSpPr>
        <p:sp>
          <p:nvSpPr>
            <p:cNvPr id="21" name="Text Box 13"/>
            <p:cNvSpPr txBox="1">
              <a:spLocks noChangeArrowheads="1"/>
            </p:cNvSpPr>
            <p:nvPr/>
          </p:nvSpPr>
          <p:spPr bwMode="auto">
            <a:xfrm>
              <a:off x="6082030" y="5281890"/>
              <a:ext cx="4622165" cy="368300"/>
            </a:xfrm>
            <a:prstGeom prst="rect">
              <a:avLst/>
            </a:prstGeom>
            <a:noFill/>
            <a:ln w="9525">
              <a:noFill/>
              <a:miter lim="800000"/>
            </a:ln>
          </p:spPr>
          <p:txBody>
            <a:bodyPr wrap="square">
              <a:spAutoFit/>
            </a:bodyPr>
            <a:p>
              <a:pPr algn="ctr" eaLnBrk="1" hangingPunct="1">
                <a:spcBef>
                  <a:spcPct val="50000"/>
                </a:spcBef>
              </a:pPr>
              <a:r>
                <a:rPr lang="en-US" b="1" dirty="0">
                  <a:solidFill>
                    <a:srgbClr val="FF0066"/>
                  </a:solidFill>
                  <a:sym typeface="Symbol" panose="05050102010706020507" pitchFamily="18" charset="2"/>
                </a:rPr>
                <a:t>mean</a:t>
              </a:r>
              <a:r>
                <a:rPr lang="en-US" b="1" baseline="-25000" dirty="0" smtClean="0">
                  <a:solidFill>
                    <a:srgbClr val="FF0066"/>
                  </a:solidFill>
                  <a:sym typeface="Symbol" panose="05050102010706020507" pitchFamily="18" charset="2"/>
                </a:rPr>
                <a:t></a:t>
              </a:r>
              <a:r>
                <a:rPr lang="en-US" b="1" dirty="0" smtClean="0">
                  <a:solidFill>
                    <a:srgbClr val="FF0066"/>
                  </a:solidFill>
                  <a:sym typeface="Symbol" panose="05050102010706020507" pitchFamily="18" charset="2"/>
                </a:rPr>
                <a:t>{ </a:t>
              </a:r>
              <a:r>
                <a:rPr lang="zh-CN" altLang="en-US" b="1" dirty="0" smtClean="0">
                  <a:solidFill>
                    <a:srgbClr val="FF0066"/>
                  </a:solidFill>
                  <a:sym typeface="Symbol" panose="05050102010706020507" pitchFamily="18" charset="2"/>
                </a:rPr>
                <a:t>与</a:t>
              </a:r>
              <a:r>
                <a:rPr lang="en-US" b="1" dirty="0">
                  <a:solidFill>
                    <a:srgbClr val="FF0066"/>
                  </a:solidFill>
                  <a:sym typeface="Symbol" panose="05050102010706020507" pitchFamily="18" charset="2"/>
                </a:rPr>
                <a:t>ES(S</a:t>
              </a:r>
              <a:r>
                <a:rPr lang="en-US" b="1" dirty="0">
                  <a:solidFill>
                    <a:srgbClr val="FF0066"/>
                  </a:solidFill>
                  <a:sym typeface="+mn-ea"/>
                </a:rPr>
                <a:t>, </a:t>
              </a:r>
              <a:r>
                <a:rPr lang="en-US" b="1" dirty="0" smtClean="0">
                  <a:solidFill>
                    <a:srgbClr val="FF0066"/>
                  </a:solidFill>
                  <a:sym typeface="Symbol" panose="05050102010706020507" pitchFamily="18" charset="2"/>
                </a:rPr>
                <a:t></a:t>
              </a:r>
              <a:r>
                <a:rPr lang="en-US" b="1" baseline="-25000" dirty="0" smtClean="0">
                  <a:solidFill>
                    <a:srgbClr val="FF0066"/>
                  </a:solidFill>
                  <a:sym typeface="Symbol" panose="05050102010706020507" pitchFamily="18" charset="2"/>
                </a:rPr>
                <a:t>k</a:t>
              </a:r>
              <a:r>
                <a:rPr lang="en-US" b="1" dirty="0" smtClean="0">
                  <a:solidFill>
                    <a:srgbClr val="FF0066"/>
                  </a:solidFill>
                  <a:sym typeface="Symbol" panose="05050102010706020507" pitchFamily="18" charset="2"/>
                </a:rPr>
                <a:t>)</a:t>
              </a:r>
              <a:r>
                <a:rPr lang="zh-CN" altLang="en-US" b="1" dirty="0" smtClean="0">
                  <a:solidFill>
                    <a:srgbClr val="FF0066"/>
                  </a:solidFill>
                  <a:sym typeface="Symbol" panose="05050102010706020507" pitchFamily="18" charset="2"/>
                </a:rPr>
                <a:t>符号相同的</a:t>
              </a:r>
              <a:r>
                <a:rPr lang="en-US" b="1" dirty="0" smtClean="0">
                  <a:solidFill>
                    <a:srgbClr val="FF0066"/>
                  </a:solidFill>
                  <a:sym typeface="Symbol" panose="05050102010706020507" pitchFamily="18" charset="2"/>
                </a:rPr>
                <a:t>ES(S</a:t>
              </a:r>
              <a:r>
                <a:rPr lang="en-US" b="1" dirty="0">
                  <a:solidFill>
                    <a:srgbClr val="FF0066"/>
                  </a:solidFill>
                  <a:sym typeface="Symbol" panose="05050102010706020507" pitchFamily="18" charset="2"/>
                </a:rPr>
                <a:t>, </a:t>
              </a:r>
              <a:r>
                <a:rPr lang="en-US" b="1" dirty="0" smtClean="0">
                  <a:solidFill>
                    <a:srgbClr val="FF0066"/>
                  </a:solidFill>
                  <a:sym typeface="Symbol" panose="05050102010706020507" pitchFamily="18" charset="2"/>
                </a:rPr>
                <a:t>) </a:t>
              </a:r>
              <a:r>
                <a:rPr lang="zh-CN" altLang="en-US" b="1" dirty="0" smtClean="0">
                  <a:solidFill>
                    <a:srgbClr val="FF0066"/>
                  </a:solidFill>
                  <a:sym typeface="Symbol" panose="05050102010706020507" pitchFamily="18" charset="2"/>
                </a:rPr>
                <a:t>值</a:t>
              </a:r>
              <a:r>
                <a:rPr lang="en-US" b="1" dirty="0">
                  <a:solidFill>
                    <a:srgbClr val="FF0066"/>
                  </a:solidFill>
                  <a:sym typeface="Symbol" panose="05050102010706020507" pitchFamily="18" charset="2"/>
                </a:rPr>
                <a:t> </a:t>
              </a:r>
              <a:r>
                <a:rPr lang="en-US" b="1" dirty="0" smtClean="0">
                  <a:solidFill>
                    <a:srgbClr val="FF0066"/>
                  </a:solidFill>
                  <a:sym typeface="Symbol" panose="05050102010706020507" pitchFamily="18" charset="2"/>
                </a:rPr>
                <a:t>}</a:t>
              </a:r>
              <a:endParaRPr lang="en-US" dirty="0"/>
            </a:p>
          </p:txBody>
        </p:sp>
        <p:sp>
          <p:nvSpPr>
            <p:cNvPr id="22" name="Text Box 14"/>
            <p:cNvSpPr txBox="1">
              <a:spLocks noChangeArrowheads="1"/>
            </p:cNvSpPr>
            <p:nvPr/>
          </p:nvSpPr>
          <p:spPr bwMode="auto">
            <a:xfrm>
              <a:off x="7325995" y="4869775"/>
              <a:ext cx="2133600" cy="400110"/>
            </a:xfrm>
            <a:prstGeom prst="rect">
              <a:avLst/>
            </a:prstGeom>
            <a:noFill/>
            <a:ln w="9525">
              <a:noFill/>
              <a:miter lim="800000"/>
            </a:ln>
          </p:spPr>
          <p:txBody>
            <a:bodyPr wrap="square">
              <a:spAutoFit/>
            </a:bodyPr>
            <a:p>
              <a:pPr algn="ctr" eaLnBrk="1" hangingPunct="1">
                <a:spcBef>
                  <a:spcPct val="50000"/>
                </a:spcBef>
              </a:pPr>
              <a:r>
                <a:rPr lang="en-US" sz="2000" b="1" dirty="0">
                  <a:solidFill>
                    <a:srgbClr val="0000FF"/>
                  </a:solidFill>
                  <a:sym typeface="Symbol" panose="05050102010706020507" pitchFamily="18" charset="2"/>
                </a:rPr>
                <a:t>  </a:t>
              </a:r>
              <a:r>
                <a:rPr lang="en-US" sz="2000" b="1" dirty="0" smtClean="0">
                  <a:solidFill>
                    <a:srgbClr val="0000FF"/>
                  </a:solidFill>
                  <a:sym typeface="Symbol" panose="05050102010706020507" pitchFamily="18" charset="2"/>
                </a:rPr>
                <a:t>ES(S</a:t>
              </a:r>
              <a:r>
                <a:rPr lang="en-US" sz="2000" b="1" dirty="0">
                  <a:solidFill>
                    <a:srgbClr val="0000FF"/>
                  </a:solidFill>
                </a:rPr>
                <a:t>, </a:t>
              </a:r>
              <a:r>
                <a:rPr lang="en-US" sz="2000" b="1" dirty="0" smtClean="0">
                  <a:solidFill>
                    <a:srgbClr val="0000FF"/>
                  </a:solidFill>
                  <a:sym typeface="Symbol" panose="05050102010706020507" pitchFamily="18" charset="2"/>
                </a:rPr>
                <a:t></a:t>
              </a:r>
              <a:r>
                <a:rPr lang="en-US" sz="2000" b="1" baseline="-25000" dirty="0" smtClean="0">
                  <a:solidFill>
                    <a:srgbClr val="0000FF"/>
                  </a:solidFill>
                  <a:sym typeface="Symbol" panose="05050102010706020507" pitchFamily="18" charset="2"/>
                </a:rPr>
                <a:t>k</a:t>
              </a:r>
              <a:r>
                <a:rPr lang="en-US" sz="2000" b="1" dirty="0" smtClean="0">
                  <a:solidFill>
                    <a:srgbClr val="0000FF"/>
                  </a:solidFill>
                  <a:sym typeface="Symbol" panose="05050102010706020507" pitchFamily="18" charset="2"/>
                </a:rPr>
                <a:t>)</a:t>
              </a:r>
              <a:r>
                <a:rPr lang="en-US" sz="2000" dirty="0" smtClean="0">
                  <a:sym typeface="Symbol" panose="05050102010706020507" pitchFamily="18" charset="2"/>
                </a:rPr>
                <a:t>                                                          </a:t>
              </a:r>
              <a:endParaRPr lang="en-US" sz="2000" dirty="0">
                <a:sym typeface="Symbol" panose="05050102010706020507" pitchFamily="18" charset="2"/>
              </a:endParaRPr>
            </a:p>
          </p:txBody>
        </p:sp>
        <p:sp>
          <p:nvSpPr>
            <p:cNvPr id="23" name="Text Box 15"/>
            <p:cNvSpPr txBox="1">
              <a:spLocks noChangeArrowheads="1"/>
            </p:cNvSpPr>
            <p:nvPr/>
          </p:nvSpPr>
          <p:spPr bwMode="auto">
            <a:xfrm>
              <a:off x="4191000" y="5063698"/>
              <a:ext cx="2133600" cy="400110"/>
            </a:xfrm>
            <a:prstGeom prst="rect">
              <a:avLst/>
            </a:prstGeom>
            <a:noFill/>
            <a:ln w="9525">
              <a:noFill/>
              <a:miter lim="800000"/>
            </a:ln>
          </p:spPr>
          <p:txBody>
            <a:bodyPr>
              <a:spAutoFit/>
            </a:bodyPr>
            <a:p>
              <a:pPr algn="l" eaLnBrk="1" hangingPunct="1">
                <a:spcBef>
                  <a:spcPct val="50000"/>
                </a:spcBef>
              </a:pPr>
              <a:r>
                <a:rPr lang="en-US" sz="2000" b="1" dirty="0">
                  <a:solidFill>
                    <a:srgbClr val="0000FF"/>
                  </a:solidFill>
                </a:rPr>
                <a:t>NES(S, </a:t>
              </a:r>
              <a:r>
                <a:rPr lang="en-US" sz="2000" b="1" dirty="0" smtClean="0">
                  <a:solidFill>
                    <a:srgbClr val="0000FF"/>
                  </a:solidFill>
                  <a:sym typeface="Symbol" panose="05050102010706020507" pitchFamily="18" charset="2"/>
                </a:rPr>
                <a:t></a:t>
              </a:r>
              <a:r>
                <a:rPr lang="en-US" sz="2000" b="1" baseline="-25000" dirty="0" smtClean="0">
                  <a:solidFill>
                    <a:srgbClr val="0000FF"/>
                  </a:solidFill>
                  <a:sym typeface="Symbol" panose="05050102010706020507" pitchFamily="18" charset="2"/>
                </a:rPr>
                <a:t>k</a:t>
              </a:r>
              <a:r>
                <a:rPr lang="en-US" sz="2000" b="1" dirty="0" smtClean="0">
                  <a:solidFill>
                    <a:srgbClr val="0000FF"/>
                  </a:solidFill>
                </a:rPr>
                <a:t>)  </a:t>
              </a:r>
              <a:r>
                <a:rPr lang="en-US" sz="2000" b="1" dirty="0">
                  <a:solidFill>
                    <a:srgbClr val="0000FF"/>
                  </a:solidFill>
                  <a:sym typeface="Symbol" panose="05050102010706020507" pitchFamily="18" charset="2"/>
                </a:rPr>
                <a:t></a:t>
              </a:r>
              <a:endParaRPr lang="en-US" sz="2000" b="1" dirty="0">
                <a:solidFill>
                  <a:srgbClr val="0000FF"/>
                </a:solidFill>
                <a:sym typeface="Symbol" panose="05050102010706020507" pitchFamily="18" charset="2"/>
              </a:endParaRPr>
            </a:p>
          </p:txBody>
        </p:sp>
        <p:sp>
          <p:nvSpPr>
            <p:cNvPr id="24" name="Line 16"/>
            <p:cNvSpPr>
              <a:spLocks noChangeShapeType="1"/>
            </p:cNvSpPr>
            <p:nvPr/>
          </p:nvSpPr>
          <p:spPr bwMode="auto">
            <a:xfrm flipV="1">
              <a:off x="6082030" y="5269190"/>
              <a:ext cx="4622165" cy="635"/>
            </a:xfrm>
            <a:prstGeom prst="line">
              <a:avLst/>
            </a:prstGeom>
            <a:noFill/>
            <a:ln w="50800">
              <a:solidFill>
                <a:schemeClr val="tx1"/>
              </a:solidFill>
              <a:round/>
            </a:ln>
          </p:spPr>
          <p:txBody>
            <a:bodyPr/>
            <a:p>
              <a:endParaRPr lang="en-US"/>
            </a:p>
          </p:txBody>
        </p:sp>
      </p:grpSp>
      <p:grpSp>
        <p:nvGrpSpPr>
          <p:cNvPr id="44" name="Group 43"/>
          <p:cNvGrpSpPr/>
          <p:nvPr/>
        </p:nvGrpSpPr>
        <p:grpSpPr>
          <a:xfrm>
            <a:off x="589915" y="4533265"/>
            <a:ext cx="4129185" cy="2208374"/>
            <a:chOff x="990600" y="4613097"/>
            <a:chExt cx="3118367" cy="1668141"/>
          </a:xfrm>
        </p:grpSpPr>
        <p:pic>
          <p:nvPicPr>
            <p:cNvPr id="29" name="Picture 2" descr="https://encrypted-tbn2.gstatic.com/images?q=tbn:ANd9GcT-uQ0pmnlHgdBwAjGXf9FRhXM3p75gLXd27RXMyZidhBoCVV8C"/>
            <p:cNvPicPr>
              <a:picLocks noChangeAspect="1" noChangeArrowheads="1"/>
            </p:cNvPicPr>
            <p:nvPr/>
          </p:nvPicPr>
          <p:blipFill>
            <a:blip r:embed="rId1" cstate="print"/>
            <a:srcRect l="4109" t="2105" r="2114" b="14146"/>
            <a:stretch>
              <a:fillRect/>
            </a:stretch>
          </p:blipFill>
          <p:spPr bwMode="auto">
            <a:xfrm>
              <a:off x="990600" y="4613097"/>
              <a:ext cx="2493196" cy="1635303"/>
            </a:xfrm>
            <a:prstGeom prst="rect">
              <a:avLst/>
            </a:prstGeom>
            <a:noFill/>
          </p:spPr>
        </p:pic>
        <p:sp>
          <p:nvSpPr>
            <p:cNvPr id="30" name="TextBox 29"/>
            <p:cNvSpPr txBox="1"/>
            <p:nvPr/>
          </p:nvSpPr>
          <p:spPr>
            <a:xfrm>
              <a:off x="3277329" y="6003035"/>
              <a:ext cx="831638" cy="278203"/>
            </a:xfrm>
            <a:prstGeom prst="rect">
              <a:avLst/>
            </a:prstGeom>
            <a:noFill/>
          </p:spPr>
          <p:txBody>
            <a:bodyPr wrap="square" rtlCol="0">
              <a:spAutoFit/>
            </a:bodyPr>
            <a:p>
              <a:r>
                <a:rPr lang="en-US" dirty="0" smtClean="0"/>
                <a:t>ES(S,</a:t>
              </a:r>
              <a:r>
                <a:rPr lang="en-US" dirty="0" smtClean="0">
                  <a:sym typeface="Symbol" panose="05050102010706020507"/>
                </a:rPr>
                <a:t>)</a:t>
              </a:r>
              <a:endParaRPr lang="en-US" dirty="0"/>
            </a:p>
          </p:txBody>
        </p:sp>
      </p:grpSp>
      <p:grpSp>
        <p:nvGrpSpPr>
          <p:cNvPr id="31" name="Group 30"/>
          <p:cNvGrpSpPr/>
          <p:nvPr/>
        </p:nvGrpSpPr>
        <p:grpSpPr>
          <a:xfrm>
            <a:off x="2205990" y="4538345"/>
            <a:ext cx="910186" cy="674132"/>
            <a:chOff x="7239000" y="3745468"/>
            <a:chExt cx="910186" cy="674132"/>
          </a:xfrm>
        </p:grpSpPr>
        <p:cxnSp>
          <p:nvCxnSpPr>
            <p:cNvPr id="32" name="Straight Arrow Connector 31"/>
            <p:cNvCxnSpPr/>
            <p:nvPr/>
          </p:nvCxnSpPr>
          <p:spPr>
            <a:xfrm>
              <a:off x="7543800" y="40386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239000" y="3745468"/>
              <a:ext cx="910186" cy="369332"/>
            </a:xfrm>
            <a:prstGeom prst="rect">
              <a:avLst/>
            </a:prstGeom>
            <a:noFill/>
          </p:spPr>
          <p:txBody>
            <a:bodyPr wrap="none" rtlCol="0">
              <a:spAutoFit/>
            </a:bodyPr>
            <a:p>
              <a:r>
                <a:rPr lang="en-US" dirty="0" smtClean="0">
                  <a:solidFill>
                    <a:srgbClr val="FF0000"/>
                  </a:solidFill>
                </a:rPr>
                <a:t>ES(S,</a:t>
              </a:r>
              <a:r>
                <a:rPr lang="en-US" dirty="0" smtClean="0">
                  <a:solidFill>
                    <a:srgbClr val="FF0000"/>
                  </a:solidFill>
                  <a:sym typeface="Symbol" panose="05050102010706020507"/>
                </a:rPr>
                <a:t></a:t>
              </a:r>
              <a:r>
                <a:rPr lang="en-US" baseline="-25000" dirty="0" smtClean="0">
                  <a:solidFill>
                    <a:srgbClr val="FF0000"/>
                  </a:solidFill>
                  <a:sym typeface="Symbol" panose="05050102010706020507"/>
                </a:rPr>
                <a:t>1</a:t>
              </a:r>
              <a:r>
                <a:rPr lang="en-US" dirty="0" smtClean="0">
                  <a:solidFill>
                    <a:srgbClr val="FF0000"/>
                  </a:solidFill>
                </a:rPr>
                <a:t>)</a:t>
              </a:r>
              <a:endParaRPr lang="en-US" dirty="0">
                <a:solidFill>
                  <a:srgbClr val="FF0000"/>
                </a:solidFill>
              </a:endParaRPr>
            </a:p>
          </p:txBody>
        </p:sp>
      </p:grpSp>
      <p:grpSp>
        <p:nvGrpSpPr>
          <p:cNvPr id="46" name="Group 45"/>
          <p:cNvGrpSpPr/>
          <p:nvPr/>
        </p:nvGrpSpPr>
        <p:grpSpPr>
          <a:xfrm>
            <a:off x="2950810" y="5303123"/>
            <a:ext cx="910186" cy="597932"/>
            <a:chOff x="2703160" y="5040868"/>
            <a:chExt cx="910186" cy="597932"/>
          </a:xfrm>
        </p:grpSpPr>
        <p:sp>
          <p:nvSpPr>
            <p:cNvPr id="35" name="TextBox 34"/>
            <p:cNvSpPr txBox="1"/>
            <p:nvPr/>
          </p:nvSpPr>
          <p:spPr>
            <a:xfrm>
              <a:off x="2703160" y="5040868"/>
              <a:ext cx="910186" cy="369332"/>
            </a:xfrm>
            <a:prstGeom prst="rect">
              <a:avLst/>
            </a:prstGeom>
            <a:noFill/>
          </p:spPr>
          <p:txBody>
            <a:bodyPr wrap="none" rtlCol="0">
              <a:spAutoFit/>
            </a:bodyPr>
            <a:p>
              <a:r>
                <a:rPr lang="en-US" dirty="0" smtClean="0">
                  <a:solidFill>
                    <a:srgbClr val="FF0000"/>
                  </a:solidFill>
                </a:rPr>
                <a:t>ES(S,</a:t>
              </a:r>
              <a:r>
                <a:rPr lang="en-US" dirty="0" smtClean="0">
                  <a:solidFill>
                    <a:srgbClr val="FF0000"/>
                  </a:solidFill>
                  <a:sym typeface="Symbol" panose="05050102010706020507"/>
                </a:rPr>
                <a:t></a:t>
              </a:r>
              <a:r>
                <a:rPr lang="en-US" baseline="-25000" dirty="0" smtClean="0">
                  <a:solidFill>
                    <a:srgbClr val="FF0000"/>
                  </a:solidFill>
                  <a:sym typeface="Symbol" panose="05050102010706020507"/>
                </a:rPr>
                <a:t>3</a:t>
              </a:r>
              <a:r>
                <a:rPr lang="en-US" dirty="0" smtClean="0">
                  <a:solidFill>
                    <a:srgbClr val="FF0000"/>
                  </a:solidFill>
                </a:rPr>
                <a:t>)</a:t>
              </a:r>
              <a:endParaRPr lang="en-US" dirty="0">
                <a:solidFill>
                  <a:srgbClr val="FF0000"/>
                </a:solidFill>
              </a:endParaRPr>
            </a:p>
          </p:txBody>
        </p:sp>
        <p:cxnSp>
          <p:nvCxnSpPr>
            <p:cNvPr id="36" name="Straight Arrow Connector 35"/>
            <p:cNvCxnSpPr/>
            <p:nvPr/>
          </p:nvCxnSpPr>
          <p:spPr>
            <a:xfrm>
              <a:off x="3017178" y="54102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a:off x="1038795" y="5110718"/>
            <a:ext cx="910186" cy="826532"/>
            <a:chOff x="1270570" y="4812268"/>
            <a:chExt cx="910186" cy="826532"/>
          </a:xfrm>
        </p:grpSpPr>
        <p:sp>
          <p:nvSpPr>
            <p:cNvPr id="34" name="TextBox 33"/>
            <p:cNvSpPr txBox="1"/>
            <p:nvPr/>
          </p:nvSpPr>
          <p:spPr>
            <a:xfrm>
              <a:off x="1270570" y="4812268"/>
              <a:ext cx="910186" cy="369332"/>
            </a:xfrm>
            <a:prstGeom prst="rect">
              <a:avLst/>
            </a:prstGeom>
            <a:noFill/>
          </p:spPr>
          <p:txBody>
            <a:bodyPr wrap="none" rtlCol="0">
              <a:spAutoFit/>
            </a:bodyPr>
            <a:p>
              <a:r>
                <a:rPr lang="en-US" dirty="0" smtClean="0">
                  <a:solidFill>
                    <a:srgbClr val="FF0000"/>
                  </a:solidFill>
                </a:rPr>
                <a:t>ES(S,</a:t>
              </a:r>
              <a:r>
                <a:rPr lang="en-US" dirty="0" smtClean="0">
                  <a:solidFill>
                    <a:srgbClr val="FF0000"/>
                  </a:solidFill>
                  <a:sym typeface="Symbol" panose="05050102010706020507"/>
                </a:rPr>
                <a:t></a:t>
              </a:r>
              <a:r>
                <a:rPr lang="en-US" baseline="-25000" dirty="0" smtClean="0">
                  <a:solidFill>
                    <a:srgbClr val="FF0000"/>
                  </a:solidFill>
                  <a:sym typeface="Symbol" panose="05050102010706020507"/>
                </a:rPr>
                <a:t>2</a:t>
              </a:r>
              <a:r>
                <a:rPr lang="en-US" dirty="0" smtClean="0">
                  <a:solidFill>
                    <a:srgbClr val="FF0000"/>
                  </a:solidFill>
                </a:rPr>
                <a:t>)</a:t>
              </a:r>
              <a:endParaRPr lang="en-US" dirty="0">
                <a:solidFill>
                  <a:srgbClr val="FF0000"/>
                </a:solidFill>
              </a:endParaRPr>
            </a:p>
          </p:txBody>
        </p:sp>
        <p:cxnSp>
          <p:nvCxnSpPr>
            <p:cNvPr id="37" name="Straight Arrow Connector 36"/>
            <p:cNvCxnSpPr/>
            <p:nvPr/>
          </p:nvCxnSpPr>
          <p:spPr>
            <a:xfrm>
              <a:off x="1635304" y="51816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4" name="Group 17"/>
          <p:cNvGrpSpPr/>
          <p:nvPr/>
        </p:nvGrpSpPr>
        <p:grpSpPr>
          <a:xfrm>
            <a:off x="2844165" y="1997948"/>
            <a:ext cx="647293" cy="674132"/>
            <a:chOff x="7239000" y="3745468"/>
            <a:chExt cx="647293" cy="674132"/>
          </a:xfrm>
        </p:grpSpPr>
        <p:cxnSp>
          <p:nvCxnSpPr>
            <p:cNvPr id="5" name="Straight Arrow Connector 18"/>
            <p:cNvCxnSpPr/>
            <p:nvPr/>
          </p:nvCxnSpPr>
          <p:spPr>
            <a:xfrm>
              <a:off x="7543800" y="40386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19"/>
            <p:cNvSpPr txBox="1"/>
            <p:nvPr/>
          </p:nvSpPr>
          <p:spPr>
            <a:xfrm>
              <a:off x="7239000" y="3745468"/>
              <a:ext cx="647293" cy="369332"/>
            </a:xfrm>
            <a:prstGeom prst="rect">
              <a:avLst/>
            </a:prstGeom>
            <a:noFill/>
          </p:spPr>
          <p:txBody>
            <a:bodyPr wrap="none" rtlCol="0">
              <a:spAutoFit/>
            </a:bodyPr>
            <a:lstStyle/>
            <a:p>
              <a:r>
                <a:rPr lang="en-US" dirty="0" smtClean="0">
                  <a:solidFill>
                    <a:srgbClr val="FF0000"/>
                  </a:solidFill>
                </a:rPr>
                <a:t>ES(S)</a:t>
              </a:r>
              <a:endParaRPr lang="en-US" dirty="0">
                <a:solidFill>
                  <a:srgbClr val="FF0000"/>
                </a:solidFill>
              </a:endParaRPr>
            </a:p>
          </p:txBody>
        </p:sp>
      </p:grpSp>
      <p:sp>
        <p:nvSpPr>
          <p:cNvPr id="8" name="TextBox 29"/>
          <p:cNvSpPr txBox="1"/>
          <p:nvPr/>
        </p:nvSpPr>
        <p:spPr>
          <a:xfrm>
            <a:off x="3617887" y="3575530"/>
            <a:ext cx="1101213" cy="368300"/>
          </a:xfrm>
          <a:prstGeom prst="rect">
            <a:avLst/>
          </a:prstGeom>
          <a:noFill/>
        </p:spPr>
        <p:txBody>
          <a:bodyPr wrap="square" rtlCol="0">
            <a:spAutoFit/>
          </a:bodyPr>
          <a:p>
            <a:r>
              <a:rPr lang="en-US" dirty="0" smtClean="0"/>
              <a:t>ES(S,</a:t>
            </a:r>
            <a:r>
              <a:rPr lang="en-US" dirty="0" smtClean="0">
                <a:sym typeface="Symbol" panose="05050102010706020507"/>
              </a:rPr>
              <a:t>)</a:t>
            </a:r>
            <a:endParaRPr lang="en-US" dirty="0"/>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linds(horizontal)">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blinds(horizontal)">
                                      <p:cBhvr>
                                        <p:cTn id="12" dur="500"/>
                                        <p:tgtEl>
                                          <p:spTgt spid="4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blinds(horizontal)">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blinds(horizontal)">
                                      <p:cBhvr>
                                        <p:cTn id="22" dur="500"/>
                                        <p:tgtEl>
                                          <p:spTgt spid="4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blinds(horizontal)">
                                      <p:cBhvr>
                                        <p:cTn id="27" dur="500"/>
                                        <p:tgtEl>
                                          <p:spTgt spid="4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blinds(horizontal)">
                                      <p:cBhvr>
                                        <p:cTn id="32" dur="500"/>
                                        <p:tgtEl>
                                          <p:spTgt spid="4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linds(horizontal)">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5930" y="1277620"/>
            <a:ext cx="10506710" cy="398780"/>
          </a:xfrm>
          <a:prstGeom prst="rect">
            <a:avLst/>
          </a:prstGeom>
          <a:noFill/>
        </p:spPr>
        <p:txBody>
          <a:bodyPr wrap="square" rtlCol="0">
            <a:spAutoFit/>
          </a:bodyPr>
          <a:lstStyle/>
          <a:p>
            <a:r>
              <a:rPr lang="en-US" sz="2000" dirty="0" smtClean="0">
                <a:latin typeface="微软雅黑" panose="020B0503020204020204" charset="-122"/>
                <a:ea typeface="微软雅黑" panose="020B0503020204020204" charset="-122"/>
                <a:cs typeface="微软雅黑" panose="020B0503020204020204" charset="-122"/>
              </a:rPr>
              <a:t>GSEA </a:t>
            </a:r>
            <a:r>
              <a:rPr lang="zh-CN" altLang="en-US" sz="2000" dirty="0" smtClean="0">
                <a:latin typeface="微软雅黑" panose="020B0503020204020204" charset="-122"/>
                <a:ea typeface="微软雅黑" panose="020B0503020204020204" charset="-122"/>
                <a:cs typeface="微软雅黑" panose="020B0503020204020204" charset="-122"/>
              </a:rPr>
              <a:t>返回两个基因集的列表</a:t>
            </a:r>
            <a:r>
              <a:rPr lang="en-US" sz="2000" dirty="0" smtClean="0">
                <a:latin typeface="微软雅黑" panose="020B0503020204020204" charset="-122"/>
                <a:ea typeface="微软雅黑" panose="020B0503020204020204" charset="-122"/>
                <a:cs typeface="微软雅黑" panose="020B0503020204020204" charset="-122"/>
              </a:rPr>
              <a:t>: {S with NES &gt; 0}  </a:t>
            </a:r>
            <a:r>
              <a:rPr lang="zh-CN" altLang="en-US" sz="2000" dirty="0" smtClean="0">
                <a:latin typeface="微软雅黑" panose="020B0503020204020204" charset="-122"/>
                <a:ea typeface="微软雅黑" panose="020B0503020204020204" charset="-122"/>
                <a:cs typeface="微软雅黑" panose="020B0503020204020204" charset="-122"/>
              </a:rPr>
              <a:t>和</a:t>
            </a:r>
            <a:r>
              <a:rPr lang="en-US" sz="2000" dirty="0" smtClean="0">
                <a:latin typeface="微软雅黑" panose="020B0503020204020204" charset="-122"/>
                <a:ea typeface="微软雅黑" panose="020B0503020204020204" charset="-122"/>
                <a:cs typeface="微软雅黑" panose="020B0503020204020204" charset="-122"/>
              </a:rPr>
              <a:t> {S with NES &lt; 0} (</a:t>
            </a:r>
            <a:r>
              <a:rPr lang="zh-CN" altLang="en-US" sz="2000" dirty="0" smtClean="0">
                <a:latin typeface="微软雅黑" panose="020B0503020204020204" charset="-122"/>
                <a:ea typeface="微软雅黑" panose="020B0503020204020204" charset="-122"/>
                <a:cs typeface="微软雅黑" panose="020B0503020204020204" charset="-122"/>
              </a:rPr>
              <a:t>都按</a:t>
            </a:r>
            <a:r>
              <a:rPr lang="en-US" altLang="zh-CN" sz="2000" dirty="0" smtClean="0">
                <a:latin typeface="微软雅黑" panose="020B0503020204020204" charset="-122"/>
                <a:ea typeface="微软雅黑" panose="020B0503020204020204" charset="-122"/>
                <a:cs typeface="微软雅黑" panose="020B0503020204020204" charset="-122"/>
              </a:rPr>
              <a:t>NES</a:t>
            </a:r>
            <a:r>
              <a:rPr lang="zh-CN" altLang="en-US" sz="2000" dirty="0" smtClean="0">
                <a:latin typeface="微软雅黑" panose="020B0503020204020204" charset="-122"/>
                <a:ea typeface="微软雅黑" panose="020B0503020204020204" charset="-122"/>
                <a:cs typeface="微软雅黑" panose="020B0503020204020204" charset="-122"/>
              </a:rPr>
              <a:t>值排序</a:t>
            </a:r>
            <a:r>
              <a:rPr lang="en-US" sz="2000" dirty="0" smtClean="0">
                <a:latin typeface="微软雅黑" panose="020B0503020204020204" charset="-122"/>
                <a:ea typeface="微软雅黑" panose="020B0503020204020204" charset="-122"/>
                <a:cs typeface="微软雅黑" panose="020B0503020204020204" charset="-122"/>
              </a:rPr>
              <a:t>)</a:t>
            </a:r>
            <a:endParaRPr lang="en-US" sz="2000" dirty="0" smtClean="0">
              <a:latin typeface="微软雅黑" panose="020B0503020204020204" charset="-122"/>
              <a:ea typeface="微软雅黑" panose="020B0503020204020204" charset="-122"/>
              <a:cs typeface="微软雅黑" panose="020B0503020204020204" charset="-122"/>
            </a:endParaRPr>
          </a:p>
        </p:txBody>
      </p:sp>
      <p:grpSp>
        <p:nvGrpSpPr>
          <p:cNvPr id="10" name="Group 9"/>
          <p:cNvGrpSpPr/>
          <p:nvPr/>
        </p:nvGrpSpPr>
        <p:grpSpPr>
          <a:xfrm>
            <a:off x="1735455" y="1943100"/>
            <a:ext cx="5791200" cy="1905870"/>
            <a:chOff x="1752600" y="1143000"/>
            <a:chExt cx="5791200" cy="1905870"/>
          </a:xfrm>
        </p:grpSpPr>
        <p:grpSp>
          <p:nvGrpSpPr>
            <p:cNvPr id="7" name="Group 6"/>
            <p:cNvGrpSpPr/>
            <p:nvPr/>
          </p:nvGrpSpPr>
          <p:grpSpPr>
            <a:xfrm>
              <a:off x="1752600" y="1447800"/>
              <a:ext cx="5791200" cy="1601070"/>
              <a:chOff x="381000" y="1371600"/>
              <a:chExt cx="5791200" cy="1601070"/>
            </a:xfrm>
          </p:grpSpPr>
          <p:pic>
            <p:nvPicPr>
              <p:cNvPr id="5" name="Picture 2"/>
              <p:cNvPicPr>
                <a:picLocks noChangeAspect="1" noChangeArrowheads="1"/>
              </p:cNvPicPr>
              <p:nvPr/>
            </p:nvPicPr>
            <p:blipFill rotWithShape="1">
              <a:blip r:embed="rId1">
                <a:extLst>
                  <a:ext uri="{28A0092B-C50C-407E-A947-70E740481C1C}">
                    <a14:useLocalDpi xmlns:a14="http://schemas.microsoft.com/office/drawing/2010/main" val="0"/>
                  </a:ext>
                </a:extLst>
              </a:blip>
              <a:srcRect t="5127" b="66319"/>
              <a:stretch>
                <a:fillRect/>
              </a:stretch>
            </p:blipFill>
            <p:spPr bwMode="auto">
              <a:xfrm>
                <a:off x="381000" y="1371600"/>
                <a:ext cx="3765550" cy="16010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4995" r="49845" b="66207"/>
              <a:stretch>
                <a:fillRect/>
              </a:stretch>
            </p:blipFill>
            <p:spPr bwMode="auto">
              <a:xfrm>
                <a:off x="4114800" y="1371600"/>
                <a:ext cx="2057400" cy="15909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cxnSp>
          <p:nvCxnSpPr>
            <p:cNvPr id="9" name="Straight Arrow Connector 8"/>
            <p:cNvCxnSpPr/>
            <p:nvPr/>
          </p:nvCxnSpPr>
          <p:spPr>
            <a:xfrm rot="10800000" flipV="1">
              <a:off x="6629400" y="1143000"/>
              <a:ext cx="457200" cy="304800"/>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6" name="TextBox 15"/>
          <p:cNvSpPr txBox="1"/>
          <p:nvPr/>
        </p:nvSpPr>
        <p:spPr>
          <a:xfrm>
            <a:off x="8142605" y="2689860"/>
            <a:ext cx="1524000" cy="706755"/>
          </a:xfrm>
          <a:prstGeom prst="rect">
            <a:avLst/>
          </a:prstGeom>
          <a:noFill/>
        </p:spPr>
        <p:txBody>
          <a:bodyPr wrap="square" rtlCol="0">
            <a:spAutoFit/>
          </a:bodyPr>
          <a:lstStyle/>
          <a:p>
            <a:r>
              <a:rPr lang="en-US" sz="2000" dirty="0" smtClean="0">
                <a:latin typeface="微软雅黑" panose="020B0503020204020204" charset="-122"/>
                <a:ea typeface="微软雅黑" panose="020B0503020204020204" charset="-122"/>
              </a:rPr>
              <a:t>NES &gt; 0, </a:t>
            </a:r>
            <a:r>
              <a:rPr lang="zh-CN" altLang="en-US" sz="2000" dirty="0" smtClean="0">
                <a:latin typeface="微软雅黑" panose="020B0503020204020204" charset="-122"/>
                <a:ea typeface="微软雅黑" panose="020B0503020204020204" charset="-122"/>
              </a:rPr>
              <a:t>降序排序</a:t>
            </a:r>
            <a:endParaRPr lang="zh-CN" altLang="en-US" sz="2000" dirty="0">
              <a:latin typeface="微软雅黑" panose="020B0503020204020204" charset="-122"/>
              <a:ea typeface="微软雅黑" panose="020B0503020204020204" charset="-122"/>
            </a:endParaRPr>
          </a:p>
        </p:txBody>
      </p:sp>
      <p:grpSp>
        <p:nvGrpSpPr>
          <p:cNvPr id="18" name="Group 17"/>
          <p:cNvGrpSpPr/>
          <p:nvPr/>
        </p:nvGrpSpPr>
        <p:grpSpPr>
          <a:xfrm>
            <a:off x="1985645" y="4217035"/>
            <a:ext cx="5718810" cy="2133600"/>
            <a:chOff x="304800" y="3581400"/>
            <a:chExt cx="5718810" cy="2133600"/>
          </a:xfrm>
        </p:grpSpPr>
        <p:grpSp>
          <p:nvGrpSpPr>
            <p:cNvPr id="15" name="Group 14"/>
            <p:cNvGrpSpPr/>
            <p:nvPr/>
          </p:nvGrpSpPr>
          <p:grpSpPr>
            <a:xfrm>
              <a:off x="304800" y="3581400"/>
              <a:ext cx="3934459" cy="2133600"/>
              <a:chOff x="304800" y="3429000"/>
              <a:chExt cx="3934459" cy="2133600"/>
            </a:xfrm>
          </p:grpSpPr>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r="51934" b="65673"/>
              <a:stretch>
                <a:fillRect/>
              </a:stretch>
            </p:blipFill>
            <p:spPr bwMode="auto">
              <a:xfrm>
                <a:off x="304800" y="3733800"/>
                <a:ext cx="2209800"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t="501" r="40176" b="66050"/>
              <a:stretch>
                <a:fillRect/>
              </a:stretch>
            </p:blipFill>
            <p:spPr bwMode="auto">
              <a:xfrm>
                <a:off x="2514600" y="3733800"/>
                <a:ext cx="1724659" cy="17905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4" name="Straight Arrow Connector 13"/>
              <p:cNvCxnSpPr/>
              <p:nvPr/>
            </p:nvCxnSpPr>
            <p:spPr>
              <a:xfrm rot="5400000">
                <a:off x="3581400" y="3429000"/>
                <a:ext cx="381000" cy="381000"/>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7" name="TextBox 16"/>
            <p:cNvSpPr txBox="1"/>
            <p:nvPr/>
          </p:nvSpPr>
          <p:spPr>
            <a:xfrm>
              <a:off x="4499610" y="4274185"/>
              <a:ext cx="1524000" cy="706755"/>
            </a:xfrm>
            <a:prstGeom prst="rect">
              <a:avLst/>
            </a:prstGeom>
            <a:noFill/>
          </p:spPr>
          <p:txBody>
            <a:bodyPr wrap="square" rtlCol="0">
              <a:spAutoFit/>
            </a:bodyPr>
            <a:lstStyle/>
            <a:p>
              <a:r>
                <a:rPr lang="en-US" sz="2000" dirty="0" smtClean="0">
                  <a:latin typeface="微软雅黑" panose="020B0503020204020204" charset="-122"/>
                  <a:ea typeface="微软雅黑" panose="020B0503020204020204" charset="-122"/>
                  <a:cs typeface="微软雅黑" panose="020B0503020204020204" charset="-122"/>
                </a:rPr>
                <a:t>NES &lt; 0, </a:t>
              </a:r>
              <a:endParaRPr lang="en-US" sz="2000" dirty="0" smtClean="0">
                <a:latin typeface="微软雅黑" panose="020B0503020204020204" charset="-122"/>
                <a:ea typeface="微软雅黑" panose="020B0503020204020204" charset="-122"/>
                <a:cs typeface="微软雅黑" panose="020B0503020204020204" charset="-122"/>
              </a:endParaRPr>
            </a:p>
            <a:p>
              <a:r>
                <a:rPr lang="zh-CN" altLang="en-US" sz="2000" dirty="0" smtClean="0">
                  <a:latin typeface="微软雅黑" panose="020B0503020204020204" charset="-122"/>
                  <a:ea typeface="微软雅黑" panose="020B0503020204020204" charset="-122"/>
                  <a:cs typeface="微软雅黑" panose="020B0503020204020204" charset="-122"/>
                </a:rPr>
                <a:t>升序排序</a:t>
              </a:r>
              <a:endParaRPr lang="zh-CN" altLang="en-US" sz="2000" dirty="0">
                <a:latin typeface="微软雅黑" panose="020B0503020204020204" charset="-122"/>
                <a:ea typeface="微软雅黑" panose="020B0503020204020204" charset="-122"/>
                <a:cs typeface="微软雅黑" panose="020B0503020204020204" charset="-122"/>
              </a:endParaRPr>
            </a:p>
          </p:txBody>
        </p:sp>
      </p:grpSp>
      <p:sp>
        <p:nvSpPr>
          <p:cNvPr id="2" name="文本框 1"/>
          <p:cNvSpPr txBox="1"/>
          <p:nvPr/>
        </p:nvSpPr>
        <p:spPr>
          <a:xfrm>
            <a:off x="455930" y="247015"/>
            <a:ext cx="869950" cy="398780"/>
          </a:xfrm>
          <a:prstGeom prst="rect">
            <a:avLst/>
          </a:prstGeom>
          <a:noFill/>
        </p:spPr>
        <p:txBody>
          <a:bodyPr wrap="none" rtlCol="0">
            <a:spAutoFit/>
          </a:bodyPr>
          <a:p>
            <a:r>
              <a:rPr lang="en-US" altLang="zh-CN" sz="2000" b="1">
                <a:latin typeface="微软雅黑" panose="020B0503020204020204" charset="-122"/>
                <a:ea typeface="微软雅黑" panose="020B0503020204020204" charset="-122"/>
              </a:rPr>
              <a:t>GSEA</a:t>
            </a:r>
            <a:endParaRPr lang="en-US" altLang="zh-CN" sz="2000" b="1">
              <a:latin typeface="微软雅黑" panose="020B0503020204020204" charset="-122"/>
              <a:ea typeface="微软雅黑" panose="020B0503020204020204" charset="-122"/>
            </a:endParaRPr>
          </a:p>
        </p:txBody>
      </p:sp>
      <p:sp>
        <p:nvSpPr>
          <p:cNvPr id="3" name="文本框 2"/>
          <p:cNvSpPr txBox="1"/>
          <p:nvPr/>
        </p:nvSpPr>
        <p:spPr>
          <a:xfrm>
            <a:off x="455930" y="645795"/>
            <a:ext cx="3296285" cy="398780"/>
          </a:xfrm>
          <a:prstGeom prst="rect">
            <a:avLst/>
          </a:prstGeom>
          <a:noFill/>
        </p:spPr>
        <p:txBody>
          <a:bodyPr wrap="none" rtlCol="0">
            <a:spAutoFit/>
          </a:bodyPr>
          <a:p>
            <a:pPr algn="l"/>
            <a:r>
              <a:rPr lang="en-US" altLang="zh-CN" sz="2000" b="1">
                <a:latin typeface="微软雅黑" panose="020B0503020204020204" charset="-122"/>
                <a:ea typeface="微软雅黑" panose="020B0503020204020204" charset="-122"/>
                <a:cs typeface="微软雅黑" panose="020B0503020204020204" charset="-122"/>
              </a:rPr>
              <a:t>STEP 3</a:t>
            </a:r>
            <a:r>
              <a:rPr lang="en-US" altLang="zh-CN" sz="2000">
                <a:latin typeface="微软雅黑" panose="020B0503020204020204" charset="-122"/>
                <a:ea typeface="微软雅黑" panose="020B0503020204020204" charset="-122"/>
                <a:cs typeface="微软雅黑" panose="020B0503020204020204" charset="-122"/>
              </a:rPr>
              <a:t>   </a:t>
            </a:r>
            <a:r>
              <a:rPr sz="2000">
                <a:latin typeface="微软雅黑" panose="020B0503020204020204" charset="-122"/>
                <a:ea typeface="微软雅黑" panose="020B0503020204020204" charset="-122"/>
                <a:cs typeface="微软雅黑" panose="020B0503020204020204" charset="-122"/>
                <a:sym typeface="+mn-ea"/>
              </a:rPr>
              <a:t>多重假设检验校正</a:t>
            </a:r>
            <a:r>
              <a:rPr lang="en-US" altLang="zh-CN" sz="2000">
                <a:latin typeface="微软雅黑" panose="020B0503020204020204" charset="-122"/>
                <a:ea typeface="微软雅黑" panose="020B0503020204020204" charset="-122"/>
                <a:cs typeface="微软雅黑" panose="020B0503020204020204" charset="-122"/>
              </a:rPr>
              <a:t> </a:t>
            </a:r>
            <a:endParaRPr lang="en-US" altLang="zh-CN" sz="200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5"/>
          <p:cNvSpPr txBox="1"/>
          <p:nvPr/>
        </p:nvSpPr>
        <p:spPr>
          <a:xfrm>
            <a:off x="455930" y="247015"/>
            <a:ext cx="869950" cy="398780"/>
          </a:xfrm>
          <a:prstGeom prst="rect">
            <a:avLst/>
          </a:prstGeom>
          <a:noFill/>
        </p:spPr>
        <p:txBody>
          <a:bodyPr wrap="none" rtlCol="0">
            <a:spAutoFit/>
          </a:bodyPr>
          <a:p>
            <a:r>
              <a:rPr lang="en-US" altLang="zh-CN" sz="2000" b="1">
                <a:latin typeface="微软雅黑" panose="020B0503020204020204" charset="-122"/>
                <a:ea typeface="微软雅黑" panose="020B0503020204020204" charset="-122"/>
              </a:rPr>
              <a:t>GSEA</a:t>
            </a:r>
            <a:endParaRPr lang="en-US" altLang="zh-CN" sz="2000" b="1">
              <a:latin typeface="微软雅黑" panose="020B0503020204020204" charset="-122"/>
              <a:ea typeface="微软雅黑" panose="020B0503020204020204" charset="-122"/>
            </a:endParaRPr>
          </a:p>
        </p:txBody>
      </p:sp>
      <p:sp>
        <p:nvSpPr>
          <p:cNvPr id="2" name="文本框 1"/>
          <p:cNvSpPr txBox="1"/>
          <p:nvPr/>
        </p:nvSpPr>
        <p:spPr>
          <a:xfrm>
            <a:off x="455930" y="645795"/>
            <a:ext cx="3296285" cy="398780"/>
          </a:xfrm>
          <a:prstGeom prst="rect">
            <a:avLst/>
          </a:prstGeom>
          <a:noFill/>
        </p:spPr>
        <p:txBody>
          <a:bodyPr wrap="none" rtlCol="0">
            <a:spAutoFit/>
          </a:bodyPr>
          <a:p>
            <a:pPr algn="l"/>
            <a:r>
              <a:rPr lang="en-US" altLang="zh-CN" sz="2000" b="1"/>
              <a:t>STEP 3</a:t>
            </a:r>
            <a:r>
              <a:rPr lang="en-US" altLang="zh-CN" sz="2000"/>
              <a:t>   </a:t>
            </a:r>
            <a:r>
              <a:rPr sz="2000">
                <a:sym typeface="+mn-ea"/>
              </a:rPr>
              <a:t>多重假设检验校正</a:t>
            </a:r>
            <a:r>
              <a:rPr lang="en-US" altLang="zh-CN" sz="2000"/>
              <a:t> </a:t>
            </a:r>
            <a:endParaRPr lang="en-US" altLang="zh-CN" sz="2000"/>
          </a:p>
        </p:txBody>
      </p:sp>
      <p:grpSp>
        <p:nvGrpSpPr>
          <p:cNvPr id="10" name="Group 9"/>
          <p:cNvGrpSpPr/>
          <p:nvPr/>
        </p:nvGrpSpPr>
        <p:grpSpPr>
          <a:xfrm>
            <a:off x="579755" y="1911350"/>
            <a:ext cx="3721100" cy="2731532"/>
            <a:chOff x="457200" y="3352800"/>
            <a:chExt cx="3721100" cy="2731532"/>
          </a:xfrm>
        </p:grpSpPr>
        <p:pic>
          <p:nvPicPr>
            <p:cNvPr id="205826" name="Picture 2" descr="http://johnstachurski.net/lectures/_images/hist1.png"/>
            <p:cNvPicPr>
              <a:picLocks noChangeAspect="1" noChangeArrowheads="1"/>
            </p:cNvPicPr>
            <p:nvPr/>
          </p:nvPicPr>
          <p:blipFill>
            <a:blip r:embed="rId1" cstate="print"/>
            <a:srcRect b="9020"/>
            <a:stretch>
              <a:fillRect/>
            </a:stretch>
          </p:blipFill>
          <p:spPr bwMode="auto">
            <a:xfrm>
              <a:off x="567904" y="3733800"/>
              <a:ext cx="2667000" cy="1828800"/>
            </a:xfrm>
            <a:prstGeom prst="rect">
              <a:avLst/>
            </a:prstGeom>
            <a:noFill/>
          </p:spPr>
        </p:pic>
        <p:sp>
          <p:nvSpPr>
            <p:cNvPr id="3" name="TextBox 1"/>
            <p:cNvSpPr txBox="1"/>
            <p:nvPr/>
          </p:nvSpPr>
          <p:spPr>
            <a:xfrm>
              <a:off x="457200" y="3352800"/>
              <a:ext cx="2252345" cy="368300"/>
            </a:xfrm>
            <a:prstGeom prst="rect">
              <a:avLst/>
            </a:prstGeom>
            <a:noFill/>
          </p:spPr>
          <p:txBody>
            <a:bodyPr wrap="none" rtlCol="0">
              <a:spAutoFit/>
            </a:bodyPr>
            <a:p>
              <a:r>
                <a:rPr lang="en-US" dirty="0" smtClean="0"/>
                <a:t> </a:t>
              </a:r>
              <a:r>
                <a:rPr lang="en-US" b="1" dirty="0" smtClean="0">
                  <a:solidFill>
                    <a:srgbClr val="0000FF"/>
                  </a:solidFill>
                </a:rPr>
                <a:t>NES(S, </a:t>
              </a:r>
              <a:r>
                <a:rPr lang="en-US" b="1" dirty="0" smtClean="0">
                  <a:solidFill>
                    <a:srgbClr val="0000FF"/>
                  </a:solidFill>
                  <a:sym typeface="Symbol" panose="05050102010706020507" pitchFamily="18" charset="2"/>
                </a:rPr>
                <a:t></a:t>
              </a:r>
              <a:r>
                <a:rPr lang="en-US" b="1" dirty="0" smtClean="0">
                  <a:solidFill>
                    <a:srgbClr val="0000FF"/>
                  </a:solidFill>
                </a:rPr>
                <a:t>) </a:t>
              </a:r>
              <a:r>
                <a:rPr lang="zh-CN" altLang="en-US" dirty="0" smtClean="0"/>
                <a:t>的直方图</a:t>
              </a:r>
              <a:endParaRPr lang="zh-CN" altLang="en-US" dirty="0" smtClean="0"/>
            </a:p>
          </p:txBody>
        </p:sp>
        <p:sp>
          <p:nvSpPr>
            <p:cNvPr id="4" name="TextBox 3"/>
            <p:cNvSpPr txBox="1"/>
            <p:nvPr/>
          </p:nvSpPr>
          <p:spPr>
            <a:xfrm>
              <a:off x="1447800" y="5562600"/>
              <a:ext cx="980718" cy="369332"/>
            </a:xfrm>
            <a:prstGeom prst="rect">
              <a:avLst/>
            </a:prstGeom>
            <a:noFill/>
          </p:spPr>
          <p:txBody>
            <a:bodyPr wrap="none" rtlCol="0">
              <a:spAutoFit/>
            </a:bodyPr>
            <a:p>
              <a:r>
                <a:rPr lang="en-US" dirty="0" smtClean="0"/>
                <a:t>NES(S,</a:t>
              </a:r>
              <a:r>
                <a:rPr lang="en-US" dirty="0" smtClean="0">
                  <a:sym typeface="Symbol" panose="05050102010706020507"/>
                </a:rPr>
                <a:t>)</a:t>
              </a:r>
              <a:endParaRPr lang="en-US" dirty="0"/>
            </a:p>
          </p:txBody>
        </p:sp>
        <p:sp>
          <p:nvSpPr>
            <p:cNvPr id="5" name="TextBox 5"/>
            <p:cNvSpPr txBox="1"/>
            <p:nvPr/>
          </p:nvSpPr>
          <p:spPr>
            <a:xfrm>
              <a:off x="2362200" y="4495800"/>
              <a:ext cx="664926" cy="369332"/>
            </a:xfrm>
            <a:prstGeom prst="rect">
              <a:avLst/>
            </a:prstGeom>
            <a:noFill/>
          </p:spPr>
          <p:txBody>
            <a:bodyPr wrap="none" rtlCol="0">
              <a:spAutoFit/>
            </a:bodyPr>
            <a:p>
              <a:r>
                <a:rPr lang="en-US" dirty="0" smtClean="0">
                  <a:solidFill>
                    <a:srgbClr val="FF0000"/>
                  </a:solidFill>
                </a:rPr>
                <a:t>NES*</a:t>
              </a:r>
              <a:endParaRPr lang="en-US" dirty="0">
                <a:solidFill>
                  <a:srgbClr val="FF0000"/>
                </a:solidFill>
              </a:endParaRPr>
            </a:p>
          </p:txBody>
        </p:sp>
        <p:cxnSp>
          <p:nvCxnSpPr>
            <p:cNvPr id="8" name="Straight Arrow Connector 7"/>
            <p:cNvCxnSpPr/>
            <p:nvPr/>
          </p:nvCxnSpPr>
          <p:spPr>
            <a:xfrm>
              <a:off x="2514600" y="4800600"/>
              <a:ext cx="0" cy="30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23" name="Group 22"/>
            <p:cNvGrpSpPr/>
            <p:nvPr/>
          </p:nvGrpSpPr>
          <p:grpSpPr>
            <a:xfrm>
              <a:off x="2438400" y="5562600"/>
              <a:ext cx="1739900" cy="521732"/>
              <a:chOff x="2438400" y="5562600"/>
              <a:chExt cx="1739900" cy="521732"/>
            </a:xfrm>
          </p:grpSpPr>
          <p:sp>
            <p:nvSpPr>
              <p:cNvPr id="24" name="Right Brace 23"/>
              <p:cNvSpPr/>
              <p:nvPr/>
            </p:nvSpPr>
            <p:spPr>
              <a:xfrm rot="5400000">
                <a:off x="2667000" y="5410200"/>
                <a:ext cx="152400" cy="4572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en-US"/>
              </a:p>
            </p:txBody>
          </p:sp>
          <p:sp>
            <p:nvSpPr>
              <p:cNvPr id="25" name="TextBox 24"/>
              <p:cNvSpPr txBox="1"/>
              <p:nvPr/>
            </p:nvSpPr>
            <p:spPr>
              <a:xfrm>
                <a:off x="2438400" y="5715000"/>
                <a:ext cx="1739900" cy="369332"/>
              </a:xfrm>
              <a:prstGeom prst="rect">
                <a:avLst/>
              </a:prstGeom>
              <a:noFill/>
            </p:spPr>
            <p:txBody>
              <a:bodyPr wrap="none" rtlCol="0">
                <a:spAutoFit/>
              </a:bodyPr>
              <a:p>
                <a:r>
                  <a:rPr lang="en-US" i="1" dirty="0" smtClean="0">
                    <a:solidFill>
                      <a:srgbClr val="FF0000"/>
                    </a:solidFill>
                  </a:rPr>
                  <a:t>NES(S,</a:t>
                </a:r>
                <a:r>
                  <a:rPr lang="en-US" i="1" dirty="0" smtClean="0">
                    <a:solidFill>
                      <a:srgbClr val="FF0000"/>
                    </a:solidFill>
                    <a:sym typeface="Symbol" panose="05050102010706020507"/>
                  </a:rPr>
                  <a:t></a:t>
                </a:r>
                <a:r>
                  <a:rPr lang="en-US" i="1" dirty="0" smtClean="0">
                    <a:solidFill>
                      <a:srgbClr val="FF0000"/>
                    </a:solidFill>
                  </a:rPr>
                  <a:t>) ≥ NES*</a:t>
                </a:r>
                <a:endParaRPr lang="en-US" i="1" dirty="0">
                  <a:solidFill>
                    <a:srgbClr val="FF0000"/>
                  </a:solidFill>
                </a:endParaRPr>
              </a:p>
            </p:txBody>
          </p:sp>
        </p:grpSp>
      </p:grpSp>
      <p:grpSp>
        <p:nvGrpSpPr>
          <p:cNvPr id="11" name="Group 10"/>
          <p:cNvGrpSpPr/>
          <p:nvPr/>
        </p:nvGrpSpPr>
        <p:grpSpPr>
          <a:xfrm>
            <a:off x="6216583" y="1911350"/>
            <a:ext cx="3271739" cy="2655332"/>
            <a:chOff x="4393498" y="3352800"/>
            <a:chExt cx="3271739" cy="2655332"/>
          </a:xfrm>
        </p:grpSpPr>
        <p:sp>
          <p:nvSpPr>
            <p:cNvPr id="14" name="TextBox 13"/>
            <p:cNvSpPr txBox="1"/>
            <p:nvPr/>
          </p:nvSpPr>
          <p:spPr>
            <a:xfrm>
              <a:off x="4469698" y="3352800"/>
              <a:ext cx="1935480" cy="368300"/>
            </a:xfrm>
            <a:prstGeom prst="rect">
              <a:avLst/>
            </a:prstGeom>
            <a:noFill/>
          </p:spPr>
          <p:txBody>
            <a:bodyPr wrap="none" rtlCol="0">
              <a:spAutoFit/>
            </a:bodyPr>
            <a:p>
              <a:r>
                <a:rPr lang="en-US" dirty="0" smtClean="0"/>
                <a:t>NES(S) </a:t>
              </a:r>
              <a:r>
                <a:rPr lang="zh-CN" altLang="en-US" dirty="0" smtClean="0"/>
                <a:t>的直方图</a:t>
              </a:r>
              <a:endParaRPr lang="zh-CN" altLang="en-US" dirty="0"/>
            </a:p>
          </p:txBody>
        </p:sp>
        <p:pic>
          <p:nvPicPr>
            <p:cNvPr id="15" name="Picture 2" descr="https://encrypted-tbn2.gstatic.com/images?q=tbn:ANd9GcT-uQ0pmnlHgdBwAjGXf9FRhXM3p75gLXd27RXMyZidhBoCVV8C"/>
            <p:cNvPicPr>
              <a:picLocks noChangeAspect="1" noChangeArrowheads="1"/>
            </p:cNvPicPr>
            <p:nvPr/>
          </p:nvPicPr>
          <p:blipFill>
            <a:blip r:embed="rId2" cstate="print"/>
            <a:srcRect l="4109" t="2105" r="2114" b="14146"/>
            <a:stretch>
              <a:fillRect/>
            </a:stretch>
          </p:blipFill>
          <p:spPr bwMode="auto">
            <a:xfrm>
              <a:off x="4393498" y="3886200"/>
              <a:ext cx="2493196" cy="1635303"/>
            </a:xfrm>
            <a:prstGeom prst="rect">
              <a:avLst/>
            </a:prstGeom>
            <a:noFill/>
          </p:spPr>
        </p:pic>
        <p:sp>
          <p:nvSpPr>
            <p:cNvPr id="16" name="TextBox 15"/>
            <p:cNvSpPr txBox="1"/>
            <p:nvPr/>
          </p:nvSpPr>
          <p:spPr>
            <a:xfrm>
              <a:off x="5314460" y="5574268"/>
              <a:ext cx="796372" cy="369332"/>
            </a:xfrm>
            <a:prstGeom prst="rect">
              <a:avLst/>
            </a:prstGeom>
            <a:noFill/>
          </p:spPr>
          <p:txBody>
            <a:bodyPr wrap="none" rtlCol="0">
              <a:spAutoFit/>
            </a:bodyPr>
            <a:p>
              <a:r>
                <a:rPr lang="en-US" dirty="0" smtClean="0"/>
                <a:t>NES(S)</a:t>
              </a:r>
              <a:endParaRPr lang="en-US" dirty="0"/>
            </a:p>
          </p:txBody>
        </p:sp>
        <p:sp>
          <p:nvSpPr>
            <p:cNvPr id="17" name="TextBox 16"/>
            <p:cNvSpPr txBox="1"/>
            <p:nvPr/>
          </p:nvSpPr>
          <p:spPr>
            <a:xfrm>
              <a:off x="6096000" y="4038600"/>
              <a:ext cx="664926" cy="369332"/>
            </a:xfrm>
            <a:prstGeom prst="rect">
              <a:avLst/>
            </a:prstGeom>
            <a:noFill/>
          </p:spPr>
          <p:txBody>
            <a:bodyPr wrap="none" rtlCol="0">
              <a:spAutoFit/>
            </a:bodyPr>
            <a:p>
              <a:r>
                <a:rPr lang="en-US" dirty="0" smtClean="0">
                  <a:solidFill>
                    <a:srgbClr val="FF0000"/>
                  </a:solidFill>
                </a:rPr>
                <a:t>NES*</a:t>
              </a:r>
              <a:endParaRPr lang="en-US" dirty="0">
                <a:solidFill>
                  <a:srgbClr val="FF0000"/>
                </a:solidFill>
              </a:endParaRPr>
            </a:p>
          </p:txBody>
        </p:sp>
        <p:cxnSp>
          <p:nvCxnSpPr>
            <p:cNvPr id="18" name="Straight Arrow Connector 17"/>
            <p:cNvCxnSpPr/>
            <p:nvPr/>
          </p:nvCxnSpPr>
          <p:spPr>
            <a:xfrm>
              <a:off x="6212240" y="4331732"/>
              <a:ext cx="0" cy="30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26" name="Group 25"/>
            <p:cNvGrpSpPr/>
            <p:nvPr/>
          </p:nvGrpSpPr>
          <p:grpSpPr>
            <a:xfrm>
              <a:off x="6172200" y="5486400"/>
              <a:ext cx="1493037" cy="521732"/>
              <a:chOff x="2438400" y="5562600"/>
              <a:chExt cx="1493037" cy="521732"/>
            </a:xfrm>
          </p:grpSpPr>
          <p:sp>
            <p:nvSpPr>
              <p:cNvPr id="27" name="Right Brace 26"/>
              <p:cNvSpPr/>
              <p:nvPr/>
            </p:nvSpPr>
            <p:spPr>
              <a:xfrm rot="5400000">
                <a:off x="2667000" y="5410200"/>
                <a:ext cx="152400" cy="4572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en-US"/>
              </a:p>
            </p:txBody>
          </p:sp>
          <p:sp>
            <p:nvSpPr>
              <p:cNvPr id="28" name="TextBox 27"/>
              <p:cNvSpPr txBox="1"/>
              <p:nvPr/>
            </p:nvSpPr>
            <p:spPr>
              <a:xfrm>
                <a:off x="2438400" y="5715000"/>
                <a:ext cx="1493037" cy="369332"/>
              </a:xfrm>
              <a:prstGeom prst="rect">
                <a:avLst/>
              </a:prstGeom>
              <a:noFill/>
            </p:spPr>
            <p:txBody>
              <a:bodyPr wrap="none" rtlCol="0">
                <a:spAutoFit/>
              </a:bodyPr>
              <a:p>
                <a:r>
                  <a:rPr lang="en-US" i="1" dirty="0" smtClean="0">
                    <a:solidFill>
                      <a:srgbClr val="FF0000"/>
                    </a:solidFill>
                  </a:rPr>
                  <a:t>NES(S) ≥ NES*</a:t>
                </a:r>
                <a:endParaRPr lang="en-US" i="1" dirty="0">
                  <a:solidFill>
                    <a:srgbClr val="FF0000"/>
                  </a:solidFill>
                </a:endParaRPr>
              </a:p>
            </p:txBody>
          </p:sp>
        </p:grpSp>
      </p:grpSp>
      <p:sp>
        <p:nvSpPr>
          <p:cNvPr id="34" name="TextBox 4"/>
          <p:cNvSpPr txBox="1"/>
          <p:nvPr/>
        </p:nvSpPr>
        <p:spPr>
          <a:xfrm>
            <a:off x="579755" y="1247775"/>
            <a:ext cx="10685145" cy="460375"/>
          </a:xfrm>
          <a:prstGeom prst="rect">
            <a:avLst/>
          </a:prstGeom>
          <a:noFill/>
        </p:spPr>
        <p:txBody>
          <a:bodyPr wrap="square" rtlCol="0">
            <a:spAutoFit/>
          </a:bodyPr>
          <a:p>
            <a:r>
              <a:rPr lang="en-US" dirty="0" smtClean="0"/>
              <a:t>使用这个</a:t>
            </a:r>
            <a:r>
              <a:rPr lang="zh-CN" altLang="en-US" dirty="0" smtClean="0"/>
              <a:t>零</a:t>
            </a:r>
            <a:r>
              <a:rPr lang="en-US" dirty="0" smtClean="0"/>
              <a:t>分布来计算每个 NES(S) &gt; 0</a:t>
            </a:r>
            <a:r>
              <a:rPr lang="en-US" sz="2400" b="1" dirty="0" smtClean="0">
                <a:solidFill>
                  <a:srgbClr val="00B050"/>
                </a:solidFill>
                <a:latin typeface="Calibri" panose="020F0502020204030204" charset="0"/>
                <a:ea typeface="+mn-ea"/>
                <a:cs typeface="+mn-ea"/>
                <a:sym typeface="+mn-ea"/>
              </a:rPr>
              <a:t> </a:t>
            </a:r>
            <a:r>
              <a:rPr lang="en-US" dirty="0" smtClean="0"/>
              <a:t>的 FDR q 值</a:t>
            </a:r>
            <a:r>
              <a:rPr lang="en-US" sz="2400" b="1" dirty="0" smtClean="0">
                <a:solidFill>
                  <a:srgbClr val="00B050"/>
                </a:solidFill>
                <a:latin typeface="Calibri" panose="020F0502020204030204" charset="0"/>
                <a:cs typeface="+mn-ea"/>
                <a:sym typeface="+mn-ea"/>
              </a:rPr>
              <a:t>*</a:t>
            </a:r>
            <a:r>
              <a:rPr lang="en-US" sz="2400" b="1" dirty="0" smtClean="0">
                <a:solidFill>
                  <a:srgbClr val="00B050"/>
                </a:solidFill>
              </a:rPr>
              <a:t> </a:t>
            </a:r>
            <a:endParaRPr lang="en-US" dirty="0"/>
          </a:p>
        </p:txBody>
      </p:sp>
      <p:sp>
        <p:nvSpPr>
          <p:cNvPr id="12" name="TextBox 11"/>
          <p:cNvSpPr txBox="1"/>
          <p:nvPr/>
        </p:nvSpPr>
        <p:spPr>
          <a:xfrm>
            <a:off x="9485630" y="6433185"/>
            <a:ext cx="2642870" cy="460375"/>
          </a:xfrm>
          <a:prstGeom prst="rect">
            <a:avLst/>
          </a:prstGeom>
          <a:noFill/>
        </p:spPr>
        <p:txBody>
          <a:bodyPr wrap="square" rtlCol="0">
            <a:spAutoFit/>
          </a:bodyPr>
          <a:p>
            <a:r>
              <a:rPr lang="en-US" sz="2400" b="1" dirty="0" smtClean="0">
                <a:solidFill>
                  <a:srgbClr val="00B050"/>
                </a:solidFill>
              </a:rPr>
              <a:t>*</a:t>
            </a:r>
            <a:r>
              <a:rPr lang="zh-CN" altLang="en-US" sz="1600" b="1" dirty="0" smtClean="0">
                <a:solidFill>
                  <a:srgbClr val="00B050"/>
                </a:solidFill>
              </a:rPr>
              <a:t>对于</a:t>
            </a:r>
            <a:r>
              <a:rPr lang="en-US" sz="1600" b="1" dirty="0">
                <a:solidFill>
                  <a:srgbClr val="00B050"/>
                </a:solidFill>
              </a:rPr>
              <a:t>NES(S) &lt; 0</a:t>
            </a:r>
            <a:r>
              <a:rPr lang="zh-CN" altLang="en-US" sz="1600" b="1" dirty="0">
                <a:solidFill>
                  <a:srgbClr val="00B050"/>
                </a:solidFill>
              </a:rPr>
              <a:t>是同样的</a:t>
            </a:r>
            <a:endParaRPr lang="zh-CN" altLang="en-US" sz="1600" b="1" dirty="0">
              <a:solidFill>
                <a:srgbClr val="00B050"/>
              </a:solidFill>
            </a:endParaRPr>
          </a:p>
        </p:txBody>
      </p:sp>
      <p:graphicFrame>
        <p:nvGraphicFramePr>
          <p:cNvPr id="19" name="对象 18">
            <a:hlinkClick r:id="" action="ppaction://ole?verb="/>
          </p:cNvPr>
          <p:cNvGraphicFramePr>
            <a:graphicFrameLocks noChangeAspect="1"/>
          </p:cNvGraphicFramePr>
          <p:nvPr/>
        </p:nvGraphicFramePr>
        <p:xfrm>
          <a:off x="5065395" y="5785485"/>
          <a:ext cx="1713865" cy="817245"/>
        </p:xfrm>
        <a:graphic>
          <a:graphicData uri="http://schemas.openxmlformats.org/presentationml/2006/ole">
            <mc:AlternateContent xmlns:mc="http://schemas.openxmlformats.org/markup-compatibility/2006">
              <mc:Choice xmlns:v="urn:schemas-microsoft-com:vml" Requires="v">
                <p:oleObj spid="_x0000_s1027" name="" r:id="rId3" imgW="825500" imgH="393700" progId="Equation.KSEE3">
                  <p:embed/>
                </p:oleObj>
              </mc:Choice>
              <mc:Fallback>
                <p:oleObj name="" r:id="rId3" imgW="825500" imgH="393700" progId="Equation.KSEE3">
                  <p:embed/>
                  <p:pic>
                    <p:nvPicPr>
                      <p:cNvPr id="0" name="图片 1026"/>
                      <p:cNvPicPr/>
                      <p:nvPr/>
                    </p:nvPicPr>
                    <p:blipFill>
                      <a:blip r:embed="rId4"/>
                      <a:stretch>
                        <a:fillRect/>
                      </a:stretch>
                    </p:blipFill>
                    <p:spPr>
                      <a:xfrm>
                        <a:off x="5065395" y="5785485"/>
                        <a:ext cx="1713865" cy="817245"/>
                      </a:xfrm>
                      <a:prstGeom prst="rect">
                        <a:avLst/>
                      </a:prstGeom>
                    </p:spPr>
                  </p:pic>
                </p:oleObj>
              </mc:Fallback>
            </mc:AlternateContent>
          </a:graphicData>
        </a:graphic>
      </p:graphicFrame>
      <p:graphicFrame>
        <p:nvGraphicFramePr>
          <p:cNvPr id="20" name="对象 19">
            <a:hlinkClick r:id="" action="ppaction://ole?verb="/>
          </p:cNvPr>
          <p:cNvGraphicFramePr>
            <a:graphicFrameLocks noChangeAspect="1"/>
          </p:cNvGraphicFramePr>
          <p:nvPr/>
        </p:nvGraphicFramePr>
        <p:xfrm>
          <a:off x="1012190" y="4758690"/>
          <a:ext cx="2595245" cy="804545"/>
        </p:xfrm>
        <a:graphic>
          <a:graphicData uri="http://schemas.openxmlformats.org/presentationml/2006/ole">
            <mc:AlternateContent xmlns:mc="http://schemas.openxmlformats.org/markup-compatibility/2006">
              <mc:Choice xmlns:v="urn:schemas-microsoft-com:vml" Requires="v">
                <p:oleObj spid="_x0000_s1028" name="" r:id="rId5" imgW="1435100" imgH="444500" progId="Equation.KSEE3">
                  <p:embed/>
                </p:oleObj>
              </mc:Choice>
              <mc:Fallback>
                <p:oleObj name="" r:id="rId5" imgW="1435100" imgH="444500" progId="Equation.KSEE3">
                  <p:embed/>
                  <p:pic>
                    <p:nvPicPr>
                      <p:cNvPr id="0" name="图片 1027"/>
                      <p:cNvPicPr/>
                      <p:nvPr/>
                    </p:nvPicPr>
                    <p:blipFill>
                      <a:blip r:embed="rId6"/>
                      <a:stretch>
                        <a:fillRect/>
                      </a:stretch>
                    </p:blipFill>
                    <p:spPr>
                      <a:xfrm>
                        <a:off x="1012190" y="4758690"/>
                        <a:ext cx="2595245" cy="804545"/>
                      </a:xfrm>
                      <a:prstGeom prst="rect">
                        <a:avLst/>
                      </a:prstGeom>
                    </p:spPr>
                  </p:pic>
                </p:oleObj>
              </mc:Fallback>
            </mc:AlternateContent>
          </a:graphicData>
        </a:graphic>
      </p:graphicFrame>
      <p:graphicFrame>
        <p:nvGraphicFramePr>
          <p:cNvPr id="30" name="对象 29">
            <a:hlinkClick r:id="" action="ppaction://ole?verb="/>
          </p:cNvPr>
          <p:cNvGraphicFramePr>
            <a:graphicFrameLocks noChangeAspect="1"/>
          </p:cNvGraphicFramePr>
          <p:nvPr/>
        </p:nvGraphicFramePr>
        <p:xfrm>
          <a:off x="6779260" y="4758690"/>
          <a:ext cx="2296795" cy="804545"/>
        </p:xfrm>
        <a:graphic>
          <a:graphicData uri="http://schemas.openxmlformats.org/presentationml/2006/ole">
            <mc:AlternateContent xmlns:mc="http://schemas.openxmlformats.org/markup-compatibility/2006">
              <mc:Choice xmlns:v="urn:schemas-microsoft-com:vml" Requires="v">
                <p:oleObj spid="_x0000_s7" name="" r:id="rId7" imgW="1270000" imgH="444500" progId="Equation.KSEE3">
                  <p:embed/>
                </p:oleObj>
              </mc:Choice>
              <mc:Fallback>
                <p:oleObj name="" r:id="rId7" imgW="1270000" imgH="444500" progId="Equation.KSEE3">
                  <p:embed/>
                  <p:pic>
                    <p:nvPicPr>
                      <p:cNvPr id="0" name="图片 1027"/>
                      <p:cNvPicPr/>
                      <p:nvPr/>
                    </p:nvPicPr>
                    <p:blipFill>
                      <a:blip r:embed="rId8"/>
                      <a:stretch>
                        <a:fillRect/>
                      </a:stretch>
                    </p:blipFill>
                    <p:spPr>
                      <a:xfrm>
                        <a:off x="6779260" y="4758690"/>
                        <a:ext cx="2296795" cy="804545"/>
                      </a:xfrm>
                      <a:prstGeom prst="rect">
                        <a:avLst/>
                      </a:prstGeom>
                    </p:spPr>
                  </p:pic>
                </p:oleObj>
              </mc:Fallback>
            </mc:AlternateContent>
          </a:graphicData>
        </a:graphic>
      </p:graphicFrame>
    </p:spTree>
    <p:custDataLst>
      <p:tags r:id="rId9"/>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500"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5"/>
          <p:cNvSpPr txBox="1"/>
          <p:nvPr/>
        </p:nvSpPr>
        <p:spPr>
          <a:xfrm>
            <a:off x="455930" y="247015"/>
            <a:ext cx="869950" cy="398780"/>
          </a:xfrm>
          <a:prstGeom prst="rect">
            <a:avLst/>
          </a:prstGeom>
          <a:noFill/>
        </p:spPr>
        <p:txBody>
          <a:bodyPr wrap="none" rtlCol="0">
            <a:spAutoFit/>
          </a:bodyPr>
          <a:p>
            <a:r>
              <a:rPr lang="en-US" altLang="zh-CN" sz="2000" b="1">
                <a:latin typeface="微软雅黑" panose="020B0503020204020204" charset="-122"/>
                <a:ea typeface="微软雅黑" panose="020B0503020204020204" charset="-122"/>
              </a:rPr>
              <a:t>GSEA</a:t>
            </a:r>
            <a:endParaRPr lang="en-US" altLang="zh-CN" sz="2000" b="1">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1"/>
          <a:stretch>
            <a:fillRect/>
          </a:stretch>
        </p:blipFill>
        <p:spPr>
          <a:xfrm>
            <a:off x="455930" y="645795"/>
            <a:ext cx="4622800" cy="2716530"/>
          </a:xfrm>
          <a:prstGeom prst="rect">
            <a:avLst/>
          </a:prstGeom>
        </p:spPr>
      </p:pic>
      <p:pic>
        <p:nvPicPr>
          <p:cNvPr id="3" name="图片 2"/>
          <p:cNvPicPr>
            <a:picLocks noChangeAspect="1"/>
          </p:cNvPicPr>
          <p:nvPr/>
        </p:nvPicPr>
        <p:blipFill>
          <a:blip r:embed="rId2"/>
          <a:stretch>
            <a:fillRect/>
          </a:stretch>
        </p:blipFill>
        <p:spPr>
          <a:xfrm>
            <a:off x="455930" y="3362325"/>
            <a:ext cx="4622800" cy="3119120"/>
          </a:xfrm>
          <a:prstGeom prst="rect">
            <a:avLst/>
          </a:prstGeom>
        </p:spPr>
      </p:pic>
      <p:pic>
        <p:nvPicPr>
          <p:cNvPr id="4" name="图片 3"/>
          <p:cNvPicPr>
            <a:picLocks noChangeAspect="1"/>
          </p:cNvPicPr>
          <p:nvPr/>
        </p:nvPicPr>
        <p:blipFill>
          <a:blip r:embed="rId3"/>
          <a:stretch>
            <a:fillRect/>
          </a:stretch>
        </p:blipFill>
        <p:spPr>
          <a:xfrm>
            <a:off x="6410960" y="1057910"/>
            <a:ext cx="4594860" cy="3150870"/>
          </a:xfrm>
          <a:prstGeom prst="rect">
            <a:avLst/>
          </a:prstGeom>
        </p:spPr>
      </p:pic>
      <p:pic>
        <p:nvPicPr>
          <p:cNvPr id="5" name="图片 4"/>
          <p:cNvPicPr>
            <a:picLocks noChangeAspect="1"/>
          </p:cNvPicPr>
          <p:nvPr/>
        </p:nvPicPr>
        <p:blipFill>
          <a:blip r:embed="rId4"/>
          <a:stretch>
            <a:fillRect/>
          </a:stretch>
        </p:blipFill>
        <p:spPr>
          <a:xfrm>
            <a:off x="5956300" y="4208780"/>
            <a:ext cx="5490845" cy="923290"/>
          </a:xfrm>
          <a:prstGeom prst="rect">
            <a:avLst/>
          </a:prstGeom>
        </p:spPr>
      </p:pic>
      <p:sp>
        <p:nvSpPr>
          <p:cNvPr id="7" name="文本框 6"/>
          <p:cNvSpPr txBox="1"/>
          <p:nvPr/>
        </p:nvSpPr>
        <p:spPr>
          <a:xfrm>
            <a:off x="6247765" y="5570855"/>
            <a:ext cx="4907915" cy="368300"/>
          </a:xfrm>
          <a:prstGeom prst="rect">
            <a:avLst/>
          </a:prstGeom>
          <a:noFill/>
        </p:spPr>
        <p:txBody>
          <a:bodyPr wrap="square" rtlCol="0" anchor="t">
            <a:spAutoFit/>
          </a:bodyPr>
          <a:p>
            <a:pPr algn="ctr"/>
            <a:r>
              <a:rPr lang="zh-CN" altLang="en-US"/>
              <a:t>FDR ≤ 0.25 的 </a:t>
            </a:r>
            <a:r>
              <a:rPr lang="en-US" altLang="zh-CN"/>
              <a:t>GSEA </a:t>
            </a:r>
            <a:r>
              <a:rPr lang="zh-CN" altLang="en-US"/>
              <a:t>结果汇总</a:t>
            </a:r>
            <a:endParaRPr lang="zh-CN" altLang="en-US"/>
          </a:p>
        </p:txBody>
      </p:sp>
    </p:spTree>
    <p:custDataLst>
      <p:tags r:id="rId5"/>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5"/>
          <p:cNvSpPr txBox="1"/>
          <p:nvPr/>
        </p:nvSpPr>
        <p:spPr>
          <a:xfrm>
            <a:off x="455930" y="247015"/>
            <a:ext cx="869950" cy="398780"/>
          </a:xfrm>
          <a:prstGeom prst="rect">
            <a:avLst/>
          </a:prstGeom>
          <a:noFill/>
        </p:spPr>
        <p:txBody>
          <a:bodyPr wrap="none" rtlCol="0">
            <a:spAutoFit/>
          </a:bodyPr>
          <a:p>
            <a:r>
              <a:rPr lang="en-US" altLang="zh-CN" sz="2000" b="1">
                <a:latin typeface="微软雅黑" panose="020B0503020204020204" charset="-122"/>
                <a:ea typeface="微软雅黑" panose="020B0503020204020204" charset="-122"/>
              </a:rPr>
              <a:t>GSEA</a:t>
            </a:r>
            <a:endParaRPr lang="en-US" altLang="zh-CN" sz="2000" b="1">
              <a:latin typeface="微软雅黑" panose="020B0503020204020204" charset="-122"/>
              <a:ea typeface="微软雅黑" panose="020B0503020204020204" charset="-122"/>
            </a:endParaRPr>
          </a:p>
        </p:txBody>
      </p:sp>
      <p:sp>
        <p:nvSpPr>
          <p:cNvPr id="2" name="文本框 1"/>
          <p:cNvSpPr txBox="1"/>
          <p:nvPr/>
        </p:nvSpPr>
        <p:spPr>
          <a:xfrm>
            <a:off x="455930" y="645795"/>
            <a:ext cx="11561445" cy="5908040"/>
          </a:xfrm>
          <a:prstGeom prst="rect">
            <a:avLst/>
          </a:prstGeom>
          <a:noFill/>
        </p:spPr>
        <p:txBody>
          <a:bodyPr wrap="square" rtlCol="0">
            <a:spAutoFit/>
          </a:bodyPr>
          <a:p>
            <a:pPr algn="l">
              <a:lnSpc>
                <a:spcPct val="150000"/>
              </a:lnSpc>
            </a:pPr>
            <a:r>
              <a:rPr lang="zh-CN" altLang="en-US"/>
              <a:t>与单基因方法相比，</a:t>
            </a:r>
            <a:r>
              <a:rPr lang="en-US" altLang="zh-CN"/>
              <a:t>GSEA </a:t>
            </a:r>
            <a:r>
              <a:rPr lang="zh-CN" altLang="en-US"/>
              <a:t>具有许多优势：</a:t>
            </a:r>
            <a:endParaRPr lang="zh-CN" altLang="en-US"/>
          </a:p>
          <a:p>
            <a:pPr algn="l">
              <a:lnSpc>
                <a:spcPct val="150000"/>
              </a:lnSpc>
            </a:pPr>
            <a:r>
              <a:rPr lang="en-US" altLang="zh-CN"/>
              <a:t>       1. </a:t>
            </a:r>
            <a:r>
              <a:rPr lang="zh-CN" altLang="en-US"/>
              <a:t>通过识别通路和过程，</a:t>
            </a:r>
            <a:r>
              <a:rPr lang="zh-CN" altLang="en-US"/>
              <a:t>简化了对大规模实验的解释</a:t>
            </a:r>
            <a:endParaRPr lang="zh-CN" altLang="en-US"/>
          </a:p>
          <a:p>
            <a:pPr algn="l">
              <a:lnSpc>
                <a:spcPct val="150000"/>
              </a:lnSpc>
            </a:pPr>
            <a:r>
              <a:rPr lang="en-US" altLang="zh-CN"/>
              <a:t>       2. </a:t>
            </a:r>
            <a:r>
              <a:rPr lang="zh-CN" altLang="en-US"/>
              <a:t>当基因集的成员表现出强烈的互相关时，</a:t>
            </a:r>
            <a:r>
              <a:rPr lang="en-US" altLang="zh-CN"/>
              <a:t>GSEA</a:t>
            </a:r>
            <a:r>
              <a:rPr lang="zh-CN" altLang="en-US"/>
              <a:t>可以提供信噪比，使检测单个基因的微小变化成为可能</a:t>
            </a:r>
            <a:endParaRPr lang="zh-CN" altLang="en-US"/>
          </a:p>
          <a:p>
            <a:pPr algn="l">
              <a:lnSpc>
                <a:spcPct val="150000"/>
              </a:lnSpc>
            </a:pPr>
            <a:r>
              <a:rPr lang="en-US" altLang="zh-CN"/>
              <a:t>       3. leading-edge </a:t>
            </a:r>
            <a:r>
              <a:rPr lang="zh-CN" altLang="en-US"/>
              <a:t>分析可以帮助基因子集以阐明结果</a:t>
            </a:r>
            <a:endParaRPr lang="zh-CN" altLang="en-US"/>
          </a:p>
          <a:p>
            <a:pPr algn="l">
              <a:lnSpc>
                <a:spcPct val="150000"/>
              </a:lnSpc>
            </a:pPr>
            <a:r>
              <a:rPr lang="zh-CN" altLang="en-US"/>
              <a:t>与最近已开发的其他几种工具相比，</a:t>
            </a:r>
            <a:r>
              <a:rPr lang="en-US" altLang="zh-CN"/>
              <a:t>GSEA </a:t>
            </a:r>
            <a:r>
              <a:rPr lang="zh-CN" altLang="en-US"/>
              <a:t>在两个重要方面有所不同：</a:t>
            </a:r>
            <a:endParaRPr lang="zh-CN" altLang="en-US"/>
          </a:p>
          <a:p>
            <a:pPr algn="l">
              <a:lnSpc>
                <a:spcPct val="150000"/>
              </a:lnSpc>
            </a:pPr>
            <a:r>
              <a:rPr lang="zh-CN" altLang="en-US"/>
              <a:t>       </a:t>
            </a:r>
            <a:r>
              <a:rPr lang="en-US" altLang="zh-CN"/>
              <a:t>1. GSEA </a:t>
            </a:r>
            <a:r>
              <a:rPr lang="zh-CN" altLang="en-US"/>
              <a:t>考虑实验中的所有基因，而不仅仅是那些在 fold-change 或显著性方面高于一个任意 cutoff 值的基因</a:t>
            </a:r>
            <a:endParaRPr lang="zh-CN" altLang="en-US"/>
          </a:p>
          <a:p>
            <a:pPr algn="l">
              <a:lnSpc>
                <a:spcPct val="150000"/>
              </a:lnSpc>
            </a:pPr>
            <a:r>
              <a:rPr lang="zh-CN" altLang="en-US"/>
              <a:t>       </a:t>
            </a:r>
            <a:r>
              <a:rPr lang="en-US" altLang="zh-CN"/>
              <a:t>2. GSEA </a:t>
            </a:r>
            <a:r>
              <a:rPr lang="zh-CN" altLang="en-US"/>
              <a:t>通过置换类标签来评估其显著性，这保留了基因</a:t>
            </a:r>
            <a:r>
              <a:rPr lang="en-US" altLang="zh-CN"/>
              <a:t>-</a:t>
            </a:r>
            <a:r>
              <a:rPr lang="zh-CN" altLang="en-US"/>
              <a:t>基因相关性，从而提供了更准确的零模型</a:t>
            </a:r>
            <a:endParaRPr lang="zh-CN" altLang="en-US"/>
          </a:p>
          <a:p>
            <a:pPr algn="l">
              <a:lnSpc>
                <a:spcPct val="150000"/>
              </a:lnSpc>
            </a:pPr>
            <a:r>
              <a:rPr lang="zh-CN" altLang="en-US"/>
              <a:t>然而，</a:t>
            </a:r>
            <a:r>
              <a:rPr lang="en-US" altLang="zh-CN"/>
              <a:t>GSEA </a:t>
            </a:r>
            <a:r>
              <a:rPr lang="zh-CN" altLang="en-US"/>
              <a:t>的真正优势在于其灵活性。作者已经创建了一个有</a:t>
            </a:r>
            <a:r>
              <a:rPr lang="en-US" altLang="zh-CN"/>
              <a:t>1325</a:t>
            </a:r>
            <a:r>
              <a:rPr lang="zh-CN" altLang="en-US"/>
              <a:t>个基因集组成的初始分子签名数据库，包括基于生物学通路，染色体定位，上游顺式基序，对药物治疗的反应，或先前生成的微阵列数据集中的表达谱的数据集。进一步地，可以通过遗传和化学扰动，基因组信息的计算分析和额外的生物学注释来创建数据集。此外，</a:t>
            </a:r>
            <a:r>
              <a:rPr lang="en-US" altLang="zh-CN"/>
              <a:t>GSEA  </a:t>
            </a:r>
            <a:r>
              <a:rPr lang="zh-CN" altLang="en-US"/>
              <a:t>本身可以通过识别在不同实验数据集之间共享的 </a:t>
            </a:r>
            <a:r>
              <a:rPr lang="en-US" altLang="zh-CN">
                <a:sym typeface="+mn-ea"/>
              </a:rPr>
              <a:t>leading-edge </a:t>
            </a:r>
            <a:r>
              <a:rPr lang="zh-CN" altLang="en-US"/>
              <a:t>集，来细化手动管理的通路和集合。随着这类集合的加入，GSEA 等工具将有助于将先验知识与新生成的数据联系起来，从而有助于揭示健康和疾病状态下基因的集体行为。</a:t>
            </a:r>
            <a:endParaRPr lang="zh-CN" altLang="en-US"/>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1"/>
          <a:srcRect l="8093" r="8311"/>
          <a:stretch>
            <a:fillRect/>
          </a:stretch>
        </p:blipFill>
        <p:spPr>
          <a:xfrm>
            <a:off x="2673350" y="274320"/>
            <a:ext cx="6067425" cy="3038475"/>
          </a:xfrm>
          <a:prstGeom prst="rect">
            <a:avLst/>
          </a:prstGeom>
        </p:spPr>
      </p:pic>
      <p:pic>
        <p:nvPicPr>
          <p:cNvPr id="3" name="图片 2"/>
          <p:cNvPicPr>
            <a:picLocks noChangeAspect="1"/>
          </p:cNvPicPr>
          <p:nvPr/>
        </p:nvPicPr>
        <p:blipFill>
          <a:blip r:embed="rId2"/>
          <a:stretch>
            <a:fillRect/>
          </a:stretch>
        </p:blipFill>
        <p:spPr>
          <a:xfrm>
            <a:off x="2364740" y="3799205"/>
            <a:ext cx="7462520" cy="2686685"/>
          </a:xfrm>
          <a:prstGeom prst="rect">
            <a:avLst/>
          </a:prstGeom>
        </p:spPr>
      </p:pic>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5"/>
          <p:cNvSpPr txBox="1"/>
          <p:nvPr/>
        </p:nvSpPr>
        <p:spPr>
          <a:xfrm>
            <a:off x="1764030" y="1971040"/>
            <a:ext cx="8663940" cy="737235"/>
          </a:xfrm>
          <a:prstGeom prst="rect">
            <a:avLst/>
          </a:prstGeom>
          <a:noFill/>
        </p:spPr>
        <p:txBody>
          <a:bodyPr wrap="square" rtlCol="0">
            <a:spAutoFit/>
          </a:bodyPr>
          <a:p>
            <a:pPr>
              <a:lnSpc>
                <a:spcPct val="150000"/>
              </a:lnSpc>
            </a:pPr>
            <a:r>
              <a:rPr lang="zh-CN" altLang="en-US" sz="2800" b="1">
                <a:latin typeface="微软雅黑" panose="020B0503020204020204" charset="-122"/>
                <a:ea typeface="微软雅黑" panose="020B0503020204020204" charset="-122"/>
              </a:rPr>
              <a:t>问题</a:t>
            </a:r>
            <a:r>
              <a:rPr lang="en-US" altLang="zh-CN" sz="2800" b="1">
                <a:latin typeface="微软雅黑" panose="020B0503020204020204" charset="-122"/>
                <a:ea typeface="微软雅黑" panose="020B0503020204020204" charset="-122"/>
              </a:rPr>
              <a:t>2</a:t>
            </a:r>
            <a:r>
              <a:rPr lang="zh-CN" altLang="en-US" sz="2800" b="1">
                <a:latin typeface="微软雅黑" panose="020B0503020204020204" charset="-122"/>
                <a:ea typeface="微软雅黑" panose="020B0503020204020204" charset="-122"/>
              </a:rPr>
              <a:t>：</a:t>
            </a:r>
            <a:r>
              <a:rPr lang="en-US" sz="2800" b="1">
                <a:latin typeface="微软雅黑" panose="020B0503020204020204" charset="-122"/>
                <a:ea typeface="微软雅黑" panose="020B0503020204020204" charset="-122"/>
              </a:rPr>
              <a:t>RNA-seq</a:t>
            </a:r>
            <a:r>
              <a:rPr lang="zh-CN" altLang="en-US" sz="2800" b="1">
                <a:latin typeface="微软雅黑" panose="020B0503020204020204" charset="-122"/>
                <a:ea typeface="微软雅黑" panose="020B0503020204020204" charset="-122"/>
              </a:rPr>
              <a:t>？</a:t>
            </a:r>
            <a:endParaRPr lang="zh-CN" altLang="en-US" sz="2800" b="1">
              <a:latin typeface="微软雅黑" panose="020B0503020204020204" charset="-122"/>
              <a:ea typeface="微软雅黑" panose="020B0503020204020204" charset="-122"/>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5"/>
          <p:cNvSpPr txBox="1"/>
          <p:nvPr/>
        </p:nvSpPr>
        <p:spPr>
          <a:xfrm>
            <a:off x="184150" y="9525"/>
            <a:ext cx="8663940" cy="553085"/>
          </a:xfrm>
          <a:prstGeom prst="rect">
            <a:avLst/>
          </a:prstGeom>
          <a:noFill/>
        </p:spPr>
        <p:txBody>
          <a:bodyPr wrap="square" rtlCol="0">
            <a:spAutoFit/>
          </a:bodyPr>
          <a:p>
            <a:pPr>
              <a:lnSpc>
                <a:spcPct val="150000"/>
              </a:lnSpc>
            </a:pPr>
            <a:r>
              <a:rPr lang="zh-CN" altLang="en-US" sz="2000" b="1">
                <a:latin typeface="微软雅黑" panose="020B0503020204020204" charset="-122"/>
                <a:ea typeface="微软雅黑" panose="020B0503020204020204" charset="-122"/>
              </a:rPr>
              <a:t>问题</a:t>
            </a:r>
            <a:r>
              <a:rPr lang="en-US" altLang="zh-CN" sz="2000" b="1">
                <a:latin typeface="微软雅黑" panose="020B0503020204020204" charset="-122"/>
                <a:ea typeface="微软雅黑" panose="020B0503020204020204" charset="-122"/>
              </a:rPr>
              <a:t>3</a:t>
            </a:r>
            <a:r>
              <a:rPr lang="zh-CN" altLang="en-US" sz="2000" b="1">
                <a:latin typeface="微软雅黑" panose="020B0503020204020204" charset="-122"/>
                <a:ea typeface="微软雅黑" panose="020B0503020204020204" charset="-122"/>
              </a:rPr>
              <a:t>：</a:t>
            </a:r>
            <a:r>
              <a:rPr lang="en-US" sz="2000" b="1">
                <a:latin typeface="微软雅黑" panose="020B0503020204020204" charset="-122"/>
                <a:ea typeface="微软雅黑" panose="020B0503020204020204" charset="-122"/>
              </a:rPr>
              <a:t>RNA-seq</a:t>
            </a:r>
            <a:r>
              <a:rPr lang="zh-CN" altLang="en-US" sz="2000" b="1">
                <a:latin typeface="微软雅黑" panose="020B0503020204020204" charset="-122"/>
                <a:ea typeface="微软雅黑" panose="020B0503020204020204" charset="-122"/>
              </a:rPr>
              <a:t>？</a:t>
            </a:r>
            <a:endParaRPr lang="zh-CN" altLang="en-US" sz="2000" b="1">
              <a:latin typeface="微软雅黑" panose="020B0503020204020204" charset="-122"/>
              <a:ea typeface="微软雅黑" panose="020B0503020204020204" charset="-122"/>
            </a:endParaRPr>
          </a:p>
        </p:txBody>
      </p:sp>
      <p:sp>
        <p:nvSpPr>
          <p:cNvPr id="2" name="文本框 1"/>
          <p:cNvSpPr txBox="1"/>
          <p:nvPr/>
        </p:nvSpPr>
        <p:spPr>
          <a:xfrm>
            <a:off x="753745" y="938530"/>
            <a:ext cx="10684510" cy="645160"/>
          </a:xfrm>
          <a:prstGeom prst="rect">
            <a:avLst/>
          </a:prstGeom>
          <a:noFill/>
        </p:spPr>
        <p:txBody>
          <a:bodyPr wrap="square" rtlCol="0">
            <a:spAutoFit/>
          </a:bodyPr>
          <a:p>
            <a:pPr>
              <a:lnSpc>
                <a:spcPct val="100000"/>
              </a:lnSpc>
            </a:pPr>
            <a:r>
              <a:rPr lang="en-US" altLang="zh-CN"/>
              <a:t>       </a:t>
            </a:r>
            <a:r>
              <a:rPr lang="zh-CN" altLang="en-US"/>
              <a:t>转录组测序技术指利用第二代高通量测序技术进行 </a:t>
            </a:r>
            <a:r>
              <a:rPr lang="en-US" altLang="zh-CN"/>
              <a:t>cDNA </a:t>
            </a:r>
            <a:r>
              <a:rPr lang="zh-CN" altLang="en-US"/>
              <a:t>测序，全面快速地获取某一物种特定器官或组织在某一状态下的几乎所有转录本。</a:t>
            </a:r>
            <a:endParaRPr lang="zh-CN" altLang="en-US"/>
          </a:p>
        </p:txBody>
      </p:sp>
      <p:pic>
        <p:nvPicPr>
          <p:cNvPr id="3" name="图片 2"/>
          <p:cNvPicPr>
            <a:picLocks noChangeAspect="1"/>
          </p:cNvPicPr>
          <p:nvPr/>
        </p:nvPicPr>
        <p:blipFill>
          <a:blip r:embed="rId1"/>
          <a:stretch>
            <a:fillRect/>
          </a:stretch>
        </p:blipFill>
        <p:spPr>
          <a:xfrm>
            <a:off x="726440" y="1806575"/>
            <a:ext cx="3948430" cy="4204335"/>
          </a:xfrm>
          <a:prstGeom prst="rect">
            <a:avLst/>
          </a:prstGeom>
        </p:spPr>
      </p:pic>
      <p:sp>
        <p:nvSpPr>
          <p:cNvPr id="4" name="文本框 3"/>
          <p:cNvSpPr txBox="1"/>
          <p:nvPr/>
        </p:nvSpPr>
        <p:spPr>
          <a:xfrm>
            <a:off x="1523365" y="6137275"/>
            <a:ext cx="2354580" cy="368300"/>
          </a:xfrm>
          <a:prstGeom prst="rect">
            <a:avLst/>
          </a:prstGeom>
          <a:noFill/>
        </p:spPr>
        <p:txBody>
          <a:bodyPr wrap="none" rtlCol="0">
            <a:spAutoFit/>
          </a:bodyPr>
          <a:p>
            <a:r>
              <a:rPr lang="en-US" altLang="zh-CN"/>
              <a:t>RNA-Seq </a:t>
            </a:r>
            <a:r>
              <a:rPr lang="zh-CN" altLang="en-US"/>
              <a:t>实验流程图</a:t>
            </a:r>
            <a:endParaRPr lang="zh-CN" altLang="en-US"/>
          </a:p>
        </p:txBody>
      </p:sp>
      <p:sp>
        <p:nvSpPr>
          <p:cNvPr id="5" name="文本框 4"/>
          <p:cNvSpPr txBox="1"/>
          <p:nvPr/>
        </p:nvSpPr>
        <p:spPr>
          <a:xfrm>
            <a:off x="4974590" y="1668145"/>
            <a:ext cx="6463665" cy="4523105"/>
          </a:xfrm>
          <a:prstGeom prst="rect">
            <a:avLst/>
          </a:prstGeom>
          <a:noFill/>
        </p:spPr>
        <p:txBody>
          <a:bodyPr wrap="square" rtlCol="0">
            <a:spAutoFit/>
          </a:bodyPr>
          <a:p>
            <a:pPr>
              <a:lnSpc>
                <a:spcPct val="100000"/>
              </a:lnSpc>
            </a:pPr>
            <a:r>
              <a:rPr lang="en-US" altLang="zh-CN"/>
              <a:t>       </a:t>
            </a:r>
            <a:r>
              <a:rPr lang="zh-CN"/>
              <a:t>把高通量测序技术应用到有</a:t>
            </a:r>
            <a:r>
              <a:rPr lang="en-US" altLang="zh-CN"/>
              <a:t>mRNA</a:t>
            </a:r>
            <a:r>
              <a:rPr lang="zh-CN" altLang="en-US"/>
              <a:t>逆转录生成的</a:t>
            </a:r>
            <a:r>
              <a:rPr lang="en-US" altLang="zh-CN"/>
              <a:t>cDNA</a:t>
            </a:r>
            <a:r>
              <a:rPr lang="zh-CN" altLang="en-US"/>
              <a:t>上，从而获得来自不同基因的</a:t>
            </a:r>
            <a:r>
              <a:rPr lang="en-US" altLang="zh-CN"/>
              <a:t>mRNA</a:t>
            </a:r>
            <a:r>
              <a:rPr lang="zh-CN" altLang="en-US"/>
              <a:t>片段在特定样本中的含量，这就是</a:t>
            </a:r>
            <a:r>
              <a:rPr lang="en-US" altLang="zh-CN"/>
              <a:t>mRNA</a:t>
            </a:r>
            <a:r>
              <a:rPr lang="zh-CN" altLang="en-US"/>
              <a:t>片段或</a:t>
            </a:r>
            <a:r>
              <a:rPr lang="en-US" altLang="zh-CN"/>
              <a:t>mRNA-Seq</a:t>
            </a:r>
            <a:r>
              <a:rPr lang="zh-CN" altLang="en-US"/>
              <a:t>，同原理，各种类型的转录本都可以用深度测序技术进行高通量检测，统称作</a:t>
            </a:r>
            <a:r>
              <a:rPr lang="en-US" altLang="zh-CN"/>
              <a:t>RNA-Seq</a:t>
            </a:r>
            <a:r>
              <a:rPr lang="zh-CN" altLang="en-US"/>
              <a:t>。</a:t>
            </a:r>
            <a:endParaRPr lang="zh-CN" altLang="en-US"/>
          </a:p>
          <a:p>
            <a:pPr>
              <a:lnSpc>
                <a:spcPct val="100000"/>
              </a:lnSpc>
            </a:pPr>
            <a:endParaRPr lang="zh-CN" altLang="en-US"/>
          </a:p>
          <a:p>
            <a:pPr>
              <a:lnSpc>
                <a:spcPct val="100000"/>
              </a:lnSpc>
            </a:pPr>
            <a:r>
              <a:rPr lang="zh-CN" altLang="en-US">
                <a:sym typeface="+mn-ea"/>
              </a:rPr>
              <a:t>相比于传统的</a:t>
            </a:r>
            <a:r>
              <a:rPr lang="en-US" altLang="zh-CN">
                <a:sym typeface="+mn-ea"/>
              </a:rPr>
              <a:t>sanger</a:t>
            </a:r>
            <a:r>
              <a:rPr lang="zh-CN" altLang="en-US">
                <a:sym typeface="+mn-ea"/>
              </a:rPr>
              <a:t>测序法，</a:t>
            </a:r>
            <a:r>
              <a:rPr lang="en-US" altLang="zh-CN"/>
              <a:t>RNA-Seq</a:t>
            </a:r>
            <a:r>
              <a:rPr lang="zh-CN" altLang="en-US"/>
              <a:t>具有以下</a:t>
            </a:r>
            <a:r>
              <a:rPr lang="zh-CN" altLang="en-US"/>
              <a:t>优势：</a:t>
            </a:r>
            <a:endParaRPr lang="zh-CN" altLang="en-US"/>
          </a:p>
          <a:p>
            <a:pPr>
              <a:lnSpc>
                <a:spcPct val="100000"/>
              </a:lnSpc>
            </a:pPr>
            <a:r>
              <a:rPr lang="zh-CN" altLang="en-US"/>
              <a:t>       </a:t>
            </a:r>
            <a:r>
              <a:rPr lang="zh-CN" altLang="en-US" b="1"/>
              <a:t>数字化信号：</a:t>
            </a:r>
            <a:r>
              <a:rPr lang="zh-CN" altLang="en-US"/>
              <a:t>直接测定每个转录本片段序列，单核苷酸分辨率的精确度，同时不存在传统微阵列杂交的荧光模拟信号带来的交叉反应和背景噪音问题。</a:t>
            </a:r>
            <a:endParaRPr lang="zh-CN" altLang="en-US"/>
          </a:p>
          <a:p>
            <a:pPr>
              <a:lnSpc>
                <a:spcPct val="100000"/>
              </a:lnSpc>
            </a:pPr>
            <a:r>
              <a:rPr lang="zh-CN" altLang="en-US"/>
              <a:t>       </a:t>
            </a:r>
            <a:r>
              <a:rPr lang="zh-CN" altLang="en-US" b="1"/>
              <a:t>高灵敏度：</a:t>
            </a:r>
            <a:r>
              <a:rPr lang="zh-CN" altLang="en-US"/>
              <a:t>能够检测到细胞中少至几个拷贝的稀有转录本。</a:t>
            </a:r>
            <a:endParaRPr lang="zh-CN" altLang="en-US"/>
          </a:p>
          <a:p>
            <a:pPr>
              <a:lnSpc>
                <a:spcPct val="100000"/>
              </a:lnSpc>
            </a:pPr>
            <a:r>
              <a:rPr lang="zh-CN" altLang="en-US"/>
              <a:t>       </a:t>
            </a:r>
            <a:r>
              <a:rPr lang="zh-CN" altLang="en-US" b="1"/>
              <a:t>任意物种的全基因组分析：</a:t>
            </a:r>
            <a:r>
              <a:rPr lang="zh-CN" altLang="en-US"/>
              <a:t>无需预先设计特异性探针，因此无需了解物种基因信息，能够直接对任何物种进行转录组分析。同时能够检测未知基因，发现新的转录本，并精确地识别可变剪切位点及cSNP，UTR区域。</a:t>
            </a:r>
            <a:endParaRPr lang="zh-CN" altLang="en-US"/>
          </a:p>
          <a:p>
            <a:pPr>
              <a:lnSpc>
                <a:spcPct val="100000"/>
              </a:lnSpc>
            </a:pPr>
            <a:r>
              <a:rPr lang="zh-CN" altLang="en-US"/>
              <a:t>       </a:t>
            </a:r>
            <a:r>
              <a:rPr lang="zh-CN" altLang="en-US" b="1"/>
              <a:t>更广的检测范围：</a:t>
            </a:r>
            <a:r>
              <a:rPr lang="zh-CN" altLang="en-US"/>
              <a:t>高于6个数量级的动态检测范围，能够同时鉴定和定量稀有转录本和正常转录本。</a:t>
            </a:r>
            <a:endParaRPr lang="zh-CN" altLang="en-US"/>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5"/>
          <p:cNvSpPr txBox="1"/>
          <p:nvPr/>
        </p:nvSpPr>
        <p:spPr>
          <a:xfrm>
            <a:off x="1764030" y="1971040"/>
            <a:ext cx="8663940" cy="737235"/>
          </a:xfrm>
          <a:prstGeom prst="rect">
            <a:avLst/>
          </a:prstGeom>
          <a:noFill/>
        </p:spPr>
        <p:txBody>
          <a:bodyPr wrap="square" rtlCol="0">
            <a:spAutoFit/>
          </a:bodyPr>
          <a:p>
            <a:pPr>
              <a:lnSpc>
                <a:spcPct val="150000"/>
              </a:lnSpc>
            </a:pPr>
            <a:r>
              <a:rPr lang="zh-CN" altLang="en-US" sz="2800" b="1">
                <a:latin typeface="微软雅黑" panose="020B0503020204020204" charset="-122"/>
                <a:ea typeface="微软雅黑" panose="020B0503020204020204" charset="-122"/>
              </a:rPr>
              <a:t>问题</a:t>
            </a:r>
            <a:r>
              <a:rPr lang="en-US" altLang="zh-CN" sz="2800" b="1">
                <a:latin typeface="微软雅黑" panose="020B0503020204020204" charset="-122"/>
                <a:ea typeface="微软雅黑" panose="020B0503020204020204" charset="-122"/>
              </a:rPr>
              <a:t>3</a:t>
            </a:r>
            <a:r>
              <a:rPr lang="zh-CN" altLang="en-US" sz="2800" b="1">
                <a:latin typeface="微软雅黑" panose="020B0503020204020204" charset="-122"/>
                <a:ea typeface="微软雅黑" panose="020B0503020204020204" charset="-122"/>
              </a:rPr>
              <a:t>：</a:t>
            </a:r>
            <a:r>
              <a:rPr lang="en-US" sz="2800" b="1">
                <a:latin typeface="微软雅黑" panose="020B0503020204020204" charset="-122"/>
                <a:ea typeface="微软雅黑" panose="020B0503020204020204" charset="-122"/>
              </a:rPr>
              <a:t>LINCS</a:t>
            </a:r>
            <a:r>
              <a:rPr lang="zh-CN" altLang="en-US" sz="2800" b="1">
                <a:latin typeface="微软雅黑" panose="020B0503020204020204" charset="-122"/>
                <a:ea typeface="微软雅黑" panose="020B0503020204020204" charset="-122"/>
              </a:rPr>
              <a:t>在解决什么问题？目前都在干什么？</a:t>
            </a:r>
            <a:endParaRPr lang="zh-CN" altLang="en-US" sz="2800" b="1">
              <a:latin typeface="微软雅黑" panose="020B0503020204020204" charset="-122"/>
              <a:ea typeface="微软雅黑" panose="020B0503020204020204" charset="-122"/>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p:cNvSpPr txBox="1"/>
          <p:nvPr/>
        </p:nvSpPr>
        <p:spPr>
          <a:xfrm>
            <a:off x="1112520" y="2275205"/>
            <a:ext cx="9743440" cy="2306955"/>
          </a:xfrm>
          <a:prstGeom prst="rect">
            <a:avLst/>
          </a:prstGeom>
          <a:noFill/>
        </p:spPr>
        <p:txBody>
          <a:bodyPr wrap="square" rtlCol="0" anchor="t">
            <a:spAutoFit/>
          </a:bodyPr>
          <a:p>
            <a:pPr algn="ctr">
              <a:lnSpc>
                <a:spcPct val="150000"/>
              </a:lnSpc>
            </a:pPr>
            <a:r>
              <a:rPr lang="zh-CN" altLang="en-US" sz="3200" b="1"/>
              <a:t>Gene set enrichment analysis: </a:t>
            </a:r>
            <a:endParaRPr lang="zh-CN" altLang="en-US" sz="3200" b="1"/>
          </a:p>
          <a:p>
            <a:pPr algn="ctr">
              <a:lnSpc>
                <a:spcPct val="150000"/>
              </a:lnSpc>
            </a:pPr>
            <a:r>
              <a:rPr lang="zh-CN" altLang="en-US" sz="3200" b="1"/>
              <a:t>A knowledge-based approach for interpreting genome-wide expression profiles</a:t>
            </a:r>
            <a:endParaRPr lang="zh-CN" altLang="en-US" sz="3200" b="1"/>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5"/>
          <p:cNvSpPr txBox="1"/>
          <p:nvPr/>
        </p:nvSpPr>
        <p:spPr>
          <a:xfrm>
            <a:off x="455930" y="247015"/>
            <a:ext cx="869950" cy="398780"/>
          </a:xfrm>
          <a:prstGeom prst="rect">
            <a:avLst/>
          </a:prstGeom>
          <a:noFill/>
        </p:spPr>
        <p:txBody>
          <a:bodyPr wrap="none" rtlCol="0">
            <a:spAutoFit/>
          </a:bodyPr>
          <a:p>
            <a:r>
              <a:rPr lang="en-US" altLang="zh-CN" sz="2000" b="1">
                <a:latin typeface="微软雅黑" panose="020B0503020204020204" charset="-122"/>
                <a:ea typeface="微软雅黑" panose="020B0503020204020204" charset="-122"/>
              </a:rPr>
              <a:t>GSEA</a:t>
            </a:r>
            <a:endParaRPr lang="en-US" altLang="zh-CN" sz="2000" b="1">
              <a:latin typeface="微软雅黑" panose="020B0503020204020204" charset="-122"/>
              <a:ea typeface="微软雅黑" panose="020B0503020204020204" charset="-122"/>
            </a:endParaRPr>
          </a:p>
        </p:txBody>
      </p:sp>
      <p:grpSp>
        <p:nvGrpSpPr>
          <p:cNvPr id="12" name="组合 11"/>
          <p:cNvGrpSpPr/>
          <p:nvPr/>
        </p:nvGrpSpPr>
        <p:grpSpPr>
          <a:xfrm>
            <a:off x="844550" y="748665"/>
            <a:ext cx="10015855" cy="506730"/>
            <a:chOff x="1329" y="1335"/>
            <a:chExt cx="15773" cy="798"/>
          </a:xfrm>
        </p:grpSpPr>
        <p:sp>
          <p:nvSpPr>
            <p:cNvPr id="3" name="文本框 2"/>
            <p:cNvSpPr txBox="1"/>
            <p:nvPr/>
          </p:nvSpPr>
          <p:spPr>
            <a:xfrm>
              <a:off x="1329" y="1443"/>
              <a:ext cx="1888" cy="628"/>
            </a:xfrm>
            <a:prstGeom prst="rect">
              <a:avLst/>
            </a:prstGeom>
            <a:noFill/>
          </p:spPr>
          <p:txBody>
            <a:bodyPr wrap="none" rtlCol="0">
              <a:spAutoFit/>
            </a:bodyPr>
            <a:p>
              <a:pPr algn="l"/>
              <a:r>
                <a:rPr lang="zh-CN" altLang="en-US" sz="2000" b="1"/>
                <a:t>问题定义</a:t>
              </a:r>
              <a:r>
                <a:rPr lang="zh-CN" altLang="en-US" sz="2000"/>
                <a:t>  </a:t>
              </a:r>
              <a:endParaRPr lang="zh-CN" altLang="en-US" sz="2000"/>
            </a:p>
          </p:txBody>
        </p:sp>
        <p:sp>
          <p:nvSpPr>
            <p:cNvPr id="4" name="文本框 3"/>
            <p:cNvSpPr txBox="1"/>
            <p:nvPr/>
          </p:nvSpPr>
          <p:spPr>
            <a:xfrm>
              <a:off x="3512" y="1335"/>
              <a:ext cx="13591" cy="798"/>
            </a:xfrm>
            <a:prstGeom prst="rect">
              <a:avLst/>
            </a:prstGeom>
            <a:noFill/>
          </p:spPr>
          <p:txBody>
            <a:bodyPr wrap="square" rtlCol="0" anchor="t">
              <a:spAutoFit/>
            </a:bodyPr>
            <a:p>
              <a:pPr>
                <a:lnSpc>
                  <a:spcPct val="150000"/>
                </a:lnSpc>
              </a:pPr>
              <a:r>
                <a:rPr lang="zh-CN" altLang="en-US">
                  <a:sym typeface="+mn-ea"/>
                </a:rPr>
                <a:t>如何从这些基因表达谱中发掘有用的信息，以及对生物学现象进行解释 ？</a:t>
              </a:r>
              <a:endParaRPr lang="zh-CN" altLang="en-US"/>
            </a:p>
          </p:txBody>
        </p:sp>
      </p:grpSp>
      <p:grpSp>
        <p:nvGrpSpPr>
          <p:cNvPr id="13" name="组合 12"/>
          <p:cNvGrpSpPr/>
          <p:nvPr/>
        </p:nvGrpSpPr>
        <p:grpSpPr>
          <a:xfrm>
            <a:off x="843915" y="1546225"/>
            <a:ext cx="10296525" cy="1753235"/>
            <a:chOff x="1329" y="2603"/>
            <a:chExt cx="16215" cy="2761"/>
          </a:xfrm>
        </p:grpSpPr>
        <p:sp>
          <p:nvSpPr>
            <p:cNvPr id="5" name="文本框 4"/>
            <p:cNvSpPr txBox="1"/>
            <p:nvPr/>
          </p:nvSpPr>
          <p:spPr>
            <a:xfrm>
              <a:off x="1329" y="2711"/>
              <a:ext cx="1888" cy="628"/>
            </a:xfrm>
            <a:prstGeom prst="rect">
              <a:avLst/>
            </a:prstGeom>
            <a:noFill/>
          </p:spPr>
          <p:txBody>
            <a:bodyPr wrap="none" rtlCol="0">
              <a:spAutoFit/>
            </a:bodyPr>
            <a:p>
              <a:pPr algn="l"/>
              <a:r>
                <a:rPr lang="zh-CN" altLang="en-US" sz="2000" b="1"/>
                <a:t>现存难点</a:t>
              </a:r>
              <a:r>
                <a:rPr lang="zh-CN" altLang="en-US" sz="2000"/>
                <a:t>  </a:t>
              </a:r>
              <a:endParaRPr lang="zh-CN" altLang="en-US" sz="2000"/>
            </a:p>
          </p:txBody>
        </p:sp>
        <p:sp>
          <p:nvSpPr>
            <p:cNvPr id="7" name="文本框 6"/>
            <p:cNvSpPr txBox="1"/>
            <p:nvPr/>
          </p:nvSpPr>
          <p:spPr>
            <a:xfrm>
              <a:off x="3512" y="2603"/>
              <a:ext cx="14032" cy="2761"/>
            </a:xfrm>
            <a:prstGeom prst="rect">
              <a:avLst/>
            </a:prstGeom>
            <a:noFill/>
          </p:spPr>
          <p:txBody>
            <a:bodyPr wrap="square" rtlCol="0" anchor="t">
              <a:spAutoFit/>
            </a:bodyPr>
            <a:p>
              <a:pPr>
                <a:lnSpc>
                  <a:spcPct val="150000"/>
                </a:lnSpc>
              </a:pPr>
              <a:r>
                <a:rPr lang="en-US" altLang="zh-CN">
                  <a:sym typeface="+mn-ea"/>
                </a:rPr>
                <a:t>1. </a:t>
              </a:r>
              <a:r>
                <a:rPr lang="zh-CN">
                  <a:sym typeface="+mn-ea"/>
                </a:rPr>
                <a:t>传统</a:t>
              </a:r>
              <a:r>
                <a:rPr lang="zh-CN" altLang="en-US">
                  <a:sym typeface="+mn-ea"/>
                </a:rPr>
                <a:t>方法在经过多重假设检验校正，或许没有一个基因满足统计学显著性的阈值</a:t>
              </a:r>
              <a:endParaRPr lang="zh-CN" altLang="en-US">
                <a:sym typeface="+mn-ea"/>
              </a:endParaRPr>
            </a:p>
            <a:p>
              <a:pPr>
                <a:lnSpc>
                  <a:spcPct val="150000"/>
                </a:lnSpc>
              </a:pPr>
              <a:r>
                <a:rPr lang="en-US" altLang="zh-CN">
                  <a:sym typeface="+mn-ea"/>
                </a:rPr>
                <a:t>2. </a:t>
              </a:r>
              <a:r>
                <a:rPr lang="zh-CN">
                  <a:sym typeface="+mn-ea"/>
                </a:rPr>
                <a:t>传统</a:t>
              </a:r>
              <a:r>
                <a:rPr lang="zh-CN" altLang="en-US">
                  <a:sym typeface="+mn-ea"/>
                </a:rPr>
                <a:t>方法</a:t>
              </a:r>
              <a:r>
                <a:rPr lang="en-US" altLang="zh-CN">
                  <a:sym typeface="+mn-ea"/>
                </a:rPr>
                <a:t>也许会有很多差异基因，但是这些差异基因无法与生物学内容整合起来</a:t>
              </a:r>
              <a:endParaRPr lang="en-US" altLang="zh-CN">
                <a:sym typeface="+mn-ea"/>
              </a:endParaRPr>
            </a:p>
            <a:p>
              <a:pPr>
                <a:lnSpc>
                  <a:spcPct val="150000"/>
                </a:lnSpc>
              </a:pPr>
              <a:r>
                <a:rPr lang="en-US" altLang="zh-CN">
                  <a:sym typeface="+mn-ea"/>
                </a:rPr>
                <a:t>3. </a:t>
              </a:r>
              <a:r>
                <a:rPr lang="zh-CN">
                  <a:sym typeface="+mn-ea"/>
                </a:rPr>
                <a:t>传统</a:t>
              </a:r>
              <a:r>
                <a:rPr lang="zh-CN" altLang="en-US">
                  <a:sym typeface="+mn-ea"/>
                </a:rPr>
                <a:t>方法</a:t>
              </a:r>
              <a:r>
                <a:rPr lang="en-US" altLang="zh-CN">
                  <a:sym typeface="+mn-ea"/>
                </a:rPr>
                <a:t>单基因分析方法也许会错过许多对通路有重要影响的基因</a:t>
              </a:r>
              <a:endParaRPr lang="en-US" altLang="zh-CN">
                <a:sym typeface="+mn-ea"/>
              </a:endParaRPr>
            </a:p>
            <a:p>
              <a:pPr>
                <a:lnSpc>
                  <a:spcPct val="150000"/>
                </a:lnSpc>
              </a:pPr>
              <a:r>
                <a:rPr lang="en-US" altLang="zh-CN">
                  <a:sym typeface="+mn-ea"/>
                </a:rPr>
                <a:t>4. </a:t>
              </a:r>
              <a:r>
                <a:rPr lang="zh-CN">
                  <a:sym typeface="+mn-ea"/>
                </a:rPr>
                <a:t>传统</a:t>
              </a:r>
              <a:r>
                <a:rPr lang="zh-CN" altLang="en-US">
                  <a:sym typeface="+mn-ea"/>
                </a:rPr>
                <a:t>方法</a:t>
              </a:r>
              <a:r>
                <a:rPr lang="en-US" altLang="zh-CN">
                  <a:sym typeface="+mn-ea"/>
                </a:rPr>
                <a:t>当不同团队对同一生物学体系进行研究时</a:t>
              </a:r>
              <a:r>
                <a:rPr lang="zh-CN" altLang="en-US">
                  <a:sym typeface="+mn-ea"/>
                </a:rPr>
                <a:t>，</a:t>
              </a:r>
              <a:r>
                <a:rPr lang="en-US" altLang="zh-CN">
                  <a:sym typeface="+mn-ea"/>
                </a:rPr>
                <a:t>得到的差异基因或许就不太一致</a:t>
              </a:r>
              <a:endParaRPr lang="en-US" altLang="zh-CN">
                <a:sym typeface="+mn-ea"/>
              </a:endParaRPr>
            </a:p>
          </p:txBody>
        </p:sp>
      </p:grpSp>
      <p:grpSp>
        <p:nvGrpSpPr>
          <p:cNvPr id="14" name="组合 13"/>
          <p:cNvGrpSpPr/>
          <p:nvPr/>
        </p:nvGrpSpPr>
        <p:grpSpPr>
          <a:xfrm>
            <a:off x="845185" y="3444240"/>
            <a:ext cx="10015855" cy="506730"/>
            <a:chOff x="1329" y="6025"/>
            <a:chExt cx="15773" cy="798"/>
          </a:xfrm>
        </p:grpSpPr>
        <p:sp>
          <p:nvSpPr>
            <p:cNvPr id="8" name="文本框 7"/>
            <p:cNvSpPr txBox="1"/>
            <p:nvPr/>
          </p:nvSpPr>
          <p:spPr>
            <a:xfrm>
              <a:off x="1329" y="6133"/>
              <a:ext cx="1888" cy="628"/>
            </a:xfrm>
            <a:prstGeom prst="rect">
              <a:avLst/>
            </a:prstGeom>
            <a:noFill/>
          </p:spPr>
          <p:txBody>
            <a:bodyPr wrap="none" rtlCol="0">
              <a:spAutoFit/>
            </a:bodyPr>
            <a:p>
              <a:pPr algn="l"/>
              <a:r>
                <a:rPr lang="zh-CN" altLang="en-US" sz="2000" b="1"/>
                <a:t>解决方法</a:t>
              </a:r>
              <a:r>
                <a:rPr lang="zh-CN" altLang="en-US" sz="2000"/>
                <a:t>  </a:t>
              </a:r>
              <a:endParaRPr lang="zh-CN" altLang="en-US" sz="2000"/>
            </a:p>
          </p:txBody>
        </p:sp>
        <p:sp>
          <p:nvSpPr>
            <p:cNvPr id="9" name="文本框 8"/>
            <p:cNvSpPr txBox="1"/>
            <p:nvPr/>
          </p:nvSpPr>
          <p:spPr>
            <a:xfrm>
              <a:off x="3512" y="6025"/>
              <a:ext cx="13591" cy="798"/>
            </a:xfrm>
            <a:prstGeom prst="rect">
              <a:avLst/>
            </a:prstGeom>
            <a:noFill/>
          </p:spPr>
          <p:txBody>
            <a:bodyPr wrap="square" rtlCol="0" anchor="t">
              <a:spAutoFit/>
            </a:bodyPr>
            <a:p>
              <a:pPr>
                <a:lnSpc>
                  <a:spcPct val="150000"/>
                </a:lnSpc>
              </a:pPr>
              <a:r>
                <a:rPr lang="zh-CN" altLang="en-US">
                  <a:sym typeface="+mn-ea"/>
                </a:rPr>
                <a:t>提出了一个新的方法 </a:t>
              </a:r>
              <a:r>
                <a:rPr lang="en-US" altLang="zh-CN">
                  <a:sym typeface="+mn-ea"/>
                </a:rPr>
                <a:t>—— GSEA</a:t>
              </a:r>
              <a:r>
                <a:rPr lang="zh-CN" altLang="en-US">
                  <a:sym typeface="+mn-ea"/>
                </a:rPr>
                <a:t>（Gene Set Enrichment Analysis，基因集富集分析）</a:t>
              </a:r>
              <a:endParaRPr lang="zh-CN" altLang="en-US">
                <a:sym typeface="+mn-ea"/>
              </a:endParaRPr>
            </a:p>
          </p:txBody>
        </p:sp>
      </p:grpSp>
      <p:grpSp>
        <p:nvGrpSpPr>
          <p:cNvPr id="2" name="组合 1"/>
          <p:cNvGrpSpPr/>
          <p:nvPr/>
        </p:nvGrpSpPr>
        <p:grpSpPr>
          <a:xfrm>
            <a:off x="634365" y="4286250"/>
            <a:ext cx="10226040" cy="1337945"/>
            <a:chOff x="999" y="6025"/>
            <a:chExt cx="16104" cy="2107"/>
          </a:xfrm>
        </p:grpSpPr>
        <p:sp>
          <p:nvSpPr>
            <p:cNvPr id="10" name="文本框 9"/>
            <p:cNvSpPr txBox="1"/>
            <p:nvPr/>
          </p:nvSpPr>
          <p:spPr>
            <a:xfrm>
              <a:off x="999" y="6155"/>
              <a:ext cx="2222" cy="628"/>
            </a:xfrm>
            <a:prstGeom prst="rect">
              <a:avLst/>
            </a:prstGeom>
            <a:noFill/>
          </p:spPr>
          <p:txBody>
            <a:bodyPr wrap="none" rtlCol="0">
              <a:spAutoFit/>
            </a:bodyPr>
            <a:p>
              <a:pPr algn="l"/>
              <a:r>
                <a:rPr lang="en-US" altLang="zh-CN" sz="2000" b="1"/>
                <a:t>GSEA</a:t>
              </a:r>
              <a:r>
                <a:rPr lang="zh-CN" altLang="en-US" sz="2000" b="1"/>
                <a:t>特点  </a:t>
              </a:r>
              <a:endParaRPr lang="zh-CN" altLang="en-US" sz="2000" b="1"/>
            </a:p>
          </p:txBody>
        </p:sp>
        <p:sp>
          <p:nvSpPr>
            <p:cNvPr id="11" name="文本框 10"/>
            <p:cNvSpPr txBox="1"/>
            <p:nvPr/>
          </p:nvSpPr>
          <p:spPr>
            <a:xfrm>
              <a:off x="3512" y="6025"/>
              <a:ext cx="13591" cy="2107"/>
            </a:xfrm>
            <a:prstGeom prst="rect">
              <a:avLst/>
            </a:prstGeom>
            <a:noFill/>
          </p:spPr>
          <p:txBody>
            <a:bodyPr wrap="square" rtlCol="0" anchor="t">
              <a:spAutoFit/>
            </a:bodyPr>
            <a:p>
              <a:pPr>
                <a:lnSpc>
                  <a:spcPct val="150000"/>
                </a:lnSpc>
              </a:pPr>
              <a:r>
                <a:rPr lang="en-US">
                  <a:sym typeface="+mn-ea"/>
                </a:rPr>
                <a:t>1. </a:t>
              </a:r>
              <a:r>
                <a:rPr>
                  <a:sym typeface="+mn-ea"/>
                </a:rPr>
                <a:t>分析的基因集合而不是单个基因</a:t>
              </a:r>
              <a:endParaRPr>
                <a:sym typeface="+mn-ea"/>
              </a:endParaRPr>
            </a:p>
            <a:p>
              <a:pPr>
                <a:lnSpc>
                  <a:spcPct val="150000"/>
                </a:lnSpc>
              </a:pPr>
              <a:r>
                <a:rPr lang="en-US">
                  <a:sym typeface="+mn-ea"/>
                </a:rPr>
                <a:t>2. </a:t>
              </a:r>
              <a:r>
                <a:rPr>
                  <a:sym typeface="+mn-ea"/>
                </a:rPr>
                <a:t>将基因与预定义的基因集进行比较</a:t>
              </a:r>
              <a:endParaRPr>
                <a:sym typeface="+mn-ea"/>
              </a:endParaRPr>
            </a:p>
            <a:p>
              <a:pPr>
                <a:lnSpc>
                  <a:spcPct val="150000"/>
                </a:lnSpc>
              </a:pPr>
              <a:r>
                <a:rPr lang="en-US">
                  <a:sym typeface="+mn-ea"/>
                </a:rPr>
                <a:t>3. </a:t>
              </a:r>
              <a:r>
                <a:rPr>
                  <a:sym typeface="+mn-ea"/>
                </a:rPr>
                <a:t>富集分析</a:t>
              </a:r>
              <a:endParaRPr>
                <a:sym typeface="+mn-ea"/>
              </a:endParaRPr>
            </a:p>
          </p:txBody>
        </p:sp>
      </p:gr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5"/>
          <p:cNvSpPr txBox="1"/>
          <p:nvPr/>
        </p:nvSpPr>
        <p:spPr>
          <a:xfrm>
            <a:off x="455930" y="247015"/>
            <a:ext cx="869950" cy="398780"/>
          </a:xfrm>
          <a:prstGeom prst="rect">
            <a:avLst/>
          </a:prstGeom>
          <a:noFill/>
        </p:spPr>
        <p:txBody>
          <a:bodyPr wrap="none" rtlCol="0">
            <a:spAutoFit/>
          </a:bodyPr>
          <a:p>
            <a:r>
              <a:rPr lang="en-US" altLang="zh-CN" sz="2000" b="1">
                <a:latin typeface="微软雅黑" panose="020B0503020204020204" charset="-122"/>
                <a:ea typeface="微软雅黑" panose="020B0503020204020204" charset="-122"/>
              </a:rPr>
              <a:t>GSEA</a:t>
            </a:r>
            <a:endParaRPr lang="en-US" altLang="zh-CN" sz="2000" b="1">
              <a:latin typeface="微软雅黑" panose="020B0503020204020204" charset="-122"/>
              <a:ea typeface="微软雅黑" panose="020B0503020204020204" charset="-122"/>
            </a:endParaRPr>
          </a:p>
        </p:txBody>
      </p:sp>
      <p:sp>
        <p:nvSpPr>
          <p:cNvPr id="2" name="文本框 1"/>
          <p:cNvSpPr txBox="1"/>
          <p:nvPr/>
        </p:nvSpPr>
        <p:spPr>
          <a:xfrm>
            <a:off x="7506970" y="1262380"/>
            <a:ext cx="1283335" cy="398780"/>
          </a:xfrm>
          <a:prstGeom prst="rect">
            <a:avLst/>
          </a:prstGeom>
          <a:noFill/>
        </p:spPr>
        <p:txBody>
          <a:bodyPr wrap="none" rtlCol="0">
            <a:spAutoFit/>
          </a:bodyPr>
          <a:p>
            <a:pPr algn="l"/>
            <a:r>
              <a:rPr lang="zh-CN" altLang="en-US" sz="2000" b="1"/>
              <a:t>方法概述</a:t>
            </a:r>
            <a:r>
              <a:rPr lang="en-US" altLang="zh-CN" sz="2000" b="1"/>
              <a:t>:</a:t>
            </a:r>
            <a:endParaRPr lang="en-US" altLang="zh-CN" sz="2000" b="1"/>
          </a:p>
        </p:txBody>
      </p:sp>
      <p:pic>
        <p:nvPicPr>
          <p:cNvPr id="10" name="图片 9"/>
          <p:cNvPicPr>
            <a:picLocks noChangeAspect="1"/>
          </p:cNvPicPr>
          <p:nvPr/>
        </p:nvPicPr>
        <p:blipFill>
          <a:blip r:embed="rId1"/>
          <a:stretch>
            <a:fillRect/>
          </a:stretch>
        </p:blipFill>
        <p:spPr>
          <a:xfrm>
            <a:off x="813435" y="1416685"/>
            <a:ext cx="6155055" cy="3245485"/>
          </a:xfrm>
          <a:prstGeom prst="rect">
            <a:avLst/>
          </a:prstGeom>
        </p:spPr>
      </p:pic>
      <p:sp>
        <p:nvSpPr>
          <p:cNvPr id="15" name="文本框 14"/>
          <p:cNvSpPr txBox="1"/>
          <p:nvPr/>
        </p:nvSpPr>
        <p:spPr>
          <a:xfrm>
            <a:off x="813435" y="4869815"/>
            <a:ext cx="4424680" cy="922020"/>
          </a:xfrm>
          <a:prstGeom prst="rect">
            <a:avLst/>
          </a:prstGeom>
          <a:noFill/>
        </p:spPr>
        <p:txBody>
          <a:bodyPr wrap="none" rtlCol="0">
            <a:spAutoFit/>
          </a:bodyPr>
          <a:p>
            <a:pPr>
              <a:lnSpc>
                <a:spcPct val="150000"/>
              </a:lnSpc>
            </a:pPr>
            <a:r>
              <a:rPr lang="en-US" altLang="zh-CN"/>
              <a:t>1. </a:t>
            </a:r>
            <a:r>
              <a:rPr lang="zh-CN" altLang="en-US"/>
              <a:t>表达谱数据 </a:t>
            </a:r>
            <a:r>
              <a:rPr lang="en-US" altLang="zh-CN"/>
              <a:t>D         2. </a:t>
            </a:r>
            <a:r>
              <a:rPr lang="zh-CN" altLang="en-US"/>
              <a:t>排序的基因列表 </a:t>
            </a:r>
            <a:r>
              <a:rPr lang="en-US" altLang="zh-CN"/>
              <a:t>L</a:t>
            </a:r>
            <a:endParaRPr lang="en-US" altLang="zh-CN"/>
          </a:p>
          <a:p>
            <a:pPr>
              <a:lnSpc>
                <a:spcPct val="150000"/>
              </a:lnSpc>
            </a:pPr>
            <a:r>
              <a:rPr lang="en-US" altLang="zh-CN"/>
              <a:t>3. </a:t>
            </a:r>
            <a:r>
              <a:rPr lang="zh-CN" altLang="en-US"/>
              <a:t>指数 </a:t>
            </a:r>
            <a:r>
              <a:rPr lang="en-US" altLang="zh-CN"/>
              <a:t>p                    4. </a:t>
            </a:r>
            <a:r>
              <a:rPr lang="zh-CN" altLang="en-US"/>
              <a:t>基因集 </a:t>
            </a:r>
            <a:r>
              <a:rPr lang="en-US" altLang="zh-CN"/>
              <a:t>S</a:t>
            </a:r>
            <a:endParaRPr lang="en-US" altLang="zh-CN"/>
          </a:p>
        </p:txBody>
      </p:sp>
      <p:sp>
        <p:nvSpPr>
          <p:cNvPr id="18" name="文本框 17"/>
          <p:cNvSpPr txBox="1"/>
          <p:nvPr/>
        </p:nvSpPr>
        <p:spPr>
          <a:xfrm>
            <a:off x="7506970" y="1661160"/>
            <a:ext cx="3944620" cy="4246245"/>
          </a:xfrm>
          <a:prstGeom prst="rect">
            <a:avLst/>
          </a:prstGeom>
          <a:noFill/>
        </p:spPr>
        <p:txBody>
          <a:bodyPr wrap="square" rtlCol="0">
            <a:spAutoFit/>
          </a:bodyPr>
          <a:p>
            <a:pPr algn="l">
              <a:lnSpc>
                <a:spcPct val="150000"/>
              </a:lnSpc>
            </a:pPr>
            <a:r>
              <a:rPr lang="en-US" altLang="zh-CN"/>
              <a:t>       </a:t>
            </a:r>
            <a:r>
              <a:t>输入一个基因表达量矩阵，其中的样本分成了A和B两组，首先对所有基因</a:t>
            </a:r>
            <a:r>
              <a:rPr lang="zh-CN"/>
              <a:t>按某种标准</a:t>
            </a:r>
            <a:r>
              <a:rPr lang="en-US" altLang="zh-CN"/>
              <a:t>(</a:t>
            </a:r>
            <a:r>
              <a:rPr lang="zh-CN" altLang="en-US"/>
              <a:t>通常使用</a:t>
            </a:r>
            <a:r>
              <a:rPr lang="en-US" altLang="zh-CN"/>
              <a:t>foldchange</a:t>
            </a:r>
            <a:r>
              <a:rPr lang="en-US" altLang="zh-CN"/>
              <a:t>)</a:t>
            </a:r>
            <a:r>
              <a:t>进行排序，</a:t>
            </a:r>
            <a:r>
              <a:rPr lang="zh-CN"/>
              <a:t>然后</a:t>
            </a:r>
            <a:r>
              <a:t>判断基因集S里的成员在基因列表L里面是随机分布的，还是主要聚集在顶部或底部。如果我们研究的基因集S的成员显著聚集在L的顶部或底部，那么就说明此基因集成员对实验干预造成的结果有作用，就是我们要关注的基因集。</a:t>
            </a:r>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5"/>
          <p:cNvSpPr txBox="1"/>
          <p:nvPr/>
        </p:nvSpPr>
        <p:spPr>
          <a:xfrm>
            <a:off x="455930" y="247015"/>
            <a:ext cx="869950" cy="398780"/>
          </a:xfrm>
          <a:prstGeom prst="rect">
            <a:avLst/>
          </a:prstGeom>
          <a:noFill/>
        </p:spPr>
        <p:txBody>
          <a:bodyPr wrap="none" rtlCol="0">
            <a:spAutoFit/>
          </a:bodyPr>
          <a:p>
            <a:r>
              <a:rPr lang="en-US" altLang="zh-CN" sz="2000" b="1">
                <a:latin typeface="微软雅黑" panose="020B0503020204020204" charset="-122"/>
                <a:ea typeface="微软雅黑" panose="020B0503020204020204" charset="-122"/>
              </a:rPr>
              <a:t>GSEA</a:t>
            </a:r>
            <a:endParaRPr lang="en-US" altLang="zh-CN" sz="2000" b="1">
              <a:latin typeface="微软雅黑" panose="020B0503020204020204" charset="-122"/>
              <a:ea typeface="微软雅黑" panose="020B0503020204020204" charset="-122"/>
            </a:endParaRPr>
          </a:p>
        </p:txBody>
      </p:sp>
      <p:sp>
        <p:nvSpPr>
          <p:cNvPr id="3" name="圆角矩形 2"/>
          <p:cNvSpPr/>
          <p:nvPr/>
        </p:nvSpPr>
        <p:spPr>
          <a:xfrm>
            <a:off x="4607560" y="1621155"/>
            <a:ext cx="2823210" cy="664845"/>
          </a:xfrm>
          <a:prstGeom prst="roundRect">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sz="2000">
                <a:solidFill>
                  <a:schemeClr val="tx1"/>
                </a:solidFill>
                <a:sym typeface="+mn-ea"/>
              </a:rPr>
              <a:t>计算</a:t>
            </a:r>
            <a:r>
              <a:rPr lang="zh-CN" sz="2000">
                <a:solidFill>
                  <a:schemeClr val="tx1"/>
                </a:solidFill>
                <a:sym typeface="+mn-ea"/>
              </a:rPr>
              <a:t>富集得分 </a:t>
            </a:r>
            <a:r>
              <a:rPr lang="en-US" altLang="zh-CN" sz="2000">
                <a:solidFill>
                  <a:schemeClr val="tx1"/>
                </a:solidFill>
                <a:sym typeface="+mn-ea"/>
              </a:rPr>
              <a:t>ES</a:t>
            </a:r>
            <a:endParaRPr lang="en-US" altLang="zh-CN" sz="2000">
              <a:solidFill>
                <a:schemeClr val="tx1"/>
              </a:solidFill>
              <a:sym typeface="+mn-ea"/>
            </a:endParaRPr>
          </a:p>
        </p:txBody>
      </p:sp>
      <p:sp>
        <p:nvSpPr>
          <p:cNvPr id="4" name="圆角矩形 3"/>
          <p:cNvSpPr/>
          <p:nvPr/>
        </p:nvSpPr>
        <p:spPr>
          <a:xfrm>
            <a:off x="4608830" y="3096895"/>
            <a:ext cx="2822575" cy="664845"/>
          </a:xfrm>
          <a:prstGeom prst="roundRect">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sz="2000">
                <a:solidFill>
                  <a:schemeClr val="tx1"/>
                </a:solidFill>
                <a:sym typeface="+mn-ea"/>
              </a:rPr>
              <a:t>估计 </a:t>
            </a:r>
            <a:r>
              <a:rPr lang="en-US" sz="2000">
                <a:solidFill>
                  <a:schemeClr val="tx1"/>
                </a:solidFill>
                <a:sym typeface="+mn-ea"/>
              </a:rPr>
              <a:t>ES </a:t>
            </a:r>
            <a:r>
              <a:rPr sz="2000">
                <a:solidFill>
                  <a:schemeClr val="tx1"/>
                </a:solidFill>
                <a:sym typeface="+mn-ea"/>
              </a:rPr>
              <a:t>的显著性水平</a:t>
            </a:r>
            <a:endParaRPr sz="2000">
              <a:solidFill>
                <a:schemeClr val="tx1"/>
              </a:solidFill>
              <a:sym typeface="+mn-ea"/>
            </a:endParaRPr>
          </a:p>
        </p:txBody>
      </p:sp>
      <p:sp>
        <p:nvSpPr>
          <p:cNvPr id="5" name="圆角矩形 4"/>
          <p:cNvSpPr/>
          <p:nvPr/>
        </p:nvSpPr>
        <p:spPr>
          <a:xfrm>
            <a:off x="4608195" y="4571365"/>
            <a:ext cx="2823210" cy="664845"/>
          </a:xfrm>
          <a:prstGeom prst="roundRect">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sz="2000">
                <a:solidFill>
                  <a:schemeClr val="tx1"/>
                </a:solidFill>
                <a:sym typeface="+mn-ea"/>
              </a:rPr>
              <a:t>多重假设检验校正</a:t>
            </a:r>
            <a:endParaRPr sz="2000">
              <a:solidFill>
                <a:schemeClr val="tx1"/>
              </a:solidFill>
              <a:sym typeface="+mn-ea"/>
            </a:endParaRPr>
          </a:p>
        </p:txBody>
      </p:sp>
      <p:sp>
        <p:nvSpPr>
          <p:cNvPr id="8" name="下箭头 7"/>
          <p:cNvSpPr/>
          <p:nvPr/>
        </p:nvSpPr>
        <p:spPr>
          <a:xfrm>
            <a:off x="5658485" y="3761105"/>
            <a:ext cx="723265" cy="8102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3168650" y="1754505"/>
            <a:ext cx="1052830" cy="398780"/>
          </a:xfrm>
          <a:prstGeom prst="rect">
            <a:avLst/>
          </a:prstGeom>
          <a:noFill/>
        </p:spPr>
        <p:txBody>
          <a:bodyPr wrap="none" rtlCol="0">
            <a:spAutoFit/>
          </a:bodyPr>
          <a:p>
            <a:r>
              <a:rPr lang="en-US" altLang="zh-CN" sz="2000"/>
              <a:t>STEP 1</a:t>
            </a:r>
            <a:endParaRPr lang="en-US" altLang="zh-CN" sz="2000"/>
          </a:p>
        </p:txBody>
      </p:sp>
      <p:sp>
        <p:nvSpPr>
          <p:cNvPr id="10" name="文本框 9"/>
          <p:cNvSpPr txBox="1"/>
          <p:nvPr/>
        </p:nvSpPr>
        <p:spPr>
          <a:xfrm>
            <a:off x="3168650" y="3228975"/>
            <a:ext cx="1052830" cy="398780"/>
          </a:xfrm>
          <a:prstGeom prst="rect">
            <a:avLst/>
          </a:prstGeom>
          <a:noFill/>
        </p:spPr>
        <p:txBody>
          <a:bodyPr wrap="none" rtlCol="0">
            <a:spAutoFit/>
          </a:bodyPr>
          <a:p>
            <a:r>
              <a:rPr lang="en-US" altLang="zh-CN" sz="2000"/>
              <a:t>STEP 2</a:t>
            </a:r>
            <a:endParaRPr lang="en-US" altLang="zh-CN" sz="2000"/>
          </a:p>
        </p:txBody>
      </p:sp>
      <p:sp>
        <p:nvSpPr>
          <p:cNvPr id="11" name="文本框 10"/>
          <p:cNvSpPr txBox="1"/>
          <p:nvPr/>
        </p:nvSpPr>
        <p:spPr>
          <a:xfrm>
            <a:off x="3168650" y="4704080"/>
            <a:ext cx="1052830" cy="398780"/>
          </a:xfrm>
          <a:prstGeom prst="rect">
            <a:avLst/>
          </a:prstGeom>
          <a:noFill/>
        </p:spPr>
        <p:txBody>
          <a:bodyPr wrap="none" rtlCol="0">
            <a:spAutoFit/>
          </a:bodyPr>
          <a:p>
            <a:r>
              <a:rPr lang="en-US" altLang="zh-CN" sz="2000"/>
              <a:t>STEP 3</a:t>
            </a:r>
            <a:endParaRPr lang="en-US" altLang="zh-CN" sz="2000"/>
          </a:p>
        </p:txBody>
      </p:sp>
      <p:sp>
        <p:nvSpPr>
          <p:cNvPr id="12" name="文本框 11"/>
          <p:cNvSpPr txBox="1"/>
          <p:nvPr/>
        </p:nvSpPr>
        <p:spPr>
          <a:xfrm>
            <a:off x="4877435" y="5583555"/>
            <a:ext cx="2285365" cy="398780"/>
          </a:xfrm>
          <a:prstGeom prst="rect">
            <a:avLst/>
          </a:prstGeom>
          <a:noFill/>
        </p:spPr>
        <p:txBody>
          <a:bodyPr wrap="none" rtlCol="0">
            <a:spAutoFit/>
          </a:bodyPr>
          <a:p>
            <a:pPr algn="l"/>
            <a:r>
              <a:rPr sz="2000">
                <a:sym typeface="+mn-ea"/>
              </a:rPr>
              <a:t>GSEA  </a:t>
            </a:r>
            <a:r>
              <a:rPr lang="zh-CN" sz="2000">
                <a:sym typeface="+mn-ea"/>
              </a:rPr>
              <a:t>的关键步骤</a:t>
            </a:r>
            <a:endParaRPr lang="zh-CN" sz="2000">
              <a:sym typeface="+mn-ea"/>
            </a:endParaRPr>
          </a:p>
        </p:txBody>
      </p:sp>
      <p:sp>
        <p:nvSpPr>
          <p:cNvPr id="2" name="下箭头 1"/>
          <p:cNvSpPr/>
          <p:nvPr/>
        </p:nvSpPr>
        <p:spPr>
          <a:xfrm>
            <a:off x="5657850" y="2286000"/>
            <a:ext cx="723265" cy="8102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3.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4.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5.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6.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7.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8.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9.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1.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2.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3.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4.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5.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6.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7.xml><?xml version="1.0" encoding="utf-8"?>
<p:tagLst xmlns:p="http://schemas.openxmlformats.org/presentationml/2006/main">
  <p:tag name="KSO_WM_DOC_GUID" val="{76aaaed4-2c3f-4688-ad5d-86dac5c9da19}"/>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3242</Words>
  <Application>WPS 演示</Application>
  <PresentationFormat>宽屏</PresentationFormat>
  <Paragraphs>378</Paragraphs>
  <Slides>17</Slides>
  <Notes>1</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3</vt:i4>
      </vt:variant>
      <vt:variant>
        <vt:lpstr>幻灯片标题</vt:lpstr>
      </vt:variant>
      <vt:variant>
        <vt:i4>17</vt:i4>
      </vt:variant>
    </vt:vector>
  </HeadingPairs>
  <TitlesOfParts>
    <vt:vector size="31" baseType="lpstr">
      <vt:lpstr>Arial</vt:lpstr>
      <vt:lpstr>宋体</vt:lpstr>
      <vt:lpstr>Wingdings</vt:lpstr>
      <vt:lpstr>微软雅黑</vt:lpstr>
      <vt:lpstr>Symbol</vt:lpstr>
      <vt:lpstr>黑体</vt:lpstr>
      <vt:lpstr>Symbol</vt:lpstr>
      <vt:lpstr>Calibri</vt:lpstr>
      <vt:lpstr>Arial Unicode MS</vt:lpstr>
      <vt:lpstr>Office 主题​​</vt:lpstr>
      <vt:lpstr>Office Theme</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若初见zl</cp:lastModifiedBy>
  <cp:revision>12</cp:revision>
  <dcterms:created xsi:type="dcterms:W3CDTF">2019-09-17T09:51:00Z</dcterms:created>
  <dcterms:modified xsi:type="dcterms:W3CDTF">2019-09-25T06:45:33Z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