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59" r:id="rId5"/>
    <p:sldId id="261" r:id="rId6"/>
    <p:sldId id="260" r:id="rId7"/>
    <p:sldId id="262" r:id="rId8"/>
    <p:sldId id="266" r:id="rId9"/>
    <p:sldId id="269" r:id="rId10"/>
    <p:sldId id="263" r:id="rId11"/>
    <p:sldId id="268" r:id="rId12"/>
    <p:sldId id="270" r:id="rId13"/>
    <p:sldId id="274" r:id="rId14"/>
    <p:sldId id="272" r:id="rId15"/>
    <p:sldId id="271" r:id="rId16"/>
    <p:sldId id="276" r:id="rId17"/>
    <p:sldId id="277" r:id="rId18"/>
    <p:sldId id="273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20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417093" y="1133857"/>
            <a:ext cx="5861713" cy="2728266"/>
          </a:xfr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40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Sentiment Analysis Of</a:t>
            </a:r>
            <a:br>
              <a:rPr lang="en-US" sz="40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en-US" sz="40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Social </a:t>
            </a:r>
            <a:r>
              <a:rPr lang="en-US" sz="4000" cap="non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</a:t>
            </a:r>
            <a:r>
              <a:rPr lang="en-US" sz="40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edia Texts In </a:t>
            </a:r>
            <a:br>
              <a:rPr lang="en-US" sz="40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en-US" sz="40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Using Transformers</a:t>
            </a:r>
            <a:endParaRPr lang="en-US" sz="4000" cap="none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7093" y="4228149"/>
            <a:ext cx="9448800" cy="1481162"/>
          </a:xfrm>
        </p:spPr>
        <p:txBody>
          <a:bodyPr>
            <a:normAutofit/>
          </a:bodyPr>
          <a:lstStyle/>
          <a:p>
            <a:r>
              <a:rPr lang="en-US" dirty="0" smtClean="0"/>
              <a:t>A Dissertation Proposal Report</a:t>
            </a:r>
          </a:p>
          <a:p>
            <a:r>
              <a:rPr lang="en-US" dirty="0" smtClean="0"/>
              <a:t>By Regan Maharjan</a:t>
            </a:r>
          </a:p>
          <a:p>
            <a:pPr algn="r"/>
            <a:r>
              <a:rPr lang="en-US" dirty="0"/>
              <a:t>Roll no. 17/75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23797" y="1902489"/>
            <a:ext cx="2943367" cy="160043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8000" b="1" dirty="0">
                <a:ln/>
                <a:solidFill>
                  <a:schemeClr val="accent5"/>
                </a:solidFill>
                <a:latin typeface="Preeti" pitchFamily="2" charset="0"/>
              </a:rPr>
              <a:t>g]</a:t>
            </a:r>
            <a:r>
              <a:rPr lang="en-US" sz="8000" b="1" dirty="0" err="1">
                <a:ln/>
                <a:solidFill>
                  <a:schemeClr val="accent5"/>
                </a:solidFill>
                <a:latin typeface="Preeti" pitchFamily="2" charset="0"/>
              </a:rPr>
              <a:t>kfnL</a:t>
            </a:r>
            <a:r>
              <a:rPr lang="en-US" sz="1000" b="1" dirty="0">
                <a:ln/>
                <a:solidFill>
                  <a:schemeClr val="accent4"/>
                </a:solidFill>
              </a:rPr>
              <a:t> </a:t>
            </a:r>
            <a:br>
              <a:rPr lang="en-US" sz="1000" b="1" dirty="0">
                <a:ln/>
                <a:solidFill>
                  <a:schemeClr val="accent4"/>
                </a:solidFill>
              </a:rPr>
            </a:br>
            <a:endParaRPr lang="en-US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47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5187" y="41041"/>
            <a:ext cx="8610600" cy="1293028"/>
          </a:xfr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cap="none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Attention Mechanism</a:t>
            </a:r>
            <a:endParaRPr lang="en-US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13815" y="1721436"/>
            <a:ext cx="11427062" cy="4010462"/>
            <a:chOff x="213815" y="1721436"/>
            <a:chExt cx="11427062" cy="401046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5219" y="1721436"/>
              <a:ext cx="2439387" cy="245932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3815" y="4427556"/>
              <a:ext cx="3603009" cy="130434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56041" y="1721436"/>
              <a:ext cx="2517531" cy="2459153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56041" y="4427556"/>
              <a:ext cx="3679749" cy="1304342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75007" y="1721437"/>
              <a:ext cx="3465870" cy="2459153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5007" y="4427556"/>
            <a:ext cx="3890623" cy="126915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13815" y="5936776"/>
            <a:ext cx="11809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Global Self-Attention			  (ii) Causal Self-Attention			(iii) Cross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95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3923" y="237341"/>
            <a:ext cx="8610600" cy="1293028"/>
          </a:xfr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cap="none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Positional Encoding</a:t>
            </a:r>
            <a:endParaRPr lang="en-US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773" y="1530369"/>
            <a:ext cx="10820400" cy="4524688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/>
              <a:t>Unlike RNNs, Transformer architecture (or self-attention) is not able to capture the sequence order of the input.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To overcome this, positional encoding is injected into the input embedding vectors.</a:t>
            </a:r>
          </a:p>
          <a:p>
            <a:r>
              <a:rPr lang="en-US" sz="2000" dirty="0" err="1" smtClean="0"/>
              <a:t>X</a:t>
            </a:r>
            <a:r>
              <a:rPr lang="en-US" sz="2000" baseline="-25000" dirty="0" err="1" smtClean="0"/>
              <a:t>pos</a:t>
            </a:r>
            <a:r>
              <a:rPr lang="en-US" sz="2000" dirty="0" smtClean="0"/>
              <a:t> = [ </a:t>
            </a:r>
            <a:r>
              <a:rPr lang="en-US" sz="2000" dirty="0" err="1" smtClean="0"/>
              <a:t>X</a:t>
            </a:r>
            <a:r>
              <a:rPr lang="en-US" sz="2000" baseline="-25000" dirty="0" err="1" smtClean="0"/>
              <a:t>pos</a:t>
            </a:r>
            <a:r>
              <a:rPr lang="en-US" sz="2000" dirty="0" smtClean="0"/>
              <a:t> * </a:t>
            </a:r>
            <a:r>
              <a:rPr lang="en-US" sz="2000" dirty="0" err="1" smtClean="0"/>
              <a:t>sqrt</a:t>
            </a:r>
            <a:r>
              <a:rPr lang="en-US" sz="2000" dirty="0" smtClean="0"/>
              <a:t>(</a:t>
            </a:r>
            <a:r>
              <a:rPr lang="en-US" sz="2000" dirty="0" err="1" smtClean="0"/>
              <a:t>d</a:t>
            </a:r>
            <a:r>
              <a:rPr lang="en-US" sz="2000" baseline="-25000" dirty="0" err="1" smtClean="0"/>
              <a:t>model</a:t>
            </a:r>
            <a:r>
              <a:rPr lang="en-US" sz="2000" dirty="0" smtClean="0"/>
              <a:t>) ] + </a:t>
            </a:r>
            <a:r>
              <a:rPr lang="en-US" sz="2000" dirty="0" err="1" smtClean="0"/>
              <a:t>PE</a:t>
            </a:r>
            <a:r>
              <a:rPr lang="en-US" sz="2000" baseline="-25000" dirty="0" err="1" smtClean="0"/>
              <a:t>pos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Where,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X is input embedding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PE is positional encoding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					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			</a:t>
            </a:r>
            <a:r>
              <a:rPr lang="en-US" dirty="0" smtClean="0"/>
              <a:t>0 </a:t>
            </a:r>
            <a:r>
              <a:rPr lang="en-US" dirty="0"/>
              <a:t>≤ 𝑖 ≤ 𝑑</a:t>
            </a:r>
            <a:r>
              <a:rPr lang="en-US" baseline="-25000" dirty="0"/>
              <a:t>𝑚𝑜𝑑𝑒𝑙</a:t>
            </a:r>
            <a:r>
              <a:rPr lang="en-US" dirty="0"/>
              <a:t> /2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73" y="4722194"/>
            <a:ext cx="5163404" cy="192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2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2937" y="345842"/>
            <a:ext cx="8610600" cy="673191"/>
          </a:xfr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cap="none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Literature Review</a:t>
            </a:r>
            <a:endParaRPr lang="en-US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137" y="1325652"/>
            <a:ext cx="10820400" cy="5116091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Most of the works done on Sentiment Analysis of Nepali texts are based on ML-based approaches (mostly SVM and others) and Deep learning-based approaches ( LSTM, CNN ).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There are not many works related to Sentiment Analysis using Transformer models. Only one work was found, that reports the performance of </a:t>
            </a:r>
            <a:r>
              <a:rPr lang="en-US" dirty="0" err="1" smtClean="0"/>
              <a:t>mBERT</a:t>
            </a:r>
            <a:r>
              <a:rPr lang="en-US" dirty="0" smtClean="0"/>
              <a:t> (accuracy: 81.5%, F1: 79.9%) in comparison to </a:t>
            </a:r>
            <a:r>
              <a:rPr lang="en-US" dirty="0" err="1" smtClean="0"/>
              <a:t>BiLSTM</a:t>
            </a:r>
            <a:r>
              <a:rPr lang="en-US" dirty="0" smtClean="0"/>
              <a:t>, CNN, and SVM.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Some works have been done in news classification using transformer models (all BERT-based like </a:t>
            </a:r>
            <a:r>
              <a:rPr lang="en-US" dirty="0" err="1" smtClean="0"/>
              <a:t>distilBERT</a:t>
            </a:r>
            <a:r>
              <a:rPr lang="en-US" dirty="0" smtClean="0"/>
              <a:t>, </a:t>
            </a:r>
            <a:r>
              <a:rPr lang="en-US" dirty="0" err="1" smtClean="0"/>
              <a:t>DeBERTa</a:t>
            </a:r>
            <a:r>
              <a:rPr lang="en-US" dirty="0" smtClean="0"/>
              <a:t>, </a:t>
            </a:r>
            <a:r>
              <a:rPr lang="en-US" dirty="0" err="1" smtClean="0"/>
              <a:t>RoBERTa</a:t>
            </a:r>
            <a:r>
              <a:rPr lang="en-US" dirty="0" smtClean="0"/>
              <a:t>, and BERT). All of those works show that one or the other BERT-based models perform better than ML-based (SVM, RF, etc.) approaches and other deep learning (LSTM, CNN, etc.) approaches.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92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2937" y="345842"/>
            <a:ext cx="8610600" cy="673191"/>
          </a:xfr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cap="none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Literature Review</a:t>
            </a:r>
            <a:endParaRPr lang="en-US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137" y="1325652"/>
            <a:ext cx="10820400" cy="511609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There </a:t>
            </a:r>
            <a:r>
              <a:rPr lang="en-US" dirty="0"/>
              <a:t>are only 2 Nepali only Pre-trained BERT Language Models (LM) available, namely </a:t>
            </a:r>
            <a:r>
              <a:rPr lang="en-US" dirty="0" err="1"/>
              <a:t>NepaliBERT</a:t>
            </a:r>
            <a:r>
              <a:rPr lang="en-US" dirty="0"/>
              <a:t> and </a:t>
            </a:r>
            <a:r>
              <a:rPr lang="en-US" dirty="0" err="1"/>
              <a:t>NepBERTa</a:t>
            </a:r>
            <a:r>
              <a:rPr lang="en-US" dirty="0"/>
              <a:t>. Other than that, there is one </a:t>
            </a:r>
            <a:r>
              <a:rPr lang="en-US" dirty="0" err="1"/>
              <a:t>distilBERT</a:t>
            </a:r>
            <a:r>
              <a:rPr lang="en-US" dirty="0"/>
              <a:t> and one </a:t>
            </a:r>
            <a:r>
              <a:rPr lang="en-US" dirty="0" err="1"/>
              <a:t>DeBERTa</a:t>
            </a:r>
            <a:r>
              <a:rPr lang="en-US" dirty="0"/>
              <a:t> model.</a:t>
            </a:r>
          </a:p>
          <a:p>
            <a:pPr>
              <a:lnSpc>
                <a:spcPct val="150000"/>
              </a:lnSpc>
            </a:pPr>
            <a:r>
              <a:rPr lang="en-US" dirty="0"/>
              <a:t>There are no known Nepali-only Pre-Trained GPT-based LMs available</a:t>
            </a:r>
            <a:r>
              <a:rPr lang="en-US" dirty="0" smtClean="0"/>
              <a:t>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Thus, there hasn’t been any work done on SA with </a:t>
            </a:r>
            <a:r>
              <a:rPr lang="en-US" smtClean="0"/>
              <a:t>a GPT </a:t>
            </a:r>
            <a:r>
              <a:rPr lang="en-US" dirty="0" smtClean="0"/>
              <a:t>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27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cap="none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Research Methodology</a:t>
            </a:r>
            <a:endParaRPr lang="en-US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Data Collection:</a:t>
            </a:r>
          </a:p>
          <a:p>
            <a:pPr lvl="1"/>
            <a:r>
              <a:rPr lang="en-US" dirty="0" smtClean="0"/>
              <a:t>Make use of the already available Nepali Sentiment analysis dataset.</a:t>
            </a:r>
          </a:p>
          <a:p>
            <a:pPr lvl="2"/>
            <a:r>
              <a:rPr lang="en-US" dirty="0" smtClean="0"/>
              <a:t>NepCov19Tweets [</a:t>
            </a:r>
            <a:r>
              <a:rPr lang="en-US" dirty="0" err="1" smtClean="0"/>
              <a:t>Sitaula</a:t>
            </a:r>
            <a:r>
              <a:rPr lang="en-US" dirty="0" smtClean="0"/>
              <a:t> et. al. “Deep Learning-Based </a:t>
            </a:r>
            <a:r>
              <a:rPr lang="en-US" dirty="0"/>
              <a:t>M</a:t>
            </a:r>
            <a:r>
              <a:rPr lang="en-US" dirty="0" smtClean="0"/>
              <a:t>ethods for SA on Nepali Covid-19 related Tweets”]</a:t>
            </a:r>
          </a:p>
          <a:p>
            <a:pPr lvl="1"/>
            <a:r>
              <a:rPr lang="en-US" dirty="0" smtClean="0"/>
              <a:t>Collect data from one of the social media platforms and label it.</a:t>
            </a:r>
          </a:p>
          <a:p>
            <a:pPr lvl="1"/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Data Preprocessing:</a:t>
            </a:r>
          </a:p>
          <a:p>
            <a:pPr lvl="1"/>
            <a:r>
              <a:rPr lang="en-US" dirty="0" smtClean="0"/>
              <a:t>Cleaning</a:t>
            </a:r>
          </a:p>
          <a:p>
            <a:pPr lvl="1"/>
            <a:r>
              <a:rPr lang="en-US" dirty="0" smtClean="0"/>
              <a:t>Normalization</a:t>
            </a:r>
          </a:p>
          <a:p>
            <a:pPr lvl="1"/>
            <a:r>
              <a:rPr lang="en-US" dirty="0" smtClean="0"/>
              <a:t>Tokenization</a:t>
            </a:r>
          </a:p>
        </p:txBody>
      </p:sp>
    </p:spTree>
    <p:extLst>
      <p:ext uri="{BB962C8B-B14F-4D97-AF65-F5344CB8AC3E}">
        <p14:creationId xmlns:p14="http://schemas.microsoft.com/office/powerpoint/2010/main" val="53810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cap="none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Research Methodology</a:t>
            </a:r>
            <a:endParaRPr lang="en-US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1078570" cy="4251733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US" sz="2400" dirty="0" smtClean="0"/>
              <a:t>Model Architecture: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Primarily Focus on BERT and GPT-2 model.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If possible explore other encoder-only and decoder-only transformer models.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4. Feature Extraction and Hybrid Approaches: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Transformer models are self-sufficient and don’t necessarily require external features.</a:t>
            </a:r>
          </a:p>
        </p:txBody>
      </p:sp>
    </p:spTree>
    <p:extLst>
      <p:ext uri="{BB962C8B-B14F-4D97-AF65-F5344CB8AC3E}">
        <p14:creationId xmlns:p14="http://schemas.microsoft.com/office/powerpoint/2010/main" val="4831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cap="none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Research Methodology</a:t>
            </a:r>
            <a:endParaRPr lang="en-US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1078570" cy="425173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5. Pre-training and Fine-Tuning: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Available transformer-based Nepal Language models will be used, otherwise, a pre-training of a language model will be attempted.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Two available Nepali language models are named as </a:t>
            </a:r>
            <a:r>
              <a:rPr lang="en-US" dirty="0" err="1" smtClean="0"/>
              <a:t>NepBERTa</a:t>
            </a:r>
            <a:r>
              <a:rPr lang="en-US" dirty="0" smtClean="0"/>
              <a:t> and </a:t>
            </a:r>
            <a:r>
              <a:rPr lang="en-US" dirty="0" err="1" smtClean="0"/>
              <a:t>NepaliBERT</a:t>
            </a:r>
            <a:r>
              <a:rPr lang="en-US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Then the fine-tuning of these models will be done for SA.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6. Evaluation: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Performance evaluation of the fine-tuned models will be done using evaluation metrics like F1-score, accuracy, etc.</a:t>
            </a:r>
          </a:p>
        </p:txBody>
      </p:sp>
    </p:spTree>
    <p:extLst>
      <p:ext uri="{BB962C8B-B14F-4D97-AF65-F5344CB8AC3E}">
        <p14:creationId xmlns:p14="http://schemas.microsoft.com/office/powerpoint/2010/main" val="397730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cap="none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Expected Outcome</a:t>
            </a:r>
            <a:endParaRPr lang="en-US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1078570" cy="425173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Analysis of BERT and GPT model on sentiment analysis of Nepali text.</a:t>
            </a:r>
          </a:p>
        </p:txBody>
      </p:sp>
    </p:spTree>
    <p:extLst>
      <p:ext uri="{BB962C8B-B14F-4D97-AF65-F5344CB8AC3E}">
        <p14:creationId xmlns:p14="http://schemas.microsoft.com/office/powerpoint/2010/main" val="346254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27561"/>
            <a:ext cx="8610600" cy="695937"/>
          </a:xfr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cap="none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 Schedule</a:t>
            </a:r>
            <a:endParaRPr lang="en-US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" y="1483056"/>
            <a:ext cx="12171118" cy="4208060"/>
          </a:xfrm>
        </p:spPr>
      </p:pic>
      <p:sp>
        <p:nvSpPr>
          <p:cNvPr id="5" name="TextBox 4"/>
          <p:cNvSpPr txBox="1"/>
          <p:nvPr/>
        </p:nvSpPr>
        <p:spPr>
          <a:xfrm>
            <a:off x="4217158" y="5795750"/>
            <a:ext cx="344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Gantt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44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7445" y="209364"/>
            <a:ext cx="8610600" cy="591305"/>
          </a:xfr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cap="none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References</a:t>
            </a:r>
            <a:endParaRPr lang="en-US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504" y="1184625"/>
            <a:ext cx="10820400" cy="541634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A. </a:t>
            </a:r>
            <a:r>
              <a:rPr lang="en-US" sz="1800" dirty="0" err="1"/>
              <a:t>Vaswani</a:t>
            </a:r>
            <a:r>
              <a:rPr lang="en-US" sz="1800" dirty="0"/>
              <a:t>, N. </a:t>
            </a:r>
            <a:r>
              <a:rPr lang="en-US" sz="1800" dirty="0" err="1"/>
              <a:t>Shazeer</a:t>
            </a:r>
            <a:r>
              <a:rPr lang="en-US" sz="1800" dirty="0"/>
              <a:t>, N. </a:t>
            </a:r>
            <a:r>
              <a:rPr lang="en-US" sz="1800" dirty="0" err="1"/>
              <a:t>Parmar</a:t>
            </a:r>
            <a:r>
              <a:rPr lang="en-US" sz="1800" dirty="0"/>
              <a:t>, J. </a:t>
            </a:r>
            <a:r>
              <a:rPr lang="en-US" sz="1800" dirty="0" err="1"/>
              <a:t>Uszkoreit</a:t>
            </a:r>
            <a:r>
              <a:rPr lang="en-US" sz="1800" dirty="0"/>
              <a:t>, L. Jones, N. A. Gomez, L. Kaiser and </a:t>
            </a:r>
            <a:r>
              <a:rPr lang="en-US" sz="1800" dirty="0" err="1" smtClean="0"/>
              <a:t>I.Polosukhin</a:t>
            </a:r>
            <a:r>
              <a:rPr lang="en-US" sz="1800" dirty="0"/>
              <a:t>, "Attention Is All You Need," in </a:t>
            </a:r>
            <a:r>
              <a:rPr lang="en-US" sz="1800" i="1" dirty="0"/>
              <a:t>31st Conference on Neural </a:t>
            </a:r>
            <a:r>
              <a:rPr lang="en-US" sz="1800" i="1" dirty="0" smtClean="0"/>
              <a:t>Information Processing </a:t>
            </a:r>
            <a:r>
              <a:rPr lang="en-US" sz="1800" i="1" dirty="0"/>
              <a:t>Systems (NIPS 2017)</a:t>
            </a:r>
            <a:r>
              <a:rPr lang="en-US" sz="1800" dirty="0"/>
              <a:t>, Long Beach, CA, USA, </a:t>
            </a:r>
            <a:r>
              <a:rPr lang="en-US" sz="1800" dirty="0" smtClean="0"/>
              <a:t>2017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3456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cap="none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Sentiment Analysis (SA)</a:t>
            </a:r>
            <a:endParaRPr lang="en-US" b="1" cap="none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Sentiment Analysis (SA) is the task of identifying and extracting the </a:t>
            </a:r>
            <a:r>
              <a:rPr lang="en-US" dirty="0" smtClean="0"/>
              <a:t>polarity (positive, negative, and neutral) </a:t>
            </a:r>
            <a:r>
              <a:rPr lang="en-US" dirty="0"/>
              <a:t>or </a:t>
            </a:r>
            <a:r>
              <a:rPr lang="en-US" dirty="0" smtClean="0"/>
              <a:t>emotion (happy, sad, angry, etc.) and subjective opinions </a:t>
            </a:r>
            <a:r>
              <a:rPr lang="en-US" dirty="0"/>
              <a:t>in natural language texts.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SA helps in understanding </a:t>
            </a:r>
            <a:r>
              <a:rPr lang="en-US" dirty="0"/>
              <a:t>public </a:t>
            </a:r>
            <a:r>
              <a:rPr lang="en-US" dirty="0" smtClean="0"/>
              <a:t>opinions and </a:t>
            </a:r>
            <a:r>
              <a:rPr lang="en-US" dirty="0"/>
              <a:t>sentiments expressed </a:t>
            </a:r>
            <a:r>
              <a:rPr lang="en-US" dirty="0" smtClean="0"/>
              <a:t>on digital platforms including social media platforms.</a:t>
            </a:r>
          </a:p>
        </p:txBody>
      </p:sp>
    </p:spTree>
    <p:extLst>
      <p:ext uri="{BB962C8B-B14F-4D97-AF65-F5344CB8AC3E}">
        <p14:creationId xmlns:p14="http://schemas.microsoft.com/office/powerpoint/2010/main" val="298953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cap="none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Sentiment Analysis of social media texts in </a:t>
            </a:r>
            <a:r>
              <a:rPr lang="en-US" cap="none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Preeti" pitchFamily="2" charset="0"/>
                <a:ea typeface="Calibri" panose="020F0502020204030204" pitchFamily="34" charset="0"/>
                <a:cs typeface="Calibri" panose="020F0502020204030204" pitchFamily="34" charset="0"/>
              </a:rPr>
              <a:t>g]</a:t>
            </a:r>
            <a:r>
              <a:rPr lang="en-US" cap="none" dirty="0" err="1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Preeti" pitchFamily="2" charset="0"/>
                <a:ea typeface="Calibri" panose="020F0502020204030204" pitchFamily="34" charset="0"/>
                <a:cs typeface="Calibri" panose="020F0502020204030204" pitchFamily="34" charset="0"/>
              </a:rPr>
              <a:t>kfnL</a:t>
            </a:r>
            <a:r>
              <a:rPr lang="en-US" cap="none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b="1" cap="none" dirty="0">
              <a:ln>
                <a:solidFill>
                  <a:schemeClr val="accent5">
                    <a:lumMod val="75000"/>
                  </a:schemeClr>
                </a:solidFill>
              </a:ln>
              <a:solidFill>
                <a:schemeClr val="accent5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ct val="160000"/>
              </a:lnSpc>
            </a:pPr>
            <a:r>
              <a:rPr lang="en-US" sz="2400" dirty="0"/>
              <a:t>Social Media platforms have become ubiquitous with the growing usage of smartphones and the availability of the internet.</a:t>
            </a:r>
          </a:p>
          <a:p>
            <a:pPr algn="just">
              <a:lnSpc>
                <a:spcPct val="160000"/>
              </a:lnSpc>
            </a:pPr>
            <a:r>
              <a:rPr lang="en-US" sz="2400" dirty="0"/>
              <a:t>A growing number of people, businesses, and organizations prefer the Devanagari script as the language of communication on social media platforms</a:t>
            </a:r>
            <a:r>
              <a:rPr lang="en-US" sz="2400" dirty="0" smtClean="0"/>
              <a:t>. Just on Twitter, more than 20,000 tweets are made, in a day, in Devanagari (code-mixed).</a:t>
            </a:r>
          </a:p>
          <a:p>
            <a:pPr algn="just">
              <a:lnSpc>
                <a:spcPct val="160000"/>
              </a:lnSpc>
            </a:pPr>
            <a:r>
              <a:rPr lang="en-US" sz="2400" dirty="0"/>
              <a:t>However, </a:t>
            </a:r>
            <a:r>
              <a:rPr lang="en-US" sz="2400" dirty="0" smtClean="0"/>
              <a:t>very few transformer models are </a:t>
            </a:r>
            <a:r>
              <a:rPr lang="en-US" sz="2400" dirty="0"/>
              <a:t>available that are trained on Nepali text datasets, thus lacking support and tools for </a:t>
            </a:r>
            <a:r>
              <a:rPr lang="en-US" sz="2400" dirty="0" smtClean="0"/>
              <a:t>the SA of Nepali texts.</a:t>
            </a:r>
            <a:endParaRPr lang="en-US" sz="2400" dirty="0"/>
          </a:p>
          <a:p>
            <a:pPr marL="0" indent="0" algn="just">
              <a:lnSpc>
                <a:spcPct val="150000"/>
              </a:lnSpc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4203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cap="none" dirty="0" smtClean="0">
                <a:ln w="95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Transformer?</a:t>
            </a:r>
            <a:endParaRPr lang="en-US" b="1" cap="none" dirty="0">
              <a:ln w="9525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 recent years, </a:t>
            </a:r>
            <a:r>
              <a:rPr lang="en-US" dirty="0" smtClean="0"/>
              <a:t>transformer architecture has </a:t>
            </a:r>
            <a:r>
              <a:rPr lang="en-US" dirty="0"/>
              <a:t>revolutionized the field of </a:t>
            </a:r>
            <a:r>
              <a:rPr lang="en-US" dirty="0" smtClean="0"/>
              <a:t>Natural Language </a:t>
            </a:r>
            <a:r>
              <a:rPr lang="en-US" dirty="0"/>
              <a:t>Processing (NLP</a:t>
            </a:r>
            <a:r>
              <a:rPr lang="en-US" dirty="0" smtClean="0"/>
              <a:t>).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They can capture </a:t>
            </a:r>
            <a:r>
              <a:rPr lang="en-US" dirty="0"/>
              <a:t>long-range </a:t>
            </a:r>
            <a:r>
              <a:rPr lang="en-US" dirty="0" smtClean="0"/>
              <a:t>dependencies (context) </a:t>
            </a:r>
            <a:r>
              <a:rPr lang="en-US" dirty="0"/>
              <a:t>and learn contextual representations of words and </a:t>
            </a:r>
            <a:r>
              <a:rPr lang="en-US" dirty="0" smtClean="0"/>
              <a:t>sentences, which </a:t>
            </a:r>
            <a:r>
              <a:rPr lang="en-US" dirty="0"/>
              <a:t>had </a:t>
            </a:r>
            <a:r>
              <a:rPr lang="en-US" dirty="0" smtClean="0"/>
              <a:t>been a </a:t>
            </a:r>
            <a:r>
              <a:rPr lang="en-US" dirty="0"/>
              <a:t>bottleneck </a:t>
            </a:r>
            <a:r>
              <a:rPr lang="en-US" dirty="0" smtClean="0"/>
              <a:t>with RNNs as they </a:t>
            </a:r>
            <a:r>
              <a:rPr lang="en-US" dirty="0"/>
              <a:t>couldn’t carry </a:t>
            </a:r>
            <a:r>
              <a:rPr lang="en-US" dirty="0" smtClean="0"/>
              <a:t>along </a:t>
            </a:r>
            <a:r>
              <a:rPr lang="en-US" dirty="0"/>
              <a:t>long-range </a:t>
            </a:r>
            <a:r>
              <a:rPr lang="en-US" dirty="0" smtClean="0"/>
              <a:t>dependencies.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top 10 models in </a:t>
            </a:r>
            <a:r>
              <a:rPr lang="en-US" dirty="0"/>
              <a:t>the General Language Understanding Evaluation (</a:t>
            </a:r>
            <a:r>
              <a:rPr lang="en-US" dirty="0" smtClean="0"/>
              <a:t>GLUE) benchmark leaderboard are Transformer based models.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56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cap="none" dirty="0" smtClean="0">
                <a:ln w="0"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Objectives of the Study</a:t>
            </a:r>
            <a:endParaRPr lang="en-US" cap="none" dirty="0">
              <a:ln w="0">
                <a:solidFill>
                  <a:schemeClr val="accent5">
                    <a:lumMod val="75000"/>
                  </a:schemeClr>
                </a:solidFill>
              </a:ln>
              <a:solidFill>
                <a:schemeClr val="accent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To </a:t>
            </a:r>
            <a:r>
              <a:rPr lang="en-US" sz="2000" dirty="0"/>
              <a:t>compare and evaluate different transformer-based models on the available datasets </a:t>
            </a:r>
            <a:r>
              <a:rPr lang="en-US" sz="2000" dirty="0" smtClean="0"/>
              <a:t>for </a:t>
            </a:r>
            <a:r>
              <a:rPr lang="it-IT" sz="2000" dirty="0" smtClean="0"/>
              <a:t>SA </a:t>
            </a:r>
            <a:r>
              <a:rPr lang="it-IT" sz="2000" dirty="0"/>
              <a:t>in the Nepali language (Devanagari Script).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To </a:t>
            </a:r>
            <a:r>
              <a:rPr lang="en-US" sz="2000" dirty="0"/>
              <a:t>study how well the transformer-based models perform compared to other </a:t>
            </a:r>
            <a:r>
              <a:rPr lang="en-US" sz="2000" dirty="0" smtClean="0"/>
              <a:t>Neural </a:t>
            </a:r>
            <a:r>
              <a:rPr lang="en-US" sz="2000" smtClean="0"/>
              <a:t>Network Architectures.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 smtClean="0"/>
              <a:t>To </a:t>
            </a:r>
            <a:r>
              <a:rPr lang="en-US" sz="2000" dirty="0"/>
              <a:t>investigate methods to improve the performance of transformer-based models on </a:t>
            </a:r>
            <a:r>
              <a:rPr lang="en-US" sz="2000" dirty="0" smtClean="0"/>
              <a:t>Nepali </a:t>
            </a:r>
            <a:r>
              <a:rPr lang="fr-FR" sz="2000" dirty="0" smtClean="0"/>
              <a:t>SA </a:t>
            </a:r>
            <a:r>
              <a:rPr lang="fr-FR" sz="2000" dirty="0"/>
              <a:t>using techniques such as data augmentation, domain adaptation, etc.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6885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1399" y="122928"/>
            <a:ext cx="5516729" cy="893072"/>
          </a:xfr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cap="none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Transformers Work?</a:t>
            </a:r>
            <a:endParaRPr lang="en-US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365" y="1525820"/>
            <a:ext cx="7759542" cy="470734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Transformer architectures rely </a:t>
            </a:r>
            <a:r>
              <a:rPr lang="en-US" dirty="0"/>
              <a:t>on attention </a:t>
            </a:r>
            <a:r>
              <a:rPr lang="en-US" dirty="0" smtClean="0"/>
              <a:t>mechanisms </a:t>
            </a:r>
            <a:r>
              <a:rPr lang="en-US" dirty="0"/>
              <a:t>to encode and decode sequential </a:t>
            </a:r>
            <a:r>
              <a:rPr lang="en-US" dirty="0" smtClean="0"/>
              <a:t>data.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Transformer, or attention mechanism, can’t inherently capture positional information (like RNNs). Hence, a positional encoding is embedded into input </a:t>
            </a:r>
            <a:r>
              <a:rPr lang="en-US" dirty="0" err="1" smtClean="0"/>
              <a:t>embeddings</a:t>
            </a:r>
            <a:r>
              <a:rPr lang="en-US" dirty="0" smtClean="0"/>
              <a:t> to incorporate positional information of entities (tokens) in the sequence.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Implements multi-head attention i.e. more than one attention that allows </a:t>
            </a:r>
            <a:r>
              <a:rPr lang="en-US" dirty="0"/>
              <a:t>the model to jointly attend to information from different representation subspaces at different positions.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It was first proposed by [</a:t>
            </a:r>
            <a:r>
              <a:rPr lang="en-US" dirty="0" err="1" smtClean="0"/>
              <a:t>Vaswani</a:t>
            </a:r>
            <a:r>
              <a:rPr lang="en-US" dirty="0" smtClean="0"/>
              <a:t> et. al.] as a sequence-to-sequence model, for machine translation.</a:t>
            </a:r>
          </a:p>
        </p:txBody>
      </p:sp>
      <p:pic>
        <p:nvPicPr>
          <p:cNvPr id="1026" name="Picture 2" descr="https://machinelearningmastery.com/wp-content/uploads/2021/08/attention_research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906" y="1016000"/>
            <a:ext cx="4214093" cy="5453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016573" y="6469039"/>
            <a:ext cx="4136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Transformer Model (</a:t>
            </a:r>
            <a:r>
              <a:rPr lang="en-US" sz="1400" dirty="0" err="1" smtClean="0"/>
              <a:t>Vaswani</a:t>
            </a:r>
            <a:r>
              <a:rPr lang="en-US" sz="1400" dirty="0" smtClean="0"/>
              <a:t> et. al)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2008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0" y="1"/>
            <a:ext cx="2966720" cy="693587"/>
          </a:xfr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cap="none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Encoder</a:t>
            </a:r>
            <a:endParaRPr lang="en-US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 descr="https://machinelearningmastery.com/wp-content/uploads/2021/10/transformer_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52324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18760" y="1468120"/>
            <a:ext cx="674116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Implements Self-Attention.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The encoder processes the whole input text (tokenized) at once.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Bidirectional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Learns language representation, syntax, and semantics</a:t>
            </a:r>
            <a:r>
              <a:rPr lang="en-US" sz="20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Encoder Only Transformer BERT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6959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0" y="1"/>
            <a:ext cx="2966720" cy="693587"/>
          </a:xfr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cap="none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Decoder</a:t>
            </a:r>
            <a:endParaRPr lang="en-US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1920" y="1097280"/>
            <a:ext cx="6695440" cy="553212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Implements Causal Self-Attention and Cross-Attention.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It is sequential and processes each token one after another.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Unidirectional (Left to Right)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Learns language representation, syntax, and semantics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Generates language based on previously seen tokens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Decoder-only transformer GPT</a:t>
            </a:r>
            <a:endParaRPr lang="en-US" dirty="0"/>
          </a:p>
        </p:txBody>
      </p:sp>
      <p:pic>
        <p:nvPicPr>
          <p:cNvPr id="3074" name="Picture 2" descr="https://machinelearningmastery.com/wp-content/uploads/2021/10/transformer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6696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59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0" y="1412088"/>
                <a:ext cx="5750257" cy="5445912"/>
              </a:xfrm>
              <a:solidFill>
                <a:schemeClr val="tx1"/>
              </a:solidFill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𝐴𝑡𝑡𝑒𝑛𝑡𝑖𝑜𝑛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) = 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16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6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en-US" sz="16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16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600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 smtClean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here</a:t>
                </a:r>
                <a:r>
                  <a:rPr 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6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16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</m:t>
                    </m:r>
                    <m:r>
                      <a:rPr lang="en-US" sz="16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6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6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endParaRPr lang="en-US" sz="16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6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sz="16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</m:t>
                    </m:r>
                    <m:r>
                      <a:rPr lang="en-US" sz="16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6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 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6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en-US" sz="16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baseline="-25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6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16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</m:t>
                    </m:r>
                    <m:r>
                      <a:rPr lang="en-US" sz="16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6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 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6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endParaRPr lang="en-US" sz="1800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1800" dirty="0" smtClean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1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1800" dirty="0" smtClean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 smtClean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where,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16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12088"/>
                <a:ext cx="5750257" cy="5445912"/>
              </a:xfrm>
              <a:blipFill>
                <a:blip r:embed="rId2"/>
                <a:stretch>
                  <a:fillRect l="-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46" y="3790223"/>
            <a:ext cx="4859740" cy="6211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637" y="4230890"/>
            <a:ext cx="5018965" cy="4979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750257" y="4917977"/>
            <a:ext cx="6441743" cy="19389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‘X’ </a:t>
            </a:r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is the input (embedding) sequence and W</a:t>
            </a:r>
            <a:r>
              <a:rPr lang="en-US" sz="1600" baseline="-25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W</a:t>
            </a:r>
            <a:r>
              <a:rPr lang="en-US" sz="1600" baseline="-25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K,</a:t>
            </a:r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and W</a:t>
            </a:r>
            <a:r>
              <a:rPr lang="en-US" sz="1600" baseline="-25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are learnable weights for, Q(query), K(key), and V(value), respectively</a:t>
            </a:r>
            <a:endParaRPr lang="en-US" sz="1400" dirty="0" smtClean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‘</a:t>
            </a:r>
            <a:r>
              <a:rPr lang="en-US" sz="1600" i="1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 </a:t>
            </a:r>
            <a:r>
              <a:rPr lang="en-US" sz="16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’ is the number of attention heads.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n-US" sz="1600" i="1" baseline="-25000" dirty="0" err="1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1600" i="1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d</a:t>
            </a:r>
            <a:r>
              <a:rPr lang="en-US" sz="1600" i="1" baseline="-250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 </a:t>
            </a:r>
            <a:r>
              <a:rPr lang="en-US" sz="1600" i="1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  <a:r>
              <a:rPr lang="en-US" sz="1600" i="1" dirty="0" err="1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n-US" sz="1600" i="1" baseline="-25000" dirty="0" err="1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model</a:t>
            </a:r>
            <a:r>
              <a:rPr lang="en-US" sz="1600" i="1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/h .</a:t>
            </a:r>
            <a:r>
              <a:rPr lang="en-US" sz="16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The </a:t>
            </a:r>
            <a:r>
              <a:rPr lang="en-US" sz="1600" i="1" dirty="0" err="1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n-US" sz="1600" i="1" baseline="-25000" dirty="0" err="1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model</a:t>
            </a:r>
            <a:r>
              <a:rPr lang="en-US" sz="1600" i="1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is a vector returned by the encoder/decoder block.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257" y="1412088"/>
            <a:ext cx="6431388" cy="3504858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082119" y="118545"/>
            <a:ext cx="8610600" cy="1293028"/>
          </a:xfr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cap="none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Attention Mechanism</a:t>
            </a:r>
            <a:endParaRPr lang="en-US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637" y="5169507"/>
            <a:ext cx="1558071" cy="33310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996" y="5571084"/>
            <a:ext cx="1593352" cy="34662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2637" y="6344855"/>
            <a:ext cx="1557527" cy="3279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2637" y="5912218"/>
            <a:ext cx="1520712" cy="38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83913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4800</TotalTime>
  <Words>1056</Words>
  <Application>Microsoft Office PowerPoint</Application>
  <PresentationFormat>Widescreen</PresentationFormat>
  <Paragraphs>101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Cambria</vt:lpstr>
      <vt:lpstr>Cambria Math</vt:lpstr>
      <vt:lpstr>Century Gothic</vt:lpstr>
      <vt:lpstr>Preeti</vt:lpstr>
      <vt:lpstr>Vapor Trail</vt:lpstr>
      <vt:lpstr>Sentiment Analysis Of Social Media Texts In  Using Transformers</vt:lpstr>
      <vt:lpstr>Sentiment Analysis (SA)</vt:lpstr>
      <vt:lpstr>Why Sentiment Analysis of social media texts in g]kfnL?</vt:lpstr>
      <vt:lpstr>Why Transformer?</vt:lpstr>
      <vt:lpstr>Objectives of the Study</vt:lpstr>
      <vt:lpstr>How Transformers Work?</vt:lpstr>
      <vt:lpstr>The Encoder</vt:lpstr>
      <vt:lpstr>The Decoder</vt:lpstr>
      <vt:lpstr>Attention Mechanism</vt:lpstr>
      <vt:lpstr>Attention Mechanism</vt:lpstr>
      <vt:lpstr>Positional Encoding</vt:lpstr>
      <vt:lpstr>Literature Review</vt:lpstr>
      <vt:lpstr>Literature Review</vt:lpstr>
      <vt:lpstr>Research Methodology</vt:lpstr>
      <vt:lpstr>Research Methodology</vt:lpstr>
      <vt:lpstr>Research Methodology</vt:lpstr>
      <vt:lpstr>Expected Outcome</vt:lpstr>
      <vt:lpstr>Time Schedule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of social media texts in Nepali using transformers</dc:title>
  <dc:creator>Dell</dc:creator>
  <cp:lastModifiedBy>Dell</cp:lastModifiedBy>
  <cp:revision>62</cp:revision>
  <dcterms:created xsi:type="dcterms:W3CDTF">2023-07-21T11:35:15Z</dcterms:created>
  <dcterms:modified xsi:type="dcterms:W3CDTF">2023-08-09T12:00:42Z</dcterms:modified>
</cp:coreProperties>
</file>