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65" r:id="rId5"/>
    <p:sldId id="259" r:id="rId6"/>
    <p:sldId id="261" r:id="rId7"/>
    <p:sldId id="260" r:id="rId8"/>
    <p:sldId id="262" r:id="rId9"/>
    <p:sldId id="266" r:id="rId10"/>
    <p:sldId id="269" r:id="rId11"/>
    <p:sldId id="263" r:id="rId12"/>
    <p:sldId id="268" r:id="rId13"/>
    <p:sldId id="270" r:id="rId14"/>
    <p:sldId id="272" r:id="rId15"/>
    <p:sldId id="271" r:id="rId16"/>
    <p:sldId id="276" r:id="rId17"/>
    <p:sldId id="277" r:id="rId18"/>
    <p:sldId id="273" r:id="rId19"/>
    <p:sldId id="267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7093" y="1133857"/>
            <a:ext cx="5861713" cy="2728266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Sentiment Analysis Of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Social </a:t>
            </a:r>
            <a:r>
              <a:rPr lang="en-US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edia Texts In 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Transformers</a:t>
            </a:r>
            <a:endParaRPr lang="en-US" sz="4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93" y="4228149"/>
            <a:ext cx="9448800" cy="1481162"/>
          </a:xfrm>
        </p:spPr>
        <p:txBody>
          <a:bodyPr>
            <a:normAutofit/>
          </a:bodyPr>
          <a:lstStyle/>
          <a:p>
            <a:r>
              <a:rPr lang="en-US" dirty="0" smtClean="0"/>
              <a:t>A Dissertation Proposal Report</a:t>
            </a:r>
          </a:p>
          <a:p>
            <a:r>
              <a:rPr lang="en-US" dirty="0" smtClean="0"/>
              <a:t>By Regan Maharjan</a:t>
            </a:r>
          </a:p>
          <a:p>
            <a:pPr algn="r"/>
            <a:r>
              <a:rPr lang="en-US" dirty="0"/>
              <a:t>Roll no. 17/75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797" y="1856999"/>
            <a:ext cx="2943367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000" b="1" dirty="0">
                <a:ln/>
                <a:solidFill>
                  <a:schemeClr val="accent5"/>
                </a:solidFill>
                <a:latin typeface="Preeti" pitchFamily="2" charset="0"/>
              </a:rPr>
              <a:t>g]</a:t>
            </a:r>
            <a:r>
              <a:rPr lang="en-US" sz="8000" b="1" dirty="0" err="1">
                <a:ln/>
                <a:solidFill>
                  <a:schemeClr val="accent5"/>
                </a:solidFill>
                <a:latin typeface="Preeti" pitchFamily="2" charset="0"/>
              </a:rPr>
              <a:t>kfnL</a:t>
            </a:r>
            <a:r>
              <a:rPr lang="en-US" sz="1000" b="1" dirty="0">
                <a:ln/>
                <a:solidFill>
                  <a:schemeClr val="accent4"/>
                </a:solidFill>
              </a:rPr>
              <a:t> </a:t>
            </a:r>
            <a:br>
              <a:rPr lang="en-US" sz="1000" b="1" dirty="0">
                <a:ln/>
                <a:solidFill>
                  <a:schemeClr val="accent4"/>
                </a:solidFill>
              </a:rPr>
            </a:b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0" y="1412088"/>
                <a:ext cx="5750257" cy="5445912"/>
              </a:xfrm>
              <a:solidFill>
                <a:schemeClr val="tx1"/>
              </a:solidFill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here</a:t>
                </a: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8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088"/>
                <a:ext cx="5750257" cy="5445912"/>
              </a:xfrm>
              <a:blipFill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3790223"/>
            <a:ext cx="4859740" cy="621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7" y="4230890"/>
            <a:ext cx="5018965" cy="49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0257" y="4917977"/>
            <a:ext cx="6441743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‘X’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input (embedding) sequence and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K,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learnable weights for, Q(query), K(key), and V(value), respectively</a:t>
            </a:r>
            <a:endParaRPr lang="en-US" sz="1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 is the number of attention heads.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d</a:t>
            </a:r>
            <a:r>
              <a:rPr lang="en-US" sz="1600" i="1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1600" i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/h .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1600" i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a vector returned by the encoder/decoder block.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57" y="1412088"/>
            <a:ext cx="6431388" cy="350485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2119" y="118545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37" y="5169507"/>
            <a:ext cx="1558071" cy="3331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96" y="5571084"/>
            <a:ext cx="1593352" cy="3466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37" y="6344855"/>
            <a:ext cx="1557527" cy="327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637" y="5912218"/>
            <a:ext cx="1520712" cy="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3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87" y="41041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815" y="1721436"/>
            <a:ext cx="11427062" cy="4010462"/>
            <a:chOff x="213815" y="1721436"/>
            <a:chExt cx="11427062" cy="40104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19" y="1721436"/>
              <a:ext cx="2439387" cy="24593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815" y="4427556"/>
              <a:ext cx="3603009" cy="13043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041" y="1721436"/>
              <a:ext cx="2517531" cy="2459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6041" y="4427556"/>
              <a:ext cx="3679749" cy="13043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5007" y="1721437"/>
              <a:ext cx="3465870" cy="245915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007" y="4427556"/>
            <a:ext cx="3890623" cy="12691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815" y="5936776"/>
            <a:ext cx="118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Global Self-Attention			  (ii) Causal Self-Attention			(iii) Cross </a:t>
            </a:r>
            <a:r>
              <a:rPr lang="en-US" dirty="0" smtClean="0"/>
              <a:t>Attention	[25]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23" y="237341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773" y="1530369"/>
                <a:ext cx="10820400" cy="4524688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Unlike RNNs, Transformer architecture (or self-attention) is not able to capture the sequence order of the input.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To overcome this, positional encoding is injected into the input embedding vectors.</a:t>
                </a:r>
              </a:p>
              <a:p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pos</a:t>
                </a:r>
                <a:r>
                  <a:rPr lang="en-US" sz="2000" dirty="0" smtClean="0"/>
                  <a:t> = [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pos</a:t>
                </a:r>
                <a:r>
                  <a:rPr lang="en-US" sz="2000" dirty="0" smtClean="0"/>
                  <a:t>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 smtClean="0"/>
                  <a:t> ] + </a:t>
                </a:r>
                <a:r>
                  <a:rPr lang="en-US" sz="2000" dirty="0" err="1" smtClean="0"/>
                  <a:t>PE</a:t>
                </a:r>
                <a:r>
                  <a:rPr lang="en-US" sz="2000" baseline="-25000" dirty="0" err="1" smtClean="0"/>
                  <a:t>pos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Where,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X is input embedding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PE is positional encoding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		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		</a:t>
                </a:r>
                <a:r>
                  <a:rPr lang="en-US" dirty="0" smtClean="0"/>
                  <a:t>0 </a:t>
                </a:r>
                <a:r>
                  <a:rPr lang="en-US" dirty="0"/>
                  <a:t>≤ 𝑖 ≤ 𝑑</a:t>
                </a:r>
                <a:r>
                  <a:rPr lang="en-US" baseline="-25000" dirty="0"/>
                  <a:t>𝑚𝑜𝑑𝑒𝑙</a:t>
                </a:r>
                <a:r>
                  <a:rPr lang="en-US" dirty="0"/>
                  <a:t> /2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73" y="1530369"/>
                <a:ext cx="10820400" cy="4524688"/>
              </a:xfrm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3" y="4722194"/>
            <a:ext cx="5163404" cy="19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37" y="345842"/>
            <a:ext cx="8610600" cy="67319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37" y="1325652"/>
            <a:ext cx="10820400" cy="5116091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300" dirty="0" smtClean="0"/>
              <a:t>Most of the works </a:t>
            </a:r>
            <a:r>
              <a:rPr lang="en-US" sz="2300" dirty="0" smtClean="0"/>
              <a:t>on </a:t>
            </a:r>
            <a:r>
              <a:rPr lang="en-US" sz="2300" dirty="0" smtClean="0"/>
              <a:t>Sentiment Analysis of Nepali texts are based on ML-based approaches (mostly SVM and others) and Deep learning-based approaches </a:t>
            </a:r>
            <a:r>
              <a:rPr lang="en-US" sz="2300" dirty="0" smtClean="0"/>
              <a:t>[9][10]</a:t>
            </a:r>
            <a:r>
              <a:rPr lang="en-US" sz="2300" dirty="0" smtClean="0"/>
              <a:t>[11][12][13]</a:t>
            </a:r>
            <a:r>
              <a:rPr lang="en-US" sz="2300" dirty="0" smtClean="0"/>
              <a:t>.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There are not many works related to Sentiment Analysis using Transformer models. Only one work was found, that reports the performance of </a:t>
            </a:r>
            <a:r>
              <a:rPr lang="en-US" sz="2300" dirty="0" err="1" smtClean="0"/>
              <a:t>mBERT</a:t>
            </a:r>
            <a:r>
              <a:rPr lang="en-US" sz="2300" dirty="0" smtClean="0"/>
              <a:t> (accuracy: 81.5%, F1: 79.9%) </a:t>
            </a:r>
            <a:r>
              <a:rPr lang="en-US" sz="2300" dirty="0" smtClean="0"/>
              <a:t>compared </a:t>
            </a:r>
            <a:r>
              <a:rPr lang="en-US" sz="2300" dirty="0" smtClean="0"/>
              <a:t>to </a:t>
            </a:r>
            <a:r>
              <a:rPr lang="en-US" sz="2300" dirty="0" err="1" smtClean="0"/>
              <a:t>BiLSTM</a:t>
            </a:r>
            <a:r>
              <a:rPr lang="en-US" sz="2300" dirty="0" smtClean="0"/>
              <a:t>, CNN, and SVM</a:t>
            </a:r>
            <a:r>
              <a:rPr lang="en-US" sz="2300" dirty="0" smtClean="0"/>
              <a:t>. Some works have </a:t>
            </a:r>
            <a:r>
              <a:rPr lang="en-US" sz="2300" dirty="0" smtClean="0"/>
              <a:t>been done in news classification using transformer </a:t>
            </a:r>
            <a:r>
              <a:rPr lang="en-US" sz="2300" dirty="0" smtClean="0"/>
              <a:t>models. </a:t>
            </a:r>
            <a:r>
              <a:rPr lang="en-US" sz="2300" dirty="0" smtClean="0"/>
              <a:t>All of those works show that one or the other BERT-based models perform better than ML-based (SVM, RF, etc.) approaches and other deep </a:t>
            </a:r>
            <a:r>
              <a:rPr lang="en-US" sz="2300" dirty="0" smtClean="0"/>
              <a:t>learning approaches [16][17][18].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Only 2 Nepali only Pre-trained BERT Language Models (LM) are available, namely </a:t>
            </a:r>
            <a:r>
              <a:rPr lang="en-US" sz="2300" dirty="0" err="1"/>
              <a:t>NepaliBERT</a:t>
            </a:r>
            <a:r>
              <a:rPr lang="en-US" sz="2300" dirty="0"/>
              <a:t> and </a:t>
            </a:r>
            <a:r>
              <a:rPr lang="en-US" sz="2300" dirty="0" err="1" smtClean="0"/>
              <a:t>NepBERTa</a:t>
            </a:r>
            <a:r>
              <a:rPr lang="en-US" sz="2300" dirty="0" smtClean="0"/>
              <a:t> [14][15]. </a:t>
            </a:r>
            <a:r>
              <a:rPr lang="en-US" sz="2300" dirty="0"/>
              <a:t>Other than that, there is one </a:t>
            </a:r>
            <a:r>
              <a:rPr lang="en-US" sz="2300" dirty="0" err="1"/>
              <a:t>distilBERT</a:t>
            </a:r>
            <a:r>
              <a:rPr lang="en-US" sz="2300" dirty="0"/>
              <a:t> and one </a:t>
            </a:r>
            <a:r>
              <a:rPr lang="en-US" sz="2300" dirty="0" err="1"/>
              <a:t>DeBERTa</a:t>
            </a:r>
            <a:r>
              <a:rPr lang="en-US" sz="2300" dirty="0"/>
              <a:t> model.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There are no known Nepali-only Pre-Trained GPT-based LMs </a:t>
            </a:r>
            <a:r>
              <a:rPr lang="en-US" sz="2300" dirty="0" smtClean="0"/>
              <a:t>available. Thus</a:t>
            </a:r>
            <a:r>
              <a:rPr lang="en-US" sz="2300" dirty="0"/>
              <a:t>, there hasn’t been any work done on SA with a GPT model</a:t>
            </a:r>
            <a:r>
              <a:rPr lang="en-US" sz="2300" dirty="0" smtClean="0"/>
              <a:t>.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503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936" y="1869744"/>
            <a:ext cx="10819263" cy="43489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Collection: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Make use of the already available Nepali Sentiment analysis dataset.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NepCov19Tweets </a:t>
            </a:r>
            <a:r>
              <a:rPr lang="en-US" dirty="0" smtClean="0"/>
              <a:t>[11]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Collect data from one of the social media platforms and label it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Preprocessing: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Cleaning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5381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868770" cy="723233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52" y="1696872"/>
            <a:ext cx="11168418" cy="474942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 smtClean="0"/>
              <a:t>Model Architecture: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Primarily Focus on BERT and GPT-2 model.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If possible explore other encoder-only and decoder-only transformer models.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 Feature Extraction and Hybrid Approaches: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Transformer models are self-sufficient and don’t necessarily require external features.</a:t>
            </a:r>
          </a:p>
        </p:txBody>
      </p:sp>
    </p:spTree>
    <p:extLst>
      <p:ext uri="{BB962C8B-B14F-4D97-AF65-F5344CB8AC3E}">
        <p14:creationId xmlns:p14="http://schemas.microsoft.com/office/powerpoint/2010/main" val="483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27660" cy="63679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642" y="1592240"/>
            <a:ext cx="11104728" cy="485405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5. Pre-training and Fine-Tuning: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Available transformer-based Nepal Language models will be used, otherwise, a pre-training of a language model will be attempted.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Two available Nepali language models are named as </a:t>
            </a:r>
            <a:r>
              <a:rPr lang="en-US" dirty="0" err="1" smtClean="0"/>
              <a:t>NepBERTa</a:t>
            </a:r>
            <a:r>
              <a:rPr lang="en-US" dirty="0" smtClean="0"/>
              <a:t> and </a:t>
            </a:r>
            <a:r>
              <a:rPr lang="en-US" dirty="0" err="1" smtClean="0"/>
              <a:t>NepaliBERT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Then the fine-tuning of these models will be done for SA.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6. Evaluation: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Performance evaluation of the fine-tuned models will be done using evaluation metrics like F1-score, accuracy, etc.</a:t>
            </a:r>
          </a:p>
        </p:txBody>
      </p:sp>
    </p:spTree>
    <p:extLst>
      <p:ext uri="{BB962C8B-B14F-4D97-AF65-F5344CB8AC3E}">
        <p14:creationId xmlns:p14="http://schemas.microsoft.com/office/powerpoint/2010/main" val="39773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Outcome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78570" cy="4251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Analysis of BERT and GPT model on sentiment analysis of Nepali text.</a:t>
            </a:r>
          </a:p>
        </p:txBody>
      </p:sp>
    </p:spTree>
    <p:extLst>
      <p:ext uri="{BB962C8B-B14F-4D97-AF65-F5344CB8AC3E}">
        <p14:creationId xmlns:p14="http://schemas.microsoft.com/office/powerpoint/2010/main" val="34625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7561"/>
            <a:ext cx="8610600" cy="69593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Schedule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" y="1483056"/>
            <a:ext cx="12171118" cy="4208060"/>
          </a:xfrm>
        </p:spPr>
      </p:pic>
      <p:sp>
        <p:nvSpPr>
          <p:cNvPr id="5" name="TextBox 4"/>
          <p:cNvSpPr txBox="1"/>
          <p:nvPr/>
        </p:nvSpPr>
        <p:spPr>
          <a:xfrm>
            <a:off x="4217158" y="5795750"/>
            <a:ext cx="34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04" y="1184625"/>
            <a:ext cx="10820400" cy="54163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T. B. </a:t>
            </a:r>
            <a:r>
              <a:rPr lang="en-US" dirty="0" err="1"/>
              <a:t>Shahi</a:t>
            </a:r>
            <a:r>
              <a:rPr lang="en-US" dirty="0"/>
              <a:t> and C. </a:t>
            </a:r>
            <a:r>
              <a:rPr lang="en-US" dirty="0" err="1"/>
              <a:t>Sitaula</a:t>
            </a:r>
            <a:r>
              <a:rPr lang="en-US" dirty="0"/>
              <a:t>, "Natural language processing for Nepali text: a review</a:t>
            </a:r>
            <a:r>
              <a:rPr lang="en-US" dirty="0" smtClean="0"/>
              <a:t>,“ </a:t>
            </a:r>
            <a:r>
              <a:rPr lang="en-US" i="1" dirty="0" smtClean="0"/>
              <a:t>Artificial </a:t>
            </a:r>
            <a:r>
              <a:rPr lang="en-US" i="1" dirty="0"/>
              <a:t>Intelligence Review, Springer, </a:t>
            </a:r>
            <a:r>
              <a:rPr lang="en-US" dirty="0"/>
              <a:t>vol. 55, pp. 3401-3429, 2021.</a:t>
            </a:r>
          </a:p>
          <a:p>
            <a:pPr>
              <a:lnSpc>
                <a:spcPct val="150000"/>
              </a:lnSpc>
            </a:pPr>
            <a:r>
              <a:rPr lang="en-US" dirty="0"/>
              <a:t>[2] A. </a:t>
            </a:r>
            <a:r>
              <a:rPr lang="en-US" dirty="0" err="1"/>
              <a:t>Vaswani</a:t>
            </a:r>
            <a:r>
              <a:rPr lang="en-US" dirty="0"/>
              <a:t>, N. </a:t>
            </a:r>
            <a:r>
              <a:rPr lang="en-US" dirty="0" err="1"/>
              <a:t>Shazeer</a:t>
            </a:r>
            <a:r>
              <a:rPr lang="en-US" dirty="0"/>
              <a:t>, N. </a:t>
            </a:r>
            <a:r>
              <a:rPr lang="en-US" dirty="0" err="1"/>
              <a:t>Parmar</a:t>
            </a:r>
            <a:r>
              <a:rPr lang="en-US" dirty="0"/>
              <a:t>, J. </a:t>
            </a:r>
            <a:r>
              <a:rPr lang="en-US" dirty="0" err="1"/>
              <a:t>Uszkoreit</a:t>
            </a:r>
            <a:r>
              <a:rPr lang="en-US" dirty="0"/>
              <a:t>, L. Jones, N. A. Gomez, L. Kaiser and </a:t>
            </a:r>
            <a:r>
              <a:rPr lang="en-US" dirty="0" smtClean="0"/>
              <a:t>I. </a:t>
            </a:r>
            <a:r>
              <a:rPr lang="en-US" dirty="0" err="1" smtClean="0"/>
              <a:t>Polosukhin</a:t>
            </a:r>
            <a:r>
              <a:rPr lang="en-US" dirty="0"/>
              <a:t>, "Attention Is All You Need," in </a:t>
            </a:r>
            <a:r>
              <a:rPr lang="en-US" i="1" dirty="0"/>
              <a:t>31st Conference on Neural </a:t>
            </a:r>
            <a:r>
              <a:rPr lang="en-US" i="1" dirty="0" smtClean="0"/>
              <a:t>Information Processing </a:t>
            </a:r>
            <a:r>
              <a:rPr lang="en-US" i="1" dirty="0"/>
              <a:t>Systems (NIPS 2017)</a:t>
            </a:r>
            <a:r>
              <a:rPr lang="en-US" dirty="0"/>
              <a:t>, Long Beach, CA, USA, 2017.</a:t>
            </a:r>
          </a:p>
          <a:p>
            <a:pPr>
              <a:lnSpc>
                <a:spcPct val="150000"/>
              </a:lnSpc>
            </a:pPr>
            <a:r>
              <a:rPr lang="en-US" dirty="0"/>
              <a:t>[3] D. </a:t>
            </a:r>
            <a:r>
              <a:rPr lang="en-US" dirty="0" err="1"/>
              <a:t>Bahdanau</a:t>
            </a:r>
            <a:r>
              <a:rPr lang="en-US" dirty="0"/>
              <a:t>, K. Cho and Y. </a:t>
            </a:r>
            <a:r>
              <a:rPr lang="en-US" dirty="0" err="1"/>
              <a:t>Bengio</a:t>
            </a:r>
            <a:r>
              <a:rPr lang="en-US" dirty="0"/>
              <a:t>, "NEURAL MACHINE TRANSLATION </a:t>
            </a:r>
            <a:r>
              <a:rPr lang="en-US" dirty="0" smtClean="0"/>
              <a:t>BY JOINTLY </a:t>
            </a:r>
            <a:r>
              <a:rPr lang="en-US" dirty="0"/>
              <a:t>LEARNING TO ALIGN AND TRANSLATE," in </a:t>
            </a:r>
            <a:r>
              <a:rPr lang="en-US" i="1" dirty="0"/>
              <a:t>ICLR </a:t>
            </a:r>
            <a:r>
              <a:rPr lang="en-US" dirty="0"/>
              <a:t>, 2015.</a:t>
            </a:r>
          </a:p>
          <a:p>
            <a:pPr>
              <a:lnSpc>
                <a:spcPct val="150000"/>
              </a:lnSpc>
            </a:pPr>
            <a:r>
              <a:rPr lang="sv-SE" dirty="0"/>
              <a:t>[4] R. Bommasani, D. A. Hudson, E. Adeli, R. Altman, S. Arora, S. v. Arx, M. S. Bernstein, </a:t>
            </a:r>
            <a:r>
              <a:rPr lang="sv-SE" dirty="0" smtClean="0"/>
              <a:t>J. </a:t>
            </a:r>
            <a:r>
              <a:rPr lang="en-US" dirty="0" err="1" smtClean="0"/>
              <a:t>Bohg</a:t>
            </a:r>
            <a:r>
              <a:rPr lang="en-US" dirty="0"/>
              <a:t>, A. </a:t>
            </a:r>
            <a:r>
              <a:rPr lang="en-US" dirty="0" err="1"/>
              <a:t>Bosselut</a:t>
            </a:r>
            <a:r>
              <a:rPr lang="en-US" dirty="0"/>
              <a:t>, E. </a:t>
            </a:r>
            <a:r>
              <a:rPr lang="en-US" dirty="0" err="1"/>
              <a:t>Brunskill</a:t>
            </a:r>
            <a:r>
              <a:rPr lang="en-US" dirty="0"/>
              <a:t>, E. </a:t>
            </a:r>
            <a:r>
              <a:rPr lang="en-US" dirty="0" err="1"/>
              <a:t>Brynjolfsson</a:t>
            </a:r>
            <a:r>
              <a:rPr lang="en-US" dirty="0"/>
              <a:t>, S. </a:t>
            </a:r>
            <a:r>
              <a:rPr lang="en-US" dirty="0" err="1"/>
              <a:t>Buch</a:t>
            </a:r>
            <a:r>
              <a:rPr lang="en-US" dirty="0"/>
              <a:t>, D. Card, R. Castellon, </a:t>
            </a:r>
            <a:r>
              <a:rPr lang="en-US" dirty="0" smtClean="0"/>
              <a:t>N. </a:t>
            </a:r>
            <a:r>
              <a:rPr lang="en-US" dirty="0" err="1" smtClean="0"/>
              <a:t>Chatterji</a:t>
            </a:r>
            <a:r>
              <a:rPr lang="en-US" dirty="0" smtClean="0"/>
              <a:t> </a:t>
            </a:r>
            <a:r>
              <a:rPr lang="en-US" dirty="0"/>
              <a:t>and others.., "On the Opportunities and Risks of Foundation Models," 2022.</a:t>
            </a:r>
          </a:p>
          <a:p>
            <a:pPr>
              <a:lnSpc>
                <a:spcPct val="150000"/>
              </a:lnSpc>
            </a:pPr>
            <a:r>
              <a:rPr lang="en-US" dirty="0"/>
              <a:t>[5] J. Devlin, M.-W. Chang, K. Lee and K. </a:t>
            </a:r>
            <a:r>
              <a:rPr lang="en-US" dirty="0" err="1"/>
              <a:t>Toutanova</a:t>
            </a:r>
            <a:r>
              <a:rPr lang="en-US" dirty="0"/>
              <a:t>, "BERT: Pre-training of </a:t>
            </a:r>
            <a:r>
              <a:rPr lang="en-US" dirty="0" smtClean="0"/>
              <a:t>Deep Bidirectional </a:t>
            </a:r>
            <a:r>
              <a:rPr lang="en-US" dirty="0"/>
              <a:t>Transformers for Language Understanding," Google AI Language, 2019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98"/>
            <a:ext cx="8610600" cy="1293028"/>
          </a:xfrm>
        </p:spPr>
        <p:txBody>
          <a:bodyPr/>
          <a:lstStyle/>
          <a:p>
            <a:r>
              <a:rPr lang="en-US" cap="none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4184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Introduction: Nepali Sentiment Analysis and Use of Transformers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Objective of the Study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Transformer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Research Methodology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8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04" y="1184625"/>
            <a:ext cx="10820400" cy="54163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[6] A. Radford and K. </a:t>
            </a:r>
            <a:r>
              <a:rPr lang="en-US" dirty="0" err="1"/>
              <a:t>Narasimhan</a:t>
            </a:r>
            <a:r>
              <a:rPr lang="en-US" dirty="0"/>
              <a:t>, "Improving Language Understanding by Generative </a:t>
            </a:r>
            <a:r>
              <a:rPr lang="en-US" dirty="0" smtClean="0"/>
              <a:t>Pre-Training</a:t>
            </a:r>
            <a:r>
              <a:rPr lang="en-US" dirty="0"/>
              <a:t>," 2018.</a:t>
            </a:r>
          </a:p>
          <a:p>
            <a:pPr>
              <a:lnSpc>
                <a:spcPct val="160000"/>
              </a:lnSpc>
            </a:pPr>
            <a:r>
              <a:rPr lang="en-US" dirty="0"/>
              <a:t>[7] A. Radford, J. Wu, R. Child, D. Luan, D. </a:t>
            </a:r>
            <a:r>
              <a:rPr lang="en-US" dirty="0" err="1"/>
              <a:t>Amodei</a:t>
            </a:r>
            <a:r>
              <a:rPr lang="en-US" dirty="0"/>
              <a:t> and I. </a:t>
            </a:r>
            <a:r>
              <a:rPr lang="en-US" dirty="0" err="1"/>
              <a:t>Sutskever</a:t>
            </a:r>
            <a:r>
              <a:rPr lang="en-US" dirty="0"/>
              <a:t>, "Language Models </a:t>
            </a:r>
            <a:r>
              <a:rPr lang="en-US" dirty="0" smtClean="0"/>
              <a:t>are Unsupervised </a:t>
            </a:r>
            <a:r>
              <a:rPr lang="en-US" dirty="0"/>
              <a:t>Multitask Learners," </a:t>
            </a:r>
            <a:r>
              <a:rPr lang="en-US" dirty="0" err="1"/>
              <a:t>OpenAI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[8] T. B. Brown, B. Mann, N. Ryder, M. </a:t>
            </a:r>
            <a:r>
              <a:rPr lang="en-US" dirty="0" err="1"/>
              <a:t>Subbiah</a:t>
            </a:r>
            <a:r>
              <a:rPr lang="en-US" dirty="0"/>
              <a:t>, J. Kaplan, P. </a:t>
            </a:r>
            <a:r>
              <a:rPr lang="en-US" dirty="0" err="1"/>
              <a:t>Dhariwal</a:t>
            </a:r>
            <a:r>
              <a:rPr lang="en-US" dirty="0"/>
              <a:t>, A. </a:t>
            </a:r>
            <a:r>
              <a:rPr lang="en-US" dirty="0" err="1"/>
              <a:t>Neelakantan</a:t>
            </a:r>
            <a:r>
              <a:rPr lang="en-US" dirty="0"/>
              <a:t>, </a:t>
            </a:r>
            <a:r>
              <a:rPr lang="en-US" dirty="0" smtClean="0"/>
              <a:t>P. </a:t>
            </a:r>
            <a:r>
              <a:rPr lang="en-US" dirty="0" err="1" smtClean="0"/>
              <a:t>Shyam</a:t>
            </a:r>
            <a:r>
              <a:rPr lang="en-US" dirty="0"/>
              <a:t>, G. </a:t>
            </a:r>
            <a:r>
              <a:rPr lang="en-US" dirty="0" err="1"/>
              <a:t>Sastry</a:t>
            </a:r>
            <a:r>
              <a:rPr lang="en-US" dirty="0"/>
              <a:t>, A. </a:t>
            </a:r>
            <a:r>
              <a:rPr lang="en-US" dirty="0" err="1"/>
              <a:t>Askell</a:t>
            </a:r>
            <a:r>
              <a:rPr lang="en-US" dirty="0"/>
              <a:t>, S. Agarwal, A. Herbert-Voss, G. Krueger, T. </a:t>
            </a:r>
            <a:r>
              <a:rPr lang="en-US" dirty="0" err="1"/>
              <a:t>Henighan</a:t>
            </a:r>
            <a:r>
              <a:rPr lang="en-US" dirty="0"/>
              <a:t>, </a:t>
            </a:r>
            <a:r>
              <a:rPr lang="en-US" dirty="0" smtClean="0"/>
              <a:t>R. Child</a:t>
            </a:r>
            <a:r>
              <a:rPr lang="en-US" dirty="0"/>
              <a:t>, A. Ramesh and Dani, "Language Models are Few-Shot Learners," Open AI, 2020.</a:t>
            </a:r>
          </a:p>
          <a:p>
            <a:pPr>
              <a:lnSpc>
                <a:spcPct val="160000"/>
              </a:lnSpc>
            </a:pPr>
            <a:r>
              <a:rPr lang="en-US" dirty="0"/>
              <a:t>[9] C. P. Gupta and B. K. Bal, "Detecting Sentiment in Nepali Texts: A Bootstrap </a:t>
            </a:r>
            <a:r>
              <a:rPr lang="en-US" dirty="0" smtClean="0"/>
              <a:t>Approach for </a:t>
            </a:r>
            <a:r>
              <a:rPr lang="en-US" dirty="0"/>
              <a:t>Sentiment Analysis of texts in the Nepali Language</a:t>
            </a:r>
            <a:r>
              <a:rPr lang="en-US" dirty="0" smtClean="0"/>
              <a:t>".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[10] O. M. Singh, S. </a:t>
            </a:r>
            <a:r>
              <a:rPr lang="en-US" dirty="0" err="1"/>
              <a:t>Timalsina</a:t>
            </a:r>
            <a:r>
              <a:rPr lang="en-US" dirty="0"/>
              <a:t>, B. K. Bal and A. Joshi, "Aspect Based Abusive </a:t>
            </a:r>
            <a:r>
              <a:rPr lang="en-US" dirty="0" smtClean="0"/>
              <a:t>Sentiment Detection </a:t>
            </a:r>
            <a:r>
              <a:rPr lang="en-US" dirty="0"/>
              <a:t>in Nepali Social Media Texts," in </a:t>
            </a:r>
            <a:r>
              <a:rPr lang="en-US" i="1" dirty="0"/>
              <a:t>IEEE/ACM International Conference </a:t>
            </a:r>
            <a:r>
              <a:rPr lang="en-US" i="1" dirty="0" smtClean="0"/>
              <a:t>on Advances </a:t>
            </a:r>
            <a:r>
              <a:rPr lang="en-US" i="1" dirty="0"/>
              <a:t>in Social Networks Analysis and Mining (ASONAM)</a:t>
            </a:r>
            <a:r>
              <a:rPr lang="en-US" dirty="0"/>
              <a:t>, 2020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45" y="929866"/>
            <a:ext cx="10820400" cy="541634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 smtClean="0"/>
              <a:t>[</a:t>
            </a:r>
            <a:r>
              <a:rPr lang="en-US" sz="1800" dirty="0"/>
              <a:t>11] C. </a:t>
            </a:r>
            <a:r>
              <a:rPr lang="en-US" sz="1800" dirty="0" err="1"/>
              <a:t>Sitaula</a:t>
            </a:r>
            <a:r>
              <a:rPr lang="en-US" sz="1800" dirty="0"/>
              <a:t>, A. Basnet, A. </a:t>
            </a:r>
            <a:r>
              <a:rPr lang="en-US" sz="1800" dirty="0" err="1"/>
              <a:t>Mainali</a:t>
            </a:r>
            <a:r>
              <a:rPr lang="en-US" sz="1800" dirty="0"/>
              <a:t> and T. B. </a:t>
            </a:r>
            <a:r>
              <a:rPr lang="en-US" sz="1800" dirty="0" err="1"/>
              <a:t>Shahi</a:t>
            </a:r>
            <a:r>
              <a:rPr lang="en-US" sz="1800" dirty="0"/>
              <a:t>, "Deep Learning-Based Methods </a:t>
            </a:r>
            <a:r>
              <a:rPr lang="en-US" sz="1800" dirty="0" smtClean="0"/>
              <a:t>for Sentiment </a:t>
            </a:r>
            <a:r>
              <a:rPr lang="en-US" sz="1800" dirty="0"/>
              <a:t>Analysis on Nepali COVID-19-Related Tweets," </a:t>
            </a:r>
            <a:r>
              <a:rPr lang="en-US" sz="1800" i="1" dirty="0"/>
              <a:t>Computational </a:t>
            </a:r>
            <a:r>
              <a:rPr lang="en-US" sz="1800" i="1" dirty="0" smtClean="0"/>
              <a:t>Intelligence and </a:t>
            </a:r>
            <a:r>
              <a:rPr lang="en-US" sz="1800" i="1" dirty="0"/>
              <a:t>Neuroscience, </a:t>
            </a:r>
            <a:r>
              <a:rPr lang="en-US" sz="1800" dirty="0"/>
              <a:t>2021</a:t>
            </a:r>
            <a:r>
              <a:rPr lang="en-US" sz="18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[12] T. B. </a:t>
            </a:r>
            <a:r>
              <a:rPr lang="en-US" sz="1800" dirty="0" err="1"/>
              <a:t>Shahi</a:t>
            </a:r>
            <a:r>
              <a:rPr lang="en-US" sz="1800" dirty="0"/>
              <a:t>, C. </a:t>
            </a:r>
            <a:r>
              <a:rPr lang="en-US" sz="1800" dirty="0" err="1"/>
              <a:t>Sitaula</a:t>
            </a:r>
            <a:r>
              <a:rPr lang="en-US" sz="1800" dirty="0"/>
              <a:t> and N. </a:t>
            </a:r>
            <a:r>
              <a:rPr lang="en-US" sz="1800" dirty="0" err="1"/>
              <a:t>Paudel</a:t>
            </a:r>
            <a:r>
              <a:rPr lang="en-US" sz="1800" dirty="0"/>
              <a:t>, "A Hybrid Feature Extraction Method for </a:t>
            </a:r>
            <a:r>
              <a:rPr lang="en-US" sz="1800" dirty="0" smtClean="0"/>
              <a:t>Nepali COVID-19-Related </a:t>
            </a:r>
            <a:r>
              <a:rPr lang="en-US" sz="1800" dirty="0"/>
              <a:t>Tweets Classification".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[13] C. </a:t>
            </a:r>
            <a:r>
              <a:rPr lang="en-US" sz="1800" dirty="0" err="1"/>
              <a:t>Sitaula</a:t>
            </a:r>
            <a:r>
              <a:rPr lang="en-US" sz="1800" dirty="0"/>
              <a:t> and T. B. </a:t>
            </a:r>
            <a:r>
              <a:rPr lang="en-US" sz="1800" dirty="0" err="1"/>
              <a:t>Shahi</a:t>
            </a:r>
            <a:r>
              <a:rPr lang="en-US" sz="1800" dirty="0"/>
              <a:t>, "Multi-channel CNN to classify Nepali Covid-19 </a:t>
            </a:r>
            <a:r>
              <a:rPr lang="en-US" sz="1800" dirty="0" smtClean="0"/>
              <a:t>related tweets</a:t>
            </a:r>
            <a:r>
              <a:rPr lang="en-US" sz="1800" dirty="0"/>
              <a:t>," 2022.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[14] S. </a:t>
            </a:r>
            <a:r>
              <a:rPr lang="en-US" sz="1800" dirty="0" err="1"/>
              <a:t>Pudasaini</a:t>
            </a:r>
            <a:r>
              <a:rPr lang="en-US" sz="1800" dirty="0"/>
              <a:t>, A. </a:t>
            </a:r>
            <a:r>
              <a:rPr lang="en-US" sz="1800" dirty="0" err="1"/>
              <a:t>Tamang</a:t>
            </a:r>
            <a:r>
              <a:rPr lang="en-US" sz="1800" dirty="0"/>
              <a:t>, S. </a:t>
            </a:r>
            <a:r>
              <a:rPr lang="en-US" sz="1800" dirty="0" err="1"/>
              <a:t>Lamichhane</a:t>
            </a:r>
            <a:r>
              <a:rPr lang="en-US" sz="1800" dirty="0"/>
              <a:t>, S. </a:t>
            </a:r>
            <a:r>
              <a:rPr lang="en-US" sz="1800" dirty="0" err="1"/>
              <a:t>Adhikari</a:t>
            </a:r>
            <a:r>
              <a:rPr lang="en-US" sz="1800" dirty="0"/>
              <a:t>, S. </a:t>
            </a:r>
            <a:r>
              <a:rPr lang="en-US" sz="1800" dirty="0" err="1"/>
              <a:t>Adhikari</a:t>
            </a:r>
            <a:r>
              <a:rPr lang="en-US" sz="1800" dirty="0"/>
              <a:t>, S. </a:t>
            </a:r>
            <a:r>
              <a:rPr lang="en-US" sz="1800" dirty="0" err="1"/>
              <a:t>Thapa</a:t>
            </a:r>
            <a:r>
              <a:rPr lang="en-US" sz="1800" dirty="0"/>
              <a:t> and J. </a:t>
            </a:r>
            <a:r>
              <a:rPr lang="en-US" sz="1800" dirty="0" err="1"/>
              <a:t>Karki</a:t>
            </a:r>
            <a:r>
              <a:rPr lang="en-US" sz="1800" dirty="0" smtClean="0"/>
              <a:t>, "</a:t>
            </a:r>
            <a:r>
              <a:rPr lang="en-US" sz="1800" dirty="0"/>
              <a:t>Pre-training of Masked Language Model in Nepali," in </a:t>
            </a:r>
            <a:r>
              <a:rPr lang="en-US" sz="1800" i="1" dirty="0"/>
              <a:t>36th Conference on </a:t>
            </a:r>
            <a:r>
              <a:rPr lang="en-US" sz="1800" i="1" dirty="0" smtClean="0"/>
              <a:t>Neural Information </a:t>
            </a:r>
            <a:r>
              <a:rPr lang="en-US" sz="1800" i="1" dirty="0"/>
              <a:t>Processing Systems</a:t>
            </a:r>
            <a:r>
              <a:rPr lang="en-US" sz="1800" dirty="0"/>
              <a:t>, 2022.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[15] M. </a:t>
            </a:r>
            <a:r>
              <a:rPr lang="en-US" sz="1800" dirty="0" err="1"/>
              <a:t>Gautam</a:t>
            </a:r>
            <a:r>
              <a:rPr lang="en-US" sz="1800" dirty="0"/>
              <a:t>, S. </a:t>
            </a:r>
            <a:r>
              <a:rPr lang="en-US" sz="1800" dirty="0" err="1"/>
              <a:t>Timalsina</a:t>
            </a:r>
            <a:r>
              <a:rPr lang="en-US" sz="1800" dirty="0"/>
              <a:t> and B. </a:t>
            </a:r>
            <a:r>
              <a:rPr lang="en-US" sz="1800" dirty="0" err="1"/>
              <a:t>Bhattarai</a:t>
            </a:r>
            <a:r>
              <a:rPr lang="en-US" sz="1800" dirty="0"/>
              <a:t>, "</a:t>
            </a:r>
            <a:r>
              <a:rPr lang="en-US" sz="1800" dirty="0" err="1"/>
              <a:t>NepBERTa</a:t>
            </a:r>
            <a:r>
              <a:rPr lang="en-US" sz="1800" dirty="0"/>
              <a:t>: Nepali Language Model </a:t>
            </a:r>
            <a:r>
              <a:rPr lang="en-US" sz="1800" dirty="0" smtClean="0"/>
              <a:t>Trained in </a:t>
            </a:r>
            <a:r>
              <a:rPr lang="en-US" sz="1800" dirty="0"/>
              <a:t>a Large Corpus," in </a:t>
            </a:r>
            <a:r>
              <a:rPr lang="en-US" sz="1800" i="1" dirty="0"/>
              <a:t>Proceedings of the 2nd Conference of the Asia-Pacific Chapter </a:t>
            </a:r>
            <a:r>
              <a:rPr lang="en-US" sz="1800" i="1" dirty="0" smtClean="0"/>
              <a:t>of the </a:t>
            </a:r>
            <a:r>
              <a:rPr lang="en-US" sz="1800" i="1" dirty="0"/>
              <a:t>Association for Computational Linguistics and the</a:t>
            </a:r>
            <a:r>
              <a:rPr lang="en-US" sz="1800" dirty="0"/>
              <a:t>, 2022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23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45" y="929866"/>
            <a:ext cx="10820400" cy="54163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[16] U. </a:t>
            </a:r>
            <a:r>
              <a:rPr lang="en-US" sz="1600" dirty="0" err="1"/>
              <a:t>Maskey</a:t>
            </a:r>
            <a:r>
              <a:rPr lang="en-US" sz="1600" dirty="0"/>
              <a:t>, M. Bhatta, S. R. Bhatta, S. </a:t>
            </a:r>
            <a:r>
              <a:rPr lang="en-US" sz="1600" dirty="0" err="1"/>
              <a:t>Dhungel</a:t>
            </a:r>
            <a:r>
              <a:rPr lang="en-US" sz="1600" dirty="0"/>
              <a:t> and B. K. Bal, "Nepali </a:t>
            </a:r>
            <a:r>
              <a:rPr lang="en-US" sz="1600" dirty="0" smtClean="0"/>
              <a:t>Encoder Transformers</a:t>
            </a:r>
            <a:r>
              <a:rPr lang="en-US" sz="1600" dirty="0"/>
              <a:t>: An Analysis of Auto Encoding Transformer Language Models for </a:t>
            </a:r>
            <a:r>
              <a:rPr lang="en-US" sz="1600" dirty="0" smtClean="0"/>
              <a:t>Nepali Text </a:t>
            </a:r>
            <a:r>
              <a:rPr lang="en-US" sz="1600" dirty="0"/>
              <a:t>Classification," in </a:t>
            </a:r>
            <a:r>
              <a:rPr lang="en-US" sz="1600" i="1" dirty="0"/>
              <a:t>Proceedings of SIGUL2022 @LREC2022</a:t>
            </a:r>
            <a:r>
              <a:rPr lang="en-US" sz="1600" dirty="0"/>
              <a:t>, 2022.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[17] S. R. T. a. C. </a:t>
            </a:r>
            <a:r>
              <a:rPr lang="en-US" sz="1600" dirty="0" err="1"/>
              <a:t>Silpasuwanchai</a:t>
            </a:r>
            <a:r>
              <a:rPr lang="en-US" sz="1600" dirty="0"/>
              <a:t>, "Comparative Evaluation of Transformer-Based </a:t>
            </a:r>
            <a:r>
              <a:rPr lang="en-US" sz="1600" dirty="0" smtClean="0"/>
              <a:t>Nepali Language </a:t>
            </a:r>
            <a:r>
              <a:rPr lang="en-US" sz="1600" dirty="0"/>
              <a:t>Models," [Online]. Available: https://</a:t>
            </a:r>
            <a:r>
              <a:rPr lang="en-US" sz="1600" dirty="0" smtClean="0"/>
              <a:t>assets.researchsquare.com/files/rs-2289743/v1/aa3f3ba4a38a880db3d6c5dc.pdf?c=1670229384. [Accessed 19 06 2023].</a:t>
            </a:r>
          </a:p>
          <a:p>
            <a:pPr>
              <a:lnSpc>
                <a:spcPct val="150000"/>
              </a:lnSpc>
            </a:pPr>
            <a:r>
              <a:rPr lang="it-IT" sz="1600" dirty="0" smtClean="0"/>
              <a:t>[</a:t>
            </a:r>
            <a:r>
              <a:rPr lang="it-IT" sz="1600" dirty="0"/>
              <a:t>18] K. Kafle, D. Sharma, A. Subedi and A. K. Timalsina, "Improving Nepali </a:t>
            </a:r>
            <a:r>
              <a:rPr lang="it-IT" sz="1600" dirty="0" smtClean="0"/>
              <a:t>Document </a:t>
            </a:r>
            <a:r>
              <a:rPr lang="en-US" sz="1600" dirty="0" smtClean="0"/>
              <a:t>Classification </a:t>
            </a:r>
            <a:r>
              <a:rPr lang="en-US" sz="1600" dirty="0"/>
              <a:t>by Neural Network," in </a:t>
            </a:r>
            <a:r>
              <a:rPr lang="en-US" sz="1600" i="1" dirty="0"/>
              <a:t>Proceedings of IOE Graduate Conference</a:t>
            </a:r>
            <a:r>
              <a:rPr lang="en-US" sz="1600" dirty="0"/>
              <a:t>, 2016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[19] T. B. </a:t>
            </a:r>
            <a:r>
              <a:rPr lang="en-US" sz="1600" dirty="0" err="1"/>
              <a:t>Shahi</a:t>
            </a:r>
            <a:r>
              <a:rPr lang="en-US" sz="1600" dirty="0"/>
              <a:t> and A. K. Pant, "Nepali News Classification using Naive Bayes, </a:t>
            </a:r>
            <a:r>
              <a:rPr lang="en-US" sz="1600" dirty="0" smtClean="0"/>
              <a:t>Support Vector </a:t>
            </a:r>
            <a:r>
              <a:rPr lang="en-US" sz="1600" dirty="0"/>
              <a:t>Machines and Neural Networks," in </a:t>
            </a:r>
            <a:r>
              <a:rPr lang="en-US" sz="1600" i="1" dirty="0"/>
              <a:t>International Conference on </a:t>
            </a:r>
            <a:r>
              <a:rPr lang="en-US" sz="1600" i="1" dirty="0" smtClean="0"/>
              <a:t>Communication, Information </a:t>
            </a:r>
            <a:r>
              <a:rPr lang="en-US" sz="1600" i="1" dirty="0"/>
              <a:t>&amp; Computing Technology (ICCICT)</a:t>
            </a:r>
            <a:r>
              <a:rPr lang="en-US" sz="1600" dirty="0"/>
              <a:t>, Mumbai, 2018.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[20] O. M. Singh, "Nepali Multi-Class Text Classification," 2018. [Online]. </a:t>
            </a:r>
            <a:r>
              <a:rPr lang="en-US" sz="1600" dirty="0" smtClean="0"/>
              <a:t>Available: https</a:t>
            </a:r>
            <a:r>
              <a:rPr lang="en-US" sz="1600" dirty="0"/>
              <a:t>://oya163.github.io/assets/resume/Nepali_Text_Classification.pdf. [Accessed 19 </a:t>
            </a:r>
            <a:r>
              <a:rPr lang="en-US" sz="1600" dirty="0" smtClean="0"/>
              <a:t>6 2023].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62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45" y="929866"/>
            <a:ext cx="10820400" cy="54163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[21] V. </a:t>
            </a:r>
            <a:r>
              <a:rPr lang="en-US" sz="1600" dirty="0" err="1"/>
              <a:t>Sanh</a:t>
            </a:r>
            <a:r>
              <a:rPr lang="en-US" sz="1600" dirty="0"/>
              <a:t>, L. Debut, J. </a:t>
            </a:r>
            <a:r>
              <a:rPr lang="en-US" sz="1600" dirty="0" err="1"/>
              <a:t>Chaumond</a:t>
            </a:r>
            <a:r>
              <a:rPr lang="en-US" sz="1600" dirty="0"/>
              <a:t> and T. Wolf, "</a:t>
            </a:r>
            <a:r>
              <a:rPr lang="en-US" sz="1600" dirty="0" err="1"/>
              <a:t>DistilBERT</a:t>
            </a:r>
            <a:r>
              <a:rPr lang="en-US" sz="1600" dirty="0"/>
              <a:t>, a distilled version of </a:t>
            </a:r>
            <a:r>
              <a:rPr lang="en-US" sz="1600" dirty="0" smtClean="0"/>
              <a:t>BERT: smaller</a:t>
            </a:r>
            <a:r>
              <a:rPr lang="en-US" sz="1600" dirty="0"/>
              <a:t>, faster, cheaper and lighter," in </a:t>
            </a:r>
            <a:r>
              <a:rPr lang="en-US" sz="1600" i="1" dirty="0"/>
              <a:t>Conference on Empirical Methods in </a:t>
            </a:r>
            <a:r>
              <a:rPr lang="en-US" sz="1600" i="1" dirty="0" smtClean="0"/>
              <a:t>Natural Language </a:t>
            </a:r>
            <a:r>
              <a:rPr lang="en-US" sz="1600" i="1" dirty="0"/>
              <a:t>Processing (EMNLP)</a:t>
            </a:r>
            <a:r>
              <a:rPr lang="en-US" sz="1600" dirty="0"/>
              <a:t>, 2020.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[22] P. He, X. Liu, J. Gao and W. Chen, "</a:t>
            </a:r>
            <a:r>
              <a:rPr lang="en-US" sz="1600" dirty="0" err="1"/>
              <a:t>DeBERTa</a:t>
            </a:r>
            <a:r>
              <a:rPr lang="en-US" sz="1600" dirty="0"/>
              <a:t>: Decoding-enhanced BERT </a:t>
            </a:r>
            <a:r>
              <a:rPr lang="en-US" sz="1600" dirty="0" smtClean="0"/>
              <a:t>with Disentangled </a:t>
            </a:r>
            <a:r>
              <a:rPr lang="en-US" sz="1600" dirty="0"/>
              <a:t>Attention," in </a:t>
            </a:r>
            <a:r>
              <a:rPr lang="en-US" sz="1600" i="1" dirty="0"/>
              <a:t>ICLR </a:t>
            </a:r>
            <a:r>
              <a:rPr lang="en-US" sz="1600" dirty="0"/>
              <a:t>, 2021.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[23] Y. Liu, M. </a:t>
            </a:r>
            <a:r>
              <a:rPr lang="en-US" sz="1600" dirty="0" err="1"/>
              <a:t>Ott</a:t>
            </a:r>
            <a:r>
              <a:rPr lang="en-US" sz="1600" dirty="0"/>
              <a:t>, N. </a:t>
            </a:r>
            <a:r>
              <a:rPr lang="en-US" sz="1600" dirty="0" err="1"/>
              <a:t>Goyal</a:t>
            </a:r>
            <a:r>
              <a:rPr lang="en-US" sz="1600" dirty="0"/>
              <a:t>, J. Du, M. Joshi, D. Chen, O. Levy, M. Lewis, L. </a:t>
            </a:r>
            <a:r>
              <a:rPr lang="en-US" sz="1600" dirty="0" err="1"/>
              <a:t>Zettlemoyer</a:t>
            </a:r>
            <a:r>
              <a:rPr lang="en-US" sz="1600" dirty="0"/>
              <a:t> </a:t>
            </a:r>
            <a:r>
              <a:rPr lang="en-US" sz="1600" dirty="0" smtClean="0"/>
              <a:t>and V</a:t>
            </a:r>
            <a:r>
              <a:rPr lang="en-US" sz="1600" dirty="0"/>
              <a:t>. </a:t>
            </a:r>
            <a:r>
              <a:rPr lang="en-US" sz="1600" dirty="0" err="1"/>
              <a:t>Stoyanov</a:t>
            </a:r>
            <a:r>
              <a:rPr lang="en-US" sz="1600" dirty="0"/>
              <a:t>, "</a:t>
            </a:r>
            <a:r>
              <a:rPr lang="en-US" sz="1600" dirty="0" err="1"/>
              <a:t>RoBERTa</a:t>
            </a:r>
            <a:r>
              <a:rPr lang="en-US" sz="1600" dirty="0"/>
              <a:t>: A Robustly Optimized BERT </a:t>
            </a:r>
            <a:r>
              <a:rPr lang="en-US" sz="1600" dirty="0" err="1"/>
              <a:t>Pretraining</a:t>
            </a:r>
            <a:r>
              <a:rPr lang="en-US" sz="1600" dirty="0"/>
              <a:t> Approach," 26 7 2019</a:t>
            </a:r>
            <a:r>
              <a:rPr lang="en-US" sz="1600" dirty="0" smtClean="0"/>
              <a:t>. [</a:t>
            </a:r>
            <a:r>
              <a:rPr lang="en-US" sz="1600" dirty="0"/>
              <a:t>Online]. Available: https://arxiv.org/pdf/1907.11692.pdf. [Accessed 23 06 2023].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[24] A. </a:t>
            </a:r>
            <a:r>
              <a:rPr lang="en-US" sz="1600" dirty="0" err="1"/>
              <a:t>Conneau</a:t>
            </a:r>
            <a:r>
              <a:rPr lang="en-US" sz="1600" dirty="0"/>
              <a:t>, K. </a:t>
            </a:r>
            <a:r>
              <a:rPr lang="en-US" sz="1600" dirty="0" err="1"/>
              <a:t>Khandelwal</a:t>
            </a:r>
            <a:r>
              <a:rPr lang="en-US" sz="1600" dirty="0"/>
              <a:t>, N. </a:t>
            </a:r>
            <a:r>
              <a:rPr lang="en-US" sz="1600" dirty="0" err="1"/>
              <a:t>Goyal</a:t>
            </a:r>
            <a:r>
              <a:rPr lang="en-US" sz="1600" dirty="0"/>
              <a:t>, V. Chaudhary, G. </a:t>
            </a:r>
            <a:r>
              <a:rPr lang="en-US" sz="1600" dirty="0" err="1"/>
              <a:t>Wenzek</a:t>
            </a:r>
            <a:r>
              <a:rPr lang="en-US" sz="1600" dirty="0"/>
              <a:t>, F. </a:t>
            </a:r>
            <a:r>
              <a:rPr lang="en-US" sz="1600" dirty="0" err="1"/>
              <a:t>Guzmán</a:t>
            </a:r>
            <a:r>
              <a:rPr lang="en-US" sz="1600" dirty="0"/>
              <a:t>, E. </a:t>
            </a:r>
            <a:r>
              <a:rPr lang="en-US" sz="1600" dirty="0" smtClean="0"/>
              <a:t>Grave, M</a:t>
            </a:r>
            <a:r>
              <a:rPr lang="en-US" sz="1600" dirty="0"/>
              <a:t>. </a:t>
            </a:r>
            <a:r>
              <a:rPr lang="en-US" sz="1600" dirty="0" err="1"/>
              <a:t>Ott</a:t>
            </a:r>
            <a:r>
              <a:rPr lang="en-US" sz="1600" dirty="0"/>
              <a:t>, L. </a:t>
            </a:r>
            <a:r>
              <a:rPr lang="en-US" sz="1600" dirty="0" err="1"/>
              <a:t>Zettlemoyer</a:t>
            </a:r>
            <a:r>
              <a:rPr lang="en-US" sz="1600" dirty="0"/>
              <a:t> and V. </a:t>
            </a:r>
            <a:r>
              <a:rPr lang="en-US" sz="1600" dirty="0" err="1"/>
              <a:t>Stoyanov</a:t>
            </a:r>
            <a:r>
              <a:rPr lang="en-US" sz="1600" dirty="0"/>
              <a:t>, "Unsupervised Cross-lingual </a:t>
            </a:r>
            <a:r>
              <a:rPr lang="en-US" sz="1600" dirty="0" smtClean="0"/>
              <a:t>Representation Learning </a:t>
            </a:r>
            <a:r>
              <a:rPr lang="en-US" sz="1600" dirty="0"/>
              <a:t>at Scale," </a:t>
            </a:r>
            <a:r>
              <a:rPr lang="en-US" sz="1600" dirty="0" err="1"/>
              <a:t>arXiv</a:t>
            </a:r>
            <a:r>
              <a:rPr lang="en-US" sz="1600" dirty="0"/>
              <a:t>, 2019.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[25] "Neural Machine Translation with a Transformer and </a:t>
            </a:r>
            <a:r>
              <a:rPr lang="en-US" sz="1600" dirty="0" err="1"/>
              <a:t>Keras</a:t>
            </a:r>
            <a:r>
              <a:rPr lang="en-US" sz="1600" dirty="0"/>
              <a:t>," </a:t>
            </a:r>
            <a:r>
              <a:rPr lang="en-US" sz="1600" dirty="0" err="1"/>
              <a:t>Tensorflow</a:t>
            </a:r>
            <a:r>
              <a:rPr lang="en-US" sz="1600" dirty="0"/>
              <a:t>, 03 06 2023</a:t>
            </a:r>
            <a:r>
              <a:rPr lang="en-US" sz="1600" dirty="0" smtClean="0"/>
              <a:t>. [</a:t>
            </a:r>
            <a:r>
              <a:rPr lang="en-US" sz="1600" dirty="0"/>
              <a:t>Online]. Available: https://www.tensorflow.org/text/tutorials/transformer. [Accessed </a:t>
            </a:r>
            <a:r>
              <a:rPr lang="en-US" sz="1600" dirty="0" smtClean="0"/>
              <a:t>2406 </a:t>
            </a:r>
            <a:r>
              <a:rPr lang="en-US" sz="1600" dirty="0"/>
              <a:t>2023</a:t>
            </a:r>
            <a:r>
              <a:rPr lang="en-US" sz="1600" dirty="0" smtClean="0"/>
              <a:t>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7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7093" y="1133857"/>
            <a:ext cx="5861713" cy="2728266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Sentiment Analysis Of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Social </a:t>
            </a:r>
            <a:r>
              <a:rPr lang="en-US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edia Texts In 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Transformers</a:t>
            </a:r>
            <a:endParaRPr lang="en-US" sz="4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93" y="4228149"/>
            <a:ext cx="9448800" cy="1481162"/>
          </a:xfrm>
        </p:spPr>
        <p:txBody>
          <a:bodyPr>
            <a:normAutofit/>
          </a:bodyPr>
          <a:lstStyle/>
          <a:p>
            <a:r>
              <a:rPr lang="en-US" dirty="0" smtClean="0"/>
              <a:t>A Dissertation Proposal Report</a:t>
            </a:r>
          </a:p>
          <a:p>
            <a:r>
              <a:rPr lang="en-US" dirty="0" smtClean="0"/>
              <a:t>By Regan Maharjan</a:t>
            </a:r>
          </a:p>
          <a:p>
            <a:pPr algn="r"/>
            <a:r>
              <a:rPr lang="en-US" dirty="0"/>
              <a:t>Roll no. 17/75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797" y="1856999"/>
            <a:ext cx="2943367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000" b="1" dirty="0">
                <a:ln/>
                <a:solidFill>
                  <a:schemeClr val="accent5"/>
                </a:solidFill>
                <a:latin typeface="Preeti" pitchFamily="2" charset="0"/>
              </a:rPr>
              <a:t>g]</a:t>
            </a:r>
            <a:r>
              <a:rPr lang="en-US" sz="8000" b="1" dirty="0" err="1">
                <a:ln/>
                <a:solidFill>
                  <a:schemeClr val="accent5"/>
                </a:solidFill>
                <a:latin typeface="Preeti" pitchFamily="2" charset="0"/>
              </a:rPr>
              <a:t>kfnL</a:t>
            </a:r>
            <a:r>
              <a:rPr lang="en-US" sz="1000" b="1" dirty="0">
                <a:ln/>
                <a:solidFill>
                  <a:schemeClr val="accent4"/>
                </a:solidFill>
              </a:rPr>
              <a:t> </a:t>
            </a:r>
            <a:br>
              <a:rPr lang="en-US" sz="1000" b="1" dirty="0">
                <a:ln/>
                <a:solidFill>
                  <a:schemeClr val="accent4"/>
                </a:solidFill>
              </a:rPr>
            </a:b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Sentiment Analysis (SA)</a:t>
            </a:r>
            <a:endParaRPr lang="en-US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Sentiment Analysis (SA) is the task of identifying and extracting the </a:t>
            </a:r>
            <a:r>
              <a:rPr lang="en-US" dirty="0" smtClean="0"/>
              <a:t>polarity (positive, negative, and neutral) </a:t>
            </a:r>
            <a:r>
              <a:rPr lang="en-US" dirty="0"/>
              <a:t>or </a:t>
            </a:r>
            <a:r>
              <a:rPr lang="en-US" dirty="0" smtClean="0"/>
              <a:t>emotion </a:t>
            </a:r>
            <a:r>
              <a:rPr lang="en-US" dirty="0" smtClean="0"/>
              <a:t>and </a:t>
            </a:r>
            <a:r>
              <a:rPr lang="en-US" dirty="0" smtClean="0"/>
              <a:t>subjective opinions </a:t>
            </a:r>
            <a:r>
              <a:rPr lang="en-US" dirty="0"/>
              <a:t>in natural language texts.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SA helps in understanding </a:t>
            </a:r>
            <a:r>
              <a:rPr lang="en-US" dirty="0"/>
              <a:t>public </a:t>
            </a:r>
            <a:r>
              <a:rPr lang="en-US" dirty="0" smtClean="0"/>
              <a:t>opinions and </a:t>
            </a:r>
            <a:r>
              <a:rPr lang="en-US" dirty="0"/>
              <a:t>sentiments expressed </a:t>
            </a:r>
            <a:r>
              <a:rPr lang="en-US" dirty="0" smtClean="0"/>
              <a:t>on digital platforms including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2989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social media texts in </a:t>
            </a:r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g]</a:t>
            </a:r>
            <a:r>
              <a:rPr lang="en-US" cap="none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kfnL</a:t>
            </a:r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cap="none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Social Media platforms have become ubiquitous with the growing usage of smartphones and the availability of the internet.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A growing number of people, businesses, and organizations prefer the Devanagari script as the language of communication on social media platforms</a:t>
            </a:r>
            <a:r>
              <a:rPr lang="en-US" sz="2400" dirty="0" smtClean="0"/>
              <a:t>. Just on Twitter, more than 20,000 tweets are made, in a day, in Devanagari (code-mixed).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However, </a:t>
            </a:r>
            <a:r>
              <a:rPr lang="en-US" sz="2400" dirty="0" smtClean="0"/>
              <a:t>very few transformer models are </a:t>
            </a:r>
            <a:r>
              <a:rPr lang="en-US" sz="2400" dirty="0"/>
              <a:t>available that are trained on Nepali text datasets, thus lacking support and tools for </a:t>
            </a:r>
            <a:r>
              <a:rPr lang="en-US" sz="2400" dirty="0" smtClean="0"/>
              <a:t>the SA of Nepali texts.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2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Transformer?</a:t>
            </a:r>
            <a:endParaRPr lang="en-US" b="1" cap="none" dirty="0">
              <a:ln w="95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recent years, </a:t>
            </a:r>
            <a:r>
              <a:rPr lang="en-US" dirty="0" smtClean="0"/>
              <a:t>transformer architecture has </a:t>
            </a:r>
            <a:r>
              <a:rPr lang="en-US" dirty="0"/>
              <a:t>revolutionized the field of </a:t>
            </a:r>
            <a:r>
              <a:rPr lang="en-US" dirty="0" smtClean="0"/>
              <a:t>Natural Language </a:t>
            </a:r>
            <a:r>
              <a:rPr lang="en-US" dirty="0"/>
              <a:t>Processing (NLP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can capture </a:t>
            </a:r>
            <a:r>
              <a:rPr lang="en-US" dirty="0"/>
              <a:t>long-range </a:t>
            </a:r>
            <a:r>
              <a:rPr lang="en-US" dirty="0" smtClean="0"/>
              <a:t>dependencies (context) </a:t>
            </a:r>
            <a:r>
              <a:rPr lang="en-US" dirty="0"/>
              <a:t>and learn contextual representations of words and </a:t>
            </a:r>
            <a:r>
              <a:rPr lang="en-US" dirty="0" smtClean="0"/>
              <a:t>sentences, which </a:t>
            </a:r>
            <a:r>
              <a:rPr lang="en-US" dirty="0"/>
              <a:t>had </a:t>
            </a:r>
            <a:r>
              <a:rPr lang="en-US" dirty="0" smtClean="0"/>
              <a:t>been a </a:t>
            </a:r>
            <a:r>
              <a:rPr lang="en-US" dirty="0"/>
              <a:t>bottleneck </a:t>
            </a:r>
            <a:r>
              <a:rPr lang="en-US" dirty="0" smtClean="0"/>
              <a:t>with RNNs as they </a:t>
            </a:r>
            <a:r>
              <a:rPr lang="en-US" dirty="0"/>
              <a:t>couldn’t carry </a:t>
            </a:r>
            <a:r>
              <a:rPr lang="en-US" dirty="0" smtClean="0"/>
              <a:t>along </a:t>
            </a:r>
            <a:r>
              <a:rPr lang="en-US" dirty="0"/>
              <a:t>long-range </a:t>
            </a:r>
            <a:r>
              <a:rPr lang="en-US" dirty="0" smtClean="0"/>
              <a:t>dependencies.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top 10 models in </a:t>
            </a:r>
            <a:r>
              <a:rPr lang="en-US" dirty="0"/>
              <a:t>the General Language Understanding Evaluation (</a:t>
            </a:r>
            <a:r>
              <a:rPr lang="en-US" dirty="0" smtClean="0"/>
              <a:t>GLUE) benchmark leaderboard are Transformer based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the Study</a:t>
            </a:r>
            <a:endParaRPr lang="en-US" cap="none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 smtClean="0"/>
              <a:t>train </a:t>
            </a:r>
            <a:r>
              <a:rPr lang="en-US" sz="2000" dirty="0"/>
              <a:t>and evaluate different transformer-based models on the available datasets </a:t>
            </a:r>
            <a:r>
              <a:rPr lang="en-US" sz="2000" dirty="0" smtClean="0"/>
              <a:t>for </a:t>
            </a:r>
            <a:r>
              <a:rPr lang="it-IT" sz="2000" dirty="0" smtClean="0"/>
              <a:t>SA </a:t>
            </a:r>
            <a:r>
              <a:rPr lang="it-IT" sz="2000" dirty="0"/>
              <a:t>in the Nepali language (Devanagari Script).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study how well the transformer-based models perform compared to other </a:t>
            </a:r>
            <a:r>
              <a:rPr lang="en-US" sz="2000" dirty="0" smtClean="0"/>
              <a:t>Neural Network Architectures.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investigate methods to improve the performance of transformer-based models on </a:t>
            </a:r>
            <a:r>
              <a:rPr lang="en-US" sz="2000" dirty="0" smtClean="0"/>
              <a:t>Nepali </a:t>
            </a:r>
            <a:r>
              <a:rPr lang="fr-FR" sz="2000" dirty="0" smtClean="0"/>
              <a:t>SA </a:t>
            </a:r>
            <a:r>
              <a:rPr lang="fr-FR" sz="2000" dirty="0"/>
              <a:t>using techniques such as data augmentation, domain adaptation,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399" y="122928"/>
            <a:ext cx="5516729" cy="89307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Transformers Work?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5" y="1525820"/>
            <a:ext cx="7759542" cy="47073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Transformer architectures rely </a:t>
            </a:r>
            <a:r>
              <a:rPr lang="en-US" dirty="0"/>
              <a:t>on attention </a:t>
            </a:r>
            <a:r>
              <a:rPr lang="en-US" dirty="0" smtClean="0"/>
              <a:t>mechanisms </a:t>
            </a:r>
            <a:r>
              <a:rPr lang="en-US" dirty="0"/>
              <a:t>to encode and decode sequential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Transformer, or attention mechanism, can’t inherently capture positional information (like RNNs). Hence, a positional encoding is embedded into input </a:t>
            </a:r>
            <a:r>
              <a:rPr lang="en-US" dirty="0" err="1" smtClean="0"/>
              <a:t>embeddings</a:t>
            </a:r>
            <a:r>
              <a:rPr lang="en-US" dirty="0" smtClean="0"/>
              <a:t> to incorporate positional information of entities (tokens) in the sequence.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Implements multi-head attention i.e. more than one attention that allows </a:t>
            </a:r>
            <a:r>
              <a:rPr lang="en-US" dirty="0"/>
              <a:t>the model to jointly attend to information from different representation subspaces at different positions.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was first proposed </a:t>
            </a:r>
            <a:r>
              <a:rPr lang="en-US" dirty="0" smtClean="0"/>
              <a:t>by [2] </a:t>
            </a:r>
            <a:r>
              <a:rPr lang="en-US" dirty="0" smtClean="0"/>
              <a:t>as a sequence-to-sequence model, for machine translation.</a:t>
            </a:r>
          </a:p>
        </p:txBody>
      </p:sp>
      <p:pic>
        <p:nvPicPr>
          <p:cNvPr id="1026" name="Picture 2" descr="https://machinelearningmastery.com/wp-content/uploads/2021/08/attention_researc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906" y="1016000"/>
            <a:ext cx="4214093" cy="54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6573" y="6469039"/>
            <a:ext cx="413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Transformer Model </a:t>
            </a:r>
            <a:r>
              <a:rPr lang="en-US" sz="1400" dirty="0" smtClean="0"/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0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"/>
            <a:ext cx="2966720" cy="693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Encoder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machinelearningmastery.com/wp-content/uploads/2021/10/transformer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2324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8760" y="1468120"/>
            <a:ext cx="6741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Implements Self-Attention.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encoder processes the whole input text (tokenized) at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Bidirectional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Learns language representation, syntax, and semantics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Encoder Only Transformer </a:t>
            </a:r>
            <a:r>
              <a:rPr lang="en-US" sz="2000" dirty="0" smtClean="0"/>
              <a:t>BERT [5]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5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"/>
            <a:ext cx="2966720" cy="693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Decoder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920" y="1097280"/>
            <a:ext cx="6695440" cy="55321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Causal Self-Attention and Cross-Attention.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sequential and processes each token one after another.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Unidirectional (Left to Right)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Learns language representation, syntax, and semantics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Generates language based on previously seen tokens.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Decoder-only transformer </a:t>
            </a:r>
            <a:r>
              <a:rPr lang="en-US" dirty="0" smtClean="0"/>
              <a:t>GPT [6]</a:t>
            </a:r>
            <a:endParaRPr lang="en-US" dirty="0"/>
          </a:p>
        </p:txBody>
      </p:sp>
      <p:pic>
        <p:nvPicPr>
          <p:cNvPr id="3074" name="Picture 2" descr="https://machinelearningmastery.com/wp-content/uploads/2021/10/transform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66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2130</Words>
  <Application>Microsoft Office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Century Gothic</vt:lpstr>
      <vt:lpstr>Preeti</vt:lpstr>
      <vt:lpstr>Vapor Trail</vt:lpstr>
      <vt:lpstr>Sentiment Analysis Of Social Media Texts In  Using Transformers</vt:lpstr>
      <vt:lpstr>OUTLINE</vt:lpstr>
      <vt:lpstr>Sentiment Analysis (SA)</vt:lpstr>
      <vt:lpstr>Why Sentiment Analysis of social media texts in g]kfnL?</vt:lpstr>
      <vt:lpstr>Why Transformer?</vt:lpstr>
      <vt:lpstr>Objectives of the Study</vt:lpstr>
      <vt:lpstr>How Transformers Work?</vt:lpstr>
      <vt:lpstr>The Encoder</vt:lpstr>
      <vt:lpstr>The Decoder</vt:lpstr>
      <vt:lpstr>Attention Mechanism</vt:lpstr>
      <vt:lpstr>Attention Mechanism</vt:lpstr>
      <vt:lpstr>Positional Encoding</vt:lpstr>
      <vt:lpstr>Literature Review</vt:lpstr>
      <vt:lpstr>Research Methodology</vt:lpstr>
      <vt:lpstr>Research Methodology</vt:lpstr>
      <vt:lpstr>Research Methodology</vt:lpstr>
      <vt:lpstr>Expected Outcome</vt:lpstr>
      <vt:lpstr>Time Schedule</vt:lpstr>
      <vt:lpstr>References</vt:lpstr>
      <vt:lpstr>References</vt:lpstr>
      <vt:lpstr>References</vt:lpstr>
      <vt:lpstr>References</vt:lpstr>
      <vt:lpstr>References</vt:lpstr>
      <vt:lpstr>Sentiment Analysis Of Social Media Texts In  Using Transformers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social media texts in Nepali using transformers</dc:title>
  <dc:creator>Dell</dc:creator>
  <cp:lastModifiedBy>Dell</cp:lastModifiedBy>
  <cp:revision>70</cp:revision>
  <dcterms:created xsi:type="dcterms:W3CDTF">2023-07-21T11:35:15Z</dcterms:created>
  <dcterms:modified xsi:type="dcterms:W3CDTF">2023-08-10T10:53:35Z</dcterms:modified>
</cp:coreProperties>
</file>