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78" r:id="rId3"/>
    <p:sldId id="257" r:id="rId4"/>
    <p:sldId id="265" r:id="rId5"/>
    <p:sldId id="259" r:id="rId6"/>
    <p:sldId id="261" r:id="rId7"/>
    <p:sldId id="291" r:id="rId8"/>
    <p:sldId id="260" r:id="rId9"/>
    <p:sldId id="262" r:id="rId10"/>
    <p:sldId id="266" r:id="rId11"/>
    <p:sldId id="269" r:id="rId12"/>
    <p:sldId id="263" r:id="rId13"/>
    <p:sldId id="268" r:id="rId14"/>
    <p:sldId id="270" r:id="rId15"/>
    <p:sldId id="288" r:id="rId16"/>
    <p:sldId id="290" r:id="rId17"/>
    <p:sldId id="284" r:id="rId18"/>
    <p:sldId id="297" r:id="rId19"/>
    <p:sldId id="271" r:id="rId20"/>
    <p:sldId id="276" r:id="rId21"/>
    <p:sldId id="289" r:id="rId22"/>
    <p:sldId id="292" r:id="rId23"/>
    <p:sldId id="293" r:id="rId24"/>
    <p:sldId id="294" r:id="rId25"/>
    <p:sldId id="298" r:id="rId26"/>
    <p:sldId id="299" r:id="rId27"/>
    <p:sldId id="301" r:id="rId28"/>
    <p:sldId id="300" r:id="rId29"/>
    <p:sldId id="302" r:id="rId30"/>
    <p:sldId id="296" r:id="rId31"/>
    <p:sldId id="304" r:id="rId32"/>
    <p:sldId id="305" r:id="rId33"/>
    <p:sldId id="307" r:id="rId34"/>
    <p:sldId id="306" r:id="rId35"/>
    <p:sldId id="309" r:id="rId36"/>
    <p:sldId id="308" r:id="rId37"/>
    <p:sldId id="310" r:id="rId38"/>
    <p:sldId id="295" r:id="rId39"/>
    <p:sldId id="303" r:id="rId40"/>
    <p:sldId id="311" r:id="rId41"/>
    <p:sldId id="267" r:id="rId42"/>
    <p:sldId id="279" r:id="rId43"/>
    <p:sldId id="280" r:id="rId44"/>
    <p:sldId id="281" r:id="rId45"/>
    <p:sldId id="282" r:id="rId46"/>
    <p:sldId id="286" r:id="rId47"/>
    <p:sldId id="28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16ed8b12d2031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962" autoAdjust="0"/>
  </p:normalViewPr>
  <p:slideViewPr>
    <p:cSldViewPr snapToGrid="0">
      <p:cViewPr varScale="1">
        <p:scale>
          <a:sx n="61" d="100"/>
          <a:sy n="61" d="100"/>
        </p:scale>
        <p:origin x="1090" y="4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4CD94-8575-46E6-882C-E22D6E56F8B8}"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B3192-AAE0-4868-8C73-E281A1DB7818}" type="slidenum">
              <a:rPr lang="en-US" smtClean="0"/>
              <a:t>‹#›</a:t>
            </a:fld>
            <a:endParaRPr lang="en-US"/>
          </a:p>
        </p:txBody>
      </p:sp>
    </p:spTree>
    <p:extLst>
      <p:ext uri="{BB962C8B-B14F-4D97-AF65-F5344CB8AC3E}">
        <p14:creationId xmlns:p14="http://schemas.microsoft.com/office/powerpoint/2010/main" val="20483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Supervisor:</a:t>
            </a:r>
            <a:r>
              <a:rPr lang="en-US" baseline="0" dirty="0" smtClean="0"/>
              <a:t> Assistant Professor </a:t>
            </a:r>
            <a:r>
              <a:rPr lang="en-US" baseline="0" dirty="0" err="1" smtClean="0"/>
              <a:t>Bikash</a:t>
            </a:r>
            <a:r>
              <a:rPr lang="en-US" baseline="0" dirty="0" smtClean="0"/>
              <a:t> </a:t>
            </a:r>
            <a:r>
              <a:rPr lang="en-US" baseline="0" dirty="0" err="1" smtClean="0"/>
              <a:t>Balami</a:t>
            </a:r>
            <a:endParaRPr lang="en-US" dirty="0" smtClean="0"/>
          </a:p>
        </p:txBody>
      </p:sp>
      <p:sp>
        <p:nvSpPr>
          <p:cNvPr id="4" name="Slide Number Placeholder 3"/>
          <p:cNvSpPr>
            <a:spLocks noGrp="1"/>
          </p:cNvSpPr>
          <p:nvPr>
            <p:ph type="sldNum" sz="quarter" idx="10"/>
          </p:nvPr>
        </p:nvSpPr>
        <p:spPr/>
        <p:txBody>
          <a:bodyPr/>
          <a:lstStyle/>
          <a:p>
            <a:fld id="{EC0B3192-AAE0-4868-8C73-E281A1DB7818}" type="slidenum">
              <a:rPr lang="en-US" smtClean="0"/>
              <a:t>1</a:t>
            </a:fld>
            <a:endParaRPr lang="en-US"/>
          </a:p>
        </p:txBody>
      </p:sp>
    </p:spTree>
    <p:extLst>
      <p:ext uri="{BB962C8B-B14F-4D97-AF65-F5344CB8AC3E}">
        <p14:creationId xmlns:p14="http://schemas.microsoft.com/office/powerpoint/2010/main" val="86022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a:t>
            </a:r>
          </a:p>
          <a:p>
            <a:pPr marL="171450" indent="-171450">
              <a:buFontTx/>
              <a:buChar char="-"/>
            </a:pPr>
            <a:r>
              <a:rPr lang="en-US" dirty="0" smtClean="0"/>
              <a:t>about sentiment analysis</a:t>
            </a:r>
          </a:p>
          <a:p>
            <a:pPr marL="171450" indent="-171450">
              <a:buFontTx/>
              <a:buChar char="-"/>
            </a:pPr>
            <a:r>
              <a:rPr lang="en-US" dirty="0" smtClean="0"/>
              <a:t>importance</a:t>
            </a:r>
            <a:r>
              <a:rPr lang="en-US" baseline="0" dirty="0" smtClean="0"/>
              <a:t> of sentiment analysis</a:t>
            </a:r>
          </a:p>
          <a:p>
            <a:pPr marL="171450" indent="-171450">
              <a:buFontTx/>
              <a:buChar char="-"/>
            </a:pPr>
            <a:r>
              <a:rPr lang="en-US" baseline="0" dirty="0" smtClean="0"/>
              <a:t>trend of Nepali language on social media</a:t>
            </a:r>
          </a:p>
          <a:p>
            <a:pPr marL="171450" indent="-171450">
              <a:buFontTx/>
              <a:buChar char="-"/>
            </a:pPr>
            <a:r>
              <a:rPr lang="en-US" baseline="0" dirty="0" smtClean="0"/>
              <a:t>transformer model for sentiment analysis</a:t>
            </a:r>
          </a:p>
          <a:p>
            <a:pPr marL="0" indent="0">
              <a:buFontTx/>
              <a:buNone/>
            </a:pPr>
            <a:r>
              <a:rPr lang="en-US" baseline="0" dirty="0" smtClean="0"/>
              <a:t>Objective of study – what has been tried to achieve by this study</a:t>
            </a:r>
          </a:p>
          <a:p>
            <a:pPr marL="0" indent="0">
              <a:buFontTx/>
              <a:buNone/>
            </a:pPr>
            <a:r>
              <a:rPr lang="en-US" baseline="0" dirty="0" smtClean="0"/>
              <a:t>Model background and Nepali sentiment analysis literature review</a:t>
            </a:r>
          </a:p>
          <a:p>
            <a:pPr marL="0" indent="0">
              <a:buFontTx/>
              <a:buNone/>
            </a:pPr>
            <a:r>
              <a:rPr lang="en-US" baseline="0" dirty="0" smtClean="0"/>
              <a:t>Research Methodology – How the research was conducted</a:t>
            </a:r>
          </a:p>
          <a:p>
            <a:pPr marL="0" indent="0">
              <a:buFontTx/>
              <a:buNone/>
            </a:pPr>
            <a:r>
              <a:rPr lang="en-US" baseline="0" dirty="0" smtClean="0"/>
              <a:t>Result Analysis – comparative analysis of all the experiments conducted</a:t>
            </a:r>
          </a:p>
        </p:txBody>
      </p:sp>
      <p:sp>
        <p:nvSpPr>
          <p:cNvPr id="4" name="Slide Number Placeholder 3"/>
          <p:cNvSpPr>
            <a:spLocks noGrp="1"/>
          </p:cNvSpPr>
          <p:nvPr>
            <p:ph type="sldNum" sz="quarter" idx="10"/>
          </p:nvPr>
        </p:nvSpPr>
        <p:spPr/>
        <p:txBody>
          <a:bodyPr/>
          <a:lstStyle/>
          <a:p>
            <a:fld id="{EC0B3192-AAE0-4868-8C73-E281A1DB7818}" type="slidenum">
              <a:rPr lang="en-US" smtClean="0"/>
              <a:t>2</a:t>
            </a:fld>
            <a:endParaRPr lang="en-US"/>
          </a:p>
        </p:txBody>
      </p:sp>
    </p:spTree>
    <p:extLst>
      <p:ext uri="{BB962C8B-B14F-4D97-AF65-F5344CB8AC3E}">
        <p14:creationId xmlns:p14="http://schemas.microsoft.com/office/powerpoint/2010/main" val="3197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3</a:t>
            </a:fld>
            <a:endParaRPr lang="en-US"/>
          </a:p>
        </p:txBody>
      </p:sp>
    </p:spTree>
    <p:extLst>
      <p:ext uri="{BB962C8B-B14F-4D97-AF65-F5344CB8AC3E}">
        <p14:creationId xmlns:p14="http://schemas.microsoft.com/office/powerpoint/2010/main" val="45232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aspects of our lives are affected by the social media platforms. Our interests, our thoughts, etc. are one way or another being shaped by what we witness on these platforms.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has become more and more a difficult task to differentiate what is good and what is bad in the vast pool of information available on digital social media platforms. In such a case, sentiment analysis of the information or texts being generated on social media platforms becomes more a necessity than a luxury </a:t>
            </a:r>
            <a:endParaRPr lang="en-US" dirty="0" smtClean="0"/>
          </a:p>
        </p:txBody>
      </p:sp>
      <p:sp>
        <p:nvSpPr>
          <p:cNvPr id="4" name="Slide Number Placeholder 3"/>
          <p:cNvSpPr>
            <a:spLocks noGrp="1"/>
          </p:cNvSpPr>
          <p:nvPr>
            <p:ph type="sldNum" sz="quarter" idx="10"/>
          </p:nvPr>
        </p:nvSpPr>
        <p:spPr/>
        <p:txBody>
          <a:bodyPr/>
          <a:lstStyle/>
          <a:p>
            <a:fld id="{EC0B3192-AAE0-4868-8C73-E281A1DB7818}" type="slidenum">
              <a:rPr lang="en-US" smtClean="0"/>
              <a:t>4</a:t>
            </a:fld>
            <a:endParaRPr lang="en-US"/>
          </a:p>
        </p:txBody>
      </p:sp>
    </p:spTree>
    <p:extLst>
      <p:ext uri="{BB962C8B-B14F-4D97-AF65-F5344CB8AC3E}">
        <p14:creationId xmlns:p14="http://schemas.microsoft.com/office/powerpoint/2010/main" val="196897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thesis aims to address the problem of SA of social media texts in Nepali using state-of-the-art deep learning architecture, known as transformer. </a:t>
            </a:r>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6</a:t>
            </a:fld>
            <a:endParaRPr lang="en-US"/>
          </a:p>
        </p:txBody>
      </p:sp>
    </p:spTree>
    <p:extLst>
      <p:ext uri="{BB962C8B-B14F-4D97-AF65-F5344CB8AC3E}">
        <p14:creationId xmlns:p14="http://schemas.microsoft.com/office/powerpoint/2010/main" val="38989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models trained for sentiment analysis tend to be biased. For e.g. </a:t>
            </a:r>
            <a:r>
              <a:rPr lang="en-US" sz="1200" b="0" i="0" u="none" strike="noStrike" kern="1200" baseline="0" dirty="0" smtClean="0">
                <a:solidFill>
                  <a:schemeClr val="tx1"/>
                </a:solidFill>
                <a:latin typeface="Preeti" pitchFamily="2" charset="0"/>
                <a:ea typeface="+mn-ea"/>
                <a:cs typeface="+mn-cs"/>
              </a:rPr>
              <a:t>“Ma </a:t>
            </a:r>
            <a:r>
              <a:rPr lang="en-US" sz="1200" b="0" i="0" u="none" strike="noStrike" kern="1200" baseline="0" dirty="0" err="1" smtClean="0">
                <a:solidFill>
                  <a:schemeClr val="tx1"/>
                </a:solidFill>
                <a:latin typeface="Preeti" pitchFamily="2" charset="0"/>
                <a:ea typeface="+mn-ea"/>
                <a:cs typeface="+mn-cs"/>
              </a:rPr>
              <a:t>aaja</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err="1" smtClean="0">
                <a:solidFill>
                  <a:schemeClr val="tx1"/>
                </a:solidFill>
                <a:latin typeface="Preeti" pitchFamily="2" charset="0"/>
                <a:ea typeface="+mn-ea"/>
                <a:cs typeface="+mn-cs"/>
              </a:rPr>
              <a:t>khusi</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err="1" smtClean="0">
                <a:solidFill>
                  <a:schemeClr val="tx1"/>
                </a:solidFill>
                <a:latin typeface="Preeti" pitchFamily="2" charset="0"/>
                <a:ea typeface="+mn-ea"/>
                <a:cs typeface="+mn-cs"/>
              </a:rPr>
              <a:t>xu</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smtClean="0">
                <a:solidFill>
                  <a:schemeClr val="tx1"/>
                </a:solidFill>
                <a:latin typeface="+mn-lt"/>
                <a:ea typeface="+mn-ea"/>
                <a:cs typeface="+mn-cs"/>
              </a:rPr>
              <a:t> is predicted as neutral by most of the models with above 90% confidence, while it is obvious that this text is positive which translates to “I am happy today.”  ( in page 3 of report)</a:t>
            </a:r>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7</a:t>
            </a:fld>
            <a:endParaRPr lang="en-US"/>
          </a:p>
        </p:txBody>
      </p:sp>
    </p:spTree>
    <p:extLst>
      <p:ext uri="{BB962C8B-B14F-4D97-AF65-F5344CB8AC3E}">
        <p14:creationId xmlns:p14="http://schemas.microsoft.com/office/powerpoint/2010/main" val="36603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733A668-2162-4241-8731-5A472F2C718E}" type="datetime1">
              <a:rPr lang="en-US" smtClean="0"/>
              <a:t>9/18/2023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669EEB-060A-4689-8174-55E8D257C2BB}" type="datetime1">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3B73B2-5F88-448E-99B6-022E871102D1}" type="datetime1">
              <a:rPr lang="en-US" smtClean="0"/>
              <a:t>9/18/2023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47AECD-B7E6-427B-9BF2-2466FD1398AE}" type="datetime1">
              <a:rPr lang="en-US" smtClean="0"/>
              <a:t>9/18/2023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5A6194-3751-4B48-BCEC-4E31A8FCB4A5}" type="datetime1">
              <a:rPr lang="en-US" smtClean="0"/>
              <a:t>9/18/2023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7556F21-0C9B-414D-B1C5-C72F15AA4DF2}" type="datetime1">
              <a:rPr lang="en-US" smtClean="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FE1C844-7FAF-4934-A70B-B278E2741471}" type="datetime1">
              <a:rPr lang="en-US" smtClean="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842560-35A6-4490-ADFB-0F8F3D14C075}" type="datetime1">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CBBB4B-D000-483E-8DDC-DE7EDD4B2B38}" type="datetime1">
              <a:rPr lang="en-US" smtClean="0"/>
              <a:t>9/18/2023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C6F7C-AA57-4C38-B290-E061CDDFCC19}" type="datetime1">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87773D3-57C7-4DC6-8045-57084B989830}" type="datetime1">
              <a:rPr lang="en-US" smtClean="0"/>
              <a:t>9/18/2023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74F1DB-5B84-46F9-B4DE-FFAF7AE89205}" type="datetime1">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DECB1-0281-4883-AB7D-A4F7BE782950}" type="datetime1">
              <a:rPr lang="en-US" smtClean="0"/>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669605-A24F-43AD-8EE3-B92AD3EFF5DE}" type="datetime1">
              <a:rPr lang="en-US" smtClean="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01C8-6C8D-4E2A-9BEF-D20A80B738FA}" type="datetime1">
              <a:rPr lang="en-US" smtClean="0"/>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E3B69-073E-4EEC-845F-4E48CA81BB3F}" type="datetime1">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739EFD-DB7C-4271-ADEB-4C03DAC76F59}" type="datetime1">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8ADCC4-A5C6-46BE-BD84-8C3423580321}" type="datetime1">
              <a:rPr lang="en-US" smtClean="0"/>
              <a:t>9/18/2023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8.xml"/><Relationship Id="rId10" Type="http://schemas.openxmlformats.org/officeDocument/2006/relationships/slide" Target="slide38.xml"/><Relationship Id="rId4" Type="http://schemas.openxmlformats.org/officeDocument/2006/relationships/slide" Target="slide6.xml"/><Relationship Id="rId9"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17093" y="1133857"/>
            <a:ext cx="5861713" cy="2728266"/>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Autofit/>
          </a:bodyPr>
          <a:lstStyle/>
          <a:p>
            <a:pPr>
              <a:lnSpc>
                <a:spcPct val="150000"/>
              </a:lnSpc>
            </a:pP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Sentiment Analysis Of</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Social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edia Texts In </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Transformers</a:t>
            </a:r>
            <a:endPar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417093" y="4228149"/>
            <a:ext cx="9448800" cy="1481162"/>
          </a:xfrm>
        </p:spPr>
        <p:txBody>
          <a:bodyPr>
            <a:normAutofit/>
          </a:bodyPr>
          <a:lstStyle/>
          <a:p>
            <a:r>
              <a:rPr lang="en-US" dirty="0" smtClean="0"/>
              <a:t>A Dissertation Report</a:t>
            </a:r>
          </a:p>
          <a:p>
            <a:r>
              <a:rPr lang="en-US" dirty="0" smtClean="0"/>
              <a:t>By Regan Maharjan</a:t>
            </a:r>
          </a:p>
          <a:p>
            <a:pPr algn="r"/>
            <a:r>
              <a:rPr lang="en-US" dirty="0"/>
              <a:t>Roll no. 17/75</a:t>
            </a:r>
          </a:p>
        </p:txBody>
      </p:sp>
      <p:sp>
        <p:nvSpPr>
          <p:cNvPr id="2" name="TextBox 1"/>
          <p:cNvSpPr txBox="1"/>
          <p:nvPr/>
        </p:nvSpPr>
        <p:spPr>
          <a:xfrm>
            <a:off x="6723797" y="1720524"/>
            <a:ext cx="2943367" cy="172354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8800" b="1" dirty="0">
                <a:ln/>
                <a:solidFill>
                  <a:schemeClr val="accent5"/>
                </a:solidFill>
                <a:latin typeface="Preeti" pitchFamily="2" charset="0"/>
              </a:rPr>
              <a:t>g]</a:t>
            </a:r>
            <a:r>
              <a:rPr lang="en-US" sz="8800" b="1" dirty="0" err="1">
                <a:ln/>
                <a:solidFill>
                  <a:schemeClr val="accent5"/>
                </a:solidFill>
                <a:latin typeface="Preeti" pitchFamily="2" charset="0"/>
              </a:rPr>
              <a:t>kfnL</a:t>
            </a:r>
            <a:r>
              <a:rPr lang="en-US" sz="1000" b="1" dirty="0">
                <a:ln/>
                <a:solidFill>
                  <a:schemeClr val="accent4"/>
                </a:solidFill>
              </a:rPr>
              <a:t> </a:t>
            </a:r>
            <a:br>
              <a:rPr lang="en-US" sz="1000" b="1" dirty="0">
                <a:ln/>
                <a:solidFill>
                  <a:schemeClr val="accent4"/>
                </a:solidFill>
              </a:rPr>
            </a:br>
            <a:endParaRPr lang="en-US" b="1" dirty="0">
              <a:ln/>
              <a:solidFill>
                <a:schemeClr val="accent4"/>
              </a:solidFill>
            </a:endParaRPr>
          </a:p>
        </p:txBody>
      </p:sp>
    </p:spTree>
    <p:extLst>
      <p:ext uri="{BB962C8B-B14F-4D97-AF65-F5344CB8AC3E}">
        <p14:creationId xmlns:p14="http://schemas.microsoft.com/office/powerpoint/2010/main" val="4263476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
            <a:ext cx="2966720" cy="69358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The Decoder</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01920" y="1097280"/>
            <a:ext cx="6695440" cy="5532120"/>
          </a:xfrm>
        </p:spPr>
        <p:txBody>
          <a:bodyPr>
            <a:normAutofit lnSpcReduction="10000"/>
          </a:bodyPr>
          <a:lstStyle/>
          <a:p>
            <a:pPr>
              <a:lnSpc>
                <a:spcPct val="150000"/>
              </a:lnSpc>
            </a:pPr>
            <a:r>
              <a:rPr lang="en-US" dirty="0" smtClean="0"/>
              <a:t>Implements Causal Self-Attention and Cross-Attention.</a:t>
            </a:r>
          </a:p>
          <a:p>
            <a:pPr>
              <a:lnSpc>
                <a:spcPct val="150000"/>
              </a:lnSpc>
            </a:pPr>
            <a:r>
              <a:rPr lang="en-US" dirty="0" smtClean="0"/>
              <a:t>It is sequential and processes each token one after another.</a:t>
            </a:r>
          </a:p>
          <a:p>
            <a:pPr>
              <a:lnSpc>
                <a:spcPct val="150000"/>
              </a:lnSpc>
            </a:pPr>
            <a:r>
              <a:rPr lang="en-US" dirty="0" smtClean="0"/>
              <a:t>Unidirectional (Left to Right)</a:t>
            </a:r>
          </a:p>
          <a:p>
            <a:pPr>
              <a:lnSpc>
                <a:spcPct val="150000"/>
              </a:lnSpc>
            </a:pPr>
            <a:r>
              <a:rPr lang="en-US" sz="2400" dirty="0"/>
              <a:t>Learns language representation, syntax, and semantics</a:t>
            </a:r>
            <a:endParaRPr lang="en-US" dirty="0" smtClean="0"/>
          </a:p>
          <a:p>
            <a:pPr>
              <a:lnSpc>
                <a:spcPct val="150000"/>
              </a:lnSpc>
            </a:pPr>
            <a:r>
              <a:rPr lang="en-US" dirty="0" smtClean="0"/>
              <a:t>Generates language based on previously seen tokens.</a:t>
            </a:r>
          </a:p>
          <a:p>
            <a:pPr>
              <a:lnSpc>
                <a:spcPct val="150000"/>
              </a:lnSpc>
            </a:pPr>
            <a:r>
              <a:rPr lang="en-US" dirty="0" smtClean="0"/>
              <a:t>Decoder-only transformer GPT [6]</a:t>
            </a:r>
            <a:endParaRPr lang="en-US" dirty="0"/>
          </a:p>
        </p:txBody>
      </p:sp>
      <p:pic>
        <p:nvPicPr>
          <p:cNvPr id="3074" name="Picture 2" descr="https://machinelearningmastery.com/wp-content/uploads/2021/10/transformer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669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596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0" y="1412088"/>
                <a:ext cx="5750257" cy="5445912"/>
              </a:xfrm>
              <a:solidFill>
                <a:schemeClr val="tx1"/>
              </a:solidFill>
            </p:spPr>
            <p:txBody>
              <a:bodyPr>
                <a:normAutofit/>
              </a:bodyPr>
              <a:lstStyle/>
              <a:p>
                <a:pPr marL="0" indent="0">
                  <a:lnSpc>
                    <a:spcPct val="100000"/>
                  </a:lnSpc>
                  <a:buNone/>
                </a:pPr>
                <a14:m>
                  <m:oMathPara xmlns:m="http://schemas.openxmlformats.org/officeDocument/2006/math">
                    <m:oMathParaPr>
                      <m:jc m:val="center"/>
                    </m:oMathParaPr>
                    <m:oMath xmlns:m="http://schemas.openxmlformats.org/officeDocument/2006/math">
                      <m:r>
                        <a:rPr lang="en-US" sz="1600" b="0" i="1" smtClean="0">
                          <a:solidFill>
                            <a:schemeClr val="bg1"/>
                          </a:solidFill>
                          <a:latin typeface="Cambria Math" panose="02040503050406030204" pitchFamily="18" charset="0"/>
                          <a:ea typeface="Cambria Math" panose="02040503050406030204" pitchFamily="18" charset="0"/>
                        </a:rPr>
                        <m:t>𝐴𝑡𝑡𝑒𝑛𝑡𝑖𝑜𝑛</m:t>
                      </m:r>
                      <m:r>
                        <a:rPr lang="en-US" sz="1600" b="0" i="1" smtClean="0">
                          <a:solidFill>
                            <a:schemeClr val="bg1"/>
                          </a:solidFill>
                          <a:latin typeface="Cambria Math" panose="02040503050406030204" pitchFamily="18" charset="0"/>
                          <a:ea typeface="Cambria Math" panose="02040503050406030204" pitchFamily="18" charset="0"/>
                        </a:rPr>
                        <m:t>(</m:t>
                      </m:r>
                      <m:r>
                        <a:rPr lang="en-US" sz="1600" b="0" i="1" smtClean="0">
                          <a:solidFill>
                            <a:schemeClr val="bg1"/>
                          </a:solidFill>
                          <a:latin typeface="Cambria Math" panose="02040503050406030204" pitchFamily="18" charset="0"/>
                          <a:ea typeface="Cambria Math" panose="02040503050406030204" pitchFamily="18" charset="0"/>
                        </a:rPr>
                        <m:t>𝑄</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𝐾</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𝑉</m:t>
                      </m:r>
                      <m:r>
                        <a:rPr lang="en-US" sz="1600" b="0" i="1" smtClean="0">
                          <a:solidFill>
                            <a:schemeClr val="bg1"/>
                          </a:solidFill>
                          <a:latin typeface="Cambria Math" panose="02040503050406030204" pitchFamily="18" charset="0"/>
                          <a:ea typeface="Cambria Math" panose="02040503050406030204" pitchFamily="18" charset="0"/>
                        </a:rPr>
                        <m:t> ) = </m:t>
                      </m:r>
                      <m:r>
                        <a:rPr lang="en-US" sz="1600" b="0" i="1" smtClean="0">
                          <a:solidFill>
                            <a:schemeClr val="bg1"/>
                          </a:solidFill>
                          <a:latin typeface="Cambria Math" panose="02040503050406030204" pitchFamily="18" charset="0"/>
                          <a:ea typeface="Cambria Math" panose="02040503050406030204" pitchFamily="18" charset="0"/>
                        </a:rPr>
                        <m:t>𝑠𝑜𝑓𝑡𝑚𝑎𝑥</m:t>
                      </m:r>
                      <m:r>
                        <a:rPr lang="en-US" sz="1600" b="0" i="1" smtClean="0">
                          <a:solidFill>
                            <a:schemeClr val="bg1"/>
                          </a:solidFill>
                          <a:latin typeface="Cambria Math" panose="02040503050406030204" pitchFamily="18" charset="0"/>
                          <a:ea typeface="Cambria Math" panose="02040503050406030204" pitchFamily="18" charset="0"/>
                        </a:rPr>
                        <m:t>(</m:t>
                      </m:r>
                      <m:f>
                        <m:fPr>
                          <m:ctrlPr>
                            <a:rPr lang="en-US" sz="1600" i="1">
                              <a:solidFill>
                                <a:schemeClr val="bg1"/>
                              </a:solidFill>
                              <a:latin typeface="Cambria Math" panose="02040503050406030204" pitchFamily="18" charset="0"/>
                              <a:ea typeface="Cambria Math" panose="02040503050406030204" pitchFamily="18" charset="0"/>
                            </a:rPr>
                          </m:ctrlPr>
                        </m:fPr>
                        <m:num>
                          <m:r>
                            <a:rPr lang="en-US" sz="1600" b="0" i="1">
                              <a:solidFill>
                                <a:schemeClr val="bg1"/>
                              </a:solidFill>
                              <a:latin typeface="Cambria Math" panose="02040503050406030204" pitchFamily="18" charset="0"/>
                              <a:ea typeface="Cambria Math" panose="02040503050406030204" pitchFamily="18" charset="0"/>
                            </a:rPr>
                            <m:t>𝑄</m:t>
                          </m:r>
                          <m:sSup>
                            <m:sSupPr>
                              <m:ctrlPr>
                                <a:rPr lang="en-US" sz="1600" i="1">
                                  <a:solidFill>
                                    <a:schemeClr val="bg1"/>
                                  </a:solidFill>
                                  <a:latin typeface="Cambria Math" panose="02040503050406030204" pitchFamily="18" charset="0"/>
                                  <a:ea typeface="Cambria Math" panose="02040503050406030204" pitchFamily="18" charset="0"/>
                                </a:rPr>
                              </m:ctrlPr>
                            </m:sSupPr>
                            <m:e>
                              <m:r>
                                <a:rPr lang="en-US" sz="1600" b="0" i="1">
                                  <a:solidFill>
                                    <a:schemeClr val="bg1"/>
                                  </a:solidFill>
                                  <a:latin typeface="Cambria Math" panose="02040503050406030204" pitchFamily="18" charset="0"/>
                                  <a:ea typeface="Cambria Math" panose="02040503050406030204" pitchFamily="18" charset="0"/>
                                </a:rPr>
                                <m:t>𝐾</m:t>
                              </m:r>
                            </m:e>
                            <m:sup>
                              <m:r>
                                <a:rPr lang="en-US" sz="1600" b="0" i="1">
                                  <a:solidFill>
                                    <a:schemeClr val="bg1"/>
                                  </a:solidFill>
                                  <a:latin typeface="Cambria Math" panose="02040503050406030204" pitchFamily="18" charset="0"/>
                                  <a:ea typeface="Cambria Math" panose="02040503050406030204" pitchFamily="18" charset="0"/>
                                </a:rPr>
                                <m:t>𝑇</m:t>
                              </m:r>
                            </m:sup>
                          </m:sSup>
                        </m:num>
                        <m:den>
                          <m:rad>
                            <m:radPr>
                              <m:degHide m:val="on"/>
                              <m:ctrlPr>
                                <a:rPr lang="en-US" sz="1600" i="1">
                                  <a:solidFill>
                                    <a:schemeClr val="bg1"/>
                                  </a:solidFill>
                                  <a:latin typeface="Cambria Math" panose="02040503050406030204" pitchFamily="18" charset="0"/>
                                  <a:ea typeface="Cambria Math" panose="02040503050406030204" pitchFamily="18" charset="0"/>
                                </a:rPr>
                              </m:ctrlPr>
                            </m:radPr>
                            <m:deg/>
                            <m:e>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𝑑</m:t>
                                  </m:r>
                                </m:e>
                                <m:sub>
                                  <m:r>
                                    <a:rPr lang="en-US" sz="1600" b="0" i="1">
                                      <a:solidFill>
                                        <a:schemeClr val="bg1"/>
                                      </a:solidFill>
                                      <a:latin typeface="Cambria Math" panose="02040503050406030204" pitchFamily="18" charset="0"/>
                                      <a:ea typeface="Cambria Math" panose="02040503050406030204" pitchFamily="18" charset="0"/>
                                    </a:rPr>
                                    <m:t>𝑘</m:t>
                                  </m:r>
                                </m:sub>
                              </m:sSub>
                            </m:e>
                          </m:rad>
                        </m:den>
                      </m:f>
                      <m:r>
                        <a:rPr lang="en-US" sz="1600" b="0" i="1">
                          <a:solidFill>
                            <a:schemeClr val="bg1"/>
                          </a:solidFill>
                          <a:latin typeface="Cambria Math" panose="02040503050406030204" pitchFamily="18" charset="0"/>
                          <a:ea typeface="Cambria Math" panose="02040503050406030204" pitchFamily="18" charset="0"/>
                        </a:rPr>
                        <m:t>)</m:t>
                      </m:r>
                      <m:r>
                        <a:rPr lang="en-US" sz="1600" b="0" i="1">
                          <a:solidFill>
                            <a:schemeClr val="bg1"/>
                          </a:solidFill>
                          <a:latin typeface="Cambria Math" panose="02040503050406030204" pitchFamily="18" charset="0"/>
                          <a:ea typeface="Cambria Math" panose="02040503050406030204" pitchFamily="18" charset="0"/>
                        </a:rPr>
                        <m:t>𝑉</m:t>
                      </m:r>
                    </m:oMath>
                  </m:oMathPara>
                </a14:m>
                <a:endParaRPr lang="en-US" sz="1600" dirty="0" smtClean="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dirty="0" smtClean="0">
                    <a:solidFill>
                      <a:schemeClr val="bg1"/>
                    </a:solidFill>
                    <a:latin typeface="Cambria Math" panose="02040503050406030204" pitchFamily="18" charset="0"/>
                    <a:ea typeface="Cambria Math" panose="02040503050406030204" pitchFamily="18" charset="0"/>
                  </a:rPr>
                  <a:t>   here</a:t>
                </a:r>
                <a:r>
                  <a:rPr lang="en-US" sz="1600" dirty="0">
                    <a:solidFill>
                      <a:schemeClr val="bg1"/>
                    </a:solidFill>
                    <a:latin typeface="Cambria Math" panose="02040503050406030204" pitchFamily="18" charset="0"/>
                    <a:ea typeface="Cambria Math" panose="02040503050406030204" pitchFamily="18" charset="0"/>
                  </a:rPr>
                  <a:t>,</a:t>
                </a:r>
              </a:p>
              <a:p>
                <a:pPr marL="0" indent="0">
                  <a:lnSpc>
                    <a:spcPct val="100000"/>
                  </a:lnSpc>
                  <a:buNone/>
                </a:pPr>
                <a:r>
                  <a:rPr lang="en-US" sz="16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𝑄</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𝑄</m:t>
                        </m:r>
                      </m:sub>
                    </m:sSub>
                  </m:oMath>
                </a14:m>
                <a:endParaRPr lang="en-US" sz="1600" dirty="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𝐾</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𝐾</m:t>
                        </m:r>
                      </m:sub>
                    </m:sSub>
                  </m:oMath>
                </a14:m>
                <a:endParaRPr lang="en-US" sz="1600" dirty="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baseline="-250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𝑉</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𝑉</m:t>
                        </m:r>
                      </m:sub>
                    </m:sSub>
                  </m:oMath>
                </a14:m>
                <a:endParaRPr lang="en-US" sz="1800" dirty="0" smtClean="0">
                  <a:solidFill>
                    <a:schemeClr val="bg1"/>
                  </a:solidFill>
                  <a:latin typeface="Cambria Math" panose="02040503050406030204" pitchFamily="18" charset="0"/>
                  <a:ea typeface="Cambria Math" panose="02040503050406030204" pitchFamily="18" charset="0"/>
                </a:endParaRPr>
              </a:p>
              <a:p>
                <a:pPr marL="0" indent="0">
                  <a:lnSpc>
                    <a:spcPct val="100000"/>
                  </a:lnSpc>
                  <a:buNone/>
                </a:pPr>
                <a:endParaRPr lang="en-US" sz="1800" dirty="0" smtClean="0">
                  <a:solidFill>
                    <a:schemeClr val="bg1"/>
                  </a:solidFill>
                  <a:latin typeface="Cambria" panose="02040503050406030204" pitchFamily="18" charset="0"/>
                  <a:ea typeface="Cambria" panose="02040503050406030204" pitchFamily="18" charset="0"/>
                </a:endParaRPr>
              </a:p>
              <a:p>
                <a:pPr marL="0" indent="0">
                  <a:lnSpc>
                    <a:spcPct val="100000"/>
                  </a:lnSpc>
                  <a:buNone/>
                </a:pPr>
                <a:endParaRPr lang="en-US" sz="1800" dirty="0">
                  <a:solidFill>
                    <a:schemeClr val="bg1"/>
                  </a:solidFill>
                  <a:latin typeface="Cambria" panose="02040503050406030204" pitchFamily="18" charset="0"/>
                  <a:ea typeface="Cambria" panose="02040503050406030204" pitchFamily="18" charset="0"/>
                </a:endParaRPr>
              </a:p>
              <a:p>
                <a:pPr marL="0" indent="0">
                  <a:lnSpc>
                    <a:spcPct val="100000"/>
                  </a:lnSpc>
                  <a:buNone/>
                </a:pPr>
                <a:endParaRPr lang="en-US" sz="1800" dirty="0" smtClean="0">
                  <a:solidFill>
                    <a:schemeClr val="bg1"/>
                  </a:solidFill>
                  <a:latin typeface="Cambria" panose="02040503050406030204" pitchFamily="18" charset="0"/>
                  <a:ea typeface="Cambria" panose="02040503050406030204" pitchFamily="18" charset="0"/>
                </a:endParaRPr>
              </a:p>
              <a:p>
                <a:pPr marL="0" indent="0">
                  <a:lnSpc>
                    <a:spcPct val="100000"/>
                  </a:lnSpc>
                  <a:buNone/>
                </a:pPr>
                <a:r>
                  <a:rPr lang="en-US" sz="1600" dirty="0" smtClean="0">
                    <a:solidFill>
                      <a:schemeClr val="bg1"/>
                    </a:solidFill>
                    <a:latin typeface="Cambria Math" panose="02040503050406030204" pitchFamily="18" charset="0"/>
                    <a:ea typeface="Cambria Math" panose="02040503050406030204" pitchFamily="18" charset="0"/>
                  </a:rPr>
                  <a:t>where,</a:t>
                </a:r>
              </a:p>
              <a:p>
                <a:pPr marL="0" indent="0">
                  <a:lnSpc>
                    <a:spcPct val="100000"/>
                  </a:lnSpc>
                  <a:buNone/>
                </a:pPr>
                <a:endParaRPr lang="en-US" sz="1600"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0" y="1412088"/>
                <a:ext cx="5750257" cy="5445912"/>
              </a:xfrm>
              <a:blipFill>
                <a:blip r:embed="rId2"/>
                <a:stretch>
                  <a:fillRect l="-530"/>
                </a:stretch>
              </a:blipFill>
            </p:spPr>
            <p:txBody>
              <a:bodyPr/>
              <a:lstStyle/>
              <a:p>
                <a:r>
                  <a:rPr lang="en-US">
                    <a:noFill/>
                  </a:rPr>
                  <a:t> </a:t>
                </a:r>
              </a:p>
            </p:txBody>
          </p:sp>
        </mc:Fallback>
      </mc:AlternateContent>
      <p:pic>
        <p:nvPicPr>
          <p:cNvPr id="10" name="Picture 9"/>
          <p:cNvPicPr>
            <a:picLocks noChangeAspect="1"/>
          </p:cNvPicPr>
          <p:nvPr/>
        </p:nvPicPr>
        <p:blipFill>
          <a:blip r:embed="rId3"/>
          <a:stretch>
            <a:fillRect/>
          </a:stretch>
        </p:blipFill>
        <p:spPr>
          <a:xfrm>
            <a:off x="327546" y="3790223"/>
            <a:ext cx="4859740" cy="621169"/>
          </a:xfrm>
          <a:prstGeom prst="rect">
            <a:avLst/>
          </a:prstGeom>
        </p:spPr>
      </p:pic>
      <p:pic>
        <p:nvPicPr>
          <p:cNvPr id="11" name="Picture 10"/>
          <p:cNvPicPr>
            <a:picLocks noChangeAspect="1"/>
          </p:cNvPicPr>
          <p:nvPr/>
        </p:nvPicPr>
        <p:blipFill>
          <a:blip r:embed="rId4"/>
          <a:stretch>
            <a:fillRect/>
          </a:stretch>
        </p:blipFill>
        <p:spPr>
          <a:xfrm>
            <a:off x="572637" y="4230890"/>
            <a:ext cx="5018965" cy="497950"/>
          </a:xfrm>
          <a:prstGeom prst="rect">
            <a:avLst/>
          </a:prstGeom>
        </p:spPr>
      </p:pic>
      <p:sp>
        <p:nvSpPr>
          <p:cNvPr id="12" name="TextBox 11"/>
          <p:cNvSpPr txBox="1"/>
          <p:nvPr/>
        </p:nvSpPr>
        <p:spPr>
          <a:xfrm>
            <a:off x="5750257" y="4917977"/>
            <a:ext cx="6441743" cy="1938992"/>
          </a:xfrm>
          <a:prstGeom prst="rect">
            <a:avLst/>
          </a:prstGeom>
          <a:solidFill>
            <a:schemeClr val="tx1"/>
          </a:solid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600" dirty="0" smtClean="0">
                <a:solidFill>
                  <a:schemeClr val="bg1"/>
                </a:solidFill>
                <a:latin typeface="Cambria Math" panose="02040503050406030204" pitchFamily="18" charset="0"/>
                <a:ea typeface="Cambria Math" panose="02040503050406030204" pitchFamily="18" charset="0"/>
              </a:rPr>
              <a:t>‘X’ </a:t>
            </a:r>
            <a:r>
              <a:rPr lang="en-US" sz="1600" dirty="0">
                <a:solidFill>
                  <a:schemeClr val="bg1"/>
                </a:solidFill>
                <a:latin typeface="Cambria Math" panose="02040503050406030204" pitchFamily="18" charset="0"/>
                <a:ea typeface="Cambria Math" panose="02040503050406030204" pitchFamily="18" charset="0"/>
              </a:rPr>
              <a:t>is the input (embedding) sequence and W</a:t>
            </a:r>
            <a:r>
              <a:rPr lang="en-US" sz="1600" baseline="-25000" dirty="0">
                <a:solidFill>
                  <a:schemeClr val="bg1"/>
                </a:solidFill>
                <a:latin typeface="Cambria Math" panose="02040503050406030204" pitchFamily="18" charset="0"/>
                <a:ea typeface="Cambria Math" panose="02040503050406030204" pitchFamily="18" charset="0"/>
              </a:rPr>
              <a:t>Q</a:t>
            </a:r>
            <a:r>
              <a:rPr lang="en-US" sz="1600" dirty="0">
                <a:solidFill>
                  <a:schemeClr val="bg1"/>
                </a:solidFill>
                <a:latin typeface="Cambria Math" panose="02040503050406030204" pitchFamily="18" charset="0"/>
                <a:ea typeface="Cambria Math" panose="02040503050406030204" pitchFamily="18" charset="0"/>
              </a:rPr>
              <a:t>, W</a:t>
            </a:r>
            <a:r>
              <a:rPr lang="en-US" sz="1600" baseline="-25000" dirty="0">
                <a:solidFill>
                  <a:schemeClr val="bg1"/>
                </a:solidFill>
                <a:latin typeface="Cambria Math" panose="02040503050406030204" pitchFamily="18" charset="0"/>
                <a:ea typeface="Cambria Math" panose="02040503050406030204" pitchFamily="18" charset="0"/>
              </a:rPr>
              <a:t>K,</a:t>
            </a:r>
            <a:r>
              <a:rPr lang="en-US" sz="1600" dirty="0">
                <a:solidFill>
                  <a:schemeClr val="bg1"/>
                </a:solidFill>
                <a:latin typeface="Cambria Math" panose="02040503050406030204" pitchFamily="18" charset="0"/>
                <a:ea typeface="Cambria Math" panose="02040503050406030204" pitchFamily="18" charset="0"/>
              </a:rPr>
              <a:t> and W</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 are learnable weights for, Q(query), K(key), and V(value), respectively</a:t>
            </a:r>
            <a:endParaRPr lang="en-US" sz="1400" dirty="0" smtClean="0">
              <a:solidFill>
                <a:schemeClr val="bg1"/>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r>
              <a:rPr lang="en-US" sz="1600" dirty="0" smtClean="0">
                <a:solidFill>
                  <a:schemeClr val="bg1"/>
                </a:solidFill>
                <a:latin typeface="Cambria Math" panose="02040503050406030204" pitchFamily="18" charset="0"/>
                <a:ea typeface="Cambria Math" panose="02040503050406030204" pitchFamily="18" charset="0"/>
              </a:rPr>
              <a:t>‘</a:t>
            </a:r>
            <a:r>
              <a:rPr lang="en-US" sz="1600" i="1" dirty="0" smtClean="0">
                <a:solidFill>
                  <a:schemeClr val="bg1"/>
                </a:solidFill>
                <a:latin typeface="Cambria Math" panose="02040503050406030204" pitchFamily="18" charset="0"/>
                <a:ea typeface="Cambria Math" panose="02040503050406030204" pitchFamily="18" charset="0"/>
              </a:rPr>
              <a:t>h </a:t>
            </a:r>
            <a:r>
              <a:rPr lang="en-US" sz="1600" dirty="0" smtClean="0">
                <a:solidFill>
                  <a:schemeClr val="bg1"/>
                </a:solidFill>
                <a:latin typeface="Cambria Math" panose="02040503050406030204" pitchFamily="18" charset="0"/>
                <a:ea typeface="Cambria Math" panose="02040503050406030204" pitchFamily="18" charset="0"/>
              </a:rPr>
              <a:t>’ is the number of attention heads.</a:t>
            </a:r>
          </a:p>
          <a:p>
            <a:pPr marL="285750" indent="-285750">
              <a:lnSpc>
                <a:spcPct val="150000"/>
              </a:lnSpc>
              <a:buFont typeface="Arial" panose="020B0604020202020204" pitchFamily="34" charset="0"/>
              <a:buChar char="•"/>
            </a:pPr>
            <a:r>
              <a:rPr lang="en-US" sz="1600" i="1" dirty="0" err="1">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k</a:t>
            </a:r>
            <a:r>
              <a:rPr lang="en-US" sz="1600" i="1" dirty="0" smtClean="0">
                <a:solidFill>
                  <a:schemeClr val="bg1"/>
                </a:solidFill>
                <a:latin typeface="Cambria Math" panose="02040503050406030204" pitchFamily="18" charset="0"/>
                <a:ea typeface="Cambria Math" panose="02040503050406030204" pitchFamily="18" charset="0"/>
              </a:rPr>
              <a:t> = d</a:t>
            </a:r>
            <a:r>
              <a:rPr lang="en-US" sz="1600" i="1" baseline="-25000" dirty="0" smtClean="0">
                <a:solidFill>
                  <a:schemeClr val="bg1"/>
                </a:solidFill>
                <a:latin typeface="Cambria Math" panose="02040503050406030204" pitchFamily="18" charset="0"/>
                <a:ea typeface="Cambria Math" panose="02040503050406030204" pitchFamily="18" charset="0"/>
              </a:rPr>
              <a:t>v </a:t>
            </a:r>
            <a:r>
              <a:rPr lang="en-US" sz="1600" i="1" dirty="0" smtClean="0">
                <a:solidFill>
                  <a:schemeClr val="bg1"/>
                </a:solidFill>
                <a:latin typeface="Cambria Math" panose="02040503050406030204" pitchFamily="18" charset="0"/>
                <a:ea typeface="Cambria Math" panose="02040503050406030204" pitchFamily="18" charset="0"/>
              </a:rPr>
              <a:t>= </a:t>
            </a:r>
            <a:r>
              <a:rPr lang="en-US" sz="1600" i="1" dirty="0" err="1" smtClean="0">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model</a:t>
            </a:r>
            <a:r>
              <a:rPr lang="en-US" sz="1600" i="1" dirty="0" smtClean="0">
                <a:solidFill>
                  <a:schemeClr val="bg1"/>
                </a:solidFill>
                <a:latin typeface="Cambria Math" panose="02040503050406030204" pitchFamily="18" charset="0"/>
                <a:ea typeface="Cambria Math" panose="02040503050406030204" pitchFamily="18" charset="0"/>
              </a:rPr>
              <a:t>/h .</a:t>
            </a:r>
            <a:r>
              <a:rPr lang="en-US" sz="1600" dirty="0" smtClean="0">
                <a:solidFill>
                  <a:schemeClr val="bg1"/>
                </a:solidFill>
                <a:latin typeface="Cambria Math" panose="02040503050406030204" pitchFamily="18" charset="0"/>
                <a:ea typeface="Cambria Math" panose="02040503050406030204" pitchFamily="18" charset="0"/>
              </a:rPr>
              <a:t> The </a:t>
            </a:r>
            <a:r>
              <a:rPr lang="en-US" sz="1600" i="1" dirty="0" err="1" smtClean="0">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model</a:t>
            </a:r>
            <a:r>
              <a:rPr lang="en-US" sz="1600" i="1" dirty="0" smtClean="0">
                <a:solidFill>
                  <a:schemeClr val="bg1"/>
                </a:solidFill>
                <a:latin typeface="Cambria Math" panose="02040503050406030204" pitchFamily="18" charset="0"/>
                <a:ea typeface="Cambria Math" panose="02040503050406030204" pitchFamily="18" charset="0"/>
              </a:rPr>
              <a:t> </a:t>
            </a:r>
            <a:r>
              <a:rPr lang="en-US" sz="1600" dirty="0" smtClean="0">
                <a:solidFill>
                  <a:schemeClr val="bg1"/>
                </a:solidFill>
                <a:latin typeface="Cambria Math" panose="02040503050406030204" pitchFamily="18" charset="0"/>
                <a:ea typeface="Cambria Math" panose="02040503050406030204" pitchFamily="18" charset="0"/>
              </a:rPr>
              <a:t>is a vector returned by the encoder/decoder block.</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0257" y="1412088"/>
            <a:ext cx="6431388" cy="3504858"/>
          </a:xfrm>
          <a:prstGeom prst="rect">
            <a:avLst/>
          </a:prstGeom>
        </p:spPr>
      </p:pic>
      <p:sp>
        <p:nvSpPr>
          <p:cNvPr id="15" name="Title 1"/>
          <p:cNvSpPr>
            <a:spLocks noGrp="1"/>
          </p:cNvSpPr>
          <p:nvPr>
            <p:ph type="title"/>
          </p:nvPr>
        </p:nvSpPr>
        <p:spPr>
          <a:xfrm>
            <a:off x="3082119" y="118545"/>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Attention Mechanism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p:cNvPicPr>
            <a:picLocks noChangeAspect="1"/>
          </p:cNvPicPr>
          <p:nvPr/>
        </p:nvPicPr>
        <p:blipFill>
          <a:blip r:embed="rId6"/>
          <a:stretch>
            <a:fillRect/>
          </a:stretch>
        </p:blipFill>
        <p:spPr>
          <a:xfrm>
            <a:off x="572637" y="5169507"/>
            <a:ext cx="1558071" cy="333104"/>
          </a:xfrm>
          <a:prstGeom prst="rect">
            <a:avLst/>
          </a:prstGeom>
        </p:spPr>
      </p:pic>
      <p:pic>
        <p:nvPicPr>
          <p:cNvPr id="17" name="Picture 16"/>
          <p:cNvPicPr>
            <a:picLocks noChangeAspect="1"/>
          </p:cNvPicPr>
          <p:nvPr/>
        </p:nvPicPr>
        <p:blipFill>
          <a:blip r:embed="rId7"/>
          <a:stretch>
            <a:fillRect/>
          </a:stretch>
        </p:blipFill>
        <p:spPr>
          <a:xfrm>
            <a:off x="554996" y="5571084"/>
            <a:ext cx="1593352" cy="346623"/>
          </a:xfrm>
          <a:prstGeom prst="rect">
            <a:avLst/>
          </a:prstGeom>
        </p:spPr>
      </p:pic>
      <p:pic>
        <p:nvPicPr>
          <p:cNvPr id="18" name="Picture 17"/>
          <p:cNvPicPr>
            <a:picLocks noChangeAspect="1"/>
          </p:cNvPicPr>
          <p:nvPr/>
        </p:nvPicPr>
        <p:blipFill>
          <a:blip r:embed="rId8"/>
          <a:stretch>
            <a:fillRect/>
          </a:stretch>
        </p:blipFill>
        <p:spPr>
          <a:xfrm>
            <a:off x="572637" y="6344855"/>
            <a:ext cx="1557527" cy="327900"/>
          </a:xfrm>
          <a:prstGeom prst="rect">
            <a:avLst/>
          </a:prstGeom>
        </p:spPr>
      </p:pic>
      <p:pic>
        <p:nvPicPr>
          <p:cNvPr id="19" name="Picture 18"/>
          <p:cNvPicPr>
            <a:picLocks noChangeAspect="1"/>
          </p:cNvPicPr>
          <p:nvPr/>
        </p:nvPicPr>
        <p:blipFill>
          <a:blip r:embed="rId9"/>
          <a:stretch>
            <a:fillRect/>
          </a:stretch>
        </p:blipFill>
        <p:spPr>
          <a:xfrm>
            <a:off x="572637" y="5912218"/>
            <a:ext cx="1520712" cy="389019"/>
          </a:xfrm>
          <a:prstGeom prst="rect">
            <a:avLst/>
          </a:prstGeom>
        </p:spPr>
      </p:pic>
    </p:spTree>
    <p:extLst>
      <p:ext uri="{BB962C8B-B14F-4D97-AF65-F5344CB8AC3E}">
        <p14:creationId xmlns:p14="http://schemas.microsoft.com/office/powerpoint/2010/main" val="4041839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87" y="41041"/>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Attention Mechanism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pSp>
        <p:nvGrpSpPr>
          <p:cNvPr id="15" name="Group 14"/>
          <p:cNvGrpSpPr/>
          <p:nvPr/>
        </p:nvGrpSpPr>
        <p:grpSpPr>
          <a:xfrm>
            <a:off x="213815" y="1721436"/>
            <a:ext cx="11427062" cy="4010462"/>
            <a:chOff x="213815" y="1721436"/>
            <a:chExt cx="11427062" cy="4010462"/>
          </a:xfrm>
        </p:grpSpPr>
        <p:pic>
          <p:nvPicPr>
            <p:cNvPr id="8" name="Picture 7"/>
            <p:cNvPicPr>
              <a:picLocks noChangeAspect="1"/>
            </p:cNvPicPr>
            <p:nvPr/>
          </p:nvPicPr>
          <p:blipFill>
            <a:blip r:embed="rId2"/>
            <a:stretch>
              <a:fillRect/>
            </a:stretch>
          </p:blipFill>
          <p:spPr>
            <a:xfrm>
              <a:off x="215219" y="1721436"/>
              <a:ext cx="2439387" cy="2459328"/>
            </a:xfrm>
            <a:prstGeom prst="rect">
              <a:avLst/>
            </a:prstGeom>
          </p:spPr>
        </p:pic>
        <p:pic>
          <p:nvPicPr>
            <p:cNvPr id="9" name="Picture 8"/>
            <p:cNvPicPr>
              <a:picLocks noChangeAspect="1"/>
            </p:cNvPicPr>
            <p:nvPr/>
          </p:nvPicPr>
          <p:blipFill>
            <a:blip r:embed="rId3"/>
            <a:stretch>
              <a:fillRect/>
            </a:stretch>
          </p:blipFill>
          <p:spPr>
            <a:xfrm>
              <a:off x="213815" y="4427556"/>
              <a:ext cx="3603009" cy="1304342"/>
            </a:xfrm>
            <a:prstGeom prst="rect">
              <a:avLst/>
            </a:prstGeom>
          </p:spPr>
        </p:pic>
        <p:pic>
          <p:nvPicPr>
            <p:cNvPr id="10" name="Picture 9"/>
            <p:cNvPicPr>
              <a:picLocks noChangeAspect="1"/>
            </p:cNvPicPr>
            <p:nvPr/>
          </p:nvPicPr>
          <p:blipFill>
            <a:blip r:embed="rId4"/>
            <a:stretch>
              <a:fillRect/>
            </a:stretch>
          </p:blipFill>
          <p:spPr>
            <a:xfrm>
              <a:off x="4156041" y="1721436"/>
              <a:ext cx="2517531" cy="2459153"/>
            </a:xfrm>
            <a:prstGeom prst="rect">
              <a:avLst/>
            </a:prstGeom>
          </p:spPr>
        </p:pic>
        <p:pic>
          <p:nvPicPr>
            <p:cNvPr id="11" name="Picture 10"/>
            <p:cNvPicPr>
              <a:picLocks noChangeAspect="1"/>
            </p:cNvPicPr>
            <p:nvPr/>
          </p:nvPicPr>
          <p:blipFill>
            <a:blip r:embed="rId5"/>
            <a:stretch>
              <a:fillRect/>
            </a:stretch>
          </p:blipFill>
          <p:spPr>
            <a:xfrm>
              <a:off x="4156041" y="4427556"/>
              <a:ext cx="3679749" cy="1304342"/>
            </a:xfrm>
            <a:prstGeom prst="rect">
              <a:avLst/>
            </a:prstGeom>
          </p:spPr>
        </p:pic>
        <p:pic>
          <p:nvPicPr>
            <p:cNvPr id="12" name="Picture 11"/>
            <p:cNvPicPr>
              <a:picLocks noChangeAspect="1"/>
            </p:cNvPicPr>
            <p:nvPr/>
          </p:nvPicPr>
          <p:blipFill>
            <a:blip r:embed="rId6"/>
            <a:stretch>
              <a:fillRect/>
            </a:stretch>
          </p:blipFill>
          <p:spPr>
            <a:xfrm>
              <a:off x="8175007" y="1721437"/>
              <a:ext cx="3465870" cy="2459153"/>
            </a:xfrm>
            <a:prstGeom prst="rect">
              <a:avLst/>
            </a:prstGeom>
          </p:spPr>
        </p:pic>
      </p:grpSp>
      <p:pic>
        <p:nvPicPr>
          <p:cNvPr id="13" name="Picture 12"/>
          <p:cNvPicPr>
            <a:picLocks noChangeAspect="1"/>
          </p:cNvPicPr>
          <p:nvPr/>
        </p:nvPicPr>
        <p:blipFill>
          <a:blip r:embed="rId7"/>
          <a:stretch>
            <a:fillRect/>
          </a:stretch>
        </p:blipFill>
        <p:spPr>
          <a:xfrm>
            <a:off x="8175007" y="4427556"/>
            <a:ext cx="3890623" cy="1269156"/>
          </a:xfrm>
          <a:prstGeom prst="rect">
            <a:avLst/>
          </a:prstGeom>
        </p:spPr>
      </p:pic>
      <p:sp>
        <p:nvSpPr>
          <p:cNvPr id="14" name="TextBox 13"/>
          <p:cNvSpPr txBox="1"/>
          <p:nvPr/>
        </p:nvSpPr>
        <p:spPr>
          <a:xfrm>
            <a:off x="213815" y="5936776"/>
            <a:ext cx="11809863" cy="369332"/>
          </a:xfrm>
          <a:prstGeom prst="rect">
            <a:avLst/>
          </a:prstGeom>
          <a:noFill/>
        </p:spPr>
        <p:txBody>
          <a:bodyPr wrap="square" rtlCol="0">
            <a:spAutoFit/>
          </a:bodyPr>
          <a:lstStyle/>
          <a:p>
            <a:r>
              <a:rPr lang="en-US" dirty="0" smtClean="0"/>
              <a:t>(</a:t>
            </a:r>
            <a:r>
              <a:rPr lang="en-US" dirty="0" err="1" smtClean="0"/>
              <a:t>i</a:t>
            </a:r>
            <a:r>
              <a:rPr lang="en-US" dirty="0" smtClean="0"/>
              <a:t>) Global Self-Attention			  (ii) Causal Self-Attention			(iii) Cross Attention	[25]</a:t>
            </a:r>
            <a:endParaRPr lang="en-US" dirty="0"/>
          </a:p>
        </p:txBody>
      </p:sp>
    </p:spTree>
    <p:extLst>
      <p:ext uri="{BB962C8B-B14F-4D97-AF65-F5344CB8AC3E}">
        <p14:creationId xmlns:p14="http://schemas.microsoft.com/office/powerpoint/2010/main" val="1120956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923" y="237341"/>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Positional Encoding</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773" y="1530369"/>
                <a:ext cx="10820400" cy="4524688"/>
              </a:xfrm>
              <a:solidFill>
                <a:schemeClr val="bg1"/>
              </a:solidFill>
            </p:spPr>
            <p:txBody>
              <a:bodyPr>
                <a:normAutofit/>
              </a:bodyPr>
              <a:lstStyle/>
              <a:p>
                <a:pPr>
                  <a:lnSpc>
                    <a:spcPct val="150000"/>
                  </a:lnSpc>
                </a:pPr>
                <a:r>
                  <a:rPr lang="en-US" sz="1800" dirty="0" smtClean="0"/>
                  <a:t>Unlike RNNs, Transformer architecture (or self-attention) is not able to capture the sequence order of the input.</a:t>
                </a:r>
              </a:p>
              <a:p>
                <a:pPr>
                  <a:lnSpc>
                    <a:spcPct val="150000"/>
                  </a:lnSpc>
                </a:pPr>
                <a:r>
                  <a:rPr lang="en-US" sz="1800" dirty="0" smtClean="0"/>
                  <a:t>To overcome this, positional encoding is injected into the input embedding vectors.</a:t>
                </a:r>
              </a:p>
              <a:p>
                <a:r>
                  <a:rPr lang="en-US" sz="2000" dirty="0" err="1" smtClean="0"/>
                  <a:t>X</a:t>
                </a:r>
                <a:r>
                  <a:rPr lang="en-US" sz="2000" baseline="-25000" dirty="0" err="1" smtClean="0"/>
                  <a:t>pos</a:t>
                </a:r>
                <a:r>
                  <a:rPr lang="en-US" sz="2000" dirty="0" smtClean="0"/>
                  <a:t> = [ </a:t>
                </a:r>
                <a:r>
                  <a:rPr lang="en-US" sz="2000" dirty="0" err="1" smtClean="0"/>
                  <a:t>X</a:t>
                </a:r>
                <a:r>
                  <a:rPr lang="en-US" sz="2000" baseline="-25000" dirty="0" err="1" smtClean="0"/>
                  <a:t>pos</a:t>
                </a:r>
                <a:r>
                  <a:rPr lang="en-US" sz="2000" dirty="0" smtClean="0"/>
                  <a:t> * </a:t>
                </a:r>
                <a14:m>
                  <m:oMath xmlns:m="http://schemas.openxmlformats.org/officeDocument/2006/math">
                    <m:rad>
                      <m:radPr>
                        <m:degHide m:val="on"/>
                        <m:ctrlPr>
                          <a:rPr lang="en-US" sz="2000" i="1" smtClean="0">
                            <a:solidFill>
                              <a:schemeClr val="tx1"/>
                            </a:solidFill>
                            <a:latin typeface="Cambria Math" panose="02040503050406030204" pitchFamily="18" charset="0"/>
                            <a:ea typeface="Cambria Math" panose="02040503050406030204" pitchFamily="18" charset="0"/>
                          </a:rPr>
                        </m:ctrlPr>
                      </m:radPr>
                      <m:deg/>
                      <m:e>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𝑑</m:t>
                            </m:r>
                          </m:e>
                          <m:sub>
                            <m:r>
                              <a:rPr lang="en-US" sz="2000" b="0" i="1" smtClean="0">
                                <a:solidFill>
                                  <a:schemeClr val="tx1"/>
                                </a:solidFill>
                                <a:latin typeface="Cambria Math" panose="02040503050406030204" pitchFamily="18" charset="0"/>
                                <a:ea typeface="Cambria Math" panose="02040503050406030204" pitchFamily="18" charset="0"/>
                              </a:rPr>
                              <m:t>𝑚𝑜𝑑𝑒𝑙</m:t>
                            </m:r>
                          </m:sub>
                        </m:sSub>
                      </m:e>
                    </m:rad>
                  </m:oMath>
                </a14:m>
                <a:r>
                  <a:rPr lang="en-US" sz="2000" dirty="0" smtClean="0"/>
                  <a:t> ] + </a:t>
                </a:r>
                <a:r>
                  <a:rPr lang="en-US" sz="2000" dirty="0" err="1" smtClean="0"/>
                  <a:t>PE</a:t>
                </a:r>
                <a:r>
                  <a:rPr lang="en-US" sz="2000" baseline="-25000" dirty="0" err="1" smtClean="0"/>
                  <a:t>pos</a:t>
                </a:r>
                <a:endParaRPr lang="en-US" sz="2000" dirty="0" smtClean="0"/>
              </a:p>
              <a:p>
                <a:pPr marL="0" indent="0">
                  <a:buNone/>
                </a:pPr>
                <a:r>
                  <a:rPr lang="en-US" sz="2000" dirty="0" smtClean="0"/>
                  <a:t>  Where, </a:t>
                </a:r>
              </a:p>
              <a:p>
                <a:pPr marL="0" indent="0">
                  <a:buNone/>
                </a:pPr>
                <a:r>
                  <a:rPr lang="en-US" sz="2000" dirty="0"/>
                  <a:t>	</a:t>
                </a:r>
                <a:r>
                  <a:rPr lang="en-US" sz="2000" dirty="0" smtClean="0"/>
                  <a:t>X is input embedding</a:t>
                </a:r>
              </a:p>
              <a:p>
                <a:pPr marL="0" indent="0">
                  <a:buNone/>
                </a:pPr>
                <a:r>
                  <a:rPr lang="en-US" sz="2000" dirty="0"/>
                  <a:t>	</a:t>
                </a:r>
                <a:r>
                  <a:rPr lang="en-US" sz="2000" dirty="0" smtClean="0"/>
                  <a:t>PE is positional encoding</a:t>
                </a:r>
              </a:p>
              <a:p>
                <a:pPr marL="0" indent="0">
                  <a:buNone/>
                </a:pPr>
                <a:endParaRPr lang="en-US" sz="2000" dirty="0"/>
              </a:p>
              <a:p>
                <a:pPr marL="0" indent="0">
                  <a:buNone/>
                </a:pPr>
                <a:r>
                  <a:rPr lang="en-US" sz="2000" dirty="0" smtClean="0"/>
                  <a:t>						</a:t>
                </a:r>
              </a:p>
              <a:p>
                <a:pPr marL="0" indent="0">
                  <a:buNone/>
                </a:pPr>
                <a:r>
                  <a:rPr lang="en-US" sz="2000" dirty="0"/>
                  <a:t>	</a:t>
                </a:r>
                <a:r>
                  <a:rPr lang="en-US" sz="2000" dirty="0" smtClean="0"/>
                  <a:t>					</a:t>
                </a:r>
                <a:r>
                  <a:rPr lang="en-US" dirty="0" smtClean="0"/>
                  <a:t>0 </a:t>
                </a:r>
                <a:r>
                  <a:rPr lang="en-US" dirty="0"/>
                  <a:t>≤ 𝑖 ≤ 𝑑</a:t>
                </a:r>
                <a:r>
                  <a:rPr lang="en-US" baseline="-25000" dirty="0"/>
                  <a:t>𝑚𝑜𝑑𝑒𝑙</a:t>
                </a:r>
                <a:r>
                  <a:rPr lang="en-US" dirty="0"/>
                  <a:t> /2</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773" y="1530369"/>
                <a:ext cx="10820400" cy="4524688"/>
              </a:xfrm>
              <a:blipFill>
                <a:blip r:embed="rId2"/>
                <a:stretch>
                  <a:fillRect l="-50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4773" y="4726743"/>
            <a:ext cx="5163404" cy="1929821"/>
          </a:xfrm>
          <a:prstGeom prst="rect">
            <a:avLst/>
          </a:prstGeom>
        </p:spPr>
      </p:pic>
    </p:spTree>
    <p:extLst>
      <p:ext uri="{BB962C8B-B14F-4D97-AF65-F5344CB8AC3E}">
        <p14:creationId xmlns:p14="http://schemas.microsoft.com/office/powerpoint/2010/main" val="203323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937" y="345842"/>
            <a:ext cx="8610600" cy="6731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Literature Review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3137" y="1325652"/>
            <a:ext cx="10820400" cy="5366300"/>
          </a:xfrm>
        </p:spPr>
        <p:txBody>
          <a:bodyPr>
            <a:normAutofit lnSpcReduction="10000"/>
          </a:bodyPr>
          <a:lstStyle/>
          <a:p>
            <a:pPr algn="just">
              <a:lnSpc>
                <a:spcPct val="150000"/>
              </a:lnSpc>
            </a:pPr>
            <a:r>
              <a:rPr lang="en-US" sz="2300" dirty="0" smtClean="0"/>
              <a:t>Most of the works on Sentiment Analysis of Nepali texts are based on ML-based approaches (mostly SVM and others) and Deep learning-based approaches (RNN’s and CNN’s) [4][5][6][7][8][10][25].</a:t>
            </a:r>
          </a:p>
          <a:p>
            <a:pPr algn="just">
              <a:lnSpc>
                <a:spcPct val="150000"/>
              </a:lnSpc>
            </a:pPr>
            <a:r>
              <a:rPr lang="en-US" sz="2300" dirty="0" smtClean="0"/>
              <a:t>There are not many works related to Sentiment Analysis using Transformer models. Only one work was found, that reports the performance of Multilingual-BERT compared to </a:t>
            </a:r>
            <a:r>
              <a:rPr lang="en-US" sz="2300" dirty="0" err="1" smtClean="0"/>
              <a:t>BiLSTM</a:t>
            </a:r>
            <a:r>
              <a:rPr lang="en-US" sz="2300" dirty="0" smtClean="0"/>
              <a:t>, CNN, and SVM [10]. </a:t>
            </a:r>
          </a:p>
          <a:p>
            <a:pPr algn="just">
              <a:lnSpc>
                <a:spcPct val="150000"/>
              </a:lnSpc>
            </a:pPr>
            <a:r>
              <a:rPr lang="en-US" sz="2300" dirty="0" smtClean="0"/>
              <a:t>Some works have been done in news classification using transformer models. All of those works show that one or the other BERT-based models perform better than ML-based (SVM, RF, etc.) approaches and other deep learning approaches [11][26][27][28].</a:t>
            </a:r>
          </a:p>
          <a:p>
            <a:pPr algn="just">
              <a:lnSpc>
                <a:spcPct val="150000"/>
              </a:lnSpc>
            </a:pPr>
            <a:endParaRPr lang="en-US" dirty="0"/>
          </a:p>
        </p:txBody>
      </p:sp>
    </p:spTree>
    <p:extLst>
      <p:ext uri="{BB962C8B-B14F-4D97-AF65-F5344CB8AC3E}">
        <p14:creationId xmlns:p14="http://schemas.microsoft.com/office/powerpoint/2010/main" val="59692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937" y="345842"/>
            <a:ext cx="8610600" cy="6731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Literature Review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3137" y="1325652"/>
            <a:ext cx="10820400" cy="5366300"/>
          </a:xfrm>
        </p:spPr>
        <p:txBody>
          <a:bodyPr>
            <a:normAutofit lnSpcReduction="10000"/>
          </a:bodyPr>
          <a:lstStyle/>
          <a:p>
            <a:pPr>
              <a:lnSpc>
                <a:spcPct val="150000"/>
              </a:lnSpc>
            </a:pPr>
            <a:r>
              <a:rPr lang="en-US" sz="2300" dirty="0" smtClean="0"/>
              <a:t>Only </a:t>
            </a:r>
            <a:r>
              <a:rPr lang="en-US" sz="2300" dirty="0"/>
              <a:t>2 Nepali only Pre-trained BERT Language Models (LM) are available, namely </a:t>
            </a:r>
            <a:r>
              <a:rPr lang="en-US" sz="2300" dirty="0" err="1"/>
              <a:t>NepaliBERT</a:t>
            </a:r>
            <a:r>
              <a:rPr lang="en-US" sz="2300" dirty="0"/>
              <a:t> and </a:t>
            </a:r>
            <a:r>
              <a:rPr lang="en-US" sz="2300" dirty="0" err="1" smtClean="0"/>
              <a:t>NepBERTa</a:t>
            </a:r>
            <a:r>
              <a:rPr lang="en-US" sz="2300" dirty="0" smtClean="0"/>
              <a:t> [14][15]. </a:t>
            </a:r>
            <a:r>
              <a:rPr lang="en-US" sz="2300" dirty="0"/>
              <a:t>Other than that, there is one </a:t>
            </a:r>
            <a:r>
              <a:rPr lang="en-US" sz="2300" dirty="0" err="1"/>
              <a:t>distilBERT</a:t>
            </a:r>
            <a:r>
              <a:rPr lang="en-US" sz="2300" dirty="0"/>
              <a:t> and one </a:t>
            </a:r>
            <a:r>
              <a:rPr lang="en-US" sz="2300" dirty="0" err="1"/>
              <a:t>DeBERTa</a:t>
            </a:r>
            <a:r>
              <a:rPr lang="en-US" sz="2300" dirty="0"/>
              <a:t> </a:t>
            </a:r>
            <a:r>
              <a:rPr lang="en-US" sz="2300" dirty="0" smtClean="0"/>
              <a:t>model[16]. There are some cross-lingual BERT-based models that support Nepali language, like Multilingual BERT [17] and XLM-</a:t>
            </a:r>
            <a:r>
              <a:rPr lang="en-US" sz="2300" dirty="0" err="1" smtClean="0"/>
              <a:t>RoBERTa</a:t>
            </a:r>
            <a:r>
              <a:rPr lang="en-US" sz="2300" dirty="0" smtClean="0"/>
              <a:t> [24].</a:t>
            </a:r>
            <a:endParaRPr lang="en-US" sz="2300" dirty="0"/>
          </a:p>
          <a:p>
            <a:pPr>
              <a:lnSpc>
                <a:spcPct val="150000"/>
              </a:lnSpc>
            </a:pPr>
            <a:r>
              <a:rPr lang="en-US" sz="2300" dirty="0"/>
              <a:t>There are no known Nepali-only Pre-Trained GPT-based LMs </a:t>
            </a:r>
            <a:r>
              <a:rPr lang="en-US" sz="2300" dirty="0" smtClean="0"/>
              <a:t>available . Thus</a:t>
            </a:r>
            <a:r>
              <a:rPr lang="en-US" sz="2300" dirty="0"/>
              <a:t>, there hasn’t been any work done on SA with a GPT </a:t>
            </a:r>
            <a:r>
              <a:rPr lang="en-US" sz="2300" dirty="0" smtClean="0"/>
              <a:t>model on Nepali texts.</a:t>
            </a:r>
          </a:p>
          <a:p>
            <a:pPr>
              <a:lnSpc>
                <a:spcPct val="150000"/>
              </a:lnSpc>
            </a:pPr>
            <a:r>
              <a:rPr lang="en-US" sz="2300" dirty="0" smtClean="0"/>
              <a:t>The previous benchmark for this study (as per dataset used) is given by [6][7][8].</a:t>
            </a:r>
          </a:p>
          <a:p>
            <a:pPr algn="just">
              <a:lnSpc>
                <a:spcPct val="150000"/>
              </a:lnSpc>
            </a:pPr>
            <a:endParaRPr lang="en-US" dirty="0"/>
          </a:p>
        </p:txBody>
      </p:sp>
    </p:spTree>
    <p:extLst>
      <p:ext uri="{BB962C8B-B14F-4D97-AF65-F5344CB8AC3E}">
        <p14:creationId xmlns:p14="http://schemas.microsoft.com/office/powerpoint/2010/main" val="2935115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427" y="636994"/>
            <a:ext cx="8610600" cy="1032582"/>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 </a:t>
            </a:r>
            <a:r>
              <a:rPr lang="en-US" sz="2700" cap="none" dirty="0" smtClean="0">
                <a:latin typeface="Calibri" panose="020F0502020204030204" pitchFamily="34" charset="0"/>
                <a:ea typeface="Calibri" panose="020F0502020204030204" pitchFamily="34" charset="0"/>
                <a:cs typeface="Calibri" panose="020F0502020204030204" pitchFamily="34" charset="0"/>
              </a:rPr>
              <a:t>Workflow</a:t>
            </a:r>
            <a:endParaRPr lang="en-US" sz="2700"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0" y="0"/>
            <a:ext cx="6584066" cy="6864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710149" y="1806151"/>
            <a:ext cx="5241878" cy="1631216"/>
          </a:xfrm>
          <a:prstGeom prst="rect">
            <a:avLst/>
          </a:prstGeom>
          <a:noFill/>
        </p:spPr>
        <p:txBody>
          <a:bodyPr wrap="square" rtlCol="0">
            <a:spAutoFit/>
          </a:bodyPr>
          <a:lstStyle/>
          <a:p>
            <a:r>
              <a:rPr lang="en-US" sz="2000" dirty="0"/>
              <a:t>The research in this study is conducted in an iterative process of data collection and preprocessing, model selection and training, and performance evaluation and comparison </a:t>
            </a:r>
          </a:p>
        </p:txBody>
      </p:sp>
    </p:spTree>
    <p:extLst>
      <p:ext uri="{BB962C8B-B14F-4D97-AF65-F5344CB8AC3E}">
        <p14:creationId xmlns:p14="http://schemas.microsoft.com/office/powerpoint/2010/main" val="3395825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00418"/>
            <a:ext cx="8610600" cy="9689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r>
              <a:rPr lang="en-US" cap="none" dirty="0">
                <a:latin typeface="Calibri" panose="020F0502020204030204" pitchFamily="34" charset="0"/>
                <a:ea typeface="Calibri" panose="020F0502020204030204" pitchFamily="34" charset="0"/>
                <a:cs typeface="Calibri" panose="020F0502020204030204" pitchFamily="34" charset="0"/>
              </a:rPr>
              <a:t/>
            </a:r>
            <a:br>
              <a:rPr lang="en-US" cap="none" dirty="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Data Collection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3164" y="1869743"/>
            <a:ext cx="10983035" cy="4790363"/>
          </a:xfrm>
        </p:spPr>
        <p:txBody>
          <a:bodyPr>
            <a:noAutofit/>
          </a:bodyPr>
          <a:lstStyle/>
          <a:p>
            <a:pPr marL="457200" indent="-457200">
              <a:lnSpc>
                <a:spcPct val="150000"/>
              </a:lnSpc>
              <a:buFont typeface="+mj-lt"/>
              <a:buAutoNum type="arabicPeriod"/>
            </a:pPr>
            <a:r>
              <a:rPr lang="en-US" sz="2400" dirty="0" smtClean="0"/>
              <a:t>Data Collection:</a:t>
            </a:r>
          </a:p>
          <a:p>
            <a:pPr lvl="1">
              <a:lnSpc>
                <a:spcPct val="150000"/>
              </a:lnSpc>
            </a:pPr>
            <a:r>
              <a:rPr lang="en-US" sz="2400" dirty="0" smtClean="0"/>
              <a:t>NepCov19Tweets [</a:t>
            </a:r>
            <a:r>
              <a:rPr lang="en-US" sz="2400" dirty="0"/>
              <a:t>7</a:t>
            </a:r>
            <a:r>
              <a:rPr lang="en-US" sz="2400" dirty="0" smtClean="0"/>
              <a:t>] : a collection of tweets from Twitter regarding Covid-19.</a:t>
            </a:r>
          </a:p>
          <a:p>
            <a:pPr lvl="1">
              <a:lnSpc>
                <a:spcPct val="150000"/>
              </a:lnSpc>
            </a:pPr>
            <a:r>
              <a:rPr lang="en-US" sz="2400" dirty="0" smtClean="0"/>
              <a:t>NepCov19TweetsPlus: NepCov19Tweets after data augmentation.</a:t>
            </a:r>
          </a:p>
          <a:p>
            <a:pPr lvl="1">
              <a:lnSpc>
                <a:spcPct val="150000"/>
              </a:lnSpc>
            </a:pPr>
            <a:r>
              <a:rPr lang="en-US" sz="2400" dirty="0" smtClean="0"/>
              <a:t>A collection of texts from Twitter regarding Nepal Earthquake 2015.</a:t>
            </a:r>
          </a:p>
          <a:p>
            <a:pPr lvl="1">
              <a:lnSpc>
                <a:spcPct val="150000"/>
              </a:lnSpc>
            </a:pPr>
            <a:r>
              <a:rPr lang="en-US" sz="2400" dirty="0" smtClean="0"/>
              <a:t>20GB of Nepali text corpora for language model training: </a:t>
            </a:r>
            <a:r>
              <a:rPr lang="en-US" sz="2200" dirty="0" err="1" smtClean="0"/>
              <a:t>NepBERTa</a:t>
            </a:r>
            <a:r>
              <a:rPr lang="en-US" sz="2200" dirty="0" smtClean="0"/>
              <a:t> corpus, Oscar corpus, CC-100, Wikipedia, News dataset, and other scraped Nepali texts.</a:t>
            </a:r>
            <a:endParaRPr lang="en-US" sz="2200" dirty="0"/>
          </a:p>
        </p:txBody>
      </p:sp>
    </p:spTree>
    <p:extLst>
      <p:ext uri="{BB962C8B-B14F-4D97-AF65-F5344CB8AC3E}">
        <p14:creationId xmlns:p14="http://schemas.microsoft.com/office/powerpoint/2010/main" val="3342474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88245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a:latin typeface="Calibri" panose="020F0502020204030204" pitchFamily="34" charset="0"/>
                <a:ea typeface="Calibri" panose="020F0502020204030204" pitchFamily="34" charset="0"/>
                <a:cs typeface="Calibri" panose="020F0502020204030204" pitchFamily="34" charset="0"/>
              </a:rPr>
              <a:t>Research </a:t>
            </a:r>
            <a:r>
              <a:rPr lang="en-US" cap="none" dirty="0" smtClean="0">
                <a:latin typeface="Calibri" panose="020F0502020204030204" pitchFamily="34" charset="0"/>
                <a:ea typeface="Calibri" panose="020F0502020204030204" pitchFamily="34" charset="0"/>
                <a:cs typeface="Calibri" panose="020F0502020204030204" pitchFamily="34" charset="0"/>
              </a:rPr>
              <a:t>Methodology</a:t>
            </a:r>
            <a:r>
              <a:rPr lang="en-US" sz="2800" cap="none" dirty="0" smtClean="0">
                <a:latin typeface="Calibri" panose="020F0502020204030204" pitchFamily="34" charset="0"/>
                <a:ea typeface="Calibri" panose="020F0502020204030204" pitchFamily="34" charset="0"/>
                <a:cs typeface="Calibri" panose="020F0502020204030204" pitchFamily="34" charset="0"/>
              </a:rPr>
              <a:t/>
            </a:r>
            <a:br>
              <a:rPr lang="en-US" sz="2800" cap="none" dirty="0" smtClean="0">
                <a:latin typeface="Calibri" panose="020F0502020204030204" pitchFamily="34" charset="0"/>
                <a:ea typeface="Calibri" panose="020F0502020204030204" pitchFamily="34" charset="0"/>
                <a:cs typeface="Calibri" panose="020F0502020204030204" pitchFamily="34" charset="0"/>
              </a:rPr>
            </a:br>
            <a:r>
              <a:rPr lang="en-US" sz="2800" cap="none" dirty="0" smtClean="0">
                <a:latin typeface="Calibri" panose="020F0502020204030204" pitchFamily="34" charset="0"/>
                <a:ea typeface="Calibri" panose="020F0502020204030204" pitchFamily="34" charset="0"/>
                <a:cs typeface="Calibri" panose="020F0502020204030204" pitchFamily="34" charset="0"/>
              </a:rPr>
              <a:t>NepCov19Tweets Dataset</a:t>
            </a:r>
            <a:endParaRPr lang="en-US" sz="2800" cap="none"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1919785" y="6300716"/>
            <a:ext cx="2603598" cy="369332"/>
          </a:xfrm>
          <a:prstGeom prst="rect">
            <a:avLst/>
          </a:prstGeom>
          <a:noFill/>
        </p:spPr>
        <p:txBody>
          <a:bodyPr wrap="none" rtlCol="0">
            <a:spAutoFit/>
          </a:bodyPr>
          <a:lstStyle/>
          <a:p>
            <a:r>
              <a:rPr lang="en-US" dirty="0" smtClean="0"/>
              <a:t>Before Augmentation</a:t>
            </a:r>
            <a:endParaRPr lang="en-US" dirty="0"/>
          </a:p>
        </p:txBody>
      </p:sp>
      <p:sp>
        <p:nvSpPr>
          <p:cNvPr id="7" name="TextBox 6"/>
          <p:cNvSpPr txBox="1"/>
          <p:nvPr/>
        </p:nvSpPr>
        <p:spPr>
          <a:xfrm>
            <a:off x="8215951" y="6300716"/>
            <a:ext cx="2494594" cy="369332"/>
          </a:xfrm>
          <a:prstGeom prst="rect">
            <a:avLst/>
          </a:prstGeom>
          <a:noFill/>
        </p:spPr>
        <p:txBody>
          <a:bodyPr wrap="none" rtlCol="0">
            <a:spAutoFit/>
          </a:bodyPr>
          <a:lstStyle/>
          <a:p>
            <a:r>
              <a:rPr lang="en-US" dirty="0" smtClean="0"/>
              <a:t>After augmentation</a:t>
            </a:r>
            <a:endParaRPr lang="en-US" dirty="0"/>
          </a:p>
        </p:txBody>
      </p:sp>
      <p:sp>
        <p:nvSpPr>
          <p:cNvPr id="3" name="Content Placeholder 2"/>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476127" y="2194559"/>
            <a:ext cx="5763812" cy="4024125"/>
          </a:xfrm>
          <a:prstGeom prst="rect">
            <a:avLst/>
          </a:prstGeom>
        </p:spPr>
      </p:pic>
      <p:pic>
        <p:nvPicPr>
          <p:cNvPr id="9" name="Picture 8"/>
          <p:cNvPicPr>
            <a:picLocks noChangeAspect="1"/>
          </p:cNvPicPr>
          <p:nvPr/>
        </p:nvPicPr>
        <p:blipFill>
          <a:blip r:embed="rId3"/>
          <a:stretch>
            <a:fillRect/>
          </a:stretch>
        </p:blipFill>
        <p:spPr>
          <a:xfrm>
            <a:off x="6239939" y="2194558"/>
            <a:ext cx="5557126" cy="4024126"/>
          </a:xfrm>
          <a:prstGeom prst="rect">
            <a:avLst/>
          </a:prstGeom>
        </p:spPr>
      </p:pic>
      <p:sp>
        <p:nvSpPr>
          <p:cNvPr id="10" name="TextBox 9"/>
          <p:cNvSpPr txBox="1"/>
          <p:nvPr/>
        </p:nvSpPr>
        <p:spPr>
          <a:xfrm>
            <a:off x="1514901" y="3111690"/>
            <a:ext cx="1128215" cy="307777"/>
          </a:xfrm>
          <a:prstGeom prst="rect">
            <a:avLst/>
          </a:prstGeom>
          <a:noFill/>
        </p:spPr>
        <p:txBody>
          <a:bodyPr wrap="square" rtlCol="0">
            <a:spAutoFit/>
          </a:bodyPr>
          <a:lstStyle/>
          <a:p>
            <a:r>
              <a:rPr lang="en-US" sz="1400" dirty="0" smtClean="0"/>
              <a:t>Negative</a:t>
            </a:r>
            <a:endParaRPr lang="en-US" sz="1400" dirty="0"/>
          </a:p>
        </p:txBody>
      </p:sp>
      <p:sp>
        <p:nvSpPr>
          <p:cNvPr id="11" name="TextBox 10"/>
          <p:cNvSpPr txBox="1"/>
          <p:nvPr/>
        </p:nvSpPr>
        <p:spPr>
          <a:xfrm>
            <a:off x="7259472" y="2900150"/>
            <a:ext cx="1128215" cy="307777"/>
          </a:xfrm>
          <a:prstGeom prst="rect">
            <a:avLst/>
          </a:prstGeom>
          <a:noFill/>
        </p:spPr>
        <p:txBody>
          <a:bodyPr wrap="square" rtlCol="0">
            <a:spAutoFit/>
          </a:bodyPr>
          <a:lstStyle/>
          <a:p>
            <a:r>
              <a:rPr lang="en-US" sz="1400" dirty="0" smtClean="0"/>
              <a:t>Negative</a:t>
            </a:r>
            <a:endParaRPr lang="en-US" sz="1400" dirty="0"/>
          </a:p>
        </p:txBody>
      </p:sp>
      <p:sp>
        <p:nvSpPr>
          <p:cNvPr id="12" name="TextBox 11"/>
          <p:cNvSpPr txBox="1"/>
          <p:nvPr/>
        </p:nvSpPr>
        <p:spPr>
          <a:xfrm>
            <a:off x="3098541" y="2903913"/>
            <a:ext cx="1128215" cy="307777"/>
          </a:xfrm>
          <a:prstGeom prst="rect">
            <a:avLst/>
          </a:prstGeom>
          <a:noFill/>
        </p:spPr>
        <p:txBody>
          <a:bodyPr wrap="square" rtlCol="0">
            <a:spAutoFit/>
          </a:bodyPr>
          <a:lstStyle/>
          <a:p>
            <a:r>
              <a:rPr lang="en-US" sz="1400" dirty="0" smtClean="0"/>
              <a:t>Positive</a:t>
            </a:r>
            <a:endParaRPr lang="en-US" sz="1400" dirty="0"/>
          </a:p>
        </p:txBody>
      </p:sp>
      <p:sp>
        <p:nvSpPr>
          <p:cNvPr id="13" name="TextBox 12"/>
          <p:cNvSpPr txBox="1"/>
          <p:nvPr/>
        </p:nvSpPr>
        <p:spPr>
          <a:xfrm>
            <a:off x="10445087" y="2596136"/>
            <a:ext cx="1128215" cy="307777"/>
          </a:xfrm>
          <a:prstGeom prst="rect">
            <a:avLst/>
          </a:prstGeom>
          <a:noFill/>
        </p:spPr>
        <p:txBody>
          <a:bodyPr wrap="square" rtlCol="0">
            <a:spAutoFit/>
          </a:bodyPr>
          <a:lstStyle/>
          <a:p>
            <a:r>
              <a:rPr lang="en-US" sz="1400" dirty="0" smtClean="0"/>
              <a:t>Positive</a:t>
            </a:r>
            <a:endParaRPr lang="en-US" sz="1400" dirty="0"/>
          </a:p>
        </p:txBody>
      </p:sp>
      <p:sp>
        <p:nvSpPr>
          <p:cNvPr id="14" name="TextBox 13"/>
          <p:cNvSpPr txBox="1"/>
          <p:nvPr/>
        </p:nvSpPr>
        <p:spPr>
          <a:xfrm>
            <a:off x="4669240" y="4851780"/>
            <a:ext cx="1128215" cy="307777"/>
          </a:xfrm>
          <a:prstGeom prst="rect">
            <a:avLst/>
          </a:prstGeom>
          <a:noFill/>
        </p:spPr>
        <p:txBody>
          <a:bodyPr wrap="square" rtlCol="0">
            <a:spAutoFit/>
          </a:bodyPr>
          <a:lstStyle/>
          <a:p>
            <a:r>
              <a:rPr lang="en-US" sz="1400" dirty="0" smtClean="0"/>
              <a:t>Neutral</a:t>
            </a:r>
            <a:endParaRPr lang="en-US" sz="1400" dirty="0"/>
          </a:p>
        </p:txBody>
      </p:sp>
      <p:sp>
        <p:nvSpPr>
          <p:cNvPr id="15" name="TextBox 14"/>
          <p:cNvSpPr txBox="1"/>
          <p:nvPr/>
        </p:nvSpPr>
        <p:spPr>
          <a:xfrm>
            <a:off x="8843112" y="3044153"/>
            <a:ext cx="1128215" cy="307777"/>
          </a:xfrm>
          <a:prstGeom prst="rect">
            <a:avLst/>
          </a:prstGeom>
          <a:noFill/>
        </p:spPr>
        <p:txBody>
          <a:bodyPr wrap="square" rtlCol="0">
            <a:spAutoFit/>
          </a:bodyPr>
          <a:lstStyle/>
          <a:p>
            <a:r>
              <a:rPr lang="en-US" sz="1400" dirty="0" smtClean="0"/>
              <a:t>Neutral</a:t>
            </a:r>
            <a:endParaRPr lang="en-US" sz="1400" dirty="0"/>
          </a:p>
        </p:txBody>
      </p:sp>
    </p:spTree>
    <p:extLst>
      <p:ext uri="{BB962C8B-B14F-4D97-AF65-F5344CB8AC3E}">
        <p14:creationId xmlns:p14="http://schemas.microsoft.com/office/powerpoint/2010/main" val="701429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6603"/>
            <a:ext cx="8868770" cy="99173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800" cap="none" dirty="0" smtClean="0">
                <a:latin typeface="Calibri" panose="020F0502020204030204" pitchFamily="34" charset="0"/>
                <a:ea typeface="Calibri" panose="020F0502020204030204" pitchFamily="34" charset="0"/>
                <a:cs typeface="Calibri" panose="020F0502020204030204" pitchFamily="34" charset="0"/>
              </a:rPr>
              <a:t>Model Architecture</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5952" y="1737816"/>
            <a:ext cx="11168418" cy="4749421"/>
          </a:xfrm>
        </p:spPr>
        <p:txBody>
          <a:bodyPr>
            <a:noAutofit/>
          </a:bodyPr>
          <a:lstStyle/>
          <a:p>
            <a:pPr marL="457200" indent="-457200">
              <a:lnSpc>
                <a:spcPct val="150000"/>
              </a:lnSpc>
              <a:buFont typeface="+mj-lt"/>
              <a:buAutoNum type="arabicPeriod" startAt="2"/>
            </a:pPr>
            <a:r>
              <a:rPr lang="en-US" sz="2400" dirty="0"/>
              <a:t>Data Preprocessing:</a:t>
            </a:r>
          </a:p>
          <a:p>
            <a:pPr lvl="1">
              <a:lnSpc>
                <a:spcPct val="150000"/>
              </a:lnSpc>
            </a:pPr>
            <a:r>
              <a:rPr lang="en-US" sz="2400" dirty="0"/>
              <a:t>Cleaning &amp; Tokenization</a:t>
            </a:r>
          </a:p>
          <a:p>
            <a:pPr marL="457200" indent="-457200">
              <a:lnSpc>
                <a:spcPct val="150000"/>
              </a:lnSpc>
              <a:buFont typeface="+mj-lt"/>
              <a:buAutoNum type="arabicPeriod" startAt="3"/>
            </a:pPr>
            <a:r>
              <a:rPr lang="en-US" sz="2400" dirty="0" smtClean="0"/>
              <a:t>Model Architecture:</a:t>
            </a:r>
          </a:p>
          <a:p>
            <a:pPr lvl="1">
              <a:lnSpc>
                <a:spcPct val="150000"/>
              </a:lnSpc>
            </a:pPr>
            <a:r>
              <a:rPr lang="en-US" sz="2400" dirty="0" smtClean="0"/>
              <a:t>Bert-based models </a:t>
            </a:r>
            <a:r>
              <a:rPr lang="en-US" sz="2400" dirty="0" smtClean="0">
                <a:sym typeface="Wingdings" panose="05000000000000000000" pitchFamily="2" charset="2"/>
              </a:rPr>
              <a:t> </a:t>
            </a:r>
            <a:r>
              <a:rPr lang="en-US" sz="2400" dirty="0" err="1"/>
              <a:t>nepaliBERT</a:t>
            </a:r>
            <a:r>
              <a:rPr lang="en-US" sz="2400" dirty="0"/>
              <a:t> [9], </a:t>
            </a:r>
            <a:r>
              <a:rPr lang="en-US" sz="2400" dirty="0" err="1"/>
              <a:t>NepBERTa</a:t>
            </a:r>
            <a:r>
              <a:rPr lang="en-US" sz="2400" dirty="0"/>
              <a:t> [10], </a:t>
            </a:r>
            <a:r>
              <a:rPr lang="en-US" sz="2400" dirty="0" err="1"/>
              <a:t>distilBERT</a:t>
            </a:r>
            <a:r>
              <a:rPr lang="en-US" sz="2400" dirty="0"/>
              <a:t> (say </a:t>
            </a:r>
            <a:r>
              <a:rPr lang="en-US" sz="2400" i="1" dirty="0" err="1"/>
              <a:t>NepDistilBERT</a:t>
            </a:r>
            <a:r>
              <a:rPr lang="en-US" sz="2400" dirty="0"/>
              <a:t>) and </a:t>
            </a:r>
            <a:r>
              <a:rPr lang="en-US" sz="2400" dirty="0" err="1"/>
              <a:t>DeBERTa</a:t>
            </a:r>
            <a:r>
              <a:rPr lang="en-US" sz="2400" dirty="0"/>
              <a:t> (say </a:t>
            </a:r>
            <a:r>
              <a:rPr lang="en-US" sz="2400" i="1" dirty="0" err="1"/>
              <a:t>NepDeBERTa</a:t>
            </a:r>
            <a:r>
              <a:rPr lang="en-US" sz="2400" dirty="0"/>
              <a:t>) [11], multilingual BERT [17], XLM-</a:t>
            </a:r>
            <a:r>
              <a:rPr lang="en-US" sz="2400" dirty="0" err="1"/>
              <a:t>RoBERTa</a:t>
            </a:r>
            <a:r>
              <a:rPr lang="en-US" sz="2400" dirty="0"/>
              <a:t> [24] </a:t>
            </a:r>
            <a:r>
              <a:rPr lang="en-US" sz="2400" dirty="0" smtClean="0"/>
              <a:t>and </a:t>
            </a:r>
            <a:r>
              <a:rPr lang="en-US" sz="2400" dirty="0" err="1" smtClean="0"/>
              <a:t>distitlBERT</a:t>
            </a:r>
            <a:r>
              <a:rPr lang="en-US" sz="2400" dirty="0" smtClean="0"/>
              <a:t>-Nepali </a:t>
            </a:r>
            <a:r>
              <a:rPr lang="en-US" sz="2400" dirty="0"/>
              <a:t>*</a:t>
            </a:r>
            <a:r>
              <a:rPr lang="en-US" sz="2400" dirty="0" smtClean="0"/>
              <a:t>.</a:t>
            </a:r>
          </a:p>
          <a:p>
            <a:pPr lvl="1">
              <a:lnSpc>
                <a:spcPct val="150000"/>
              </a:lnSpc>
            </a:pPr>
            <a:r>
              <a:rPr lang="en-US" sz="2400" dirty="0" smtClean="0"/>
              <a:t>GPT-based models </a:t>
            </a:r>
            <a:r>
              <a:rPr lang="en-US" sz="2400" dirty="0" smtClean="0">
                <a:sym typeface="Wingdings" panose="05000000000000000000" pitchFamily="2" charset="2"/>
              </a:rPr>
              <a:t> </a:t>
            </a:r>
            <a:r>
              <a:rPr lang="en-US" sz="2400" dirty="0" err="1" smtClean="0">
                <a:sym typeface="Wingdings" panose="05000000000000000000" pitchFamily="2" charset="2"/>
              </a:rPr>
              <a:t>GNePT</a:t>
            </a:r>
            <a:r>
              <a:rPr lang="en-US" sz="2400" dirty="0" smtClean="0">
                <a:sym typeface="Wingdings" panose="05000000000000000000" pitchFamily="2" charset="2"/>
              </a:rPr>
              <a:t> * and </a:t>
            </a:r>
            <a:r>
              <a:rPr lang="en-US" sz="2400" dirty="0" err="1" smtClean="0">
                <a:sym typeface="Wingdings" panose="05000000000000000000" pitchFamily="2" charset="2"/>
              </a:rPr>
              <a:t>distilGPT</a:t>
            </a:r>
            <a:r>
              <a:rPr lang="en-US" sz="2400" dirty="0" smtClean="0">
                <a:sym typeface="Wingdings" panose="05000000000000000000" pitchFamily="2" charset="2"/>
              </a:rPr>
              <a:t>-Nepali *</a:t>
            </a:r>
          </a:p>
          <a:p>
            <a:pPr lvl="1">
              <a:lnSpc>
                <a:spcPct val="150000"/>
              </a:lnSpc>
            </a:pPr>
            <a:r>
              <a:rPr lang="en-US" sz="2400" dirty="0" smtClean="0">
                <a:sym typeface="Wingdings" panose="05000000000000000000" pitchFamily="2" charset="2"/>
              </a:rPr>
              <a:t>Hybrid Model  SVM and MLP</a:t>
            </a:r>
            <a:endParaRPr lang="en-US" sz="2400" dirty="0" smtClean="0"/>
          </a:p>
        </p:txBody>
      </p:sp>
    </p:spTree>
    <p:extLst>
      <p:ext uri="{BB962C8B-B14F-4D97-AF65-F5344CB8AC3E}">
        <p14:creationId xmlns:p14="http://schemas.microsoft.com/office/powerpoint/2010/main" val="4831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98"/>
            <a:ext cx="8610600" cy="1014386"/>
          </a:xfrm>
        </p:spPr>
        <p:txBody>
          <a:bodyPr/>
          <a:lstStyle/>
          <a:p>
            <a:r>
              <a:rPr lang="en-US" cap="none" dirty="0" smtClean="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OUTLINE</a:t>
            </a:r>
            <a:endParaRPr lang="en-US" dirty="0"/>
          </a:p>
        </p:txBody>
      </p:sp>
      <p:sp>
        <p:nvSpPr>
          <p:cNvPr id="3" name="Content Placeholder 2"/>
          <p:cNvSpPr>
            <a:spLocks noGrp="1"/>
          </p:cNvSpPr>
          <p:nvPr>
            <p:ph idx="1"/>
          </p:nvPr>
        </p:nvSpPr>
        <p:spPr>
          <a:xfrm>
            <a:off x="685800" y="1524000"/>
            <a:ext cx="10820400" cy="5136107"/>
          </a:xfrm>
        </p:spPr>
        <p:txBody>
          <a:bodyPr>
            <a:normAutofit/>
          </a:bodyPr>
          <a:lstStyle/>
          <a:p>
            <a:pPr>
              <a:lnSpc>
                <a:spcPct val="150000"/>
              </a:lnSpc>
            </a:pPr>
            <a:r>
              <a:rPr lang="en-US" sz="2400" dirty="0" smtClean="0">
                <a:hlinkClick r:id="rId3" action="ppaction://hlinksldjump"/>
              </a:rPr>
              <a:t>Introduction: Sentiment Analysis and Nepali Language trends</a:t>
            </a:r>
            <a:endParaRPr lang="en-US" sz="2400" dirty="0" smtClean="0"/>
          </a:p>
          <a:p>
            <a:pPr>
              <a:lnSpc>
                <a:spcPct val="150000"/>
              </a:lnSpc>
            </a:pPr>
            <a:r>
              <a:rPr lang="en-US" sz="2400" dirty="0" smtClean="0">
                <a:hlinkClick r:id="rId4" action="ppaction://hlinksldjump"/>
              </a:rPr>
              <a:t>The Objective &amp; Limitation of the Study</a:t>
            </a:r>
            <a:endParaRPr lang="en-US" sz="2400" dirty="0" smtClean="0"/>
          </a:p>
          <a:p>
            <a:pPr>
              <a:lnSpc>
                <a:spcPct val="150000"/>
              </a:lnSpc>
            </a:pPr>
            <a:r>
              <a:rPr lang="en-US" sz="2400" dirty="0" smtClean="0">
                <a:hlinkClick r:id="rId5" action="ppaction://hlinksldjump"/>
              </a:rPr>
              <a:t>Background</a:t>
            </a:r>
            <a:r>
              <a:rPr lang="en-US" sz="2400" dirty="0" smtClean="0">
                <a:hlinkClick r:id="rId5" action="ppaction://hlinksldjump"/>
              </a:rPr>
              <a:t> and</a:t>
            </a:r>
            <a:r>
              <a:rPr lang="en-US" sz="2400" dirty="0" smtClean="0"/>
              <a:t> </a:t>
            </a:r>
            <a:r>
              <a:rPr lang="en-US" sz="2400" dirty="0" smtClean="0">
                <a:hlinkClick r:id="rId6" action="ppaction://hlinksldjump"/>
              </a:rPr>
              <a:t>Literature </a:t>
            </a:r>
            <a:r>
              <a:rPr lang="en-US" sz="2400" dirty="0" smtClean="0">
                <a:hlinkClick r:id="rId6" action="ppaction://hlinksldjump"/>
              </a:rPr>
              <a:t>Review</a:t>
            </a:r>
            <a:endParaRPr lang="en-US" sz="2400" dirty="0" smtClean="0"/>
          </a:p>
          <a:p>
            <a:pPr>
              <a:lnSpc>
                <a:spcPct val="150000"/>
              </a:lnSpc>
            </a:pPr>
            <a:r>
              <a:rPr lang="en-US" sz="2400" dirty="0" smtClean="0">
                <a:hlinkClick r:id="rId7" action="ppaction://hlinksldjump"/>
              </a:rPr>
              <a:t>Research Methodology</a:t>
            </a:r>
            <a:endParaRPr lang="en-US" sz="2400" dirty="0" smtClean="0"/>
          </a:p>
          <a:p>
            <a:pPr>
              <a:lnSpc>
                <a:spcPct val="150000"/>
              </a:lnSpc>
            </a:pPr>
            <a:r>
              <a:rPr lang="en-US" sz="2400" dirty="0" smtClean="0">
                <a:hlinkClick r:id="rId8" action="ppaction://hlinksldjump"/>
              </a:rPr>
              <a:t>Implementation</a:t>
            </a:r>
            <a:r>
              <a:rPr lang="en-US" sz="2400" dirty="0" smtClean="0"/>
              <a:t> </a:t>
            </a:r>
          </a:p>
          <a:p>
            <a:pPr>
              <a:lnSpc>
                <a:spcPct val="150000"/>
              </a:lnSpc>
            </a:pPr>
            <a:r>
              <a:rPr lang="en-US" sz="2400" dirty="0" smtClean="0">
                <a:hlinkClick r:id="rId9" action="ppaction://hlinksldjump"/>
              </a:rPr>
              <a:t>Result Analysis</a:t>
            </a:r>
            <a:endParaRPr lang="en-US" sz="2400" dirty="0" smtClean="0"/>
          </a:p>
          <a:p>
            <a:pPr>
              <a:lnSpc>
                <a:spcPct val="150000"/>
              </a:lnSpc>
            </a:pPr>
            <a:r>
              <a:rPr lang="en-US" sz="2400" dirty="0" smtClean="0">
                <a:hlinkClick r:id="rId10" action="ppaction://hlinksldjump"/>
              </a:rPr>
              <a:t>Conclusion and Future </a:t>
            </a:r>
            <a:r>
              <a:rPr lang="en-US" sz="2400" dirty="0" smtClean="0">
                <a:hlinkClick r:id="rId10" action="ppaction://hlinksldjump"/>
              </a:rPr>
              <a:t>Recommendation</a:t>
            </a:r>
            <a:endParaRPr lang="en-US" dirty="0" smtClean="0"/>
          </a:p>
          <a:p>
            <a:endParaRPr lang="en-US" dirty="0" smtClean="0"/>
          </a:p>
          <a:p>
            <a:endParaRPr lang="en-US" dirty="0"/>
          </a:p>
        </p:txBody>
      </p:sp>
    </p:spTree>
    <p:extLst>
      <p:ext uri="{BB962C8B-B14F-4D97-AF65-F5344CB8AC3E}">
        <p14:creationId xmlns:p14="http://schemas.microsoft.com/office/powerpoint/2010/main" val="1948885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23484"/>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a:latin typeface="Calibri" panose="020F0502020204030204" pitchFamily="34" charset="0"/>
                <a:ea typeface="Calibri" panose="020F0502020204030204" pitchFamily="34" charset="0"/>
                <a:cs typeface="Calibri" panose="020F0502020204030204" pitchFamily="34" charset="0"/>
              </a:rPr>
              <a:t>P</a:t>
            </a:r>
            <a:r>
              <a:rPr lang="en-US" sz="3100" cap="none" dirty="0" smtClean="0">
                <a:latin typeface="Calibri" panose="020F0502020204030204" pitchFamily="34" charset="0"/>
                <a:ea typeface="Calibri" panose="020F0502020204030204" pitchFamily="34" charset="0"/>
                <a:cs typeface="Calibri" panose="020F0502020204030204" pitchFamily="34" charset="0"/>
              </a:rPr>
              <a:t>re-training and Fine-tuning</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919784"/>
            <a:ext cx="11104728" cy="4590197"/>
          </a:xfrm>
        </p:spPr>
        <p:txBody>
          <a:bodyPr>
            <a:noAutofit/>
          </a:bodyPr>
          <a:lstStyle/>
          <a:p>
            <a:pPr marL="457200" indent="-457200">
              <a:lnSpc>
                <a:spcPct val="150000"/>
              </a:lnSpc>
              <a:buFont typeface="+mj-lt"/>
              <a:buAutoNum type="arabicPeriod" startAt="4"/>
            </a:pPr>
            <a:r>
              <a:rPr lang="en-US" sz="2400" dirty="0" smtClean="0"/>
              <a:t>Pre-training </a:t>
            </a:r>
            <a:r>
              <a:rPr lang="en-US" sz="2400" dirty="0"/>
              <a:t>and Fine-Tuning</a:t>
            </a:r>
            <a:r>
              <a:rPr lang="en-US" sz="2400" dirty="0" smtClean="0"/>
              <a:t>:</a:t>
            </a:r>
            <a:endParaRPr lang="en-US" sz="2400" dirty="0"/>
          </a:p>
          <a:p>
            <a:pPr lvl="1">
              <a:lnSpc>
                <a:spcPct val="150000"/>
              </a:lnSpc>
            </a:pPr>
            <a:r>
              <a:rPr lang="en-US" sz="2400" dirty="0" err="1" smtClean="0"/>
              <a:t>distilBERT</a:t>
            </a:r>
            <a:r>
              <a:rPr lang="en-US" sz="2400" dirty="0" smtClean="0"/>
              <a:t>-Nepali, a model pre-trained on 6GB of Nepali text data.</a:t>
            </a:r>
          </a:p>
          <a:p>
            <a:pPr lvl="1">
              <a:lnSpc>
                <a:spcPct val="150000"/>
              </a:lnSpc>
            </a:pPr>
            <a:r>
              <a:rPr lang="en-US" sz="2400" dirty="0" err="1" smtClean="0"/>
              <a:t>GNePT</a:t>
            </a:r>
            <a:r>
              <a:rPr lang="en-US" sz="2400" dirty="0" smtClean="0"/>
              <a:t>, a model pre-trained on 20GB of Nepali text data.</a:t>
            </a:r>
          </a:p>
          <a:p>
            <a:pPr lvl="1">
              <a:lnSpc>
                <a:spcPct val="150000"/>
              </a:lnSpc>
            </a:pPr>
            <a:r>
              <a:rPr lang="en-US" sz="2400" dirty="0" err="1"/>
              <a:t>distilGPT</a:t>
            </a:r>
            <a:r>
              <a:rPr lang="en-US" sz="2400" dirty="0"/>
              <a:t>-Nepali, a model pre-trained on 20GB of Nepali text data</a:t>
            </a:r>
            <a:r>
              <a:rPr lang="en-US" sz="2400" dirty="0" smtClean="0"/>
              <a:t>.</a:t>
            </a:r>
          </a:p>
          <a:p>
            <a:pPr lvl="1">
              <a:lnSpc>
                <a:spcPct val="150000"/>
              </a:lnSpc>
            </a:pPr>
            <a:r>
              <a:rPr lang="en-US" sz="2400" dirty="0" smtClean="0"/>
              <a:t>All the selected models are fine-tuned on NepCov19Tweets and NepCov19TweetsPlus dataset as well as </a:t>
            </a:r>
            <a:r>
              <a:rPr lang="en-US" sz="2400" dirty="0" err="1" smtClean="0"/>
              <a:t>NepaliTweets</a:t>
            </a:r>
            <a:r>
              <a:rPr lang="en-US" sz="2400" dirty="0" smtClean="0"/>
              <a:t> dataset.</a:t>
            </a:r>
          </a:p>
        </p:txBody>
      </p:sp>
    </p:spTree>
    <p:extLst>
      <p:ext uri="{BB962C8B-B14F-4D97-AF65-F5344CB8AC3E}">
        <p14:creationId xmlns:p14="http://schemas.microsoft.com/office/powerpoint/2010/main" val="39773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168421"/>
            <a:ext cx="8627660" cy="106442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Evaluation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574" y="1337482"/>
                <a:ext cx="11104728" cy="5172500"/>
              </a:xfrm>
            </p:spPr>
            <p:txBody>
              <a:bodyPr>
                <a:noAutofit/>
              </a:bodyPr>
              <a:lstStyle/>
              <a:p>
                <a:pPr marL="457200" indent="-457200">
                  <a:lnSpc>
                    <a:spcPct val="150000"/>
                  </a:lnSpc>
                  <a:buFont typeface="+mj-lt"/>
                  <a:buAutoNum type="arabicPeriod" startAt="6"/>
                </a:pPr>
                <a:r>
                  <a:rPr lang="en-US" sz="2000" dirty="0" smtClean="0"/>
                  <a:t>Evaluation:</a:t>
                </a:r>
              </a:p>
              <a:p>
                <a:pPr lvl="1">
                  <a:lnSpc>
                    <a:spcPct val="150000"/>
                  </a:lnSpc>
                </a:pPr>
                <a:r>
                  <a:rPr lang="en-US" dirty="0" smtClean="0"/>
                  <a:t>Performance evaluation of the fine-tuned models will be done using evaluation metrics like F1-score, accuracy, precision and recall.</a:t>
                </a:r>
              </a:p>
              <a:p>
                <a:pPr marL="0" indent="0">
                  <a:lnSpc>
                    <a:spcPct val="150000"/>
                  </a:lnSpc>
                  <a:buNone/>
                </a:pPr>
                <a:r>
                  <a:rPr lang="en-US" sz="2000" dirty="0" smtClean="0"/>
                  <a:t>Given a confusion matrix as shown in the figure,</a:t>
                </a:r>
              </a:p>
              <a:p>
                <a:pPr marL="0" indent="0">
                  <a:lnSpc>
                    <a:spcPct val="150000"/>
                  </a:lnSpc>
                  <a:buNone/>
                </a:pPr>
                <a:r>
                  <a:rPr lang="en-US" sz="2000" dirty="0" smtClean="0"/>
                  <a:t>Accuracy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 + </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 + </m:t>
                        </m:r>
                        <m:r>
                          <a:rPr lang="en-US" sz="2000" b="0" i="1" smtClean="0">
                            <a:latin typeface="Cambria Math" panose="02040503050406030204" pitchFamily="18" charset="0"/>
                          </a:rPr>
                          <m:t>𝐹𝑃</m:t>
                        </m:r>
                        <m:r>
                          <a:rPr lang="en-US" sz="2000" b="0" i="1" smtClean="0">
                            <a:latin typeface="Cambria Math" panose="02040503050406030204" pitchFamily="18" charset="0"/>
                          </a:rPr>
                          <m:t> + </m:t>
                        </m:r>
                        <m:r>
                          <a:rPr lang="en-US" sz="2000" b="0" i="1" smtClean="0">
                            <a:latin typeface="Cambria Math" panose="02040503050406030204" pitchFamily="18" charset="0"/>
                          </a:rPr>
                          <m:t>𝑇𝑁</m:t>
                        </m:r>
                        <m:r>
                          <a:rPr lang="en-US" sz="2000" b="0" i="1" smtClean="0">
                            <a:latin typeface="Cambria Math" panose="02040503050406030204" pitchFamily="18" charset="0"/>
                          </a:rPr>
                          <m:t> + </m:t>
                        </m:r>
                        <m:r>
                          <a:rPr lang="en-US" sz="2000" b="0" i="1" smtClean="0">
                            <a:latin typeface="Cambria Math" panose="02040503050406030204" pitchFamily="18" charset="0"/>
                          </a:rPr>
                          <m:t>𝐹𝑁</m:t>
                        </m:r>
                      </m:den>
                    </m:f>
                  </m:oMath>
                </a14:m>
                <a:endParaRPr lang="en-US" sz="2000" dirty="0"/>
              </a:p>
              <a:p>
                <a:pPr marL="0" indent="0">
                  <a:lnSpc>
                    <a:spcPct val="150000"/>
                  </a:lnSpc>
                  <a:buNone/>
                </a:pPr>
                <a:r>
                  <a:rPr lang="en-US" sz="2000" dirty="0"/>
                  <a:t>Precision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𝑇𝑃</m:t>
                        </m:r>
                      </m:num>
                      <m:den>
                        <m:r>
                          <a:rPr lang="en-US" sz="2000" i="1">
                            <a:latin typeface="Cambria Math" panose="02040503050406030204" pitchFamily="18" charset="0"/>
                          </a:rPr>
                          <m:t>𝑇𝑃</m:t>
                        </m:r>
                        <m:r>
                          <a:rPr lang="en-US" sz="2000" b="0" i="1" smtClean="0">
                            <a:latin typeface="Cambria Math" panose="02040503050406030204" pitchFamily="18" charset="0"/>
                          </a:rPr>
                          <m:t> </m:t>
                        </m:r>
                        <m:r>
                          <a:rPr lang="en-US" sz="2000" i="1">
                            <a:latin typeface="Cambria Math" panose="02040503050406030204" pitchFamily="18" charset="0"/>
                          </a:rPr>
                          <m:t>+ </m:t>
                        </m:r>
                        <m:r>
                          <a:rPr lang="en-US" sz="2000" i="1">
                            <a:latin typeface="Cambria Math" panose="02040503050406030204" pitchFamily="18" charset="0"/>
                          </a:rPr>
                          <m:t>𝐹𝑃</m:t>
                        </m:r>
                      </m:den>
                    </m:f>
                  </m:oMath>
                </a14:m>
                <a:endParaRPr lang="en-US" sz="2000" dirty="0"/>
              </a:p>
              <a:p>
                <a:pPr marL="0" indent="0">
                  <a:lnSpc>
                    <a:spcPct val="150000"/>
                  </a:lnSpc>
                  <a:buNone/>
                </a:pPr>
                <a:r>
                  <a:rPr lang="en-US" sz="2000" dirty="0" smtClean="0"/>
                  <a:t>Recall </a:t>
                </a:r>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𝑇𝑃</m:t>
                        </m:r>
                      </m:num>
                      <m:den>
                        <m:r>
                          <a:rPr lang="en-US" sz="2000" i="1">
                            <a:latin typeface="Cambria Math" panose="02040503050406030204" pitchFamily="18" charset="0"/>
                          </a:rPr>
                          <m:t>𝑇𝑃</m:t>
                        </m:r>
                        <m:r>
                          <a:rPr lang="en-US" sz="2000" b="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𝐹𝑁</m:t>
                        </m:r>
                      </m:den>
                    </m:f>
                  </m:oMath>
                </a14:m>
                <a:endParaRPr lang="en-US" sz="2000" dirty="0"/>
              </a:p>
              <a:p>
                <a:pPr marL="0" indent="0">
                  <a:lnSpc>
                    <a:spcPct val="150000"/>
                  </a:lnSpc>
                  <a:buNone/>
                </a:pPr>
                <a:r>
                  <a:rPr lang="en-US" sz="2000" dirty="0" smtClean="0"/>
                  <a:t>F1 score </a:t>
                </a:r>
                <a:r>
                  <a:rPr lang="en-US" sz="2000" dirty="0"/>
                  <a:t>= </a:t>
                </a:r>
                <a14:m>
                  <m:oMath xmlns:m="http://schemas.openxmlformats.org/officeDocument/2006/math">
                    <m:r>
                      <a:rPr lang="en-US" sz="2000" b="0" i="0"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a14:m>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574" y="1337482"/>
                <a:ext cx="11104728" cy="5172500"/>
              </a:xfrm>
              <a:blipFill>
                <a:blip r:embed="rId2"/>
                <a:stretch>
                  <a:fillRect l="-604" b="-70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664198" y="3307851"/>
            <a:ext cx="5323086" cy="3306765"/>
          </a:xfrm>
          <a:prstGeom prst="rect">
            <a:avLst/>
          </a:prstGeom>
        </p:spPr>
      </p:pic>
    </p:spTree>
    <p:extLst>
      <p:ext uri="{BB962C8B-B14F-4D97-AF65-F5344CB8AC3E}">
        <p14:creationId xmlns:p14="http://schemas.microsoft.com/office/powerpoint/2010/main" val="543705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92340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Tools, platforms and libraries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2"/>
            <a:ext cx="11104728" cy="5172500"/>
          </a:xfrm>
        </p:spPr>
        <p:txBody>
          <a:bodyPr>
            <a:noAutofit/>
          </a:bodyPr>
          <a:lstStyle/>
          <a:p>
            <a:pPr marL="457200" indent="-457200">
              <a:lnSpc>
                <a:spcPct val="150000"/>
              </a:lnSpc>
              <a:buFont typeface="+mj-lt"/>
              <a:buAutoNum type="arabicPeriod"/>
            </a:pPr>
            <a:r>
              <a:rPr lang="en-US" sz="2000" dirty="0" smtClean="0"/>
              <a:t>Python3 programming language</a:t>
            </a:r>
          </a:p>
          <a:p>
            <a:pPr marL="457200" indent="-457200">
              <a:lnSpc>
                <a:spcPct val="150000"/>
              </a:lnSpc>
              <a:buFont typeface="+mj-lt"/>
              <a:buAutoNum type="arabicPeriod"/>
            </a:pPr>
            <a:r>
              <a:rPr lang="en-US" sz="2000" dirty="0" err="1" smtClean="0"/>
              <a:t>Huggingface’s</a:t>
            </a:r>
            <a:r>
              <a:rPr lang="en-US" sz="2000" dirty="0" smtClean="0"/>
              <a:t> transformers, datasets and tokenizers library. </a:t>
            </a:r>
          </a:p>
          <a:p>
            <a:pPr lvl="1">
              <a:lnSpc>
                <a:spcPct val="150000"/>
              </a:lnSpc>
            </a:pPr>
            <a:r>
              <a:rPr lang="en-US" sz="1800" dirty="0" smtClean="0"/>
              <a:t>Transformers library with </a:t>
            </a:r>
            <a:r>
              <a:rPr lang="en-US" sz="1800" dirty="0" err="1" smtClean="0"/>
              <a:t>Tensorflow</a:t>
            </a:r>
            <a:r>
              <a:rPr lang="en-US" sz="1800" dirty="0" smtClean="0"/>
              <a:t> backend.</a:t>
            </a:r>
          </a:p>
          <a:p>
            <a:pPr marL="457200" indent="-457200">
              <a:lnSpc>
                <a:spcPct val="150000"/>
              </a:lnSpc>
              <a:buFont typeface="+mj-lt"/>
              <a:buAutoNum type="arabicPeriod"/>
            </a:pPr>
            <a:r>
              <a:rPr lang="en-US" sz="2000" dirty="0" err="1" smtClean="0"/>
              <a:t>Scikit</a:t>
            </a:r>
            <a:r>
              <a:rPr lang="en-US" sz="2000" dirty="0" smtClean="0"/>
              <a:t>-learn for SVM and performance metrics.</a:t>
            </a:r>
          </a:p>
          <a:p>
            <a:pPr marL="457200" indent="-457200">
              <a:lnSpc>
                <a:spcPct val="150000"/>
              </a:lnSpc>
              <a:buFont typeface="+mj-lt"/>
              <a:buAutoNum type="arabicPeriod"/>
            </a:pPr>
            <a:r>
              <a:rPr lang="en-US" sz="2000" dirty="0" err="1" smtClean="0"/>
              <a:t>Tensorflow</a:t>
            </a:r>
            <a:r>
              <a:rPr lang="en-US" sz="2000" dirty="0" smtClean="0"/>
              <a:t> for MLP, confusion matrix</a:t>
            </a:r>
          </a:p>
          <a:p>
            <a:pPr marL="457200" indent="-457200">
              <a:lnSpc>
                <a:spcPct val="150000"/>
              </a:lnSpc>
              <a:buFont typeface="+mj-lt"/>
              <a:buAutoNum type="arabicPeriod"/>
            </a:pPr>
            <a:r>
              <a:rPr lang="en-US" sz="2000" dirty="0" err="1" smtClean="0"/>
              <a:t>Matplotlib</a:t>
            </a:r>
            <a:r>
              <a:rPr lang="en-US" sz="2000" dirty="0" smtClean="0"/>
              <a:t> and </a:t>
            </a:r>
            <a:r>
              <a:rPr lang="en-US" sz="2000" dirty="0" err="1" smtClean="0"/>
              <a:t>Seaborn</a:t>
            </a:r>
            <a:r>
              <a:rPr lang="en-US" sz="2000" dirty="0" smtClean="0"/>
              <a:t> for visualization</a:t>
            </a:r>
          </a:p>
          <a:p>
            <a:pPr marL="457200" indent="-457200">
              <a:lnSpc>
                <a:spcPct val="150000"/>
              </a:lnSpc>
              <a:buFont typeface="+mj-lt"/>
              <a:buAutoNum type="arabicPeriod"/>
            </a:pPr>
            <a:r>
              <a:rPr lang="en-US" sz="2000" dirty="0" err="1" smtClean="0"/>
              <a:t>Huggingface</a:t>
            </a:r>
            <a:r>
              <a:rPr lang="en-US" sz="2000" dirty="0" smtClean="0"/>
              <a:t>-Hub and </a:t>
            </a:r>
            <a:r>
              <a:rPr lang="en-US" sz="2000" dirty="0" err="1" smtClean="0"/>
              <a:t>Kaggle</a:t>
            </a:r>
            <a:r>
              <a:rPr lang="en-US" sz="2000" dirty="0" smtClean="0"/>
              <a:t> datasets as data repositories</a:t>
            </a:r>
          </a:p>
          <a:p>
            <a:pPr marL="457200" indent="-457200">
              <a:lnSpc>
                <a:spcPct val="150000"/>
              </a:lnSpc>
              <a:buFont typeface="+mj-lt"/>
              <a:buAutoNum type="arabicPeriod"/>
            </a:pPr>
            <a:r>
              <a:rPr lang="en-US" sz="2000" dirty="0" smtClean="0"/>
              <a:t>Computing platforms: Personal laptop, </a:t>
            </a:r>
            <a:r>
              <a:rPr lang="en-US" sz="2000" dirty="0" err="1" smtClean="0"/>
              <a:t>Kaggle</a:t>
            </a:r>
            <a:r>
              <a:rPr lang="en-US" sz="2000" dirty="0" smtClean="0"/>
              <a:t> notebook, and </a:t>
            </a:r>
            <a:r>
              <a:rPr lang="en-US" sz="2000" dirty="0" err="1" smtClean="0"/>
              <a:t>Colab</a:t>
            </a:r>
            <a:r>
              <a:rPr lang="en-US" sz="2000" dirty="0" smtClean="0"/>
              <a:t> notebook</a:t>
            </a:r>
          </a:p>
        </p:txBody>
      </p:sp>
    </p:spTree>
    <p:extLst>
      <p:ext uri="{BB962C8B-B14F-4D97-AF65-F5344CB8AC3E}">
        <p14:creationId xmlns:p14="http://schemas.microsoft.com/office/powerpoint/2010/main" val="1034228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836964"/>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 Details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16156"/>
            <a:ext cx="6648115" cy="4770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226852" y="6341660"/>
            <a:ext cx="4194412" cy="369332"/>
          </a:xfrm>
          <a:prstGeom prst="rect">
            <a:avLst/>
          </a:prstGeom>
          <a:noFill/>
        </p:spPr>
        <p:txBody>
          <a:bodyPr wrap="square" rtlCol="0">
            <a:spAutoFit/>
          </a:bodyPr>
          <a:lstStyle/>
          <a:p>
            <a:r>
              <a:rPr lang="en-US" dirty="0" smtClean="0"/>
              <a:t>Fig. Model training workflow</a:t>
            </a:r>
            <a:endParaRPr lang="en-US" dirty="0"/>
          </a:p>
        </p:txBody>
      </p:sp>
      <p:sp>
        <p:nvSpPr>
          <p:cNvPr id="6" name="TextBox 5"/>
          <p:cNvSpPr txBox="1"/>
          <p:nvPr/>
        </p:nvSpPr>
        <p:spPr>
          <a:xfrm>
            <a:off x="6810233" y="1574041"/>
            <a:ext cx="4763069" cy="2862322"/>
          </a:xfrm>
          <a:prstGeom prst="rect">
            <a:avLst/>
          </a:prstGeom>
          <a:noFill/>
        </p:spPr>
        <p:txBody>
          <a:bodyPr wrap="square" rtlCol="0">
            <a:spAutoFit/>
          </a:bodyPr>
          <a:lstStyle/>
          <a:p>
            <a:pPr marL="342900" indent="-342900" algn="just">
              <a:lnSpc>
                <a:spcPct val="150000"/>
              </a:lnSpc>
              <a:buFont typeface="+mj-lt"/>
              <a:buAutoNum type="arabicPeriod"/>
            </a:pPr>
            <a:r>
              <a:rPr lang="en-US" sz="2000" dirty="0" smtClean="0"/>
              <a:t>Tokenizer </a:t>
            </a:r>
            <a:r>
              <a:rPr lang="en-US" sz="2000" dirty="0"/>
              <a:t>and Dataset </a:t>
            </a:r>
            <a:r>
              <a:rPr lang="en-US" sz="2000" dirty="0" smtClean="0"/>
              <a:t>loading</a:t>
            </a:r>
          </a:p>
          <a:p>
            <a:pPr marL="342900" indent="-342900" algn="just">
              <a:lnSpc>
                <a:spcPct val="150000"/>
              </a:lnSpc>
              <a:buFont typeface="+mj-lt"/>
              <a:buAutoNum type="arabicPeriod"/>
            </a:pPr>
            <a:r>
              <a:rPr lang="en-US" sz="2000" dirty="0" smtClean="0"/>
              <a:t>Tokenization </a:t>
            </a:r>
            <a:endParaRPr lang="en-US" sz="2000" dirty="0"/>
          </a:p>
          <a:p>
            <a:pPr marL="342900" indent="-342900" algn="just">
              <a:lnSpc>
                <a:spcPct val="150000"/>
              </a:lnSpc>
              <a:buFont typeface="+mj-lt"/>
              <a:buAutoNum type="arabicPeriod"/>
            </a:pPr>
            <a:r>
              <a:rPr lang="en-US" sz="2000" dirty="0" smtClean="0"/>
              <a:t>Model </a:t>
            </a:r>
            <a:r>
              <a:rPr lang="en-US" sz="2000" dirty="0"/>
              <a:t>loading and hyper-parameter tuning </a:t>
            </a:r>
            <a:endParaRPr lang="en-US" sz="2000" dirty="0" smtClean="0"/>
          </a:p>
          <a:p>
            <a:pPr marL="342900" indent="-342900" algn="just">
              <a:lnSpc>
                <a:spcPct val="150000"/>
              </a:lnSpc>
              <a:buFont typeface="+mj-lt"/>
              <a:buAutoNum type="arabicPeriod"/>
            </a:pPr>
            <a:r>
              <a:rPr lang="en-US" sz="2000" dirty="0" smtClean="0"/>
              <a:t>Model </a:t>
            </a:r>
            <a:r>
              <a:rPr lang="en-US" sz="2000" dirty="0"/>
              <a:t>fitting </a:t>
            </a:r>
            <a:endParaRPr lang="en-US" sz="2000" dirty="0" smtClean="0"/>
          </a:p>
          <a:p>
            <a:pPr marL="342900" indent="-342900" algn="just">
              <a:lnSpc>
                <a:spcPct val="150000"/>
              </a:lnSpc>
              <a:buFont typeface="+mj-lt"/>
              <a:buAutoNum type="arabicPeriod"/>
            </a:pPr>
            <a:r>
              <a:rPr lang="en-US" sz="2000" dirty="0" smtClean="0"/>
              <a:t>Evaluation </a:t>
            </a:r>
            <a:endParaRPr lang="en-US" sz="2000" dirty="0"/>
          </a:p>
        </p:txBody>
      </p:sp>
    </p:spTree>
    <p:extLst>
      <p:ext uri="{BB962C8B-B14F-4D97-AF65-F5344CB8AC3E}">
        <p14:creationId xmlns:p14="http://schemas.microsoft.com/office/powerpoint/2010/main" val="605130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94614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Model Organization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038" y="1742879"/>
            <a:ext cx="5451160" cy="4400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847463" y="6287068"/>
            <a:ext cx="2132315" cy="369332"/>
          </a:xfrm>
          <a:prstGeom prst="rect">
            <a:avLst/>
          </a:prstGeom>
          <a:noFill/>
        </p:spPr>
        <p:txBody>
          <a:bodyPr wrap="none" rtlCol="0">
            <a:spAutoFit/>
          </a:bodyPr>
          <a:lstStyle/>
          <a:p>
            <a:r>
              <a:rPr lang="en-US" dirty="0" smtClean="0"/>
              <a:t>Language Model</a:t>
            </a:r>
            <a:endParaRPr lang="en-US" dirty="0"/>
          </a:p>
        </p:txBody>
      </p:sp>
      <p:pic>
        <p:nvPicPr>
          <p:cNvPr id="8"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59104" cy="6875025"/>
          </a:xfrm>
          <a:prstGeom prst="rect">
            <a:avLst/>
          </a:prstGeom>
        </p:spPr>
      </p:pic>
    </p:spTree>
    <p:extLst>
      <p:ext uri="{BB962C8B-B14F-4D97-AF65-F5344CB8AC3E}">
        <p14:creationId xmlns:p14="http://schemas.microsoft.com/office/powerpoint/2010/main" val="2540910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09836"/>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a:latin typeface="Calibri" panose="020F0502020204030204" pitchFamily="34" charset="0"/>
                <a:ea typeface="Calibri" panose="020F0502020204030204" pitchFamily="34" charset="0"/>
                <a:cs typeface="Calibri" panose="020F0502020204030204" pitchFamily="34" charset="0"/>
              </a:rPr>
              <a:t>Implementation</a:t>
            </a:r>
            <a:br>
              <a:rPr lang="en-US" cap="none" dirty="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SA Model Organization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24084"/>
            <a:ext cx="5505734" cy="4594602"/>
          </a:xfrm>
        </p:spPr>
        <p:txBody>
          <a:bodyPr/>
          <a:lstStyle/>
          <a:p>
            <a:pPr>
              <a:lnSpc>
                <a:spcPct val="150000"/>
              </a:lnSpc>
            </a:pPr>
            <a:r>
              <a:rPr lang="en-US" dirty="0" smtClean="0"/>
              <a:t>Transformer Language Model is one of the transformer models.</a:t>
            </a:r>
          </a:p>
          <a:p>
            <a:pPr>
              <a:lnSpc>
                <a:spcPct val="150000"/>
              </a:lnSpc>
            </a:pPr>
            <a:r>
              <a:rPr lang="en-US" dirty="0" smtClean="0"/>
              <a:t>Classifier head is</a:t>
            </a:r>
          </a:p>
          <a:p>
            <a:pPr lvl="1">
              <a:lnSpc>
                <a:spcPct val="150000"/>
              </a:lnSpc>
            </a:pPr>
            <a:r>
              <a:rPr lang="en-US" dirty="0" smtClean="0"/>
              <a:t>A neural network layer</a:t>
            </a:r>
          </a:p>
          <a:p>
            <a:pPr lvl="1">
              <a:lnSpc>
                <a:spcPct val="150000"/>
              </a:lnSpc>
            </a:pPr>
            <a:r>
              <a:rPr lang="en-US" dirty="0" smtClean="0"/>
              <a:t>SVM model</a:t>
            </a:r>
          </a:p>
          <a:p>
            <a:pPr lvl="1">
              <a:lnSpc>
                <a:spcPct val="150000"/>
              </a:lnSpc>
            </a:pPr>
            <a:r>
              <a:rPr lang="en-US" dirty="0" smtClean="0"/>
              <a:t>MLP model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30" y="1624083"/>
            <a:ext cx="5104072" cy="4558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126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1893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Hyper-parameters</a:t>
            </a:r>
            <a:endParaRPr lang="en-US" sz="2700"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33181"/>
            <a:ext cx="10887502" cy="5031476"/>
          </a:xfrm>
        </p:spPr>
        <p:txBody>
          <a:bodyPr>
            <a:normAutofit/>
          </a:bodyPr>
          <a:lstStyle/>
          <a:p>
            <a:pPr>
              <a:lnSpc>
                <a:spcPct val="150000"/>
              </a:lnSpc>
            </a:pPr>
            <a:r>
              <a:rPr lang="en-US" dirty="0" smtClean="0"/>
              <a:t>The hyper-parameters that are subject to fine-tuning in this study are</a:t>
            </a:r>
          </a:p>
          <a:p>
            <a:pPr lvl="1">
              <a:lnSpc>
                <a:spcPct val="150000"/>
              </a:lnSpc>
            </a:pPr>
            <a:r>
              <a:rPr lang="en-US" dirty="0" smtClean="0"/>
              <a:t>Number of Epochs</a:t>
            </a:r>
          </a:p>
          <a:p>
            <a:pPr lvl="1">
              <a:lnSpc>
                <a:spcPct val="150000"/>
              </a:lnSpc>
            </a:pPr>
            <a:r>
              <a:rPr lang="en-US" dirty="0" smtClean="0"/>
              <a:t>Training / Validation Batch Size</a:t>
            </a:r>
          </a:p>
          <a:p>
            <a:pPr lvl="1">
              <a:lnSpc>
                <a:spcPct val="150000"/>
              </a:lnSpc>
            </a:pPr>
            <a:r>
              <a:rPr lang="en-US" dirty="0" smtClean="0"/>
              <a:t>Optimization parameters</a:t>
            </a:r>
          </a:p>
          <a:p>
            <a:pPr lvl="2">
              <a:lnSpc>
                <a:spcPct val="150000"/>
              </a:lnSpc>
            </a:pPr>
            <a:r>
              <a:rPr lang="en-US" dirty="0" smtClean="0"/>
              <a:t>Learning rate</a:t>
            </a:r>
          </a:p>
          <a:p>
            <a:pPr lvl="2">
              <a:lnSpc>
                <a:spcPct val="150000"/>
              </a:lnSpc>
            </a:pPr>
            <a:r>
              <a:rPr lang="en-US" dirty="0" smtClean="0"/>
              <a:t>Weight decay rate</a:t>
            </a:r>
          </a:p>
          <a:p>
            <a:pPr>
              <a:lnSpc>
                <a:spcPct val="150000"/>
              </a:lnSpc>
            </a:pPr>
            <a:r>
              <a:rPr lang="en-US" dirty="0" smtClean="0"/>
              <a:t>Every other parameters that could be tuned, like internal parameters of BERT and other language models used, weren’t changed and the default settings provided by the libraries were used.</a:t>
            </a:r>
          </a:p>
        </p:txBody>
      </p:sp>
    </p:spTree>
    <p:extLst>
      <p:ext uri="{BB962C8B-B14F-4D97-AF65-F5344CB8AC3E}">
        <p14:creationId xmlns:p14="http://schemas.microsoft.com/office/powerpoint/2010/main" val="1265568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634484" y="1633181"/>
            <a:ext cx="2938818" cy="5031476"/>
          </a:xfrm>
        </p:spPr>
        <p:txBody>
          <a:bodyPr>
            <a:normAutofit/>
          </a:bodyPr>
          <a:lstStyle/>
          <a:p>
            <a:pPr>
              <a:lnSpc>
                <a:spcPct val="150000"/>
              </a:lnSpc>
            </a:pPr>
            <a:r>
              <a:rPr lang="en-US" sz="1800" dirty="0" smtClean="0"/>
              <a:t>Training / Validation loss graph during fine-tuning of models on NepCov19Tweets dataset.</a:t>
            </a:r>
          </a:p>
          <a:p>
            <a:pPr>
              <a:lnSpc>
                <a:spcPct val="150000"/>
              </a:lnSpc>
            </a:pPr>
            <a:r>
              <a:rPr lang="en-US" sz="1800" dirty="0" smtClean="0"/>
              <a:t>Here, number of epochs each model was trained for can be seen.</a:t>
            </a:r>
          </a:p>
        </p:txBody>
      </p:sp>
      <p:pic>
        <p:nvPicPr>
          <p:cNvPr id="4" name="Picture 3"/>
          <p:cNvPicPr>
            <a:picLocks noChangeAspect="1"/>
          </p:cNvPicPr>
          <p:nvPr/>
        </p:nvPicPr>
        <p:blipFill>
          <a:blip r:embed="rId2"/>
          <a:stretch>
            <a:fillRect/>
          </a:stretch>
        </p:blipFill>
        <p:spPr>
          <a:xfrm>
            <a:off x="0" y="0"/>
            <a:ext cx="8334233" cy="6858000"/>
          </a:xfrm>
          <a:prstGeom prst="rect">
            <a:avLst/>
          </a:prstGeo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09631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Training – Validation split of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33181"/>
            <a:ext cx="10887502" cy="5031476"/>
          </a:xfrm>
        </p:spPr>
        <p:txBody>
          <a:bodyPr>
            <a:normAutofit/>
          </a:bodyPr>
          <a:lstStyle/>
          <a:p>
            <a:pPr>
              <a:lnSpc>
                <a:spcPct val="150000"/>
              </a:lnSpc>
            </a:pPr>
            <a:r>
              <a:rPr lang="en-US" dirty="0" smtClean="0"/>
              <a:t>The </a:t>
            </a:r>
            <a:r>
              <a:rPr lang="en-US" dirty="0"/>
              <a:t>ratio used for training set and validation set is 80:20. </a:t>
            </a:r>
            <a:endParaRPr lang="en-US" dirty="0" smtClean="0"/>
          </a:p>
          <a:p>
            <a:pPr>
              <a:lnSpc>
                <a:spcPct val="150000"/>
              </a:lnSpc>
            </a:pPr>
            <a:r>
              <a:rPr lang="en-US" dirty="0" smtClean="0"/>
              <a:t>The validation split is generated by selecting approximately </a:t>
            </a:r>
            <a:r>
              <a:rPr lang="en-US" dirty="0"/>
              <a:t>20% of data from each class </a:t>
            </a:r>
            <a:r>
              <a:rPr lang="en-US" dirty="0" smtClean="0"/>
              <a:t>and </a:t>
            </a:r>
            <a:r>
              <a:rPr lang="en-US" dirty="0"/>
              <a:t>remaining is </a:t>
            </a:r>
            <a:r>
              <a:rPr lang="en-US" dirty="0" smtClean="0"/>
              <a:t>used for </a:t>
            </a:r>
            <a:r>
              <a:rPr lang="en-US" dirty="0"/>
              <a:t>training set. </a:t>
            </a:r>
            <a:endParaRPr lang="en-US" dirty="0" smtClean="0"/>
          </a:p>
        </p:txBody>
      </p:sp>
    </p:spTree>
    <p:extLst>
      <p:ext uri="{BB962C8B-B14F-4D97-AF65-F5344CB8AC3E}">
        <p14:creationId xmlns:p14="http://schemas.microsoft.com/office/powerpoint/2010/main" val="3908080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Hybrid Model workflow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4767618" y="1633181"/>
            <a:ext cx="6805684" cy="5031476"/>
          </a:xfrm>
        </p:spPr>
        <p:txBody>
          <a:bodyPr>
            <a:normAutofit fontScale="77500" lnSpcReduction="20000"/>
          </a:bodyPr>
          <a:lstStyle/>
          <a:p>
            <a:pPr>
              <a:lnSpc>
                <a:spcPct val="150000"/>
              </a:lnSpc>
            </a:pPr>
            <a:r>
              <a:rPr lang="en-US" dirty="0" smtClean="0"/>
              <a:t>Hybrid model is a sort of a pipeline than a single model, where transformer model and end-classifier works in tandem for the task of sentiment </a:t>
            </a:r>
            <a:r>
              <a:rPr lang="en-US" dirty="0" err="1" smtClean="0"/>
              <a:t>analsysis</a:t>
            </a:r>
            <a:r>
              <a:rPr lang="en-US" dirty="0" smtClean="0"/>
              <a:t>.</a:t>
            </a:r>
          </a:p>
          <a:p>
            <a:pPr>
              <a:lnSpc>
                <a:spcPct val="150000"/>
              </a:lnSpc>
            </a:pPr>
            <a:r>
              <a:rPr lang="en-US" dirty="0" smtClean="0"/>
              <a:t>Context feature vectors of texts are extracted using transformer model and the extracted context feature vectors are then used to train the end-classifier and to make inference.</a:t>
            </a:r>
          </a:p>
          <a:p>
            <a:pPr>
              <a:lnSpc>
                <a:spcPct val="150000"/>
              </a:lnSpc>
            </a:pPr>
            <a:r>
              <a:rPr lang="en-US" dirty="0" smtClean="0"/>
              <a:t>The transformer models used for feature extraction are a fine-tuned model rather than just a language model.</a:t>
            </a:r>
          </a:p>
          <a:p>
            <a:pPr>
              <a:lnSpc>
                <a:spcPct val="150000"/>
              </a:lnSpc>
            </a:pPr>
            <a:r>
              <a:rPr lang="en-US" dirty="0" smtClean="0"/>
              <a:t>In case of GPT-based models, instead of using last token output as the feature, a trailing contexts of last 2 tokens were used. Then a single feature is obtained by using a pooling function.</a:t>
            </a:r>
          </a:p>
        </p:txBody>
      </p:sp>
      <p:pic>
        <p:nvPicPr>
          <p:cNvPr id="3" name="Picture 2"/>
          <p:cNvPicPr>
            <a:picLocks noChangeAspect="1"/>
          </p:cNvPicPr>
          <p:nvPr/>
        </p:nvPicPr>
        <p:blipFill>
          <a:blip r:embed="rId2"/>
          <a:stretch>
            <a:fillRect/>
          </a:stretch>
        </p:blipFill>
        <p:spPr>
          <a:xfrm>
            <a:off x="-1" y="0"/>
            <a:ext cx="4481015" cy="6845136"/>
          </a:xfrm>
          <a:prstGeom prst="rect">
            <a:avLst/>
          </a:prstGeom>
        </p:spPr>
      </p:pic>
    </p:spTree>
    <p:extLst>
      <p:ext uri="{BB962C8B-B14F-4D97-AF65-F5344CB8AC3E}">
        <p14:creationId xmlns:p14="http://schemas.microsoft.com/office/powerpoint/2010/main" val="2148667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b="1" cap="none" dirty="0" smtClean="0">
                <a:ln w="12700">
                  <a:solidFill>
                    <a:schemeClr val="accent5"/>
                  </a:solidFill>
                  <a:prstDash val="solid"/>
                </a:ln>
                <a:pattFill prst="ltDnDiag">
                  <a:fgClr>
                    <a:schemeClr val="accent5">
                      <a:lumMod val="60000"/>
                      <a:lumOff val="40000"/>
                    </a:schemeClr>
                  </a:fgClr>
                  <a:bgClr>
                    <a:schemeClr val="bg1"/>
                  </a:bgClr>
                </a:pattFill>
              </a:rPr>
              <a:t>Sentiment Analysis (SA)</a:t>
            </a:r>
            <a:endParaRPr lang="en-US" b="1" cap="none"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Content Placeholder 2"/>
          <p:cNvSpPr>
            <a:spLocks noGrp="1"/>
          </p:cNvSpPr>
          <p:nvPr>
            <p:ph idx="1"/>
          </p:nvPr>
        </p:nvSpPr>
        <p:spPr/>
        <p:txBody>
          <a:bodyPr>
            <a:normAutofit/>
          </a:bodyPr>
          <a:lstStyle/>
          <a:p>
            <a:pPr algn="just">
              <a:lnSpc>
                <a:spcPct val="150000"/>
              </a:lnSpc>
            </a:pPr>
            <a:r>
              <a:rPr lang="en-US" sz="2400" dirty="0"/>
              <a:t>Sentiment Analysis (SA) is the task of identifying and extracting the </a:t>
            </a:r>
            <a:r>
              <a:rPr lang="en-US" sz="2400" dirty="0" smtClean="0"/>
              <a:t>polarity (positive, negative, and neutral) </a:t>
            </a:r>
            <a:r>
              <a:rPr lang="en-US" sz="2400" dirty="0"/>
              <a:t>or </a:t>
            </a:r>
            <a:r>
              <a:rPr lang="en-US" sz="2400" dirty="0" smtClean="0"/>
              <a:t>emotion and subjective opinions </a:t>
            </a:r>
            <a:r>
              <a:rPr lang="en-US" sz="2400" dirty="0"/>
              <a:t>in natural language texts. </a:t>
            </a:r>
            <a:endParaRPr lang="en-US" sz="2400" dirty="0" smtClean="0"/>
          </a:p>
          <a:p>
            <a:pPr algn="just">
              <a:lnSpc>
                <a:spcPct val="150000"/>
              </a:lnSpc>
            </a:pPr>
            <a:r>
              <a:rPr lang="en-US" sz="2400" dirty="0" smtClean="0"/>
              <a:t>SA helps in understanding </a:t>
            </a:r>
            <a:r>
              <a:rPr lang="en-US" sz="2400" dirty="0"/>
              <a:t>public </a:t>
            </a:r>
            <a:r>
              <a:rPr lang="en-US" sz="2400" dirty="0" smtClean="0"/>
              <a:t>opinions and </a:t>
            </a:r>
            <a:r>
              <a:rPr lang="en-US" sz="2400" dirty="0"/>
              <a:t>sentiments expressed </a:t>
            </a:r>
            <a:r>
              <a:rPr lang="en-US" sz="2400" dirty="0" smtClean="0"/>
              <a:t>on digital platforms including social media platforms.</a:t>
            </a:r>
          </a:p>
        </p:txBody>
      </p:sp>
    </p:spTree>
    <p:extLst>
      <p:ext uri="{BB962C8B-B14F-4D97-AF65-F5344CB8AC3E}">
        <p14:creationId xmlns:p14="http://schemas.microsoft.com/office/powerpoint/2010/main" val="2989534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0613204"/>
              </p:ext>
            </p:extLst>
          </p:nvPr>
        </p:nvGraphicFramePr>
        <p:xfrm>
          <a:off x="814314" y="1947081"/>
          <a:ext cx="10758988" cy="4653888"/>
        </p:xfrm>
        <a:graphic>
          <a:graphicData uri="http://schemas.openxmlformats.org/drawingml/2006/table">
            <a:tbl>
              <a:tblPr firstRow="1" firstCol="1" bandRow="1">
                <a:tableStyleId>{93296810-A885-4BE3-A3E7-6D5BEEA58F35}</a:tableStyleId>
              </a:tblPr>
              <a:tblGrid>
                <a:gridCol w="2686870">
                  <a:extLst>
                    <a:ext uri="{9D8B030D-6E8A-4147-A177-3AD203B41FA5}">
                      <a16:colId xmlns:a16="http://schemas.microsoft.com/office/drawing/2014/main" val="3697170920"/>
                    </a:ext>
                  </a:extLst>
                </a:gridCol>
                <a:gridCol w="1973440">
                  <a:extLst>
                    <a:ext uri="{9D8B030D-6E8A-4147-A177-3AD203B41FA5}">
                      <a16:colId xmlns:a16="http://schemas.microsoft.com/office/drawing/2014/main" val="2856298912"/>
                    </a:ext>
                  </a:extLst>
                </a:gridCol>
                <a:gridCol w="2174812">
                  <a:extLst>
                    <a:ext uri="{9D8B030D-6E8A-4147-A177-3AD203B41FA5}">
                      <a16:colId xmlns:a16="http://schemas.microsoft.com/office/drawing/2014/main" val="2751408535"/>
                    </a:ext>
                  </a:extLst>
                </a:gridCol>
                <a:gridCol w="1961933">
                  <a:extLst>
                    <a:ext uri="{9D8B030D-6E8A-4147-A177-3AD203B41FA5}">
                      <a16:colId xmlns:a16="http://schemas.microsoft.com/office/drawing/2014/main" val="3881085817"/>
                    </a:ext>
                  </a:extLst>
                </a:gridCol>
                <a:gridCol w="1961933">
                  <a:extLst>
                    <a:ext uri="{9D8B030D-6E8A-4147-A177-3AD203B41FA5}">
                      <a16:colId xmlns:a16="http://schemas.microsoft.com/office/drawing/2014/main" val="1901618836"/>
                    </a:ext>
                  </a:extLst>
                </a:gridCol>
              </a:tblGrid>
              <a:tr h="465117">
                <a:tc>
                  <a:txBody>
                    <a:bodyPr/>
                    <a:lstStyle/>
                    <a:p>
                      <a:pPr marL="0" marR="0" algn="ctr">
                        <a:lnSpc>
                          <a:spcPct val="115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0613203"/>
                  </a:ext>
                </a:extLst>
              </a:tr>
              <a:tr h="465419">
                <a:tc>
                  <a:txBody>
                    <a:bodyPr/>
                    <a:lstStyle/>
                    <a:p>
                      <a:pPr marL="0" marR="0" algn="l">
                        <a:lnSpc>
                          <a:spcPct val="115000"/>
                        </a:lnSpc>
                        <a:spcBef>
                          <a:spcPts val="0"/>
                        </a:spcBef>
                        <a:spcAft>
                          <a:spcPts val="0"/>
                        </a:spcAft>
                      </a:pPr>
                      <a:r>
                        <a:rPr lang="en-US" sz="1600" dirty="0" err="1">
                          <a:effectLst/>
                        </a:rPr>
                        <a:t>nepaliBERT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0.7311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891539"/>
                  </a:ext>
                </a:extLst>
              </a:tr>
              <a:tr h="465419">
                <a:tc>
                  <a:txBody>
                    <a:bodyPr/>
                    <a:lstStyle/>
                    <a:p>
                      <a:pPr marL="0" marR="0" algn="l">
                        <a:lnSpc>
                          <a:spcPct val="115000"/>
                        </a:lnSpc>
                        <a:spcBef>
                          <a:spcPts val="0"/>
                        </a:spcBef>
                        <a:spcAft>
                          <a:spcPts val="0"/>
                        </a:spcAft>
                      </a:pPr>
                      <a:r>
                        <a:rPr lang="en-US" sz="1600" dirty="0" err="1">
                          <a:effectLst/>
                        </a:rPr>
                        <a:t>NepBERTa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0.7553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1894883"/>
                  </a:ext>
                </a:extLst>
              </a:tr>
              <a:tr h="465419">
                <a:tc>
                  <a:txBody>
                    <a:bodyPr/>
                    <a:lstStyle/>
                    <a:p>
                      <a:pPr marL="0" marR="0" algn="l">
                        <a:lnSpc>
                          <a:spcPct val="115000"/>
                        </a:lnSpc>
                        <a:spcBef>
                          <a:spcPts val="0"/>
                        </a:spcBef>
                        <a:spcAft>
                          <a:spcPts val="0"/>
                        </a:spcAft>
                      </a:pPr>
                      <a:r>
                        <a:rPr lang="en-US" sz="1600" dirty="0" err="1">
                          <a:effectLst/>
                        </a:rPr>
                        <a:t>DistilBERT</a:t>
                      </a:r>
                      <a:r>
                        <a:rPr lang="en-US" sz="1600" dirty="0">
                          <a:effectLst/>
                        </a:rPr>
                        <a:t>-Nepali </a:t>
                      </a:r>
                      <a:r>
                        <a:rPr lang="en-US" sz="1600" baseline="300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0.7657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14972"/>
                  </a:ext>
                </a:extLst>
              </a:tr>
              <a:tr h="465419">
                <a:tc>
                  <a:txBody>
                    <a:bodyPr/>
                    <a:lstStyle/>
                    <a:p>
                      <a:pPr marL="0" marR="0" algn="l">
                        <a:lnSpc>
                          <a:spcPct val="115000"/>
                        </a:lnSpc>
                        <a:spcBef>
                          <a:spcPts val="0"/>
                        </a:spcBef>
                        <a:spcAft>
                          <a:spcPts val="0"/>
                        </a:spcAft>
                      </a:pPr>
                      <a:r>
                        <a:rPr lang="en-US" sz="1600" dirty="0" err="1">
                          <a:effectLst/>
                        </a:rPr>
                        <a:t>NepDeBERTa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0.7671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9550817"/>
                  </a:ext>
                </a:extLst>
              </a:tr>
              <a:tr h="465419">
                <a:tc>
                  <a:txBody>
                    <a:bodyPr/>
                    <a:lstStyle/>
                    <a:p>
                      <a:pPr marL="0" marR="0" algn="l">
                        <a:lnSpc>
                          <a:spcPct val="115000"/>
                        </a:lnSpc>
                        <a:spcBef>
                          <a:spcPts val="0"/>
                        </a:spcBef>
                        <a:spcAft>
                          <a:spcPts val="0"/>
                        </a:spcAft>
                      </a:pPr>
                      <a:r>
                        <a:rPr lang="en-US" sz="1600" dirty="0" err="1">
                          <a:effectLst/>
                        </a:rPr>
                        <a:t>NepDistilBERT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5706453"/>
                  </a:ext>
                </a:extLst>
              </a:tr>
              <a:tr h="465419">
                <a:tc>
                  <a:txBody>
                    <a:bodyPr/>
                    <a:lstStyle/>
                    <a:p>
                      <a:pPr marL="0" marR="0" algn="l">
                        <a:lnSpc>
                          <a:spcPct val="115000"/>
                        </a:lnSpc>
                        <a:spcBef>
                          <a:spcPts val="0"/>
                        </a:spcBef>
                        <a:spcAft>
                          <a:spcPts val="0"/>
                        </a:spcAft>
                      </a:pPr>
                      <a:r>
                        <a:rPr lang="en-US" sz="1600" dirty="0">
                          <a:effectLst/>
                        </a:rPr>
                        <a:t>M-BERT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0.73.55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0.7422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0.7309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1289178"/>
                  </a:ext>
                </a:extLst>
              </a:tr>
              <a:tr h="465419">
                <a:tc>
                  <a:txBody>
                    <a:bodyPr/>
                    <a:lstStyle/>
                    <a:p>
                      <a:pPr marL="0" marR="0" algn="l">
                        <a:lnSpc>
                          <a:spcPct val="115000"/>
                        </a:lnSpc>
                        <a:spcBef>
                          <a:spcPts val="0"/>
                        </a:spcBef>
                        <a:spcAft>
                          <a:spcPts val="0"/>
                        </a:spcAft>
                      </a:pPr>
                      <a:r>
                        <a:rPr lang="en-US" sz="1600" dirty="0">
                          <a:effectLst/>
                        </a:rPr>
                        <a:t>XLM-</a:t>
                      </a:r>
                      <a:r>
                        <a:rPr lang="en-US" sz="1600" dirty="0" err="1">
                          <a:effectLst/>
                        </a:rPr>
                        <a:t>RoBERTa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0.7620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0.7488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3708284"/>
                  </a:ext>
                </a:extLst>
              </a:tr>
              <a:tr h="465419">
                <a:tc>
                  <a:txBody>
                    <a:bodyPr/>
                    <a:lstStyle/>
                    <a:p>
                      <a:pPr marL="0" marR="0" algn="l">
                        <a:lnSpc>
                          <a:spcPct val="115000"/>
                        </a:lnSpc>
                        <a:spcBef>
                          <a:spcPts val="0"/>
                        </a:spcBef>
                        <a:spcAft>
                          <a:spcPts val="0"/>
                        </a:spcAft>
                      </a:pPr>
                      <a:r>
                        <a:rPr lang="en-US" sz="1600">
                          <a:effectLst/>
                        </a:rPr>
                        <a:t>GNePT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0.6787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0.6920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0.6826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532896"/>
                  </a:ext>
                </a:extLst>
              </a:tr>
              <a:tr h="465419">
                <a:tc>
                  <a:txBody>
                    <a:bodyPr/>
                    <a:lstStyle/>
                    <a:p>
                      <a:pPr marL="0" marR="0" algn="l">
                        <a:lnSpc>
                          <a:spcPct val="115000"/>
                        </a:lnSpc>
                        <a:spcBef>
                          <a:spcPts val="0"/>
                        </a:spcBef>
                        <a:spcAft>
                          <a:spcPts val="0"/>
                        </a:spcAft>
                      </a:pPr>
                      <a:r>
                        <a:rPr lang="en-US" sz="1600" dirty="0" err="1">
                          <a:effectLst/>
                        </a:rPr>
                        <a:t>DistilGPT</a:t>
                      </a:r>
                      <a:r>
                        <a:rPr lang="en-US" sz="1600" dirty="0">
                          <a:effectLst/>
                        </a:rPr>
                        <a:t>-Nepali </a:t>
                      </a:r>
                      <a:r>
                        <a:rPr lang="en-US" sz="1600" baseline="300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0.6824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0.6857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6995768"/>
                  </a:ext>
                </a:extLst>
              </a:tr>
            </a:tbl>
          </a:graphicData>
        </a:graphic>
      </p:graphicFrame>
    </p:spTree>
    <p:extLst>
      <p:ext uri="{BB962C8B-B14F-4D97-AF65-F5344CB8AC3E}">
        <p14:creationId xmlns:p14="http://schemas.microsoft.com/office/powerpoint/2010/main" val="777951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902054" y="2194560"/>
            <a:ext cx="3604146" cy="4024125"/>
          </a:xfrm>
        </p:spPr>
        <p:txBody>
          <a:bodyPr>
            <a:normAutofit/>
          </a:bodyPr>
          <a:lstStyle/>
          <a:p>
            <a:pPr>
              <a:lnSpc>
                <a:spcPct val="150000"/>
              </a:lnSpc>
            </a:pPr>
            <a:r>
              <a:rPr lang="en-US" sz="2000" dirty="0" smtClean="0"/>
              <a:t>Confusion matrix</a:t>
            </a:r>
          </a:p>
          <a:p>
            <a:pPr>
              <a:lnSpc>
                <a:spcPct val="150000"/>
              </a:lnSpc>
            </a:pPr>
            <a:r>
              <a:rPr lang="en-US" sz="2000" dirty="0" smtClean="0"/>
              <a:t>Models fail at identifying neutral class.</a:t>
            </a:r>
          </a:p>
          <a:p>
            <a:pPr>
              <a:lnSpc>
                <a:spcPct val="150000"/>
              </a:lnSpc>
            </a:pPr>
            <a:r>
              <a:rPr lang="en-US" sz="2000" dirty="0" smtClean="0"/>
              <a:t>Not even 50% recall.</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1" y="0"/>
            <a:ext cx="7738281" cy="6858000"/>
          </a:xfrm>
          <a:prstGeom prst="rect">
            <a:avLst/>
          </a:prstGeom>
          <a:noFill/>
          <a:ln>
            <a:noFill/>
          </a:ln>
        </p:spPr>
      </p:pic>
    </p:spTree>
    <p:extLst>
      <p:ext uri="{BB962C8B-B14F-4D97-AF65-F5344CB8AC3E}">
        <p14:creationId xmlns:p14="http://schemas.microsoft.com/office/powerpoint/2010/main" val="1273742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93401902"/>
              </p:ext>
            </p:extLst>
          </p:nvPr>
        </p:nvGraphicFramePr>
        <p:xfrm>
          <a:off x="509517" y="1669578"/>
          <a:ext cx="11063784" cy="4935941"/>
        </p:xfrm>
        <a:graphic>
          <a:graphicData uri="http://schemas.openxmlformats.org/drawingml/2006/table">
            <a:tbl>
              <a:tblPr firstRow="1" firstCol="1" bandRow="1">
                <a:tableStyleId>{93296810-A885-4BE3-A3E7-6D5BEEA58F35}</a:tableStyleId>
              </a:tblPr>
              <a:tblGrid>
                <a:gridCol w="2768905">
                  <a:extLst>
                    <a:ext uri="{9D8B030D-6E8A-4147-A177-3AD203B41FA5}">
                      <a16:colId xmlns:a16="http://schemas.microsoft.com/office/drawing/2014/main" val="1422408716"/>
                    </a:ext>
                  </a:extLst>
                </a:gridCol>
                <a:gridCol w="2023430">
                  <a:extLst>
                    <a:ext uri="{9D8B030D-6E8A-4147-A177-3AD203B41FA5}">
                      <a16:colId xmlns:a16="http://schemas.microsoft.com/office/drawing/2014/main" val="2795672790"/>
                    </a:ext>
                  </a:extLst>
                </a:gridCol>
                <a:gridCol w="2236423">
                  <a:extLst>
                    <a:ext uri="{9D8B030D-6E8A-4147-A177-3AD203B41FA5}">
                      <a16:colId xmlns:a16="http://schemas.microsoft.com/office/drawing/2014/main" val="2135358546"/>
                    </a:ext>
                  </a:extLst>
                </a:gridCol>
                <a:gridCol w="2017513">
                  <a:extLst>
                    <a:ext uri="{9D8B030D-6E8A-4147-A177-3AD203B41FA5}">
                      <a16:colId xmlns:a16="http://schemas.microsoft.com/office/drawing/2014/main" val="3815340459"/>
                    </a:ext>
                  </a:extLst>
                </a:gridCol>
                <a:gridCol w="2017513">
                  <a:extLst>
                    <a:ext uri="{9D8B030D-6E8A-4147-A177-3AD203B41FA5}">
                      <a16:colId xmlns:a16="http://schemas.microsoft.com/office/drawing/2014/main" val="2939466077"/>
                    </a:ext>
                  </a:extLst>
                </a:gridCol>
              </a:tblGrid>
              <a:tr h="493307">
                <a:tc>
                  <a:txBody>
                    <a:bodyPr/>
                    <a:lstStyle/>
                    <a:p>
                      <a:pPr marL="0" marR="0" algn="l">
                        <a:lnSpc>
                          <a:spcPct val="115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Precision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5159864"/>
                  </a:ext>
                </a:extLst>
              </a:tr>
              <a:tr h="493626">
                <a:tc>
                  <a:txBody>
                    <a:bodyPr/>
                    <a:lstStyle/>
                    <a:p>
                      <a:pPr marL="0" marR="0" algn="l">
                        <a:lnSpc>
                          <a:spcPct val="115000"/>
                        </a:lnSpc>
                        <a:spcBef>
                          <a:spcPts val="0"/>
                        </a:spcBef>
                        <a:spcAft>
                          <a:spcPts val="0"/>
                        </a:spcAft>
                      </a:pPr>
                      <a:r>
                        <a:rPr lang="en-US" sz="1600">
                          <a:effectLst/>
                        </a:rPr>
                        <a:t>nepaliBERT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0.8022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6043309"/>
                  </a:ext>
                </a:extLst>
              </a:tr>
              <a:tr h="493626">
                <a:tc>
                  <a:txBody>
                    <a:bodyPr/>
                    <a:lstStyle/>
                    <a:p>
                      <a:pPr marL="0" marR="0" algn="l">
                        <a:lnSpc>
                          <a:spcPct val="115000"/>
                        </a:lnSpc>
                        <a:spcBef>
                          <a:spcPts val="0"/>
                        </a:spcBef>
                        <a:spcAft>
                          <a:spcPts val="0"/>
                        </a:spcAft>
                      </a:pPr>
                      <a:r>
                        <a:rPr lang="en-US" sz="1600">
                          <a:effectLst/>
                        </a:rPr>
                        <a:t>NepBERTa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1388212"/>
                  </a:ext>
                </a:extLst>
              </a:tr>
              <a:tr h="493626">
                <a:tc>
                  <a:txBody>
                    <a:bodyPr/>
                    <a:lstStyle/>
                    <a:p>
                      <a:pPr marL="0" marR="0" algn="l">
                        <a:lnSpc>
                          <a:spcPct val="115000"/>
                        </a:lnSpc>
                        <a:spcBef>
                          <a:spcPts val="0"/>
                        </a:spcBef>
                        <a:spcAft>
                          <a:spcPts val="0"/>
                        </a:spcAft>
                      </a:pPr>
                      <a:r>
                        <a:rPr lang="en-US" sz="1600">
                          <a:effectLst/>
                        </a:rPr>
                        <a:t>DistilBERT-Nepali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746909"/>
                  </a:ext>
                </a:extLst>
              </a:tr>
              <a:tr h="493626">
                <a:tc>
                  <a:txBody>
                    <a:bodyPr/>
                    <a:lstStyle/>
                    <a:p>
                      <a:pPr marL="0" marR="0" algn="l">
                        <a:lnSpc>
                          <a:spcPct val="115000"/>
                        </a:lnSpc>
                        <a:spcBef>
                          <a:spcPts val="0"/>
                        </a:spcBef>
                        <a:spcAft>
                          <a:spcPts val="0"/>
                        </a:spcAft>
                      </a:pPr>
                      <a:r>
                        <a:rPr lang="en-US" sz="1600">
                          <a:effectLst/>
                        </a:rPr>
                        <a:t>NepDeBERTa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9316189"/>
                  </a:ext>
                </a:extLst>
              </a:tr>
              <a:tr h="493626">
                <a:tc>
                  <a:txBody>
                    <a:bodyPr/>
                    <a:lstStyle/>
                    <a:p>
                      <a:pPr marL="0" marR="0" algn="l">
                        <a:lnSpc>
                          <a:spcPct val="115000"/>
                        </a:lnSpc>
                        <a:spcBef>
                          <a:spcPts val="0"/>
                        </a:spcBef>
                        <a:spcAft>
                          <a:spcPts val="0"/>
                        </a:spcAft>
                      </a:pPr>
                      <a:r>
                        <a:rPr lang="en-US" sz="1600">
                          <a:effectLst/>
                        </a:rPr>
                        <a:t>NepDistilBERT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848281"/>
                  </a:ext>
                </a:extLst>
              </a:tr>
              <a:tr h="493626">
                <a:tc>
                  <a:txBody>
                    <a:bodyPr/>
                    <a:lstStyle/>
                    <a:p>
                      <a:pPr marL="0" marR="0" algn="l">
                        <a:lnSpc>
                          <a:spcPct val="115000"/>
                        </a:lnSpc>
                        <a:spcBef>
                          <a:spcPts val="0"/>
                        </a:spcBef>
                        <a:spcAft>
                          <a:spcPts val="0"/>
                        </a:spcAft>
                      </a:pPr>
                      <a:r>
                        <a:rPr lang="en-US" sz="1600">
                          <a:effectLst/>
                        </a:rPr>
                        <a:t>M-BERT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6234816"/>
                  </a:ext>
                </a:extLst>
              </a:tr>
              <a:tr h="493626">
                <a:tc>
                  <a:txBody>
                    <a:bodyPr/>
                    <a:lstStyle/>
                    <a:p>
                      <a:pPr marL="0" marR="0" algn="l">
                        <a:lnSpc>
                          <a:spcPct val="115000"/>
                        </a:lnSpc>
                        <a:spcBef>
                          <a:spcPts val="0"/>
                        </a:spcBef>
                        <a:spcAft>
                          <a:spcPts val="0"/>
                        </a:spcAft>
                      </a:pPr>
                      <a:r>
                        <a:rPr lang="en-US" sz="1600">
                          <a:effectLst/>
                        </a:rPr>
                        <a:t>XLM-RoBERTa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2449776"/>
                  </a:ext>
                </a:extLst>
              </a:tr>
              <a:tr h="493626">
                <a:tc>
                  <a:txBody>
                    <a:bodyPr/>
                    <a:lstStyle/>
                    <a:p>
                      <a:pPr marL="0" marR="0" algn="l">
                        <a:lnSpc>
                          <a:spcPct val="115000"/>
                        </a:lnSpc>
                        <a:spcBef>
                          <a:spcPts val="0"/>
                        </a:spcBef>
                        <a:spcAft>
                          <a:spcPts val="0"/>
                        </a:spcAft>
                      </a:pPr>
                      <a:r>
                        <a:rPr lang="en-US" sz="1600">
                          <a:effectLst/>
                        </a:rPr>
                        <a:t>GNePT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0.7306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655671"/>
                  </a:ext>
                </a:extLst>
              </a:tr>
              <a:tr h="493626">
                <a:tc>
                  <a:txBody>
                    <a:bodyPr/>
                    <a:lstStyle/>
                    <a:p>
                      <a:pPr marL="0" marR="0" algn="l">
                        <a:lnSpc>
                          <a:spcPct val="115000"/>
                        </a:lnSpc>
                        <a:spcBef>
                          <a:spcPts val="0"/>
                        </a:spcBef>
                        <a:spcAft>
                          <a:spcPts val="0"/>
                        </a:spcAft>
                      </a:pPr>
                      <a:r>
                        <a:rPr lang="en-US" sz="1600">
                          <a:effectLst/>
                        </a:rPr>
                        <a:t>DistilGPT-Nepali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0.7078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0.7078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0.7069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8834820"/>
                  </a:ext>
                </a:extLst>
              </a:tr>
            </a:tbl>
          </a:graphicData>
        </a:graphic>
      </p:graphicFrame>
    </p:spTree>
    <p:extLst>
      <p:ext uri="{BB962C8B-B14F-4D97-AF65-F5344CB8AC3E}">
        <p14:creationId xmlns:p14="http://schemas.microsoft.com/office/powerpoint/2010/main" val="3177648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916" y="1660477"/>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7833814" y="3416490"/>
            <a:ext cx="4167118" cy="2802195"/>
          </a:xfrm>
        </p:spPr>
        <p:txBody>
          <a:bodyPr/>
          <a:lstStyle/>
          <a:p>
            <a:pPr>
              <a:lnSpc>
                <a:spcPct val="150000"/>
              </a:lnSpc>
            </a:pPr>
            <a:r>
              <a:rPr lang="en-US" sz="2000" dirty="0"/>
              <a:t>Training / Validation loss graph during fine-tuning of models on NepCov19Tweets dataset.</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7642746" cy="6858000"/>
          </a:xfrm>
          <a:prstGeom prst="rect">
            <a:avLst/>
          </a:prstGeom>
          <a:noFill/>
          <a:ln>
            <a:noFill/>
          </a:ln>
        </p:spPr>
      </p:pic>
    </p:spTree>
    <p:extLst>
      <p:ext uri="{BB962C8B-B14F-4D97-AF65-F5344CB8AC3E}">
        <p14:creationId xmlns:p14="http://schemas.microsoft.com/office/powerpoint/2010/main" val="3829392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902054" y="2194560"/>
            <a:ext cx="3998794" cy="4024125"/>
          </a:xfrm>
        </p:spPr>
        <p:txBody>
          <a:bodyPr>
            <a:normAutofit/>
          </a:bodyPr>
          <a:lstStyle/>
          <a:p>
            <a:pPr>
              <a:lnSpc>
                <a:spcPct val="150000"/>
              </a:lnSpc>
            </a:pPr>
            <a:r>
              <a:rPr lang="en-US" sz="2000" dirty="0" smtClean="0"/>
              <a:t>The overall performance of model increased after data augmentation</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7720084" cy="6858000"/>
          </a:xfrm>
          <a:prstGeom prst="rect">
            <a:avLst/>
          </a:prstGeom>
          <a:noFill/>
          <a:ln>
            <a:noFill/>
          </a:ln>
        </p:spPr>
      </p:pic>
    </p:spTree>
    <p:extLst>
      <p:ext uri="{BB962C8B-B14F-4D97-AF65-F5344CB8AC3E}">
        <p14:creationId xmlns:p14="http://schemas.microsoft.com/office/powerpoint/2010/main" val="1904784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using Hybrid Approach</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877583"/>
              </p:ext>
            </p:extLst>
          </p:nvPr>
        </p:nvGraphicFramePr>
        <p:xfrm>
          <a:off x="777921" y="1605883"/>
          <a:ext cx="10795382" cy="5058776"/>
        </p:xfrm>
        <a:graphic>
          <a:graphicData uri="http://schemas.openxmlformats.org/drawingml/2006/table">
            <a:tbl>
              <a:tblPr firstRow="1" firstCol="1" bandRow="1">
                <a:tableStyleId>{93296810-A885-4BE3-A3E7-6D5BEEA58F35}</a:tableStyleId>
              </a:tblPr>
              <a:tblGrid>
                <a:gridCol w="3525673">
                  <a:extLst>
                    <a:ext uri="{9D8B030D-6E8A-4147-A177-3AD203B41FA5}">
                      <a16:colId xmlns:a16="http://schemas.microsoft.com/office/drawing/2014/main" val="1864120782"/>
                    </a:ext>
                  </a:extLst>
                </a:gridCol>
                <a:gridCol w="1874293">
                  <a:extLst>
                    <a:ext uri="{9D8B030D-6E8A-4147-A177-3AD203B41FA5}">
                      <a16:colId xmlns:a16="http://schemas.microsoft.com/office/drawing/2014/main" val="4289256586"/>
                    </a:ext>
                  </a:extLst>
                </a:gridCol>
                <a:gridCol w="1769659">
                  <a:extLst>
                    <a:ext uri="{9D8B030D-6E8A-4147-A177-3AD203B41FA5}">
                      <a16:colId xmlns:a16="http://schemas.microsoft.com/office/drawing/2014/main" val="1340061490"/>
                    </a:ext>
                  </a:extLst>
                </a:gridCol>
                <a:gridCol w="1733266">
                  <a:extLst>
                    <a:ext uri="{9D8B030D-6E8A-4147-A177-3AD203B41FA5}">
                      <a16:colId xmlns:a16="http://schemas.microsoft.com/office/drawing/2014/main" val="315562278"/>
                    </a:ext>
                  </a:extLst>
                </a:gridCol>
                <a:gridCol w="1892491">
                  <a:extLst>
                    <a:ext uri="{9D8B030D-6E8A-4147-A177-3AD203B41FA5}">
                      <a16:colId xmlns:a16="http://schemas.microsoft.com/office/drawing/2014/main" val="3516348260"/>
                    </a:ext>
                  </a:extLst>
                </a:gridCol>
              </a:tblGrid>
              <a:tr h="388904">
                <a:tc>
                  <a:txBody>
                    <a:bodyPr/>
                    <a:lstStyle/>
                    <a:p>
                      <a:pPr marL="0" marR="0" algn="l">
                        <a:lnSpc>
                          <a:spcPct val="115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Precision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2353865"/>
                  </a:ext>
                </a:extLst>
              </a:tr>
              <a:tr h="389156">
                <a:tc>
                  <a:txBody>
                    <a:bodyPr/>
                    <a:lstStyle/>
                    <a:p>
                      <a:pPr marL="0" marR="0" algn="l">
                        <a:lnSpc>
                          <a:spcPct val="115000"/>
                        </a:lnSpc>
                        <a:spcBef>
                          <a:spcPts val="0"/>
                        </a:spcBef>
                        <a:spcAft>
                          <a:spcPts val="0"/>
                        </a:spcAft>
                      </a:pPr>
                      <a:r>
                        <a:rPr lang="en-US" sz="1600">
                          <a:effectLst/>
                        </a:rPr>
                        <a:t>nepaliBERT+SVM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0.8429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3088817"/>
                  </a:ext>
                </a:extLst>
              </a:tr>
              <a:tr h="389156">
                <a:tc>
                  <a:txBody>
                    <a:bodyPr/>
                    <a:lstStyle/>
                    <a:p>
                      <a:pPr marL="0" marR="0" algn="l">
                        <a:lnSpc>
                          <a:spcPct val="115000"/>
                        </a:lnSpc>
                        <a:spcBef>
                          <a:spcPts val="0"/>
                        </a:spcBef>
                        <a:spcAft>
                          <a:spcPts val="0"/>
                        </a:spcAft>
                      </a:pPr>
                      <a:r>
                        <a:rPr lang="en-US" sz="1600" dirty="0" err="1">
                          <a:effectLst/>
                        </a:rPr>
                        <a:t>nepaliBERT+MLP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0.7942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316621"/>
                  </a:ext>
                </a:extLst>
              </a:tr>
              <a:tr h="389156">
                <a:tc>
                  <a:txBody>
                    <a:bodyPr/>
                    <a:lstStyle/>
                    <a:p>
                      <a:pPr marL="0" marR="0" algn="l">
                        <a:lnSpc>
                          <a:spcPct val="115000"/>
                        </a:lnSpc>
                        <a:spcBef>
                          <a:spcPts val="0"/>
                        </a:spcBef>
                        <a:spcAft>
                          <a:spcPts val="0"/>
                        </a:spcAft>
                      </a:pPr>
                      <a:r>
                        <a:rPr lang="en-US" sz="1600">
                          <a:effectLst/>
                        </a:rPr>
                        <a:t>DistilBERT-Nepali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0.8523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0.8522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3670930"/>
                  </a:ext>
                </a:extLst>
              </a:tr>
              <a:tr h="389156">
                <a:tc>
                  <a:txBody>
                    <a:bodyPr/>
                    <a:lstStyle/>
                    <a:p>
                      <a:pPr marL="0" marR="0" algn="l">
                        <a:lnSpc>
                          <a:spcPct val="115000"/>
                        </a:lnSpc>
                        <a:spcBef>
                          <a:spcPts val="0"/>
                        </a:spcBef>
                        <a:spcAft>
                          <a:spcPts val="0"/>
                        </a:spcAft>
                      </a:pPr>
                      <a:r>
                        <a:rPr lang="en-US" sz="1600" dirty="0" err="1">
                          <a:effectLst/>
                        </a:rPr>
                        <a:t>DistilBERT</a:t>
                      </a:r>
                      <a:r>
                        <a:rPr lang="en-US" sz="1600" dirty="0">
                          <a:effectLst/>
                        </a:rPr>
                        <a:t>-Nepali + MLP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0.8497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0.8487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0.8487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8867279"/>
                  </a:ext>
                </a:extLst>
              </a:tr>
              <a:tr h="389156">
                <a:tc>
                  <a:txBody>
                    <a:bodyPr/>
                    <a:lstStyle/>
                    <a:p>
                      <a:pPr marL="0" marR="0" algn="l">
                        <a:lnSpc>
                          <a:spcPct val="115000"/>
                        </a:lnSpc>
                        <a:spcBef>
                          <a:spcPts val="0"/>
                        </a:spcBef>
                        <a:spcAft>
                          <a:spcPts val="0"/>
                        </a:spcAft>
                      </a:pPr>
                      <a:r>
                        <a:rPr lang="en-US" sz="1600">
                          <a:effectLst/>
                        </a:rPr>
                        <a:t>GNePT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1659472"/>
                  </a:ext>
                </a:extLst>
              </a:tr>
              <a:tr h="389156">
                <a:tc>
                  <a:txBody>
                    <a:bodyPr/>
                    <a:lstStyle/>
                    <a:p>
                      <a:pPr marL="0" marR="0" algn="l">
                        <a:lnSpc>
                          <a:spcPct val="115000"/>
                        </a:lnSpc>
                        <a:spcBef>
                          <a:spcPts val="0"/>
                        </a:spcBef>
                        <a:spcAft>
                          <a:spcPts val="0"/>
                        </a:spcAft>
                      </a:pPr>
                      <a:r>
                        <a:rPr lang="en-US" sz="1600">
                          <a:effectLst/>
                        </a:rPr>
                        <a:t>GNePT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6687449"/>
                  </a:ext>
                </a:extLst>
              </a:tr>
              <a:tr h="389156">
                <a:tc>
                  <a:txBody>
                    <a:bodyPr/>
                    <a:lstStyle/>
                    <a:p>
                      <a:pPr marL="0" marR="0" algn="l">
                        <a:lnSpc>
                          <a:spcPct val="115000"/>
                        </a:lnSpc>
                        <a:spcBef>
                          <a:spcPts val="0"/>
                        </a:spcBef>
                        <a:spcAft>
                          <a:spcPts val="0"/>
                        </a:spcAft>
                      </a:pPr>
                      <a:r>
                        <a:rPr lang="en-US" sz="1600">
                          <a:effectLst/>
                        </a:rPr>
                        <a:t>DistilGPT-Nepali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077287"/>
                  </a:ext>
                </a:extLst>
              </a:tr>
              <a:tr h="389156">
                <a:tc>
                  <a:txBody>
                    <a:bodyPr/>
                    <a:lstStyle/>
                    <a:p>
                      <a:pPr marL="0" marR="0" algn="l">
                        <a:lnSpc>
                          <a:spcPct val="115000"/>
                        </a:lnSpc>
                        <a:spcBef>
                          <a:spcPts val="0"/>
                        </a:spcBef>
                        <a:spcAft>
                          <a:spcPts val="0"/>
                        </a:spcAft>
                      </a:pPr>
                      <a:r>
                        <a:rPr lang="en-US" sz="1600">
                          <a:effectLst/>
                        </a:rPr>
                        <a:t>DistilGPT-Nepali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97750780"/>
                  </a:ext>
                </a:extLst>
              </a:tr>
              <a:tr h="389156">
                <a:tc>
                  <a:txBody>
                    <a:bodyPr/>
                    <a:lstStyle/>
                    <a:p>
                      <a:pPr marL="0" marR="0" algn="l">
                        <a:lnSpc>
                          <a:spcPct val="115000"/>
                        </a:lnSpc>
                        <a:spcBef>
                          <a:spcPts val="0"/>
                        </a:spcBef>
                        <a:spcAft>
                          <a:spcPts val="0"/>
                        </a:spcAft>
                      </a:pPr>
                      <a:r>
                        <a:rPr lang="en-US" sz="1600">
                          <a:effectLst/>
                        </a:rPr>
                        <a:t>Hybrid-Feature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6091873"/>
                  </a:ext>
                </a:extLst>
              </a:tr>
              <a:tr h="389156">
                <a:tc>
                  <a:txBody>
                    <a:bodyPr/>
                    <a:lstStyle/>
                    <a:p>
                      <a:pPr marL="0" marR="0" algn="l">
                        <a:lnSpc>
                          <a:spcPct val="115000"/>
                        </a:lnSpc>
                        <a:spcBef>
                          <a:spcPts val="0"/>
                        </a:spcBef>
                        <a:spcAft>
                          <a:spcPts val="0"/>
                        </a:spcAft>
                      </a:pPr>
                      <a:r>
                        <a:rPr lang="en-US" sz="1600">
                          <a:effectLst/>
                        </a:rPr>
                        <a:t>Hybrid-Feature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51971"/>
                  </a:ext>
                </a:extLst>
              </a:tr>
              <a:tr h="389156">
                <a:tc>
                  <a:txBody>
                    <a:bodyPr/>
                    <a:lstStyle/>
                    <a:p>
                      <a:pPr marL="0" marR="0" algn="l">
                        <a:lnSpc>
                          <a:spcPct val="115000"/>
                        </a:lnSpc>
                        <a:spcBef>
                          <a:spcPts val="0"/>
                        </a:spcBef>
                        <a:spcAft>
                          <a:spcPts val="0"/>
                        </a:spcAft>
                      </a:pPr>
                      <a:r>
                        <a:rPr lang="en-US" sz="1600">
                          <a:effectLst/>
                        </a:rPr>
                        <a:t>distilHybrid-Feature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0.8581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0.8582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3077862"/>
                  </a:ext>
                </a:extLst>
              </a:tr>
              <a:tr h="389156">
                <a:tc>
                  <a:txBody>
                    <a:bodyPr/>
                    <a:lstStyle/>
                    <a:p>
                      <a:pPr marL="0" marR="0" algn="l">
                        <a:lnSpc>
                          <a:spcPct val="115000"/>
                        </a:lnSpc>
                        <a:spcBef>
                          <a:spcPts val="0"/>
                        </a:spcBef>
                        <a:spcAft>
                          <a:spcPts val="0"/>
                        </a:spcAft>
                      </a:pPr>
                      <a:r>
                        <a:rPr lang="en-US" sz="1600">
                          <a:effectLst/>
                        </a:rPr>
                        <a:t>distilHybrid-Feature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0.8604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0.8596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2168901"/>
                  </a:ext>
                </a:extLst>
              </a:tr>
            </a:tbl>
          </a:graphicData>
        </a:graphic>
      </p:graphicFrame>
    </p:spTree>
    <p:extLst>
      <p:ext uri="{BB962C8B-B14F-4D97-AF65-F5344CB8AC3E}">
        <p14:creationId xmlns:p14="http://schemas.microsoft.com/office/powerpoint/2010/main" val="2170814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Hybrid approach with SVM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C:\Users\Dell\AppData\Local\Microsoft\Windows\INetCache\Content.Word\SVM-classifier-4S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47414"/>
            <a:ext cx="7897504" cy="4510585"/>
          </a:xfrm>
          <a:prstGeom prst="rect">
            <a:avLst/>
          </a:prstGeom>
          <a:noFill/>
          <a:ln>
            <a:noFill/>
          </a:ln>
        </p:spPr>
      </p:pic>
      <p:sp>
        <p:nvSpPr>
          <p:cNvPr id="9" name="TextBox 8"/>
          <p:cNvSpPr txBox="1"/>
          <p:nvPr/>
        </p:nvSpPr>
        <p:spPr>
          <a:xfrm>
            <a:off x="7897504" y="2242781"/>
            <a:ext cx="4076132" cy="5078313"/>
          </a:xfrm>
          <a:prstGeom prst="rect">
            <a:avLst/>
          </a:prstGeom>
          <a:noFill/>
        </p:spPr>
        <p:txBody>
          <a:bodyPr wrap="square" rtlCol="0">
            <a:spAutoFit/>
          </a:bodyPr>
          <a:lstStyle/>
          <a:p>
            <a:pPr marL="285750" indent="-285750" fontAlgn="ctr">
              <a:lnSpc>
                <a:spcPct val="150000"/>
              </a:lnSpc>
              <a:buFont typeface="Arial" panose="020B0604020202020204" pitchFamily="34" charset="0"/>
              <a:buChar char="•"/>
            </a:pPr>
            <a:r>
              <a:rPr lang="en-US" dirty="0" smtClean="0"/>
              <a:t>On single model context feature approach, </a:t>
            </a:r>
            <a:r>
              <a:rPr lang="en-US" dirty="0" err="1" smtClean="0"/>
              <a:t>distilBERT</a:t>
            </a:r>
            <a:r>
              <a:rPr lang="en-US" dirty="0" smtClean="0"/>
              <a:t>-Nepali model performed best with </a:t>
            </a:r>
            <a:r>
              <a:rPr lang="en-US" b="1" dirty="0" smtClean="0"/>
              <a:t>85.23% </a:t>
            </a:r>
            <a:r>
              <a:rPr lang="en-US" dirty="0" smtClean="0"/>
              <a:t>accuracy and </a:t>
            </a:r>
            <a:r>
              <a:rPr lang="en-US" b="1" dirty="0" smtClean="0"/>
              <a:t>85.22% </a:t>
            </a:r>
            <a:r>
              <a:rPr lang="en-US" dirty="0" smtClean="0"/>
              <a:t>F1score. </a:t>
            </a:r>
            <a:r>
              <a:rPr lang="en-US" dirty="0"/>
              <a:t>This is the overall highest score achieved in this </a:t>
            </a:r>
            <a:r>
              <a:rPr lang="en-US" dirty="0" smtClean="0"/>
              <a:t>study.</a:t>
            </a:r>
            <a:endParaRPr lang="en-US" dirty="0"/>
          </a:p>
          <a:p>
            <a:pPr marL="285750" indent="-285750" fontAlgn="ctr">
              <a:lnSpc>
                <a:spcPct val="150000"/>
              </a:lnSpc>
              <a:buFont typeface="Arial" panose="020B0604020202020204" pitchFamily="34" charset="0"/>
              <a:buChar char="•"/>
            </a:pPr>
            <a:r>
              <a:rPr lang="en-US" dirty="0" err="1" smtClean="0"/>
              <a:t>Similary</a:t>
            </a:r>
            <a:r>
              <a:rPr lang="en-US" dirty="0" smtClean="0"/>
              <a:t>, on two model context feature approach, </a:t>
            </a:r>
            <a:r>
              <a:rPr lang="en-US" dirty="0" err="1" smtClean="0"/>
              <a:t>distilHybrid</a:t>
            </a:r>
            <a:r>
              <a:rPr lang="en-US" dirty="0" smtClean="0"/>
              <a:t> approach performed best with </a:t>
            </a:r>
            <a:r>
              <a:rPr lang="en-US" b="1" dirty="0" smtClean="0"/>
              <a:t>85.81% </a:t>
            </a:r>
            <a:r>
              <a:rPr lang="en-US" dirty="0" smtClean="0"/>
              <a:t>accuracy and </a:t>
            </a:r>
            <a:r>
              <a:rPr lang="en-US" b="1" dirty="0" smtClean="0"/>
              <a:t>85.82% </a:t>
            </a:r>
            <a:r>
              <a:rPr lang="en-US" dirty="0" smtClean="0"/>
              <a:t>F1score.</a:t>
            </a:r>
            <a:endParaRPr lang="en-US" dirty="0"/>
          </a:p>
        </p:txBody>
      </p:sp>
    </p:spTree>
    <p:extLst>
      <p:ext uri="{BB962C8B-B14F-4D97-AF65-F5344CB8AC3E}">
        <p14:creationId xmlns:p14="http://schemas.microsoft.com/office/powerpoint/2010/main" val="3829772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Hybrid approach with MLP</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descr="MLP-classifier-4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1922"/>
            <a:ext cx="7829265" cy="455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742830" y="2242781"/>
            <a:ext cx="4230806" cy="4662815"/>
          </a:xfrm>
          <a:prstGeom prst="rect">
            <a:avLst/>
          </a:prstGeom>
          <a:noFill/>
        </p:spPr>
        <p:txBody>
          <a:bodyPr wrap="square" rtlCol="0">
            <a:spAutoFit/>
          </a:bodyPr>
          <a:lstStyle/>
          <a:p>
            <a:pPr marL="285750" indent="-285750" algn="just" fontAlgn="ctr">
              <a:lnSpc>
                <a:spcPct val="150000"/>
              </a:lnSpc>
              <a:buFont typeface="Arial" panose="020B0604020202020204" pitchFamily="34" charset="0"/>
              <a:buChar char="•"/>
            </a:pPr>
            <a:r>
              <a:rPr lang="en-US" dirty="0" smtClean="0"/>
              <a:t>On single model context feature approach, </a:t>
            </a:r>
            <a:r>
              <a:rPr lang="en-US" dirty="0" err="1" smtClean="0"/>
              <a:t>distilBERT</a:t>
            </a:r>
            <a:r>
              <a:rPr lang="en-US" dirty="0" smtClean="0"/>
              <a:t>-Nepali model performed best with </a:t>
            </a:r>
            <a:r>
              <a:rPr lang="en-US" b="1" dirty="0" smtClean="0"/>
              <a:t>84.87%</a:t>
            </a:r>
            <a:r>
              <a:rPr lang="en-US" dirty="0" smtClean="0"/>
              <a:t> accuracy and </a:t>
            </a:r>
            <a:r>
              <a:rPr lang="en-US" b="1" dirty="0" smtClean="0"/>
              <a:t>84.88% </a:t>
            </a:r>
            <a:r>
              <a:rPr lang="en-US" dirty="0" smtClean="0"/>
              <a:t>F1score.</a:t>
            </a:r>
          </a:p>
          <a:p>
            <a:pPr marL="285750" indent="-285750" algn="just" fontAlgn="ctr">
              <a:lnSpc>
                <a:spcPct val="150000"/>
              </a:lnSpc>
              <a:buFont typeface="Arial" panose="020B0604020202020204" pitchFamily="34" charset="0"/>
              <a:buChar char="•"/>
            </a:pPr>
            <a:r>
              <a:rPr lang="en-US" dirty="0" err="1" smtClean="0"/>
              <a:t>Similary</a:t>
            </a:r>
            <a:r>
              <a:rPr lang="en-US" dirty="0" smtClean="0"/>
              <a:t>, on two model context feature approach, </a:t>
            </a:r>
            <a:r>
              <a:rPr lang="en-US" dirty="0" err="1" smtClean="0"/>
              <a:t>distilHybrid</a:t>
            </a:r>
            <a:r>
              <a:rPr lang="en-US" dirty="0" smtClean="0"/>
              <a:t> approach performed best with </a:t>
            </a:r>
            <a:r>
              <a:rPr lang="en-US" b="1" dirty="0" smtClean="0"/>
              <a:t>85.95% </a:t>
            </a:r>
            <a:r>
              <a:rPr lang="en-US" dirty="0" smtClean="0"/>
              <a:t>accuracy and </a:t>
            </a:r>
            <a:r>
              <a:rPr lang="en-US" b="1" dirty="0" smtClean="0"/>
              <a:t>85.96% </a:t>
            </a:r>
            <a:r>
              <a:rPr lang="en-US" dirty="0" smtClean="0"/>
              <a:t>F1score. This is the overall highest score achieved in this study.</a:t>
            </a:r>
            <a:endParaRPr lang="en-US" dirty="0"/>
          </a:p>
        </p:txBody>
      </p:sp>
    </p:spTree>
    <p:extLst>
      <p:ext uri="{BB962C8B-B14F-4D97-AF65-F5344CB8AC3E}">
        <p14:creationId xmlns:p14="http://schemas.microsoft.com/office/powerpoint/2010/main" val="116578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Conclusion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2"/>
            <a:ext cx="11104728" cy="5172500"/>
          </a:xfrm>
        </p:spPr>
        <p:txBody>
          <a:bodyPr>
            <a:noAutofit/>
          </a:bodyPr>
          <a:lstStyle/>
          <a:p>
            <a:pPr>
              <a:lnSpc>
                <a:spcPct val="150000"/>
              </a:lnSpc>
            </a:pPr>
            <a:r>
              <a:rPr lang="en-US" sz="2000" dirty="0" smtClean="0"/>
              <a:t>In general, BERT-based models perform better than GPT-based models for SA task.</a:t>
            </a:r>
          </a:p>
          <a:p>
            <a:pPr>
              <a:lnSpc>
                <a:spcPct val="150000"/>
              </a:lnSpc>
            </a:pPr>
            <a:r>
              <a:rPr lang="en-US" dirty="0" smtClean="0"/>
              <a:t>With 76.71% accuracy and 76.45% F1score, </a:t>
            </a:r>
            <a:r>
              <a:rPr lang="en-US" dirty="0" err="1" smtClean="0"/>
              <a:t>DeBERTa</a:t>
            </a:r>
            <a:r>
              <a:rPr lang="en-US" dirty="0" smtClean="0"/>
              <a:t> model [11] outperformed other models for SA on NepCov19Tweets dataset.</a:t>
            </a:r>
          </a:p>
          <a:p>
            <a:pPr>
              <a:lnSpc>
                <a:spcPct val="150000"/>
              </a:lnSpc>
            </a:pPr>
            <a:r>
              <a:rPr lang="en-US" dirty="0" smtClean="0"/>
              <a:t>Domain adaptation didn’t have any performance change.</a:t>
            </a:r>
          </a:p>
          <a:p>
            <a:pPr>
              <a:lnSpc>
                <a:spcPct val="150000"/>
              </a:lnSpc>
            </a:pPr>
            <a:r>
              <a:rPr lang="en-US" dirty="0" smtClean="0"/>
              <a:t>Data-augmentation increased the model’s capacity. </a:t>
            </a:r>
            <a:r>
              <a:rPr lang="en-US" dirty="0" err="1" smtClean="0"/>
              <a:t>NepaliBERT</a:t>
            </a:r>
            <a:r>
              <a:rPr lang="en-US" dirty="0" smtClean="0"/>
              <a:t>  model [9] gave the highest with 79.73% accuracy and 79.75% F1score.</a:t>
            </a:r>
            <a:r>
              <a:rPr lang="en-US" dirty="0"/>
              <a:t>	</a:t>
            </a:r>
          </a:p>
          <a:p>
            <a:pPr>
              <a:lnSpc>
                <a:spcPct val="150000"/>
              </a:lnSpc>
            </a:pPr>
            <a:r>
              <a:rPr lang="en-US" dirty="0" smtClean="0"/>
              <a:t>The </a:t>
            </a:r>
            <a:r>
              <a:rPr lang="en-US" sz="2000" b="1" dirty="0" err="1" smtClean="0"/>
              <a:t>DistilBERT</a:t>
            </a:r>
            <a:r>
              <a:rPr lang="en-US" sz="2000" b="1" dirty="0" smtClean="0"/>
              <a:t>-Nepa</a:t>
            </a:r>
            <a:r>
              <a:rPr lang="en-US" b="1" dirty="0" smtClean="0"/>
              <a:t>li </a:t>
            </a:r>
            <a:r>
              <a:rPr lang="en-US" dirty="0" smtClean="0"/>
              <a:t>with SVM achieved highest score in case of single transformer model hybrid approach, which is 85.23% accuracy and 85.22% F1score.</a:t>
            </a:r>
          </a:p>
          <a:p>
            <a:pPr>
              <a:lnSpc>
                <a:spcPct val="150000"/>
              </a:lnSpc>
            </a:pPr>
            <a:endParaRPr lang="en-US" sz="2000" dirty="0" smtClean="0"/>
          </a:p>
        </p:txBody>
      </p:sp>
    </p:spTree>
    <p:extLst>
      <p:ext uri="{BB962C8B-B14F-4D97-AF65-F5344CB8AC3E}">
        <p14:creationId xmlns:p14="http://schemas.microsoft.com/office/powerpoint/2010/main" val="2883725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Conclusion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1"/>
            <a:ext cx="11104728" cy="5327175"/>
          </a:xfrm>
        </p:spPr>
        <p:txBody>
          <a:bodyPr>
            <a:noAutofit/>
          </a:bodyPr>
          <a:lstStyle/>
          <a:p>
            <a:pPr>
              <a:lnSpc>
                <a:spcPct val="150000"/>
              </a:lnSpc>
            </a:pPr>
            <a:r>
              <a:rPr lang="en-US" sz="2000" dirty="0"/>
              <a:t>Using hybrid approach even further boost the model’s capacity on the task of Nepali SA. </a:t>
            </a:r>
            <a:r>
              <a:rPr lang="en-US" sz="2000" dirty="0" err="1"/>
              <a:t>DistilBERT</a:t>
            </a:r>
            <a:r>
              <a:rPr lang="en-US" sz="2000" dirty="0"/>
              <a:t>-Nepali + </a:t>
            </a:r>
            <a:r>
              <a:rPr lang="en-US" sz="2000" dirty="0" err="1"/>
              <a:t>DistilGPT</a:t>
            </a:r>
            <a:r>
              <a:rPr lang="en-US" sz="2000" dirty="0"/>
              <a:t>-Nepali + MLP model gave the highest with accuracy 85.95 and 85.96 F1score. </a:t>
            </a:r>
            <a:r>
              <a:rPr lang="en-US" sz="2000" dirty="0" err="1"/>
              <a:t>DistilBERT</a:t>
            </a:r>
            <a:r>
              <a:rPr lang="en-US" sz="2000" dirty="0"/>
              <a:t>-Nepali + </a:t>
            </a:r>
            <a:r>
              <a:rPr lang="en-US" sz="2000" dirty="0" err="1"/>
              <a:t>DistilGPT</a:t>
            </a:r>
            <a:r>
              <a:rPr lang="en-US" sz="2000" dirty="0"/>
              <a:t>-Nepali + SVM model was slightly behind with 85.81 accuracy and 85.82 F1score.</a:t>
            </a:r>
          </a:p>
          <a:p>
            <a:pPr>
              <a:lnSpc>
                <a:spcPct val="150000"/>
              </a:lnSpc>
            </a:pPr>
            <a:r>
              <a:rPr lang="en-US" sz="2000" dirty="0" smtClean="0"/>
              <a:t>This study found that using a hybrid model approach drastically improved the performance of GPT-based models. For e.g. </a:t>
            </a:r>
            <a:r>
              <a:rPr lang="en-US" sz="2000" dirty="0" err="1" smtClean="0"/>
              <a:t>GNePT</a:t>
            </a:r>
            <a:r>
              <a:rPr lang="en-US" sz="2000" dirty="0" smtClean="0"/>
              <a:t> model’s accuracy on NepCov19Tweets dataset is 69.2% , 72.44% accuracy on NepCov19TweetsPlus dataset, and 82.3% accuracy with </a:t>
            </a:r>
            <a:r>
              <a:rPr lang="en-US" sz="2000" dirty="0" err="1" smtClean="0"/>
              <a:t>GNePT+SVM</a:t>
            </a:r>
            <a:r>
              <a:rPr lang="en-US" sz="2000" dirty="0" smtClean="0"/>
              <a:t> and 82.23% accuracy with </a:t>
            </a:r>
            <a:r>
              <a:rPr lang="en-US" sz="2000" dirty="0" err="1" smtClean="0"/>
              <a:t>GNePT+MLP</a:t>
            </a:r>
            <a:r>
              <a:rPr lang="en-US" sz="2000" dirty="0"/>
              <a:t>.</a:t>
            </a:r>
            <a:endParaRPr lang="en-US" sz="2000" dirty="0" smtClean="0"/>
          </a:p>
          <a:p>
            <a:pPr>
              <a:lnSpc>
                <a:spcPct val="150000"/>
              </a:lnSpc>
            </a:pPr>
            <a:r>
              <a:rPr lang="en-US" sz="2000" dirty="0" smtClean="0"/>
              <a:t>Architectural similarity of using MLP model as end-classifier to adding a pooling layer to classifier head </a:t>
            </a:r>
            <a:r>
              <a:rPr lang="en-US" sz="2000" dirty="0"/>
              <a:t>suggests </a:t>
            </a:r>
            <a:r>
              <a:rPr lang="en-US" sz="2000" dirty="0" smtClean="0"/>
              <a:t>that adding pooling layer to model that do not have it makes the model more robust on downstream task like SA.</a:t>
            </a:r>
            <a:endParaRPr lang="en-US" sz="1800" dirty="0" smtClean="0"/>
          </a:p>
        </p:txBody>
      </p:sp>
    </p:spTree>
    <p:extLst>
      <p:ext uri="{BB962C8B-B14F-4D97-AF65-F5344CB8AC3E}">
        <p14:creationId xmlns:p14="http://schemas.microsoft.com/office/powerpoint/2010/main" val="242216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Why Sentiment Analysis of social media texts in </a:t>
            </a:r>
            <a:r>
              <a:rPr lang="en-US" cap="none" dirty="0">
                <a:ln>
                  <a:solidFill>
                    <a:schemeClr val="accent5">
                      <a:lumMod val="75000"/>
                    </a:schemeClr>
                  </a:solidFill>
                </a:ln>
                <a:solidFill>
                  <a:schemeClr val="accent5"/>
                </a:solidFill>
                <a:latin typeface="Preeti" pitchFamily="2" charset="0"/>
                <a:ea typeface="Calibri" panose="020F0502020204030204" pitchFamily="34" charset="0"/>
                <a:cs typeface="Calibri" panose="020F0502020204030204" pitchFamily="34" charset="0"/>
              </a:rPr>
              <a:t>g]</a:t>
            </a:r>
            <a:r>
              <a:rPr lang="en-US" cap="none" dirty="0" err="1">
                <a:ln>
                  <a:solidFill>
                    <a:schemeClr val="accent5">
                      <a:lumMod val="75000"/>
                    </a:schemeClr>
                  </a:solidFill>
                </a:ln>
                <a:solidFill>
                  <a:schemeClr val="accent5"/>
                </a:solidFill>
                <a:latin typeface="Preeti" pitchFamily="2" charset="0"/>
                <a:ea typeface="Calibri" panose="020F0502020204030204" pitchFamily="34" charset="0"/>
                <a:cs typeface="Calibri" panose="020F0502020204030204" pitchFamily="34" charset="0"/>
              </a:rPr>
              <a:t>kfnL</a:t>
            </a:r>
            <a:r>
              <a:rPr lang="en-US" cap="none" dirty="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a:t>
            </a:r>
            <a:endParaRPr lang="en-US" b="1" cap="none" dirty="0">
              <a:ln>
                <a:solidFill>
                  <a:schemeClr val="accent5">
                    <a:lumMod val="75000"/>
                  </a:schemeClr>
                </a:solidFill>
              </a:ln>
              <a:solidFill>
                <a:schemeClr val="accent5"/>
              </a:solidFill>
              <a:effectLst>
                <a:outerShdw blurRad="38100" dist="19050" dir="2700000" algn="tl" rotWithShape="0">
                  <a:schemeClr val="dk1">
                    <a:lumMod val="50000"/>
                    <a:alpha val="40000"/>
                  </a:schemeClr>
                </a:outerShdw>
              </a:effectLst>
            </a:endParaRPr>
          </a:p>
        </p:txBody>
      </p:sp>
      <p:sp>
        <p:nvSpPr>
          <p:cNvPr id="3" name="Content Placeholder 2"/>
          <p:cNvSpPr>
            <a:spLocks noGrp="1"/>
          </p:cNvSpPr>
          <p:nvPr>
            <p:ph idx="1"/>
          </p:nvPr>
        </p:nvSpPr>
        <p:spPr/>
        <p:txBody>
          <a:bodyPr>
            <a:normAutofit fontScale="70000" lnSpcReduction="20000"/>
          </a:bodyPr>
          <a:lstStyle/>
          <a:p>
            <a:pPr algn="just">
              <a:lnSpc>
                <a:spcPct val="160000"/>
              </a:lnSpc>
            </a:pPr>
            <a:r>
              <a:rPr lang="en-US" sz="2800" dirty="0"/>
              <a:t>Social Media platforms have become ubiquitous with the growing usage of smartphones and the availability of the internet.</a:t>
            </a:r>
          </a:p>
          <a:p>
            <a:pPr algn="just">
              <a:lnSpc>
                <a:spcPct val="160000"/>
              </a:lnSpc>
            </a:pPr>
            <a:r>
              <a:rPr lang="en-US" sz="2800" dirty="0"/>
              <a:t>A growing number of people, businesses, and organizations prefer the Devanagari script as the language of communication on social media platforms</a:t>
            </a:r>
            <a:r>
              <a:rPr lang="en-US" sz="2800" dirty="0" smtClean="0"/>
              <a:t>. Just on Twitter, more than 20,000 tweets are made, in a day, in Devanagari (code-mixed).</a:t>
            </a:r>
          </a:p>
          <a:p>
            <a:pPr algn="just">
              <a:lnSpc>
                <a:spcPct val="160000"/>
              </a:lnSpc>
            </a:pPr>
            <a:r>
              <a:rPr lang="en-US" sz="2800" dirty="0"/>
              <a:t>However, </a:t>
            </a:r>
            <a:r>
              <a:rPr lang="en-US" sz="2800" dirty="0" smtClean="0"/>
              <a:t>very few transformer models are </a:t>
            </a:r>
            <a:r>
              <a:rPr lang="en-US" sz="2800" dirty="0"/>
              <a:t>available that are trained on Nepali text datasets, thus lacking support and tools for </a:t>
            </a:r>
            <a:r>
              <a:rPr lang="en-US" sz="2800" dirty="0" smtClean="0"/>
              <a:t>the sentiment analysis of Nepali texts.</a:t>
            </a:r>
            <a:endParaRPr lang="en-US" sz="2800" dirty="0"/>
          </a:p>
          <a:p>
            <a:pPr marL="0" indent="0" algn="just">
              <a:lnSpc>
                <a:spcPct val="150000"/>
              </a:lnSpc>
              <a:buNone/>
            </a:pPr>
            <a:endParaRPr lang="en-US" dirty="0" smtClean="0"/>
          </a:p>
        </p:txBody>
      </p:sp>
    </p:spTree>
    <p:extLst>
      <p:ext uri="{BB962C8B-B14F-4D97-AF65-F5344CB8AC3E}">
        <p14:creationId xmlns:p14="http://schemas.microsoft.com/office/powerpoint/2010/main" val="2942036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Future Recommendation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1"/>
            <a:ext cx="11104728" cy="5327175"/>
          </a:xfrm>
        </p:spPr>
        <p:txBody>
          <a:bodyPr>
            <a:noAutofit/>
          </a:bodyPr>
          <a:lstStyle/>
          <a:p>
            <a:pPr>
              <a:lnSpc>
                <a:spcPct val="150000"/>
              </a:lnSpc>
            </a:pPr>
            <a:r>
              <a:rPr lang="en-US" sz="2400" dirty="0" smtClean="0"/>
              <a:t>More sentiment annotated Nepali social media texts i.e. collect more data</a:t>
            </a:r>
          </a:p>
          <a:p>
            <a:pPr>
              <a:lnSpc>
                <a:spcPct val="150000"/>
              </a:lnSpc>
            </a:pPr>
            <a:r>
              <a:rPr lang="en-US" sz="2400" dirty="0" smtClean="0"/>
              <a:t>Implementing transformer model (BERT-based and GPT-based) with a extra pooling layer between language model and classification had.</a:t>
            </a:r>
          </a:p>
        </p:txBody>
      </p:sp>
    </p:spTree>
    <p:extLst>
      <p:ext uri="{BB962C8B-B14F-4D97-AF65-F5344CB8AC3E}">
        <p14:creationId xmlns:p14="http://schemas.microsoft.com/office/powerpoint/2010/main" val="3239970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8503" y="1512174"/>
            <a:ext cx="10879541" cy="4965964"/>
          </a:xfrm>
        </p:spPr>
        <p:txBody>
          <a:bodyPr>
            <a:noAutofit/>
          </a:bodyPr>
          <a:lstStyle/>
          <a:p>
            <a:pPr algn="just">
              <a:lnSpc>
                <a:spcPct val="100000"/>
              </a:lnSpc>
            </a:pPr>
            <a:r>
              <a:rPr lang="en-US" sz="2000" dirty="0">
                <a:latin typeface="+mj-lt"/>
                <a:ea typeface="Calibri" panose="020F0502020204030204" pitchFamily="34" charset="0"/>
                <a:cs typeface="Calibri" panose="020F0502020204030204" pitchFamily="34" charset="0"/>
              </a:rPr>
              <a:t>[1] 	B. Liu, Sentiment Analysis: Mining Opinions, Sentiments, and Emotions, Cambridge University Press, 2015. 	</a:t>
            </a:r>
          </a:p>
          <a:p>
            <a:pPr algn="just">
              <a:lnSpc>
                <a:spcPct val="100000"/>
              </a:lnSpc>
            </a:pPr>
            <a:r>
              <a:rPr lang="en-US" sz="2000" dirty="0">
                <a:latin typeface="+mj-lt"/>
                <a:ea typeface="Calibri" panose="020F0502020204030204" pitchFamily="34" charset="0"/>
                <a:cs typeface="Calibri" panose="020F0502020204030204" pitchFamily="34" charset="0"/>
              </a:rPr>
              <a:t>[2] 	T. B. </a:t>
            </a:r>
            <a:r>
              <a:rPr lang="en-US" sz="2000" dirty="0" err="1">
                <a:latin typeface="+mj-lt"/>
                <a:ea typeface="Calibri" panose="020F0502020204030204" pitchFamily="34" charset="0"/>
                <a:cs typeface="Calibri" panose="020F0502020204030204" pitchFamily="34" charset="0"/>
              </a:rPr>
              <a:t>Shahi</a:t>
            </a:r>
            <a:r>
              <a:rPr lang="en-US" sz="2000" dirty="0">
                <a:latin typeface="+mj-lt"/>
                <a:ea typeface="Calibri" panose="020F0502020204030204" pitchFamily="34" charset="0"/>
                <a:cs typeface="Calibri" panose="020F0502020204030204" pitchFamily="34" charset="0"/>
              </a:rPr>
              <a:t> and C. </a:t>
            </a:r>
            <a:r>
              <a:rPr lang="en-US" sz="2000" dirty="0" err="1">
                <a:latin typeface="+mj-lt"/>
                <a:ea typeface="Calibri" panose="020F0502020204030204" pitchFamily="34" charset="0"/>
                <a:cs typeface="Calibri" panose="020F0502020204030204" pitchFamily="34" charset="0"/>
              </a:rPr>
              <a:t>Sitaula</a:t>
            </a:r>
            <a:r>
              <a:rPr lang="en-US" sz="2000" dirty="0">
                <a:latin typeface="+mj-lt"/>
                <a:ea typeface="Calibri" panose="020F0502020204030204" pitchFamily="34" charset="0"/>
                <a:cs typeface="Calibri" panose="020F0502020204030204" pitchFamily="34" charset="0"/>
              </a:rPr>
              <a:t>, "Natural language processing for Nepali text: a review," </a:t>
            </a:r>
            <a:r>
              <a:rPr lang="en-US" sz="2000" i="1" dirty="0">
                <a:latin typeface="+mj-lt"/>
                <a:ea typeface="Calibri" panose="020F0502020204030204" pitchFamily="34" charset="0"/>
                <a:cs typeface="Calibri" panose="020F0502020204030204" pitchFamily="34" charset="0"/>
              </a:rPr>
              <a:t>Artificial Intelligence Review, Springer, </a:t>
            </a:r>
            <a:r>
              <a:rPr lang="en-US" sz="2000" dirty="0">
                <a:latin typeface="+mj-lt"/>
                <a:ea typeface="Calibri" panose="020F0502020204030204" pitchFamily="34" charset="0"/>
                <a:cs typeface="Calibri" panose="020F0502020204030204" pitchFamily="34" charset="0"/>
              </a:rPr>
              <a:t>vol. 55, pp. 3401-3429, 2021. </a:t>
            </a:r>
          </a:p>
          <a:p>
            <a:pPr algn="just">
              <a:lnSpc>
                <a:spcPct val="100000"/>
              </a:lnSpc>
            </a:pPr>
            <a:r>
              <a:rPr lang="en-US" sz="2000" dirty="0">
                <a:latin typeface="+mj-lt"/>
                <a:ea typeface="Calibri" panose="020F0502020204030204" pitchFamily="34" charset="0"/>
                <a:cs typeface="Calibri" panose="020F0502020204030204" pitchFamily="34" charset="0"/>
              </a:rPr>
              <a:t>[3] 	R. </a:t>
            </a:r>
            <a:r>
              <a:rPr lang="en-US" sz="2000" dirty="0" err="1">
                <a:latin typeface="+mj-lt"/>
                <a:ea typeface="Calibri" panose="020F0502020204030204" pitchFamily="34" charset="0"/>
                <a:cs typeface="Calibri" panose="020F0502020204030204" pitchFamily="34" charset="0"/>
              </a:rPr>
              <a:t>Bommasani</a:t>
            </a:r>
            <a:r>
              <a:rPr lang="en-US" sz="2000" dirty="0">
                <a:latin typeface="+mj-lt"/>
                <a:ea typeface="Calibri" panose="020F0502020204030204" pitchFamily="34" charset="0"/>
                <a:cs typeface="Calibri" panose="020F0502020204030204" pitchFamily="34" charset="0"/>
              </a:rPr>
              <a:t>, D. A. Hudson, E. </a:t>
            </a:r>
            <a:r>
              <a:rPr lang="en-US" sz="2000" dirty="0" err="1">
                <a:latin typeface="+mj-lt"/>
                <a:ea typeface="Calibri" panose="020F0502020204030204" pitchFamily="34" charset="0"/>
                <a:cs typeface="Calibri" panose="020F0502020204030204" pitchFamily="34" charset="0"/>
              </a:rPr>
              <a:t>Adeli</a:t>
            </a:r>
            <a:r>
              <a:rPr lang="en-US" sz="2000" dirty="0">
                <a:latin typeface="+mj-lt"/>
                <a:ea typeface="Calibri" panose="020F0502020204030204" pitchFamily="34" charset="0"/>
                <a:cs typeface="Calibri" panose="020F0502020204030204" pitchFamily="34" charset="0"/>
              </a:rPr>
              <a:t>, R. Altman, S. Arora, S. v. </a:t>
            </a:r>
            <a:r>
              <a:rPr lang="en-US" sz="2000" dirty="0" err="1">
                <a:latin typeface="+mj-lt"/>
                <a:ea typeface="Calibri" panose="020F0502020204030204" pitchFamily="34" charset="0"/>
                <a:cs typeface="Calibri" panose="020F0502020204030204" pitchFamily="34" charset="0"/>
              </a:rPr>
              <a:t>Arx</a:t>
            </a:r>
            <a:r>
              <a:rPr lang="en-US" sz="2000" dirty="0">
                <a:latin typeface="+mj-lt"/>
                <a:ea typeface="Calibri" panose="020F0502020204030204" pitchFamily="34" charset="0"/>
                <a:cs typeface="Calibri" panose="020F0502020204030204" pitchFamily="34" charset="0"/>
              </a:rPr>
              <a:t>, M. S. Bernstein, J. </a:t>
            </a:r>
            <a:r>
              <a:rPr lang="en-US" sz="2000" dirty="0" err="1">
                <a:latin typeface="+mj-lt"/>
                <a:ea typeface="Calibri" panose="020F0502020204030204" pitchFamily="34" charset="0"/>
                <a:cs typeface="Calibri" panose="020F0502020204030204" pitchFamily="34" charset="0"/>
              </a:rPr>
              <a:t>Bohg</a:t>
            </a:r>
            <a:r>
              <a:rPr lang="en-US" sz="2000" dirty="0">
                <a:latin typeface="+mj-lt"/>
                <a:ea typeface="Calibri" panose="020F0502020204030204" pitchFamily="34" charset="0"/>
                <a:cs typeface="Calibri" panose="020F0502020204030204" pitchFamily="34" charset="0"/>
              </a:rPr>
              <a:t>, A. </a:t>
            </a:r>
            <a:r>
              <a:rPr lang="en-US" sz="2000" dirty="0" err="1">
                <a:latin typeface="+mj-lt"/>
                <a:ea typeface="Calibri" panose="020F0502020204030204" pitchFamily="34" charset="0"/>
                <a:cs typeface="Calibri" panose="020F0502020204030204" pitchFamily="34" charset="0"/>
              </a:rPr>
              <a:t>Bosselut</a:t>
            </a:r>
            <a:r>
              <a:rPr lang="en-US" sz="2000" dirty="0">
                <a:latin typeface="+mj-lt"/>
                <a:ea typeface="Calibri" panose="020F0502020204030204" pitchFamily="34" charset="0"/>
                <a:cs typeface="Calibri" panose="020F0502020204030204" pitchFamily="34" charset="0"/>
              </a:rPr>
              <a:t>, E. </a:t>
            </a:r>
            <a:r>
              <a:rPr lang="en-US" sz="2000" dirty="0" err="1">
                <a:latin typeface="+mj-lt"/>
                <a:ea typeface="Calibri" panose="020F0502020204030204" pitchFamily="34" charset="0"/>
                <a:cs typeface="Calibri" panose="020F0502020204030204" pitchFamily="34" charset="0"/>
              </a:rPr>
              <a:t>Brunskill</a:t>
            </a:r>
            <a:r>
              <a:rPr lang="en-US" sz="2000" dirty="0">
                <a:latin typeface="+mj-lt"/>
                <a:ea typeface="Calibri" panose="020F0502020204030204" pitchFamily="34" charset="0"/>
                <a:cs typeface="Calibri" panose="020F0502020204030204" pitchFamily="34" charset="0"/>
              </a:rPr>
              <a:t>, E. </a:t>
            </a:r>
            <a:r>
              <a:rPr lang="en-US" sz="2000" dirty="0" err="1">
                <a:latin typeface="+mj-lt"/>
                <a:ea typeface="Calibri" panose="020F0502020204030204" pitchFamily="34" charset="0"/>
                <a:cs typeface="Calibri" panose="020F0502020204030204" pitchFamily="34" charset="0"/>
              </a:rPr>
              <a:t>Brynjolfsson</a:t>
            </a:r>
            <a:r>
              <a:rPr lang="en-US" sz="2000" dirty="0">
                <a:latin typeface="+mj-lt"/>
                <a:ea typeface="Calibri" panose="020F0502020204030204" pitchFamily="34" charset="0"/>
                <a:cs typeface="Calibri" panose="020F0502020204030204" pitchFamily="34" charset="0"/>
              </a:rPr>
              <a:t>, S. </a:t>
            </a:r>
            <a:r>
              <a:rPr lang="en-US" sz="2000" dirty="0" err="1">
                <a:latin typeface="+mj-lt"/>
                <a:ea typeface="Calibri" panose="020F0502020204030204" pitchFamily="34" charset="0"/>
                <a:cs typeface="Calibri" panose="020F0502020204030204" pitchFamily="34" charset="0"/>
              </a:rPr>
              <a:t>Buch</a:t>
            </a:r>
            <a:r>
              <a:rPr lang="en-US" sz="2000" dirty="0">
                <a:latin typeface="+mj-lt"/>
                <a:ea typeface="Calibri" panose="020F0502020204030204" pitchFamily="34" charset="0"/>
                <a:cs typeface="Calibri" panose="020F0502020204030204" pitchFamily="34" charset="0"/>
              </a:rPr>
              <a:t>, D. Card, R. Castellon, N. </a:t>
            </a:r>
            <a:r>
              <a:rPr lang="en-US" sz="2000" dirty="0" err="1">
                <a:latin typeface="+mj-lt"/>
                <a:ea typeface="Calibri" panose="020F0502020204030204" pitchFamily="34" charset="0"/>
                <a:cs typeface="Calibri" panose="020F0502020204030204" pitchFamily="34" charset="0"/>
              </a:rPr>
              <a:t>Chatterji</a:t>
            </a:r>
            <a:r>
              <a:rPr lang="en-US" sz="2000" dirty="0">
                <a:latin typeface="+mj-lt"/>
                <a:ea typeface="Calibri" panose="020F0502020204030204" pitchFamily="34" charset="0"/>
                <a:cs typeface="Calibri" panose="020F0502020204030204" pitchFamily="34" charset="0"/>
              </a:rPr>
              <a:t> and others.., "On the Opportunities and Risks of Foundation Models," 2022. 	</a:t>
            </a:r>
          </a:p>
          <a:p>
            <a:pPr algn="just">
              <a:lnSpc>
                <a:spcPct val="100000"/>
              </a:lnSpc>
            </a:pPr>
            <a:r>
              <a:rPr lang="en-US" sz="2000" dirty="0">
                <a:latin typeface="+mj-lt"/>
                <a:ea typeface="Calibri" panose="020F0502020204030204" pitchFamily="34" charset="0"/>
                <a:cs typeface="Calibri" panose="020F0502020204030204" pitchFamily="34" charset="0"/>
              </a:rPr>
              <a:t>[4] 	C. P. Gupta and B. K. Bal, "Detecting Sentiment in Nepali Texts: A Bootstrap Approach for Sentiment Analysis of texts in the Nepali Language". </a:t>
            </a:r>
          </a:p>
          <a:p>
            <a:pPr algn="just">
              <a:lnSpc>
                <a:spcPct val="100000"/>
              </a:lnSpc>
            </a:pPr>
            <a:r>
              <a:rPr lang="en-US" sz="2000" dirty="0">
                <a:latin typeface="+mj-lt"/>
                <a:ea typeface="Calibri" panose="020F0502020204030204" pitchFamily="34" charset="0"/>
                <a:cs typeface="Calibri" panose="020F0502020204030204" pitchFamily="34" charset="0"/>
              </a:rPr>
              <a:t>[5] 	O. M. Singh, S. </a:t>
            </a:r>
            <a:r>
              <a:rPr lang="en-US" sz="2000" dirty="0" err="1">
                <a:latin typeface="+mj-lt"/>
                <a:ea typeface="Calibri" panose="020F0502020204030204" pitchFamily="34" charset="0"/>
                <a:cs typeface="Calibri" panose="020F0502020204030204" pitchFamily="34" charset="0"/>
              </a:rPr>
              <a:t>Timalsina</a:t>
            </a:r>
            <a:r>
              <a:rPr lang="en-US" sz="2000" dirty="0">
                <a:latin typeface="+mj-lt"/>
                <a:ea typeface="Calibri" panose="020F0502020204030204" pitchFamily="34" charset="0"/>
                <a:cs typeface="Calibri" panose="020F0502020204030204" pitchFamily="34" charset="0"/>
              </a:rPr>
              <a:t>, B. K. Bal and A. Joshi, "Aspect Based Abusive Sentiment Detection in Nepali Social Media Texts," in </a:t>
            </a:r>
            <a:r>
              <a:rPr lang="en-US" sz="2000" i="1" dirty="0">
                <a:latin typeface="+mj-lt"/>
                <a:ea typeface="Calibri" panose="020F0502020204030204" pitchFamily="34" charset="0"/>
                <a:cs typeface="Calibri" panose="020F0502020204030204" pitchFamily="34" charset="0"/>
              </a:rPr>
              <a:t>IEEE/ACM International Conference on Advances in Social Networks Analysis and Mining (ASONAM)</a:t>
            </a:r>
            <a:r>
              <a:rPr lang="en-US" sz="2000" dirty="0">
                <a:latin typeface="+mj-lt"/>
                <a:ea typeface="Calibri" panose="020F0502020204030204" pitchFamily="34" charset="0"/>
                <a:cs typeface="Calibri" panose="020F0502020204030204" pitchFamily="34" charset="0"/>
              </a:rPr>
              <a:t>, 2020</a:t>
            </a:r>
            <a:r>
              <a:rPr lang="en-US" sz="2000" dirty="0" smtClean="0">
                <a:latin typeface="+mj-lt"/>
                <a:ea typeface="Calibri" panose="020F0502020204030204" pitchFamily="34" charset="0"/>
                <a:cs typeface="Calibri" panose="020F0502020204030204" pitchFamily="34" charset="0"/>
              </a:rPr>
              <a:t>. </a:t>
            </a:r>
            <a:endParaRPr lang="en-US" sz="2000" dirty="0">
              <a:latin typeface="+mj-lt"/>
            </a:endParaRPr>
          </a:p>
        </p:txBody>
      </p:sp>
    </p:spTree>
    <p:extLst>
      <p:ext uri="{BB962C8B-B14F-4D97-AF65-F5344CB8AC3E}">
        <p14:creationId xmlns:p14="http://schemas.microsoft.com/office/powerpoint/2010/main" val="1034563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8504" y="1430285"/>
            <a:ext cx="10820400" cy="5416342"/>
          </a:xfrm>
        </p:spPr>
        <p:txBody>
          <a:bodyPr>
            <a:noAutofit/>
          </a:bodyPr>
          <a:lstStyle/>
          <a:p>
            <a:pPr algn="just">
              <a:lnSpc>
                <a:spcPct val="100000"/>
              </a:lnSpc>
            </a:pPr>
            <a:r>
              <a:rPr lang="en-US" dirty="0" smtClean="0">
                <a:latin typeface="+mj-lt"/>
              </a:rPr>
              <a:t>[6] 	C. </a:t>
            </a:r>
            <a:r>
              <a:rPr lang="en-US" dirty="0" err="1" smtClean="0">
                <a:latin typeface="+mj-lt"/>
              </a:rPr>
              <a:t>Sitaula</a:t>
            </a:r>
            <a:r>
              <a:rPr lang="en-US" dirty="0" smtClean="0">
                <a:latin typeface="+mj-lt"/>
              </a:rPr>
              <a:t>, A. Basnet, A. </a:t>
            </a:r>
            <a:r>
              <a:rPr lang="en-US" dirty="0" err="1" smtClean="0">
                <a:latin typeface="+mj-lt"/>
              </a:rPr>
              <a:t>Mainali</a:t>
            </a:r>
            <a:r>
              <a:rPr lang="en-US" dirty="0" smtClean="0">
                <a:latin typeface="+mj-lt"/>
              </a:rPr>
              <a:t> and T. B. </a:t>
            </a:r>
            <a:r>
              <a:rPr lang="en-US" dirty="0" err="1" smtClean="0">
                <a:latin typeface="+mj-lt"/>
              </a:rPr>
              <a:t>Shahi</a:t>
            </a:r>
            <a:r>
              <a:rPr lang="en-US" dirty="0" smtClean="0">
                <a:latin typeface="+mj-lt"/>
              </a:rPr>
              <a:t>, "Deep Learning-Based Methods for Sentiment Analysis on Nepali COVID-19-Related Tweets," </a:t>
            </a:r>
            <a:r>
              <a:rPr lang="en-US" i="1" dirty="0" smtClean="0">
                <a:latin typeface="+mj-lt"/>
              </a:rPr>
              <a:t>Computational Intelligence and Neuroscience, </a:t>
            </a:r>
            <a:r>
              <a:rPr lang="en-US" dirty="0" smtClean="0">
                <a:latin typeface="+mj-lt"/>
              </a:rPr>
              <a:t>2021. </a:t>
            </a:r>
          </a:p>
          <a:p>
            <a:pPr algn="just">
              <a:lnSpc>
                <a:spcPct val="100000"/>
              </a:lnSpc>
            </a:pPr>
            <a:r>
              <a:rPr lang="en-US" dirty="0" smtClean="0">
                <a:latin typeface="+mj-lt"/>
              </a:rPr>
              <a:t>[7] 	T. B. </a:t>
            </a:r>
            <a:r>
              <a:rPr lang="en-US" dirty="0" err="1" smtClean="0">
                <a:latin typeface="+mj-lt"/>
              </a:rPr>
              <a:t>Shahi</a:t>
            </a:r>
            <a:r>
              <a:rPr lang="en-US" dirty="0" smtClean="0">
                <a:latin typeface="+mj-lt"/>
              </a:rPr>
              <a:t>, C. </a:t>
            </a:r>
            <a:r>
              <a:rPr lang="en-US" dirty="0" err="1" smtClean="0">
                <a:latin typeface="+mj-lt"/>
              </a:rPr>
              <a:t>Sitaula</a:t>
            </a:r>
            <a:r>
              <a:rPr lang="en-US" dirty="0" smtClean="0">
                <a:latin typeface="+mj-lt"/>
              </a:rPr>
              <a:t> and N. </a:t>
            </a:r>
            <a:r>
              <a:rPr lang="en-US" dirty="0" err="1" smtClean="0">
                <a:latin typeface="+mj-lt"/>
              </a:rPr>
              <a:t>Paudel</a:t>
            </a:r>
            <a:r>
              <a:rPr lang="en-US" dirty="0" smtClean="0">
                <a:latin typeface="+mj-lt"/>
              </a:rPr>
              <a:t>, "A Hybrid Feature Extraction Method for Nepali COVID-19-Related Tweets Classification". 	</a:t>
            </a:r>
          </a:p>
          <a:p>
            <a:pPr algn="just">
              <a:lnSpc>
                <a:spcPct val="100000"/>
              </a:lnSpc>
            </a:pPr>
            <a:r>
              <a:rPr lang="en-US" dirty="0" smtClean="0">
                <a:latin typeface="+mj-lt"/>
              </a:rPr>
              <a:t>[8] 	C. </a:t>
            </a:r>
            <a:r>
              <a:rPr lang="en-US" dirty="0" err="1" smtClean="0">
                <a:latin typeface="+mj-lt"/>
              </a:rPr>
              <a:t>Sitaula</a:t>
            </a:r>
            <a:r>
              <a:rPr lang="en-US" dirty="0" smtClean="0">
                <a:latin typeface="+mj-lt"/>
              </a:rPr>
              <a:t> and T. B. </a:t>
            </a:r>
            <a:r>
              <a:rPr lang="en-US" dirty="0" err="1" smtClean="0">
                <a:latin typeface="+mj-lt"/>
              </a:rPr>
              <a:t>Shahi</a:t>
            </a:r>
            <a:r>
              <a:rPr lang="en-US" dirty="0" smtClean="0">
                <a:latin typeface="+mj-lt"/>
              </a:rPr>
              <a:t>, "Multi-channel CNN to classify Nepali Covid-19 related tweets," 2022. 	</a:t>
            </a:r>
          </a:p>
          <a:p>
            <a:pPr algn="just">
              <a:lnSpc>
                <a:spcPct val="100000"/>
              </a:lnSpc>
            </a:pPr>
            <a:r>
              <a:rPr lang="en-US" dirty="0" smtClean="0">
                <a:latin typeface="+mj-lt"/>
              </a:rPr>
              <a:t>[9] 	S. </a:t>
            </a:r>
            <a:r>
              <a:rPr lang="en-US" dirty="0" err="1" smtClean="0">
                <a:latin typeface="+mj-lt"/>
              </a:rPr>
              <a:t>Pudasaini</a:t>
            </a:r>
            <a:r>
              <a:rPr lang="en-US" dirty="0" smtClean="0">
                <a:latin typeface="+mj-lt"/>
              </a:rPr>
              <a:t>, A. </a:t>
            </a:r>
            <a:r>
              <a:rPr lang="en-US" dirty="0" err="1" smtClean="0">
                <a:latin typeface="+mj-lt"/>
              </a:rPr>
              <a:t>Tamang</a:t>
            </a:r>
            <a:r>
              <a:rPr lang="en-US" dirty="0" smtClean="0">
                <a:latin typeface="+mj-lt"/>
              </a:rPr>
              <a:t>, S. </a:t>
            </a:r>
            <a:r>
              <a:rPr lang="en-US" dirty="0" err="1" smtClean="0">
                <a:latin typeface="+mj-lt"/>
              </a:rPr>
              <a:t>Lamichhane</a:t>
            </a:r>
            <a:r>
              <a:rPr lang="en-US" dirty="0" smtClean="0">
                <a:latin typeface="+mj-lt"/>
              </a:rPr>
              <a:t>, S. </a:t>
            </a:r>
            <a:r>
              <a:rPr lang="en-US" dirty="0" err="1" smtClean="0">
                <a:latin typeface="+mj-lt"/>
              </a:rPr>
              <a:t>Adhikari</a:t>
            </a:r>
            <a:r>
              <a:rPr lang="en-US" dirty="0" smtClean="0">
                <a:latin typeface="+mj-lt"/>
              </a:rPr>
              <a:t>, S. </a:t>
            </a:r>
            <a:r>
              <a:rPr lang="en-US" dirty="0" err="1" smtClean="0">
                <a:latin typeface="+mj-lt"/>
              </a:rPr>
              <a:t>Adhikari</a:t>
            </a:r>
            <a:r>
              <a:rPr lang="en-US" dirty="0" smtClean="0">
                <a:latin typeface="+mj-lt"/>
              </a:rPr>
              <a:t>, S. </a:t>
            </a:r>
            <a:r>
              <a:rPr lang="en-US" dirty="0" err="1" smtClean="0">
                <a:latin typeface="+mj-lt"/>
              </a:rPr>
              <a:t>Thapa</a:t>
            </a:r>
            <a:r>
              <a:rPr lang="en-US" dirty="0" smtClean="0">
                <a:latin typeface="+mj-lt"/>
              </a:rPr>
              <a:t> and J. </a:t>
            </a:r>
            <a:r>
              <a:rPr lang="en-US" dirty="0" err="1" smtClean="0">
                <a:latin typeface="+mj-lt"/>
              </a:rPr>
              <a:t>Karki</a:t>
            </a:r>
            <a:r>
              <a:rPr lang="en-US" dirty="0" smtClean="0">
                <a:latin typeface="+mj-lt"/>
              </a:rPr>
              <a:t>, "Pre-training of Masked Language Model in Nepali," in </a:t>
            </a:r>
            <a:r>
              <a:rPr lang="en-US" i="1" dirty="0" smtClean="0">
                <a:latin typeface="+mj-lt"/>
              </a:rPr>
              <a:t>36th Conference on Neural Information Processing Systems</a:t>
            </a:r>
            <a:r>
              <a:rPr lang="en-US" dirty="0" smtClean="0">
                <a:latin typeface="+mj-lt"/>
              </a:rPr>
              <a:t>, 2022. 	</a:t>
            </a:r>
          </a:p>
          <a:p>
            <a:pPr algn="just">
              <a:lnSpc>
                <a:spcPct val="100000"/>
              </a:lnSpc>
            </a:pPr>
            <a:r>
              <a:rPr lang="en-US" dirty="0" smtClean="0">
                <a:latin typeface="+mj-lt"/>
              </a:rPr>
              <a:t>[10] 	M. </a:t>
            </a:r>
            <a:r>
              <a:rPr lang="en-US" dirty="0" err="1" smtClean="0">
                <a:latin typeface="+mj-lt"/>
              </a:rPr>
              <a:t>Gautam</a:t>
            </a:r>
            <a:r>
              <a:rPr lang="en-US" dirty="0" smtClean="0">
                <a:latin typeface="+mj-lt"/>
              </a:rPr>
              <a:t>, S. </a:t>
            </a:r>
            <a:r>
              <a:rPr lang="en-US" dirty="0" err="1" smtClean="0">
                <a:latin typeface="+mj-lt"/>
              </a:rPr>
              <a:t>Timalsina</a:t>
            </a:r>
            <a:r>
              <a:rPr lang="en-US" dirty="0" smtClean="0">
                <a:latin typeface="+mj-lt"/>
              </a:rPr>
              <a:t> and B. </a:t>
            </a:r>
            <a:r>
              <a:rPr lang="en-US" dirty="0" err="1" smtClean="0">
                <a:latin typeface="+mj-lt"/>
              </a:rPr>
              <a:t>Bhattarai</a:t>
            </a:r>
            <a:r>
              <a:rPr lang="en-US" dirty="0" smtClean="0">
                <a:latin typeface="+mj-lt"/>
              </a:rPr>
              <a:t>, "</a:t>
            </a:r>
            <a:r>
              <a:rPr lang="en-US" dirty="0" err="1" smtClean="0">
                <a:latin typeface="+mj-lt"/>
              </a:rPr>
              <a:t>NepBERTa</a:t>
            </a:r>
            <a:r>
              <a:rPr lang="en-US" dirty="0" smtClean="0">
                <a:latin typeface="+mj-lt"/>
              </a:rPr>
              <a:t>: Nepali Language Model Trained in a Large Corpus," in </a:t>
            </a:r>
            <a:r>
              <a:rPr lang="en-US" i="1" dirty="0" smtClean="0">
                <a:latin typeface="+mj-lt"/>
              </a:rPr>
              <a:t>Proceedings of the 2nd Conference of the Asia-Pacific Chapter of the Association for Computational Linguistics and the</a:t>
            </a:r>
            <a:r>
              <a:rPr lang="en-US" dirty="0" smtClean="0">
                <a:latin typeface="+mj-lt"/>
              </a:rPr>
              <a:t>, 2022. 	</a:t>
            </a:r>
            <a:endParaRPr lang="en-US" dirty="0">
              <a:latin typeface="+mj-lt"/>
            </a:endParaRPr>
          </a:p>
        </p:txBody>
      </p:sp>
    </p:spTree>
    <p:extLst>
      <p:ext uri="{BB962C8B-B14F-4D97-AF65-F5344CB8AC3E}">
        <p14:creationId xmlns:p14="http://schemas.microsoft.com/office/powerpoint/2010/main" val="3562512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343848"/>
            <a:ext cx="10820400" cy="5416342"/>
          </a:xfrm>
        </p:spPr>
        <p:txBody>
          <a:bodyPr>
            <a:noAutofit/>
          </a:bodyPr>
          <a:lstStyle/>
          <a:p>
            <a:pPr>
              <a:lnSpc>
                <a:spcPct val="100000"/>
              </a:lnSpc>
            </a:pPr>
            <a:r>
              <a:rPr lang="en-US" sz="2000" dirty="0">
                <a:latin typeface="+mj-lt"/>
              </a:rPr>
              <a:t>[11] 	U. </a:t>
            </a:r>
            <a:r>
              <a:rPr lang="en-US" sz="2000" dirty="0" err="1">
                <a:latin typeface="+mj-lt"/>
              </a:rPr>
              <a:t>Maskey</a:t>
            </a:r>
            <a:r>
              <a:rPr lang="en-US" sz="2000" dirty="0">
                <a:latin typeface="+mj-lt"/>
              </a:rPr>
              <a:t>, M. Bhatta, S. R. Bhatta, S. </a:t>
            </a:r>
            <a:r>
              <a:rPr lang="en-US" sz="2000" dirty="0" err="1">
                <a:latin typeface="+mj-lt"/>
              </a:rPr>
              <a:t>Dhungel</a:t>
            </a:r>
            <a:r>
              <a:rPr lang="en-US" sz="2000" dirty="0">
                <a:latin typeface="+mj-lt"/>
              </a:rPr>
              <a:t> and B. K. Bal, "Nepali Encoder Transformers: An Analysis of Auto Encoding Transformer Language Models for Nepali Text Classification," in </a:t>
            </a:r>
            <a:r>
              <a:rPr lang="en-US" sz="2000" i="1" dirty="0">
                <a:latin typeface="+mj-lt"/>
              </a:rPr>
              <a:t>Proceedings of SIGUL2022 @LREC2022</a:t>
            </a:r>
            <a:r>
              <a:rPr lang="en-US" sz="2000" dirty="0">
                <a:latin typeface="+mj-lt"/>
              </a:rPr>
              <a:t>, 2022. 	</a:t>
            </a:r>
          </a:p>
          <a:p>
            <a:pPr>
              <a:lnSpc>
                <a:spcPct val="100000"/>
              </a:lnSpc>
            </a:pPr>
            <a:r>
              <a:rPr lang="en-US" sz="2000" dirty="0">
                <a:latin typeface="+mj-lt"/>
              </a:rPr>
              <a:t>[12] 	S. </a:t>
            </a:r>
            <a:r>
              <a:rPr lang="en-US" sz="2000" dirty="0" err="1">
                <a:latin typeface="+mj-lt"/>
              </a:rPr>
              <a:t>Suwanchai</a:t>
            </a:r>
            <a:r>
              <a:rPr lang="en-US" sz="2000" dirty="0">
                <a:latin typeface="+mj-lt"/>
              </a:rPr>
              <a:t>, S. R. </a:t>
            </a:r>
            <a:r>
              <a:rPr lang="en-US" sz="2000" dirty="0" err="1">
                <a:latin typeface="+mj-lt"/>
              </a:rPr>
              <a:t>Tamrakar</a:t>
            </a:r>
            <a:r>
              <a:rPr lang="en-US" sz="2000" dirty="0">
                <a:latin typeface="+mj-lt"/>
              </a:rPr>
              <a:t> and </a:t>
            </a:r>
            <a:r>
              <a:rPr lang="en-US" sz="2000" dirty="0" err="1">
                <a:latin typeface="+mj-lt"/>
              </a:rPr>
              <a:t>Chaklam</a:t>
            </a:r>
            <a:r>
              <a:rPr lang="en-US" sz="2000" dirty="0">
                <a:latin typeface="+mj-lt"/>
              </a:rPr>
              <a:t>, "Comparative Evaluation of Transformer-Based Nepali Language Models," [Online]. Available: https://assets.researchsquare.com/files/rs-2289743/v1/aa3f3ba4a38a880db3d6c5dc.pdf?c=1670229384. [Accessed 19 06 2023]. 	</a:t>
            </a:r>
          </a:p>
          <a:p>
            <a:pPr>
              <a:lnSpc>
                <a:spcPct val="100000"/>
              </a:lnSpc>
            </a:pPr>
            <a:r>
              <a:rPr lang="en-US" sz="2000" dirty="0">
                <a:latin typeface="+mj-lt"/>
              </a:rPr>
              <a:t>[13] 	V. </a:t>
            </a:r>
            <a:r>
              <a:rPr lang="en-US" sz="2000" dirty="0" err="1">
                <a:latin typeface="+mj-lt"/>
              </a:rPr>
              <a:t>Sanh</a:t>
            </a:r>
            <a:r>
              <a:rPr lang="en-US" sz="2000" dirty="0">
                <a:latin typeface="+mj-lt"/>
              </a:rPr>
              <a:t>, L. Debut, J. </a:t>
            </a:r>
            <a:r>
              <a:rPr lang="en-US" sz="2000" dirty="0" err="1">
                <a:latin typeface="+mj-lt"/>
              </a:rPr>
              <a:t>Chaumond</a:t>
            </a:r>
            <a:r>
              <a:rPr lang="en-US" sz="2000" dirty="0">
                <a:latin typeface="+mj-lt"/>
              </a:rPr>
              <a:t> and T. Wolf, "</a:t>
            </a:r>
            <a:r>
              <a:rPr lang="en-US" sz="2000" dirty="0" err="1">
                <a:latin typeface="+mj-lt"/>
              </a:rPr>
              <a:t>DistilBERT</a:t>
            </a:r>
            <a:r>
              <a:rPr lang="en-US" sz="2000" dirty="0">
                <a:latin typeface="+mj-lt"/>
              </a:rPr>
              <a:t>, a distilled version of BERT: smaller, faster, cheaper and lighter," in </a:t>
            </a:r>
            <a:r>
              <a:rPr lang="en-US" sz="2000" i="1" dirty="0">
                <a:latin typeface="+mj-lt"/>
              </a:rPr>
              <a:t>Conference on Empirical Methods in Natural Language Processing (EMNLP)</a:t>
            </a:r>
            <a:r>
              <a:rPr lang="en-US" sz="2000" dirty="0">
                <a:latin typeface="+mj-lt"/>
              </a:rPr>
              <a:t>, 2020. </a:t>
            </a:r>
          </a:p>
          <a:p>
            <a:pPr>
              <a:lnSpc>
                <a:spcPct val="100000"/>
              </a:lnSpc>
            </a:pPr>
            <a:r>
              <a:rPr lang="en-US" sz="2000" dirty="0">
                <a:latin typeface="+mj-lt"/>
              </a:rPr>
              <a:t>[14] 	A. </a:t>
            </a:r>
            <a:r>
              <a:rPr lang="en-US" sz="2000" dirty="0" err="1">
                <a:latin typeface="+mj-lt"/>
              </a:rPr>
              <a:t>Vaswani</a:t>
            </a:r>
            <a:r>
              <a:rPr lang="en-US" sz="2000" dirty="0">
                <a:latin typeface="+mj-lt"/>
              </a:rPr>
              <a:t>, N. </a:t>
            </a:r>
            <a:r>
              <a:rPr lang="en-US" sz="2000" dirty="0" err="1">
                <a:latin typeface="+mj-lt"/>
              </a:rPr>
              <a:t>Shazeer</a:t>
            </a:r>
            <a:r>
              <a:rPr lang="en-US" sz="2000" dirty="0">
                <a:latin typeface="+mj-lt"/>
              </a:rPr>
              <a:t>, N. </a:t>
            </a:r>
            <a:r>
              <a:rPr lang="en-US" sz="2000" dirty="0" err="1">
                <a:latin typeface="+mj-lt"/>
              </a:rPr>
              <a:t>Parmar</a:t>
            </a:r>
            <a:r>
              <a:rPr lang="en-US" sz="2000" dirty="0">
                <a:latin typeface="+mj-lt"/>
              </a:rPr>
              <a:t>, J. </a:t>
            </a:r>
            <a:r>
              <a:rPr lang="en-US" sz="2000" dirty="0" err="1">
                <a:latin typeface="+mj-lt"/>
              </a:rPr>
              <a:t>Uszkoreit</a:t>
            </a:r>
            <a:r>
              <a:rPr lang="en-US" sz="2000" dirty="0">
                <a:latin typeface="+mj-lt"/>
              </a:rPr>
              <a:t>, L. Jones, N. A. Gomez, L. Kaiser and I. </a:t>
            </a:r>
            <a:r>
              <a:rPr lang="en-US" sz="2000" dirty="0" err="1">
                <a:latin typeface="+mj-lt"/>
              </a:rPr>
              <a:t>Polosukhin</a:t>
            </a:r>
            <a:r>
              <a:rPr lang="en-US" sz="2000" dirty="0">
                <a:latin typeface="+mj-lt"/>
              </a:rPr>
              <a:t>, "Attention Is All You Need," in </a:t>
            </a:r>
            <a:r>
              <a:rPr lang="en-US" sz="2000" i="1" dirty="0">
                <a:latin typeface="+mj-lt"/>
              </a:rPr>
              <a:t>31st Conference on Neural Information Processing Systems (NIPS 2017)</a:t>
            </a:r>
            <a:r>
              <a:rPr lang="en-US" sz="2000" dirty="0">
                <a:latin typeface="+mj-lt"/>
              </a:rPr>
              <a:t>, Long Beach, CA, USA, 2017. 	</a:t>
            </a:r>
          </a:p>
          <a:p>
            <a:pPr>
              <a:lnSpc>
                <a:spcPct val="100000"/>
              </a:lnSpc>
            </a:pPr>
            <a:r>
              <a:rPr lang="en-US" sz="2000" dirty="0">
                <a:latin typeface="+mj-lt"/>
              </a:rPr>
              <a:t>[15] 	D. </a:t>
            </a:r>
            <a:r>
              <a:rPr lang="en-US" sz="2000" dirty="0" err="1">
                <a:latin typeface="+mj-lt"/>
              </a:rPr>
              <a:t>Bahdanau</a:t>
            </a:r>
            <a:r>
              <a:rPr lang="en-US" sz="2000" dirty="0">
                <a:latin typeface="+mj-lt"/>
              </a:rPr>
              <a:t>, K. Cho and Y. </a:t>
            </a:r>
            <a:r>
              <a:rPr lang="en-US" sz="2000" dirty="0" err="1">
                <a:latin typeface="+mj-lt"/>
              </a:rPr>
              <a:t>Bengio</a:t>
            </a:r>
            <a:r>
              <a:rPr lang="en-US" sz="2000" dirty="0">
                <a:latin typeface="+mj-lt"/>
              </a:rPr>
              <a:t>, "NEURAL MACHINE TRANSLATION BY JOINTLY LEARNING TO ALIGN AND TRANSLATE," in </a:t>
            </a:r>
            <a:r>
              <a:rPr lang="en-US" sz="2000" i="1" dirty="0">
                <a:latin typeface="+mj-lt"/>
              </a:rPr>
              <a:t>ICLR </a:t>
            </a:r>
            <a:r>
              <a:rPr lang="en-US" sz="2000" dirty="0">
                <a:latin typeface="+mj-lt"/>
              </a:rPr>
              <a:t>, 2015. 	</a:t>
            </a:r>
            <a:endParaRPr lang="en-US" sz="1800" dirty="0">
              <a:latin typeface="+mj-lt"/>
            </a:endParaRPr>
          </a:p>
        </p:txBody>
      </p:sp>
    </p:spTree>
    <p:extLst>
      <p:ext uri="{BB962C8B-B14F-4D97-AF65-F5344CB8AC3E}">
        <p14:creationId xmlns:p14="http://schemas.microsoft.com/office/powerpoint/2010/main" val="452355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298356"/>
            <a:ext cx="10820400" cy="5416342"/>
          </a:xfrm>
        </p:spPr>
        <p:txBody>
          <a:bodyPr>
            <a:noAutofit/>
          </a:bodyPr>
          <a:lstStyle/>
          <a:p>
            <a:pPr>
              <a:lnSpc>
                <a:spcPct val="100000"/>
              </a:lnSpc>
            </a:pPr>
            <a:r>
              <a:rPr lang="en-US" dirty="0">
                <a:latin typeface="+mj-lt"/>
              </a:rPr>
              <a:t>[16] 	</a:t>
            </a:r>
            <a:r>
              <a:rPr lang="en-US" dirty="0" err="1">
                <a:latin typeface="+mj-lt"/>
              </a:rPr>
              <a:t>Huggingface</a:t>
            </a:r>
            <a:r>
              <a:rPr lang="en-US" dirty="0">
                <a:latin typeface="+mj-lt"/>
              </a:rPr>
              <a:t>, "How do Transformers work?," </a:t>
            </a:r>
            <a:r>
              <a:rPr lang="en-US" dirty="0" err="1">
                <a:latin typeface="+mj-lt"/>
              </a:rPr>
              <a:t>Huggingface</a:t>
            </a:r>
            <a:r>
              <a:rPr lang="en-US" dirty="0">
                <a:latin typeface="+mj-lt"/>
              </a:rPr>
              <a:t>, [Online]. Available: https://huggingface.co/learn/nlp-course/chapter1/4. [Accessed 27 8 2023]. 	</a:t>
            </a:r>
          </a:p>
          <a:p>
            <a:pPr>
              <a:lnSpc>
                <a:spcPct val="100000"/>
              </a:lnSpc>
            </a:pPr>
            <a:r>
              <a:rPr lang="en-US" dirty="0">
                <a:latin typeface="+mj-lt"/>
              </a:rPr>
              <a:t>[17] 	J. Devlin, M.-W. Chang, K. Lee and K. </a:t>
            </a:r>
            <a:r>
              <a:rPr lang="en-US" dirty="0" err="1">
                <a:latin typeface="+mj-lt"/>
              </a:rPr>
              <a:t>Toutanova</a:t>
            </a:r>
            <a:r>
              <a:rPr lang="en-US" dirty="0">
                <a:latin typeface="+mj-lt"/>
              </a:rPr>
              <a:t>, "BERT: Pre-training of Deep Bidirectional Transformers for Language Understanding," Google AI Language, 2019. 	</a:t>
            </a:r>
          </a:p>
          <a:p>
            <a:pPr>
              <a:lnSpc>
                <a:spcPct val="100000"/>
              </a:lnSpc>
            </a:pPr>
            <a:r>
              <a:rPr lang="en-US" dirty="0">
                <a:latin typeface="+mj-lt"/>
              </a:rPr>
              <a:t>[18] 	A. Radford and K. </a:t>
            </a:r>
            <a:r>
              <a:rPr lang="en-US" dirty="0" err="1">
                <a:latin typeface="+mj-lt"/>
              </a:rPr>
              <a:t>Narasimhan</a:t>
            </a:r>
            <a:r>
              <a:rPr lang="en-US" dirty="0">
                <a:latin typeface="+mj-lt"/>
              </a:rPr>
              <a:t>, "Improving Language Understanding by Generative Pre-Training," 2018. 	</a:t>
            </a:r>
          </a:p>
          <a:p>
            <a:pPr>
              <a:lnSpc>
                <a:spcPct val="100000"/>
              </a:lnSpc>
            </a:pPr>
            <a:r>
              <a:rPr lang="en-US" dirty="0">
                <a:latin typeface="+mj-lt"/>
              </a:rPr>
              <a:t>[19] 	A. Radford, J. Wu, R. Child, D. Luan, D. </a:t>
            </a:r>
            <a:r>
              <a:rPr lang="en-US" dirty="0" err="1">
                <a:latin typeface="+mj-lt"/>
              </a:rPr>
              <a:t>Amodei</a:t>
            </a:r>
            <a:r>
              <a:rPr lang="en-US" dirty="0">
                <a:latin typeface="+mj-lt"/>
              </a:rPr>
              <a:t> and I. </a:t>
            </a:r>
            <a:r>
              <a:rPr lang="en-US" dirty="0" err="1">
                <a:latin typeface="+mj-lt"/>
              </a:rPr>
              <a:t>Sutskever</a:t>
            </a:r>
            <a:r>
              <a:rPr lang="en-US" dirty="0">
                <a:latin typeface="+mj-lt"/>
              </a:rPr>
              <a:t>, "Language Models are Unsupervised Multitask Learners". 	</a:t>
            </a:r>
          </a:p>
          <a:p>
            <a:pPr>
              <a:lnSpc>
                <a:spcPct val="100000"/>
              </a:lnSpc>
            </a:pPr>
            <a:r>
              <a:rPr lang="en-US" dirty="0">
                <a:latin typeface="+mj-lt"/>
              </a:rPr>
              <a:t>[20] 	T. B. Brown, B. Mann, N. Ryder, M. </a:t>
            </a:r>
            <a:r>
              <a:rPr lang="en-US" dirty="0" err="1">
                <a:latin typeface="+mj-lt"/>
              </a:rPr>
              <a:t>Subbiah</a:t>
            </a:r>
            <a:r>
              <a:rPr lang="en-US" dirty="0">
                <a:latin typeface="+mj-lt"/>
              </a:rPr>
              <a:t>, J. Kaplan, P. </a:t>
            </a:r>
            <a:r>
              <a:rPr lang="en-US" dirty="0" err="1">
                <a:latin typeface="+mj-lt"/>
              </a:rPr>
              <a:t>Dhariwal</a:t>
            </a:r>
            <a:r>
              <a:rPr lang="en-US" dirty="0">
                <a:latin typeface="+mj-lt"/>
              </a:rPr>
              <a:t>, A. </a:t>
            </a:r>
            <a:r>
              <a:rPr lang="en-US" dirty="0" err="1">
                <a:latin typeface="+mj-lt"/>
              </a:rPr>
              <a:t>Neelakantan</a:t>
            </a:r>
            <a:r>
              <a:rPr lang="en-US" dirty="0">
                <a:latin typeface="+mj-lt"/>
              </a:rPr>
              <a:t>, P. </a:t>
            </a:r>
            <a:r>
              <a:rPr lang="en-US" dirty="0" err="1">
                <a:latin typeface="+mj-lt"/>
              </a:rPr>
              <a:t>Shyam</a:t>
            </a:r>
            <a:r>
              <a:rPr lang="en-US" dirty="0">
                <a:latin typeface="+mj-lt"/>
              </a:rPr>
              <a:t>, G. </a:t>
            </a:r>
            <a:r>
              <a:rPr lang="en-US" dirty="0" err="1">
                <a:latin typeface="+mj-lt"/>
              </a:rPr>
              <a:t>Sastry</a:t>
            </a:r>
            <a:r>
              <a:rPr lang="en-US" dirty="0">
                <a:latin typeface="+mj-lt"/>
              </a:rPr>
              <a:t>, A. </a:t>
            </a:r>
            <a:r>
              <a:rPr lang="en-US" dirty="0" err="1">
                <a:latin typeface="+mj-lt"/>
              </a:rPr>
              <a:t>Askell</a:t>
            </a:r>
            <a:r>
              <a:rPr lang="en-US" dirty="0">
                <a:latin typeface="+mj-lt"/>
              </a:rPr>
              <a:t>, S. Agarwal, A. Herbert-Voss, G. Krueger, T. </a:t>
            </a:r>
            <a:r>
              <a:rPr lang="en-US" dirty="0" err="1">
                <a:latin typeface="+mj-lt"/>
              </a:rPr>
              <a:t>Henighan</a:t>
            </a:r>
            <a:r>
              <a:rPr lang="en-US" dirty="0">
                <a:latin typeface="+mj-lt"/>
              </a:rPr>
              <a:t>, R. Child, A. Ramesh and Dani, "Language Models are Few-Shot Learners," Open AI, 2020. 	</a:t>
            </a:r>
          </a:p>
        </p:txBody>
      </p:sp>
    </p:spTree>
    <p:extLst>
      <p:ext uri="{BB962C8B-B14F-4D97-AF65-F5344CB8AC3E}">
        <p14:creationId xmlns:p14="http://schemas.microsoft.com/office/powerpoint/2010/main" val="1266218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166428"/>
            <a:ext cx="10820400" cy="5416342"/>
          </a:xfrm>
        </p:spPr>
        <p:txBody>
          <a:bodyPr>
            <a:noAutofit/>
          </a:bodyPr>
          <a:lstStyle/>
          <a:p>
            <a:pPr>
              <a:lnSpc>
                <a:spcPct val="100000"/>
              </a:lnSpc>
            </a:pPr>
            <a:r>
              <a:rPr lang="en-US" dirty="0">
                <a:latin typeface="+mj-lt"/>
              </a:rPr>
              <a:t>[21] 	"Neural Machine Translation with a Transformer and </a:t>
            </a:r>
            <a:r>
              <a:rPr lang="en-US" dirty="0" err="1">
                <a:latin typeface="+mj-lt"/>
              </a:rPr>
              <a:t>Keras</a:t>
            </a:r>
            <a:r>
              <a:rPr lang="en-US" dirty="0">
                <a:latin typeface="+mj-lt"/>
              </a:rPr>
              <a:t>," </a:t>
            </a:r>
            <a:r>
              <a:rPr lang="en-US" dirty="0" err="1">
                <a:latin typeface="+mj-lt"/>
              </a:rPr>
              <a:t>Tensorflow</a:t>
            </a:r>
            <a:r>
              <a:rPr lang="en-US" dirty="0">
                <a:latin typeface="+mj-lt"/>
              </a:rPr>
              <a:t>, 03 06 2023. [Online]. Available: https://www.tensorflow.org/text/tutorials/transformer. [Accessed 24 06 2023]. </a:t>
            </a:r>
          </a:p>
          <a:p>
            <a:pPr>
              <a:lnSpc>
                <a:spcPct val="100000"/>
              </a:lnSpc>
            </a:pPr>
            <a:r>
              <a:rPr lang="en-US" dirty="0">
                <a:latin typeface="+mj-lt"/>
              </a:rPr>
              <a:t>[22] 	Y. Liu, M. </a:t>
            </a:r>
            <a:r>
              <a:rPr lang="en-US" dirty="0" err="1">
                <a:latin typeface="+mj-lt"/>
              </a:rPr>
              <a:t>Ott</a:t>
            </a:r>
            <a:r>
              <a:rPr lang="en-US" dirty="0">
                <a:latin typeface="+mj-lt"/>
              </a:rPr>
              <a:t>, N. </a:t>
            </a:r>
            <a:r>
              <a:rPr lang="en-US" dirty="0" err="1">
                <a:latin typeface="+mj-lt"/>
              </a:rPr>
              <a:t>Goyal</a:t>
            </a:r>
            <a:r>
              <a:rPr lang="en-US" dirty="0">
                <a:latin typeface="+mj-lt"/>
              </a:rPr>
              <a:t>, J. Du, M. Joshi, D. Chen, O. Levy, M. Lewis, L. </a:t>
            </a:r>
            <a:r>
              <a:rPr lang="en-US" dirty="0" err="1">
                <a:latin typeface="+mj-lt"/>
              </a:rPr>
              <a:t>Zettlemoyer</a:t>
            </a:r>
            <a:r>
              <a:rPr lang="en-US" dirty="0">
                <a:latin typeface="+mj-lt"/>
              </a:rPr>
              <a:t> and V. </a:t>
            </a:r>
            <a:r>
              <a:rPr lang="en-US" dirty="0" err="1">
                <a:latin typeface="+mj-lt"/>
              </a:rPr>
              <a:t>Stoyanov</a:t>
            </a:r>
            <a:r>
              <a:rPr lang="en-US" dirty="0">
                <a:latin typeface="+mj-lt"/>
              </a:rPr>
              <a:t>, "</a:t>
            </a:r>
            <a:r>
              <a:rPr lang="en-US" dirty="0" err="1">
                <a:latin typeface="+mj-lt"/>
              </a:rPr>
              <a:t>RoBERTa</a:t>
            </a:r>
            <a:r>
              <a:rPr lang="en-US" dirty="0">
                <a:latin typeface="+mj-lt"/>
              </a:rPr>
              <a:t>: A Robustly Optimized BERT </a:t>
            </a:r>
            <a:r>
              <a:rPr lang="en-US" dirty="0" err="1">
                <a:latin typeface="+mj-lt"/>
              </a:rPr>
              <a:t>Pretraining</a:t>
            </a:r>
            <a:r>
              <a:rPr lang="en-US" dirty="0">
                <a:latin typeface="+mj-lt"/>
              </a:rPr>
              <a:t> Approach," 26 7 2019. [Online]. Available: https://arxiv.org/pdf/1907.11692.pdf. [Accessed 23 06 2023]. 	</a:t>
            </a:r>
          </a:p>
          <a:p>
            <a:pPr>
              <a:lnSpc>
                <a:spcPct val="100000"/>
              </a:lnSpc>
            </a:pPr>
            <a:r>
              <a:rPr lang="en-US" dirty="0">
                <a:latin typeface="+mj-lt"/>
              </a:rPr>
              <a:t>[23] 	P. He, X. Liu, J. Gao and W. Chen, "</a:t>
            </a:r>
            <a:r>
              <a:rPr lang="en-US" dirty="0" err="1">
                <a:latin typeface="+mj-lt"/>
              </a:rPr>
              <a:t>DeBERTa</a:t>
            </a:r>
            <a:r>
              <a:rPr lang="en-US" dirty="0">
                <a:latin typeface="+mj-lt"/>
              </a:rPr>
              <a:t>: Decoding-enhanced BERT with Disentangled Attention," in </a:t>
            </a:r>
            <a:r>
              <a:rPr lang="en-US" i="1" dirty="0">
                <a:latin typeface="+mj-lt"/>
              </a:rPr>
              <a:t>ICLR </a:t>
            </a:r>
            <a:r>
              <a:rPr lang="en-US" dirty="0">
                <a:latin typeface="+mj-lt"/>
              </a:rPr>
              <a:t>, 2021. 	</a:t>
            </a:r>
          </a:p>
          <a:p>
            <a:pPr>
              <a:lnSpc>
                <a:spcPct val="100000"/>
              </a:lnSpc>
            </a:pPr>
            <a:r>
              <a:rPr lang="en-US" dirty="0">
                <a:latin typeface="+mj-lt"/>
              </a:rPr>
              <a:t>[24] 	A. </a:t>
            </a:r>
            <a:r>
              <a:rPr lang="en-US" dirty="0" err="1">
                <a:latin typeface="+mj-lt"/>
              </a:rPr>
              <a:t>Conneau</a:t>
            </a:r>
            <a:r>
              <a:rPr lang="en-US" dirty="0">
                <a:latin typeface="+mj-lt"/>
              </a:rPr>
              <a:t>, K. </a:t>
            </a:r>
            <a:r>
              <a:rPr lang="en-US" dirty="0" err="1">
                <a:latin typeface="+mj-lt"/>
              </a:rPr>
              <a:t>Khandelwal</a:t>
            </a:r>
            <a:r>
              <a:rPr lang="en-US" dirty="0">
                <a:latin typeface="+mj-lt"/>
              </a:rPr>
              <a:t>, N. </a:t>
            </a:r>
            <a:r>
              <a:rPr lang="en-US" dirty="0" err="1">
                <a:latin typeface="+mj-lt"/>
              </a:rPr>
              <a:t>Goyal</a:t>
            </a:r>
            <a:r>
              <a:rPr lang="en-US" dirty="0">
                <a:latin typeface="+mj-lt"/>
              </a:rPr>
              <a:t>, V. Chaudhary, G. </a:t>
            </a:r>
            <a:r>
              <a:rPr lang="en-US" dirty="0" err="1">
                <a:latin typeface="+mj-lt"/>
              </a:rPr>
              <a:t>Wenzek</a:t>
            </a:r>
            <a:r>
              <a:rPr lang="en-US" dirty="0">
                <a:latin typeface="+mj-lt"/>
              </a:rPr>
              <a:t>, F. </a:t>
            </a:r>
            <a:r>
              <a:rPr lang="en-US" dirty="0" err="1">
                <a:latin typeface="+mj-lt"/>
              </a:rPr>
              <a:t>Guzmán</a:t>
            </a:r>
            <a:r>
              <a:rPr lang="en-US" dirty="0">
                <a:latin typeface="+mj-lt"/>
              </a:rPr>
              <a:t>, E. Grave, M. </a:t>
            </a:r>
            <a:r>
              <a:rPr lang="en-US" dirty="0" err="1">
                <a:latin typeface="+mj-lt"/>
              </a:rPr>
              <a:t>Ott</a:t>
            </a:r>
            <a:r>
              <a:rPr lang="en-US" dirty="0">
                <a:latin typeface="+mj-lt"/>
              </a:rPr>
              <a:t>, L. </a:t>
            </a:r>
            <a:r>
              <a:rPr lang="en-US" dirty="0" err="1">
                <a:latin typeface="+mj-lt"/>
              </a:rPr>
              <a:t>Zettlemoyer</a:t>
            </a:r>
            <a:r>
              <a:rPr lang="en-US" dirty="0">
                <a:latin typeface="+mj-lt"/>
              </a:rPr>
              <a:t> and V. </a:t>
            </a:r>
            <a:r>
              <a:rPr lang="en-US" dirty="0" err="1">
                <a:latin typeface="+mj-lt"/>
              </a:rPr>
              <a:t>Stoyanov</a:t>
            </a:r>
            <a:r>
              <a:rPr lang="en-US" dirty="0">
                <a:latin typeface="+mj-lt"/>
              </a:rPr>
              <a:t>, "Unsupervised Cross-lingual Representation Learning at Scale," </a:t>
            </a:r>
            <a:r>
              <a:rPr lang="en-US" dirty="0" err="1">
                <a:latin typeface="+mj-lt"/>
              </a:rPr>
              <a:t>arXiv</a:t>
            </a:r>
            <a:r>
              <a:rPr lang="en-US" dirty="0">
                <a:latin typeface="+mj-lt"/>
              </a:rPr>
              <a:t>, 2019. 	</a:t>
            </a:r>
          </a:p>
          <a:p>
            <a:pPr>
              <a:lnSpc>
                <a:spcPct val="100000"/>
              </a:lnSpc>
            </a:pPr>
            <a:r>
              <a:rPr lang="en-US" dirty="0">
                <a:latin typeface="+mj-lt"/>
              </a:rPr>
              <a:t>[25] 	R. </a:t>
            </a:r>
            <a:r>
              <a:rPr lang="en-US" dirty="0" err="1">
                <a:latin typeface="+mj-lt"/>
              </a:rPr>
              <a:t>Piryani</a:t>
            </a:r>
            <a:r>
              <a:rPr lang="en-US" dirty="0">
                <a:latin typeface="+mj-lt"/>
              </a:rPr>
              <a:t>, B. </a:t>
            </a:r>
            <a:r>
              <a:rPr lang="en-US" dirty="0" err="1">
                <a:latin typeface="+mj-lt"/>
              </a:rPr>
              <a:t>Piryani</a:t>
            </a:r>
            <a:r>
              <a:rPr lang="en-US" dirty="0">
                <a:latin typeface="+mj-lt"/>
              </a:rPr>
              <a:t>, V. K. Singh and D. Pinto, "Sentiment analysis in Nepali: Exploring machine learning and lexicon-based approaches," </a:t>
            </a:r>
            <a:r>
              <a:rPr lang="en-US" i="1" dirty="0">
                <a:latin typeface="+mj-lt"/>
              </a:rPr>
              <a:t>Journal of Intelligent &amp; Fuzzy Systems, </a:t>
            </a:r>
            <a:r>
              <a:rPr lang="en-US" dirty="0">
                <a:latin typeface="+mj-lt"/>
              </a:rPr>
              <a:t>p. 1–12, 2020. </a:t>
            </a:r>
            <a:r>
              <a:rPr lang="en-US" dirty="0"/>
              <a:t>	</a:t>
            </a:r>
          </a:p>
        </p:txBody>
      </p:sp>
    </p:spTree>
    <p:extLst>
      <p:ext uri="{BB962C8B-B14F-4D97-AF65-F5344CB8AC3E}">
        <p14:creationId xmlns:p14="http://schemas.microsoft.com/office/powerpoint/2010/main" val="3667298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393893"/>
            <a:ext cx="10820400" cy="5416342"/>
          </a:xfrm>
        </p:spPr>
        <p:txBody>
          <a:bodyPr>
            <a:noAutofit/>
          </a:bodyPr>
          <a:lstStyle/>
          <a:p>
            <a:pPr algn="just"/>
            <a:r>
              <a:rPr lang="en-US" sz="2000" dirty="0">
                <a:latin typeface="+mj-lt"/>
              </a:rPr>
              <a:t>[26] 	K. </a:t>
            </a:r>
            <a:r>
              <a:rPr lang="en-US" sz="2000" dirty="0" err="1">
                <a:latin typeface="+mj-lt"/>
              </a:rPr>
              <a:t>Kafle</a:t>
            </a:r>
            <a:r>
              <a:rPr lang="en-US" sz="2000" dirty="0">
                <a:latin typeface="+mj-lt"/>
              </a:rPr>
              <a:t>, D. Sharma, A. </a:t>
            </a:r>
            <a:r>
              <a:rPr lang="en-US" sz="2000" dirty="0" err="1">
                <a:latin typeface="+mj-lt"/>
              </a:rPr>
              <a:t>Subedi</a:t>
            </a:r>
            <a:r>
              <a:rPr lang="en-US" sz="2000" dirty="0">
                <a:latin typeface="+mj-lt"/>
              </a:rPr>
              <a:t> and A. K. </a:t>
            </a:r>
            <a:r>
              <a:rPr lang="en-US" sz="2000" dirty="0" err="1">
                <a:latin typeface="+mj-lt"/>
              </a:rPr>
              <a:t>Timalsina</a:t>
            </a:r>
            <a:r>
              <a:rPr lang="en-US" sz="2000" dirty="0">
                <a:latin typeface="+mj-lt"/>
              </a:rPr>
              <a:t>, "Improving Nepali Document Classification by Neural Network," in </a:t>
            </a:r>
            <a:r>
              <a:rPr lang="en-US" sz="2000" i="1" dirty="0">
                <a:latin typeface="+mj-lt"/>
              </a:rPr>
              <a:t>Proceedings of IOE Graduate Conference</a:t>
            </a:r>
            <a:r>
              <a:rPr lang="en-US" sz="2000" dirty="0">
                <a:latin typeface="+mj-lt"/>
              </a:rPr>
              <a:t>, 2016. 	</a:t>
            </a:r>
          </a:p>
          <a:p>
            <a:pPr algn="just"/>
            <a:r>
              <a:rPr lang="en-US" sz="2000" dirty="0">
                <a:latin typeface="+mj-lt"/>
              </a:rPr>
              <a:t>[27] 	T. B. </a:t>
            </a:r>
            <a:r>
              <a:rPr lang="en-US" sz="2000" dirty="0" err="1">
                <a:latin typeface="+mj-lt"/>
              </a:rPr>
              <a:t>Shahi</a:t>
            </a:r>
            <a:r>
              <a:rPr lang="en-US" sz="2000" dirty="0">
                <a:latin typeface="+mj-lt"/>
              </a:rPr>
              <a:t> and A. K. Pant, "Nepali News Classification using Naive Bayes, Support Vector Machines and Neural Networks," in </a:t>
            </a:r>
            <a:r>
              <a:rPr lang="en-US" sz="2000" i="1" dirty="0">
                <a:latin typeface="+mj-lt"/>
              </a:rPr>
              <a:t>International Conference on Communication, Information &amp; Computing Technology (ICCICT)</a:t>
            </a:r>
            <a:r>
              <a:rPr lang="en-US" sz="2000" dirty="0">
                <a:latin typeface="+mj-lt"/>
              </a:rPr>
              <a:t>, Mumbai, 2018. </a:t>
            </a:r>
          </a:p>
          <a:p>
            <a:pPr algn="just"/>
            <a:r>
              <a:rPr lang="en-US" sz="2000" dirty="0">
                <a:latin typeface="+mj-lt"/>
              </a:rPr>
              <a:t>[28] 	O. M. Singh, "Nepali Multi-Class Text Classification," 2018. [Online]. Available: https://oya163.github.io/assets/resume/Nepali_Text_Classification.pdf. [Accessed 19 6 2023]. 	</a:t>
            </a:r>
          </a:p>
          <a:p>
            <a:pPr algn="just"/>
            <a:r>
              <a:rPr lang="en-US" sz="2000" dirty="0">
                <a:latin typeface="+mj-lt"/>
              </a:rPr>
              <a:t>[29] 	S. M. Mohammad, "A Practical Guide to Sentiment Annotation: Challenges and Solutions," in </a:t>
            </a:r>
            <a:r>
              <a:rPr lang="en-US" sz="2000" i="1" dirty="0">
                <a:latin typeface="+mj-lt"/>
              </a:rPr>
              <a:t>Proceedings of NAACL-HLT 2016</a:t>
            </a:r>
            <a:r>
              <a:rPr lang="en-US" sz="2000" dirty="0">
                <a:latin typeface="+mj-lt"/>
              </a:rPr>
              <a:t>, San Diego, California, 2016. 	</a:t>
            </a:r>
          </a:p>
          <a:p>
            <a:pPr algn="just"/>
            <a:r>
              <a:rPr lang="en-US" sz="2000" dirty="0">
                <a:latin typeface="+mj-lt"/>
              </a:rPr>
              <a:t>[30] 	P. J. O. </a:t>
            </a:r>
            <a:r>
              <a:rPr lang="en-US" sz="2000" dirty="0" err="1">
                <a:latin typeface="+mj-lt"/>
              </a:rPr>
              <a:t>Su'arez</a:t>
            </a:r>
            <a:r>
              <a:rPr lang="en-US" sz="2000" dirty="0">
                <a:latin typeface="+mj-lt"/>
              </a:rPr>
              <a:t>, B. S. Romary and L. Romary, "A Monolingual Approach to Contextualized Word </a:t>
            </a:r>
            <a:r>
              <a:rPr lang="en-US" sz="2000" dirty="0" err="1">
                <a:latin typeface="+mj-lt"/>
              </a:rPr>
              <a:t>Embeddings</a:t>
            </a:r>
            <a:r>
              <a:rPr lang="en-US" sz="2000" dirty="0">
                <a:latin typeface="+mj-lt"/>
              </a:rPr>
              <a:t> for Mid-Resource Languages," in </a:t>
            </a:r>
            <a:r>
              <a:rPr lang="en-US" sz="2000" i="1" dirty="0">
                <a:latin typeface="+mj-lt"/>
              </a:rPr>
              <a:t>Proceedings of the 58th Annual Meeting of the Association for Computational Linguistics</a:t>
            </a:r>
            <a:r>
              <a:rPr lang="en-US" sz="2000" dirty="0">
                <a:latin typeface="+mj-lt"/>
              </a:rPr>
              <a:t>, 2020. 	</a:t>
            </a:r>
          </a:p>
          <a:p>
            <a:pPr algn="just"/>
            <a:r>
              <a:rPr lang="en-US" sz="2000" dirty="0">
                <a:latin typeface="+mj-lt"/>
              </a:rPr>
              <a:t>[31] 	N. </a:t>
            </a:r>
            <a:r>
              <a:rPr lang="en-US" sz="2000" dirty="0" err="1">
                <a:latin typeface="+mj-lt"/>
              </a:rPr>
              <a:t>Cristianini</a:t>
            </a:r>
            <a:r>
              <a:rPr lang="en-US" sz="2000" dirty="0">
                <a:latin typeface="+mj-lt"/>
              </a:rPr>
              <a:t> and J. </a:t>
            </a:r>
            <a:r>
              <a:rPr lang="en-US" sz="2000" dirty="0" err="1">
                <a:latin typeface="+mj-lt"/>
              </a:rPr>
              <a:t>Shawe</a:t>
            </a:r>
            <a:r>
              <a:rPr lang="en-US" sz="2000" dirty="0">
                <a:latin typeface="+mj-lt"/>
              </a:rPr>
              <a:t>-Taylor, An Introduction to Support Vector Machines and Other Kernel- based Learning Methods, Cambridge University Press, 2002. 	</a:t>
            </a:r>
          </a:p>
        </p:txBody>
      </p:sp>
    </p:spTree>
    <p:extLst>
      <p:ext uri="{BB962C8B-B14F-4D97-AF65-F5344CB8AC3E}">
        <p14:creationId xmlns:p14="http://schemas.microsoft.com/office/powerpoint/2010/main" val="188662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17093" y="1133857"/>
            <a:ext cx="5861713" cy="2728266"/>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Autofit/>
          </a:bodyPr>
          <a:lstStyle/>
          <a:p>
            <a:pPr>
              <a:lnSpc>
                <a:spcPct val="150000"/>
              </a:lnSpc>
            </a:pP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Sentiment Analysis Of</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Social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edia Texts In </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Transformers</a:t>
            </a:r>
            <a:endPar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417093" y="4228149"/>
            <a:ext cx="9448800" cy="1481162"/>
          </a:xfrm>
        </p:spPr>
        <p:txBody>
          <a:bodyPr>
            <a:normAutofit/>
          </a:bodyPr>
          <a:lstStyle/>
          <a:p>
            <a:r>
              <a:rPr lang="en-US" dirty="0" smtClean="0"/>
              <a:t>A Dissertation Report</a:t>
            </a:r>
          </a:p>
          <a:p>
            <a:r>
              <a:rPr lang="en-US" dirty="0" smtClean="0"/>
              <a:t>By Regan Maharjan</a:t>
            </a:r>
          </a:p>
          <a:p>
            <a:pPr algn="r"/>
            <a:r>
              <a:rPr lang="en-US" dirty="0"/>
              <a:t>Roll no. 17/75</a:t>
            </a:r>
          </a:p>
        </p:txBody>
      </p:sp>
      <p:sp>
        <p:nvSpPr>
          <p:cNvPr id="2" name="TextBox 1"/>
          <p:cNvSpPr txBox="1"/>
          <p:nvPr/>
        </p:nvSpPr>
        <p:spPr>
          <a:xfrm>
            <a:off x="6723797" y="1856999"/>
            <a:ext cx="2943367" cy="160043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8000" b="1" dirty="0">
                <a:ln/>
                <a:solidFill>
                  <a:schemeClr val="accent5"/>
                </a:solidFill>
                <a:latin typeface="Preeti" pitchFamily="2" charset="0"/>
              </a:rPr>
              <a:t>g]</a:t>
            </a:r>
            <a:r>
              <a:rPr lang="en-US" sz="8000" b="1" dirty="0" err="1">
                <a:ln/>
                <a:solidFill>
                  <a:schemeClr val="accent5"/>
                </a:solidFill>
                <a:latin typeface="Preeti" pitchFamily="2" charset="0"/>
              </a:rPr>
              <a:t>kfnL</a:t>
            </a:r>
            <a:r>
              <a:rPr lang="en-US" sz="1000" b="1" dirty="0">
                <a:ln/>
                <a:solidFill>
                  <a:schemeClr val="accent4"/>
                </a:solidFill>
              </a:rPr>
              <a:t> </a:t>
            </a:r>
            <a:br>
              <a:rPr lang="en-US" sz="1000" b="1" dirty="0">
                <a:ln/>
                <a:solidFill>
                  <a:schemeClr val="accent4"/>
                </a:solidFill>
              </a:rPr>
            </a:br>
            <a:endParaRPr lang="en-US" b="1" dirty="0">
              <a:ln/>
              <a:solidFill>
                <a:schemeClr val="accent4"/>
              </a:solidFill>
            </a:endParaRPr>
          </a:p>
        </p:txBody>
      </p:sp>
    </p:spTree>
    <p:extLst>
      <p:ext uri="{BB962C8B-B14F-4D97-AF65-F5344CB8AC3E}">
        <p14:creationId xmlns:p14="http://schemas.microsoft.com/office/powerpoint/2010/main" val="422530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b="1" cap="none" dirty="0" smtClean="0">
                <a:ln w="9525">
                  <a:solidFill>
                    <a:schemeClr val="accent5">
                      <a:lumMod val="75000"/>
                    </a:schemeClr>
                  </a:solidFill>
                  <a:prstDash val="solid"/>
                </a:ln>
                <a:solidFill>
                  <a:schemeClr val="accent5"/>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Why Transformer?</a:t>
            </a:r>
            <a:endParaRPr lang="en-US" b="1" cap="none" dirty="0">
              <a:ln w="9525">
                <a:solidFill>
                  <a:schemeClr val="accent5">
                    <a:lumMod val="75000"/>
                  </a:schemeClr>
                </a:solidFill>
                <a:prstDash val="solid"/>
              </a:ln>
              <a:solidFill>
                <a:schemeClr val="accent5"/>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dirty="0"/>
              <a:t>In recent years, </a:t>
            </a:r>
            <a:r>
              <a:rPr lang="en-US" dirty="0" smtClean="0"/>
              <a:t>transformer architecture has </a:t>
            </a:r>
            <a:r>
              <a:rPr lang="en-US" dirty="0"/>
              <a:t>revolutionized the field of </a:t>
            </a:r>
            <a:r>
              <a:rPr lang="en-US" dirty="0" smtClean="0"/>
              <a:t>Natural Language </a:t>
            </a:r>
            <a:r>
              <a:rPr lang="en-US" dirty="0"/>
              <a:t>Processing (NLP</a:t>
            </a:r>
            <a:r>
              <a:rPr lang="en-US" dirty="0" smtClean="0"/>
              <a:t>) [4].</a:t>
            </a:r>
          </a:p>
          <a:p>
            <a:pPr>
              <a:lnSpc>
                <a:spcPct val="150000"/>
              </a:lnSpc>
            </a:pPr>
            <a:r>
              <a:rPr lang="en-US" dirty="0" smtClean="0"/>
              <a:t>They can capture </a:t>
            </a:r>
            <a:r>
              <a:rPr lang="en-US" dirty="0"/>
              <a:t>long-range </a:t>
            </a:r>
            <a:r>
              <a:rPr lang="en-US" dirty="0" smtClean="0"/>
              <a:t>dependencies (context) </a:t>
            </a:r>
            <a:r>
              <a:rPr lang="en-US" dirty="0"/>
              <a:t>and learn contextual representations of words and </a:t>
            </a:r>
            <a:r>
              <a:rPr lang="en-US" dirty="0" smtClean="0"/>
              <a:t>sentences, which </a:t>
            </a:r>
            <a:r>
              <a:rPr lang="en-US" dirty="0"/>
              <a:t>had </a:t>
            </a:r>
            <a:r>
              <a:rPr lang="en-US" dirty="0" smtClean="0"/>
              <a:t>been a </a:t>
            </a:r>
            <a:r>
              <a:rPr lang="en-US" dirty="0"/>
              <a:t>bottleneck </a:t>
            </a:r>
            <a:r>
              <a:rPr lang="en-US" dirty="0" smtClean="0"/>
              <a:t>with RNNs as they </a:t>
            </a:r>
            <a:r>
              <a:rPr lang="en-US" dirty="0"/>
              <a:t>couldn’t carry </a:t>
            </a:r>
            <a:r>
              <a:rPr lang="en-US" dirty="0" smtClean="0"/>
              <a:t>along </a:t>
            </a:r>
            <a:r>
              <a:rPr lang="en-US" dirty="0"/>
              <a:t>long-range </a:t>
            </a:r>
            <a:r>
              <a:rPr lang="en-US" dirty="0" smtClean="0"/>
              <a:t>dependencies [2].</a:t>
            </a:r>
          </a:p>
          <a:p>
            <a:pPr>
              <a:lnSpc>
                <a:spcPct val="150000"/>
              </a:lnSpc>
            </a:pPr>
            <a:r>
              <a:rPr lang="en-US" dirty="0" smtClean="0"/>
              <a:t>The top 10 models in </a:t>
            </a:r>
            <a:r>
              <a:rPr lang="en-US" dirty="0"/>
              <a:t>the General Language Understanding Evaluation (</a:t>
            </a:r>
            <a:r>
              <a:rPr lang="en-US" dirty="0" smtClean="0"/>
              <a:t>GLUE) benchmark leaderboard are Transformer based models.</a:t>
            </a:r>
            <a:endParaRPr lang="en-US" dirty="0"/>
          </a:p>
        </p:txBody>
      </p:sp>
    </p:spTree>
    <p:extLst>
      <p:ext uri="{BB962C8B-B14F-4D97-AF65-F5344CB8AC3E}">
        <p14:creationId xmlns:p14="http://schemas.microsoft.com/office/powerpoint/2010/main" val="3078565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15" y="154773"/>
            <a:ext cx="8610600" cy="89155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Objectives of the Study</a:t>
            </a:r>
            <a:endParaRPr lang="en-US" cap="none" dirty="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5951" y="1351127"/>
            <a:ext cx="11124063" cy="5322628"/>
          </a:xfrm>
        </p:spPr>
        <p:txBody>
          <a:bodyPr>
            <a:noAutofit/>
          </a:bodyPr>
          <a:lstStyle/>
          <a:p>
            <a:pPr marL="457200" indent="-457200" algn="just">
              <a:lnSpc>
                <a:spcPct val="150000"/>
              </a:lnSpc>
              <a:buFont typeface="+mj-lt"/>
              <a:buAutoNum type="arabicPeriod"/>
            </a:pPr>
            <a:r>
              <a:rPr lang="en-US" sz="2000" dirty="0" smtClean="0"/>
              <a:t>To </a:t>
            </a:r>
            <a:r>
              <a:rPr lang="en-US" sz="2000" dirty="0"/>
              <a:t>compare and evaluate different auto-encoder models (BERT, </a:t>
            </a:r>
            <a:r>
              <a:rPr lang="en-US" sz="2000" dirty="0" err="1"/>
              <a:t>distilBERT</a:t>
            </a:r>
            <a:r>
              <a:rPr lang="en-US" sz="2000" dirty="0"/>
              <a:t> [13]) and auto-regressive models (GPT2, distilGPT2) on the available datasets (NepCov19Tweets) for Sentiment Analysis in the Nepali language (Devanagari Script). </a:t>
            </a:r>
            <a:endParaRPr lang="en-US" sz="2000" dirty="0" smtClean="0"/>
          </a:p>
          <a:p>
            <a:pPr marL="457200" indent="-457200" algn="just">
              <a:lnSpc>
                <a:spcPct val="150000"/>
              </a:lnSpc>
              <a:buFont typeface="+mj-lt"/>
              <a:buAutoNum type="arabicPeriod"/>
            </a:pPr>
            <a:r>
              <a:rPr lang="en-US" sz="2000" dirty="0" smtClean="0"/>
              <a:t>To </a:t>
            </a:r>
            <a:r>
              <a:rPr lang="en-US" sz="2000" dirty="0"/>
              <a:t>investigate methods to improve the performance of transformer-based models on Nepali Sentiment Analysis using techniques such as data augmentation, domain adaptation and hybrid model approaches. </a:t>
            </a:r>
            <a:endParaRPr lang="en-US" sz="2000" dirty="0" smtClean="0"/>
          </a:p>
          <a:p>
            <a:pPr marL="457200" indent="-457200" algn="just">
              <a:lnSpc>
                <a:spcPct val="150000"/>
              </a:lnSpc>
              <a:buFont typeface="+mj-lt"/>
              <a:buAutoNum type="arabicPeriod"/>
            </a:pPr>
            <a:r>
              <a:rPr lang="en-US" sz="2000" dirty="0" smtClean="0"/>
              <a:t>To </a:t>
            </a:r>
            <a:r>
              <a:rPr lang="en-US" sz="2000" dirty="0"/>
              <a:t>develop a hybrid model for SA using deep transformer-based context features. The hybrid model is a tandem model approach where the transformer model feeds the end classifier model with context features for training and evaluation. </a:t>
            </a:r>
          </a:p>
        </p:txBody>
      </p:sp>
    </p:spTree>
    <p:extLst>
      <p:ext uri="{BB962C8B-B14F-4D97-AF65-F5344CB8AC3E}">
        <p14:creationId xmlns:p14="http://schemas.microsoft.com/office/powerpoint/2010/main" val="1168859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15" y="154773"/>
            <a:ext cx="8610600" cy="89155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Scope and Limitation</a:t>
            </a:r>
            <a:endParaRPr lang="en-US" cap="none" dirty="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5951" y="1351127"/>
            <a:ext cx="11124063" cy="5204348"/>
          </a:xfrm>
        </p:spPr>
        <p:txBody>
          <a:bodyPr>
            <a:noAutofit/>
          </a:bodyPr>
          <a:lstStyle/>
          <a:p>
            <a:pPr marL="457200" indent="-457200" algn="just">
              <a:lnSpc>
                <a:spcPct val="150000"/>
              </a:lnSpc>
              <a:buFont typeface="+mj-lt"/>
              <a:buAutoNum type="arabicPeriod"/>
            </a:pPr>
            <a:r>
              <a:rPr lang="en-US" dirty="0"/>
              <a:t>T</a:t>
            </a:r>
            <a:r>
              <a:rPr lang="en-US" dirty="0" smtClean="0"/>
              <a:t>he </a:t>
            </a:r>
            <a:r>
              <a:rPr lang="en-US" dirty="0"/>
              <a:t>language models </a:t>
            </a:r>
            <a:r>
              <a:rPr lang="en-US" dirty="0" smtClean="0"/>
              <a:t>pre-trained </a:t>
            </a:r>
            <a:r>
              <a:rPr lang="en-US" dirty="0"/>
              <a:t>during this study may not be trained with optimal hyper-parameters and may not perform as expected or as optimally as state-of-the-art models available do. However, this study has attempted to train and build optimal language models within the best capacity of the available resources and time. </a:t>
            </a:r>
            <a:endParaRPr lang="en-US" dirty="0" smtClean="0"/>
          </a:p>
          <a:p>
            <a:pPr marL="457200" indent="-457200" algn="just">
              <a:lnSpc>
                <a:spcPct val="150000"/>
              </a:lnSpc>
              <a:buFont typeface="+mj-lt"/>
              <a:buAutoNum type="arabicPeriod"/>
            </a:pPr>
            <a:r>
              <a:rPr lang="en-US" dirty="0"/>
              <a:t>The sentiment analysis dataset used in this research was collected from twitter. Therefore, this study is limited to twitter sentiment analysis and doesn’t incorporate data from any other social media platforms</a:t>
            </a:r>
            <a:r>
              <a:rPr lang="en-US" dirty="0" smtClean="0"/>
              <a:t>.</a:t>
            </a:r>
            <a:endParaRPr lang="en-US" dirty="0"/>
          </a:p>
        </p:txBody>
      </p:sp>
    </p:spTree>
    <p:extLst>
      <p:ext uri="{BB962C8B-B14F-4D97-AF65-F5344CB8AC3E}">
        <p14:creationId xmlns:p14="http://schemas.microsoft.com/office/powerpoint/2010/main" val="311051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399" y="122928"/>
            <a:ext cx="5516729" cy="893072"/>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How Transformers Work?</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09267" y="1055427"/>
            <a:ext cx="7768640" cy="5645624"/>
          </a:xfrm>
        </p:spPr>
        <p:txBody>
          <a:bodyPr>
            <a:normAutofit fontScale="92500" lnSpcReduction="20000"/>
          </a:bodyPr>
          <a:lstStyle/>
          <a:p>
            <a:pPr>
              <a:lnSpc>
                <a:spcPct val="150000"/>
              </a:lnSpc>
            </a:pPr>
            <a:r>
              <a:rPr lang="en-US" dirty="0"/>
              <a:t>It was first proposed by [2] as a sequence-to-sequence model, for machine translation</a:t>
            </a:r>
            <a:r>
              <a:rPr lang="en-US" dirty="0" smtClean="0"/>
              <a:t>.</a:t>
            </a:r>
          </a:p>
          <a:p>
            <a:pPr>
              <a:lnSpc>
                <a:spcPct val="150000"/>
              </a:lnSpc>
            </a:pPr>
            <a:r>
              <a:rPr lang="en-US" dirty="0" smtClean="0"/>
              <a:t>Transformer architectures rely </a:t>
            </a:r>
            <a:r>
              <a:rPr lang="en-US" dirty="0"/>
              <a:t>on attention </a:t>
            </a:r>
            <a:r>
              <a:rPr lang="en-US" dirty="0" smtClean="0"/>
              <a:t>mechanisms [3] </a:t>
            </a:r>
            <a:r>
              <a:rPr lang="en-US" dirty="0"/>
              <a:t>to encode and decode sequential </a:t>
            </a:r>
            <a:r>
              <a:rPr lang="en-US" dirty="0" smtClean="0"/>
              <a:t>data.</a:t>
            </a:r>
          </a:p>
          <a:p>
            <a:pPr>
              <a:lnSpc>
                <a:spcPct val="150000"/>
              </a:lnSpc>
            </a:pPr>
            <a:r>
              <a:rPr lang="en-US" dirty="0" smtClean="0"/>
              <a:t>Transformer, or attention mechanism, can’t inherently capture positional information (like RNNs). Hence, a positional encoding is embedded into input </a:t>
            </a:r>
            <a:r>
              <a:rPr lang="en-US" dirty="0" err="1" smtClean="0"/>
              <a:t>embeddings</a:t>
            </a:r>
            <a:r>
              <a:rPr lang="en-US" dirty="0" smtClean="0"/>
              <a:t> to incorporate positional information of entities (tokens) in the sequence.</a:t>
            </a:r>
          </a:p>
          <a:p>
            <a:pPr>
              <a:lnSpc>
                <a:spcPct val="150000"/>
              </a:lnSpc>
            </a:pPr>
            <a:r>
              <a:rPr lang="en-US" dirty="0" smtClean="0"/>
              <a:t>Implements multi-head attention i.e. more than one attention that allows </a:t>
            </a:r>
            <a:r>
              <a:rPr lang="en-US" dirty="0"/>
              <a:t>the model to jointly attend to information from different representation subspaces at different positions. </a:t>
            </a:r>
            <a:endParaRPr lang="en-US" dirty="0" smtClean="0"/>
          </a:p>
        </p:txBody>
      </p:sp>
      <p:pic>
        <p:nvPicPr>
          <p:cNvPr id="1026" name="Picture 2" descr="https://machinelearningmastery.com/wp-content/uploads/2021/08/attention_research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906" y="1016000"/>
            <a:ext cx="4214093" cy="5453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16573" y="6469039"/>
            <a:ext cx="4136757" cy="307777"/>
          </a:xfrm>
          <a:prstGeom prst="rect">
            <a:avLst/>
          </a:prstGeom>
          <a:noFill/>
        </p:spPr>
        <p:txBody>
          <a:bodyPr wrap="square" rtlCol="0">
            <a:spAutoFit/>
          </a:bodyPr>
          <a:lstStyle/>
          <a:p>
            <a:pPr algn="ctr"/>
            <a:r>
              <a:rPr lang="en-US" sz="1400" dirty="0" smtClean="0"/>
              <a:t>Transformer Model [2]</a:t>
            </a:r>
            <a:endParaRPr lang="en-US" sz="1400" dirty="0"/>
          </a:p>
        </p:txBody>
      </p:sp>
    </p:spTree>
    <p:extLst>
      <p:ext uri="{BB962C8B-B14F-4D97-AF65-F5344CB8AC3E}">
        <p14:creationId xmlns:p14="http://schemas.microsoft.com/office/powerpoint/2010/main" val="3320082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
            <a:ext cx="2966720" cy="69358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The Encoder</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https://machinelearningmastery.com/wp-content/uploads/2021/10/transformer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52324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18760" y="1468120"/>
            <a:ext cx="6741160"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Implements Self-Attention.</a:t>
            </a:r>
          </a:p>
          <a:p>
            <a:pPr marL="285750" indent="-285750">
              <a:lnSpc>
                <a:spcPct val="150000"/>
              </a:lnSpc>
              <a:buFont typeface="Arial" panose="020B0604020202020204" pitchFamily="34" charset="0"/>
              <a:buChar char="•"/>
            </a:pPr>
            <a:r>
              <a:rPr lang="en-US" sz="2000" dirty="0" smtClean="0"/>
              <a:t>The encoder processes the whole input text (tokenized) at once.</a:t>
            </a:r>
          </a:p>
          <a:p>
            <a:pPr marL="285750" indent="-285750">
              <a:lnSpc>
                <a:spcPct val="150000"/>
              </a:lnSpc>
              <a:buFont typeface="Arial" panose="020B0604020202020204" pitchFamily="34" charset="0"/>
              <a:buChar char="•"/>
            </a:pPr>
            <a:r>
              <a:rPr lang="en-US" sz="2000" dirty="0" smtClean="0"/>
              <a:t>Bidirectional</a:t>
            </a:r>
          </a:p>
          <a:p>
            <a:pPr marL="285750" indent="-285750">
              <a:lnSpc>
                <a:spcPct val="150000"/>
              </a:lnSpc>
              <a:buFont typeface="Arial" panose="020B0604020202020204" pitchFamily="34" charset="0"/>
              <a:buChar char="•"/>
            </a:pPr>
            <a:r>
              <a:rPr lang="en-US" sz="2000" dirty="0"/>
              <a:t>Learns language representation, syntax, and semantics</a:t>
            </a:r>
            <a:r>
              <a:rPr lang="en-US" sz="2000" dirty="0" smtClean="0"/>
              <a:t>.</a:t>
            </a:r>
          </a:p>
          <a:p>
            <a:pPr marL="285750" indent="-285750">
              <a:lnSpc>
                <a:spcPct val="150000"/>
              </a:lnSpc>
              <a:buFont typeface="Arial" panose="020B0604020202020204" pitchFamily="34" charset="0"/>
              <a:buChar char="•"/>
            </a:pPr>
            <a:r>
              <a:rPr lang="en-US" sz="2000" dirty="0" smtClean="0"/>
              <a:t>Encoder Only Transformer BERT [5]</a:t>
            </a:r>
            <a:endParaRPr lang="en-US" sz="2000" dirty="0"/>
          </a:p>
        </p:txBody>
      </p:sp>
    </p:spTree>
    <p:extLst>
      <p:ext uri="{BB962C8B-B14F-4D97-AF65-F5344CB8AC3E}">
        <p14:creationId xmlns:p14="http://schemas.microsoft.com/office/powerpoint/2010/main" val="56959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9586</TotalTime>
  <Words>2510</Words>
  <Application>Microsoft Office PowerPoint</Application>
  <PresentationFormat>Widescreen</PresentationFormat>
  <Paragraphs>421</Paragraphs>
  <Slides>47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Cambria</vt:lpstr>
      <vt:lpstr>Cambria Math</vt:lpstr>
      <vt:lpstr>Century Gothic</vt:lpstr>
      <vt:lpstr>Preeti</vt:lpstr>
      <vt:lpstr>Times New Roman</vt:lpstr>
      <vt:lpstr>Wingdings</vt:lpstr>
      <vt:lpstr>Vapor Trail</vt:lpstr>
      <vt:lpstr>Sentiment Analysis Of Social Media Texts In  Using Transformers</vt:lpstr>
      <vt:lpstr>OUTLINE</vt:lpstr>
      <vt:lpstr>Sentiment Analysis (SA)</vt:lpstr>
      <vt:lpstr>Why Sentiment Analysis of social media texts in g]kfnL?</vt:lpstr>
      <vt:lpstr>Why Transformer?</vt:lpstr>
      <vt:lpstr>Objectives of the Study</vt:lpstr>
      <vt:lpstr>Scope and Limitation</vt:lpstr>
      <vt:lpstr>How Transformers Work?</vt:lpstr>
      <vt:lpstr>The Encoder</vt:lpstr>
      <vt:lpstr>The Decoder</vt:lpstr>
      <vt:lpstr>Attention Mechanism</vt:lpstr>
      <vt:lpstr>Attention Mechanism</vt:lpstr>
      <vt:lpstr>Positional Encoding</vt:lpstr>
      <vt:lpstr>Literature Review</vt:lpstr>
      <vt:lpstr>Literature Review</vt:lpstr>
      <vt:lpstr>Research Methodology - Workflow</vt:lpstr>
      <vt:lpstr>Research Methodology Data Collection</vt:lpstr>
      <vt:lpstr>Research Methodology NepCov19Tweets Dataset</vt:lpstr>
      <vt:lpstr>Research Methodology Model Architecture</vt:lpstr>
      <vt:lpstr>Research Methodology Pre-training and Fine-tuning</vt:lpstr>
      <vt:lpstr>Research Methodology Evaluation</vt:lpstr>
      <vt:lpstr>Implementation Tools, platforms and libraries</vt:lpstr>
      <vt:lpstr>Implementation Details</vt:lpstr>
      <vt:lpstr>Implementation Model Organization</vt:lpstr>
      <vt:lpstr>Implementation SA Model Organization</vt:lpstr>
      <vt:lpstr>Implementation Hyper-parameters</vt:lpstr>
      <vt:lpstr>PowerPoint Presentation</vt:lpstr>
      <vt:lpstr>Training – Validation split of Dataset</vt:lpstr>
      <vt:lpstr>Hybrid Model workflow</vt:lpstr>
      <vt:lpstr>Result Analysis SA on NepCov19Tweets dataset</vt:lpstr>
      <vt:lpstr>Result Analysis SA on NepCov19Tweets dataset</vt:lpstr>
      <vt:lpstr>Result Analysis SA on NepCov19TweetsPlus dataset</vt:lpstr>
      <vt:lpstr>Result Analysis SA on NepCov19TweetsPlus dataset</vt:lpstr>
      <vt:lpstr>Result Analysis SA on NepCov19TweetsPlus dataset</vt:lpstr>
      <vt:lpstr>Result Analysis SA using Hybrid Approach</vt:lpstr>
      <vt:lpstr>Result Analysis Hybrid approach with SVM</vt:lpstr>
      <vt:lpstr>Result Analysis Hybrid approach with MLP</vt:lpstr>
      <vt:lpstr>Conclusion</vt:lpstr>
      <vt:lpstr>Conclusion</vt:lpstr>
      <vt:lpstr>Future Recommendation</vt:lpstr>
      <vt:lpstr>References</vt:lpstr>
      <vt:lpstr>References</vt:lpstr>
      <vt:lpstr>References</vt:lpstr>
      <vt:lpstr>References</vt:lpstr>
      <vt:lpstr>References</vt:lpstr>
      <vt:lpstr>References</vt:lpstr>
      <vt:lpstr>Sentiment Analysis Of Social Media Texts In  Using Transformers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social media texts in Nepali using transformers</dc:title>
  <dc:creator>Dell</dc:creator>
  <cp:lastModifiedBy>Dell</cp:lastModifiedBy>
  <cp:revision>200</cp:revision>
  <dcterms:created xsi:type="dcterms:W3CDTF">2023-07-21T11:35:15Z</dcterms:created>
  <dcterms:modified xsi:type="dcterms:W3CDTF">2023-09-18T10:22:15Z</dcterms:modified>
</cp:coreProperties>
</file>