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86"/>
  </p:notesMasterIdLst>
  <p:sldIdLst>
    <p:sldId id="256" r:id="rId2"/>
    <p:sldId id="343" r:id="rId3"/>
    <p:sldId id="344" r:id="rId4"/>
    <p:sldId id="345" r:id="rId5"/>
    <p:sldId id="346" r:id="rId6"/>
    <p:sldId id="347" r:id="rId7"/>
    <p:sldId id="349" r:id="rId8"/>
    <p:sldId id="348" r:id="rId9"/>
    <p:sldId id="350" r:id="rId10"/>
    <p:sldId id="351" r:id="rId11"/>
    <p:sldId id="352" r:id="rId12"/>
    <p:sldId id="353" r:id="rId13"/>
    <p:sldId id="354" r:id="rId14"/>
    <p:sldId id="355" r:id="rId15"/>
    <p:sldId id="356" r:id="rId16"/>
    <p:sldId id="357" r:id="rId17"/>
    <p:sldId id="361" r:id="rId18"/>
    <p:sldId id="362" r:id="rId19"/>
    <p:sldId id="359" r:id="rId20"/>
    <p:sldId id="363" r:id="rId21"/>
    <p:sldId id="365" r:id="rId22"/>
    <p:sldId id="360" r:id="rId23"/>
    <p:sldId id="366" r:id="rId24"/>
    <p:sldId id="367" r:id="rId25"/>
    <p:sldId id="368" r:id="rId26"/>
    <p:sldId id="369" r:id="rId27"/>
    <p:sldId id="370" r:id="rId28"/>
    <p:sldId id="371" r:id="rId29"/>
    <p:sldId id="372" r:id="rId30"/>
    <p:sldId id="373" r:id="rId31"/>
    <p:sldId id="401" r:id="rId32"/>
    <p:sldId id="402" r:id="rId33"/>
    <p:sldId id="403" r:id="rId34"/>
    <p:sldId id="404" r:id="rId35"/>
    <p:sldId id="405" r:id="rId36"/>
    <p:sldId id="406" r:id="rId37"/>
    <p:sldId id="407" r:id="rId38"/>
    <p:sldId id="409" r:id="rId39"/>
    <p:sldId id="410" r:id="rId40"/>
    <p:sldId id="411" r:id="rId41"/>
    <p:sldId id="412" r:id="rId42"/>
    <p:sldId id="413" r:id="rId43"/>
    <p:sldId id="414" r:id="rId44"/>
    <p:sldId id="415" r:id="rId45"/>
    <p:sldId id="416" r:id="rId46"/>
    <p:sldId id="417" r:id="rId47"/>
    <p:sldId id="418" r:id="rId48"/>
    <p:sldId id="364" r:id="rId49"/>
    <p:sldId id="289" r:id="rId50"/>
    <p:sldId id="290" r:id="rId51"/>
    <p:sldId id="291" r:id="rId52"/>
    <p:sldId id="292" r:id="rId53"/>
    <p:sldId id="419" r:id="rId54"/>
    <p:sldId id="420" r:id="rId55"/>
    <p:sldId id="421" r:id="rId56"/>
    <p:sldId id="298" r:id="rId57"/>
    <p:sldId id="308" r:id="rId58"/>
    <p:sldId id="299" r:id="rId59"/>
    <p:sldId id="300" r:id="rId60"/>
    <p:sldId id="301" r:id="rId61"/>
    <p:sldId id="302" r:id="rId62"/>
    <p:sldId id="422" r:id="rId63"/>
    <p:sldId id="304" r:id="rId64"/>
    <p:sldId id="305" r:id="rId65"/>
    <p:sldId id="306" r:id="rId66"/>
    <p:sldId id="423" r:id="rId67"/>
    <p:sldId id="311" r:id="rId68"/>
    <p:sldId id="318" r:id="rId69"/>
    <p:sldId id="319" r:id="rId70"/>
    <p:sldId id="424" r:id="rId71"/>
    <p:sldId id="321" r:id="rId72"/>
    <p:sldId id="322" r:id="rId73"/>
    <p:sldId id="326" r:id="rId74"/>
    <p:sldId id="425" r:id="rId75"/>
    <p:sldId id="324" r:id="rId76"/>
    <p:sldId id="426" r:id="rId77"/>
    <p:sldId id="427" r:id="rId78"/>
    <p:sldId id="428" r:id="rId79"/>
    <p:sldId id="429" r:id="rId80"/>
    <p:sldId id="430" r:id="rId81"/>
    <p:sldId id="431" r:id="rId82"/>
    <p:sldId id="432" r:id="rId83"/>
    <p:sldId id="433" r:id="rId84"/>
    <p:sldId id="434" r:id="rId8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DDD4D-CABB-499A-BC3B-DA1771A1056F}" type="datetimeFigureOut">
              <a:rPr lang="zh-TW" altLang="en-US" smtClean="0"/>
              <a:t>2024/5/20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411A0-3842-472B-980A-68B5B0CFF226}" type="slidenum">
              <a:rPr lang="zh-TW" altLang="en-US" smtClean="0"/>
              <a:t>‹#›</a:t>
            </a:fld>
            <a:endParaRPr lang="zh-TW" altLang="en-US"/>
          </a:p>
        </p:txBody>
      </p:sp>
    </p:spTree>
    <p:extLst>
      <p:ext uri="{BB962C8B-B14F-4D97-AF65-F5344CB8AC3E}">
        <p14:creationId xmlns:p14="http://schemas.microsoft.com/office/powerpoint/2010/main" val="320306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F556BDB-25F1-26BF-56FF-47072C142C88}"/>
              </a:ext>
            </a:extLst>
          </p:cNvPr>
          <p:cNvSpPr>
            <a:spLocks noGrp="1" noRot="1" noChangeAspect="1" noChangeArrowheads="1" noTextEdit="1"/>
          </p:cNvSpPr>
          <p:nvPr>
            <p:ph type="sldImg"/>
          </p:nvPr>
        </p:nvSpPr>
        <p:spPr>
          <a:xfrm>
            <a:off x="393700" y="692150"/>
            <a:ext cx="6070600" cy="3416300"/>
          </a:xfrm>
          <a:ln/>
        </p:spPr>
      </p:sp>
      <p:sp>
        <p:nvSpPr>
          <p:cNvPr id="147459" name="Rectangle 3">
            <a:extLst>
              <a:ext uri="{FF2B5EF4-FFF2-40B4-BE49-F238E27FC236}">
                <a16:creationId xmlns:a16="http://schemas.microsoft.com/office/drawing/2014/main" id="{0618F606-1E79-642F-4D2D-45A6CCC70B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B9D15727-25C5-1DD3-AD21-AA5401E18761}"/>
              </a:ext>
            </a:extLst>
          </p:cNvPr>
          <p:cNvSpPr>
            <a:spLocks noGrp="1" noRot="1" noChangeAspect="1" noChangeArrowheads="1" noTextEdit="1"/>
          </p:cNvSpPr>
          <p:nvPr>
            <p:ph type="sldImg"/>
          </p:nvPr>
        </p:nvSpPr>
        <p:spPr>
          <a:xfrm>
            <a:off x="393700" y="692150"/>
            <a:ext cx="6070600" cy="3416300"/>
          </a:xfrm>
          <a:ln/>
        </p:spPr>
      </p:sp>
      <p:sp>
        <p:nvSpPr>
          <p:cNvPr id="169987" name="Rectangle 3">
            <a:extLst>
              <a:ext uri="{FF2B5EF4-FFF2-40B4-BE49-F238E27FC236}">
                <a16:creationId xmlns:a16="http://schemas.microsoft.com/office/drawing/2014/main" id="{37874361-A126-540A-22F3-09225E0829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8DD449F4-FFC9-9EBA-4592-766DFDA9160B}"/>
              </a:ext>
            </a:extLst>
          </p:cNvPr>
          <p:cNvSpPr>
            <a:spLocks noGrp="1" noRot="1" noChangeAspect="1" noChangeArrowheads="1" noTextEdit="1"/>
          </p:cNvSpPr>
          <p:nvPr>
            <p:ph type="sldImg"/>
          </p:nvPr>
        </p:nvSpPr>
        <p:spPr>
          <a:xfrm>
            <a:off x="393700" y="692150"/>
            <a:ext cx="6070600" cy="3416300"/>
          </a:xfrm>
          <a:ln/>
        </p:spPr>
      </p:sp>
      <p:sp>
        <p:nvSpPr>
          <p:cNvPr id="174083" name="Rectangle 3">
            <a:extLst>
              <a:ext uri="{FF2B5EF4-FFF2-40B4-BE49-F238E27FC236}">
                <a16:creationId xmlns:a16="http://schemas.microsoft.com/office/drawing/2014/main" id="{9F8DDB9A-3479-2CBA-DE84-527F8A08E7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2C71740-644B-FDFA-401F-77459ACDAB61}"/>
              </a:ext>
            </a:extLst>
          </p:cNvPr>
          <p:cNvSpPr>
            <a:spLocks noGrp="1" noRot="1" noChangeAspect="1" noChangeArrowheads="1" noTextEdit="1"/>
          </p:cNvSpPr>
          <p:nvPr>
            <p:ph type="sldImg"/>
          </p:nvPr>
        </p:nvSpPr>
        <p:spPr>
          <a:xfrm>
            <a:off x="393700" y="692150"/>
            <a:ext cx="6070600" cy="3416300"/>
          </a:xfrm>
          <a:ln/>
        </p:spPr>
      </p:sp>
      <p:sp>
        <p:nvSpPr>
          <p:cNvPr id="176131" name="Rectangle 3">
            <a:extLst>
              <a:ext uri="{FF2B5EF4-FFF2-40B4-BE49-F238E27FC236}">
                <a16:creationId xmlns:a16="http://schemas.microsoft.com/office/drawing/2014/main" id="{DE301EC3-323F-B812-DD53-2E4FB05AC4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C3C7D90B-D2A1-B3B3-ACCA-B3033F2B0EDB}"/>
              </a:ext>
            </a:extLst>
          </p:cNvPr>
          <p:cNvSpPr>
            <a:spLocks noGrp="1" noRot="1" noChangeAspect="1" noChangeArrowheads="1" noTextEdit="1"/>
          </p:cNvSpPr>
          <p:nvPr>
            <p:ph type="sldImg"/>
          </p:nvPr>
        </p:nvSpPr>
        <p:spPr>
          <a:xfrm>
            <a:off x="393700" y="692150"/>
            <a:ext cx="6070600" cy="3416300"/>
          </a:xfrm>
          <a:ln/>
        </p:spPr>
      </p:sp>
      <p:sp>
        <p:nvSpPr>
          <p:cNvPr id="178179" name="Rectangle 3">
            <a:extLst>
              <a:ext uri="{FF2B5EF4-FFF2-40B4-BE49-F238E27FC236}">
                <a16:creationId xmlns:a16="http://schemas.microsoft.com/office/drawing/2014/main" id="{EDDFBD5E-BD19-E73A-890A-D2D328C499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A8DABF95-E609-2341-77C5-5E275FBE098B}"/>
              </a:ext>
            </a:extLst>
          </p:cNvPr>
          <p:cNvSpPr>
            <a:spLocks noGrp="1" noRot="1" noChangeAspect="1" noChangeArrowheads="1" noTextEdit="1"/>
          </p:cNvSpPr>
          <p:nvPr>
            <p:ph type="sldImg"/>
          </p:nvPr>
        </p:nvSpPr>
        <p:spPr>
          <a:xfrm>
            <a:off x="393700" y="692150"/>
            <a:ext cx="6070600" cy="3416300"/>
          </a:xfrm>
          <a:ln/>
        </p:spPr>
      </p:sp>
      <p:sp>
        <p:nvSpPr>
          <p:cNvPr id="182275" name="Rectangle 3">
            <a:extLst>
              <a:ext uri="{FF2B5EF4-FFF2-40B4-BE49-F238E27FC236}">
                <a16:creationId xmlns:a16="http://schemas.microsoft.com/office/drawing/2014/main" id="{25566B27-B219-9809-C17E-E04C801492D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B00B3CD0-3D1B-13AB-97C3-B590E6DCEF37}"/>
              </a:ext>
            </a:extLst>
          </p:cNvPr>
          <p:cNvSpPr>
            <a:spLocks noGrp="1" noRot="1" noChangeAspect="1" noChangeArrowheads="1" noTextEdit="1"/>
          </p:cNvSpPr>
          <p:nvPr>
            <p:ph type="sldImg"/>
          </p:nvPr>
        </p:nvSpPr>
        <p:spPr>
          <a:xfrm>
            <a:off x="393700" y="692150"/>
            <a:ext cx="6070600" cy="3416300"/>
          </a:xfrm>
          <a:ln/>
        </p:spPr>
      </p:sp>
      <p:sp>
        <p:nvSpPr>
          <p:cNvPr id="200707" name="Rectangle 3">
            <a:extLst>
              <a:ext uri="{FF2B5EF4-FFF2-40B4-BE49-F238E27FC236}">
                <a16:creationId xmlns:a16="http://schemas.microsoft.com/office/drawing/2014/main" id="{5FD2B66B-96BA-9C4E-FC67-B2330ACC24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41154EE1-C737-BF53-B844-B36D4293C20D}"/>
              </a:ext>
            </a:extLst>
          </p:cNvPr>
          <p:cNvSpPr>
            <a:spLocks noGrp="1" noRot="1" noChangeAspect="1" noChangeArrowheads="1" noTextEdit="1"/>
          </p:cNvSpPr>
          <p:nvPr>
            <p:ph type="sldImg"/>
          </p:nvPr>
        </p:nvSpPr>
        <p:spPr>
          <a:xfrm>
            <a:off x="393700" y="692150"/>
            <a:ext cx="6070600" cy="3416300"/>
          </a:xfrm>
          <a:ln/>
        </p:spPr>
      </p:sp>
      <p:sp>
        <p:nvSpPr>
          <p:cNvPr id="202755" name="Rectangle 3">
            <a:extLst>
              <a:ext uri="{FF2B5EF4-FFF2-40B4-BE49-F238E27FC236}">
                <a16:creationId xmlns:a16="http://schemas.microsoft.com/office/drawing/2014/main" id="{FBCEB618-BF19-1DE4-F31F-189D3D22BB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72EAA534-453C-2A47-2CEF-88C7107C7E9F}"/>
              </a:ext>
            </a:extLst>
          </p:cNvPr>
          <p:cNvSpPr>
            <a:spLocks noGrp="1" noRot="1" noChangeAspect="1" noChangeArrowheads="1" noTextEdit="1"/>
          </p:cNvSpPr>
          <p:nvPr>
            <p:ph type="sldImg"/>
          </p:nvPr>
        </p:nvSpPr>
        <p:spPr>
          <a:xfrm>
            <a:off x="1150938" y="692150"/>
            <a:ext cx="4556125" cy="3416300"/>
          </a:xfrm>
          <a:ln/>
        </p:spPr>
      </p:sp>
      <p:sp>
        <p:nvSpPr>
          <p:cNvPr id="206851" name="Rectangle 3">
            <a:extLst>
              <a:ext uri="{FF2B5EF4-FFF2-40B4-BE49-F238E27FC236}">
                <a16:creationId xmlns:a16="http://schemas.microsoft.com/office/drawing/2014/main" id="{8EFAC6EE-5F6F-0B8B-45A9-C452CD3E355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2CE7CE8C-1402-6D3C-A279-77454840F219}"/>
              </a:ext>
            </a:extLst>
          </p:cNvPr>
          <p:cNvSpPr>
            <a:spLocks noGrp="1" noRot="1" noChangeAspect="1" noChangeArrowheads="1" noTextEdit="1"/>
          </p:cNvSpPr>
          <p:nvPr>
            <p:ph type="sldImg"/>
          </p:nvPr>
        </p:nvSpPr>
        <p:spPr>
          <a:xfrm>
            <a:off x="393700" y="692150"/>
            <a:ext cx="6070600" cy="3416300"/>
          </a:xfrm>
          <a:ln/>
        </p:spPr>
      </p:sp>
      <p:sp>
        <p:nvSpPr>
          <p:cNvPr id="208899" name="Rectangle 3">
            <a:extLst>
              <a:ext uri="{FF2B5EF4-FFF2-40B4-BE49-F238E27FC236}">
                <a16:creationId xmlns:a16="http://schemas.microsoft.com/office/drawing/2014/main" id="{21F05748-B7C5-5948-465C-06C42821A9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F325AE0E-BE87-C0D3-128C-2FF72414E887}"/>
              </a:ext>
            </a:extLst>
          </p:cNvPr>
          <p:cNvSpPr>
            <a:spLocks noGrp="1" noRot="1" noChangeAspect="1" noChangeArrowheads="1" noTextEdit="1"/>
          </p:cNvSpPr>
          <p:nvPr>
            <p:ph type="sldImg"/>
          </p:nvPr>
        </p:nvSpPr>
        <p:spPr>
          <a:xfrm>
            <a:off x="1150938" y="692150"/>
            <a:ext cx="4556125" cy="3416300"/>
          </a:xfrm>
          <a:ln/>
        </p:spPr>
      </p:sp>
      <p:sp>
        <p:nvSpPr>
          <p:cNvPr id="210947" name="Rectangle 3">
            <a:extLst>
              <a:ext uri="{FF2B5EF4-FFF2-40B4-BE49-F238E27FC236}">
                <a16:creationId xmlns:a16="http://schemas.microsoft.com/office/drawing/2014/main" id="{36E3B209-6B61-E60A-3259-1AE3EE8FA8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C4D4BB36-8296-5EDC-BF7C-309D4F5DEA1C}"/>
              </a:ext>
            </a:extLst>
          </p:cNvPr>
          <p:cNvSpPr>
            <a:spLocks noGrp="1" noRot="1" noChangeAspect="1" noChangeArrowheads="1" noTextEdit="1"/>
          </p:cNvSpPr>
          <p:nvPr>
            <p:ph type="sldImg"/>
          </p:nvPr>
        </p:nvSpPr>
        <p:spPr>
          <a:xfrm>
            <a:off x="393700" y="692150"/>
            <a:ext cx="6070600" cy="3416300"/>
          </a:xfrm>
          <a:ln/>
        </p:spPr>
      </p:sp>
      <p:sp>
        <p:nvSpPr>
          <p:cNvPr id="149507" name="Rectangle 3">
            <a:extLst>
              <a:ext uri="{FF2B5EF4-FFF2-40B4-BE49-F238E27FC236}">
                <a16:creationId xmlns:a16="http://schemas.microsoft.com/office/drawing/2014/main" id="{4F25423A-B322-4E85-56E8-B9237ABC83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120992F-2D93-CDE7-8036-AC937A59994F}"/>
              </a:ext>
            </a:extLst>
          </p:cNvPr>
          <p:cNvSpPr>
            <a:spLocks noGrp="1" noRot="1" noChangeAspect="1" noChangeArrowheads="1" noTextEdit="1"/>
          </p:cNvSpPr>
          <p:nvPr>
            <p:ph type="sldImg"/>
          </p:nvPr>
        </p:nvSpPr>
        <p:spPr>
          <a:xfrm>
            <a:off x="1150938" y="692150"/>
            <a:ext cx="4556125" cy="3416300"/>
          </a:xfrm>
          <a:ln/>
        </p:spPr>
      </p:sp>
      <p:sp>
        <p:nvSpPr>
          <p:cNvPr id="215043" name="Rectangle 3">
            <a:extLst>
              <a:ext uri="{FF2B5EF4-FFF2-40B4-BE49-F238E27FC236}">
                <a16:creationId xmlns:a16="http://schemas.microsoft.com/office/drawing/2014/main" id="{72F1452D-0B77-70F4-C414-95F31E5C4A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864FEEF8-ED9D-5408-F70A-EB340889D6A4}"/>
              </a:ext>
            </a:extLst>
          </p:cNvPr>
          <p:cNvSpPr>
            <a:spLocks noGrp="1" noRot="1" noChangeAspect="1" noChangeArrowheads="1" noTextEdit="1"/>
          </p:cNvSpPr>
          <p:nvPr>
            <p:ph type="sldImg"/>
          </p:nvPr>
        </p:nvSpPr>
        <p:spPr>
          <a:xfrm>
            <a:off x="393700" y="692150"/>
            <a:ext cx="6070600" cy="3416300"/>
          </a:xfrm>
          <a:ln/>
        </p:spPr>
      </p:sp>
      <p:sp>
        <p:nvSpPr>
          <p:cNvPr id="151555" name="Rectangle 3">
            <a:extLst>
              <a:ext uri="{FF2B5EF4-FFF2-40B4-BE49-F238E27FC236}">
                <a16:creationId xmlns:a16="http://schemas.microsoft.com/office/drawing/2014/main" id="{C08524E0-C7DE-15FE-377E-9EFE66DAC14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9648890-B617-1CE8-D528-A094B0D7D874}"/>
              </a:ext>
            </a:extLst>
          </p:cNvPr>
          <p:cNvSpPr>
            <a:spLocks noGrp="1" noRot="1" noChangeAspect="1" noChangeArrowheads="1" noTextEdit="1"/>
          </p:cNvSpPr>
          <p:nvPr>
            <p:ph type="sldImg"/>
          </p:nvPr>
        </p:nvSpPr>
        <p:spPr>
          <a:xfrm>
            <a:off x="393700" y="692150"/>
            <a:ext cx="6070600" cy="3416300"/>
          </a:xfrm>
          <a:ln/>
        </p:spPr>
      </p:sp>
      <p:sp>
        <p:nvSpPr>
          <p:cNvPr id="153603" name="Rectangle 3">
            <a:extLst>
              <a:ext uri="{FF2B5EF4-FFF2-40B4-BE49-F238E27FC236}">
                <a16:creationId xmlns:a16="http://schemas.microsoft.com/office/drawing/2014/main" id="{AF162675-995D-893A-D6C0-796855CEE4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296D1B1E-C169-23C9-815B-053AAA24BC59}"/>
              </a:ext>
            </a:extLst>
          </p:cNvPr>
          <p:cNvSpPr>
            <a:spLocks noGrp="1" noRot="1" noChangeAspect="1" noChangeArrowheads="1" noTextEdit="1"/>
          </p:cNvSpPr>
          <p:nvPr>
            <p:ph type="sldImg"/>
          </p:nvPr>
        </p:nvSpPr>
        <p:spPr>
          <a:xfrm>
            <a:off x="393700" y="692150"/>
            <a:ext cx="6070600" cy="3416300"/>
          </a:xfrm>
          <a:ln/>
        </p:spPr>
      </p:sp>
      <p:sp>
        <p:nvSpPr>
          <p:cNvPr id="159747" name="Rectangle 3">
            <a:extLst>
              <a:ext uri="{FF2B5EF4-FFF2-40B4-BE49-F238E27FC236}">
                <a16:creationId xmlns:a16="http://schemas.microsoft.com/office/drawing/2014/main" id="{5C3C0797-B71F-7C7C-A23D-68B3540F84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25C1BC90-A229-6974-9E01-0C75C71C88D3}"/>
              </a:ext>
            </a:extLst>
          </p:cNvPr>
          <p:cNvSpPr>
            <a:spLocks noGrp="1" noRot="1" noChangeAspect="1" noChangeArrowheads="1" noTextEdit="1"/>
          </p:cNvSpPr>
          <p:nvPr>
            <p:ph type="sldImg"/>
          </p:nvPr>
        </p:nvSpPr>
        <p:spPr>
          <a:xfrm>
            <a:off x="393700" y="692150"/>
            <a:ext cx="6070600" cy="3416300"/>
          </a:xfrm>
          <a:ln/>
        </p:spPr>
      </p:sp>
      <p:sp>
        <p:nvSpPr>
          <p:cNvPr id="161795" name="Rectangle 3">
            <a:extLst>
              <a:ext uri="{FF2B5EF4-FFF2-40B4-BE49-F238E27FC236}">
                <a16:creationId xmlns:a16="http://schemas.microsoft.com/office/drawing/2014/main" id="{E16C2FCC-2D81-3319-3570-66CF7FFEDA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D826E033-A1CC-B283-CEAA-031DB2E1F546}"/>
              </a:ext>
            </a:extLst>
          </p:cNvPr>
          <p:cNvSpPr>
            <a:spLocks noGrp="1" noRot="1" noChangeAspect="1" noChangeArrowheads="1" noTextEdit="1"/>
          </p:cNvSpPr>
          <p:nvPr>
            <p:ph type="sldImg"/>
          </p:nvPr>
        </p:nvSpPr>
        <p:spPr>
          <a:xfrm>
            <a:off x="393700" y="692150"/>
            <a:ext cx="6070600" cy="3416300"/>
          </a:xfrm>
          <a:ln/>
        </p:spPr>
      </p:sp>
      <p:sp>
        <p:nvSpPr>
          <p:cNvPr id="163843" name="Rectangle 3">
            <a:extLst>
              <a:ext uri="{FF2B5EF4-FFF2-40B4-BE49-F238E27FC236}">
                <a16:creationId xmlns:a16="http://schemas.microsoft.com/office/drawing/2014/main" id="{A4E5C343-1202-C2F6-0417-CA7ABCF80C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3F72BFB1-901F-CD80-A92C-C2C4AA78D8D1}"/>
              </a:ext>
            </a:extLst>
          </p:cNvPr>
          <p:cNvSpPr>
            <a:spLocks noGrp="1" noRot="1" noChangeAspect="1" noChangeArrowheads="1" noTextEdit="1"/>
          </p:cNvSpPr>
          <p:nvPr>
            <p:ph type="sldImg"/>
          </p:nvPr>
        </p:nvSpPr>
        <p:spPr>
          <a:xfrm>
            <a:off x="393700" y="692150"/>
            <a:ext cx="6070600" cy="3416300"/>
          </a:xfrm>
          <a:ln/>
        </p:spPr>
      </p:sp>
      <p:sp>
        <p:nvSpPr>
          <p:cNvPr id="165891" name="Rectangle 3">
            <a:extLst>
              <a:ext uri="{FF2B5EF4-FFF2-40B4-BE49-F238E27FC236}">
                <a16:creationId xmlns:a16="http://schemas.microsoft.com/office/drawing/2014/main" id="{BCBF9B91-7321-F238-0669-4FDDD8FEAC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5B7D191F-EA11-5DF4-D0E8-14F79688A7E0}"/>
              </a:ext>
            </a:extLst>
          </p:cNvPr>
          <p:cNvSpPr>
            <a:spLocks noGrp="1" noRot="1" noChangeAspect="1" noChangeArrowheads="1" noTextEdit="1"/>
          </p:cNvSpPr>
          <p:nvPr>
            <p:ph type="sldImg"/>
          </p:nvPr>
        </p:nvSpPr>
        <p:spPr>
          <a:xfrm>
            <a:off x="393700" y="692150"/>
            <a:ext cx="6070600" cy="3416300"/>
          </a:xfrm>
          <a:ln/>
        </p:spPr>
      </p:sp>
      <p:sp>
        <p:nvSpPr>
          <p:cNvPr id="167939" name="Rectangle 3">
            <a:extLst>
              <a:ext uri="{FF2B5EF4-FFF2-40B4-BE49-F238E27FC236}">
                <a16:creationId xmlns:a16="http://schemas.microsoft.com/office/drawing/2014/main" id="{81186D99-3069-A29B-B226-DE114C20728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EE0D7948-C4CE-4373-AD43-9EB61FE31417}" type="datetime1">
              <a:rPr lang="en-US" altLang="zh-TW" smtClean="0"/>
              <a:t>5/20/2024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98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A6232B3F-C8B9-424F-A928-0E402A8709A5}" type="datetime1">
              <a:rPr lang="en-US" altLang="zh-TW" smtClean="0"/>
              <a:t>5/20/2024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461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99426A3-39A5-4758-BAF4-C6AB5F620D43}" type="datetime1">
              <a:rPr lang="en-US" altLang="zh-TW" smtClean="0"/>
              <a:t>5/20/2024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71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BA13209-9528-4BD3-97E2-3C0CD2F07FFA}" type="datetime1">
              <a:rPr lang="en-US" altLang="zh-TW" smtClean="0"/>
              <a:t>5/20/2024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40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637F017F-B593-41B2-834C-CA7E5A557A48}" type="datetime1">
              <a:rPr lang="en-US" altLang="zh-TW" smtClean="0"/>
              <a:t>5/20/2024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66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DBC24E33-30B4-4242-8C4B-E3FD3A15B91A}" type="datetime1">
              <a:rPr lang="en-US" altLang="zh-TW" smtClean="0"/>
              <a:t>5/20/2024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99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00B4076-DE2F-44B5-B9D8-1EDDAA5CD457}" type="datetime1">
              <a:rPr lang="en-US" altLang="zh-TW" smtClean="0"/>
              <a:t>5/20/2024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91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9A5C9F1E-A2E6-4D51-844D-2D6621E2D51F}" type="datetime1">
              <a:rPr lang="en-US" altLang="zh-TW" smtClean="0"/>
              <a:t>5/20/2024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7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A2DC140D-E309-4A24-A8E9-D026C2F26A46}" type="datetime1">
              <a:rPr lang="en-US" altLang="zh-TW" smtClean="0"/>
              <a:t>5/20/2024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683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B1F5C4D4-9FF7-4450-A131-43983DE44C92}" type="datetime1">
              <a:rPr lang="en-US" altLang="zh-TW" smtClean="0"/>
              <a:t>5/20/2024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4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60631226-2110-4A1C-ABDE-777E2157B4F7}" type="datetime1">
              <a:rPr lang="en-US" altLang="zh-TW" smtClean="0"/>
              <a:t>5/20/2024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92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B4C9852-2212-4BD6-8AAA-23A444991A48}" type="datetime1">
              <a:rPr lang="en-US" altLang="zh-TW" smtClean="0"/>
              <a:t>5/20/2024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247764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 name="Straight Connector 25">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8" name="Right Triangle 57">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6B4C6837-A996-ACAC-B19B-F12A2D67348A}"/>
              </a:ext>
            </a:extLst>
          </p:cNvPr>
          <p:cNvSpPr>
            <a:spLocks noGrp="1"/>
          </p:cNvSpPr>
          <p:nvPr>
            <p:ph type="ctrTitle"/>
          </p:nvPr>
        </p:nvSpPr>
        <p:spPr>
          <a:xfrm>
            <a:off x="691078" y="722903"/>
            <a:ext cx="4719819" cy="2479772"/>
          </a:xfrm>
        </p:spPr>
        <p:txBody>
          <a:bodyPr>
            <a:normAutofit fontScale="90000"/>
          </a:bodyPr>
          <a:lstStyle/>
          <a:p>
            <a:r>
              <a:rPr lang="en-US" altLang="zh-TW" sz="5000" dirty="0"/>
              <a:t>Chapter 10: Intermediate-Code Generation</a:t>
            </a:r>
            <a:endParaRPr lang="zh-TW" altLang="en-US" sz="5000" dirty="0"/>
          </a:p>
        </p:txBody>
      </p:sp>
      <p:sp>
        <p:nvSpPr>
          <p:cNvPr id="3" name="副標題 2">
            <a:extLst>
              <a:ext uri="{FF2B5EF4-FFF2-40B4-BE49-F238E27FC236}">
                <a16:creationId xmlns:a16="http://schemas.microsoft.com/office/drawing/2014/main" id="{D6888697-328D-9A77-A4B5-23EB0D99B784}"/>
              </a:ext>
            </a:extLst>
          </p:cNvPr>
          <p:cNvSpPr>
            <a:spLocks noGrp="1"/>
          </p:cNvSpPr>
          <p:nvPr>
            <p:ph type="subTitle" idx="1"/>
          </p:nvPr>
        </p:nvSpPr>
        <p:spPr>
          <a:xfrm>
            <a:off x="691078" y="3428997"/>
            <a:ext cx="3930417" cy="2306639"/>
          </a:xfrm>
        </p:spPr>
        <p:txBody>
          <a:bodyPr>
            <a:normAutofit/>
          </a:bodyPr>
          <a:lstStyle/>
          <a:p>
            <a:r>
              <a:rPr lang="zh-TW" altLang="en-US" dirty="0"/>
              <a:t>陳奇業 成功大學資訊工程系</a:t>
            </a:r>
          </a:p>
        </p:txBody>
      </p:sp>
      <p:pic>
        <p:nvPicPr>
          <p:cNvPr id="18" name="Picture 3">
            <a:extLst>
              <a:ext uri="{FF2B5EF4-FFF2-40B4-BE49-F238E27FC236}">
                <a16:creationId xmlns:a16="http://schemas.microsoft.com/office/drawing/2014/main" id="{DD9F5D48-915F-52B2-DAE7-600BF3A6DF2D}"/>
              </a:ext>
            </a:extLst>
          </p:cNvPr>
          <p:cNvPicPr>
            <a:picLocks noChangeAspect="1"/>
          </p:cNvPicPr>
          <p:nvPr/>
        </p:nvPicPr>
        <p:blipFill rotWithShape="1">
          <a:blip r:embed="rId2"/>
          <a:srcRect l="8774" r="13569"/>
          <a:stretch/>
        </p:blipFill>
        <p:spPr>
          <a:xfrm>
            <a:off x="5353908" y="714591"/>
            <a:ext cx="5887275" cy="5420505"/>
          </a:xfrm>
          <a:prstGeom prst="rect">
            <a:avLst/>
          </a:prstGeom>
        </p:spPr>
      </p:pic>
      <p:sp>
        <p:nvSpPr>
          <p:cNvPr id="5" name="投影片編號版面配置區 4">
            <a:extLst>
              <a:ext uri="{FF2B5EF4-FFF2-40B4-BE49-F238E27FC236}">
                <a16:creationId xmlns:a16="http://schemas.microsoft.com/office/drawing/2014/main" id="{11DAE42E-E474-E3C1-514E-C48E174357BC}"/>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26492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54F1C79D-AB53-A3B5-0DD1-FFAF4FA3615B}"/>
              </a:ext>
            </a:extLst>
          </p:cNvPr>
          <p:cNvSpPr>
            <a:spLocks noGrp="1"/>
          </p:cNvSpPr>
          <p:nvPr>
            <p:ph type="title"/>
          </p:nvPr>
        </p:nvSpPr>
        <p:spPr>
          <a:xfrm>
            <a:off x="691079" y="725952"/>
            <a:ext cx="4038652" cy="1881178"/>
          </a:xfrm>
        </p:spPr>
        <p:txBody>
          <a:bodyPr>
            <a:normAutofit/>
          </a:bodyPr>
          <a:lstStyle/>
          <a:p>
            <a:pPr>
              <a:lnSpc>
                <a:spcPct val="90000"/>
              </a:lnSpc>
            </a:pPr>
            <a:r>
              <a:rPr lang="en-US" altLang="zh-TW" sz="3400"/>
              <a:t>The Value-Number Method for Constructing DAG's</a:t>
            </a:r>
            <a:endParaRPr lang="zh-TW" altLang="en-US" sz="3400"/>
          </a:p>
        </p:txBody>
      </p:sp>
      <p:sp>
        <p:nvSpPr>
          <p:cNvPr id="3" name="內容版面配置區 2">
            <a:extLst>
              <a:ext uri="{FF2B5EF4-FFF2-40B4-BE49-F238E27FC236}">
                <a16:creationId xmlns:a16="http://schemas.microsoft.com/office/drawing/2014/main" id="{316628AF-0532-12C2-D150-CFD32F6C02E6}"/>
              </a:ext>
            </a:extLst>
          </p:cNvPr>
          <p:cNvSpPr>
            <a:spLocks noGrp="1"/>
          </p:cNvSpPr>
          <p:nvPr>
            <p:ph idx="1"/>
          </p:nvPr>
        </p:nvSpPr>
        <p:spPr>
          <a:xfrm>
            <a:off x="691079" y="2886117"/>
            <a:ext cx="4038652" cy="3276824"/>
          </a:xfrm>
        </p:spPr>
        <p:txBody>
          <a:bodyPr>
            <a:normAutofit/>
          </a:bodyPr>
          <a:lstStyle/>
          <a:p>
            <a:r>
              <a:rPr lang="en-US" altLang="zh-TW" dirty="0"/>
              <a:t>A more efficient approach is to use a hash table, in which the nodes are put into "buckets," each of which typically will have only a few nodes.</a:t>
            </a:r>
            <a:endParaRPr lang="zh-TW" altLang="en-US" dirty="0"/>
          </a:p>
        </p:txBody>
      </p:sp>
      <p:pic>
        <p:nvPicPr>
          <p:cNvPr id="6" name="圖片 5">
            <a:extLst>
              <a:ext uri="{FF2B5EF4-FFF2-40B4-BE49-F238E27FC236}">
                <a16:creationId xmlns:a16="http://schemas.microsoft.com/office/drawing/2014/main" id="{FBF2D01F-6B70-981B-9954-6962DBFF9E2B}"/>
              </a:ext>
            </a:extLst>
          </p:cNvPr>
          <p:cNvPicPr>
            <a:picLocks noChangeAspect="1"/>
          </p:cNvPicPr>
          <p:nvPr/>
        </p:nvPicPr>
        <p:blipFill>
          <a:blip r:embed="rId2"/>
          <a:stretch>
            <a:fillRect/>
          </a:stretch>
        </p:blipFill>
        <p:spPr>
          <a:xfrm>
            <a:off x="5106333" y="1949817"/>
            <a:ext cx="6401443" cy="2973114"/>
          </a:xfrm>
          <a:prstGeom prst="rect">
            <a:avLst/>
          </a:prstGeom>
        </p:spPr>
      </p:pic>
      <p:sp>
        <p:nvSpPr>
          <p:cNvPr id="4" name="投影片編號版面配置區 3">
            <a:extLst>
              <a:ext uri="{FF2B5EF4-FFF2-40B4-BE49-F238E27FC236}">
                <a16:creationId xmlns:a16="http://schemas.microsoft.com/office/drawing/2014/main" id="{C386EC4B-C9A1-A77E-07ED-10F775B92319}"/>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10</a:t>
            </a:fld>
            <a:endParaRPr lang="en-US"/>
          </a:p>
        </p:txBody>
      </p:sp>
    </p:spTree>
    <p:extLst>
      <p:ext uri="{BB962C8B-B14F-4D97-AF65-F5344CB8AC3E}">
        <p14:creationId xmlns:p14="http://schemas.microsoft.com/office/powerpoint/2010/main" val="386459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BE5DAC-D5DB-E3BA-A359-C0A7D61BC4F2}"/>
              </a:ext>
            </a:extLst>
          </p:cNvPr>
          <p:cNvSpPr>
            <a:spLocks noGrp="1"/>
          </p:cNvSpPr>
          <p:nvPr>
            <p:ph type="title"/>
          </p:nvPr>
        </p:nvSpPr>
        <p:spPr/>
        <p:txBody>
          <a:bodyPr/>
          <a:lstStyle/>
          <a:p>
            <a:r>
              <a:rPr lang="en-US" altLang="zh-TW" dirty="0"/>
              <a:t>Three-Address Code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C6CC7A5-E9D7-C66C-8B36-534A5C54B7B2}"/>
                  </a:ext>
                </a:extLst>
              </p:cNvPr>
              <p:cNvSpPr>
                <a:spLocks noGrp="1"/>
              </p:cNvSpPr>
              <p:nvPr>
                <p:ph idx="1"/>
              </p:nvPr>
            </p:nvSpPr>
            <p:spPr/>
            <p:txBody>
              <a:bodyPr/>
              <a:lstStyle/>
              <a:p>
                <a:r>
                  <a:rPr lang="en-US" altLang="zh-TW" dirty="0"/>
                  <a:t>In three-address code, there is at most one operator on the right side of an instruction; that is, no built-up arithmetic expressions are permitted. Thus, a source-language expression like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𝑧</m:t>
                    </m:r>
                  </m:oMath>
                </a14:m>
                <a:r>
                  <a:rPr lang="en-US" altLang="zh-TW" dirty="0"/>
                  <a:t> might be translated into the sequence of three-address instructions</a:t>
                </a:r>
                <a:br>
                  <a:rPr lang="en-US" altLang="zh-TW" dirty="0"/>
                </a:br>
                <a:br>
                  <a:rPr lang="en-US" altLang="zh-TW" dirty="0"/>
                </a:br>
                <a:br>
                  <a:rPr lang="en-US" altLang="zh-TW" dirty="0"/>
                </a:br>
                <a:br>
                  <a:rPr lang="en-US" altLang="zh-TW" dirty="0"/>
                </a:br>
                <a:r>
                  <a:rPr lang="en-US" altLang="zh-TW" dirty="0"/>
                  <a:t>where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1</m:t>
                        </m:r>
                      </m:sub>
                    </m:sSub>
                  </m:oMath>
                </a14:m>
                <a:r>
                  <a:rPr lang="en-US" altLang="zh-TW" dirty="0"/>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2</m:t>
                        </m:r>
                      </m:sub>
                    </m:sSub>
                  </m:oMath>
                </a14:m>
                <a:r>
                  <a:rPr lang="en-US" altLang="zh-TW" dirty="0"/>
                  <a:t> are compiler-generated temporary names.</a:t>
                </a:r>
                <a:endParaRPr lang="zh-TW" altLang="en-US" dirty="0"/>
              </a:p>
            </p:txBody>
          </p:sp>
        </mc:Choice>
        <mc:Fallback xmlns="">
          <p:sp>
            <p:nvSpPr>
              <p:cNvPr id="3" name="內容版面配置區 2">
                <a:extLst>
                  <a:ext uri="{FF2B5EF4-FFF2-40B4-BE49-F238E27FC236}">
                    <a16:creationId xmlns:a16="http://schemas.microsoft.com/office/drawing/2014/main" id="{5C6CC7A5-E9D7-C66C-8B36-534A5C54B7B2}"/>
                  </a:ext>
                </a:extLst>
              </p:cNvPr>
              <p:cNvSpPr>
                <a:spLocks noGrp="1" noRot="1" noChangeAspect="1" noMove="1" noResize="1" noEditPoints="1" noAdjustHandles="1" noChangeArrowheads="1" noChangeShapeType="1" noTextEdit="1"/>
              </p:cNvSpPr>
              <p:nvPr>
                <p:ph idx="1"/>
              </p:nvPr>
            </p:nvSpPr>
            <p:spPr>
              <a:blipFill>
                <a:blip r:embed="rId2"/>
                <a:stretch>
                  <a:fillRect l="-177" t="-1026" r="-147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6508305-9109-FBCE-B1D7-7AF891D8B250}"/>
              </a:ext>
            </a:extLst>
          </p:cNvPr>
          <p:cNvSpPr>
            <a:spLocks noGrp="1"/>
          </p:cNvSpPr>
          <p:nvPr>
            <p:ph type="sldNum" sz="quarter" idx="12"/>
          </p:nvPr>
        </p:nvSpPr>
        <p:spPr/>
        <p:txBody>
          <a:bodyPr/>
          <a:lstStyle/>
          <a:p>
            <a:fld id="{BE15108C-154A-4A5A-9C05-91A49A422BA7}" type="slidenum">
              <a:rPr lang="en-US" smtClean="0"/>
              <a:t>11</a:t>
            </a:fld>
            <a:endParaRPr lang="en-US"/>
          </a:p>
        </p:txBody>
      </p:sp>
      <p:pic>
        <p:nvPicPr>
          <p:cNvPr id="6" name="圖片 5">
            <a:extLst>
              <a:ext uri="{FF2B5EF4-FFF2-40B4-BE49-F238E27FC236}">
                <a16:creationId xmlns:a16="http://schemas.microsoft.com/office/drawing/2014/main" id="{55900AFD-2171-E75C-B714-1EE47088448D}"/>
              </a:ext>
            </a:extLst>
          </p:cNvPr>
          <p:cNvPicPr>
            <a:picLocks noChangeAspect="1"/>
          </p:cNvPicPr>
          <p:nvPr/>
        </p:nvPicPr>
        <p:blipFill>
          <a:blip r:embed="rId3"/>
          <a:stretch>
            <a:fillRect/>
          </a:stretch>
        </p:blipFill>
        <p:spPr>
          <a:xfrm>
            <a:off x="4286774" y="3692049"/>
            <a:ext cx="2024941" cy="860600"/>
          </a:xfrm>
          <a:prstGeom prst="rect">
            <a:avLst/>
          </a:prstGeom>
        </p:spPr>
      </p:pic>
    </p:spTree>
    <p:extLst>
      <p:ext uri="{BB962C8B-B14F-4D97-AF65-F5344CB8AC3E}">
        <p14:creationId xmlns:p14="http://schemas.microsoft.com/office/powerpoint/2010/main" val="129785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7511C71-7260-BC4E-9D81-2D143BA0DA40}"/>
              </a:ext>
            </a:extLst>
          </p:cNvPr>
          <p:cNvSpPr>
            <a:spLocks noGrp="1"/>
          </p:cNvSpPr>
          <p:nvPr>
            <p:ph type="sldNum" sz="quarter" idx="12"/>
          </p:nvPr>
        </p:nvSpPr>
        <p:spPr/>
        <p:txBody>
          <a:bodyPr/>
          <a:lstStyle/>
          <a:p>
            <a:fld id="{BE15108C-154A-4A5A-9C05-91A49A422BA7}" type="slidenum">
              <a:rPr lang="en-US" smtClean="0"/>
              <a:t>12</a:t>
            </a:fld>
            <a:endParaRPr lang="en-US"/>
          </a:p>
        </p:txBody>
      </p:sp>
      <p:pic>
        <p:nvPicPr>
          <p:cNvPr id="6" name="圖片 5">
            <a:extLst>
              <a:ext uri="{FF2B5EF4-FFF2-40B4-BE49-F238E27FC236}">
                <a16:creationId xmlns:a16="http://schemas.microsoft.com/office/drawing/2014/main" id="{216A809D-571F-7539-45FF-0B64FCD7FFC2}"/>
              </a:ext>
            </a:extLst>
          </p:cNvPr>
          <p:cNvPicPr>
            <a:picLocks noChangeAspect="1"/>
          </p:cNvPicPr>
          <p:nvPr/>
        </p:nvPicPr>
        <p:blipFill>
          <a:blip r:embed="rId2"/>
          <a:stretch>
            <a:fillRect/>
          </a:stretch>
        </p:blipFill>
        <p:spPr>
          <a:xfrm>
            <a:off x="87085" y="133026"/>
            <a:ext cx="12017829" cy="5551714"/>
          </a:xfrm>
          <a:prstGeom prst="rect">
            <a:avLst/>
          </a:prstGeom>
        </p:spPr>
      </p:pic>
      <p:pic>
        <p:nvPicPr>
          <p:cNvPr id="8" name="圖片 7">
            <a:extLst>
              <a:ext uri="{FF2B5EF4-FFF2-40B4-BE49-F238E27FC236}">
                <a16:creationId xmlns:a16="http://schemas.microsoft.com/office/drawing/2014/main" id="{224F1D87-653D-810E-1EB9-DF980378D7F3}"/>
              </a:ext>
            </a:extLst>
          </p:cNvPr>
          <p:cNvPicPr>
            <a:picLocks noChangeAspect="1"/>
          </p:cNvPicPr>
          <p:nvPr/>
        </p:nvPicPr>
        <p:blipFill>
          <a:blip r:embed="rId3"/>
          <a:stretch>
            <a:fillRect/>
          </a:stretch>
        </p:blipFill>
        <p:spPr>
          <a:xfrm>
            <a:off x="670480" y="5684740"/>
            <a:ext cx="6740434" cy="783771"/>
          </a:xfrm>
          <a:prstGeom prst="rect">
            <a:avLst/>
          </a:prstGeom>
        </p:spPr>
      </p:pic>
    </p:spTree>
    <p:extLst>
      <p:ext uri="{BB962C8B-B14F-4D97-AF65-F5344CB8AC3E}">
        <p14:creationId xmlns:p14="http://schemas.microsoft.com/office/powerpoint/2010/main" val="294439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26E79-E949-37FD-66EF-9F401185CA24}"/>
              </a:ext>
            </a:extLst>
          </p:cNvPr>
          <p:cNvSpPr>
            <a:spLocks noGrp="1"/>
          </p:cNvSpPr>
          <p:nvPr>
            <p:ph type="title"/>
          </p:nvPr>
        </p:nvSpPr>
        <p:spPr/>
        <p:txBody>
          <a:bodyPr/>
          <a:lstStyle/>
          <a:p>
            <a:r>
              <a:rPr lang="en-US" altLang="zh-TW" dirty="0"/>
              <a:t>Addresses and Instructions</a:t>
            </a:r>
            <a:endParaRPr lang="zh-TW" altLang="en-US" dirty="0"/>
          </a:p>
        </p:txBody>
      </p:sp>
      <p:sp>
        <p:nvSpPr>
          <p:cNvPr id="3" name="內容版面配置區 2">
            <a:extLst>
              <a:ext uri="{FF2B5EF4-FFF2-40B4-BE49-F238E27FC236}">
                <a16:creationId xmlns:a16="http://schemas.microsoft.com/office/drawing/2014/main" id="{C196D722-2D63-A3AA-FB99-0461DC98279F}"/>
              </a:ext>
            </a:extLst>
          </p:cNvPr>
          <p:cNvSpPr>
            <a:spLocks noGrp="1"/>
          </p:cNvSpPr>
          <p:nvPr>
            <p:ph idx="1"/>
          </p:nvPr>
        </p:nvSpPr>
        <p:spPr/>
        <p:txBody>
          <a:bodyPr>
            <a:normAutofit/>
          </a:bodyPr>
          <a:lstStyle/>
          <a:p>
            <a:r>
              <a:rPr lang="en-US" altLang="zh-TW" dirty="0"/>
              <a:t>Three-address code is built from two concepts: addresses and instructions. An address can be one of the following:</a:t>
            </a:r>
          </a:p>
          <a:p>
            <a:pPr lvl="1"/>
            <a:r>
              <a:rPr lang="en-US" altLang="zh-TW" dirty="0">
                <a:solidFill>
                  <a:srgbClr val="FF0000"/>
                </a:solidFill>
              </a:rPr>
              <a:t>A name.</a:t>
            </a:r>
            <a:r>
              <a:rPr lang="en-US" altLang="zh-TW" dirty="0"/>
              <a:t> For convenience, we allow source-program names to appear as addresses in three-address code. In an implementation, a source name is replaced by a pointer to its symbol-table entry, where all information about the name is kept.</a:t>
            </a:r>
          </a:p>
          <a:p>
            <a:pPr lvl="1"/>
            <a:r>
              <a:rPr lang="en-US" altLang="zh-TW" dirty="0">
                <a:solidFill>
                  <a:srgbClr val="FF0000"/>
                </a:solidFill>
              </a:rPr>
              <a:t>A constant. </a:t>
            </a:r>
            <a:r>
              <a:rPr lang="en-US" altLang="zh-TW" dirty="0"/>
              <a:t>In practice, a compiler must deal with many different types of constants and variables.</a:t>
            </a:r>
          </a:p>
          <a:p>
            <a:pPr lvl="1"/>
            <a:r>
              <a:rPr lang="en-US" altLang="zh-TW" dirty="0">
                <a:solidFill>
                  <a:srgbClr val="FF0000"/>
                </a:solidFill>
              </a:rPr>
              <a:t>A compiler-generated temporary. </a:t>
            </a:r>
            <a:r>
              <a:rPr lang="en-US" altLang="zh-TW" dirty="0"/>
              <a:t>It is useful, especially in optimizing compilers, to create a distinct name each time a temporary is needed. These temporaries can be combined, if possible, when registers are allocated to variables.</a:t>
            </a:r>
            <a:endParaRPr lang="zh-TW" altLang="en-US" dirty="0"/>
          </a:p>
        </p:txBody>
      </p:sp>
      <p:sp>
        <p:nvSpPr>
          <p:cNvPr id="4" name="投影片編號版面配置區 3">
            <a:extLst>
              <a:ext uri="{FF2B5EF4-FFF2-40B4-BE49-F238E27FC236}">
                <a16:creationId xmlns:a16="http://schemas.microsoft.com/office/drawing/2014/main" id="{8A79BC4A-0F9B-83C0-F690-53F4DC6C4613}"/>
              </a:ext>
            </a:extLst>
          </p:cNvPr>
          <p:cNvSpPr>
            <a:spLocks noGrp="1"/>
          </p:cNvSpPr>
          <p:nvPr>
            <p:ph type="sldNum" sz="quarter" idx="12"/>
          </p:nvPr>
        </p:nvSpPr>
        <p:spPr/>
        <p:txBody>
          <a:bodyPr/>
          <a:lstStyle/>
          <a:p>
            <a:fld id="{BE15108C-154A-4A5A-9C05-91A49A422BA7}" type="slidenum">
              <a:rPr lang="en-US" smtClean="0"/>
              <a:t>13</a:t>
            </a:fld>
            <a:endParaRPr lang="en-US"/>
          </a:p>
        </p:txBody>
      </p:sp>
    </p:spTree>
    <p:extLst>
      <p:ext uri="{BB962C8B-B14F-4D97-AF65-F5344CB8AC3E}">
        <p14:creationId xmlns:p14="http://schemas.microsoft.com/office/powerpoint/2010/main" val="391113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5E5097-4E68-233C-FA26-006CDAD4029E}"/>
              </a:ext>
            </a:extLst>
          </p:cNvPr>
          <p:cNvSpPr>
            <a:spLocks noGrp="1"/>
          </p:cNvSpPr>
          <p:nvPr>
            <p:ph type="title"/>
          </p:nvPr>
        </p:nvSpPr>
        <p:spPr/>
        <p:txBody>
          <a:bodyPr/>
          <a:lstStyle/>
          <a:p>
            <a:r>
              <a:rPr lang="en-US" altLang="zh-TW" dirty="0"/>
              <a:t>Addresses and Instructions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56FB2C-2E2A-8879-7010-50B8ADBE8F25}"/>
                  </a:ext>
                </a:extLst>
              </p:cNvPr>
              <p:cNvSpPr>
                <a:spLocks noGrp="1"/>
              </p:cNvSpPr>
              <p:nvPr>
                <p:ph idx="1"/>
              </p:nvPr>
            </p:nvSpPr>
            <p:spPr/>
            <p:txBody>
              <a:bodyPr>
                <a:normAutofit/>
              </a:bodyPr>
              <a:lstStyle/>
              <a:p>
                <a:r>
                  <a:rPr lang="en-US" altLang="zh-TW" dirty="0"/>
                  <a:t>Here is a list of the common three-address instruction forms:</a:t>
                </a:r>
              </a:p>
              <a:p>
                <a:pPr lvl="1"/>
                <a:r>
                  <a:rPr lang="en-US" altLang="zh-TW" dirty="0"/>
                  <a:t>Assignment instructions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𝑜𝑝</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𝑧</m:t>
                    </m:r>
                  </m:oMath>
                </a14:m>
                <a:r>
                  <a:rPr lang="en-US" altLang="zh-TW" dirty="0"/>
                  <a:t>, where op is a binary arithmetic or logical operation, and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oMath>
                </a14:m>
                <a:r>
                  <a:rPr lang="en-US" altLang="zh-TW" dirty="0"/>
                  <a:t>, and </a:t>
                </a:r>
                <a14:m>
                  <m:oMath xmlns:m="http://schemas.openxmlformats.org/officeDocument/2006/math">
                    <m:r>
                      <a:rPr lang="en-US" altLang="zh-TW" i="1" dirty="0" smtClean="0">
                        <a:latin typeface="Cambria Math" panose="02040503050406030204" pitchFamily="18" charset="0"/>
                      </a:rPr>
                      <m:t>𝑧</m:t>
                    </m:r>
                  </m:oMath>
                </a14:m>
                <a:r>
                  <a:rPr lang="en-US" altLang="zh-TW" dirty="0"/>
                  <a:t> are addresses.</a:t>
                </a:r>
              </a:p>
              <a:p>
                <a:pPr lvl="1"/>
                <a:r>
                  <a:rPr lang="en-US" altLang="zh-TW" dirty="0"/>
                  <a:t>Assignments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𝑜𝑝</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𝑦</m:t>
                    </m:r>
                  </m:oMath>
                </a14:m>
                <a:r>
                  <a:rPr lang="en-US" altLang="zh-TW" dirty="0"/>
                  <a:t>, where </a:t>
                </a:r>
                <a14:m>
                  <m:oMath xmlns:m="http://schemas.openxmlformats.org/officeDocument/2006/math">
                    <m:r>
                      <a:rPr lang="en-US" altLang="zh-TW" i="1" dirty="0" smtClean="0">
                        <a:latin typeface="Cambria Math" panose="02040503050406030204" pitchFamily="18" charset="0"/>
                      </a:rPr>
                      <m:t>𝑜𝑝</m:t>
                    </m:r>
                  </m:oMath>
                </a14:m>
                <a:r>
                  <a:rPr lang="en-US" altLang="zh-TW" dirty="0"/>
                  <a:t> is a unary operation.</a:t>
                </a:r>
              </a:p>
              <a:p>
                <a:pPr lvl="1"/>
                <a:r>
                  <a:rPr lang="en-US" altLang="zh-TW" dirty="0"/>
                  <a:t>Copy instructions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r>
                      <a:rPr lang="en-US" altLang="zh-TW" i="1" dirty="0" smtClean="0">
                        <a:latin typeface="Cambria Math" panose="02040503050406030204" pitchFamily="18" charset="0"/>
                      </a:rPr>
                      <m:t>,</m:t>
                    </m:r>
                  </m:oMath>
                </a14:m>
                <a:r>
                  <a:rPr lang="en-US" altLang="zh-TW" dirty="0"/>
                  <a:t> where </a:t>
                </a:r>
                <a14:m>
                  <m:oMath xmlns:m="http://schemas.openxmlformats.org/officeDocument/2006/math">
                    <m:r>
                      <a:rPr lang="en-US" altLang="zh-TW" i="1" dirty="0" smtClean="0">
                        <a:latin typeface="Cambria Math" panose="02040503050406030204" pitchFamily="18" charset="0"/>
                      </a:rPr>
                      <m:t>𝑥</m:t>
                    </m:r>
                  </m:oMath>
                </a14:m>
                <a:r>
                  <a:rPr lang="en-US" altLang="zh-TW" dirty="0"/>
                  <a:t> is assigned the value of </a:t>
                </a:r>
                <a14:m>
                  <m:oMath xmlns:m="http://schemas.openxmlformats.org/officeDocument/2006/math">
                    <m:r>
                      <a:rPr lang="en-US" altLang="zh-TW" i="1" dirty="0" smtClean="0">
                        <a:latin typeface="Cambria Math" panose="02040503050406030204" pitchFamily="18" charset="0"/>
                      </a:rPr>
                      <m:t>𝑦</m:t>
                    </m:r>
                  </m:oMath>
                </a14:m>
                <a:r>
                  <a:rPr lang="en-US" altLang="zh-TW" dirty="0"/>
                  <a:t>.</a:t>
                </a:r>
              </a:p>
              <a:p>
                <a:pPr lvl="1"/>
                <a:r>
                  <a:rPr lang="en-US" altLang="zh-TW" dirty="0"/>
                  <a:t>An unconditional jump </a:t>
                </a:r>
                <a14:m>
                  <m:oMath xmlns:m="http://schemas.openxmlformats.org/officeDocument/2006/math">
                    <m:r>
                      <a:rPr lang="en-US" altLang="zh-TW" i="1" dirty="0" smtClean="0">
                        <a:latin typeface="Cambria Math" panose="02040503050406030204" pitchFamily="18" charset="0"/>
                      </a:rPr>
                      <m:t>𝑔𝑜𝑡𝑜</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𝐿</m:t>
                    </m:r>
                  </m:oMath>
                </a14:m>
                <a:r>
                  <a:rPr lang="en-US" altLang="zh-TW" dirty="0"/>
                  <a:t>.</a:t>
                </a:r>
              </a:p>
              <a:p>
                <a:pPr lvl="1"/>
                <a:r>
                  <a:rPr lang="en-US" altLang="zh-TW" dirty="0"/>
                  <a:t>Conditional jumps of the form </a:t>
                </a:r>
                <a:r>
                  <a:rPr lang="en-US" altLang="zh-TW" dirty="0">
                    <a:solidFill>
                      <a:srgbClr val="FF0000"/>
                    </a:solidFill>
                  </a:rPr>
                  <a:t>if </a:t>
                </a:r>
                <a14:m>
                  <m:oMath xmlns:m="http://schemas.openxmlformats.org/officeDocument/2006/math">
                    <m:r>
                      <a:rPr lang="en-US" altLang="zh-TW" i="1" dirty="0" smtClean="0">
                        <a:solidFill>
                          <a:srgbClr val="FF0000"/>
                        </a:solidFill>
                        <a:latin typeface="Cambria Math" panose="02040503050406030204" pitchFamily="18" charset="0"/>
                      </a:rPr>
                      <m:t>𝑥</m:t>
                    </m:r>
                  </m:oMath>
                </a14:m>
                <a:r>
                  <a:rPr lang="en-US" altLang="zh-TW" dirty="0">
                    <a:solidFill>
                      <a:srgbClr val="FF0000"/>
                    </a:solidFill>
                  </a:rPr>
                  <a:t> </a:t>
                </a:r>
                <a:r>
                  <a:rPr lang="en-US" altLang="zh-TW" dirty="0" err="1">
                    <a:solidFill>
                      <a:srgbClr val="FF0000"/>
                    </a:solidFill>
                  </a:rPr>
                  <a:t>goto</a:t>
                </a:r>
                <a:r>
                  <a:rPr lang="en-US" altLang="zh-TW" dirty="0">
                    <a:solidFill>
                      <a:srgbClr val="FF0000"/>
                    </a:solidFill>
                  </a:rPr>
                  <a:t> </a:t>
                </a:r>
                <a14:m>
                  <m:oMath xmlns:m="http://schemas.openxmlformats.org/officeDocument/2006/math">
                    <m:r>
                      <a:rPr lang="en-US" altLang="zh-TW" i="1" dirty="0" smtClean="0">
                        <a:solidFill>
                          <a:srgbClr val="FF0000"/>
                        </a:solidFill>
                        <a:latin typeface="Cambria Math" panose="02040503050406030204" pitchFamily="18" charset="0"/>
                      </a:rPr>
                      <m:t>𝐿</m:t>
                    </m:r>
                  </m:oMath>
                </a14:m>
                <a:r>
                  <a:rPr lang="en-US" altLang="zh-TW" dirty="0">
                    <a:solidFill>
                      <a:srgbClr val="FF0000"/>
                    </a:solidFill>
                  </a:rPr>
                  <a:t> </a:t>
                </a:r>
                <a:r>
                  <a:rPr lang="en-US" altLang="zh-TW" dirty="0"/>
                  <a:t>and </a:t>
                </a:r>
                <a:r>
                  <a:rPr lang="en-US" altLang="zh-TW" dirty="0">
                    <a:solidFill>
                      <a:srgbClr val="FF0000"/>
                    </a:solidFill>
                  </a:rPr>
                  <a:t>ifFalse </a:t>
                </a:r>
                <a14:m>
                  <m:oMath xmlns:m="http://schemas.openxmlformats.org/officeDocument/2006/math">
                    <m:r>
                      <a:rPr lang="en-US" altLang="zh-TW" i="1" dirty="0" smtClean="0">
                        <a:solidFill>
                          <a:srgbClr val="FF0000"/>
                        </a:solidFill>
                        <a:latin typeface="Cambria Math" panose="02040503050406030204" pitchFamily="18" charset="0"/>
                      </a:rPr>
                      <m:t>𝑥</m:t>
                    </m:r>
                  </m:oMath>
                </a14:m>
                <a:r>
                  <a:rPr lang="en-US" altLang="zh-TW" dirty="0">
                    <a:solidFill>
                      <a:srgbClr val="FF0000"/>
                    </a:solidFill>
                  </a:rPr>
                  <a:t> </a:t>
                </a:r>
                <a:r>
                  <a:rPr lang="en-US" altLang="zh-TW" dirty="0" err="1">
                    <a:solidFill>
                      <a:srgbClr val="FF0000"/>
                    </a:solidFill>
                  </a:rPr>
                  <a:t>goto</a:t>
                </a:r>
                <a:r>
                  <a:rPr lang="en-US" altLang="zh-TW" dirty="0">
                    <a:solidFill>
                      <a:srgbClr val="FF0000"/>
                    </a:solidFill>
                  </a:rPr>
                  <a:t> </a:t>
                </a:r>
                <a14:m>
                  <m:oMath xmlns:m="http://schemas.openxmlformats.org/officeDocument/2006/math">
                    <m:r>
                      <a:rPr lang="en-US" altLang="zh-TW" i="1" dirty="0" smtClean="0">
                        <a:solidFill>
                          <a:srgbClr val="FF0000"/>
                        </a:solidFill>
                        <a:latin typeface="Cambria Math" panose="02040503050406030204" pitchFamily="18" charset="0"/>
                      </a:rPr>
                      <m:t>𝐿</m:t>
                    </m:r>
                  </m:oMath>
                </a14:m>
                <a:r>
                  <a:rPr lang="en-US" altLang="zh-TW" dirty="0"/>
                  <a:t>.</a:t>
                </a:r>
              </a:p>
              <a:p>
                <a:pPr lvl="1"/>
                <a:r>
                  <a:rPr lang="en-US" altLang="zh-TW" dirty="0"/>
                  <a:t>Procedure calls and returns are implemented using the following instructions: </a:t>
                </a:r>
                <a:r>
                  <a:rPr lang="en-US" altLang="zh-TW" dirty="0">
                    <a:solidFill>
                      <a:srgbClr val="FF0000"/>
                    </a:solidFill>
                  </a:rPr>
                  <a:t>param </a:t>
                </a:r>
                <a14:m>
                  <m:oMath xmlns:m="http://schemas.openxmlformats.org/officeDocument/2006/math">
                    <m:r>
                      <a:rPr lang="en-US" altLang="zh-TW" i="1" dirty="0" smtClean="0">
                        <a:solidFill>
                          <a:srgbClr val="FF0000"/>
                        </a:solidFill>
                        <a:latin typeface="Cambria Math" panose="02040503050406030204" pitchFamily="18" charset="0"/>
                      </a:rPr>
                      <m:t>𝑥</m:t>
                    </m:r>
                  </m:oMath>
                </a14:m>
                <a:r>
                  <a:rPr lang="en-US" altLang="zh-TW" dirty="0">
                    <a:solidFill>
                      <a:srgbClr val="FF0000"/>
                    </a:solidFill>
                  </a:rPr>
                  <a:t> </a:t>
                </a:r>
                <a:r>
                  <a:rPr lang="en-US" altLang="zh-TW" dirty="0"/>
                  <a:t>for parameters; </a:t>
                </a:r>
                <a14:m>
                  <m:oMath xmlns:m="http://schemas.openxmlformats.org/officeDocument/2006/math">
                    <m:r>
                      <a:rPr lang="en-US" altLang="zh-TW" i="1" dirty="0" smtClean="0">
                        <a:solidFill>
                          <a:srgbClr val="FF0000"/>
                        </a:solidFill>
                        <a:latin typeface="Cambria Math" panose="02040503050406030204" pitchFamily="18" charset="0"/>
                      </a:rPr>
                      <m:t>𝑐𝑎𝑙𝑙</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𝑝</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𝑛</m:t>
                    </m:r>
                    <m:r>
                      <a:rPr lang="en-US" altLang="zh-TW" i="1" dirty="0" smtClean="0">
                        <a:solidFill>
                          <a:srgbClr val="FF0000"/>
                        </a:solidFill>
                        <a:latin typeface="Cambria Math" panose="02040503050406030204" pitchFamily="18" charset="0"/>
                      </a:rPr>
                      <m:t> </m:t>
                    </m:r>
                  </m:oMath>
                </a14:m>
                <a:r>
                  <a:rPr lang="en-US" altLang="zh-TW" dirty="0"/>
                  <a:t>and </a:t>
                </a:r>
                <a14:m>
                  <m:oMath xmlns:m="http://schemas.openxmlformats.org/officeDocument/2006/math">
                    <m:r>
                      <a:rPr lang="en-US" altLang="zh-TW" i="1" dirty="0" smtClean="0">
                        <a:solidFill>
                          <a:srgbClr val="FF0000"/>
                        </a:solidFill>
                        <a:latin typeface="Cambria Math" panose="02040503050406030204" pitchFamily="18" charset="0"/>
                      </a:rPr>
                      <m:t>𝑦</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𝑐𝑎𝑙𝑙</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𝑝</m:t>
                    </m:r>
                  </m:oMath>
                </a14:m>
                <a:r>
                  <a:rPr lang="en-US" altLang="zh-TW" dirty="0"/>
                  <a:t>, n for procedure and function calls, respectively.</a:t>
                </a:r>
                <a:endParaRPr lang="zh-TW" altLang="en-US" dirty="0"/>
              </a:p>
            </p:txBody>
          </p:sp>
        </mc:Choice>
        <mc:Fallback xmlns="">
          <p:sp>
            <p:nvSpPr>
              <p:cNvPr id="3" name="內容版面配置區 2">
                <a:extLst>
                  <a:ext uri="{FF2B5EF4-FFF2-40B4-BE49-F238E27FC236}">
                    <a16:creationId xmlns:a16="http://schemas.microsoft.com/office/drawing/2014/main" id="{7C56FB2C-2E2A-8879-7010-50B8ADBE8F25}"/>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E48E03A-BFA9-8DDB-5D99-C18A96012F15}"/>
              </a:ext>
            </a:extLst>
          </p:cNvPr>
          <p:cNvSpPr>
            <a:spLocks noGrp="1"/>
          </p:cNvSpPr>
          <p:nvPr>
            <p:ph type="sldNum" sz="quarter" idx="12"/>
          </p:nvPr>
        </p:nvSpPr>
        <p:spPr/>
        <p:txBody>
          <a:bodyPr/>
          <a:lstStyle/>
          <a:p>
            <a:fld id="{BE15108C-154A-4A5A-9C05-91A49A422BA7}" type="slidenum">
              <a:rPr lang="en-US" smtClean="0"/>
              <a:t>14</a:t>
            </a:fld>
            <a:endParaRPr lang="en-US"/>
          </a:p>
        </p:txBody>
      </p:sp>
    </p:spTree>
    <p:extLst>
      <p:ext uri="{BB962C8B-B14F-4D97-AF65-F5344CB8AC3E}">
        <p14:creationId xmlns:p14="http://schemas.microsoft.com/office/powerpoint/2010/main" val="312223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4B4DA-22E0-94D6-27E5-60A47A85A0FA}"/>
              </a:ext>
            </a:extLst>
          </p:cNvPr>
          <p:cNvSpPr>
            <a:spLocks noGrp="1"/>
          </p:cNvSpPr>
          <p:nvPr>
            <p:ph type="title"/>
          </p:nvPr>
        </p:nvSpPr>
        <p:spPr/>
        <p:txBody>
          <a:bodyPr/>
          <a:lstStyle/>
          <a:p>
            <a:r>
              <a:rPr lang="en-US" altLang="zh-TW" dirty="0"/>
              <a:t>Addresses and Instructions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45416E7-6EB1-FAAB-5AAA-3B2545033373}"/>
                  </a:ext>
                </a:extLst>
              </p:cNvPr>
              <p:cNvSpPr>
                <a:spLocks noGrp="1"/>
              </p:cNvSpPr>
              <p:nvPr>
                <p:ph idx="1"/>
              </p:nvPr>
            </p:nvSpPr>
            <p:spPr/>
            <p:txBody>
              <a:bodyPr>
                <a:normAutofit/>
              </a:bodyPr>
              <a:lstStyle/>
              <a:p>
                <a:r>
                  <a:rPr lang="en-US" altLang="zh-TW" dirty="0"/>
                  <a:t>Here is a list of the common three-address instruction forms:</a:t>
                </a:r>
              </a:p>
              <a:p>
                <a:pPr lvl="1"/>
                <a:r>
                  <a:rPr lang="en-US" altLang="zh-TW" dirty="0"/>
                  <a:t>Indexed copy instructions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r>
                      <a:rPr lang="en-US" altLang="zh-TW" i="1" dirty="0" smtClean="0">
                        <a:solidFill>
                          <a:srgbClr val="FF0000"/>
                        </a:solidFill>
                        <a:latin typeface="Cambria Math" panose="02040503050406030204" pitchFamily="18" charset="0"/>
                      </a:rPr>
                      <m:t>[</m:t>
                    </m:r>
                    <m:r>
                      <a:rPr lang="en-US" altLang="zh-TW" i="1" dirty="0" err="1" smtClean="0">
                        <a:solidFill>
                          <a:srgbClr val="FF0000"/>
                        </a:solidFill>
                        <a:latin typeface="Cambria Math" panose="02040503050406030204" pitchFamily="18" charset="0"/>
                      </a:rPr>
                      <m:t>𝑖</m:t>
                    </m:r>
                    <m:r>
                      <a:rPr lang="en-US" altLang="zh-TW" i="1" dirty="0" smtClean="0">
                        <a:solidFill>
                          <a:srgbClr val="FF0000"/>
                        </a:solidFill>
                        <a:latin typeface="Cambria Math" panose="02040503050406030204" pitchFamily="18" charset="0"/>
                      </a:rPr>
                      <m:t>]</m:t>
                    </m:r>
                  </m:oMath>
                </a14:m>
                <a:r>
                  <a:rPr lang="en-US" altLang="zh-TW" dirty="0">
                    <a:solidFill>
                      <a:srgbClr val="FF0000"/>
                    </a:solidFill>
                  </a:rPr>
                  <a:t> </a:t>
                </a:r>
                <a:r>
                  <a:rPr lang="en-US" altLang="zh-TW" dirty="0"/>
                  <a:t>and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m:t>
                    </m:r>
                    <m:r>
                      <a:rPr lang="en-US" altLang="zh-TW" i="1" dirty="0" err="1" smtClean="0">
                        <a:solidFill>
                          <a:srgbClr val="FF0000"/>
                        </a:solidFill>
                        <a:latin typeface="Cambria Math" panose="02040503050406030204" pitchFamily="18" charset="0"/>
                      </a:rPr>
                      <m:t>𝑖</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oMath>
                </a14:m>
                <a:r>
                  <a:rPr lang="en-US" altLang="zh-TW" dirty="0"/>
                  <a:t>.</a:t>
                </a:r>
              </a:p>
              <a:p>
                <a:pPr lvl="1"/>
                <a:r>
                  <a:rPr lang="en-US" altLang="zh-TW" dirty="0"/>
                  <a:t>Address and pointer assignments of the form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&amp;</m:t>
                    </m:r>
                    <m:r>
                      <a:rPr lang="en-US" altLang="zh-TW" i="1" dirty="0" smtClean="0">
                        <a:latin typeface="Cambria Math" panose="02040503050406030204" pitchFamily="18" charset="0"/>
                      </a:rPr>
                      <m:t>𝑦</m:t>
                    </m:r>
                  </m:oMath>
                </a14:m>
                <a:r>
                  <a:rPr lang="en-US" altLang="zh-TW" dirty="0"/>
                  <a:t>,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𝑦</m:t>
                    </m:r>
                  </m:oMath>
                </a14:m>
                <a:r>
                  <a:rPr lang="en-US" altLang="zh-TW" dirty="0"/>
                  <a:t>, and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𝑦</m:t>
                    </m:r>
                  </m:oMath>
                </a14:m>
                <a:r>
                  <a:rPr lang="en-US" altLang="zh-TW" dirty="0"/>
                  <a:t>. </a:t>
                </a:r>
              </a:p>
              <a:p>
                <a:pPr lvl="2"/>
                <a:endParaRPr lang="zh-TW" altLang="en-US" dirty="0"/>
              </a:p>
            </p:txBody>
          </p:sp>
        </mc:Choice>
        <mc:Fallback>
          <p:sp>
            <p:nvSpPr>
              <p:cNvPr id="3" name="內容版面配置區 2">
                <a:extLst>
                  <a:ext uri="{FF2B5EF4-FFF2-40B4-BE49-F238E27FC236}">
                    <a16:creationId xmlns:a16="http://schemas.microsoft.com/office/drawing/2014/main" id="{645416E7-6EB1-FAAB-5AAA-3B2545033373}"/>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0E7F1E1-4712-26B1-DC75-11E13ACE57DF}"/>
              </a:ext>
            </a:extLst>
          </p:cNvPr>
          <p:cNvSpPr>
            <a:spLocks noGrp="1"/>
          </p:cNvSpPr>
          <p:nvPr>
            <p:ph type="sldNum" sz="quarter" idx="12"/>
          </p:nvPr>
        </p:nvSpPr>
        <p:spPr/>
        <p:txBody>
          <a:bodyPr/>
          <a:lstStyle/>
          <a:p>
            <a:fld id="{BE15108C-154A-4A5A-9C05-91A49A422BA7}" type="slidenum">
              <a:rPr lang="en-US" smtClean="0"/>
              <a:t>15</a:t>
            </a:fld>
            <a:endParaRPr lang="en-US"/>
          </a:p>
        </p:txBody>
      </p:sp>
    </p:spTree>
    <p:extLst>
      <p:ext uri="{BB962C8B-B14F-4D97-AF65-F5344CB8AC3E}">
        <p14:creationId xmlns:p14="http://schemas.microsoft.com/office/powerpoint/2010/main" val="157530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E3336F-F696-425C-6E26-011673AE94FC}"/>
              </a:ext>
            </a:extLst>
          </p:cNvPr>
          <p:cNvSpPr>
            <a:spLocks noGrp="1"/>
          </p:cNvSpPr>
          <p:nvPr>
            <p:ph type="title"/>
          </p:nvPr>
        </p:nvSpPr>
        <p:spPr/>
        <p:txBody>
          <a:bodyPr/>
          <a:lstStyle/>
          <a:p>
            <a:r>
              <a:rPr lang="en-US" altLang="zh-TW" dirty="0"/>
              <a:t>Example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CBE7DF6-EA3A-9F90-9DC4-4BF256EF8E35}"/>
                  </a:ext>
                </a:extLst>
              </p:cNvPr>
              <p:cNvSpPr>
                <a:spLocks noGrp="1"/>
              </p:cNvSpPr>
              <p:nvPr>
                <p:ph idx="1"/>
              </p:nvPr>
            </p:nvSpPr>
            <p:spPr/>
            <p:txBody>
              <a:bodyPr/>
              <a:lstStyle/>
              <a:p>
                <a:r>
                  <a:rPr lang="en-US" altLang="zh-TW" dirty="0"/>
                  <a:t>Consider the statement</a:t>
                </a:r>
              </a:p>
              <a:p>
                <a:pPr marL="0" indent="0" algn="ctr">
                  <a:buNone/>
                </a:pPr>
                <a:r>
                  <a:rPr lang="en-US" altLang="zh-TW" dirty="0"/>
                  <a:t>do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 while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 &lt; </m:t>
                    </m:r>
                    <m:r>
                      <a:rPr lang="en-US" altLang="zh-TW" i="1" dirty="0" smtClean="0">
                        <a:latin typeface="Cambria Math" panose="02040503050406030204" pitchFamily="18" charset="0"/>
                      </a:rPr>
                      <m:t>𝑣</m:t>
                    </m:r>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FCBE7DF6-EA3A-9F90-9DC4-4BF256EF8E35}"/>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95E22F1-66F9-48BB-B2D0-2F42011DFEA9}"/>
              </a:ext>
            </a:extLst>
          </p:cNvPr>
          <p:cNvSpPr>
            <a:spLocks noGrp="1"/>
          </p:cNvSpPr>
          <p:nvPr>
            <p:ph type="sldNum" sz="quarter" idx="12"/>
          </p:nvPr>
        </p:nvSpPr>
        <p:spPr/>
        <p:txBody>
          <a:bodyPr/>
          <a:lstStyle/>
          <a:p>
            <a:fld id="{BE15108C-154A-4A5A-9C05-91A49A422BA7}" type="slidenum">
              <a:rPr lang="en-US" smtClean="0"/>
              <a:t>16</a:t>
            </a:fld>
            <a:endParaRPr lang="en-US"/>
          </a:p>
        </p:txBody>
      </p:sp>
      <p:pic>
        <p:nvPicPr>
          <p:cNvPr id="6" name="圖片 5">
            <a:extLst>
              <a:ext uri="{FF2B5EF4-FFF2-40B4-BE49-F238E27FC236}">
                <a16:creationId xmlns:a16="http://schemas.microsoft.com/office/drawing/2014/main" id="{6D708DA8-C701-9176-E656-A77EB915AFFD}"/>
              </a:ext>
            </a:extLst>
          </p:cNvPr>
          <p:cNvPicPr>
            <a:picLocks noChangeAspect="1"/>
          </p:cNvPicPr>
          <p:nvPr/>
        </p:nvPicPr>
        <p:blipFill>
          <a:blip r:embed="rId3"/>
          <a:stretch>
            <a:fillRect/>
          </a:stretch>
        </p:blipFill>
        <p:spPr>
          <a:xfrm>
            <a:off x="1952625" y="3354988"/>
            <a:ext cx="8116028" cy="3012295"/>
          </a:xfrm>
          <a:prstGeom prst="rect">
            <a:avLst/>
          </a:prstGeom>
        </p:spPr>
      </p:pic>
    </p:spTree>
    <p:extLst>
      <p:ext uri="{BB962C8B-B14F-4D97-AF65-F5344CB8AC3E}">
        <p14:creationId xmlns:p14="http://schemas.microsoft.com/office/powerpoint/2010/main" val="344759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FD452B6-CB9D-28A4-7A67-77F3826D3752}"/>
              </a:ext>
            </a:extLst>
          </p:cNvPr>
          <p:cNvSpPr>
            <a:spLocks noGrp="1"/>
          </p:cNvSpPr>
          <p:nvPr>
            <p:ph type="sldNum" sz="quarter" idx="12"/>
          </p:nvPr>
        </p:nvSpPr>
        <p:spPr/>
        <p:txBody>
          <a:bodyPr/>
          <a:lstStyle/>
          <a:p>
            <a:fld id="{BE15108C-154A-4A5A-9C05-91A49A422BA7}" type="slidenum">
              <a:rPr lang="en-US" smtClean="0"/>
              <a:t>17</a:t>
            </a:fld>
            <a:endParaRPr lang="en-US"/>
          </a:p>
        </p:txBody>
      </p:sp>
      <p:sp>
        <p:nvSpPr>
          <p:cNvPr id="5" name="AutoShape 2">
            <a:extLst>
              <a:ext uri="{FF2B5EF4-FFF2-40B4-BE49-F238E27FC236}">
                <a16:creationId xmlns:a16="http://schemas.microsoft.com/office/drawing/2014/main" id="{AB6CE7A6-45C2-6368-8476-E092FF6C8B26}"/>
              </a:ext>
            </a:extLst>
          </p:cNvPr>
          <p:cNvSpPr>
            <a:spLocks noGrp="1" noChangeArrowheads="1"/>
          </p:cNvSpPr>
          <p:nvPr>
            <p:ph type="title"/>
          </p:nvPr>
        </p:nvSpPr>
        <p:spPr>
          <a:xfrm>
            <a:off x="2209800" y="381000"/>
            <a:ext cx="7772400" cy="457200"/>
          </a:xfrm>
        </p:spPr>
        <p:txBody>
          <a:bodyPr rtlCol="0">
            <a:normAutofit fontScale="90000"/>
          </a:bodyPr>
          <a:lstStyle/>
          <a:p>
            <a:pPr>
              <a:defRPr/>
            </a:pPr>
            <a:r>
              <a:rPr lang="en-US" altLang="zh-TW" sz="2800" u="sng"/>
              <a:t>Intermediate Code Generation</a:t>
            </a:r>
            <a:r>
              <a:rPr lang="en-US" altLang="zh-TW"/>
              <a:t> </a:t>
            </a:r>
          </a:p>
        </p:txBody>
      </p:sp>
      <p:sp>
        <p:nvSpPr>
          <p:cNvPr id="6" name="Rectangle 3">
            <a:extLst>
              <a:ext uri="{FF2B5EF4-FFF2-40B4-BE49-F238E27FC236}">
                <a16:creationId xmlns:a16="http://schemas.microsoft.com/office/drawing/2014/main" id="{2DADBDB0-6E56-57ED-107A-807C3474EC31}"/>
              </a:ext>
            </a:extLst>
          </p:cNvPr>
          <p:cNvSpPr>
            <a:spLocks noGrp="1" noChangeArrowheads="1"/>
          </p:cNvSpPr>
          <p:nvPr>
            <p:ph idx="1"/>
          </p:nvPr>
        </p:nvSpPr>
        <p:spPr>
          <a:xfrm>
            <a:off x="1752600" y="1066801"/>
            <a:ext cx="8686800" cy="5457825"/>
          </a:xfrm>
        </p:spPr>
        <p:txBody>
          <a:bodyPr wrap="square" numCol="1" anchor="t" anchorCtr="0" compatLnSpc="1">
            <a:prstTxWarp prst="textNoShape">
              <a:avLst/>
            </a:prstTxWarp>
            <a:normAutofit lnSpcReduction="10000"/>
          </a:bodyPr>
          <a:lstStyle/>
          <a:p>
            <a:pPr>
              <a:lnSpc>
                <a:spcPct val="80000"/>
              </a:lnSpc>
            </a:pPr>
            <a:r>
              <a:rPr lang="en-US" altLang="zh-TW" sz="2200">
                <a:solidFill>
                  <a:srgbClr val="FF0000"/>
                </a:solidFill>
                <a:ea typeface="新細明體" panose="02020500000000000000" pitchFamily="18" charset="-120"/>
              </a:rPr>
              <a:t>Three Address Code</a:t>
            </a:r>
            <a:r>
              <a:rPr lang="en-US" altLang="zh-TW" sz="2200">
                <a:ea typeface="新細明體" panose="02020500000000000000" pitchFamily="18" charset="-120"/>
              </a:rPr>
              <a:t> &lt;-&gt; (Two Address code  =&gt; Triples)  </a:t>
            </a:r>
          </a:p>
          <a:p>
            <a:pPr algn="just">
              <a:lnSpc>
                <a:spcPct val="80000"/>
              </a:lnSpc>
            </a:pPr>
            <a:r>
              <a:rPr lang="en-US" altLang="zh-TW" sz="2200" b="1">
                <a:ea typeface="新細明體" panose="02020500000000000000" pitchFamily="18" charset="-120"/>
              </a:rPr>
              <a:t>Quadruples </a:t>
            </a:r>
            <a:r>
              <a:rPr lang="en-US" altLang="zh-TW" sz="2200">
                <a:ea typeface="新細明體" panose="02020500000000000000" pitchFamily="18" charset="-120"/>
              </a:rPr>
              <a:t> (a collective data structure, each unit is with 4 fields)</a:t>
            </a:r>
          </a:p>
          <a:p>
            <a:pPr algn="just">
              <a:lnSpc>
                <a:spcPct val="80000"/>
              </a:lnSpc>
              <a:buFont typeface="Wingdings" panose="05000000000000000000" pitchFamily="2" charset="2"/>
              <a:buNone/>
            </a:pPr>
            <a:r>
              <a:rPr lang="en-US" altLang="zh-TW" sz="2200">
                <a:ea typeface="新細明體" panose="02020500000000000000" pitchFamily="18" charset="-120"/>
              </a:rPr>
              <a:t>              </a:t>
            </a:r>
            <a:r>
              <a:rPr lang="en-US" altLang="zh-TW" sz="2200" u="sng">
                <a:ea typeface="新細明體" panose="02020500000000000000" pitchFamily="18" charset="-120"/>
              </a:rPr>
              <a:t>Operator       Arg1        Arg2        Result</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nSpc>
                <a:spcPct val="80000"/>
              </a:lnSpc>
              <a:buFont typeface="Wingdings" panose="05000000000000000000" pitchFamily="2" charset="2"/>
              <a:buNone/>
            </a:pPr>
            <a:r>
              <a:rPr lang="en-US" altLang="zh-TW" b="1">
                <a:ea typeface="新細明體" panose="02020500000000000000" pitchFamily="18" charset="-120"/>
              </a:rPr>
              <a:t>    </a:t>
            </a:r>
          </a:p>
          <a:p>
            <a:pPr>
              <a:lnSpc>
                <a:spcPct val="80000"/>
              </a:lnSpc>
              <a:buFont typeface="Wingdings" panose="05000000000000000000" pitchFamily="2" charset="2"/>
              <a:buNone/>
            </a:pPr>
            <a:r>
              <a:rPr lang="en-US" altLang="zh-TW" sz="2200" b="1">
                <a:ea typeface="新細明體" panose="02020500000000000000" pitchFamily="18" charset="-120"/>
              </a:rPr>
              <a:t>   </a:t>
            </a:r>
            <a:r>
              <a:rPr lang="en-US" altLang="zh-TW" sz="2200" b="1" u="sng">
                <a:ea typeface="新細明體" panose="02020500000000000000" pitchFamily="18" charset="-120"/>
              </a:rPr>
              <a:t>Note:</a:t>
            </a:r>
            <a:r>
              <a:rPr lang="en-US" altLang="zh-TW" sz="2200" b="1">
                <a:ea typeface="新細明體" panose="02020500000000000000" pitchFamily="18" charset="-120"/>
              </a:rPr>
              <a:t> </a:t>
            </a:r>
            <a:r>
              <a:rPr lang="en-US" altLang="zh-TW" sz="2200">
                <a:ea typeface="新細明體" panose="02020500000000000000" pitchFamily="18" charset="-120"/>
              </a:rPr>
              <a:t>The entries of operator column are </a:t>
            </a:r>
            <a:r>
              <a:rPr lang="en-US" altLang="zh-TW" sz="2200" u="sng">
                <a:ea typeface="新細明體" panose="02020500000000000000" pitchFamily="18" charset="-120"/>
              </a:rPr>
              <a:t>integers</a:t>
            </a:r>
            <a:r>
              <a:rPr lang="en-US" altLang="zh-TW" sz="2200">
                <a:ea typeface="新細明體" panose="02020500000000000000" pitchFamily="18" charset="-120"/>
              </a:rPr>
              <a:t> that represent </a:t>
            </a:r>
          </a:p>
          <a:p>
            <a:pPr>
              <a:lnSpc>
                <a:spcPct val="80000"/>
              </a:lnSpc>
              <a:buFont typeface="Wingdings" panose="05000000000000000000" pitchFamily="2" charset="2"/>
              <a:buNone/>
            </a:pPr>
            <a:r>
              <a:rPr lang="en-US" altLang="zh-TW" sz="2200">
                <a:ea typeface="新細明體" panose="02020500000000000000" pitchFamily="18" charset="-120"/>
              </a:rPr>
              <a:t>    individual operators. The entries of Arg1 (operand1) Arg2 </a:t>
            </a:r>
          </a:p>
          <a:p>
            <a:pPr>
              <a:lnSpc>
                <a:spcPct val="80000"/>
              </a:lnSpc>
              <a:buFont typeface="Wingdings" panose="05000000000000000000" pitchFamily="2" charset="2"/>
              <a:buNone/>
            </a:pPr>
            <a:r>
              <a:rPr lang="en-US" altLang="zh-TW" sz="2200">
                <a:ea typeface="新細明體" panose="02020500000000000000" pitchFamily="18" charset="-120"/>
              </a:rPr>
              <a:t>    (operand2) and Result are </a:t>
            </a:r>
            <a:r>
              <a:rPr lang="en-US" altLang="zh-TW" sz="2200" u="sng">
                <a:ea typeface="新細明體" panose="02020500000000000000" pitchFamily="18" charset="-120"/>
              </a:rPr>
              <a:t>index (pointer)</a:t>
            </a:r>
            <a:r>
              <a:rPr lang="en-US" altLang="zh-TW" sz="2200">
                <a:ea typeface="新細明體" panose="02020500000000000000" pitchFamily="18" charset="-120"/>
              </a:rPr>
              <a:t> to the symbol table. </a:t>
            </a:r>
          </a:p>
        </p:txBody>
      </p:sp>
    </p:spTree>
    <p:extLst>
      <p:ext uri="{BB962C8B-B14F-4D97-AF65-F5344CB8AC3E}">
        <p14:creationId xmlns:p14="http://schemas.microsoft.com/office/powerpoint/2010/main" val="359142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84FEB1D-EBFA-44D2-B6F9-6DA56F14D7D8}"/>
              </a:ext>
            </a:extLst>
          </p:cNvPr>
          <p:cNvSpPr>
            <a:spLocks noGrp="1"/>
          </p:cNvSpPr>
          <p:nvPr>
            <p:ph type="sldNum" sz="quarter" idx="12"/>
          </p:nvPr>
        </p:nvSpPr>
        <p:spPr/>
        <p:txBody>
          <a:bodyPr/>
          <a:lstStyle/>
          <a:p>
            <a:fld id="{BE15108C-154A-4A5A-9C05-91A49A422BA7}" type="slidenum">
              <a:rPr lang="en-US" smtClean="0"/>
              <a:t>18</a:t>
            </a:fld>
            <a:endParaRPr lang="en-US"/>
          </a:p>
        </p:txBody>
      </p:sp>
      <p:sp>
        <p:nvSpPr>
          <p:cNvPr id="5" name="AutoShape 2">
            <a:extLst>
              <a:ext uri="{FF2B5EF4-FFF2-40B4-BE49-F238E27FC236}">
                <a16:creationId xmlns:a16="http://schemas.microsoft.com/office/drawing/2014/main" id="{7109526D-29F3-12A7-FAEA-5A11FDC09368}"/>
              </a:ext>
            </a:extLst>
          </p:cNvPr>
          <p:cNvSpPr>
            <a:spLocks noGrp="1" noChangeArrowheads="1"/>
          </p:cNvSpPr>
          <p:nvPr>
            <p:ph type="title"/>
          </p:nvPr>
        </p:nvSpPr>
        <p:spPr>
          <a:xfrm>
            <a:off x="2209800" y="228600"/>
            <a:ext cx="7772400" cy="838200"/>
          </a:xfrm>
        </p:spPr>
        <p:txBody>
          <a:bodyPr/>
          <a:lstStyle/>
          <a:p>
            <a:r>
              <a:rPr lang="en-US" altLang="zh-TW" sz="2800" u="sng">
                <a:ea typeface="新細明體" panose="02020500000000000000" pitchFamily="18" charset="-120"/>
              </a:rPr>
              <a:t>Kinds of three-address codes:</a:t>
            </a:r>
            <a:r>
              <a:rPr lang="en-US" altLang="zh-TW">
                <a:ea typeface="新細明體" panose="02020500000000000000" pitchFamily="18" charset="-120"/>
              </a:rPr>
              <a:t> </a:t>
            </a:r>
          </a:p>
        </p:txBody>
      </p:sp>
      <p:sp>
        <p:nvSpPr>
          <p:cNvPr id="6" name="Rectangle 3">
            <a:extLst>
              <a:ext uri="{FF2B5EF4-FFF2-40B4-BE49-F238E27FC236}">
                <a16:creationId xmlns:a16="http://schemas.microsoft.com/office/drawing/2014/main" id="{771B415D-E18D-E63F-26C3-715B03729AA5}"/>
              </a:ext>
            </a:extLst>
          </p:cNvPr>
          <p:cNvSpPr>
            <a:spLocks noGrp="1" noChangeArrowheads="1"/>
          </p:cNvSpPr>
          <p:nvPr>
            <p:ph idx="1"/>
          </p:nvPr>
        </p:nvSpPr>
        <p:spPr bwMode="auto">
          <a:xfrm>
            <a:off x="1905000" y="1143000"/>
            <a:ext cx="8534400" cy="5334000"/>
          </a:xfrm>
        </p:spPr>
        <p:txBody>
          <a:bodyPr wrap="square" numCol="1" anchor="t" anchorCtr="0" compatLnSpc="1">
            <a:prstTxWarp prst="textNoShape">
              <a:avLst/>
            </a:prstTxWarp>
            <a:normAutofit lnSpcReduction="10000"/>
          </a:bodyPr>
          <a:lstStyle/>
          <a:p>
            <a:pPr marL="533400" indent="-533400" algn="just">
              <a:lnSpc>
                <a:spcPct val="90000"/>
              </a:lnSpc>
              <a:buNone/>
            </a:pPr>
            <a:r>
              <a:rPr lang="en-US" altLang="zh-TW" sz="2400" dirty="0">
                <a:ea typeface="新細明體" panose="02020500000000000000" pitchFamily="18" charset="-120"/>
              </a:rPr>
              <a:t>1</a:t>
            </a:r>
            <a:r>
              <a:rPr lang="en-US" altLang="zh-TW" dirty="0">
                <a:ea typeface="新細明體" panose="02020500000000000000" pitchFamily="18" charset="-120"/>
              </a:rPr>
              <a:t>.</a:t>
            </a:r>
            <a:r>
              <a:rPr lang="en-US" altLang="zh-TW"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B op</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C  (op is a binary arithmetic or logical operation)</a:t>
            </a:r>
          </a:p>
          <a:p>
            <a:pPr marL="533400" indent="-533400" algn="just">
              <a:lnSpc>
                <a:spcPct val="90000"/>
              </a:lnSpc>
              <a:buNone/>
            </a:pPr>
            <a:r>
              <a:rPr lang="en-US" altLang="zh-TW" dirty="0">
                <a:ea typeface="新細明體" panose="02020500000000000000" pitchFamily="18" charset="-120"/>
              </a:rPr>
              <a:t>2.</a:t>
            </a:r>
            <a:r>
              <a:rPr lang="en-US" altLang="zh-TW"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op</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 B      (op is a unary operation, e.g. minus, negation, shift </a:t>
            </a:r>
          </a:p>
          <a:p>
            <a:pPr marL="533400" indent="-533400" algn="just">
              <a:lnSpc>
                <a:spcPct val="90000"/>
              </a:lnSpc>
              <a:buNone/>
            </a:pPr>
            <a:r>
              <a:rPr lang="en-US" altLang="zh-TW" sz="2200" dirty="0">
                <a:ea typeface="新細明體" panose="02020500000000000000" pitchFamily="18" charset="-120"/>
              </a:rPr>
              <a:t>                            operators, conversion operator, identity operator)</a:t>
            </a:r>
          </a:p>
          <a:p>
            <a:pPr marL="533400" indent="-533400" algn="just">
              <a:lnSpc>
                <a:spcPct val="90000"/>
              </a:lnSpc>
              <a:buNone/>
            </a:pPr>
            <a:r>
              <a:rPr lang="en-US" altLang="zh-TW" dirty="0">
                <a:ea typeface="新細明體" panose="02020500000000000000" pitchFamily="18" charset="-120"/>
              </a:rPr>
              <a:t>3. </a:t>
            </a:r>
            <a:r>
              <a:rPr lang="en-US" altLang="zh-TW" sz="2200" dirty="0" err="1">
                <a:ea typeface="新細明體" panose="02020500000000000000" pitchFamily="18" charset="-120"/>
              </a:rPr>
              <a:t>goto</a:t>
            </a:r>
            <a:r>
              <a:rPr lang="en-US" altLang="zh-TW" sz="2200" dirty="0">
                <a:ea typeface="新細明體" panose="02020500000000000000" pitchFamily="18" charset="-120"/>
              </a:rPr>
              <a:t> L                (unconditional jump, execute the Lth three-</a:t>
            </a:r>
          </a:p>
          <a:p>
            <a:pPr marL="533400" indent="-533400" algn="just">
              <a:lnSpc>
                <a:spcPct val="90000"/>
              </a:lnSpc>
              <a:buNone/>
            </a:pPr>
            <a:r>
              <a:rPr lang="en-US" altLang="zh-TW" dirty="0">
                <a:ea typeface="新細明體" panose="02020500000000000000" pitchFamily="18" charset="-120"/>
              </a:rPr>
              <a:t>                                  </a:t>
            </a:r>
            <a:r>
              <a:rPr lang="en-US" altLang="zh-TW" sz="2200" dirty="0">
                <a:ea typeface="新細明體" panose="02020500000000000000" pitchFamily="18" charset="-120"/>
              </a:rPr>
              <a:t>address code)</a:t>
            </a:r>
          </a:p>
          <a:p>
            <a:pPr marL="533400" indent="-533400" algn="just">
              <a:lnSpc>
                <a:spcPct val="90000"/>
              </a:lnSpc>
              <a:buNone/>
            </a:pPr>
            <a:r>
              <a:rPr lang="en-US" altLang="zh-TW" dirty="0">
                <a:ea typeface="新細明體" panose="02020500000000000000" pitchFamily="18" charset="-120"/>
              </a:rPr>
              <a:t>4. </a:t>
            </a:r>
            <a:r>
              <a:rPr lang="en-US" altLang="zh-TW" sz="2200" dirty="0">
                <a:ea typeface="新細明體" panose="02020500000000000000" pitchFamily="18" charset="-120"/>
              </a:rPr>
              <a:t>if A </a:t>
            </a:r>
            <a:r>
              <a:rPr lang="en-US" altLang="zh-TW" sz="2200" dirty="0" err="1">
                <a:ea typeface="新細明體" panose="02020500000000000000" pitchFamily="18" charset="-120"/>
              </a:rPr>
              <a:t>relop</a:t>
            </a:r>
            <a:r>
              <a:rPr lang="en-US" altLang="zh-TW" sz="2200" dirty="0">
                <a:ea typeface="新細明體" panose="02020500000000000000" pitchFamily="18" charset="-120"/>
              </a:rPr>
              <a:t> B </a:t>
            </a:r>
            <a:r>
              <a:rPr lang="en-US" altLang="zh-TW" sz="2200" dirty="0" err="1">
                <a:ea typeface="新細明體" panose="02020500000000000000" pitchFamily="18" charset="-120"/>
              </a:rPr>
              <a:t>goto</a:t>
            </a:r>
            <a:r>
              <a:rPr lang="en-US" altLang="zh-TW" sz="2200" dirty="0">
                <a:ea typeface="新細明體" panose="02020500000000000000" pitchFamily="18" charset="-120"/>
              </a:rPr>
              <a:t> L    (</a:t>
            </a:r>
            <a:r>
              <a:rPr lang="en-US" altLang="zh-TW" sz="2200" dirty="0" err="1">
                <a:ea typeface="新細明體" panose="02020500000000000000" pitchFamily="18" charset="-120"/>
              </a:rPr>
              <a:t>relop</a:t>
            </a:r>
            <a:r>
              <a:rPr lang="en-US" altLang="zh-TW" sz="2200" dirty="0">
                <a:ea typeface="新細明體" panose="02020500000000000000" pitchFamily="18" charset="-120"/>
              </a:rPr>
              <a:t> denotes relational operators, e.g., &lt;, </a:t>
            </a:r>
          </a:p>
          <a:p>
            <a:pPr marL="533400" indent="-533400" algn="just">
              <a:lnSpc>
                <a:spcPct val="90000"/>
              </a:lnSpc>
              <a:buNone/>
            </a:pPr>
            <a:r>
              <a:rPr lang="en-US" altLang="zh-TW" sz="2200" dirty="0">
                <a:ea typeface="新細明體" panose="02020500000000000000" pitchFamily="18" charset="-120"/>
              </a:rPr>
              <a:t>                                         ==, &gt;, &gt;=, !=, etc.)</a:t>
            </a:r>
          </a:p>
          <a:p>
            <a:pPr marL="533400" indent="-533400" algn="just">
              <a:lnSpc>
                <a:spcPct val="90000"/>
              </a:lnSpc>
              <a:buNone/>
            </a:pPr>
            <a:r>
              <a:rPr lang="en-US" altLang="zh-TW" dirty="0">
                <a:ea typeface="新細明體" panose="02020500000000000000" pitchFamily="18" charset="-120"/>
              </a:rPr>
              <a:t>5.</a:t>
            </a:r>
            <a:r>
              <a:rPr lang="en-US" altLang="zh-TW" dirty="0">
                <a:ea typeface="新細明體" panose="02020500000000000000" pitchFamily="18" charset="-120"/>
                <a:cs typeface="Times New Roman" panose="02020603050405020304" pitchFamily="18" charset="0"/>
              </a:rPr>
              <a:t>  </a:t>
            </a:r>
            <a:r>
              <a:rPr lang="en-US" altLang="zh-TW" sz="2200" dirty="0">
                <a:solidFill>
                  <a:srgbClr val="FF0000"/>
                </a:solidFill>
                <a:ea typeface="新細明體" panose="02020500000000000000" pitchFamily="18" charset="-120"/>
              </a:rPr>
              <a:t>param A and call </a:t>
            </a:r>
            <a:r>
              <a:rPr lang="en-US" altLang="zh-TW" sz="2200" dirty="0" err="1">
                <a:solidFill>
                  <a:srgbClr val="FF0000"/>
                </a:solidFill>
                <a:ea typeface="新細明體" panose="02020500000000000000" pitchFamily="18" charset="-120"/>
              </a:rPr>
              <a:t>P,n</a:t>
            </a:r>
            <a:r>
              <a:rPr lang="en-US" altLang="zh-TW" sz="2200" dirty="0">
                <a:ea typeface="新細明體" panose="02020500000000000000" pitchFamily="18" charset="-120"/>
              </a:rPr>
              <a:t>    (used to implement a procedure call)</a:t>
            </a:r>
          </a:p>
          <a:p>
            <a:pPr marL="533400" indent="-533400" algn="just">
              <a:lnSpc>
                <a:spcPct val="90000"/>
              </a:lnSpc>
              <a:buNone/>
            </a:pPr>
            <a:r>
              <a:rPr lang="en-US" altLang="zh-TW" sz="2200" dirty="0">
                <a:ea typeface="新細明體" panose="02020500000000000000" pitchFamily="18" charset="-120"/>
              </a:rPr>
              <a:t>6.</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B [</a:t>
            </a:r>
            <a:r>
              <a:rPr lang="en-US" altLang="zh-TW" sz="2200" dirty="0" err="1">
                <a:ea typeface="新細明體" panose="02020500000000000000" pitchFamily="18" charset="-120"/>
              </a:rPr>
              <a:t>i</a:t>
            </a:r>
            <a:r>
              <a:rPr lang="en-US" altLang="zh-TW" sz="2200" dirty="0">
                <a:ea typeface="新細明體" panose="02020500000000000000" pitchFamily="18" charset="-120"/>
              </a:rPr>
              <a:t>]</a:t>
            </a:r>
          </a:p>
          <a:p>
            <a:pPr marL="533400" indent="-533400" algn="just">
              <a:lnSpc>
                <a:spcPct val="90000"/>
              </a:lnSpc>
              <a:buNone/>
            </a:pPr>
            <a:r>
              <a:rPr lang="en-US" altLang="zh-TW" sz="2200" dirty="0">
                <a:ea typeface="新細明體" panose="02020500000000000000" pitchFamily="18" charset="-120"/>
              </a:rPr>
              <a:t>7.</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a:t>
            </a:r>
            <a:r>
              <a:rPr lang="en-US" altLang="zh-TW" sz="2200" dirty="0" err="1">
                <a:ea typeface="新細明體" panose="02020500000000000000" pitchFamily="18" charset="-120"/>
              </a:rPr>
              <a:t>i</a:t>
            </a:r>
            <a:r>
              <a:rPr lang="en-US" altLang="zh-TW" sz="2200" dirty="0">
                <a:ea typeface="新細明體" panose="02020500000000000000" pitchFamily="18" charset="-120"/>
              </a:rPr>
              <a:t>] = B</a:t>
            </a:r>
          </a:p>
          <a:p>
            <a:pPr marL="533400" indent="-533400" algn="just">
              <a:lnSpc>
                <a:spcPct val="90000"/>
              </a:lnSpc>
              <a:buNone/>
            </a:pPr>
            <a:r>
              <a:rPr lang="en-US" altLang="zh-TW" sz="2200" dirty="0">
                <a:ea typeface="新細明體" panose="02020500000000000000" pitchFamily="18" charset="-120"/>
              </a:rPr>
              <a:t>8.</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&amp;B</a:t>
            </a:r>
          </a:p>
          <a:p>
            <a:pPr marL="533400" indent="-533400" algn="just">
              <a:lnSpc>
                <a:spcPct val="90000"/>
              </a:lnSpc>
              <a:buNone/>
            </a:pPr>
            <a:r>
              <a:rPr lang="en-US" altLang="zh-TW" sz="2200" dirty="0">
                <a:ea typeface="新細明體" panose="02020500000000000000" pitchFamily="18" charset="-120"/>
              </a:rPr>
              <a:t>9.</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*B</a:t>
            </a:r>
          </a:p>
          <a:p>
            <a:pPr marL="533400" indent="-533400" algn="just">
              <a:lnSpc>
                <a:spcPct val="90000"/>
              </a:lnSpc>
              <a:buNone/>
            </a:pPr>
            <a:r>
              <a:rPr lang="en-US" altLang="zh-TW" sz="2200" dirty="0">
                <a:ea typeface="新細明體" panose="02020500000000000000" pitchFamily="18" charset="-120"/>
              </a:rPr>
              <a:t>10.   *A = B </a:t>
            </a:r>
          </a:p>
        </p:txBody>
      </p:sp>
    </p:spTree>
    <p:extLst>
      <p:ext uri="{BB962C8B-B14F-4D97-AF65-F5344CB8AC3E}">
        <p14:creationId xmlns:p14="http://schemas.microsoft.com/office/powerpoint/2010/main" val="346253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5211111-9E77-77D0-0E7A-335CDD76195C}"/>
              </a:ext>
            </a:extLst>
          </p:cNvPr>
          <p:cNvSpPr>
            <a:spLocks noGrp="1"/>
          </p:cNvSpPr>
          <p:nvPr>
            <p:ph type="sldNum" sz="quarter" idx="12"/>
          </p:nvPr>
        </p:nvSpPr>
        <p:spPr/>
        <p:txBody>
          <a:bodyPr/>
          <a:lstStyle/>
          <a:p>
            <a:fld id="{BE15108C-154A-4A5A-9C05-91A49A422BA7}" type="slidenum">
              <a:rPr lang="en-US" smtClean="0"/>
              <a:t>19</a:t>
            </a:fld>
            <a:endParaRPr lang="en-US"/>
          </a:p>
        </p:txBody>
      </p:sp>
      <p:graphicFrame>
        <p:nvGraphicFramePr>
          <p:cNvPr id="5" name="表格 5">
            <a:extLst>
              <a:ext uri="{FF2B5EF4-FFF2-40B4-BE49-F238E27FC236}">
                <a16:creationId xmlns:a16="http://schemas.microsoft.com/office/drawing/2014/main" id="{EF9CE1A2-511E-640C-C9AE-DDE6A4300994}"/>
              </a:ext>
            </a:extLst>
          </p:cNvPr>
          <p:cNvGraphicFramePr>
            <a:graphicFrameLocks noGrp="1"/>
          </p:cNvGraphicFramePr>
          <p:nvPr>
            <p:extLst>
              <p:ext uri="{D42A27DB-BD31-4B8C-83A1-F6EECF244321}">
                <p14:modId xmlns:p14="http://schemas.microsoft.com/office/powerpoint/2010/main" val="2052461287"/>
              </p:ext>
            </p:extLst>
          </p:nvPr>
        </p:nvGraphicFramePr>
        <p:xfrm>
          <a:off x="2032000" y="719666"/>
          <a:ext cx="8128000" cy="5257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576550557"/>
                    </a:ext>
                  </a:extLst>
                </a:gridCol>
                <a:gridCol w="1625600">
                  <a:extLst>
                    <a:ext uri="{9D8B030D-6E8A-4147-A177-3AD203B41FA5}">
                      <a16:colId xmlns:a16="http://schemas.microsoft.com/office/drawing/2014/main" val="2294323566"/>
                    </a:ext>
                  </a:extLst>
                </a:gridCol>
                <a:gridCol w="1625600">
                  <a:extLst>
                    <a:ext uri="{9D8B030D-6E8A-4147-A177-3AD203B41FA5}">
                      <a16:colId xmlns:a16="http://schemas.microsoft.com/office/drawing/2014/main" val="1299425595"/>
                    </a:ext>
                  </a:extLst>
                </a:gridCol>
                <a:gridCol w="1625600">
                  <a:extLst>
                    <a:ext uri="{9D8B030D-6E8A-4147-A177-3AD203B41FA5}">
                      <a16:colId xmlns:a16="http://schemas.microsoft.com/office/drawing/2014/main" val="1428601883"/>
                    </a:ext>
                  </a:extLst>
                </a:gridCol>
                <a:gridCol w="1625600">
                  <a:extLst>
                    <a:ext uri="{9D8B030D-6E8A-4147-A177-3AD203B41FA5}">
                      <a16:colId xmlns:a16="http://schemas.microsoft.com/office/drawing/2014/main" val="3199898007"/>
                    </a:ext>
                  </a:extLst>
                </a:gridCol>
              </a:tblGrid>
              <a:tr h="370840">
                <a:tc>
                  <a:txBody>
                    <a:bodyPr/>
                    <a:lstStyle/>
                    <a:p>
                      <a:endParaRPr lang="zh-TW" altLang="en-US"/>
                    </a:p>
                  </a:txBody>
                  <a:tcPr/>
                </a:tc>
                <a:tc>
                  <a:txBody>
                    <a:bodyPr/>
                    <a:lstStyle/>
                    <a:p>
                      <a:pPr algn="ctr"/>
                      <a:r>
                        <a:rPr lang="en-US" altLang="zh-TW" dirty="0"/>
                        <a:t>Operator</a:t>
                      </a:r>
                      <a:endParaRPr lang="zh-TW" altLang="en-US" dirty="0"/>
                    </a:p>
                  </a:txBody>
                  <a:tcPr/>
                </a:tc>
                <a:tc>
                  <a:txBody>
                    <a:bodyPr/>
                    <a:lstStyle/>
                    <a:p>
                      <a:pPr algn="ctr"/>
                      <a:r>
                        <a:rPr lang="en-US" altLang="zh-TW" dirty="0"/>
                        <a:t>Arg1</a:t>
                      </a:r>
                      <a:endParaRPr lang="zh-TW" altLang="en-US" dirty="0"/>
                    </a:p>
                  </a:txBody>
                  <a:tcPr/>
                </a:tc>
                <a:tc>
                  <a:txBody>
                    <a:bodyPr/>
                    <a:lstStyle/>
                    <a:p>
                      <a:pPr algn="ctr"/>
                      <a:r>
                        <a:rPr lang="en-US" altLang="zh-TW" dirty="0"/>
                        <a:t>Arg2</a:t>
                      </a:r>
                      <a:endParaRPr lang="zh-TW" altLang="en-US" dirty="0"/>
                    </a:p>
                  </a:txBody>
                  <a:tcPr/>
                </a:tc>
                <a:tc>
                  <a:txBody>
                    <a:bodyPr/>
                    <a:lstStyle/>
                    <a:p>
                      <a:pPr algn="ctr"/>
                      <a:r>
                        <a:rPr lang="en-US" altLang="zh-TW" dirty="0"/>
                        <a:t>Result</a:t>
                      </a:r>
                    </a:p>
                  </a:txBody>
                  <a:tcPr/>
                </a:tc>
                <a:extLst>
                  <a:ext uri="{0D108BD9-81ED-4DB2-BD59-A6C34878D82A}">
                    <a16:rowId xmlns:a16="http://schemas.microsoft.com/office/drawing/2014/main" val="912177348"/>
                  </a:ext>
                </a:extLst>
              </a:tr>
              <a:tr h="370840">
                <a:tc>
                  <a:txBody>
                    <a:bodyPr/>
                    <a:lstStyle/>
                    <a:p>
                      <a:r>
                        <a:rPr lang="en-US" altLang="zh-TW" dirty="0"/>
                        <a:t>A = B op</a:t>
                      </a:r>
                      <a:r>
                        <a:rPr lang="en-US" altLang="zh-TW" baseline="30000" dirty="0"/>
                        <a:t>(1)</a:t>
                      </a:r>
                      <a:r>
                        <a:rPr lang="en-US" altLang="zh-TW" dirty="0"/>
                        <a:t> C </a:t>
                      </a:r>
                      <a:endParaRPr lang="zh-TW" altLang="en-US" dirty="0"/>
                    </a:p>
                  </a:txBody>
                  <a:tcPr/>
                </a:tc>
                <a:tc>
                  <a:txBody>
                    <a:bodyPr/>
                    <a:lstStyle/>
                    <a:p>
                      <a:pPr algn="ctr"/>
                      <a:r>
                        <a:rPr lang="en-US" altLang="zh-TW" dirty="0"/>
                        <a:t>op</a:t>
                      </a:r>
                      <a:r>
                        <a:rPr lang="en-US" altLang="zh-TW" baseline="30000" dirty="0"/>
                        <a:t>(1)</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2351209980"/>
                  </a:ext>
                </a:extLst>
              </a:tr>
              <a:tr h="370840">
                <a:tc>
                  <a:txBody>
                    <a:bodyPr/>
                    <a:lstStyle/>
                    <a:p>
                      <a:r>
                        <a:rPr lang="en-US" altLang="zh-TW" sz="1800" dirty="0">
                          <a:ea typeface="新細明體" panose="02020500000000000000" pitchFamily="18" charset="-120"/>
                        </a:rPr>
                        <a:t>A = op</a:t>
                      </a:r>
                      <a:r>
                        <a:rPr lang="en-US" altLang="zh-TW" sz="1800" baseline="30000" dirty="0">
                          <a:ea typeface="新細明體" panose="02020500000000000000" pitchFamily="18" charset="-120"/>
                        </a:rPr>
                        <a:t>(2)</a:t>
                      </a:r>
                      <a:r>
                        <a:rPr lang="en-US" altLang="zh-TW" sz="1800" dirty="0">
                          <a:ea typeface="新細明體" panose="02020500000000000000" pitchFamily="18" charset="-120"/>
                        </a:rPr>
                        <a:t> B </a:t>
                      </a:r>
                      <a:endParaRPr lang="zh-TW" altLang="en-US" dirty="0"/>
                    </a:p>
                  </a:txBody>
                  <a:tcPr/>
                </a:tc>
                <a:tc>
                  <a:txBody>
                    <a:bodyPr/>
                    <a:lstStyle/>
                    <a:p>
                      <a:pPr algn="ctr"/>
                      <a:r>
                        <a:rPr lang="en-US" altLang="zh-TW" sz="1800" dirty="0">
                          <a:ea typeface="新細明體" panose="02020500000000000000" pitchFamily="18" charset="-120"/>
                        </a:rPr>
                        <a:t>op</a:t>
                      </a:r>
                      <a:r>
                        <a:rPr lang="en-US" altLang="zh-TW" sz="1800" baseline="30000" dirty="0">
                          <a:ea typeface="新細明體" panose="02020500000000000000" pitchFamily="18" charset="-120"/>
                        </a:rPr>
                        <a:t>(2)</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329924800"/>
                  </a:ext>
                </a:extLst>
              </a:tr>
              <a:tr h="370840">
                <a:tc>
                  <a:txBody>
                    <a:bodyPr/>
                    <a:lstStyle/>
                    <a:p>
                      <a:r>
                        <a:rPr lang="en-US" altLang="zh-TW" sz="1800" dirty="0" err="1">
                          <a:ea typeface="新細明體" panose="02020500000000000000" pitchFamily="18" charset="-120"/>
                        </a:rPr>
                        <a:t>goto</a:t>
                      </a:r>
                      <a:r>
                        <a:rPr lang="en-US" altLang="zh-TW" sz="1800" dirty="0">
                          <a:ea typeface="新細明體" panose="02020500000000000000" pitchFamily="18" charset="-120"/>
                        </a:rPr>
                        <a:t> L</a:t>
                      </a:r>
                      <a:endParaRPr lang="zh-TW" altLang="en-US" dirty="0"/>
                    </a:p>
                  </a:txBody>
                  <a:tcPr/>
                </a:tc>
                <a:tc>
                  <a:txBody>
                    <a:bodyPr/>
                    <a:lstStyle/>
                    <a:p>
                      <a:pPr algn="ctr"/>
                      <a:r>
                        <a:rPr lang="en-US" altLang="zh-TW" dirty="0" err="1"/>
                        <a:t>goto</a:t>
                      </a:r>
                      <a:endParaRPr lang="zh-TW" altLang="en-US" dirty="0"/>
                    </a:p>
                  </a:txBody>
                  <a:tcPr/>
                </a:tc>
                <a:tc>
                  <a:txBody>
                    <a:bodyPr/>
                    <a:lstStyle/>
                    <a:p>
                      <a:pPr algn="ctr"/>
                      <a:endParaRPr lang="zh-TW" altLang="en-US"/>
                    </a:p>
                  </a:txBody>
                  <a:tcPr/>
                </a:tc>
                <a:tc>
                  <a:txBody>
                    <a:bodyPr/>
                    <a:lstStyle/>
                    <a:p>
                      <a:pPr algn="ctr"/>
                      <a:endParaRPr lang="zh-TW" altLang="en-US"/>
                    </a:p>
                  </a:txBody>
                  <a:tcPr/>
                </a:tc>
                <a:tc>
                  <a:txBody>
                    <a:bodyPr/>
                    <a:lstStyle/>
                    <a:p>
                      <a:pPr algn="ctr"/>
                      <a:r>
                        <a:rPr lang="en-US" altLang="zh-TW" dirty="0"/>
                        <a:t>L</a:t>
                      </a:r>
                      <a:endParaRPr lang="zh-TW" altLang="en-US" dirty="0"/>
                    </a:p>
                  </a:txBody>
                  <a:tcPr/>
                </a:tc>
                <a:extLst>
                  <a:ext uri="{0D108BD9-81ED-4DB2-BD59-A6C34878D82A}">
                    <a16:rowId xmlns:a16="http://schemas.microsoft.com/office/drawing/2014/main" val="3864973891"/>
                  </a:ext>
                </a:extLst>
              </a:tr>
              <a:tr h="370840">
                <a:tc>
                  <a:txBody>
                    <a:bodyPr/>
                    <a:lstStyle/>
                    <a:p>
                      <a:r>
                        <a:rPr lang="en-US" altLang="zh-TW" dirty="0"/>
                        <a:t>if A </a:t>
                      </a:r>
                      <a:r>
                        <a:rPr lang="en-US" altLang="zh-TW" dirty="0" err="1"/>
                        <a:t>relop</a:t>
                      </a:r>
                      <a:r>
                        <a:rPr lang="en-US" altLang="zh-TW" dirty="0"/>
                        <a:t> B </a:t>
                      </a:r>
                      <a:r>
                        <a:rPr lang="en-US" altLang="zh-TW" dirty="0" err="1"/>
                        <a:t>goto</a:t>
                      </a:r>
                      <a:r>
                        <a:rPr lang="en-US" altLang="zh-TW" dirty="0"/>
                        <a:t> L</a:t>
                      </a:r>
                      <a:endParaRPr lang="zh-TW" altLang="en-US" dirty="0"/>
                    </a:p>
                  </a:txBody>
                  <a:tcPr/>
                </a:tc>
                <a:tc>
                  <a:txBody>
                    <a:bodyPr/>
                    <a:lstStyle/>
                    <a:p>
                      <a:pPr algn="ctr"/>
                      <a:r>
                        <a:rPr lang="en-US" altLang="zh-TW" sz="1800" dirty="0" err="1">
                          <a:ea typeface="新細明體" panose="02020500000000000000" pitchFamily="18" charset="-120"/>
                        </a:rPr>
                        <a:t>relopgoto</a:t>
                      </a:r>
                      <a:endParaRPr lang="zh-TW" altLang="en-US" dirty="0"/>
                    </a:p>
                  </a:txBody>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L</a:t>
                      </a:r>
                      <a:endParaRPr lang="zh-TW" altLang="en-US" dirty="0"/>
                    </a:p>
                  </a:txBody>
                  <a:tcPr/>
                </a:tc>
                <a:extLst>
                  <a:ext uri="{0D108BD9-81ED-4DB2-BD59-A6C34878D82A}">
                    <a16:rowId xmlns:a16="http://schemas.microsoft.com/office/drawing/2014/main" val="2832621428"/>
                  </a:ext>
                </a:extLst>
              </a:tr>
              <a:tr h="370840">
                <a:tc>
                  <a:txBody>
                    <a:bodyPr/>
                    <a:lstStyle/>
                    <a:p>
                      <a:r>
                        <a:rPr lang="en-US" altLang="zh-TW" dirty="0"/>
                        <a:t>param A and call </a:t>
                      </a:r>
                      <a:r>
                        <a:rPr lang="en-US" altLang="zh-TW" dirty="0" err="1"/>
                        <a:t>P,n</a:t>
                      </a:r>
                      <a:endParaRPr lang="zh-TW" altLang="en-US" dirty="0"/>
                    </a:p>
                  </a:txBody>
                  <a:tcPr/>
                </a:tc>
                <a:tc>
                  <a:txBody>
                    <a:bodyPr/>
                    <a:lstStyle/>
                    <a:p>
                      <a:pPr algn="ctr"/>
                      <a:r>
                        <a:rPr lang="en-US" altLang="zh-TW" sz="1800" dirty="0">
                          <a:ea typeface="新細明體" panose="02020500000000000000" pitchFamily="18" charset="-120"/>
                        </a:rPr>
                        <a:t>param</a:t>
                      </a:r>
                      <a:endParaRPr lang="zh-TW" altLang="en-US" dirty="0"/>
                    </a:p>
                  </a:txBody>
                  <a:tcPr/>
                </a:tc>
                <a:tc>
                  <a:txBody>
                    <a:bodyPr/>
                    <a:lstStyle/>
                    <a:p>
                      <a:pPr algn="ctr"/>
                      <a:r>
                        <a:rPr lang="en-US" altLang="zh-TW" dirty="0"/>
                        <a:t>A</a:t>
                      </a:r>
                      <a:endParaRPr lang="zh-TW" altLang="en-US" dirty="0"/>
                    </a:p>
                  </a:txBody>
                  <a:tcPr/>
                </a:tc>
                <a:tc>
                  <a:txBody>
                    <a:bodyPr/>
                    <a:lstStyle/>
                    <a:p>
                      <a:pPr algn="ctr"/>
                      <a:endParaRPr lang="zh-TW" altLang="en-US"/>
                    </a:p>
                  </a:txBody>
                  <a:tcPr/>
                </a:tc>
                <a:tc>
                  <a:txBody>
                    <a:bodyPr/>
                    <a:lstStyle/>
                    <a:p>
                      <a:pPr algn="ctr"/>
                      <a:endParaRPr lang="zh-TW" altLang="en-US" dirty="0"/>
                    </a:p>
                  </a:txBody>
                  <a:tcPr/>
                </a:tc>
                <a:extLst>
                  <a:ext uri="{0D108BD9-81ED-4DB2-BD59-A6C34878D82A}">
                    <a16:rowId xmlns:a16="http://schemas.microsoft.com/office/drawing/2014/main" val="2334992625"/>
                  </a:ext>
                </a:extLst>
              </a:tr>
              <a:tr h="370840">
                <a:tc>
                  <a:txBody>
                    <a:bodyPr/>
                    <a:lstStyle/>
                    <a:p>
                      <a:endParaRPr lang="zh-TW" altLang="en-US"/>
                    </a:p>
                  </a:txBody>
                  <a:tcPr/>
                </a:tc>
                <a:tc>
                  <a:txBody>
                    <a:bodyPr/>
                    <a:lstStyle/>
                    <a:p>
                      <a:pPr algn="ctr"/>
                      <a:r>
                        <a:rPr lang="en-US" altLang="zh-TW" sz="1800" dirty="0">
                          <a:ea typeface="新細明體" panose="02020500000000000000" pitchFamily="18" charset="-120"/>
                        </a:rPr>
                        <a:t>call</a:t>
                      </a:r>
                      <a:endParaRPr lang="zh-TW" altLang="en-US" dirty="0"/>
                    </a:p>
                  </a:txBody>
                  <a:tcPr/>
                </a:tc>
                <a:tc>
                  <a:txBody>
                    <a:bodyPr/>
                    <a:lstStyle/>
                    <a:p>
                      <a:pPr algn="ctr"/>
                      <a:r>
                        <a:rPr lang="en-US" altLang="zh-TW" dirty="0"/>
                        <a:t>P</a:t>
                      </a:r>
                      <a:endParaRPr lang="zh-TW" altLang="en-US" dirty="0"/>
                    </a:p>
                  </a:txBody>
                  <a:tcPr/>
                </a:tc>
                <a:tc>
                  <a:txBody>
                    <a:bodyPr/>
                    <a:lstStyle/>
                    <a:p>
                      <a:pPr algn="ctr"/>
                      <a:r>
                        <a:rPr lang="en-US" altLang="zh-TW" dirty="0"/>
                        <a:t>n</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3010146516"/>
                  </a:ext>
                </a:extLst>
              </a:tr>
              <a:tr h="370840">
                <a:tc>
                  <a:txBody>
                    <a:bodyPr/>
                    <a:lstStyle/>
                    <a:p>
                      <a:r>
                        <a:rPr lang="en-US" altLang="zh-TW" dirty="0"/>
                        <a:t>A = B [</a:t>
                      </a:r>
                      <a:r>
                        <a:rPr lang="en-US" altLang="zh-TW" dirty="0" err="1"/>
                        <a:t>i</a:t>
                      </a:r>
                      <a:r>
                        <a:rPr lang="en-US" altLang="zh-TW" dirty="0"/>
                        <a:t>]</a:t>
                      </a:r>
                    </a:p>
                    <a:p>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err="1"/>
                        <a:t>i</a:t>
                      </a: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2994994121"/>
                  </a:ext>
                </a:extLst>
              </a:tr>
              <a:tr h="370840">
                <a:tc>
                  <a:txBody>
                    <a:bodyPr/>
                    <a:lstStyle/>
                    <a:p>
                      <a:r>
                        <a:rPr lang="en-US" altLang="zh-TW" dirty="0"/>
                        <a:t>A[</a:t>
                      </a:r>
                      <a:r>
                        <a:rPr lang="en-US" altLang="zh-TW" dirty="0" err="1"/>
                        <a:t>i</a:t>
                      </a:r>
                      <a:r>
                        <a:rPr lang="en-US" altLang="zh-TW" dirty="0"/>
                        <a:t>] = B</a:t>
                      </a:r>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err="1"/>
                        <a:t>i</a:t>
                      </a: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84290262"/>
                  </a:ext>
                </a:extLst>
              </a:tr>
              <a:tr h="370840">
                <a:tc>
                  <a:txBody>
                    <a:bodyPr/>
                    <a:lstStyle/>
                    <a:p>
                      <a:r>
                        <a:rPr lang="en-US" altLang="zh-TW" dirty="0"/>
                        <a:t>A = &amp;B</a:t>
                      </a:r>
                    </a:p>
                  </a:txBody>
                  <a:tcPr/>
                </a:tc>
                <a:tc>
                  <a:txBody>
                    <a:bodyPr/>
                    <a:lstStyle/>
                    <a:p>
                      <a:pPr algn="ctr"/>
                      <a:r>
                        <a:rPr lang="en-US" altLang="zh-TW" dirty="0"/>
                        <a:t>=&amp;</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101470918"/>
                  </a:ext>
                </a:extLst>
              </a:tr>
              <a:tr h="370840">
                <a:tc>
                  <a:txBody>
                    <a:bodyPr/>
                    <a:lstStyle/>
                    <a:p>
                      <a:r>
                        <a:rPr lang="en-US" altLang="zh-TW" dirty="0"/>
                        <a:t>A = *B</a:t>
                      </a:r>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1484496707"/>
                  </a:ext>
                </a:extLst>
              </a:tr>
              <a:tr h="370840">
                <a:tc>
                  <a:txBody>
                    <a:bodyPr/>
                    <a:lstStyle/>
                    <a:p>
                      <a:r>
                        <a:rPr lang="en-US" altLang="zh-TW" dirty="0"/>
                        <a:t>*A = B </a:t>
                      </a:r>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060560301"/>
                  </a:ext>
                </a:extLst>
              </a:tr>
            </a:tbl>
          </a:graphicData>
        </a:graphic>
      </p:graphicFrame>
    </p:spTree>
    <p:extLst>
      <p:ext uri="{BB962C8B-B14F-4D97-AF65-F5344CB8AC3E}">
        <p14:creationId xmlns:p14="http://schemas.microsoft.com/office/powerpoint/2010/main" val="356670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A557C-CE11-B239-2BAA-5B9FEE713FD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7086DC-2BC6-7ED0-994C-3136B121A481}"/>
              </a:ext>
            </a:extLst>
          </p:cNvPr>
          <p:cNvSpPr>
            <a:spLocks noGrp="1"/>
          </p:cNvSpPr>
          <p:nvPr>
            <p:ph idx="1"/>
          </p:nvPr>
        </p:nvSpPr>
        <p:spPr/>
        <p:txBody>
          <a:bodyPr/>
          <a:lstStyle/>
          <a:p>
            <a:r>
              <a:rPr lang="en-US" altLang="zh-TW" dirty="0"/>
              <a:t>This chapter deals with intermediate representations, static type checking, and intermediate code generation.</a:t>
            </a:r>
            <a:endParaRPr lang="zh-TW" altLang="en-US" dirty="0"/>
          </a:p>
        </p:txBody>
      </p:sp>
      <p:sp>
        <p:nvSpPr>
          <p:cNvPr id="4" name="投影片編號版面配置區 3">
            <a:extLst>
              <a:ext uri="{FF2B5EF4-FFF2-40B4-BE49-F238E27FC236}">
                <a16:creationId xmlns:a16="http://schemas.microsoft.com/office/drawing/2014/main" id="{98D7C967-74AE-A8DF-035D-ABF3EC8269CC}"/>
              </a:ext>
            </a:extLst>
          </p:cNvPr>
          <p:cNvSpPr>
            <a:spLocks noGrp="1"/>
          </p:cNvSpPr>
          <p:nvPr>
            <p:ph type="sldNum" sz="quarter" idx="12"/>
          </p:nvPr>
        </p:nvSpPr>
        <p:spPr/>
        <p:txBody>
          <a:bodyPr/>
          <a:lstStyle/>
          <a:p>
            <a:fld id="{BE15108C-154A-4A5A-9C05-91A49A422BA7}" type="slidenum">
              <a:rPr lang="en-US" smtClean="0"/>
              <a:t>2</a:t>
            </a:fld>
            <a:endParaRPr lang="en-US"/>
          </a:p>
        </p:txBody>
      </p:sp>
      <p:pic>
        <p:nvPicPr>
          <p:cNvPr id="6" name="圖片 5">
            <a:extLst>
              <a:ext uri="{FF2B5EF4-FFF2-40B4-BE49-F238E27FC236}">
                <a16:creationId xmlns:a16="http://schemas.microsoft.com/office/drawing/2014/main" id="{15C38F09-811E-D97B-2D37-FE335499CFE1}"/>
              </a:ext>
            </a:extLst>
          </p:cNvPr>
          <p:cNvPicPr>
            <a:picLocks noChangeAspect="1"/>
          </p:cNvPicPr>
          <p:nvPr/>
        </p:nvPicPr>
        <p:blipFill>
          <a:blip r:embed="rId2"/>
          <a:stretch>
            <a:fillRect/>
          </a:stretch>
        </p:blipFill>
        <p:spPr>
          <a:xfrm>
            <a:off x="678647" y="3561900"/>
            <a:ext cx="10325001" cy="1743307"/>
          </a:xfrm>
          <a:prstGeom prst="rect">
            <a:avLst/>
          </a:prstGeom>
        </p:spPr>
      </p:pic>
    </p:spTree>
    <p:extLst>
      <p:ext uri="{BB962C8B-B14F-4D97-AF65-F5344CB8AC3E}">
        <p14:creationId xmlns:p14="http://schemas.microsoft.com/office/powerpoint/2010/main" val="1734955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B3113D1-9F0B-6CF8-A38C-A3A4B0D6978E}"/>
              </a:ext>
            </a:extLst>
          </p:cNvPr>
          <p:cNvSpPr>
            <a:spLocks noGrp="1"/>
          </p:cNvSpPr>
          <p:nvPr>
            <p:ph type="sldNum" sz="quarter" idx="12"/>
          </p:nvPr>
        </p:nvSpPr>
        <p:spPr/>
        <p:txBody>
          <a:bodyPr/>
          <a:lstStyle/>
          <a:p>
            <a:fld id="{BE15108C-154A-4A5A-9C05-91A49A422BA7}" type="slidenum">
              <a:rPr lang="en-US" smtClean="0"/>
              <a:t>20</a:t>
            </a:fld>
            <a:endParaRPr lang="en-US"/>
          </a:p>
        </p:txBody>
      </p:sp>
      <p:sp>
        <p:nvSpPr>
          <p:cNvPr id="5" name="AutoShape 2">
            <a:extLst>
              <a:ext uri="{FF2B5EF4-FFF2-40B4-BE49-F238E27FC236}">
                <a16:creationId xmlns:a16="http://schemas.microsoft.com/office/drawing/2014/main" id="{0428FF4C-DC5B-0A0B-C889-5257C1643918}"/>
              </a:ext>
            </a:extLst>
          </p:cNvPr>
          <p:cNvSpPr>
            <a:spLocks noGrp="1" noChangeArrowheads="1"/>
          </p:cNvSpPr>
          <p:nvPr>
            <p:ph type="title"/>
          </p:nvPr>
        </p:nvSpPr>
        <p:spPr>
          <a:xfrm>
            <a:off x="2209800" y="228600"/>
            <a:ext cx="7772400" cy="762000"/>
          </a:xfrm>
        </p:spPr>
        <p:txBody>
          <a:bodyPr/>
          <a:lstStyle/>
          <a:p>
            <a:r>
              <a:rPr lang="en-US" altLang="zh-TW" sz="2400">
                <a:ea typeface="新細明體" panose="02020500000000000000" pitchFamily="18" charset="-120"/>
              </a:rPr>
              <a:t>Example:    D = A*B+C</a:t>
            </a:r>
          </a:p>
        </p:txBody>
      </p:sp>
      <p:sp>
        <p:nvSpPr>
          <p:cNvPr id="6" name="Rectangle 3">
            <a:extLst>
              <a:ext uri="{FF2B5EF4-FFF2-40B4-BE49-F238E27FC236}">
                <a16:creationId xmlns:a16="http://schemas.microsoft.com/office/drawing/2014/main" id="{120010AC-CB9D-AE44-5DD8-286FFA52F96D}"/>
              </a:ext>
            </a:extLst>
          </p:cNvPr>
          <p:cNvSpPr>
            <a:spLocks noGrp="1" noChangeArrowheads="1"/>
          </p:cNvSpPr>
          <p:nvPr>
            <p:ph idx="1"/>
          </p:nvPr>
        </p:nvSpPr>
        <p:spPr bwMode="auto">
          <a:xfrm>
            <a:off x="2209800" y="1143000"/>
            <a:ext cx="7772400" cy="4953000"/>
          </a:xfrm>
        </p:spPr>
        <p:txBody>
          <a:bodyPr wrap="square" numCol="1" anchor="t" anchorCtr="0" compatLnSpc="1">
            <a:prstTxWarp prst="textNoShape">
              <a:avLst/>
            </a:prstTxWarp>
          </a:bodyPr>
          <a:lstStyle/>
          <a:p>
            <a:pPr algn="just">
              <a:buFont typeface="Wingdings" panose="05000000000000000000" pitchFamily="2" charset="2"/>
              <a:buNone/>
            </a:pPr>
            <a:r>
              <a:rPr lang="en-US" altLang="zh-TW" sz="2400">
                <a:ea typeface="新細明體" panose="02020500000000000000" pitchFamily="18" charset="-120"/>
              </a:rPr>
              <a:t>The generated three address code is:</a:t>
            </a:r>
          </a:p>
          <a:p>
            <a:pPr algn="just">
              <a:buFont typeface="Wingdings" panose="05000000000000000000" pitchFamily="2" charset="2"/>
              <a:buNone/>
            </a:pPr>
            <a:r>
              <a:rPr lang="en-US" altLang="zh-TW" sz="2400">
                <a:latin typeface="Wingdings" panose="05000000000000000000" pitchFamily="2" charset="2"/>
                <a:ea typeface="新細明體" panose="02020500000000000000" pitchFamily="18" charset="-120"/>
              </a:rPr>
              <a:t>ð</a:t>
            </a:r>
            <a:r>
              <a:rPr lang="en-US" altLang="zh-TW" sz="2400">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rPr>
              <a:t>T1 = A * B                      T1 = B * C</a:t>
            </a:r>
          </a:p>
          <a:p>
            <a:pPr algn="just">
              <a:buFont typeface="Wingdings" panose="05000000000000000000" pitchFamily="2" charset="2"/>
              <a:buNone/>
            </a:pPr>
            <a:r>
              <a:rPr lang="en-US" altLang="zh-TW" sz="2400">
                <a:latin typeface="Wingdings" panose="05000000000000000000" pitchFamily="2" charset="2"/>
                <a:ea typeface="新細明體" panose="02020500000000000000" pitchFamily="18" charset="-120"/>
              </a:rPr>
              <a:t>ð</a:t>
            </a:r>
            <a:r>
              <a:rPr lang="en-US" altLang="zh-TW" sz="2400">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rPr>
              <a:t>T2 = T1 + C                   T2 = A + T1</a:t>
            </a:r>
          </a:p>
          <a:p>
            <a:pPr algn="just">
              <a:buFont typeface="Wingdings" panose="05000000000000000000" pitchFamily="2" charset="2"/>
              <a:buNone/>
            </a:pPr>
            <a:r>
              <a:rPr lang="en-US" altLang="zh-TW" sz="2400">
                <a:latin typeface="Wingdings" panose="05000000000000000000" pitchFamily="2" charset="2"/>
                <a:ea typeface="新細明體" panose="02020500000000000000" pitchFamily="18" charset="-120"/>
              </a:rPr>
              <a:t>ð</a:t>
            </a:r>
            <a:r>
              <a:rPr lang="en-US" altLang="zh-TW" sz="2400">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rPr>
              <a:t>D = T2                            D = T2</a:t>
            </a:r>
          </a:p>
          <a:p>
            <a:pPr algn="just">
              <a:buFont typeface="Wingdings" panose="05000000000000000000" pitchFamily="2" charset="2"/>
              <a:buNone/>
            </a:pPr>
            <a:r>
              <a:rPr lang="en-US" altLang="zh-TW" sz="2400">
                <a:ea typeface="新細明體" panose="02020500000000000000" pitchFamily="18" charset="-120"/>
              </a:rPr>
              <a:t>            </a:t>
            </a:r>
          </a:p>
        </p:txBody>
      </p:sp>
      <p:sp>
        <p:nvSpPr>
          <p:cNvPr id="7" name="Rectangle 5">
            <a:extLst>
              <a:ext uri="{FF2B5EF4-FFF2-40B4-BE49-F238E27FC236}">
                <a16:creationId xmlns:a16="http://schemas.microsoft.com/office/drawing/2014/main" id="{D8BAA98C-6B1D-88E7-EC51-012F620E697F}"/>
              </a:ext>
            </a:extLst>
          </p:cNvPr>
          <p:cNvSpPr>
            <a:spLocks noChangeArrowheads="1"/>
          </p:cNvSpPr>
          <p:nvPr/>
        </p:nvSpPr>
        <p:spPr bwMode="auto">
          <a:xfrm>
            <a:off x="3810000" y="3200400"/>
            <a:ext cx="5638800" cy="19050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a:t>
            </a:r>
            <a:r>
              <a:rPr kumimoji="1" lang="en-US" altLang="zh-TW" sz="2400" u="sng">
                <a:latin typeface="Times New Roman" panose="02020603050405020304" pitchFamily="18" charset="0"/>
                <a:ea typeface="新細明體" panose="02020500000000000000" pitchFamily="18" charset="-120"/>
              </a:rPr>
              <a:t>Operator       Arg1        Arg2        Result</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              A              B              T1</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              T1            C              T2</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T2                             D</a:t>
            </a:r>
          </a:p>
          <a:p>
            <a:pPr algn="ctr">
              <a:spcBef>
                <a:spcPct val="20000"/>
              </a:spcBef>
              <a:buSzPct val="100000"/>
            </a:pPr>
            <a:endParaRPr kumimoji="1" lang="en-US" altLang="zh-TW" sz="2400">
              <a:latin typeface="Times New Roman" panose="02020603050405020304" pitchFamily="18" charset="0"/>
              <a:ea typeface="新細明體" panose="02020500000000000000" pitchFamily="18" charset="-120"/>
            </a:endParaRPr>
          </a:p>
        </p:txBody>
      </p:sp>
      <p:sp>
        <p:nvSpPr>
          <p:cNvPr id="8" name="Rectangle 6">
            <a:extLst>
              <a:ext uri="{FF2B5EF4-FFF2-40B4-BE49-F238E27FC236}">
                <a16:creationId xmlns:a16="http://schemas.microsoft.com/office/drawing/2014/main" id="{BB20B12A-C57B-47FD-BFE7-D746E0A55A71}"/>
              </a:ext>
            </a:extLst>
          </p:cNvPr>
          <p:cNvSpPr>
            <a:spLocks noChangeArrowheads="1"/>
          </p:cNvSpPr>
          <p:nvPr/>
        </p:nvSpPr>
        <p:spPr bwMode="auto">
          <a:xfrm>
            <a:off x="1828800" y="5486400"/>
            <a:ext cx="83820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bIns="0">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just" eaLnBrk="1" hangingPunct="1"/>
            <a:r>
              <a:rPr kumimoji="1" lang="en-US" altLang="zh-TW" sz="2400">
                <a:latin typeface="Times New Roman" panose="02020603050405020304" pitchFamily="18" charset="0"/>
                <a:ea typeface="新細明體" panose="02020500000000000000" pitchFamily="18" charset="-120"/>
                <a:cs typeface="Times New Roman" panose="02020603050405020304" pitchFamily="18" charset="0"/>
              </a:rPr>
              <a:t>* T1 and T2 are compiler-generated temporary variables and they  </a:t>
            </a:r>
          </a:p>
          <a:p>
            <a:pPr algn="just" eaLnBrk="1" hangingPunct="1"/>
            <a:r>
              <a:rPr kumimoji="1" lang="en-US" altLang="zh-TW" sz="2400">
                <a:latin typeface="Times New Roman" panose="02020603050405020304" pitchFamily="18" charset="0"/>
                <a:ea typeface="新細明體" panose="02020500000000000000" pitchFamily="18" charset="-120"/>
                <a:cs typeface="Times New Roman" panose="02020603050405020304" pitchFamily="18" charset="0"/>
              </a:rPr>
              <a:t>   are also saved in the symbol table. </a:t>
            </a:r>
          </a:p>
        </p:txBody>
      </p:sp>
      <p:sp>
        <p:nvSpPr>
          <p:cNvPr id="9" name="Text Box 7">
            <a:extLst>
              <a:ext uri="{FF2B5EF4-FFF2-40B4-BE49-F238E27FC236}">
                <a16:creationId xmlns:a16="http://schemas.microsoft.com/office/drawing/2014/main" id="{FC907E60-17E2-8E30-B4B7-5F1A543D96BC}"/>
              </a:ext>
            </a:extLst>
          </p:cNvPr>
          <p:cNvSpPr txBox="1">
            <a:spLocks noChangeArrowheads="1"/>
          </p:cNvSpPr>
          <p:nvPr/>
        </p:nvSpPr>
        <p:spPr bwMode="auto">
          <a:xfrm>
            <a:off x="6527800" y="476250"/>
            <a:ext cx="204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D = A + B * C</a:t>
            </a:r>
          </a:p>
        </p:txBody>
      </p:sp>
    </p:spTree>
    <p:extLst>
      <p:ext uri="{BB962C8B-B14F-4D97-AF65-F5344CB8AC3E}">
        <p14:creationId xmlns:p14="http://schemas.microsoft.com/office/powerpoint/2010/main" val="96364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235040-E412-6C7C-27C0-CF6A83B44442}"/>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978CCCF-EE8C-6FD1-02A4-1EFBD7B9DB21}"/>
                  </a:ext>
                </a:extLst>
              </p:cNvPr>
              <p:cNvSpPr>
                <a:spLocks noGrp="1"/>
              </p:cNvSpPr>
              <p:nvPr>
                <p:ph idx="1"/>
              </p:nvPr>
            </p:nvSpPr>
            <p:spPr/>
            <p:txBody>
              <a:bodyPr/>
              <a:lstStyle/>
              <a:p>
                <a:r>
                  <a:rPr lang="en-US" altLang="zh-TW" dirty="0"/>
                  <a:t>Three-address code for the assignment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𝑏</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𝑏</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𝑐</m:t>
                    </m:r>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E978CCCF-EE8C-6FD1-02A4-1EFBD7B9DB21}"/>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E99DC07-EA35-A770-82C6-05D7DC367798}"/>
              </a:ext>
            </a:extLst>
          </p:cNvPr>
          <p:cNvSpPr>
            <a:spLocks noGrp="1"/>
          </p:cNvSpPr>
          <p:nvPr>
            <p:ph type="sldNum" sz="quarter" idx="12"/>
          </p:nvPr>
        </p:nvSpPr>
        <p:spPr/>
        <p:txBody>
          <a:bodyPr/>
          <a:lstStyle/>
          <a:p>
            <a:fld id="{BE15108C-154A-4A5A-9C05-91A49A422BA7}" type="slidenum">
              <a:rPr lang="en-US" smtClean="0"/>
              <a:t>21</a:t>
            </a:fld>
            <a:endParaRPr lang="en-US"/>
          </a:p>
        </p:txBody>
      </p:sp>
      <p:pic>
        <p:nvPicPr>
          <p:cNvPr id="6" name="圖片 5">
            <a:extLst>
              <a:ext uri="{FF2B5EF4-FFF2-40B4-BE49-F238E27FC236}">
                <a16:creationId xmlns:a16="http://schemas.microsoft.com/office/drawing/2014/main" id="{819CBC72-47B6-F395-B8A5-890410A5F12E}"/>
              </a:ext>
            </a:extLst>
          </p:cNvPr>
          <p:cNvPicPr>
            <a:picLocks noChangeAspect="1"/>
          </p:cNvPicPr>
          <p:nvPr/>
        </p:nvPicPr>
        <p:blipFill>
          <a:blip r:embed="rId3"/>
          <a:stretch>
            <a:fillRect/>
          </a:stretch>
        </p:blipFill>
        <p:spPr>
          <a:xfrm>
            <a:off x="1175921" y="2826741"/>
            <a:ext cx="9209683" cy="3806255"/>
          </a:xfrm>
          <a:prstGeom prst="rect">
            <a:avLst/>
          </a:prstGeom>
        </p:spPr>
      </p:pic>
    </p:spTree>
    <p:extLst>
      <p:ext uri="{BB962C8B-B14F-4D97-AF65-F5344CB8AC3E}">
        <p14:creationId xmlns:p14="http://schemas.microsoft.com/office/powerpoint/2010/main" val="288004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B97A135-D668-9890-A4DE-9674D9379307}"/>
              </a:ext>
            </a:extLst>
          </p:cNvPr>
          <p:cNvSpPr>
            <a:spLocks noGrp="1"/>
          </p:cNvSpPr>
          <p:nvPr>
            <p:ph type="sldNum" sz="quarter" idx="12"/>
          </p:nvPr>
        </p:nvSpPr>
        <p:spPr/>
        <p:txBody>
          <a:bodyPr/>
          <a:lstStyle/>
          <a:p>
            <a:fld id="{BE15108C-154A-4A5A-9C05-91A49A422BA7}" type="slidenum">
              <a:rPr lang="en-US" smtClean="0"/>
              <a:t>22</a:t>
            </a:fld>
            <a:endParaRPr lang="en-US"/>
          </a:p>
        </p:txBody>
      </p:sp>
      <p:sp>
        <p:nvSpPr>
          <p:cNvPr id="8" name="Rectangle 3">
            <a:extLst>
              <a:ext uri="{FF2B5EF4-FFF2-40B4-BE49-F238E27FC236}">
                <a16:creationId xmlns:a16="http://schemas.microsoft.com/office/drawing/2014/main" id="{5B37227F-5120-7C5E-2003-BDB50C2D8568}"/>
              </a:ext>
            </a:extLst>
          </p:cNvPr>
          <p:cNvSpPr>
            <a:spLocks noGrp="1" noChangeArrowheads="1"/>
          </p:cNvSpPr>
          <p:nvPr>
            <p:ph idx="1"/>
          </p:nvPr>
        </p:nvSpPr>
        <p:spPr bwMode="auto">
          <a:xfrm>
            <a:off x="1186342" y="260350"/>
            <a:ext cx="8458200" cy="5835650"/>
          </a:xfrm>
        </p:spPr>
        <p:txBody>
          <a:bodyPr wrap="square" numCol="1" anchor="t" anchorCtr="0" compatLnSpc="1">
            <a:prstTxWarp prst="textNoShape">
              <a:avLst/>
            </a:prstTxWarp>
          </a:bodyPr>
          <a:lstStyle/>
          <a:p>
            <a:pPr>
              <a:buFont typeface="Wingdings" panose="05000000000000000000" pitchFamily="2" charset="2"/>
              <a:buNone/>
            </a:pPr>
            <a:r>
              <a:rPr lang="en-US" altLang="zh-TW" sz="2600" dirty="0">
                <a:ea typeface="新細明體" panose="02020500000000000000" pitchFamily="18" charset="-120"/>
              </a:rPr>
              <a:t>Actually, in implementation the quadruples look as:</a:t>
            </a:r>
          </a:p>
        </p:txBody>
      </p:sp>
      <p:sp>
        <p:nvSpPr>
          <p:cNvPr id="9" name="Rectangle 4">
            <a:extLst>
              <a:ext uri="{FF2B5EF4-FFF2-40B4-BE49-F238E27FC236}">
                <a16:creationId xmlns:a16="http://schemas.microsoft.com/office/drawing/2014/main" id="{DED1E603-10E9-3F71-854E-C81DF58009AD}"/>
              </a:ext>
            </a:extLst>
          </p:cNvPr>
          <p:cNvSpPr>
            <a:spLocks noChangeArrowheads="1"/>
          </p:cNvSpPr>
          <p:nvPr/>
        </p:nvSpPr>
        <p:spPr bwMode="auto">
          <a:xfrm>
            <a:off x="1247803" y="930276"/>
            <a:ext cx="6985000" cy="185102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a:spcBef>
                <a:spcPct val="20000"/>
              </a:spcBef>
              <a:buSzPct val="100000"/>
            </a:pPr>
            <a:endParaRPr kumimoji="1" lang="en-US" altLang="zh-TW" sz="2400" u="sng" dirty="0">
              <a:latin typeface="Times New Roman" panose="02020603050405020304" pitchFamily="18" charset="0"/>
              <a:ea typeface="新細明體" panose="02020500000000000000" pitchFamily="18" charset="-120"/>
            </a:endParaRPr>
          </a:p>
          <a:p>
            <a:pPr algn="ctr">
              <a:spcBef>
                <a:spcPct val="20000"/>
              </a:spcBef>
              <a:buSzPct val="100000"/>
            </a:pPr>
            <a:r>
              <a:rPr kumimoji="1" lang="en-US" altLang="zh-TW" sz="2400" u="sng" dirty="0">
                <a:latin typeface="Times New Roman" panose="02020603050405020304" pitchFamily="18" charset="0"/>
                <a:ea typeface="新細明體" panose="02020500000000000000" pitchFamily="18" charset="-120"/>
              </a:rPr>
              <a:t>Operator         Arg1        Arg2        Result</a:t>
            </a:r>
          </a:p>
          <a:p>
            <a:pPr algn="ctr">
              <a:spcBef>
                <a:spcPct val="20000"/>
              </a:spcBef>
              <a:buSzPct val="100000"/>
            </a:pPr>
            <a:r>
              <a:rPr kumimoji="1" lang="en-US" altLang="zh-TW" sz="2400" dirty="0">
                <a:latin typeface="Times New Roman" panose="02020603050405020304" pitchFamily="18" charset="0"/>
                <a:ea typeface="新細明體" panose="02020500000000000000" pitchFamily="18" charset="-120"/>
              </a:rPr>
              <a:t>   8                   6              7               9</a:t>
            </a:r>
          </a:p>
          <a:p>
            <a:pPr algn="ctr">
              <a:spcBef>
                <a:spcPct val="20000"/>
              </a:spcBef>
              <a:buSzPct val="100000"/>
            </a:pPr>
            <a:r>
              <a:rPr kumimoji="1" lang="en-US" altLang="zh-TW" sz="2400" dirty="0">
                <a:latin typeface="Times New Roman" panose="02020603050405020304" pitchFamily="18" charset="0"/>
                <a:ea typeface="新細明體" panose="02020500000000000000" pitchFamily="18" charset="-120"/>
              </a:rPr>
              <a:t>   15                 9              8              11</a:t>
            </a:r>
          </a:p>
          <a:p>
            <a:pPr algn="ctr">
              <a:spcBef>
                <a:spcPct val="20000"/>
              </a:spcBef>
              <a:buSzPct val="100000"/>
            </a:pPr>
            <a:r>
              <a:rPr kumimoji="1" lang="en-US" altLang="zh-TW" sz="2400" dirty="0">
                <a:latin typeface="Times New Roman" panose="02020603050405020304" pitchFamily="18" charset="0"/>
                <a:ea typeface="新細明體" panose="02020500000000000000" pitchFamily="18" charset="-120"/>
              </a:rPr>
              <a:t>   3                  11                             10</a:t>
            </a:r>
          </a:p>
          <a:p>
            <a:pPr algn="ctr"/>
            <a:endParaRPr kumimoji="1" lang="en-US" altLang="zh-TW" sz="2400" dirty="0">
              <a:latin typeface="Times New Roman" panose="02020603050405020304" pitchFamily="18" charset="0"/>
              <a:ea typeface="新細明體" panose="02020500000000000000" pitchFamily="18" charset="-120"/>
            </a:endParaRPr>
          </a:p>
        </p:txBody>
      </p:sp>
      <p:sp>
        <p:nvSpPr>
          <p:cNvPr id="10" name="Rectangle 5">
            <a:extLst>
              <a:ext uri="{FF2B5EF4-FFF2-40B4-BE49-F238E27FC236}">
                <a16:creationId xmlns:a16="http://schemas.microsoft.com/office/drawing/2014/main" id="{A8C68641-BAE2-8EB1-2040-28533DA1A193}"/>
              </a:ext>
            </a:extLst>
          </p:cNvPr>
          <p:cNvSpPr>
            <a:spLocks noChangeArrowheads="1"/>
          </p:cNvSpPr>
          <p:nvPr/>
        </p:nvSpPr>
        <p:spPr bwMode="auto">
          <a:xfrm>
            <a:off x="957742" y="31242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    in symbol table: </a:t>
            </a:r>
          </a:p>
        </p:txBody>
      </p:sp>
      <p:sp>
        <p:nvSpPr>
          <p:cNvPr id="11" name="Rectangle 6">
            <a:extLst>
              <a:ext uri="{FF2B5EF4-FFF2-40B4-BE49-F238E27FC236}">
                <a16:creationId xmlns:a16="http://schemas.microsoft.com/office/drawing/2014/main" id="{3F81446A-9FEC-4332-FF79-28B8B2875EF8}"/>
              </a:ext>
            </a:extLst>
          </p:cNvPr>
          <p:cNvSpPr>
            <a:spLocks noChangeArrowheads="1"/>
          </p:cNvSpPr>
          <p:nvPr/>
        </p:nvSpPr>
        <p:spPr bwMode="auto">
          <a:xfrm>
            <a:off x="3127855" y="2895601"/>
            <a:ext cx="6985000" cy="4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just" eaLnBrk="1" hangingPunct="1"/>
            <a:endParaRPr kumimoji="1" lang="en-US" altLang="zh-TW" u="sng">
              <a:latin typeface="Times New Roman" panose="02020603050405020304" pitchFamily="18" charset="0"/>
              <a:ea typeface="新細明體" panose="02020500000000000000" pitchFamily="18" charset="-120"/>
            </a:endParaRPr>
          </a:p>
          <a:p>
            <a:pPr algn="just" eaLnBrk="1" hangingPunct="1"/>
            <a:r>
              <a:rPr kumimoji="1" lang="en-US" altLang="zh-TW">
                <a:latin typeface="Times New Roman" panose="02020603050405020304" pitchFamily="18" charset="0"/>
                <a:ea typeface="新細明體" panose="02020500000000000000" pitchFamily="18" charset="-120"/>
              </a:rPr>
              <a:t>    </a:t>
            </a:r>
            <a:r>
              <a:rPr kumimoji="1" lang="en-US" altLang="zh-TW" sz="2000" b="1" u="sng">
                <a:latin typeface="Times New Roman" panose="02020603050405020304" pitchFamily="18" charset="0"/>
                <a:ea typeface="新細明體" panose="02020500000000000000" pitchFamily="18" charset="-120"/>
              </a:rPr>
              <a:t>index</a:t>
            </a:r>
            <a:r>
              <a:rPr kumimoji="1" lang="en-US" altLang="zh-TW" sz="2000" b="1">
                <a:latin typeface="Times New Roman" panose="02020603050405020304" pitchFamily="18" charset="0"/>
                <a:ea typeface="新細明體" panose="02020500000000000000" pitchFamily="18" charset="-120"/>
              </a:rPr>
              <a:t>   </a:t>
            </a:r>
            <a:r>
              <a:rPr kumimoji="1" lang="en-US" altLang="zh-TW" sz="2000" b="1" u="sng">
                <a:latin typeface="Times New Roman" panose="02020603050405020304" pitchFamily="18" charset="0"/>
                <a:ea typeface="新細明體" panose="02020500000000000000" pitchFamily="18" charset="-120"/>
              </a:rPr>
              <a:t>identifier </a:t>
            </a:r>
            <a:r>
              <a:rPr kumimoji="1" lang="en-US" altLang="zh-TW" sz="2000" b="1">
                <a:latin typeface="Times New Roman" panose="02020603050405020304" pitchFamily="18" charset="0"/>
                <a:ea typeface="新細明體" panose="02020500000000000000" pitchFamily="18" charset="-120"/>
              </a:rPr>
              <a:t>     </a:t>
            </a:r>
            <a:r>
              <a:rPr kumimoji="1" lang="en-US" altLang="zh-TW" sz="2000" b="1" u="sng">
                <a:latin typeface="Times New Roman" panose="02020603050405020304" pitchFamily="18" charset="0"/>
                <a:ea typeface="新細明體" panose="02020500000000000000" pitchFamily="18" charset="-120"/>
              </a:rPr>
              <a:t>attributes</a:t>
            </a:r>
            <a:endParaRPr kumimoji="1" lang="en-US" altLang="zh-TW" sz="2000" b="1">
              <a:latin typeface="Times New Roman" panose="02020603050405020304" pitchFamily="18" charset="0"/>
              <a:ea typeface="新細明體" panose="02020500000000000000" pitchFamily="18" charset="-120"/>
            </a:endParaRPr>
          </a:p>
          <a:p>
            <a:pPr algn="just"/>
            <a:r>
              <a:rPr kumimoji="1" lang="en-US" altLang="zh-TW" sz="2000">
                <a:latin typeface="Times New Roman" panose="02020603050405020304" pitchFamily="18" charset="0"/>
                <a:ea typeface="新細明體" panose="02020500000000000000" pitchFamily="18" charset="-120"/>
              </a:rPr>
              <a:t>       0         twa</a:t>
            </a:r>
          </a:p>
          <a:p>
            <a:pPr algn="just"/>
            <a:r>
              <a:rPr kumimoji="1" lang="en-US" altLang="zh-TW" sz="2000">
                <a:latin typeface="Times New Roman" panose="02020603050405020304" pitchFamily="18" charset="0"/>
                <a:ea typeface="新細明體" panose="02020500000000000000" pitchFamily="18" charset="-120"/>
              </a:rPr>
              <a:t>       1          K</a:t>
            </a:r>
          </a:p>
          <a:p>
            <a:pPr algn="just"/>
            <a:r>
              <a:rPr kumimoji="1" lang="en-US" altLang="zh-TW" sz="2000">
                <a:latin typeface="Times New Roman" panose="02020603050405020304" pitchFamily="18" charset="0"/>
                <a:ea typeface="新細明體" panose="02020500000000000000" pitchFamily="18" charset="-120"/>
              </a:rPr>
              <a:t>       ..          .. </a:t>
            </a:r>
          </a:p>
          <a:p>
            <a:pPr algn="just"/>
            <a:r>
              <a:rPr kumimoji="1" lang="en-US" altLang="zh-TW" sz="2000">
                <a:latin typeface="Times New Roman" panose="02020603050405020304" pitchFamily="18" charset="0"/>
                <a:ea typeface="新細明體" panose="02020500000000000000" pitchFamily="18" charset="-120"/>
              </a:rPr>
              <a:t>       ..          .. </a:t>
            </a:r>
          </a:p>
          <a:p>
            <a:pPr algn="just"/>
            <a:r>
              <a:rPr kumimoji="1" lang="en-US" altLang="zh-TW" sz="2000">
                <a:latin typeface="Times New Roman" panose="02020603050405020304" pitchFamily="18" charset="0"/>
                <a:ea typeface="新細明體" panose="02020500000000000000" pitchFamily="18" charset="-120"/>
              </a:rPr>
              <a:t>       6          </a:t>
            </a:r>
            <a:r>
              <a:rPr kumimoji="1" lang="en-US" altLang="zh-TW" sz="2000" b="1">
                <a:latin typeface="Times New Roman" panose="02020603050405020304" pitchFamily="18" charset="0"/>
                <a:ea typeface="新細明體" panose="02020500000000000000" pitchFamily="18" charset="-120"/>
              </a:rPr>
              <a:t>A</a:t>
            </a:r>
          </a:p>
          <a:p>
            <a:pPr algn="just"/>
            <a:r>
              <a:rPr kumimoji="1" lang="en-US" altLang="zh-TW" sz="2000">
                <a:latin typeface="Times New Roman" panose="02020603050405020304" pitchFamily="18" charset="0"/>
                <a:ea typeface="新細明體" panose="02020500000000000000" pitchFamily="18" charset="-120"/>
              </a:rPr>
              <a:t>       7          </a:t>
            </a:r>
            <a:r>
              <a:rPr kumimoji="1" lang="en-US" altLang="zh-TW" sz="2000" b="1">
                <a:latin typeface="Times New Roman" panose="02020603050405020304" pitchFamily="18" charset="0"/>
                <a:ea typeface="新細明體" panose="02020500000000000000" pitchFamily="18" charset="-120"/>
              </a:rPr>
              <a:t>B</a:t>
            </a:r>
          </a:p>
          <a:p>
            <a:pPr algn="just"/>
            <a:r>
              <a:rPr kumimoji="1" lang="en-US" altLang="zh-TW" sz="2000">
                <a:latin typeface="Times New Roman" panose="02020603050405020304" pitchFamily="18" charset="0"/>
                <a:ea typeface="新細明體" panose="02020500000000000000" pitchFamily="18" charset="-120"/>
              </a:rPr>
              <a:t>       8          </a:t>
            </a:r>
            <a:r>
              <a:rPr kumimoji="1" lang="en-US" altLang="zh-TW" sz="2000" b="1">
                <a:latin typeface="Times New Roman" panose="02020603050405020304" pitchFamily="18" charset="0"/>
                <a:ea typeface="新細明體" panose="02020500000000000000" pitchFamily="18" charset="-120"/>
              </a:rPr>
              <a:t>C</a:t>
            </a:r>
          </a:p>
          <a:p>
            <a:pPr algn="just"/>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9     </a:t>
            </a:r>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T1</a:t>
            </a:r>
            <a:r>
              <a:rPr kumimoji="1" lang="en-US" altLang="zh-TW" sz="2000">
                <a:latin typeface="Times New Roman" panose="02020603050405020304" pitchFamily="18" charset="0"/>
                <a:ea typeface="新細明體" panose="02020500000000000000" pitchFamily="18" charset="-120"/>
              </a:rPr>
              <a:t>  /* compiler generated temporary variable */</a:t>
            </a:r>
          </a:p>
          <a:p>
            <a:pPr algn="just"/>
            <a:r>
              <a:rPr kumimoji="1" lang="en-US" altLang="zh-TW" sz="2000">
                <a:latin typeface="Times New Roman" panose="02020603050405020304" pitchFamily="18" charset="0"/>
                <a:ea typeface="新細明體" panose="02020500000000000000" pitchFamily="18" charset="-120"/>
              </a:rPr>
              <a:t>      10        </a:t>
            </a:r>
            <a:r>
              <a:rPr kumimoji="1" lang="en-US" altLang="zh-TW" sz="2000" b="1">
                <a:latin typeface="Times New Roman" panose="02020603050405020304" pitchFamily="18" charset="0"/>
                <a:ea typeface="新細明體" panose="02020500000000000000" pitchFamily="18" charset="-120"/>
              </a:rPr>
              <a:t> D</a:t>
            </a:r>
          </a:p>
          <a:p>
            <a:pPr algn="just"/>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11 </a:t>
            </a:r>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T2</a:t>
            </a:r>
            <a:r>
              <a:rPr kumimoji="1" lang="en-US" altLang="zh-TW" sz="2000">
                <a:latin typeface="Times New Roman" panose="02020603050405020304" pitchFamily="18" charset="0"/>
                <a:ea typeface="新細明體" panose="02020500000000000000" pitchFamily="18" charset="-120"/>
              </a:rPr>
              <a:t>  /* compiler generated temporary variable */</a:t>
            </a:r>
          </a:p>
          <a:p>
            <a:endParaRPr kumimoji="1" lang="en-US" altLang="zh-TW" sz="200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2438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8E44C-B702-C608-4411-856DD813510F}"/>
              </a:ext>
            </a:extLst>
          </p:cNvPr>
          <p:cNvSpPr>
            <a:spLocks noGrp="1"/>
          </p:cNvSpPr>
          <p:nvPr>
            <p:ph type="title"/>
          </p:nvPr>
        </p:nvSpPr>
        <p:spPr/>
        <p:txBody>
          <a:bodyPr/>
          <a:lstStyle/>
          <a:p>
            <a:r>
              <a:rPr lang="en-US" altLang="zh-TW" dirty="0"/>
              <a:t>Triples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C4C12BF-687C-01DC-77BB-46043935D00D}"/>
                  </a:ext>
                </a:extLst>
              </p:cNvPr>
              <p:cNvSpPr>
                <a:spLocks noGrp="1"/>
              </p:cNvSpPr>
              <p:nvPr>
                <p:ph idx="1"/>
              </p:nvPr>
            </p:nvSpPr>
            <p:spPr/>
            <p:txBody>
              <a:bodyPr/>
              <a:lstStyle/>
              <a:p>
                <a:r>
                  <a:rPr lang="en-US" altLang="zh-TW" dirty="0"/>
                  <a:t>A triple has only three fields, which we call </a:t>
                </a:r>
                <a14:m>
                  <m:oMath xmlns:m="http://schemas.openxmlformats.org/officeDocument/2006/math">
                    <m:r>
                      <a:rPr lang="en-US" altLang="zh-TW" i="1" dirty="0" smtClean="0">
                        <a:latin typeface="Cambria Math" panose="02040503050406030204" pitchFamily="18" charset="0"/>
                      </a:rPr>
                      <m:t>𝑜𝑝</m:t>
                    </m:r>
                    <m:r>
                      <a:rPr lang="en-US" altLang="zh-TW" i="1" dirty="0" smtClean="0">
                        <a:latin typeface="Cambria Math" panose="02040503050406030204" pitchFamily="18" charset="0"/>
                      </a:rPr>
                      <m:t>, </m:t>
                    </m:r>
                    <m:r>
                      <m:rPr>
                        <m:sty m:val="p"/>
                      </m:rPr>
                      <a:rPr lang="en-US" altLang="zh-TW" i="1" dirty="0" err="1" smtClean="0">
                        <a:latin typeface="Cambria Math" panose="02040503050406030204" pitchFamily="18" charset="0"/>
                      </a:rPr>
                      <m:t>arg</m:t>
                    </m:r>
                    <m:r>
                      <a:rPr lang="zh-TW" altLang="en-US" i="1" dirty="0" err="1" smtClean="0">
                        <a:latin typeface="Cambria Math" panose="02040503050406030204" pitchFamily="18" charset="0"/>
                      </a:rPr>
                      <m:t>⁡</m:t>
                    </m:r>
                  </m:oMath>
                </a14:m>
                <a:r>
                  <a:rPr lang="en-US" altLang="zh-TW" dirty="0"/>
                  <a:t>, and </a:t>
                </a:r>
                <a14:m>
                  <m:oMath xmlns:m="http://schemas.openxmlformats.org/officeDocument/2006/math">
                    <m:r>
                      <m:rPr>
                        <m:sty m:val="p"/>
                      </m:rPr>
                      <a:rPr lang="en-US" altLang="zh-TW" i="1" dirty="0" smtClean="0">
                        <a:latin typeface="Cambria Math" panose="02040503050406030204" pitchFamily="18" charset="0"/>
                      </a:rPr>
                      <m:t>arg</m:t>
                    </m:r>
                    <m:r>
                      <a:rPr lang="en-US" altLang="zh-TW" i="1" dirty="0" smtClean="0">
                        <a:latin typeface="Cambria Math" panose="02040503050406030204" pitchFamily="18" charset="0"/>
                      </a:rPr>
                      <m:t>2</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CC4C12BF-687C-01DC-77BB-46043935D00D}"/>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4D7302D-4D24-120F-96A6-9EFDAC6393EF}"/>
              </a:ext>
            </a:extLst>
          </p:cNvPr>
          <p:cNvSpPr>
            <a:spLocks noGrp="1"/>
          </p:cNvSpPr>
          <p:nvPr>
            <p:ph type="sldNum" sz="quarter" idx="12"/>
          </p:nvPr>
        </p:nvSpPr>
        <p:spPr/>
        <p:txBody>
          <a:bodyPr/>
          <a:lstStyle/>
          <a:p>
            <a:fld id="{BE15108C-154A-4A5A-9C05-91A49A422BA7}" type="slidenum">
              <a:rPr lang="en-US" smtClean="0"/>
              <a:t>23</a:t>
            </a:fld>
            <a:endParaRPr lang="en-US"/>
          </a:p>
        </p:txBody>
      </p:sp>
      <p:pic>
        <p:nvPicPr>
          <p:cNvPr id="6" name="圖片 5">
            <a:extLst>
              <a:ext uri="{FF2B5EF4-FFF2-40B4-BE49-F238E27FC236}">
                <a16:creationId xmlns:a16="http://schemas.microsoft.com/office/drawing/2014/main" id="{B3B9C985-49BC-AFD0-7DD9-D29E378BCAAC}"/>
              </a:ext>
            </a:extLst>
          </p:cNvPr>
          <p:cNvPicPr>
            <a:picLocks noChangeAspect="1"/>
          </p:cNvPicPr>
          <p:nvPr/>
        </p:nvPicPr>
        <p:blipFill>
          <a:blip r:embed="rId3"/>
          <a:stretch>
            <a:fillRect/>
          </a:stretch>
        </p:blipFill>
        <p:spPr>
          <a:xfrm>
            <a:off x="2590799" y="2779877"/>
            <a:ext cx="7365255" cy="3853119"/>
          </a:xfrm>
          <a:prstGeom prst="rect">
            <a:avLst/>
          </a:prstGeom>
        </p:spPr>
      </p:pic>
    </p:spTree>
    <p:extLst>
      <p:ext uri="{BB962C8B-B14F-4D97-AF65-F5344CB8AC3E}">
        <p14:creationId xmlns:p14="http://schemas.microsoft.com/office/powerpoint/2010/main" val="424232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F5270F-508C-0F83-E6B9-BDAB64C7F992}"/>
              </a:ext>
            </a:extLst>
          </p:cNvPr>
          <p:cNvSpPr>
            <a:spLocks noGrp="1"/>
          </p:cNvSpPr>
          <p:nvPr>
            <p:ph type="title"/>
          </p:nvPr>
        </p:nvSpPr>
        <p:spPr/>
        <p:txBody>
          <a:bodyPr/>
          <a:lstStyle/>
          <a:p>
            <a:r>
              <a:rPr lang="en-US" altLang="zh-TW" dirty="0"/>
              <a:t>Types and Declarations</a:t>
            </a:r>
            <a:endParaRPr lang="zh-TW" altLang="en-US" dirty="0"/>
          </a:p>
        </p:txBody>
      </p:sp>
      <p:sp>
        <p:nvSpPr>
          <p:cNvPr id="3" name="內容版面配置區 2">
            <a:extLst>
              <a:ext uri="{FF2B5EF4-FFF2-40B4-BE49-F238E27FC236}">
                <a16:creationId xmlns:a16="http://schemas.microsoft.com/office/drawing/2014/main" id="{7B8EFE1E-D7DC-902D-0DE4-C1D4E2DE92E6}"/>
              </a:ext>
            </a:extLst>
          </p:cNvPr>
          <p:cNvSpPr>
            <a:spLocks noGrp="1"/>
          </p:cNvSpPr>
          <p:nvPr>
            <p:ph idx="1"/>
          </p:nvPr>
        </p:nvSpPr>
        <p:spPr/>
        <p:txBody>
          <a:bodyPr/>
          <a:lstStyle/>
          <a:p>
            <a:r>
              <a:rPr lang="en-US" altLang="zh-TW" dirty="0"/>
              <a:t>The applications of types can be grouped under checking and translation:</a:t>
            </a:r>
          </a:p>
          <a:p>
            <a:pPr lvl="1"/>
            <a:r>
              <a:rPr lang="en-US" altLang="zh-TW" dirty="0">
                <a:solidFill>
                  <a:srgbClr val="FF0000"/>
                </a:solidFill>
              </a:rPr>
              <a:t>Type checking </a:t>
            </a:r>
            <a:r>
              <a:rPr lang="en-US" altLang="zh-TW" dirty="0"/>
              <a:t>uses logical rules to reason about the behavior of a program at run time. Specifically, it ensures that the types of the operands match the type expected by an operator.</a:t>
            </a:r>
          </a:p>
          <a:p>
            <a:pPr lvl="1"/>
            <a:r>
              <a:rPr lang="en-US" altLang="zh-TW" dirty="0">
                <a:solidFill>
                  <a:srgbClr val="FF0000"/>
                </a:solidFill>
              </a:rPr>
              <a:t>Translation Applications</a:t>
            </a:r>
            <a:r>
              <a:rPr lang="en-US" altLang="zh-TW" dirty="0"/>
              <a:t>. From the type of a name, a compiler can determine the storage that will be needed for that name at run time.</a:t>
            </a:r>
            <a:endParaRPr lang="zh-TW" altLang="en-US" dirty="0"/>
          </a:p>
        </p:txBody>
      </p:sp>
      <p:sp>
        <p:nvSpPr>
          <p:cNvPr id="4" name="投影片編號版面配置區 3">
            <a:extLst>
              <a:ext uri="{FF2B5EF4-FFF2-40B4-BE49-F238E27FC236}">
                <a16:creationId xmlns:a16="http://schemas.microsoft.com/office/drawing/2014/main" id="{B497F847-F03A-F7AE-543A-231478624B3C}"/>
              </a:ext>
            </a:extLst>
          </p:cNvPr>
          <p:cNvSpPr>
            <a:spLocks noGrp="1"/>
          </p:cNvSpPr>
          <p:nvPr>
            <p:ph type="sldNum" sz="quarter" idx="12"/>
          </p:nvPr>
        </p:nvSpPr>
        <p:spPr/>
        <p:txBody>
          <a:bodyPr/>
          <a:lstStyle/>
          <a:p>
            <a:fld id="{BE15108C-154A-4A5A-9C05-91A49A422BA7}" type="slidenum">
              <a:rPr lang="en-US" smtClean="0"/>
              <a:t>24</a:t>
            </a:fld>
            <a:endParaRPr lang="en-US"/>
          </a:p>
        </p:txBody>
      </p:sp>
    </p:spTree>
    <p:extLst>
      <p:ext uri="{BB962C8B-B14F-4D97-AF65-F5344CB8AC3E}">
        <p14:creationId xmlns:p14="http://schemas.microsoft.com/office/powerpoint/2010/main" val="2395704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80EDF-A6C2-62B0-A7F3-4695A28B1D66}"/>
              </a:ext>
            </a:extLst>
          </p:cNvPr>
          <p:cNvSpPr>
            <a:spLocks noGrp="1"/>
          </p:cNvSpPr>
          <p:nvPr>
            <p:ph type="title"/>
          </p:nvPr>
        </p:nvSpPr>
        <p:spPr/>
        <p:txBody>
          <a:bodyPr/>
          <a:lstStyle/>
          <a:p>
            <a:r>
              <a:rPr lang="en-US" altLang="zh-TW" dirty="0"/>
              <a:t>Type Expressions</a:t>
            </a:r>
            <a:endParaRPr lang="zh-TW" altLang="en-US" dirty="0"/>
          </a:p>
        </p:txBody>
      </p:sp>
      <p:sp>
        <p:nvSpPr>
          <p:cNvPr id="3" name="內容版面配置區 2">
            <a:extLst>
              <a:ext uri="{FF2B5EF4-FFF2-40B4-BE49-F238E27FC236}">
                <a16:creationId xmlns:a16="http://schemas.microsoft.com/office/drawing/2014/main" id="{53425128-1CBF-BD04-C3AE-5D4D8C64CD0D}"/>
              </a:ext>
            </a:extLst>
          </p:cNvPr>
          <p:cNvSpPr>
            <a:spLocks noGrp="1"/>
          </p:cNvSpPr>
          <p:nvPr>
            <p:ph idx="1"/>
          </p:nvPr>
        </p:nvSpPr>
        <p:spPr/>
        <p:txBody>
          <a:bodyPr/>
          <a:lstStyle/>
          <a:p>
            <a:r>
              <a:rPr lang="en-US" altLang="zh-TW" dirty="0"/>
              <a:t>Types have structure, which we shall represent using type expressions: a type expression is either a basic type or is formed by applying an operator called a type constructor to a type expression.</a:t>
            </a:r>
          </a:p>
          <a:p>
            <a:r>
              <a:rPr lang="en-US" altLang="zh-TW" dirty="0"/>
              <a:t>Ex. The array type int [2][3] can be read as "array of 2 arrays of 3 integers each" and written as a type expression array(2, array(3, integer)).</a:t>
            </a:r>
            <a:endParaRPr lang="zh-TW" altLang="en-US" dirty="0"/>
          </a:p>
        </p:txBody>
      </p:sp>
      <p:sp>
        <p:nvSpPr>
          <p:cNvPr id="4" name="投影片編號版面配置區 3">
            <a:extLst>
              <a:ext uri="{FF2B5EF4-FFF2-40B4-BE49-F238E27FC236}">
                <a16:creationId xmlns:a16="http://schemas.microsoft.com/office/drawing/2014/main" id="{B217E5E4-EAD8-5F21-BF69-CF7799878266}"/>
              </a:ext>
            </a:extLst>
          </p:cNvPr>
          <p:cNvSpPr>
            <a:spLocks noGrp="1"/>
          </p:cNvSpPr>
          <p:nvPr>
            <p:ph type="sldNum" sz="quarter" idx="12"/>
          </p:nvPr>
        </p:nvSpPr>
        <p:spPr/>
        <p:txBody>
          <a:bodyPr/>
          <a:lstStyle/>
          <a:p>
            <a:fld id="{BE15108C-154A-4A5A-9C05-91A49A422BA7}" type="slidenum">
              <a:rPr lang="en-US" smtClean="0"/>
              <a:t>25</a:t>
            </a:fld>
            <a:endParaRPr lang="en-US"/>
          </a:p>
        </p:txBody>
      </p:sp>
      <p:pic>
        <p:nvPicPr>
          <p:cNvPr id="6" name="圖片 5">
            <a:extLst>
              <a:ext uri="{FF2B5EF4-FFF2-40B4-BE49-F238E27FC236}">
                <a16:creationId xmlns:a16="http://schemas.microsoft.com/office/drawing/2014/main" id="{9C7EE981-DC84-6CE3-3D12-3427B95F9724}"/>
              </a:ext>
            </a:extLst>
          </p:cNvPr>
          <p:cNvPicPr>
            <a:picLocks noChangeAspect="1"/>
          </p:cNvPicPr>
          <p:nvPr/>
        </p:nvPicPr>
        <p:blipFill>
          <a:blip r:embed="rId2"/>
          <a:stretch>
            <a:fillRect/>
          </a:stretch>
        </p:blipFill>
        <p:spPr>
          <a:xfrm>
            <a:off x="3514725" y="4284987"/>
            <a:ext cx="4858598" cy="2262284"/>
          </a:xfrm>
          <a:prstGeom prst="rect">
            <a:avLst/>
          </a:prstGeom>
        </p:spPr>
      </p:pic>
    </p:spTree>
    <p:extLst>
      <p:ext uri="{BB962C8B-B14F-4D97-AF65-F5344CB8AC3E}">
        <p14:creationId xmlns:p14="http://schemas.microsoft.com/office/powerpoint/2010/main" val="102627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9646F0-2ECC-7345-B5B7-1CC42C627B67}"/>
              </a:ext>
            </a:extLst>
          </p:cNvPr>
          <p:cNvSpPr>
            <a:spLocks noGrp="1"/>
          </p:cNvSpPr>
          <p:nvPr>
            <p:ph type="title"/>
          </p:nvPr>
        </p:nvSpPr>
        <p:spPr/>
        <p:txBody>
          <a:bodyPr/>
          <a:lstStyle/>
          <a:p>
            <a:r>
              <a:rPr lang="en-US" altLang="zh-TW" dirty="0"/>
              <a:t>Declarations</a:t>
            </a:r>
            <a:endParaRPr lang="zh-TW" altLang="en-US" dirty="0"/>
          </a:p>
        </p:txBody>
      </p:sp>
      <p:sp>
        <p:nvSpPr>
          <p:cNvPr id="3" name="內容版面配置區 2">
            <a:extLst>
              <a:ext uri="{FF2B5EF4-FFF2-40B4-BE49-F238E27FC236}">
                <a16:creationId xmlns:a16="http://schemas.microsoft.com/office/drawing/2014/main" id="{55657366-5D0C-C3AE-AE53-788C4A568697}"/>
              </a:ext>
            </a:extLst>
          </p:cNvPr>
          <p:cNvSpPr>
            <a:spLocks noGrp="1"/>
          </p:cNvSpPr>
          <p:nvPr>
            <p:ph idx="1"/>
          </p:nvPr>
        </p:nvSpPr>
        <p:spPr/>
        <p:txBody>
          <a:bodyPr/>
          <a:lstStyle/>
          <a:p>
            <a:r>
              <a:rPr lang="en-US" altLang="zh-TW" dirty="0"/>
              <a:t>We shall study types and declarations using a simplified grammar that declares just one name at a time; declarations with lists of names can be handled as the grammar:</a:t>
            </a:r>
            <a:endParaRPr lang="zh-TW" altLang="en-US" dirty="0"/>
          </a:p>
        </p:txBody>
      </p:sp>
      <p:sp>
        <p:nvSpPr>
          <p:cNvPr id="4" name="投影片編號版面配置區 3">
            <a:extLst>
              <a:ext uri="{FF2B5EF4-FFF2-40B4-BE49-F238E27FC236}">
                <a16:creationId xmlns:a16="http://schemas.microsoft.com/office/drawing/2014/main" id="{CE42966B-CBBD-198B-1E3A-1A1378B48D5B}"/>
              </a:ext>
            </a:extLst>
          </p:cNvPr>
          <p:cNvSpPr>
            <a:spLocks noGrp="1"/>
          </p:cNvSpPr>
          <p:nvPr>
            <p:ph type="sldNum" sz="quarter" idx="12"/>
          </p:nvPr>
        </p:nvSpPr>
        <p:spPr/>
        <p:txBody>
          <a:bodyPr/>
          <a:lstStyle/>
          <a:p>
            <a:fld id="{BE15108C-154A-4A5A-9C05-91A49A422BA7}" type="slidenum">
              <a:rPr lang="en-US" smtClean="0"/>
              <a:t>26</a:t>
            </a:fld>
            <a:endParaRPr lang="en-US"/>
          </a:p>
        </p:txBody>
      </p:sp>
      <p:pic>
        <p:nvPicPr>
          <p:cNvPr id="6" name="圖片 5">
            <a:extLst>
              <a:ext uri="{FF2B5EF4-FFF2-40B4-BE49-F238E27FC236}">
                <a16:creationId xmlns:a16="http://schemas.microsoft.com/office/drawing/2014/main" id="{757D9A06-50C1-B4FC-3C9E-A7C4C4872761}"/>
              </a:ext>
            </a:extLst>
          </p:cNvPr>
          <p:cNvPicPr>
            <a:picLocks noChangeAspect="1"/>
          </p:cNvPicPr>
          <p:nvPr/>
        </p:nvPicPr>
        <p:blipFill>
          <a:blip r:embed="rId2"/>
          <a:stretch>
            <a:fillRect/>
          </a:stretch>
        </p:blipFill>
        <p:spPr>
          <a:xfrm>
            <a:off x="3257550" y="3429000"/>
            <a:ext cx="5810386" cy="1892776"/>
          </a:xfrm>
          <a:prstGeom prst="rect">
            <a:avLst/>
          </a:prstGeom>
        </p:spPr>
      </p:pic>
    </p:spTree>
    <p:extLst>
      <p:ext uri="{BB962C8B-B14F-4D97-AF65-F5344CB8AC3E}">
        <p14:creationId xmlns:p14="http://schemas.microsoft.com/office/powerpoint/2010/main" val="46783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358BC7-7971-75A4-9F24-43CDE9781629}"/>
              </a:ext>
            </a:extLst>
          </p:cNvPr>
          <p:cNvSpPr>
            <a:spLocks noGrp="1"/>
          </p:cNvSpPr>
          <p:nvPr>
            <p:ph type="title"/>
          </p:nvPr>
        </p:nvSpPr>
        <p:spPr/>
        <p:txBody>
          <a:bodyPr/>
          <a:lstStyle/>
          <a:p>
            <a:r>
              <a:rPr lang="en-US" altLang="zh-TW" dirty="0"/>
              <a:t>Storage Layout for Local Names</a:t>
            </a:r>
            <a:endParaRPr lang="zh-TW" altLang="en-US" dirty="0"/>
          </a:p>
        </p:txBody>
      </p:sp>
      <p:sp>
        <p:nvSpPr>
          <p:cNvPr id="3" name="內容版面配置區 2">
            <a:extLst>
              <a:ext uri="{FF2B5EF4-FFF2-40B4-BE49-F238E27FC236}">
                <a16:creationId xmlns:a16="http://schemas.microsoft.com/office/drawing/2014/main" id="{5AF41362-212F-EB50-6EAD-822D72B7D949}"/>
              </a:ext>
            </a:extLst>
          </p:cNvPr>
          <p:cNvSpPr>
            <a:spLocks noGrp="1"/>
          </p:cNvSpPr>
          <p:nvPr>
            <p:ph idx="1"/>
          </p:nvPr>
        </p:nvSpPr>
        <p:spPr/>
        <p:txBody>
          <a:bodyPr/>
          <a:lstStyle/>
          <a:p>
            <a:r>
              <a:rPr lang="en-US" altLang="zh-TW" dirty="0"/>
              <a:t>At compile time, we can use these amounts to assign each name a relative address. The type and </a:t>
            </a:r>
            <a:r>
              <a:rPr lang="en-US" altLang="zh-TW" dirty="0">
                <a:solidFill>
                  <a:srgbClr val="FF0000"/>
                </a:solidFill>
              </a:rPr>
              <a:t>relative address</a:t>
            </a:r>
            <a:r>
              <a:rPr lang="en-US" altLang="zh-TW" dirty="0"/>
              <a:t> are saved in the </a:t>
            </a:r>
            <a:r>
              <a:rPr lang="en-US" altLang="zh-TW" dirty="0">
                <a:solidFill>
                  <a:srgbClr val="FF0000"/>
                </a:solidFill>
              </a:rPr>
              <a:t>symbol-table entry</a:t>
            </a:r>
            <a:r>
              <a:rPr lang="en-US" altLang="zh-TW" dirty="0"/>
              <a:t> for the name.</a:t>
            </a:r>
          </a:p>
          <a:p>
            <a:r>
              <a:rPr lang="en-US" altLang="zh-TW" dirty="0"/>
              <a:t>Data of varying length, such as strings, or data whose size cannot be determined until run time, such as dynamic arrays, is handled by reserving a known </a:t>
            </a:r>
            <a:r>
              <a:rPr lang="en-US" altLang="zh-TW" dirty="0">
                <a:solidFill>
                  <a:srgbClr val="FF0000"/>
                </a:solidFill>
              </a:rPr>
              <a:t>fixed amount of storage for a pointer to the data</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A8D2F235-B262-5CE3-DC88-55D32693BD7A}"/>
              </a:ext>
            </a:extLst>
          </p:cNvPr>
          <p:cNvSpPr>
            <a:spLocks noGrp="1"/>
          </p:cNvSpPr>
          <p:nvPr>
            <p:ph type="sldNum" sz="quarter" idx="12"/>
          </p:nvPr>
        </p:nvSpPr>
        <p:spPr/>
        <p:txBody>
          <a:bodyPr/>
          <a:lstStyle/>
          <a:p>
            <a:fld id="{BE15108C-154A-4A5A-9C05-91A49A422BA7}" type="slidenum">
              <a:rPr lang="en-US" smtClean="0"/>
              <a:t>27</a:t>
            </a:fld>
            <a:endParaRPr lang="en-US"/>
          </a:p>
        </p:txBody>
      </p:sp>
    </p:spTree>
    <p:extLst>
      <p:ext uri="{BB962C8B-B14F-4D97-AF65-F5344CB8AC3E}">
        <p14:creationId xmlns:p14="http://schemas.microsoft.com/office/powerpoint/2010/main" val="672635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92DC3A-8EFA-9E8C-3C47-858C796B60B0}"/>
              </a:ext>
            </a:extLst>
          </p:cNvPr>
          <p:cNvSpPr>
            <a:spLocks noGrp="1"/>
          </p:cNvSpPr>
          <p:nvPr>
            <p:ph type="title"/>
          </p:nvPr>
        </p:nvSpPr>
        <p:spPr/>
        <p:txBody>
          <a:bodyPr/>
          <a:lstStyle/>
          <a:p>
            <a:r>
              <a:rPr lang="en-US" altLang="zh-TW" dirty="0"/>
              <a:t>Storage Layout for Local Names</a:t>
            </a:r>
            <a:endParaRPr lang="zh-TW" altLang="en-US" dirty="0"/>
          </a:p>
        </p:txBody>
      </p:sp>
      <p:sp>
        <p:nvSpPr>
          <p:cNvPr id="3" name="內容版面配置區 2">
            <a:extLst>
              <a:ext uri="{FF2B5EF4-FFF2-40B4-BE49-F238E27FC236}">
                <a16:creationId xmlns:a16="http://schemas.microsoft.com/office/drawing/2014/main" id="{5EEDF0B6-E1FF-7378-FED4-81AAC7DABD57}"/>
              </a:ext>
            </a:extLst>
          </p:cNvPr>
          <p:cNvSpPr>
            <a:spLocks noGrp="1"/>
          </p:cNvSpPr>
          <p:nvPr>
            <p:ph idx="1"/>
          </p:nvPr>
        </p:nvSpPr>
        <p:spPr/>
        <p:txBody>
          <a:bodyPr/>
          <a:lstStyle/>
          <a:p>
            <a:r>
              <a:rPr lang="en-US" altLang="zh-TW" dirty="0"/>
              <a:t>Suppose that storage comes in blocks of contiguous bytes, where a </a:t>
            </a:r>
            <a:r>
              <a:rPr lang="en-US" altLang="zh-TW" dirty="0">
                <a:solidFill>
                  <a:srgbClr val="FF0000"/>
                </a:solidFill>
              </a:rPr>
              <a:t>byte</a:t>
            </a:r>
            <a:r>
              <a:rPr lang="en-US" altLang="zh-TW" dirty="0"/>
              <a:t> is the smallest unit of addressable memory.</a:t>
            </a:r>
          </a:p>
          <a:p>
            <a:r>
              <a:rPr lang="en-US" altLang="zh-TW" dirty="0"/>
              <a:t>The </a:t>
            </a:r>
            <a:r>
              <a:rPr lang="en-US" altLang="zh-TW" dirty="0">
                <a:solidFill>
                  <a:srgbClr val="FF0000"/>
                </a:solidFill>
              </a:rPr>
              <a:t>width</a:t>
            </a:r>
            <a:r>
              <a:rPr lang="en-US" altLang="zh-TW" dirty="0"/>
              <a:t> of a type is the number of storage units needed for objects of that type. A basic type, such as a character, integer, or float, requires an integral number of bytes.</a:t>
            </a:r>
            <a:endParaRPr lang="zh-TW" altLang="en-US" dirty="0"/>
          </a:p>
        </p:txBody>
      </p:sp>
      <p:sp>
        <p:nvSpPr>
          <p:cNvPr id="4" name="投影片編號版面配置區 3">
            <a:extLst>
              <a:ext uri="{FF2B5EF4-FFF2-40B4-BE49-F238E27FC236}">
                <a16:creationId xmlns:a16="http://schemas.microsoft.com/office/drawing/2014/main" id="{D004060C-4D0D-8BE7-8529-B9DD52549384}"/>
              </a:ext>
            </a:extLst>
          </p:cNvPr>
          <p:cNvSpPr>
            <a:spLocks noGrp="1"/>
          </p:cNvSpPr>
          <p:nvPr>
            <p:ph type="sldNum" sz="quarter" idx="12"/>
          </p:nvPr>
        </p:nvSpPr>
        <p:spPr/>
        <p:txBody>
          <a:bodyPr/>
          <a:lstStyle/>
          <a:p>
            <a:fld id="{BE15108C-154A-4A5A-9C05-91A49A422BA7}" type="slidenum">
              <a:rPr lang="en-US" smtClean="0"/>
              <a:t>28</a:t>
            </a:fld>
            <a:endParaRPr lang="en-US"/>
          </a:p>
        </p:txBody>
      </p:sp>
    </p:spTree>
    <p:extLst>
      <p:ext uri="{BB962C8B-B14F-4D97-AF65-F5344CB8AC3E}">
        <p14:creationId xmlns:p14="http://schemas.microsoft.com/office/powerpoint/2010/main" val="149250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50FCF-C89B-2643-9E99-5CDF689952E7}"/>
              </a:ext>
            </a:extLst>
          </p:cNvPr>
          <p:cNvSpPr>
            <a:spLocks noGrp="1"/>
          </p:cNvSpPr>
          <p:nvPr>
            <p:ph type="title"/>
          </p:nvPr>
        </p:nvSpPr>
        <p:spPr/>
        <p:txBody>
          <a:bodyPr/>
          <a:lstStyle/>
          <a:p>
            <a:r>
              <a:rPr lang="en-US" altLang="zh-TW" dirty="0"/>
              <a:t>Storage Layout for Local Names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8388BC2-14BB-EC50-7476-4B1C9D73F5EC}"/>
                  </a:ext>
                </a:extLst>
              </p:cNvPr>
              <p:cNvSpPr>
                <a:spLocks noGrp="1"/>
              </p:cNvSpPr>
              <p:nvPr>
                <p:ph idx="1"/>
              </p:nvPr>
            </p:nvSpPr>
            <p:spPr/>
            <p:txBody>
              <a:bodyPr/>
              <a:lstStyle/>
              <a:p>
                <a:r>
                  <a:rPr lang="en-US" altLang="zh-TW" dirty="0"/>
                  <a:t>The translation scheme uses synthesized attributes type and width for each nonterminal and two variables </a:t>
                </a:r>
                <a14:m>
                  <m:oMath xmlns:m="http://schemas.openxmlformats.org/officeDocument/2006/math">
                    <m:r>
                      <a:rPr lang="en-US" altLang="zh-TW" i="1" dirty="0" smtClean="0">
                        <a:latin typeface="Cambria Math" panose="02040503050406030204" pitchFamily="18" charset="0"/>
                      </a:rPr>
                      <m:t>𝑡</m:t>
                    </m:r>
                  </m:oMath>
                </a14:m>
                <a:r>
                  <a:rPr lang="en-US" altLang="zh-TW" dirty="0"/>
                  <a:t> and </a:t>
                </a:r>
                <a14:m>
                  <m:oMath xmlns:m="http://schemas.openxmlformats.org/officeDocument/2006/math">
                    <m:r>
                      <a:rPr lang="en-US" altLang="zh-TW" i="1" dirty="0" smtClean="0">
                        <a:latin typeface="Cambria Math" panose="02040503050406030204" pitchFamily="18" charset="0"/>
                      </a:rPr>
                      <m:t>𝑤</m:t>
                    </m:r>
                  </m:oMath>
                </a14:m>
                <a:r>
                  <a:rPr lang="en-US" altLang="zh-TW" dirty="0"/>
                  <a:t> to pass type and width information from a B node in a parse tree to the node for the production </a:t>
                </a:r>
                <a14:m>
                  <m:oMath xmlns:m="http://schemas.openxmlformats.org/officeDocument/2006/math">
                    <m:r>
                      <a:rPr lang="en-US" altLang="zh-TW" b="0" i="1" smtClean="0">
                        <a:latin typeface="Cambria Math" panose="02040503050406030204" pitchFamily="18" charset="0"/>
                      </a:rPr>
                      <m:t>𝐶</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𝜖</m:t>
                    </m:r>
                  </m:oMath>
                </a14:m>
                <a:r>
                  <a:rPr lang="en-US" altLang="zh-TW" dirty="0"/>
                  <a:t>. In a syntax-directed definition, </a:t>
                </a:r>
                <a14:m>
                  <m:oMath xmlns:m="http://schemas.openxmlformats.org/officeDocument/2006/math">
                    <m:r>
                      <a:rPr lang="en-US" altLang="zh-TW" i="1" dirty="0" smtClean="0">
                        <a:latin typeface="Cambria Math" panose="02040503050406030204" pitchFamily="18" charset="0"/>
                      </a:rPr>
                      <m:t>𝑡</m:t>
                    </m:r>
                  </m:oMath>
                </a14:m>
                <a:r>
                  <a:rPr lang="en-US" altLang="zh-TW" dirty="0"/>
                  <a:t> and </a:t>
                </a:r>
                <a14:m>
                  <m:oMath xmlns:m="http://schemas.openxmlformats.org/officeDocument/2006/math">
                    <m:r>
                      <a:rPr lang="en-US" altLang="zh-TW" i="1" dirty="0" smtClean="0">
                        <a:latin typeface="Cambria Math" panose="02040503050406030204" pitchFamily="18" charset="0"/>
                      </a:rPr>
                      <m:t>𝑤</m:t>
                    </m:r>
                  </m:oMath>
                </a14:m>
                <a:r>
                  <a:rPr lang="en-US" altLang="zh-TW" dirty="0"/>
                  <a:t> would be inherited attributes for </a:t>
                </a:r>
                <a14:m>
                  <m:oMath xmlns:m="http://schemas.openxmlformats.org/officeDocument/2006/math">
                    <m:r>
                      <a:rPr lang="en-US" altLang="zh-TW" i="1" dirty="0" smtClean="0">
                        <a:latin typeface="Cambria Math" panose="02040503050406030204" pitchFamily="18" charset="0"/>
                      </a:rPr>
                      <m:t>𝐶</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B8388BC2-14BB-EC50-7476-4B1C9D73F5EC}"/>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3B923EE-2413-E829-2F71-C7DB13648790}"/>
              </a:ext>
            </a:extLst>
          </p:cNvPr>
          <p:cNvSpPr>
            <a:spLocks noGrp="1"/>
          </p:cNvSpPr>
          <p:nvPr>
            <p:ph type="sldNum" sz="quarter" idx="12"/>
          </p:nvPr>
        </p:nvSpPr>
        <p:spPr/>
        <p:txBody>
          <a:bodyPr/>
          <a:lstStyle/>
          <a:p>
            <a:fld id="{BE15108C-154A-4A5A-9C05-91A49A422BA7}" type="slidenum">
              <a:rPr lang="en-US" smtClean="0"/>
              <a:t>29</a:t>
            </a:fld>
            <a:endParaRPr lang="en-US"/>
          </a:p>
        </p:txBody>
      </p:sp>
      <p:pic>
        <p:nvPicPr>
          <p:cNvPr id="6" name="圖片 5">
            <a:extLst>
              <a:ext uri="{FF2B5EF4-FFF2-40B4-BE49-F238E27FC236}">
                <a16:creationId xmlns:a16="http://schemas.microsoft.com/office/drawing/2014/main" id="{8F526590-75CC-7D4E-D7EF-D82E32DBEC73}"/>
              </a:ext>
            </a:extLst>
          </p:cNvPr>
          <p:cNvPicPr>
            <a:picLocks noChangeAspect="1"/>
          </p:cNvPicPr>
          <p:nvPr/>
        </p:nvPicPr>
        <p:blipFill>
          <a:blip r:embed="rId3"/>
          <a:stretch>
            <a:fillRect/>
          </a:stretch>
        </p:blipFill>
        <p:spPr>
          <a:xfrm>
            <a:off x="2143125" y="3736966"/>
            <a:ext cx="6879323" cy="2974203"/>
          </a:xfrm>
          <a:prstGeom prst="rect">
            <a:avLst/>
          </a:prstGeom>
        </p:spPr>
      </p:pic>
    </p:spTree>
    <p:extLst>
      <p:ext uri="{BB962C8B-B14F-4D97-AF65-F5344CB8AC3E}">
        <p14:creationId xmlns:p14="http://schemas.microsoft.com/office/powerpoint/2010/main" val="76937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C4D6D0-B532-EE4B-2207-7E9CF9F2C02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C0255C-5C23-0792-14B8-9479E32C03AB}"/>
              </a:ext>
            </a:extLst>
          </p:cNvPr>
          <p:cNvSpPr>
            <a:spLocks noGrp="1"/>
          </p:cNvSpPr>
          <p:nvPr>
            <p:ph idx="1"/>
          </p:nvPr>
        </p:nvSpPr>
        <p:spPr/>
        <p:txBody>
          <a:bodyPr/>
          <a:lstStyle/>
          <a:p>
            <a:r>
              <a:rPr lang="en-US" altLang="zh-TW" dirty="0"/>
              <a:t>In the process of translating a program in a given source language into code for a given target machine, a compiler may construct a sequence of intermediate representations. High-level representations are close to the source language and low-level representations are close to the target machine. </a:t>
            </a:r>
            <a:endParaRPr lang="zh-TW" altLang="en-US" dirty="0"/>
          </a:p>
        </p:txBody>
      </p:sp>
      <p:sp>
        <p:nvSpPr>
          <p:cNvPr id="4" name="投影片編號版面配置區 3">
            <a:extLst>
              <a:ext uri="{FF2B5EF4-FFF2-40B4-BE49-F238E27FC236}">
                <a16:creationId xmlns:a16="http://schemas.microsoft.com/office/drawing/2014/main" id="{F7442526-7A5B-E7F9-65BA-4409D0EE1998}"/>
              </a:ext>
            </a:extLst>
          </p:cNvPr>
          <p:cNvSpPr>
            <a:spLocks noGrp="1"/>
          </p:cNvSpPr>
          <p:nvPr>
            <p:ph type="sldNum" sz="quarter" idx="12"/>
          </p:nvPr>
        </p:nvSpPr>
        <p:spPr/>
        <p:txBody>
          <a:bodyPr/>
          <a:lstStyle/>
          <a:p>
            <a:fld id="{BE15108C-154A-4A5A-9C05-91A49A422BA7}" type="slidenum">
              <a:rPr lang="en-US" smtClean="0"/>
              <a:t>3</a:t>
            </a:fld>
            <a:endParaRPr lang="en-US"/>
          </a:p>
        </p:txBody>
      </p:sp>
      <p:pic>
        <p:nvPicPr>
          <p:cNvPr id="6" name="圖片 5">
            <a:extLst>
              <a:ext uri="{FF2B5EF4-FFF2-40B4-BE49-F238E27FC236}">
                <a16:creationId xmlns:a16="http://schemas.microsoft.com/office/drawing/2014/main" id="{BD59461E-C7C2-4FC5-1F81-40C41D605AA8}"/>
              </a:ext>
            </a:extLst>
          </p:cNvPr>
          <p:cNvPicPr>
            <a:picLocks noChangeAspect="1"/>
          </p:cNvPicPr>
          <p:nvPr/>
        </p:nvPicPr>
        <p:blipFill>
          <a:blip r:embed="rId2"/>
          <a:stretch>
            <a:fillRect/>
          </a:stretch>
        </p:blipFill>
        <p:spPr>
          <a:xfrm>
            <a:off x="852746" y="4200974"/>
            <a:ext cx="10001666" cy="1535526"/>
          </a:xfrm>
          <a:prstGeom prst="rect">
            <a:avLst/>
          </a:prstGeom>
        </p:spPr>
      </p:pic>
    </p:spTree>
    <p:extLst>
      <p:ext uri="{BB962C8B-B14F-4D97-AF65-F5344CB8AC3E}">
        <p14:creationId xmlns:p14="http://schemas.microsoft.com/office/powerpoint/2010/main" val="164863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9A5291-EEDB-7E2F-429C-71F7C152085A}"/>
              </a:ext>
            </a:extLst>
          </p:cNvPr>
          <p:cNvSpPr>
            <a:spLocks noGrp="1"/>
          </p:cNvSpPr>
          <p:nvPr>
            <p:ph type="title"/>
          </p:nvPr>
        </p:nvSpPr>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CD338BBE-18BC-770B-10D7-5641B991552A}"/>
              </a:ext>
            </a:extLst>
          </p:cNvPr>
          <p:cNvSpPr>
            <a:spLocks noGrp="1"/>
          </p:cNvSpPr>
          <p:nvPr>
            <p:ph idx="1"/>
          </p:nvPr>
        </p:nvSpPr>
        <p:spPr/>
        <p:txBody>
          <a:bodyPr/>
          <a:lstStyle/>
          <a:p>
            <a:r>
              <a:rPr lang="en-US" altLang="zh-TW" dirty="0"/>
              <a:t>The parse tree for the type int [2][3]</a:t>
            </a:r>
            <a:endParaRPr lang="zh-TW" altLang="en-US" dirty="0"/>
          </a:p>
        </p:txBody>
      </p:sp>
      <p:sp>
        <p:nvSpPr>
          <p:cNvPr id="4" name="投影片編號版面配置區 3">
            <a:extLst>
              <a:ext uri="{FF2B5EF4-FFF2-40B4-BE49-F238E27FC236}">
                <a16:creationId xmlns:a16="http://schemas.microsoft.com/office/drawing/2014/main" id="{BD5A69F1-DA89-56FF-DBEA-766EE828D4F2}"/>
              </a:ext>
            </a:extLst>
          </p:cNvPr>
          <p:cNvSpPr>
            <a:spLocks noGrp="1"/>
          </p:cNvSpPr>
          <p:nvPr>
            <p:ph type="sldNum" sz="quarter" idx="12"/>
          </p:nvPr>
        </p:nvSpPr>
        <p:spPr/>
        <p:txBody>
          <a:bodyPr/>
          <a:lstStyle/>
          <a:p>
            <a:fld id="{BE15108C-154A-4A5A-9C05-91A49A422BA7}" type="slidenum">
              <a:rPr lang="en-US" smtClean="0"/>
              <a:t>30</a:t>
            </a:fld>
            <a:endParaRPr lang="en-US"/>
          </a:p>
        </p:txBody>
      </p:sp>
      <p:pic>
        <p:nvPicPr>
          <p:cNvPr id="6" name="圖片 5">
            <a:extLst>
              <a:ext uri="{FF2B5EF4-FFF2-40B4-BE49-F238E27FC236}">
                <a16:creationId xmlns:a16="http://schemas.microsoft.com/office/drawing/2014/main" id="{52E133CF-E4B0-6F73-09C0-7BACC5EAF1D0}"/>
              </a:ext>
            </a:extLst>
          </p:cNvPr>
          <p:cNvPicPr>
            <a:picLocks noChangeAspect="1"/>
          </p:cNvPicPr>
          <p:nvPr/>
        </p:nvPicPr>
        <p:blipFill>
          <a:blip r:embed="rId2"/>
          <a:stretch>
            <a:fillRect/>
          </a:stretch>
        </p:blipFill>
        <p:spPr>
          <a:xfrm>
            <a:off x="1737175" y="2727148"/>
            <a:ext cx="8717649" cy="3905848"/>
          </a:xfrm>
          <a:prstGeom prst="rect">
            <a:avLst/>
          </a:prstGeom>
        </p:spPr>
      </p:pic>
    </p:spTree>
    <p:extLst>
      <p:ext uri="{BB962C8B-B14F-4D97-AF65-F5344CB8AC3E}">
        <p14:creationId xmlns:p14="http://schemas.microsoft.com/office/powerpoint/2010/main" val="243248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6A50B9-A10B-9356-1469-504FD7BB5C7E}"/>
              </a:ext>
            </a:extLst>
          </p:cNvPr>
          <p:cNvSpPr>
            <a:spLocks noGrp="1"/>
          </p:cNvSpPr>
          <p:nvPr>
            <p:ph type="title"/>
          </p:nvPr>
        </p:nvSpPr>
        <p:spPr/>
        <p:txBody>
          <a:bodyPr>
            <a:normAutofit/>
          </a:bodyPr>
          <a:lstStyle/>
          <a:p>
            <a:r>
              <a:rPr lang="en-US" altLang="zh-TW" dirty="0"/>
              <a:t>Sequences of Declarations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14E9E9A-35E0-24C2-8F34-7D0A33421E66}"/>
                  </a:ext>
                </a:extLst>
              </p:cNvPr>
              <p:cNvSpPr>
                <a:spLocks noGrp="1"/>
              </p:cNvSpPr>
              <p:nvPr>
                <p:ph idx="1"/>
              </p:nvPr>
            </p:nvSpPr>
            <p:spPr/>
            <p:txBody>
              <a:bodyPr/>
              <a:lstStyle/>
              <a:p>
                <a:pPr marL="0" indent="0">
                  <a:buNone/>
                </a:pPr>
                <a:r>
                  <a:rPr lang="en-US" altLang="zh-TW" dirty="0"/>
                  <a:t> </a:t>
                </a:r>
                <a14:m>
                  <m:oMath xmlns:m="http://schemas.openxmlformats.org/officeDocument/2006/math">
                    <m:r>
                      <a:rPr lang="en-US" altLang="zh-TW" i="1" dirty="0" smtClean="0">
                        <a:latin typeface="Cambria Math" panose="02040503050406030204" pitchFamily="18" charset="0"/>
                      </a:rPr>
                      <m:t>𝑃</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𝑀𝐷</m:t>
                    </m:r>
                    <m:r>
                      <a:rPr lang="en-US" altLang="zh-TW" i="1" dirty="0" smtClean="0">
                        <a:latin typeface="Cambria Math" panose="02040503050406030204" pitchFamily="18" charset="0"/>
                      </a:rPr>
                      <m:t>;</m:t>
                    </m:r>
                  </m:oMath>
                </a14:m>
                <a:endParaRPr lang="en-US" altLang="zh-TW" dirty="0"/>
              </a:p>
              <a:p>
                <a:pPr marL="0" indent="0">
                  <a:buNone/>
                </a:pPr>
                <a14:m>
                  <m:oMath xmlns:m="http://schemas.openxmlformats.org/officeDocument/2006/math">
                    <m:r>
                      <a:rPr lang="en-US" altLang="zh-TW" i="1" dirty="0" smtClean="0">
                        <a:latin typeface="Cambria Math" panose="02040503050406030204" pitchFamily="18" charset="0"/>
                      </a:rPr>
                      <m:t> </m:t>
                    </m:r>
                    <m:r>
                      <a:rPr lang="en-US" altLang="zh-TW" i="1" dirty="0" smtClean="0">
                        <a:latin typeface="Cambria Math" panose="02040503050406030204" pitchFamily="18" charset="0"/>
                      </a:rPr>
                      <m:t>𝑀</m:t>
                    </m:r>
                    <m:r>
                      <a:rPr lang="en-US" altLang="zh-TW" i="1" dirty="0" smtClean="0">
                        <a:latin typeface="Cambria Math" panose="02040503050406030204" pitchFamily="18" charset="0"/>
                      </a:rPr>
                      <m:t> →</m:t>
                    </m:r>
                    <m:r>
                      <a:rPr lang="zh-TW" altLang="en-US" i="1" dirty="0" smtClean="0">
                        <a:latin typeface="Cambria Math" panose="02040503050406030204" pitchFamily="18" charset="0"/>
                        <a:ea typeface="Cambria Math" panose="02040503050406030204" pitchFamily="18" charset="0"/>
                      </a:rPr>
                      <m:t>𝜆</m:t>
                    </m:r>
                    <m:r>
                      <a:rPr lang="en-US" altLang="zh-TW" i="1" dirty="0" smtClean="0">
                        <a:latin typeface="Cambria Math" panose="02040503050406030204" pitchFamily="18" charset="0"/>
                      </a:rPr>
                      <m:t>  </m:t>
                    </m:r>
                  </m:oMath>
                </a14:m>
                <a:r>
                  <a:rPr lang="en-US" altLang="zh-TW" dirty="0"/>
                  <a:t>/* empty string */</a:t>
                </a:r>
              </a:p>
              <a:p>
                <a:pPr marL="0" indent="0">
                  <a:buNone/>
                </a:pPr>
                <a14:m>
                  <m:oMath xmlns:m="http://schemas.openxmlformats.org/officeDocument/2006/math">
                    <m:r>
                      <a:rPr lang="en-US" altLang="zh-TW" i="1" dirty="0" smtClean="0">
                        <a:latin typeface="Cambria Math" panose="02040503050406030204" pitchFamily="18" charset="0"/>
                      </a:rPr>
                      <m:t> </m:t>
                    </m:r>
                    <m:r>
                      <a:rPr lang="en-US" altLang="zh-TW" i="1" dirty="0" smtClean="0">
                        <a:latin typeface="Cambria Math" panose="02040503050406030204" pitchFamily="18" charset="0"/>
                      </a:rPr>
                      <m:t>𝐷</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𝐷</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oMath>
                </a14:m>
                <a:r>
                  <a:rPr lang="en-US" altLang="zh-TW" dirty="0"/>
                  <a:t> </a:t>
                </a:r>
              </a:p>
              <a:p>
                <a:pPr marL="0" indent="0">
                  <a:buNone/>
                </a:pPr>
                <a14:m>
                  <m:oMath xmlns:m="http://schemas.openxmlformats.org/officeDocument/2006/math">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𝑖𝑛𝑡</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oMath>
                </a14:m>
                <a:r>
                  <a:rPr lang="en-US" altLang="zh-TW" dirty="0"/>
                  <a:t> </a:t>
                </a:r>
              </a:p>
              <a:p>
                <a:pPr marL="0" indent="0">
                  <a:buNone/>
                </a:pPr>
                <a14:m>
                  <m:oMath xmlns:m="http://schemas.openxmlformats.org/officeDocument/2006/math">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𝑓𝑙𝑜𝑎𝑡</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oMath>
                </a14:m>
                <a:r>
                  <a:rPr lang="en-US" altLang="zh-TW" dirty="0"/>
                  <a:t> </a:t>
                </a: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614E9E9A-35E0-24C2-8F34-7D0A33421E6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8727C5F-7015-CB43-9395-73B2E5A4F75B}"/>
              </a:ext>
            </a:extLst>
          </p:cNvPr>
          <p:cNvSpPr>
            <a:spLocks noGrp="1"/>
          </p:cNvSpPr>
          <p:nvPr>
            <p:ph type="sldNum" sz="quarter" idx="12"/>
          </p:nvPr>
        </p:nvSpPr>
        <p:spPr/>
        <p:txBody>
          <a:bodyPr/>
          <a:lstStyle/>
          <a:p>
            <a:fld id="{BE15108C-154A-4A5A-9C05-91A49A422BA7}" type="slidenum">
              <a:rPr lang="en-US" smtClean="0"/>
              <a:t>31</a:t>
            </a:fld>
            <a:endParaRPr lang="en-US"/>
          </a:p>
        </p:txBody>
      </p:sp>
      <p:grpSp>
        <p:nvGrpSpPr>
          <p:cNvPr id="5" name="群組 4">
            <a:extLst>
              <a:ext uri="{FF2B5EF4-FFF2-40B4-BE49-F238E27FC236}">
                <a16:creationId xmlns:a16="http://schemas.microsoft.com/office/drawing/2014/main" id="{C88201E9-289F-B781-07AD-7E36ACE3DB47}"/>
              </a:ext>
            </a:extLst>
          </p:cNvPr>
          <p:cNvGrpSpPr/>
          <p:nvPr/>
        </p:nvGrpSpPr>
        <p:grpSpPr>
          <a:xfrm>
            <a:off x="6940550" y="2727325"/>
            <a:ext cx="2051050" cy="3481388"/>
            <a:chOff x="6940550" y="2727325"/>
            <a:chExt cx="2051050" cy="3481388"/>
          </a:xfrm>
        </p:grpSpPr>
        <p:sp>
          <p:nvSpPr>
            <p:cNvPr id="6" name="Text Box 4">
              <a:extLst>
                <a:ext uri="{FF2B5EF4-FFF2-40B4-BE49-F238E27FC236}">
                  <a16:creationId xmlns:a16="http://schemas.microsoft.com/office/drawing/2014/main" id="{A2CCC7F9-0180-86CB-8C46-89771B5FD019}"/>
                </a:ext>
              </a:extLst>
            </p:cNvPr>
            <p:cNvSpPr txBox="1">
              <a:spLocks noChangeArrowheads="1"/>
            </p:cNvSpPr>
            <p:nvPr/>
          </p:nvSpPr>
          <p:spPr bwMode="auto">
            <a:xfrm>
              <a:off x="7588250" y="27273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P</a:t>
              </a:r>
            </a:p>
          </p:txBody>
        </p:sp>
        <p:sp>
          <p:nvSpPr>
            <p:cNvPr id="7" name="Line 5">
              <a:extLst>
                <a:ext uri="{FF2B5EF4-FFF2-40B4-BE49-F238E27FC236}">
                  <a16:creationId xmlns:a16="http://schemas.microsoft.com/office/drawing/2014/main" id="{B54FFA42-098F-54DA-0264-B88B1A969798}"/>
                </a:ext>
              </a:extLst>
            </p:cNvPr>
            <p:cNvSpPr>
              <a:spLocks noChangeShapeType="1"/>
            </p:cNvSpPr>
            <p:nvPr/>
          </p:nvSpPr>
          <p:spPr bwMode="auto">
            <a:xfrm flipH="1">
              <a:off x="7391401" y="3141663"/>
              <a:ext cx="288925"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 name="Line 6">
              <a:extLst>
                <a:ext uri="{FF2B5EF4-FFF2-40B4-BE49-F238E27FC236}">
                  <a16:creationId xmlns:a16="http://schemas.microsoft.com/office/drawing/2014/main" id="{59B61178-D93D-F840-FA98-63EF6620AA64}"/>
                </a:ext>
              </a:extLst>
            </p:cNvPr>
            <p:cNvSpPr>
              <a:spLocks noChangeShapeType="1"/>
            </p:cNvSpPr>
            <p:nvPr/>
          </p:nvSpPr>
          <p:spPr bwMode="auto">
            <a:xfrm>
              <a:off x="7824789" y="3141663"/>
              <a:ext cx="287337"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Text Box 7">
              <a:extLst>
                <a:ext uri="{FF2B5EF4-FFF2-40B4-BE49-F238E27FC236}">
                  <a16:creationId xmlns:a16="http://schemas.microsoft.com/office/drawing/2014/main" id="{0047562A-12BF-31B0-E1B1-68A683FBDE7E}"/>
                </a:ext>
              </a:extLst>
            </p:cNvPr>
            <p:cNvSpPr txBox="1">
              <a:spLocks noChangeArrowheads="1"/>
            </p:cNvSpPr>
            <p:nvPr/>
          </p:nvSpPr>
          <p:spPr bwMode="auto">
            <a:xfrm>
              <a:off x="7083425" y="35194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M</a:t>
              </a:r>
            </a:p>
          </p:txBody>
        </p:sp>
        <p:sp>
          <p:nvSpPr>
            <p:cNvPr id="10" name="Text Box 8">
              <a:extLst>
                <a:ext uri="{FF2B5EF4-FFF2-40B4-BE49-F238E27FC236}">
                  <a16:creationId xmlns:a16="http://schemas.microsoft.com/office/drawing/2014/main" id="{874BB45B-A3D7-9148-ABB9-1BB46C2E01D9}"/>
                </a:ext>
              </a:extLst>
            </p:cNvPr>
            <p:cNvSpPr txBox="1">
              <a:spLocks noChangeArrowheads="1"/>
            </p:cNvSpPr>
            <p:nvPr/>
          </p:nvSpPr>
          <p:spPr bwMode="auto">
            <a:xfrm>
              <a:off x="7967663" y="35004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D</a:t>
              </a:r>
            </a:p>
          </p:txBody>
        </p:sp>
        <p:sp>
          <p:nvSpPr>
            <p:cNvPr id="11" name="Line 9">
              <a:extLst>
                <a:ext uri="{FF2B5EF4-FFF2-40B4-BE49-F238E27FC236}">
                  <a16:creationId xmlns:a16="http://schemas.microsoft.com/office/drawing/2014/main" id="{2F922790-0EBF-663E-160D-BC26A65792FF}"/>
                </a:ext>
              </a:extLst>
            </p:cNvPr>
            <p:cNvSpPr>
              <a:spLocks noChangeShapeType="1"/>
            </p:cNvSpPr>
            <p:nvPr/>
          </p:nvSpPr>
          <p:spPr bwMode="auto">
            <a:xfrm>
              <a:off x="7319963" y="4005263"/>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mc:AlternateContent xmlns:mc="http://schemas.openxmlformats.org/markup-compatibility/2006" xmlns:a14="http://schemas.microsoft.com/office/drawing/2010/main">
          <mc:Choice Requires="a14">
            <p:sp>
              <p:nvSpPr>
                <p:cNvPr id="12" name="Text Box 10">
                  <a:extLst>
                    <a:ext uri="{FF2B5EF4-FFF2-40B4-BE49-F238E27FC236}">
                      <a16:creationId xmlns:a16="http://schemas.microsoft.com/office/drawing/2014/main" id="{0EFDA0E1-2DF5-84C4-416F-3655D0028CAD}"/>
                    </a:ext>
                  </a:extLst>
                </p:cNvPr>
                <p:cNvSpPr txBox="1">
                  <a:spLocks noChangeArrowheads="1"/>
                </p:cNvSpPr>
                <p:nvPr/>
              </p:nvSpPr>
              <p:spPr bwMode="auto">
                <a:xfrm>
                  <a:off x="7104064" y="4292601"/>
                  <a:ext cx="486030"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14:m>
                    <m:oMathPara xmlns:m="http://schemas.openxmlformats.org/officeDocument/2006/math">
                      <m:oMathParaPr>
                        <m:jc m:val="centerGroup"/>
                      </m:oMathParaPr>
                      <m:oMath xmlns:m="http://schemas.openxmlformats.org/officeDocument/2006/math">
                        <m:r>
                          <a:rPr kumimoji="1" lang="zh-TW" altLang="en-US" sz="2800" b="1" i="1" dirty="0" smtClean="0">
                            <a:latin typeface="Cambria Math" panose="02040503050406030204" pitchFamily="18" charset="0"/>
                            <a:ea typeface="新細明體" panose="02020500000000000000" pitchFamily="18" charset="-120"/>
                            <a:sym typeface="Symbol" panose="05050102010706020507" pitchFamily="18" charset="2"/>
                          </a:rPr>
                          <m:t>𝝀</m:t>
                        </m:r>
                      </m:oMath>
                    </m:oMathPara>
                  </a14:m>
                  <a:endParaRPr kumimoji="1" lang="en-US" altLang="zh-TW" sz="2800" b="1" dirty="0">
                    <a:latin typeface="Arial" panose="020B0604020202020204" pitchFamily="34" charset="0"/>
                    <a:ea typeface="新細明體" panose="02020500000000000000" pitchFamily="18" charset="-120"/>
                    <a:sym typeface="Symbol" panose="05050102010706020507" pitchFamily="18" charset="2"/>
                  </a:endParaRPr>
                </a:p>
              </p:txBody>
            </p:sp>
          </mc:Choice>
          <mc:Fallback xmlns="">
            <p:sp>
              <p:nvSpPr>
                <p:cNvPr id="12" name="Text Box 10">
                  <a:extLst>
                    <a:ext uri="{FF2B5EF4-FFF2-40B4-BE49-F238E27FC236}">
                      <a16:creationId xmlns:a16="http://schemas.microsoft.com/office/drawing/2014/main" id="{0EFDA0E1-2DF5-84C4-416F-3655D0028CAD}"/>
                    </a:ext>
                  </a:extLst>
                </p:cNvPr>
                <p:cNvSpPr txBox="1">
                  <a:spLocks noRot="1" noChangeAspect="1" noMove="1" noResize="1" noEditPoints="1" noAdjustHandles="1" noChangeArrowheads="1" noChangeShapeType="1" noTextEdit="1"/>
                </p:cNvSpPr>
                <p:nvPr/>
              </p:nvSpPr>
              <p:spPr bwMode="auto">
                <a:xfrm>
                  <a:off x="7104064" y="4292601"/>
                  <a:ext cx="486030" cy="52322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TW" altLang="en-US">
                      <a:noFill/>
                    </a:rPr>
                    <a:t> </a:t>
                  </a:r>
                </a:p>
              </p:txBody>
            </p:sp>
          </mc:Fallback>
        </mc:AlternateContent>
        <p:sp>
          <p:nvSpPr>
            <p:cNvPr id="13" name="Line 11">
              <a:extLst>
                <a:ext uri="{FF2B5EF4-FFF2-40B4-BE49-F238E27FC236}">
                  <a16:creationId xmlns:a16="http://schemas.microsoft.com/office/drawing/2014/main" id="{B3A0A1FC-9776-C0BC-8372-94A6A27CC693}"/>
                </a:ext>
              </a:extLst>
            </p:cNvPr>
            <p:cNvSpPr>
              <a:spLocks noChangeShapeType="1"/>
            </p:cNvSpPr>
            <p:nvPr/>
          </p:nvSpPr>
          <p:spPr bwMode="auto">
            <a:xfrm flipH="1">
              <a:off x="7967663" y="4005263"/>
              <a:ext cx="1444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Line 12">
              <a:extLst>
                <a:ext uri="{FF2B5EF4-FFF2-40B4-BE49-F238E27FC236}">
                  <a16:creationId xmlns:a16="http://schemas.microsoft.com/office/drawing/2014/main" id="{C8AA3E1A-4AD3-2BE9-18A5-5F9DF62D3E9C}"/>
                </a:ext>
              </a:extLst>
            </p:cNvPr>
            <p:cNvSpPr>
              <a:spLocks noChangeShapeType="1"/>
            </p:cNvSpPr>
            <p:nvPr/>
          </p:nvSpPr>
          <p:spPr bwMode="auto">
            <a:xfrm>
              <a:off x="8256589" y="4005263"/>
              <a:ext cx="287337"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13">
              <a:extLst>
                <a:ext uri="{FF2B5EF4-FFF2-40B4-BE49-F238E27FC236}">
                  <a16:creationId xmlns:a16="http://schemas.microsoft.com/office/drawing/2014/main" id="{F02BAD83-A58A-1129-7B96-2CC2181D2786}"/>
                </a:ext>
              </a:extLst>
            </p:cNvPr>
            <p:cNvSpPr>
              <a:spLocks noChangeShapeType="1"/>
            </p:cNvSpPr>
            <p:nvPr/>
          </p:nvSpPr>
          <p:spPr bwMode="auto">
            <a:xfrm>
              <a:off x="8183563" y="4005263"/>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Text Box 14">
              <a:extLst>
                <a:ext uri="{FF2B5EF4-FFF2-40B4-BE49-F238E27FC236}">
                  <a16:creationId xmlns:a16="http://schemas.microsoft.com/office/drawing/2014/main" id="{85E0CFDB-0608-2A99-AF79-969C208750E4}"/>
                </a:ext>
              </a:extLst>
            </p:cNvPr>
            <p:cNvSpPr txBox="1">
              <a:spLocks noChangeArrowheads="1"/>
            </p:cNvSpPr>
            <p:nvPr/>
          </p:nvSpPr>
          <p:spPr bwMode="auto">
            <a:xfrm>
              <a:off x="7751763" y="43656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D</a:t>
              </a:r>
            </a:p>
          </p:txBody>
        </p:sp>
        <p:sp>
          <p:nvSpPr>
            <p:cNvPr id="17" name="Text Box 15">
              <a:extLst>
                <a:ext uri="{FF2B5EF4-FFF2-40B4-BE49-F238E27FC236}">
                  <a16:creationId xmlns:a16="http://schemas.microsoft.com/office/drawing/2014/main" id="{702A797D-D84D-1696-C5F4-66AD50B3D7DF}"/>
                </a:ext>
              </a:extLst>
            </p:cNvPr>
            <p:cNvSpPr txBox="1">
              <a:spLocks noChangeArrowheads="1"/>
            </p:cNvSpPr>
            <p:nvPr/>
          </p:nvSpPr>
          <p:spPr bwMode="auto">
            <a:xfrm>
              <a:off x="8091489" y="4260851"/>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800" b="1">
                  <a:latin typeface="Arial" panose="020B0604020202020204" pitchFamily="34" charset="0"/>
                  <a:ea typeface="新細明體" panose="02020500000000000000" pitchFamily="18" charset="-120"/>
                </a:rPr>
                <a:t>,</a:t>
              </a:r>
            </a:p>
          </p:txBody>
        </p:sp>
        <p:sp>
          <p:nvSpPr>
            <p:cNvPr id="18" name="Text Box 16">
              <a:extLst>
                <a:ext uri="{FF2B5EF4-FFF2-40B4-BE49-F238E27FC236}">
                  <a16:creationId xmlns:a16="http://schemas.microsoft.com/office/drawing/2014/main" id="{9065A442-13D7-F3DC-673B-015AD454A47B}"/>
                </a:ext>
              </a:extLst>
            </p:cNvPr>
            <p:cNvSpPr txBox="1">
              <a:spLocks noChangeArrowheads="1"/>
            </p:cNvSpPr>
            <p:nvPr/>
          </p:nvSpPr>
          <p:spPr bwMode="auto">
            <a:xfrm>
              <a:off x="8401051" y="4365625"/>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19" name="Line 17">
              <a:extLst>
                <a:ext uri="{FF2B5EF4-FFF2-40B4-BE49-F238E27FC236}">
                  <a16:creationId xmlns:a16="http://schemas.microsoft.com/office/drawing/2014/main" id="{C019B048-B781-0050-12EF-95D4756DDA0C}"/>
                </a:ext>
              </a:extLst>
            </p:cNvPr>
            <p:cNvSpPr>
              <a:spLocks noChangeShapeType="1"/>
            </p:cNvSpPr>
            <p:nvPr/>
          </p:nvSpPr>
          <p:spPr bwMode="auto">
            <a:xfrm flipH="1">
              <a:off x="7608888" y="4797426"/>
              <a:ext cx="21590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 name="Line 18">
              <a:extLst>
                <a:ext uri="{FF2B5EF4-FFF2-40B4-BE49-F238E27FC236}">
                  <a16:creationId xmlns:a16="http://schemas.microsoft.com/office/drawing/2014/main" id="{6276E637-7F0B-A3B5-5119-AB58A24E3752}"/>
                </a:ext>
              </a:extLst>
            </p:cNvPr>
            <p:cNvSpPr>
              <a:spLocks noChangeShapeType="1"/>
            </p:cNvSpPr>
            <p:nvPr/>
          </p:nvSpPr>
          <p:spPr bwMode="auto">
            <a:xfrm>
              <a:off x="7967663" y="4797426"/>
              <a:ext cx="144462"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 name="Text Box 19">
              <a:extLst>
                <a:ext uri="{FF2B5EF4-FFF2-40B4-BE49-F238E27FC236}">
                  <a16:creationId xmlns:a16="http://schemas.microsoft.com/office/drawing/2014/main" id="{86773B60-D8B3-A39A-C2AF-E13F3D9F9DEE}"/>
                </a:ext>
              </a:extLst>
            </p:cNvPr>
            <p:cNvSpPr txBox="1">
              <a:spLocks noChangeArrowheads="1"/>
            </p:cNvSpPr>
            <p:nvPr/>
          </p:nvSpPr>
          <p:spPr bwMode="auto">
            <a:xfrm>
              <a:off x="7299326" y="5103813"/>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int</a:t>
              </a:r>
            </a:p>
          </p:txBody>
        </p:sp>
        <p:sp>
          <p:nvSpPr>
            <p:cNvPr id="22" name="Text Box 20">
              <a:extLst>
                <a:ext uri="{FF2B5EF4-FFF2-40B4-BE49-F238E27FC236}">
                  <a16:creationId xmlns:a16="http://schemas.microsoft.com/office/drawing/2014/main" id="{64BBE467-C037-874F-7421-2F9402D6E49F}"/>
                </a:ext>
              </a:extLst>
            </p:cNvPr>
            <p:cNvSpPr txBox="1">
              <a:spLocks noChangeArrowheads="1"/>
            </p:cNvSpPr>
            <p:nvPr/>
          </p:nvSpPr>
          <p:spPr bwMode="auto">
            <a:xfrm>
              <a:off x="7967664" y="5084763"/>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23" name="Line 21">
              <a:extLst>
                <a:ext uri="{FF2B5EF4-FFF2-40B4-BE49-F238E27FC236}">
                  <a16:creationId xmlns:a16="http://schemas.microsoft.com/office/drawing/2014/main" id="{4C8DFF10-A43B-6575-E325-87BE644317D7}"/>
                </a:ext>
              </a:extLst>
            </p:cNvPr>
            <p:cNvSpPr>
              <a:spLocks noChangeShapeType="1"/>
            </p:cNvSpPr>
            <p:nvPr/>
          </p:nvSpPr>
          <p:spPr bwMode="auto">
            <a:xfrm>
              <a:off x="7967664" y="3141663"/>
              <a:ext cx="865187"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 name="Text Box 22">
              <a:extLst>
                <a:ext uri="{FF2B5EF4-FFF2-40B4-BE49-F238E27FC236}">
                  <a16:creationId xmlns:a16="http://schemas.microsoft.com/office/drawing/2014/main" id="{11E67C7A-0011-F6F1-0CC0-5EBA5F295ECF}"/>
                </a:ext>
              </a:extLst>
            </p:cNvPr>
            <p:cNvSpPr txBox="1">
              <a:spLocks noChangeArrowheads="1"/>
            </p:cNvSpPr>
            <p:nvPr/>
          </p:nvSpPr>
          <p:spPr bwMode="auto">
            <a:xfrm>
              <a:off x="8688388" y="3500438"/>
              <a:ext cx="303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800" b="1">
                  <a:latin typeface="Arial" panose="020B0604020202020204" pitchFamily="34" charset="0"/>
                  <a:ea typeface="新細明體" panose="02020500000000000000" pitchFamily="18" charset="-120"/>
                </a:rPr>
                <a:t>;</a:t>
              </a:r>
            </a:p>
          </p:txBody>
        </p:sp>
        <p:sp>
          <p:nvSpPr>
            <p:cNvPr id="25" name="Text Box 23">
              <a:extLst>
                <a:ext uri="{FF2B5EF4-FFF2-40B4-BE49-F238E27FC236}">
                  <a16:creationId xmlns:a16="http://schemas.microsoft.com/office/drawing/2014/main" id="{BC44D6B8-AFE7-04DF-EDB9-EAF866B30F1D}"/>
                </a:ext>
              </a:extLst>
            </p:cNvPr>
            <p:cNvSpPr txBox="1">
              <a:spLocks noChangeArrowheads="1"/>
            </p:cNvSpPr>
            <p:nvPr/>
          </p:nvSpPr>
          <p:spPr bwMode="auto">
            <a:xfrm>
              <a:off x="6940550" y="5751513"/>
              <a:ext cx="141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u="sng">
                  <a:solidFill>
                    <a:srgbClr val="FF0000"/>
                  </a:solidFill>
                  <a:latin typeface="Arial" panose="020B0604020202020204" pitchFamily="34" charset="0"/>
                  <a:ea typeface="新細明體" panose="02020500000000000000" pitchFamily="18" charset="-120"/>
                </a:rPr>
                <a:t>int x , y ;</a:t>
              </a:r>
            </a:p>
          </p:txBody>
        </p:sp>
      </p:grpSp>
    </p:spTree>
    <p:extLst>
      <p:ext uri="{BB962C8B-B14F-4D97-AF65-F5344CB8AC3E}">
        <p14:creationId xmlns:p14="http://schemas.microsoft.com/office/powerpoint/2010/main" val="543649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044A5-3807-7FD2-2AC9-A85493414379}"/>
              </a:ext>
            </a:extLst>
          </p:cNvPr>
          <p:cNvSpPr>
            <a:spLocks noGrp="1"/>
          </p:cNvSpPr>
          <p:nvPr>
            <p:ph type="title"/>
          </p:nvPr>
        </p:nvSpPr>
        <p:spPr/>
        <p:txBody>
          <a:bodyPr/>
          <a:lstStyle/>
          <a:p>
            <a:r>
              <a:rPr lang="en-US" altLang="zh-TW" dirty="0"/>
              <a:t>Sequences of Declarations</a:t>
            </a:r>
            <a:endParaRPr lang="zh-TW" altLang="en-US" dirty="0"/>
          </a:p>
        </p:txBody>
      </p:sp>
      <p:sp>
        <p:nvSpPr>
          <p:cNvPr id="4" name="投影片編號版面配置區 3">
            <a:extLst>
              <a:ext uri="{FF2B5EF4-FFF2-40B4-BE49-F238E27FC236}">
                <a16:creationId xmlns:a16="http://schemas.microsoft.com/office/drawing/2014/main" id="{B2E8EF0F-FE01-6A93-202E-F0A5F6DC1455}"/>
              </a:ext>
            </a:extLst>
          </p:cNvPr>
          <p:cNvSpPr>
            <a:spLocks noGrp="1"/>
          </p:cNvSpPr>
          <p:nvPr>
            <p:ph type="sldNum" sz="quarter" idx="12"/>
          </p:nvPr>
        </p:nvSpPr>
        <p:spPr/>
        <p:txBody>
          <a:bodyPr/>
          <a:lstStyle/>
          <a:p>
            <a:fld id="{BE15108C-154A-4A5A-9C05-91A49A422BA7}" type="slidenum">
              <a:rPr lang="en-US" smtClean="0"/>
              <a:t>32</a:t>
            </a:fld>
            <a:endParaRPr lang="en-US"/>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9E4A6363-2058-488B-F9A7-74026BD69709}"/>
                  </a:ext>
                </a:extLst>
              </p:cNvPr>
              <p:cNvSpPr txBox="1">
                <a:spLocks noChangeArrowheads="1"/>
              </p:cNvSpPr>
              <p:nvPr/>
            </p:nvSpPr>
            <p:spPr>
              <a:xfrm>
                <a:off x="570147" y="2500483"/>
                <a:ext cx="7862887" cy="3923950"/>
              </a:xfrm>
              <a:prstGeom prst="rect">
                <a:avLst/>
              </a:prstGeom>
            </p:spPr>
            <p:txBody>
              <a:bodyPr vert="horz" wrap="square" lIns="91440" tIns="45720" rIns="91440" bIns="45720" numCol="1" rtlCol="0" anchor="t" anchorCtr="0" compatLnSpc="1">
                <a:prstTxWarp prst="textNoShape">
                  <a:avLst/>
                </a:prstTxWarp>
                <a:normAutofit fontScale="77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buNone/>
                </a:pPr>
                <a14:m>
                  <m:oMath xmlns:m="http://schemas.openxmlformats.org/officeDocument/2006/math">
                    <m:r>
                      <a:rPr lang="en-US" altLang="zh-TW" sz="2400" i="1" dirty="0" smtClean="0">
                        <a:latin typeface="Cambria Math" panose="02040503050406030204" pitchFamily="18" charset="0"/>
                      </a:rPr>
                      <m:t>𝑃</m:t>
                    </m:r>
                    <m:r>
                      <a:rPr lang="en-US" altLang="zh-TW" sz="2400" i="1" dirty="0" smtClean="0">
                        <a:latin typeface="Cambria Math" panose="02040503050406030204" pitchFamily="18" charset="0"/>
                      </a:rPr>
                      <m:t> → </m:t>
                    </m:r>
                    <m:r>
                      <a:rPr lang="en-US" altLang="zh-TW" sz="2400" i="1" dirty="0" smtClean="0">
                        <a:latin typeface="Cambria Math" panose="02040503050406030204" pitchFamily="18" charset="0"/>
                      </a:rPr>
                      <m:t>𝑀𝐷</m:t>
                    </m:r>
                    <m:r>
                      <a:rPr lang="en-US" altLang="zh-TW" sz="2400" i="1" dirty="0" smtClean="0">
                        <a:latin typeface="Cambria Math" panose="02040503050406030204" pitchFamily="18" charset="0"/>
                      </a:rPr>
                      <m:t>;</m:t>
                    </m:r>
                  </m:oMath>
                </a14:m>
                <a:r>
                  <a:rPr lang="en-US" altLang="zh-TW" sz="2400" dirty="0">
                    <a:ea typeface="新細明體" panose="02020500000000000000" pitchFamily="18" charset="-120"/>
                  </a:rPr>
                  <a:t> {/* do nothing */}</a:t>
                </a:r>
              </a:p>
              <a:p>
                <a:pPr algn="just">
                  <a:lnSpc>
                    <a:spcPct val="80000"/>
                  </a:lnSpc>
                  <a:buFont typeface="Wingdings" panose="05000000000000000000" pitchFamily="2" charset="2"/>
                  <a:buNone/>
                </a:pPr>
                <a14:m>
                  <m:oMath xmlns:m="http://schemas.openxmlformats.org/officeDocument/2006/math">
                    <m:r>
                      <a:rPr lang="en-US" altLang="zh-TW" sz="2400" i="1" dirty="0" smtClean="0">
                        <a:latin typeface="Cambria Math" panose="02040503050406030204" pitchFamily="18" charset="0"/>
                      </a:rPr>
                      <m:t>𝑀</m:t>
                    </m:r>
                    <m:r>
                      <a:rPr lang="en-US" altLang="zh-TW" sz="2400" i="1" dirty="0" smtClean="0">
                        <a:latin typeface="Cambria Math" panose="02040503050406030204" pitchFamily="18" charset="0"/>
                      </a:rPr>
                      <m:t> →</m:t>
                    </m:r>
                    <m:r>
                      <a:rPr lang="zh-TW" altLang="en-US" sz="2400" i="1" dirty="0" smtClean="0">
                        <a:latin typeface="Cambria Math" panose="02040503050406030204" pitchFamily="18" charset="0"/>
                        <a:ea typeface="Cambria Math" panose="02040503050406030204" pitchFamily="18" charset="0"/>
                      </a:rPr>
                      <m:t>𝜆</m:t>
                    </m:r>
                  </m:oMath>
                </a14:m>
                <a:r>
                  <a:rPr lang="en-US" altLang="zh-TW" sz="2400" dirty="0">
                    <a:ea typeface="新細明體" panose="02020500000000000000" pitchFamily="18" charset="-120"/>
                  </a:rPr>
                  <a:t>      { if offset was not initialized then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=0</m:t>
                    </m:r>
                  </m:oMath>
                </a14:m>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zh-TW" altLang="en-US" sz="2400" dirty="0">
                    <a:ea typeface="新細明體" panose="02020500000000000000" pitchFamily="18" charset="-120"/>
                  </a:rPr>
                  <a:t>𝐷 → </a:t>
                </a:r>
                <a14:m>
                  <m:oMath xmlns:m="http://schemas.openxmlformats.org/officeDocument/2006/math">
                    <m:r>
                      <a:rPr lang="en-US" altLang="zh-TW" sz="2400" i="1" dirty="0" smtClean="0">
                        <a:latin typeface="Cambria Math" panose="02040503050406030204" pitchFamily="18" charset="0"/>
                      </a:rPr>
                      <m:t>𝑖𝑛𝑡</m:t>
                    </m:r>
                    <m:r>
                      <a:rPr lang="en-US" altLang="zh-TW" sz="2400" i="1" dirty="0" smtClean="0">
                        <a:latin typeface="Cambria Math" panose="02040503050406030204" pitchFamily="18" charset="0"/>
                      </a:rPr>
                      <m:t> </m:t>
                    </m:r>
                    <m:r>
                      <a:rPr lang="en-US" altLang="zh-TW" sz="2400" i="1" dirty="0" smtClean="0">
                        <a:latin typeface="Cambria Math" panose="02040503050406030204" pitchFamily="18" charset="0"/>
                      </a:rPr>
                      <m:t>𝑖𝑑</m:t>
                    </m:r>
                  </m:oMath>
                </a14:m>
                <a:r>
                  <a:rPr lang="en-US" altLang="zh-TW" sz="2400" dirty="0">
                    <a:ea typeface="新細明體" panose="02020500000000000000" pitchFamily="18" charset="-120"/>
                  </a:rPr>
                  <a:t> { </a:t>
                </a:r>
                <a:r>
                  <a:rPr lang="en-US" altLang="zh-TW" sz="2400" b="1" dirty="0">
                    <a:ea typeface="新細明體" panose="02020500000000000000" pitchFamily="18" charset="-120"/>
                  </a:rPr>
                  <a:t>enter (</a:t>
                </a:r>
                <a14:m>
                  <m:oMath xmlns:m="http://schemas.openxmlformats.org/officeDocument/2006/math">
                    <m:r>
                      <a:rPr lang="en-US" altLang="zh-TW" sz="2400" b="1" i="1" dirty="0" smtClean="0">
                        <a:latin typeface="Cambria Math" panose="02040503050406030204" pitchFamily="18" charset="0"/>
                        <a:ea typeface="新細明體" panose="02020500000000000000" pitchFamily="18" charset="-120"/>
                      </a:rPr>
                      <m:t>𝒊𝒅</m:t>
                    </m:r>
                    <m:r>
                      <a:rPr lang="en-US" altLang="zh-TW" sz="2400" b="1" i="1" dirty="0" smtClean="0">
                        <a:latin typeface="Cambria Math" panose="02040503050406030204" pitchFamily="18" charset="0"/>
                        <a:ea typeface="新細明體" panose="02020500000000000000" pitchFamily="18" charset="-120"/>
                      </a:rPr>
                      <m:t>.</m:t>
                    </m:r>
                    <m:r>
                      <a:rPr lang="en-US" altLang="zh-TW" sz="2400" b="1" i="1" dirty="0" smtClean="0">
                        <a:latin typeface="Cambria Math" panose="02040503050406030204" pitchFamily="18" charset="0"/>
                        <a:ea typeface="新細明體" panose="02020500000000000000" pitchFamily="18" charset="-120"/>
                      </a:rPr>
                      <m:t>𝒏𝒂𝒎𝒆</m:t>
                    </m:r>
                    <m:r>
                      <a:rPr lang="en-US" altLang="zh-TW" sz="2400" b="1" i="1" dirty="0" smtClean="0">
                        <a:latin typeface="Cambria Math" panose="02040503050406030204" pitchFamily="18" charset="0"/>
                        <a:ea typeface="新細明體" panose="02020500000000000000" pitchFamily="18" charset="-120"/>
                      </a:rPr>
                      <m:t>, </m:t>
                    </m:r>
                    <m:r>
                      <a:rPr lang="en-US" altLang="zh-TW" sz="2400" b="1" i="1" dirty="0" smtClean="0">
                        <a:latin typeface="Cambria Math" panose="02040503050406030204" pitchFamily="18" charset="0"/>
                        <a:ea typeface="新細明體" panose="02020500000000000000" pitchFamily="18" charset="-120"/>
                      </a:rPr>
                      <m:t>𝒊𝒏𝒕</m:t>
                    </m:r>
                    <m:r>
                      <a:rPr lang="en-US" altLang="zh-TW" sz="2400" b="1" i="1" dirty="0" smtClean="0">
                        <a:latin typeface="Cambria Math" panose="02040503050406030204" pitchFamily="18" charset="0"/>
                        <a:ea typeface="新細明體" panose="02020500000000000000" pitchFamily="18" charset="-120"/>
                      </a:rPr>
                      <m:t>, </m:t>
                    </m:r>
                    <m:r>
                      <a:rPr lang="en-US" altLang="zh-TW" sz="2400" b="1" i="1" dirty="0" smtClean="0">
                        <a:latin typeface="Cambria Math" panose="02040503050406030204" pitchFamily="18" charset="0"/>
                        <a:ea typeface="新細明體" panose="02020500000000000000" pitchFamily="18" charset="-120"/>
                      </a:rPr>
                      <m:t>𝒐𝒇𝒇𝒔𝒆𝒕</m:t>
                    </m:r>
                  </m:oMath>
                </a14:m>
                <a:r>
                  <a:rPr lang="en-US" altLang="zh-TW" sz="2400" b="1" dirty="0">
                    <a:ea typeface="新細明體" panose="02020500000000000000" pitchFamily="18" charset="-120"/>
                  </a:rPr>
                  <a:t>);</a:t>
                </a: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 a function entering type “int” and </a:t>
                </a:r>
              </a:p>
              <a:p>
                <a:pPr algn="just">
                  <a:lnSpc>
                    <a:spcPct val="80000"/>
                  </a:lnSpc>
                  <a:buFont typeface="Wingdings" panose="05000000000000000000" pitchFamily="2" charset="2"/>
                  <a:buNone/>
                </a:pPr>
                <a:r>
                  <a:rPr lang="en-US" altLang="zh-TW" sz="2400" dirty="0">
                    <a:ea typeface="新細明體" panose="02020500000000000000" pitchFamily="18" charset="-120"/>
                  </a:rPr>
                  <a:t>                        particular offset to the entry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𝑛𝑎𝑚𝑒</m:t>
                    </m:r>
                    <m:r>
                      <a:rPr lang="en-US" altLang="zh-TW" sz="2400" i="1" dirty="0" smtClean="0">
                        <a:latin typeface="Cambria Math" panose="02040503050406030204" pitchFamily="18" charset="0"/>
                        <a:ea typeface="新細明體" panose="02020500000000000000" pitchFamily="18" charset="-120"/>
                      </a:rPr>
                      <m:t> </m:t>
                    </m:r>
                  </m:oMath>
                </a14:m>
                <a:endParaRPr lang="en-US" altLang="zh-TW" sz="2400" dirty="0">
                  <a:ea typeface="新細明體" panose="02020500000000000000" pitchFamily="18" charset="-120"/>
                </a:endParaRPr>
              </a:p>
              <a:p>
                <a:pPr algn="just">
                  <a:lnSpc>
                    <a:spcPct val="80000"/>
                  </a:lnSpc>
                  <a:buFont typeface="Wingdings" panose="05000000000000000000" pitchFamily="2" charset="2"/>
                  <a:buNone/>
                </a:pPr>
                <a:r>
                  <a:rPr lang="en-US" altLang="zh-TW" sz="2400" dirty="0">
                    <a:ea typeface="新細明體" panose="02020500000000000000" pitchFamily="18" charset="-120"/>
                  </a:rPr>
                  <a:t>                        of the symbol table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𝑡𝑦𝑝𝑒</m:t>
                    </m:r>
                    <m:r>
                      <a:rPr lang="en-US" altLang="zh-TW" sz="2400" i="1" dirty="0" smtClean="0">
                        <a:latin typeface="Cambria Math" panose="02040503050406030204" pitchFamily="18" charset="0"/>
                        <a:ea typeface="新細明體" panose="02020500000000000000" pitchFamily="18" charset="-120"/>
                      </a:rPr>
                      <m:t> = </m:t>
                    </m:r>
                    <m:r>
                      <a:rPr lang="en-US" altLang="zh-TW" sz="2400" i="1" dirty="0" smtClean="0">
                        <a:latin typeface="Cambria Math" panose="02040503050406030204" pitchFamily="18" charset="0"/>
                        <a:ea typeface="新細明體" panose="02020500000000000000" pitchFamily="18" charset="-120"/>
                      </a:rPr>
                      <m:t>𝑖𝑛𝑡</m:t>
                    </m:r>
                  </m:oMath>
                </a14:m>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+ 4</m:t>
                    </m:r>
                  </m:oMath>
                </a14:m>
                <a:r>
                  <a:rPr lang="en-US" altLang="zh-TW" sz="2400" dirty="0">
                    <a:ea typeface="新細明體" panose="02020500000000000000" pitchFamily="18" charset="-120"/>
                  </a:rPr>
                  <a:t>; /*bytes, width of int*/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oMath>
                </a14:m>
                <a:r>
                  <a:rPr lang="en-US" altLang="zh-TW" sz="2400" dirty="0">
                    <a:ea typeface="新細明體" panose="02020500000000000000" pitchFamily="18" charset="-120"/>
                  </a:rPr>
                  <a:t>; }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p:txBody>
          </p:sp>
        </mc:Choice>
        <mc:Fallback xmlns="">
          <p:sp>
            <p:nvSpPr>
              <p:cNvPr id="5" name="Rectangle 3">
                <a:extLst>
                  <a:ext uri="{FF2B5EF4-FFF2-40B4-BE49-F238E27FC236}">
                    <a16:creationId xmlns:a16="http://schemas.microsoft.com/office/drawing/2014/main" id="{9E4A6363-2058-488B-F9A7-74026BD69709}"/>
                  </a:ext>
                </a:extLst>
              </p:cNvPr>
              <p:cNvSpPr txBox="1">
                <a:spLocks noRot="1" noChangeAspect="1" noMove="1" noResize="1" noEditPoints="1" noAdjustHandles="1" noChangeArrowheads="1" noChangeShapeType="1" noTextEdit="1"/>
              </p:cNvSpPr>
              <p:nvPr/>
            </p:nvSpPr>
            <p:spPr>
              <a:xfrm>
                <a:off x="570147" y="2500483"/>
                <a:ext cx="7862887" cy="3923950"/>
              </a:xfrm>
              <a:prstGeom prst="rect">
                <a:avLst/>
              </a:prstGeom>
              <a:blipFill>
                <a:blip r:embed="rId2"/>
                <a:stretch>
                  <a:fillRect l="-776" t="-37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74060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13EBBFB-9592-A34A-5B89-85722D6659E1}"/>
              </a:ext>
            </a:extLst>
          </p:cNvPr>
          <p:cNvSpPr>
            <a:spLocks noGrp="1"/>
          </p:cNvSpPr>
          <p:nvPr>
            <p:ph type="sldNum" sz="quarter" idx="12"/>
          </p:nvPr>
        </p:nvSpPr>
        <p:spPr/>
        <p:txBody>
          <a:bodyPr/>
          <a:lstStyle/>
          <a:p>
            <a:fld id="{BE15108C-154A-4A5A-9C05-91A49A422BA7}" type="slidenum">
              <a:rPr lang="en-US" smtClean="0"/>
              <a:t>33</a:t>
            </a:fld>
            <a:endParaRPr lang="en-US"/>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1467E4C1-E075-9775-74AB-5639D249B955}"/>
                  </a:ext>
                </a:extLst>
              </p:cNvPr>
              <p:cNvSpPr>
                <a:spLocks noGrp="1" noChangeArrowheads="1"/>
              </p:cNvSpPr>
              <p:nvPr>
                <p:ph idx="1"/>
              </p:nvPr>
            </p:nvSpPr>
            <p:spPr bwMode="auto">
              <a:xfrm>
                <a:off x="1992314" y="549276"/>
                <a:ext cx="8675687" cy="6156325"/>
              </a:xfrm>
            </p:spPr>
            <p:txBody>
              <a:bodyPr wrap="square" numCol="1" anchor="t" anchorCtr="0" compatLnSpc="1">
                <a:prstTxWarp prst="textNoShape">
                  <a:avLst/>
                </a:prstTxWarp>
                <a:normAutofit fontScale="92500" lnSpcReduction="10000"/>
              </a:bodyPr>
              <a:lstStyle/>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 → </m:t>
                    </m:r>
                    <m:r>
                      <a:rPr lang="en-US" altLang="zh-TW" sz="2400" i="1" dirty="0" smtClean="0">
                        <a:latin typeface="Cambria Math" panose="02040503050406030204" pitchFamily="18" charset="0"/>
                        <a:ea typeface="新細明體" panose="02020500000000000000" pitchFamily="18" charset="-120"/>
                      </a:rPr>
                      <m:t>𝑓𝑙𝑜𝑎𝑡</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  </m:t>
                    </m:r>
                  </m:oMath>
                </a14:m>
                <a:r>
                  <a:rPr lang="en-US" altLang="zh-TW" sz="2400" dirty="0">
                    <a:ea typeface="新細明體" panose="02020500000000000000" pitchFamily="18" charset="-120"/>
                  </a:rPr>
                  <a:t>{ enter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𝑛𝑎𝑚𝑒</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𝑓𝑙𝑜𝑎𝑡</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𝑜𝑓𝑓𝑠𝑒𝑡</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𝑓𝑙𝑜𝑎𝑡</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+ 8</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/*bytes, width of float*/</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 </m:t>
                    </m:r>
                  </m:oMath>
                </a14:m>
                <a:r>
                  <a:rPr lang="en-US" altLang="zh-TW" sz="2400" dirty="0">
                    <a:ea typeface="新細明體" panose="02020500000000000000" pitchFamily="18" charset="-120"/>
                  </a:rPr>
                  <a:t>; }              </a:t>
                </a:r>
              </a:p>
              <a:p>
                <a:pPr algn="just">
                  <a:lnSpc>
                    <a:spcPct val="90000"/>
                  </a:lnSpc>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Cambria Math" panose="02040503050406030204" pitchFamily="18" charset="0"/>
                      </a:rPr>
                      <m:t>→</m:t>
                    </m:r>
                    <m:sSub>
                      <m:sSubPr>
                        <m:ctrlPr>
                          <a:rPr lang="en-US" altLang="zh-TW" sz="2400" i="1" dirty="0" smtClean="0">
                            <a:latin typeface="Cambria Math" panose="02040503050406030204" pitchFamily="18" charset="0"/>
                            <a:ea typeface="Cambria Math" panose="02040503050406030204" pitchFamily="18" charset="0"/>
                          </a:rPr>
                        </m:ctrlPr>
                      </m:sSubPr>
                      <m:e>
                        <m:r>
                          <a:rPr lang="en-US" altLang="zh-TW" sz="2400" b="0" i="1" dirty="0" smtClean="0">
                            <a:latin typeface="Cambria Math" panose="02040503050406030204" pitchFamily="18" charset="0"/>
                            <a:ea typeface="Cambria Math" panose="02040503050406030204" pitchFamily="18" charset="0"/>
                          </a:rPr>
                          <m:t>𝐷</m:t>
                        </m:r>
                      </m:e>
                      <m:sub>
                        <m:r>
                          <a:rPr lang="en-US" altLang="zh-TW" sz="2400" b="0" i="1" dirty="0" smtClean="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 </m:t>
                    </m:r>
                    <m:r>
                      <a:rPr lang="en-US" altLang="zh-TW" sz="2400" i="1" dirty="0">
                        <a:latin typeface="Cambria Math" panose="02040503050406030204" pitchFamily="18" charset="0"/>
                        <a:ea typeface="新細明體" panose="02020500000000000000" pitchFamily="18" charset="-120"/>
                      </a:rPr>
                      <m:t>𝑖𝑑</m:t>
                    </m:r>
                    <m:r>
                      <a:rPr lang="en-US" altLang="zh-TW" sz="2400" i="1" dirty="0">
                        <a:latin typeface="Cambria Math" panose="02040503050406030204" pitchFamily="18" charset="0"/>
                        <a:ea typeface="新細明體" panose="02020500000000000000" pitchFamily="18" charset="-120"/>
                      </a:rPr>
                      <m:t>  </m:t>
                    </m:r>
                  </m:oMath>
                </a14:m>
                <a:r>
                  <a:rPr lang="en-US" altLang="zh-TW" sz="2400" dirty="0">
                    <a:ea typeface="新細明體" panose="02020500000000000000" pitchFamily="18" charset="-120"/>
                  </a:rPr>
                  <a:t>{ enter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𝑛𝑎𝑚𝑒</m:t>
                    </m:r>
                    <m:r>
                      <a:rPr lang="en-US" altLang="zh-TW" sz="2400" i="1" dirty="0" smtClean="0">
                        <a:latin typeface="Cambria Math" panose="02040503050406030204" pitchFamily="18" charset="0"/>
                        <a:ea typeface="新細明體" panose="02020500000000000000" pitchFamily="18" charset="-120"/>
                      </a:rPr>
                      <m:t>,</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oMath>
                </a14:m>
                <a:r>
                  <a:rPr lang="en-US" altLang="zh-TW" sz="2400" dirty="0">
                    <a:ea typeface="新細明體" panose="02020500000000000000" pitchFamily="18" charset="-120"/>
                  </a:rPr>
                  <a:t>);</a:t>
                </a:r>
              </a:p>
              <a:p>
                <a:pPr algn="just">
                  <a:lnSpc>
                    <a:spcPct val="90000"/>
                  </a:lnSpc>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 =</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oMath>
                </a14:m>
                <a:r>
                  <a:rPr lang="en-US" altLang="zh-TW" sz="2400" dirty="0">
                    <a:ea typeface="新細明體" panose="02020500000000000000" pitchFamily="18" charset="-120"/>
                  </a:rPr>
                  <a:t>;  </a:t>
                </a:r>
              </a:p>
              <a:p>
                <a:pPr algn="just">
                  <a:lnSpc>
                    <a:spcPct val="90000"/>
                  </a:lnSpc>
                  <a:buNone/>
                </a:pPr>
                <a:r>
                  <a:rPr lang="en-US" altLang="zh-TW" sz="2400" dirty="0">
                    <a:ea typeface="新細明體" panose="02020500000000000000" pitchFamily="18" charset="-120"/>
                  </a:rPr>
                  <a:t>                          If </a:t>
                </a:r>
                <a14:m>
                  <m:oMath xmlns:m="http://schemas.openxmlformats.org/officeDocument/2006/math">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 == </m:t>
                    </m:r>
                    <m:r>
                      <a:rPr lang="en-US" altLang="zh-TW" sz="2400" i="1" dirty="0">
                        <a:latin typeface="Cambria Math" panose="02040503050406030204" pitchFamily="18" charset="0"/>
                        <a:ea typeface="新細明體" panose="02020500000000000000" pitchFamily="18" charset="-120"/>
                      </a:rPr>
                      <m:t>𝑖𝑛𝑡</m:t>
                    </m:r>
                    <m:r>
                      <a:rPr lang="en-US" altLang="zh-TW" sz="2400" i="1" dirty="0">
                        <a:latin typeface="Cambria Math" panose="02040503050406030204" pitchFamily="18" charset="0"/>
                        <a:ea typeface="新細明體" panose="02020500000000000000" pitchFamily="18" charset="-120"/>
                      </a:rPr>
                      <m:t>  </m:t>
                    </m:r>
                  </m:oMath>
                </a14:m>
                <a:endParaRPr lang="en-US" altLang="zh-TW" sz="2400" i="1" dirty="0">
                  <a:latin typeface="Cambria Math" panose="02040503050406030204" pitchFamily="18" charset="0"/>
                  <a:ea typeface="新細明體" panose="02020500000000000000" pitchFamily="18" charset="-120"/>
                </a:endParaRPr>
              </a:p>
              <a:p>
                <a:pPr algn="just">
                  <a:lnSpc>
                    <a:spcPct val="90000"/>
                  </a:lnSpc>
                  <a:buNone/>
                </a:pPr>
                <a:r>
                  <a:rPr lang="en-US" altLang="zh-TW" sz="2400" dirty="0">
                    <a:ea typeface="新細明體" panose="02020500000000000000" pitchFamily="18" charset="-120"/>
                  </a:rPr>
                  <a:t>                                </a:t>
                </a:r>
                <a14:m>
                  <m:oMath xmlns:m="http://schemas.openxmlformats.org/officeDocument/2006/math">
                    <m:r>
                      <a:rPr lang="en-US" altLang="zh-TW" sz="2400" i="1" dirty="0" err="1">
                        <a:latin typeface="Cambria Math" panose="02040503050406030204" pitchFamily="18" charset="0"/>
                        <a:ea typeface="新細明體" panose="02020500000000000000" pitchFamily="18" charset="-120"/>
                      </a:rPr>
                      <m:t>𝐷</m:t>
                    </m:r>
                    <m:r>
                      <a:rPr lang="en-US" altLang="zh-TW" sz="2400" i="1" dirty="0" err="1">
                        <a:latin typeface="Cambria Math" panose="02040503050406030204" pitchFamily="18" charset="0"/>
                        <a:ea typeface="新細明體" panose="02020500000000000000" pitchFamily="18" charset="-120"/>
                      </a:rPr>
                      <m:t>.</m:t>
                    </m:r>
                    <m:r>
                      <a:rPr lang="en-US" altLang="zh-TW" sz="2400" i="1" dirty="0" err="1">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 =</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 + 4</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else if </a:t>
                </a:r>
                <a14:m>
                  <m:oMath xmlns:m="http://schemas.openxmlformats.org/officeDocument/2006/math">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 == </m:t>
                    </m:r>
                    <m:r>
                      <a:rPr lang="en-US" altLang="zh-TW" sz="2400" i="1" dirty="0">
                        <a:latin typeface="Cambria Math" panose="02040503050406030204" pitchFamily="18" charset="0"/>
                        <a:ea typeface="新細明體" panose="02020500000000000000" pitchFamily="18" charset="-120"/>
                      </a:rPr>
                      <m:t>𝑓𝑙𝑜𝑎𝑡</m:t>
                    </m:r>
                  </m:oMath>
                </a14:m>
                <a:endParaRPr lang="en-US" altLang="zh-TW" sz="2400" i="1" dirty="0">
                  <a:latin typeface="Cambria Math" panose="02040503050406030204" pitchFamily="18" charset="0"/>
                  <a:ea typeface="新細明體" panose="02020500000000000000" pitchFamily="18" charset="-120"/>
                </a:endParaRP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err="1">
                        <a:latin typeface="Cambria Math" panose="02040503050406030204" pitchFamily="18" charset="0"/>
                        <a:ea typeface="新細明體" panose="02020500000000000000" pitchFamily="18" charset="-120"/>
                      </a:rPr>
                      <m:t>𝐷</m:t>
                    </m:r>
                    <m:r>
                      <a:rPr lang="en-US" altLang="zh-TW" sz="2400" i="1" dirty="0" err="1">
                        <a:latin typeface="Cambria Math" panose="02040503050406030204" pitchFamily="18" charset="0"/>
                        <a:ea typeface="新細明體" panose="02020500000000000000" pitchFamily="18" charset="-120"/>
                      </a:rPr>
                      <m:t>.</m:t>
                    </m:r>
                    <m:r>
                      <a:rPr lang="en-US" altLang="zh-TW" sz="2400" i="1" dirty="0" err="1">
                        <a:latin typeface="Cambria Math" panose="02040503050406030204" pitchFamily="18" charset="0"/>
                        <a:ea typeface="新細明體" panose="02020500000000000000" pitchFamily="18" charset="-120"/>
                      </a:rPr>
                      <m:t>𝑜𝑓𝑓𝑠𝑒𝑡</m:t>
                    </m:r>
                    <m:r>
                      <a:rPr lang="en-US" altLang="zh-TW" sz="2400" b="0" i="1" dirty="0" smtClean="0">
                        <a:latin typeface="Cambria Math" panose="02040503050406030204" pitchFamily="18" charset="0"/>
                        <a:ea typeface="新細明體" panose="02020500000000000000" pitchFamily="18" charset="-120"/>
                      </a:rPr>
                      <m:t>=</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+8</m:t>
                    </m:r>
                  </m:oMath>
                </a14:m>
                <a:r>
                  <a:rPr lang="en-US" altLang="zh-TW" sz="2400" dirty="0">
                    <a:ea typeface="新細明體" panose="02020500000000000000" pitchFamily="18" charset="-120"/>
                  </a:rPr>
                  <a:t>;</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 </m:t>
                    </m:r>
                    <m:r>
                      <a:rPr lang="en-US" altLang="zh-TW" sz="2400" i="1" dirty="0" err="1">
                        <a:latin typeface="Cambria Math" panose="02040503050406030204" pitchFamily="18" charset="0"/>
                        <a:ea typeface="新細明體" panose="02020500000000000000" pitchFamily="18" charset="-120"/>
                      </a:rPr>
                      <m:t>𝐷</m:t>
                    </m:r>
                    <m:r>
                      <a:rPr lang="en-US" altLang="zh-TW" sz="2400" i="1" dirty="0" err="1">
                        <a:latin typeface="Cambria Math" panose="02040503050406030204" pitchFamily="18" charset="0"/>
                        <a:ea typeface="新細明體" panose="02020500000000000000" pitchFamily="18" charset="-120"/>
                      </a:rPr>
                      <m:t>.</m:t>
                    </m:r>
                    <m:r>
                      <a:rPr lang="en-US" altLang="zh-TW" sz="2400" i="1" dirty="0" err="1">
                        <a:latin typeface="Cambria Math" panose="02040503050406030204" pitchFamily="18" charset="0"/>
                        <a:ea typeface="新細明體" panose="02020500000000000000" pitchFamily="18" charset="-120"/>
                      </a:rPr>
                      <m:t>𝑜𝑓𝑓𝑠𝑒</m:t>
                    </m:r>
                  </m:oMath>
                </a14:m>
                <a:r>
                  <a:rPr lang="en-US" altLang="zh-TW" sz="2400" dirty="0" err="1">
                    <a:ea typeface="新細明體" panose="02020500000000000000" pitchFamily="18" charset="-120"/>
                  </a:rPr>
                  <a:t>t</a:t>
                </a:r>
                <a:r>
                  <a:rPr lang="en-US" altLang="zh-TW" sz="2400" dirty="0">
                    <a:ea typeface="新細明體" panose="02020500000000000000" pitchFamily="18" charset="-120"/>
                  </a:rPr>
                  <a:t>;}</a:t>
                </a:r>
              </a:p>
              <a:p>
                <a:pPr algn="just">
                  <a:lnSpc>
                    <a:spcPct val="90000"/>
                  </a:lnSpc>
                  <a:buFont typeface="Wingdings" panose="05000000000000000000" pitchFamily="2" charset="2"/>
                  <a:buNone/>
                </a:pP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Note: We can construct a data structure to store the information </a:t>
                </a:r>
              </a:p>
              <a:p>
                <a:pPr algn="just">
                  <a:lnSpc>
                    <a:spcPct val="90000"/>
                  </a:lnSpc>
                  <a:buFont typeface="Wingdings" panose="05000000000000000000" pitchFamily="2" charset="2"/>
                  <a:buNone/>
                </a:pPr>
                <a:r>
                  <a:rPr lang="en-US" altLang="zh-TW" dirty="0">
                    <a:ea typeface="新細明體" panose="02020500000000000000" pitchFamily="18" charset="-120"/>
                  </a:rPr>
                  <a:t>(attributes) of </a:t>
                </a:r>
                <a14:m>
                  <m:oMath xmlns:m="http://schemas.openxmlformats.org/officeDocument/2006/math">
                    <m:r>
                      <a:rPr lang="en-US" altLang="zh-TW" i="1" dirty="0" smtClean="0">
                        <a:latin typeface="Cambria Math" panose="02040503050406030204" pitchFamily="18" charset="0"/>
                        <a:ea typeface="新細明體" panose="02020500000000000000" pitchFamily="18" charset="-120"/>
                      </a:rPr>
                      <m:t>𝐷</m:t>
                    </m:r>
                  </m:oMath>
                </a14:m>
                <a:r>
                  <a:rPr lang="en-US" altLang="zh-TW" dirty="0">
                    <a:ea typeface="新細明體" panose="02020500000000000000" pitchFamily="18" charset="-120"/>
                  </a:rPr>
                  <a:t>. (i.e., </a:t>
                </a:r>
                <a14:m>
                  <m:oMath xmlns:m="http://schemas.openxmlformats.org/officeDocument/2006/math">
                    <m:r>
                      <a:rPr lang="en-US" altLang="zh-TW" i="1" dirty="0" smtClean="0">
                        <a:latin typeface="Cambria Math" panose="02040503050406030204" pitchFamily="18" charset="0"/>
                        <a:ea typeface="新細明體" panose="02020500000000000000" pitchFamily="18" charset="-120"/>
                      </a:rPr>
                      <m:t>𝐷</m:t>
                    </m:r>
                    <m:r>
                      <a:rPr lang="en-US" altLang="zh-TW" i="1" dirty="0" smtClean="0">
                        <a:latin typeface="Cambria Math" panose="02040503050406030204" pitchFamily="18" charset="0"/>
                        <a:ea typeface="新細明體" panose="02020500000000000000" pitchFamily="18" charset="-120"/>
                      </a:rPr>
                      <m:t>.</m:t>
                    </m:r>
                    <m:r>
                      <a:rPr lang="en-US" altLang="zh-TW" i="1" dirty="0" smtClean="0">
                        <a:latin typeface="Cambria Math" panose="02040503050406030204" pitchFamily="18" charset="0"/>
                        <a:ea typeface="新細明體" panose="02020500000000000000" pitchFamily="18" charset="-120"/>
                      </a:rPr>
                      <m:t>𝑡𝑦𝑝𝑒</m:t>
                    </m:r>
                    <m:r>
                      <a:rPr lang="en-US" altLang="zh-TW" i="1" dirty="0">
                        <a:latin typeface="Cambria Math" panose="02040503050406030204" pitchFamily="18" charset="0"/>
                        <a:ea typeface="新細明體" panose="02020500000000000000" pitchFamily="18" charset="-120"/>
                      </a:rPr>
                      <m:t> </m:t>
                    </m:r>
                  </m:oMath>
                </a14:m>
                <a:r>
                  <a:rPr lang="en-US" altLang="zh-TW" dirty="0">
                    <a:ea typeface="新細明體" panose="02020500000000000000" pitchFamily="18" charset="-120"/>
                  </a:rPr>
                  <a:t>and </a:t>
                </a:r>
                <a14:m>
                  <m:oMath xmlns:m="http://schemas.openxmlformats.org/officeDocument/2006/math">
                    <m:r>
                      <a:rPr lang="en-US" altLang="zh-TW" i="1" dirty="0" smtClean="0">
                        <a:latin typeface="Cambria Math" panose="02040503050406030204" pitchFamily="18" charset="0"/>
                        <a:ea typeface="新細明體" panose="02020500000000000000" pitchFamily="18" charset="-120"/>
                      </a:rPr>
                      <m:t>𝐷</m:t>
                    </m:r>
                    <m:r>
                      <a:rPr lang="en-US" altLang="zh-TW" i="1" dirty="0" smtClean="0">
                        <a:latin typeface="Cambria Math" panose="02040503050406030204" pitchFamily="18" charset="0"/>
                        <a:ea typeface="新細明體" panose="02020500000000000000" pitchFamily="18" charset="-120"/>
                      </a:rPr>
                      <m:t>.</m:t>
                    </m:r>
                    <m:r>
                      <a:rPr lang="en-US" altLang="zh-TW" i="1" dirty="0" smtClean="0">
                        <a:latin typeface="Cambria Math" panose="02040503050406030204" pitchFamily="18" charset="0"/>
                        <a:ea typeface="新細明體" panose="02020500000000000000" pitchFamily="18" charset="-120"/>
                      </a:rPr>
                      <m:t>𝑜𝑓𝑓𝑠𝑒𝑡</m:t>
                    </m:r>
                  </m:oMath>
                </a14:m>
                <a:r>
                  <a:rPr lang="en-US" altLang="zh-TW" dirty="0">
                    <a:ea typeface="新細明體" panose="02020500000000000000" pitchFamily="18" charset="-120"/>
                  </a:rPr>
                  <a:t>)</a:t>
                </a:r>
                <a:r>
                  <a:rPr lang="en-US" altLang="zh-TW" sz="2400" dirty="0">
                    <a:ea typeface="新細明體" panose="02020500000000000000" pitchFamily="18" charset="-120"/>
                  </a:rPr>
                  <a:t>                </a:t>
                </a:r>
              </a:p>
              <a:p>
                <a:pPr>
                  <a:lnSpc>
                    <a:spcPct val="90000"/>
                  </a:lnSpc>
                  <a:buFont typeface="Wingdings" panose="05000000000000000000" pitchFamily="2" charset="2"/>
                  <a:buNone/>
                </a:pPr>
                <a:endParaRPr lang="en-US" altLang="zh-TW" sz="2400" dirty="0">
                  <a:ea typeface="新細明體" panose="02020500000000000000" pitchFamily="18" charset="-120"/>
                </a:endParaRPr>
              </a:p>
              <a:p>
                <a:pPr>
                  <a:lnSpc>
                    <a:spcPct val="90000"/>
                  </a:lnSpc>
                  <a:buFont typeface="Wingdings" panose="05000000000000000000" pitchFamily="2" charset="2"/>
                  <a:buNone/>
                </a:pPr>
                <a:endParaRPr lang="en-US" altLang="zh-TW" sz="2400" dirty="0">
                  <a:ea typeface="新細明體" panose="02020500000000000000" pitchFamily="18" charset="-120"/>
                </a:endParaRPr>
              </a:p>
            </p:txBody>
          </p:sp>
        </mc:Choice>
        <mc:Fallback xmlns="">
          <p:sp>
            <p:nvSpPr>
              <p:cNvPr id="5" name="Rectangle 3">
                <a:extLst>
                  <a:ext uri="{FF2B5EF4-FFF2-40B4-BE49-F238E27FC236}">
                    <a16:creationId xmlns:a16="http://schemas.microsoft.com/office/drawing/2014/main" id="{1467E4C1-E075-9775-74AB-5639D249B955}"/>
                  </a:ext>
                </a:extLst>
              </p:cNvPr>
              <p:cNvSpPr>
                <a:spLocks noGrp="1" noRot="1" noChangeAspect="1" noMove="1" noResize="1" noEditPoints="1" noAdjustHandles="1" noChangeArrowheads="1" noChangeShapeType="1" noTextEdit="1"/>
              </p:cNvSpPr>
              <p:nvPr>
                <p:ph idx="1"/>
              </p:nvPr>
            </p:nvSpPr>
            <p:spPr bwMode="auto">
              <a:xfrm>
                <a:off x="1992314" y="549276"/>
                <a:ext cx="8675687" cy="6156325"/>
              </a:xfrm>
              <a:blipFill>
                <a:blip r:embed="rId2"/>
                <a:stretch>
                  <a:fillRect l="-703" t="-18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4289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7351EB-2C63-FE72-25ED-15C6F0CC374D}"/>
              </a:ext>
            </a:extLst>
          </p:cNvPr>
          <p:cNvSpPr>
            <a:spLocks noGrp="1"/>
          </p:cNvSpPr>
          <p:nvPr>
            <p:ph type="title"/>
          </p:nvPr>
        </p:nvSpPr>
        <p:spPr/>
        <p:txBody>
          <a:bodyPr/>
          <a:lstStyle/>
          <a:p>
            <a:r>
              <a:rPr lang="en-US" altLang="zh-TW" dirty="0"/>
              <a:t>Fields in Records and Classes</a:t>
            </a:r>
            <a:endParaRPr lang="zh-TW" altLang="en-US" dirty="0"/>
          </a:p>
        </p:txBody>
      </p:sp>
      <p:sp>
        <p:nvSpPr>
          <p:cNvPr id="3" name="內容版面配置區 2">
            <a:extLst>
              <a:ext uri="{FF2B5EF4-FFF2-40B4-BE49-F238E27FC236}">
                <a16:creationId xmlns:a16="http://schemas.microsoft.com/office/drawing/2014/main" id="{AC28EBDF-2766-808D-3557-8C905013256C}"/>
              </a:ext>
            </a:extLst>
          </p:cNvPr>
          <p:cNvSpPr>
            <a:spLocks noGrp="1"/>
          </p:cNvSpPr>
          <p:nvPr>
            <p:ph idx="1"/>
          </p:nvPr>
        </p:nvSpPr>
        <p:spPr/>
        <p:txBody>
          <a:bodyPr/>
          <a:lstStyle/>
          <a:p>
            <a:r>
              <a:rPr lang="en-US" altLang="zh-TW" dirty="0"/>
              <a:t>The translation of declarations carries over to fields in records and classes. Record types can be added to the grammar by adding the following production</a:t>
            </a:r>
            <a:endParaRPr lang="zh-TW" altLang="en-US" dirty="0"/>
          </a:p>
        </p:txBody>
      </p:sp>
      <p:sp>
        <p:nvSpPr>
          <p:cNvPr id="4" name="投影片編號版面配置區 3">
            <a:extLst>
              <a:ext uri="{FF2B5EF4-FFF2-40B4-BE49-F238E27FC236}">
                <a16:creationId xmlns:a16="http://schemas.microsoft.com/office/drawing/2014/main" id="{4E8CFAC0-C1EA-F822-AFCF-93AD3C714496}"/>
              </a:ext>
            </a:extLst>
          </p:cNvPr>
          <p:cNvSpPr>
            <a:spLocks noGrp="1"/>
          </p:cNvSpPr>
          <p:nvPr>
            <p:ph type="sldNum" sz="quarter" idx="12"/>
          </p:nvPr>
        </p:nvSpPr>
        <p:spPr/>
        <p:txBody>
          <a:bodyPr/>
          <a:lstStyle/>
          <a:p>
            <a:fld id="{BE15108C-154A-4A5A-9C05-91A49A422BA7}" type="slidenum">
              <a:rPr lang="en-US" smtClean="0"/>
              <a:t>34</a:t>
            </a:fld>
            <a:endParaRPr lang="en-US"/>
          </a:p>
        </p:txBody>
      </p:sp>
      <p:pic>
        <p:nvPicPr>
          <p:cNvPr id="6" name="圖片 5">
            <a:extLst>
              <a:ext uri="{FF2B5EF4-FFF2-40B4-BE49-F238E27FC236}">
                <a16:creationId xmlns:a16="http://schemas.microsoft.com/office/drawing/2014/main" id="{27A8C547-D10A-BA78-B2E5-62ACC7706DF7}"/>
              </a:ext>
            </a:extLst>
          </p:cNvPr>
          <p:cNvPicPr>
            <a:picLocks noChangeAspect="1"/>
          </p:cNvPicPr>
          <p:nvPr/>
        </p:nvPicPr>
        <p:blipFill>
          <a:blip r:embed="rId2"/>
          <a:stretch>
            <a:fillRect/>
          </a:stretch>
        </p:blipFill>
        <p:spPr>
          <a:xfrm>
            <a:off x="4051882" y="3297370"/>
            <a:ext cx="3714345" cy="555133"/>
          </a:xfrm>
          <a:prstGeom prst="rect">
            <a:avLst/>
          </a:prstGeom>
        </p:spPr>
      </p:pic>
      <p:pic>
        <p:nvPicPr>
          <p:cNvPr id="8" name="圖片 7">
            <a:extLst>
              <a:ext uri="{FF2B5EF4-FFF2-40B4-BE49-F238E27FC236}">
                <a16:creationId xmlns:a16="http://schemas.microsoft.com/office/drawing/2014/main" id="{C3F1024C-5167-528F-FC2E-67CAA42A6803}"/>
              </a:ext>
            </a:extLst>
          </p:cNvPr>
          <p:cNvPicPr>
            <a:picLocks noChangeAspect="1"/>
          </p:cNvPicPr>
          <p:nvPr/>
        </p:nvPicPr>
        <p:blipFill>
          <a:blip r:embed="rId3"/>
          <a:stretch>
            <a:fillRect/>
          </a:stretch>
        </p:blipFill>
        <p:spPr>
          <a:xfrm>
            <a:off x="1058603" y="3937715"/>
            <a:ext cx="9589951" cy="2278155"/>
          </a:xfrm>
          <a:prstGeom prst="rect">
            <a:avLst/>
          </a:prstGeom>
        </p:spPr>
      </p:pic>
    </p:spTree>
    <p:extLst>
      <p:ext uri="{BB962C8B-B14F-4D97-AF65-F5344CB8AC3E}">
        <p14:creationId xmlns:p14="http://schemas.microsoft.com/office/powerpoint/2010/main" val="2352034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CD10DD-002A-3DBB-B8A5-2F6961264F91}"/>
              </a:ext>
            </a:extLst>
          </p:cNvPr>
          <p:cNvSpPr>
            <a:spLocks noGrp="1"/>
          </p:cNvSpPr>
          <p:nvPr>
            <p:ph type="title"/>
          </p:nvPr>
        </p:nvSpPr>
        <p:spPr/>
        <p:txBody>
          <a:bodyPr/>
          <a:lstStyle/>
          <a:p>
            <a:r>
              <a:rPr lang="en-US" altLang="zh-TW" dirty="0"/>
              <a:t>Translation of Expressions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B0FB73E-5010-42AF-958C-B553C81125ED}"/>
                  </a:ext>
                </a:extLst>
              </p:cNvPr>
              <p:cNvSpPr>
                <a:spLocks noGrp="1"/>
              </p:cNvSpPr>
              <p:nvPr>
                <p:ph idx="1"/>
              </p:nvPr>
            </p:nvSpPr>
            <p:spPr/>
            <p:txBody>
              <a:bodyPr/>
              <a:lstStyle/>
              <a:p>
                <a:r>
                  <a:rPr lang="en-US" altLang="zh-TW" dirty="0"/>
                  <a:t>We begin in this section with the translation of expressions into three-address code. An expression with more than one operator, like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𝑏</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m:t>
                    </m:r>
                  </m:oMath>
                </a14:m>
                <a:r>
                  <a:rPr lang="en-US" altLang="zh-TW" dirty="0"/>
                  <a:t>, will translate into instructions with at most one operator per instruction. An array reference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 </m:t>
                    </m:r>
                  </m:oMath>
                </a14:m>
                <a:r>
                  <a:rPr lang="en-US" altLang="zh-TW" dirty="0"/>
                  <a:t>will expand into a sequence of three-address instructions that calculate an address for the reference.</a:t>
                </a:r>
                <a:endParaRPr lang="zh-TW" altLang="en-US" dirty="0"/>
              </a:p>
            </p:txBody>
          </p:sp>
        </mc:Choice>
        <mc:Fallback xmlns="">
          <p:sp>
            <p:nvSpPr>
              <p:cNvPr id="3" name="內容版面配置區 2">
                <a:extLst>
                  <a:ext uri="{FF2B5EF4-FFF2-40B4-BE49-F238E27FC236}">
                    <a16:creationId xmlns:a16="http://schemas.microsoft.com/office/drawing/2014/main" id="{CB0FB73E-5010-42AF-958C-B553C81125ED}"/>
                  </a:ext>
                </a:extLst>
              </p:cNvPr>
              <p:cNvSpPr>
                <a:spLocks noGrp="1" noRot="1" noChangeAspect="1" noMove="1" noResize="1" noEditPoints="1" noAdjustHandles="1" noChangeArrowheads="1" noChangeShapeType="1" noTextEdit="1"/>
              </p:cNvSpPr>
              <p:nvPr>
                <p:ph idx="1"/>
              </p:nvPr>
            </p:nvSpPr>
            <p:spPr>
              <a:blipFill>
                <a:blip r:embed="rId2"/>
                <a:stretch>
                  <a:fillRect l="-177" t="-1026" r="-106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B8DE524-B7BA-BAD0-7E99-5C5DC2AAF09F}"/>
              </a:ext>
            </a:extLst>
          </p:cNvPr>
          <p:cNvSpPr>
            <a:spLocks noGrp="1"/>
          </p:cNvSpPr>
          <p:nvPr>
            <p:ph type="sldNum" sz="quarter" idx="12"/>
          </p:nvPr>
        </p:nvSpPr>
        <p:spPr/>
        <p:txBody>
          <a:bodyPr/>
          <a:lstStyle/>
          <a:p>
            <a:fld id="{BE15108C-154A-4A5A-9C05-91A49A422BA7}" type="slidenum">
              <a:rPr lang="en-US" smtClean="0"/>
              <a:t>35</a:t>
            </a:fld>
            <a:endParaRPr lang="en-US"/>
          </a:p>
        </p:txBody>
      </p:sp>
    </p:spTree>
    <p:extLst>
      <p:ext uri="{BB962C8B-B14F-4D97-AF65-F5344CB8AC3E}">
        <p14:creationId xmlns:p14="http://schemas.microsoft.com/office/powerpoint/2010/main" val="180099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7464-9FB1-596F-34F0-C3971259A290}"/>
              </a:ext>
            </a:extLst>
          </p:cNvPr>
          <p:cNvSpPr>
            <a:spLocks noGrp="1"/>
          </p:cNvSpPr>
          <p:nvPr>
            <p:ph type="title"/>
          </p:nvPr>
        </p:nvSpPr>
        <p:spPr/>
        <p:txBody>
          <a:bodyPr/>
          <a:lstStyle/>
          <a:p>
            <a:r>
              <a:rPr lang="en-US" altLang="zh-TW" dirty="0"/>
              <a:t>Operations Within Expressions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1F0DA81-1E54-8C91-C3A6-CC06354E4FC9}"/>
                  </a:ext>
                </a:extLst>
              </p:cNvPr>
              <p:cNvSpPr>
                <a:spLocks noGrp="1"/>
              </p:cNvSpPr>
              <p:nvPr>
                <p:ph idx="1"/>
              </p:nvPr>
            </p:nvSpPr>
            <p:spPr/>
            <p:txBody>
              <a:bodyPr/>
              <a:lstStyle/>
              <a:p>
                <a:r>
                  <a:rPr lang="en-US" altLang="zh-TW" dirty="0"/>
                  <a:t>The syntax-directed definition builds up the three-address code for an assignment statement </a:t>
                </a:r>
                <a14:m>
                  <m:oMath xmlns:m="http://schemas.openxmlformats.org/officeDocument/2006/math">
                    <m:r>
                      <a:rPr lang="en-US" altLang="zh-TW" i="1" dirty="0" smtClean="0">
                        <a:latin typeface="Cambria Math" panose="02040503050406030204" pitchFamily="18" charset="0"/>
                      </a:rPr>
                      <m:t>𝑆</m:t>
                    </m:r>
                  </m:oMath>
                </a14:m>
                <a:r>
                  <a:rPr lang="en-US" altLang="zh-TW" dirty="0"/>
                  <a:t> using attribute code for </a:t>
                </a:r>
                <a14:m>
                  <m:oMath xmlns:m="http://schemas.openxmlformats.org/officeDocument/2006/math">
                    <m:r>
                      <a:rPr lang="en-US" altLang="zh-TW" i="1" dirty="0" smtClean="0">
                        <a:latin typeface="Cambria Math" panose="02040503050406030204" pitchFamily="18" charset="0"/>
                      </a:rPr>
                      <m:t>𝑆</m:t>
                    </m:r>
                  </m:oMath>
                </a14:m>
                <a:r>
                  <a:rPr lang="en-US" altLang="zh-TW" dirty="0"/>
                  <a:t> and attributes </a:t>
                </a:r>
                <a14:m>
                  <m:oMath xmlns:m="http://schemas.openxmlformats.org/officeDocument/2006/math">
                    <m:r>
                      <a:rPr lang="en-US" altLang="zh-TW" i="1" dirty="0" smtClean="0">
                        <a:latin typeface="Cambria Math" panose="02040503050406030204" pitchFamily="18" charset="0"/>
                      </a:rPr>
                      <m:t>𝑎𝑑𝑑𝑟</m:t>
                    </m:r>
                  </m:oMath>
                </a14:m>
                <a:r>
                  <a:rPr lang="en-US" altLang="zh-TW" dirty="0"/>
                  <a:t> and </a:t>
                </a:r>
                <a14:m>
                  <m:oMath xmlns:m="http://schemas.openxmlformats.org/officeDocument/2006/math">
                    <m:r>
                      <a:rPr lang="en-US" altLang="zh-TW" i="1" dirty="0" smtClean="0">
                        <a:latin typeface="Cambria Math" panose="02040503050406030204" pitchFamily="18" charset="0"/>
                      </a:rPr>
                      <m:t>𝑐𝑜𝑑𝑒</m:t>
                    </m:r>
                  </m:oMath>
                </a14:m>
                <a:r>
                  <a:rPr lang="en-US" altLang="zh-TW" dirty="0"/>
                  <a:t> for an expression </a:t>
                </a:r>
                <a14:m>
                  <m:oMath xmlns:m="http://schemas.openxmlformats.org/officeDocument/2006/math">
                    <m:r>
                      <a:rPr lang="en-US" altLang="zh-TW" i="1" dirty="0" smtClean="0">
                        <a:latin typeface="Cambria Math" panose="02040503050406030204" pitchFamily="18" charset="0"/>
                      </a:rPr>
                      <m:t>𝐸</m:t>
                    </m:r>
                  </m:oMath>
                </a14:m>
                <a:r>
                  <a:rPr lang="en-US" altLang="zh-TW" dirty="0"/>
                  <a:t>. </a:t>
                </a:r>
              </a:p>
              <a:p>
                <a:r>
                  <a:rPr lang="en-US" altLang="zh-TW" dirty="0"/>
                  <a:t>Attributes </a:t>
                </a:r>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𝑐𝑜𝑑𝑒</m:t>
                    </m:r>
                  </m:oMath>
                </a14:m>
                <a:r>
                  <a:rPr lang="en-US" altLang="zh-TW" dirty="0"/>
                  <a:t> and </a:t>
                </a:r>
                <a14:m>
                  <m:oMath xmlns:m="http://schemas.openxmlformats.org/officeDocument/2006/math">
                    <m:r>
                      <a:rPr lang="en-US" altLang="zh-TW" i="1" dirty="0" smtClean="0">
                        <a:latin typeface="Cambria Math" panose="02040503050406030204" pitchFamily="18" charset="0"/>
                      </a:rPr>
                      <m:t>𝐸</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𝑐𝑜𝑑𝑒</m:t>
                    </m:r>
                    <m:r>
                      <a:rPr lang="en-US" altLang="zh-TW" i="1" dirty="0" smtClean="0">
                        <a:latin typeface="Cambria Math" panose="02040503050406030204" pitchFamily="18" charset="0"/>
                      </a:rPr>
                      <m:t> </m:t>
                    </m:r>
                  </m:oMath>
                </a14:m>
                <a:r>
                  <a:rPr lang="en-US" altLang="zh-TW" dirty="0"/>
                  <a:t>denote the three-address code for </a:t>
                </a:r>
                <a14:m>
                  <m:oMath xmlns:m="http://schemas.openxmlformats.org/officeDocument/2006/math">
                    <m:r>
                      <a:rPr lang="en-US" altLang="zh-TW" i="1" dirty="0" smtClean="0">
                        <a:latin typeface="Cambria Math" panose="02040503050406030204" pitchFamily="18" charset="0"/>
                      </a:rPr>
                      <m:t>𝑆</m:t>
                    </m:r>
                  </m:oMath>
                </a14:m>
                <a:r>
                  <a:rPr lang="en-US" altLang="zh-TW" dirty="0"/>
                  <a:t> and </a:t>
                </a:r>
                <a14:m>
                  <m:oMath xmlns:m="http://schemas.openxmlformats.org/officeDocument/2006/math">
                    <m:r>
                      <a:rPr lang="en-US" altLang="zh-TW" i="1" dirty="0" smtClean="0">
                        <a:latin typeface="Cambria Math" panose="02040503050406030204" pitchFamily="18" charset="0"/>
                      </a:rPr>
                      <m:t>𝐸</m:t>
                    </m:r>
                  </m:oMath>
                </a14:m>
                <a:r>
                  <a:rPr lang="en-US" altLang="zh-TW" dirty="0"/>
                  <a:t>, respectively.</a:t>
                </a:r>
              </a:p>
              <a:p>
                <a:r>
                  <a:rPr lang="en-US" altLang="zh-TW" dirty="0"/>
                  <a:t>Attribute </a:t>
                </a:r>
                <a14:m>
                  <m:oMath xmlns:m="http://schemas.openxmlformats.org/officeDocument/2006/math">
                    <m:r>
                      <a:rPr lang="en-US" altLang="zh-TW" i="1" dirty="0" smtClean="0">
                        <a:latin typeface="Cambria Math" panose="02040503050406030204" pitchFamily="18" charset="0"/>
                      </a:rPr>
                      <m:t>𝐸</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𝑎𝑑𝑑𝑟</m:t>
                    </m:r>
                    <m:r>
                      <a:rPr lang="en-US" altLang="zh-TW" i="1" dirty="0" smtClean="0">
                        <a:latin typeface="Cambria Math" panose="02040503050406030204" pitchFamily="18" charset="0"/>
                      </a:rPr>
                      <m:t> </m:t>
                    </m:r>
                  </m:oMath>
                </a14:m>
                <a:r>
                  <a:rPr lang="en-US" altLang="zh-TW" dirty="0"/>
                  <a:t>denotes the address that will hold the value of </a:t>
                </a:r>
                <a14:m>
                  <m:oMath xmlns:m="http://schemas.openxmlformats.org/officeDocument/2006/math">
                    <m:r>
                      <a:rPr lang="en-US" altLang="zh-TW" i="1" dirty="0" smtClean="0">
                        <a:latin typeface="Cambria Math" panose="02040503050406030204" pitchFamily="18" charset="0"/>
                      </a:rPr>
                      <m:t>𝐸</m:t>
                    </m:r>
                  </m:oMath>
                </a14:m>
                <a:r>
                  <a:rPr lang="en-US" altLang="zh-TW" dirty="0"/>
                  <a:t>. An address can be a name, a constant, or a compiler-generated temporary.</a:t>
                </a:r>
                <a:endParaRPr lang="zh-TW" altLang="en-US" dirty="0"/>
              </a:p>
            </p:txBody>
          </p:sp>
        </mc:Choice>
        <mc:Fallback xmlns="">
          <p:sp>
            <p:nvSpPr>
              <p:cNvPr id="3" name="內容版面配置區 2">
                <a:extLst>
                  <a:ext uri="{FF2B5EF4-FFF2-40B4-BE49-F238E27FC236}">
                    <a16:creationId xmlns:a16="http://schemas.microsoft.com/office/drawing/2014/main" id="{21F0DA81-1E54-8C91-C3A6-CC06354E4FC9}"/>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EA8DCCD-35A6-643C-5FEC-DFC0D13D6FE2}"/>
              </a:ext>
            </a:extLst>
          </p:cNvPr>
          <p:cNvSpPr>
            <a:spLocks noGrp="1"/>
          </p:cNvSpPr>
          <p:nvPr>
            <p:ph type="sldNum" sz="quarter" idx="12"/>
          </p:nvPr>
        </p:nvSpPr>
        <p:spPr/>
        <p:txBody>
          <a:bodyPr/>
          <a:lstStyle/>
          <a:p>
            <a:fld id="{BE15108C-154A-4A5A-9C05-91A49A422BA7}" type="slidenum">
              <a:rPr lang="en-US" smtClean="0"/>
              <a:t>36</a:t>
            </a:fld>
            <a:endParaRPr lang="en-US"/>
          </a:p>
        </p:txBody>
      </p:sp>
    </p:spTree>
    <p:extLst>
      <p:ext uri="{BB962C8B-B14F-4D97-AF65-F5344CB8AC3E}">
        <p14:creationId xmlns:p14="http://schemas.microsoft.com/office/powerpoint/2010/main" val="3037398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21408F-0FA0-D12C-5864-3A49B1A03C6D}"/>
              </a:ext>
            </a:extLst>
          </p:cNvPr>
          <p:cNvSpPr>
            <a:spLocks noGrp="1"/>
          </p:cNvSpPr>
          <p:nvPr>
            <p:ph type="title"/>
          </p:nvPr>
        </p:nvSpPr>
        <p:spPr/>
        <p:txBody>
          <a:bodyPr/>
          <a:lstStyle/>
          <a:p>
            <a:r>
              <a:rPr lang="en-US" altLang="zh-TW" dirty="0"/>
              <a:t>Operations Within Expressions</a:t>
            </a:r>
            <a:endParaRPr lang="zh-TW" altLang="en-US" dirty="0"/>
          </a:p>
        </p:txBody>
      </p:sp>
      <p:pic>
        <p:nvPicPr>
          <p:cNvPr id="6" name="內容版面配置區 5">
            <a:extLst>
              <a:ext uri="{FF2B5EF4-FFF2-40B4-BE49-F238E27FC236}">
                <a16:creationId xmlns:a16="http://schemas.microsoft.com/office/drawing/2014/main" id="{711B058A-3643-D121-7675-B46901B17EB5}"/>
              </a:ext>
            </a:extLst>
          </p:cNvPr>
          <p:cNvPicPr>
            <a:picLocks noGrp="1" noChangeAspect="1"/>
          </p:cNvPicPr>
          <p:nvPr>
            <p:ph idx="1"/>
          </p:nvPr>
        </p:nvPicPr>
        <p:blipFill>
          <a:blip r:embed="rId2"/>
          <a:stretch>
            <a:fillRect/>
          </a:stretch>
        </p:blipFill>
        <p:spPr>
          <a:xfrm>
            <a:off x="324503" y="2264910"/>
            <a:ext cx="6084148" cy="4293021"/>
          </a:xfrm>
        </p:spPr>
      </p:pic>
      <p:sp>
        <p:nvSpPr>
          <p:cNvPr id="4" name="投影片編號版面配置區 3">
            <a:extLst>
              <a:ext uri="{FF2B5EF4-FFF2-40B4-BE49-F238E27FC236}">
                <a16:creationId xmlns:a16="http://schemas.microsoft.com/office/drawing/2014/main" id="{E8F1851B-B9B9-FC87-6429-E19B02CFD3C5}"/>
              </a:ext>
            </a:extLst>
          </p:cNvPr>
          <p:cNvSpPr>
            <a:spLocks noGrp="1"/>
          </p:cNvSpPr>
          <p:nvPr>
            <p:ph type="sldNum" sz="quarter" idx="12"/>
          </p:nvPr>
        </p:nvSpPr>
        <p:spPr/>
        <p:txBody>
          <a:bodyPr/>
          <a:lstStyle/>
          <a:p>
            <a:fld id="{BE15108C-154A-4A5A-9C05-91A49A422BA7}" type="slidenum">
              <a:rPr lang="en-US" smtClean="0"/>
              <a:t>37</a:t>
            </a:fld>
            <a:endParaRPr lang="en-US"/>
          </a:p>
        </p:txBody>
      </p:sp>
      <p:pic>
        <p:nvPicPr>
          <p:cNvPr id="8" name="圖片 7">
            <a:extLst>
              <a:ext uri="{FF2B5EF4-FFF2-40B4-BE49-F238E27FC236}">
                <a16:creationId xmlns:a16="http://schemas.microsoft.com/office/drawing/2014/main" id="{471A799D-4DD8-DD75-341E-31BC4EFA8E24}"/>
              </a:ext>
            </a:extLst>
          </p:cNvPr>
          <p:cNvPicPr>
            <a:picLocks noChangeAspect="1"/>
          </p:cNvPicPr>
          <p:nvPr/>
        </p:nvPicPr>
        <p:blipFill>
          <a:blip r:embed="rId3"/>
          <a:stretch>
            <a:fillRect/>
          </a:stretch>
        </p:blipFill>
        <p:spPr>
          <a:xfrm>
            <a:off x="6408651" y="3170291"/>
            <a:ext cx="5665700" cy="1254548"/>
          </a:xfrm>
          <a:prstGeom prst="rect">
            <a:avLst/>
          </a:prstGeom>
        </p:spPr>
      </p:pic>
    </p:spTree>
    <p:extLst>
      <p:ext uri="{BB962C8B-B14F-4D97-AF65-F5344CB8AC3E}">
        <p14:creationId xmlns:p14="http://schemas.microsoft.com/office/powerpoint/2010/main" val="3835570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42571-8F10-BAF5-3E84-7B01220DD4FD}"/>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7164BFE-B33C-A59E-07C8-280D69DC79E2}"/>
                  </a:ext>
                </a:extLst>
              </p:cNvPr>
              <p:cNvSpPr>
                <a:spLocks noGrp="1"/>
              </p:cNvSpPr>
              <p:nvPr>
                <p:ph idx="1"/>
              </p:nvPr>
            </p:nvSpPr>
            <p:spPr/>
            <p:txBody>
              <a:bodyPr/>
              <a:lstStyle/>
              <a:p>
                <a:r>
                  <a:rPr lang="en-US" altLang="zh-TW" dirty="0"/>
                  <a:t>Array elements can be accessed quickly if they are stored in a block of consecutive locations.</a:t>
                </a:r>
              </a:p>
              <a:p>
                <a:r>
                  <a:rPr lang="en-US" altLang="zh-TW" dirty="0"/>
                  <a:t>If the width of each array element is </a:t>
                </a:r>
                <a14:m>
                  <m:oMath xmlns:m="http://schemas.openxmlformats.org/officeDocument/2006/math">
                    <m:r>
                      <a:rPr lang="en-US" altLang="zh-TW" i="1" dirty="0" smtClean="0">
                        <a:latin typeface="Cambria Math" panose="02040503050406030204" pitchFamily="18" charset="0"/>
                      </a:rPr>
                      <m:t>𝑤</m:t>
                    </m:r>
                  </m:oMath>
                </a14:m>
                <a:r>
                  <a:rPr lang="en-US" altLang="zh-TW" dirty="0"/>
                  <a:t>, then the </a:t>
                </a:r>
                <a:r>
                  <a:rPr lang="en-US" altLang="zh-TW" dirty="0" err="1"/>
                  <a:t>ith</a:t>
                </a:r>
                <a:r>
                  <a:rPr lang="en-US" altLang="zh-TW" dirty="0"/>
                  <a:t> element of array </a:t>
                </a:r>
                <a14:m>
                  <m:oMath xmlns:m="http://schemas.openxmlformats.org/officeDocument/2006/math">
                    <m:r>
                      <a:rPr lang="en-US" altLang="zh-TW" i="1" dirty="0" smtClean="0">
                        <a:latin typeface="Cambria Math" panose="02040503050406030204" pitchFamily="18" charset="0"/>
                      </a:rPr>
                      <m:t>𝐴</m:t>
                    </m:r>
                  </m:oMath>
                </a14:m>
                <a:r>
                  <a:rPr lang="en-US" altLang="zh-TW" dirty="0"/>
                  <a:t> begins in location</a:t>
                </a:r>
              </a:p>
              <a:p>
                <a:endParaRPr lang="en-US" altLang="zh-TW" dirty="0"/>
              </a:p>
              <a:p>
                <a:pPr marL="0" indent="0">
                  <a:buNone/>
                </a:pPr>
                <a:r>
                  <a:rPr lang="en-US" altLang="zh-TW" dirty="0"/>
                  <a:t>where </a:t>
                </a:r>
                <a14:m>
                  <m:oMath xmlns:m="http://schemas.openxmlformats.org/officeDocument/2006/math">
                    <m:r>
                      <a:rPr lang="en-US" altLang="zh-TW" i="1" dirty="0" smtClean="0">
                        <a:latin typeface="Cambria Math" panose="02040503050406030204" pitchFamily="18" charset="0"/>
                      </a:rPr>
                      <m:t>𝑏𝑎𝑠𝑒</m:t>
                    </m:r>
                  </m:oMath>
                </a14:m>
                <a:r>
                  <a:rPr lang="en-US" altLang="zh-TW" dirty="0"/>
                  <a:t> is the relative address of the storage allocated for the array</a:t>
                </a:r>
                <a:endParaRPr lang="zh-TW" altLang="en-US" dirty="0"/>
              </a:p>
            </p:txBody>
          </p:sp>
        </mc:Choice>
        <mc:Fallback xmlns="">
          <p:sp>
            <p:nvSpPr>
              <p:cNvPr id="3" name="內容版面配置區 2">
                <a:extLst>
                  <a:ext uri="{FF2B5EF4-FFF2-40B4-BE49-F238E27FC236}">
                    <a16:creationId xmlns:a16="http://schemas.microsoft.com/office/drawing/2014/main" id="{57164BFE-B33C-A59E-07C8-280D69DC79E2}"/>
                  </a:ext>
                </a:extLst>
              </p:cNvPr>
              <p:cNvSpPr>
                <a:spLocks noGrp="1" noRot="1" noChangeAspect="1" noMove="1" noResize="1" noEditPoints="1" noAdjustHandles="1" noChangeArrowheads="1" noChangeShapeType="1" noTextEdit="1"/>
              </p:cNvSpPr>
              <p:nvPr>
                <p:ph idx="1"/>
              </p:nvPr>
            </p:nvSpPr>
            <p:spPr>
              <a:blipFill>
                <a:blip r:embed="rId2"/>
                <a:stretch>
                  <a:fillRect l="-590"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B3ACAB8-F6E8-53EF-DC24-58B11B857E54}"/>
              </a:ext>
            </a:extLst>
          </p:cNvPr>
          <p:cNvSpPr>
            <a:spLocks noGrp="1"/>
          </p:cNvSpPr>
          <p:nvPr>
            <p:ph type="sldNum" sz="quarter" idx="12"/>
          </p:nvPr>
        </p:nvSpPr>
        <p:spPr/>
        <p:txBody>
          <a:bodyPr/>
          <a:lstStyle/>
          <a:p>
            <a:fld id="{BE15108C-154A-4A5A-9C05-91A49A422BA7}" type="slidenum">
              <a:rPr lang="en-US" smtClean="0"/>
              <a:t>38</a:t>
            </a:fld>
            <a:endParaRPr lang="en-US"/>
          </a:p>
        </p:txBody>
      </p:sp>
      <p:pic>
        <p:nvPicPr>
          <p:cNvPr id="6" name="圖片 5">
            <a:extLst>
              <a:ext uri="{FF2B5EF4-FFF2-40B4-BE49-F238E27FC236}">
                <a16:creationId xmlns:a16="http://schemas.microsoft.com/office/drawing/2014/main" id="{4A691122-0756-82F3-52FE-C3CA32C07177}"/>
              </a:ext>
            </a:extLst>
          </p:cNvPr>
          <p:cNvPicPr>
            <a:picLocks noChangeAspect="1"/>
          </p:cNvPicPr>
          <p:nvPr/>
        </p:nvPicPr>
        <p:blipFill>
          <a:blip r:embed="rId3"/>
          <a:stretch>
            <a:fillRect/>
          </a:stretch>
        </p:blipFill>
        <p:spPr>
          <a:xfrm>
            <a:off x="4820785" y="3925323"/>
            <a:ext cx="1506153" cy="394052"/>
          </a:xfrm>
          <a:prstGeom prst="rect">
            <a:avLst/>
          </a:prstGeom>
        </p:spPr>
      </p:pic>
    </p:spTree>
    <p:extLst>
      <p:ext uri="{BB962C8B-B14F-4D97-AF65-F5344CB8AC3E}">
        <p14:creationId xmlns:p14="http://schemas.microsoft.com/office/powerpoint/2010/main" val="4095233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1534F6-BC87-21C4-362C-C6B091ABA39C}"/>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1E6F814-B195-4536-CFC6-B81E1F6F4221}"/>
                  </a:ext>
                </a:extLst>
              </p:cNvPr>
              <p:cNvSpPr>
                <a:spLocks noGrp="1"/>
              </p:cNvSpPr>
              <p:nvPr>
                <p:ph idx="1"/>
              </p:nvPr>
            </p:nvSpPr>
            <p:spPr/>
            <p:txBody>
              <a:bodyPr/>
              <a:lstStyle/>
              <a:p>
                <a:r>
                  <a:rPr lang="en-US" altLang="zh-TW" dirty="0"/>
                  <a:t>The relative address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𝑖</m:t>
                        </m:r>
                      </m:e>
                      <m:sub>
                        <m:r>
                          <a:rPr lang="en-US" altLang="zh-TW" b="0" i="1" dirty="0" smtClean="0">
                            <a:latin typeface="Cambria Math" panose="02040503050406030204" pitchFamily="18" charset="0"/>
                          </a:rPr>
                          <m:t>1</m:t>
                        </m:r>
                      </m:sub>
                    </m:sSub>
                    <m:r>
                      <a:rPr lang="en-US" altLang="zh-TW"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𝑖</m:t>
                        </m:r>
                      </m:e>
                      <m:sub>
                        <m:r>
                          <a:rPr lang="en-US" altLang="zh-TW" b="0" i="1" dirty="0" smtClean="0">
                            <a:latin typeface="Cambria Math" panose="02040503050406030204" pitchFamily="18" charset="0"/>
                          </a:rPr>
                          <m:t>2</m:t>
                        </m:r>
                      </m:sub>
                    </m:sSub>
                    <m:r>
                      <a:rPr lang="en-US" altLang="zh-TW" i="1" dirty="0" smtClean="0">
                        <a:latin typeface="Cambria Math" panose="02040503050406030204" pitchFamily="18" charset="0"/>
                      </a:rPr>
                      <m:t>]</m:t>
                    </m:r>
                  </m:oMath>
                </a14:m>
                <a:r>
                  <a:rPr lang="en-US" altLang="zh-TW" dirty="0"/>
                  <a:t> can then be calculated by the formula</a:t>
                </a:r>
              </a:p>
              <a:p>
                <a:endParaRPr lang="en-US" altLang="zh-TW" dirty="0"/>
              </a:p>
              <a:p>
                <a:endParaRPr lang="en-US" altLang="zh-TW" dirty="0"/>
              </a:p>
              <a:p>
                <a:r>
                  <a:rPr lang="en-US" altLang="zh-TW" dirty="0"/>
                  <a:t>In </a:t>
                </a:r>
                <a14:m>
                  <m:oMath xmlns:m="http://schemas.openxmlformats.org/officeDocument/2006/math">
                    <m:r>
                      <a:rPr lang="en-US" altLang="zh-TW" i="1" dirty="0" smtClean="0">
                        <a:latin typeface="Cambria Math" panose="02040503050406030204" pitchFamily="18" charset="0"/>
                      </a:rPr>
                      <m:t>𝑘</m:t>
                    </m:r>
                  </m:oMath>
                </a14:m>
                <a:r>
                  <a:rPr lang="en-US" altLang="zh-TW" dirty="0"/>
                  <a:t> dimensions, the formula is</a:t>
                </a:r>
                <a:endParaRPr lang="zh-TW" altLang="en-US" dirty="0"/>
              </a:p>
            </p:txBody>
          </p:sp>
        </mc:Choice>
        <mc:Fallback xmlns="">
          <p:sp>
            <p:nvSpPr>
              <p:cNvPr id="3" name="內容版面配置區 2">
                <a:extLst>
                  <a:ext uri="{FF2B5EF4-FFF2-40B4-BE49-F238E27FC236}">
                    <a16:creationId xmlns:a16="http://schemas.microsoft.com/office/drawing/2014/main" id="{E1E6F814-B195-4536-CFC6-B81E1F6F4221}"/>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2380E4C-23E5-9EF0-23F1-5B742F22E88B}"/>
              </a:ext>
            </a:extLst>
          </p:cNvPr>
          <p:cNvSpPr>
            <a:spLocks noGrp="1"/>
          </p:cNvSpPr>
          <p:nvPr>
            <p:ph type="sldNum" sz="quarter" idx="12"/>
          </p:nvPr>
        </p:nvSpPr>
        <p:spPr/>
        <p:txBody>
          <a:bodyPr/>
          <a:lstStyle/>
          <a:p>
            <a:fld id="{BE15108C-154A-4A5A-9C05-91A49A422BA7}" type="slidenum">
              <a:rPr lang="en-US" smtClean="0"/>
              <a:t>39</a:t>
            </a:fld>
            <a:endParaRPr lang="en-US"/>
          </a:p>
        </p:txBody>
      </p:sp>
      <p:pic>
        <p:nvPicPr>
          <p:cNvPr id="6" name="圖片 5">
            <a:extLst>
              <a:ext uri="{FF2B5EF4-FFF2-40B4-BE49-F238E27FC236}">
                <a16:creationId xmlns:a16="http://schemas.microsoft.com/office/drawing/2014/main" id="{AA8E5DDB-F013-75DE-89A9-D80D1DACE4B1}"/>
              </a:ext>
            </a:extLst>
          </p:cNvPr>
          <p:cNvPicPr>
            <a:picLocks noChangeAspect="1"/>
          </p:cNvPicPr>
          <p:nvPr/>
        </p:nvPicPr>
        <p:blipFill>
          <a:blip r:embed="rId3"/>
          <a:stretch>
            <a:fillRect/>
          </a:stretch>
        </p:blipFill>
        <p:spPr>
          <a:xfrm>
            <a:off x="3810000" y="2883092"/>
            <a:ext cx="3716822" cy="545908"/>
          </a:xfrm>
          <a:prstGeom prst="rect">
            <a:avLst/>
          </a:prstGeom>
        </p:spPr>
      </p:pic>
      <p:pic>
        <p:nvPicPr>
          <p:cNvPr id="8" name="圖片 7">
            <a:extLst>
              <a:ext uri="{FF2B5EF4-FFF2-40B4-BE49-F238E27FC236}">
                <a16:creationId xmlns:a16="http://schemas.microsoft.com/office/drawing/2014/main" id="{B052FAB3-C4ED-87CA-F413-7D75D6F96EFF}"/>
              </a:ext>
            </a:extLst>
          </p:cNvPr>
          <p:cNvPicPr>
            <a:picLocks noChangeAspect="1"/>
          </p:cNvPicPr>
          <p:nvPr/>
        </p:nvPicPr>
        <p:blipFill>
          <a:blip r:embed="rId4"/>
          <a:stretch>
            <a:fillRect/>
          </a:stretch>
        </p:blipFill>
        <p:spPr>
          <a:xfrm>
            <a:off x="2762250" y="4419127"/>
            <a:ext cx="6047344" cy="583307"/>
          </a:xfrm>
          <a:prstGeom prst="rect">
            <a:avLst/>
          </a:prstGeom>
        </p:spPr>
      </p:pic>
    </p:spTree>
    <p:extLst>
      <p:ext uri="{BB962C8B-B14F-4D97-AF65-F5344CB8AC3E}">
        <p14:creationId xmlns:p14="http://schemas.microsoft.com/office/powerpoint/2010/main" val="367379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4795F-0538-77BF-7290-DE6D355EB003}"/>
              </a:ext>
            </a:extLst>
          </p:cNvPr>
          <p:cNvSpPr>
            <a:spLocks noGrp="1"/>
          </p:cNvSpPr>
          <p:nvPr>
            <p:ph type="title"/>
          </p:nvPr>
        </p:nvSpPr>
        <p:spPr/>
        <p:txBody>
          <a:bodyPr/>
          <a:lstStyle/>
          <a:p>
            <a:r>
              <a:rPr lang="en-US" altLang="zh-TW" dirty="0"/>
              <a:t>Variants of Syntax Trees</a:t>
            </a:r>
            <a:endParaRPr lang="zh-TW" altLang="en-US" dirty="0"/>
          </a:p>
        </p:txBody>
      </p:sp>
      <p:sp>
        <p:nvSpPr>
          <p:cNvPr id="3" name="內容版面配置區 2">
            <a:extLst>
              <a:ext uri="{FF2B5EF4-FFF2-40B4-BE49-F238E27FC236}">
                <a16:creationId xmlns:a16="http://schemas.microsoft.com/office/drawing/2014/main" id="{3B6D9EB0-FAA9-9CAE-0530-F4D7D279F5B8}"/>
              </a:ext>
            </a:extLst>
          </p:cNvPr>
          <p:cNvSpPr>
            <a:spLocks noGrp="1"/>
          </p:cNvSpPr>
          <p:nvPr>
            <p:ph idx="1"/>
          </p:nvPr>
        </p:nvSpPr>
        <p:spPr/>
        <p:txBody>
          <a:bodyPr/>
          <a:lstStyle/>
          <a:p>
            <a:r>
              <a:rPr lang="en-US" altLang="zh-TW" dirty="0"/>
              <a:t>Nodes in a syntax tree represent constructs in the source program; the children of a node represent the meaningful components of a construct. A directed acyclic graph (hereafter called a DAG) for an expression identifies the common subexpressions (subexpressions that occur more than once) of the expression.</a:t>
            </a:r>
            <a:endParaRPr lang="zh-TW" altLang="en-US" dirty="0"/>
          </a:p>
        </p:txBody>
      </p:sp>
      <p:sp>
        <p:nvSpPr>
          <p:cNvPr id="4" name="投影片編號版面配置區 3">
            <a:extLst>
              <a:ext uri="{FF2B5EF4-FFF2-40B4-BE49-F238E27FC236}">
                <a16:creationId xmlns:a16="http://schemas.microsoft.com/office/drawing/2014/main" id="{2285B1F3-F9F4-60B4-4CD6-A1158BDA0EA8}"/>
              </a:ext>
            </a:extLst>
          </p:cNvPr>
          <p:cNvSpPr>
            <a:spLocks noGrp="1"/>
          </p:cNvSpPr>
          <p:nvPr>
            <p:ph type="sldNum" sz="quarter" idx="12"/>
          </p:nvPr>
        </p:nvSpPr>
        <p:spPr/>
        <p:txBody>
          <a:bodyPr/>
          <a:lstStyle/>
          <a:p>
            <a:fld id="{BE15108C-154A-4A5A-9C05-91A49A422BA7}" type="slidenum">
              <a:rPr lang="en-US" smtClean="0"/>
              <a:t>4</a:t>
            </a:fld>
            <a:endParaRPr lang="en-US"/>
          </a:p>
        </p:txBody>
      </p:sp>
      <p:pic>
        <p:nvPicPr>
          <p:cNvPr id="6" name="圖片 5">
            <a:extLst>
              <a:ext uri="{FF2B5EF4-FFF2-40B4-BE49-F238E27FC236}">
                <a16:creationId xmlns:a16="http://schemas.microsoft.com/office/drawing/2014/main" id="{FB6B016D-DF81-978B-DA7B-2095FCCE567E}"/>
              </a:ext>
            </a:extLst>
          </p:cNvPr>
          <p:cNvPicPr>
            <a:picLocks noChangeAspect="1"/>
          </p:cNvPicPr>
          <p:nvPr/>
        </p:nvPicPr>
        <p:blipFill>
          <a:blip r:embed="rId2"/>
          <a:stretch>
            <a:fillRect/>
          </a:stretch>
        </p:blipFill>
        <p:spPr>
          <a:xfrm>
            <a:off x="4134235" y="3791937"/>
            <a:ext cx="3694929" cy="2841059"/>
          </a:xfrm>
          <a:prstGeom prst="rect">
            <a:avLst/>
          </a:prstGeom>
        </p:spPr>
      </p:pic>
    </p:spTree>
    <p:extLst>
      <p:ext uri="{BB962C8B-B14F-4D97-AF65-F5344CB8AC3E}">
        <p14:creationId xmlns:p14="http://schemas.microsoft.com/office/powerpoint/2010/main" val="62437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2E291-9802-A077-9570-1FD01E000DEA}"/>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D6D5988-4C1E-5B41-EFA6-AE3A6ED14A7F}"/>
                  </a:ext>
                </a:extLst>
              </p:cNvPr>
              <p:cNvSpPr>
                <a:spLocks noGrp="1"/>
              </p:cNvSpPr>
              <p:nvPr>
                <p:ph idx="1"/>
              </p:nvPr>
            </p:nvSpPr>
            <p:spPr/>
            <p:txBody>
              <a:bodyPr/>
              <a:lstStyle/>
              <a:p>
                <a:r>
                  <a:rPr lang="en-US" altLang="zh-TW" dirty="0"/>
                  <a:t>In two dimensions (i.e., </a:t>
                </a:r>
                <a14:m>
                  <m:oMath xmlns:m="http://schemas.openxmlformats.org/officeDocument/2006/math">
                    <m:r>
                      <a:rPr lang="en-US" altLang="zh-TW" i="1" dirty="0" smtClean="0">
                        <a:latin typeface="Cambria Math" panose="02040503050406030204" pitchFamily="18" charset="0"/>
                      </a:rPr>
                      <m:t>𝑘</m:t>
                    </m:r>
                    <m:r>
                      <a:rPr lang="en-US" altLang="zh-TW" i="1" dirty="0" smtClean="0">
                        <a:latin typeface="Cambria Math" panose="02040503050406030204" pitchFamily="18" charset="0"/>
                      </a:rPr>
                      <m:t> = 2 </m:t>
                    </m:r>
                  </m:oMath>
                </a14:m>
                <a:r>
                  <a:rPr lang="en-US" altLang="zh-TW" dirty="0"/>
                  <a:t>and </a:t>
                </a:r>
                <a14:m>
                  <m:oMath xmlns:m="http://schemas.openxmlformats.org/officeDocument/2006/math">
                    <m:r>
                      <a:rPr lang="en-US" altLang="zh-TW" i="1" dirty="0" smtClean="0">
                        <a:latin typeface="Cambria Math" panose="02040503050406030204" pitchFamily="18" charset="0"/>
                      </a:rPr>
                      <m:t>𝑤</m:t>
                    </m:r>
                    <m:r>
                      <a:rPr lang="en-US" altLang="zh-TW" i="1" dirty="0" smtClean="0">
                        <a:latin typeface="Cambria Math" panose="02040503050406030204" pitchFamily="18" charset="0"/>
                      </a:rPr>
                      <m:t> = </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𝑤</m:t>
                        </m:r>
                      </m:e>
                      <m:sub>
                        <m:r>
                          <a:rPr lang="en-US" altLang="zh-TW" b="0" i="1" dirty="0" smtClean="0">
                            <a:latin typeface="Cambria Math" panose="02040503050406030204" pitchFamily="18" charset="0"/>
                          </a:rPr>
                          <m:t>2</m:t>
                        </m:r>
                      </m:sub>
                    </m:sSub>
                  </m:oMath>
                </a14:m>
                <a:r>
                  <a:rPr lang="en-US" altLang="zh-TW" dirty="0"/>
                  <a:t>), the location for </a:t>
                </a:r>
                <a14:m>
                  <m:oMath xmlns:m="http://schemas.openxmlformats.org/officeDocument/2006/math">
                    <m:r>
                      <a:rPr lang="en-US" altLang="zh-TW" i="1" dirty="0">
                        <a:latin typeface="Cambria Math" panose="02040503050406030204" pitchFamily="18" charset="0"/>
                      </a:rPr>
                      <m:t>𝐴</m:t>
                    </m:r>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𝑖</m:t>
                        </m:r>
                      </m:e>
                      <m:sub>
                        <m:r>
                          <a:rPr lang="en-US" altLang="zh-TW" i="1" dirty="0">
                            <a:latin typeface="Cambria Math" panose="02040503050406030204" pitchFamily="18" charset="0"/>
                          </a:rPr>
                          <m:t>1</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𝑖</m:t>
                        </m:r>
                      </m:e>
                      <m:sub>
                        <m:r>
                          <a:rPr lang="en-US" altLang="zh-TW" i="1" dirty="0">
                            <a:latin typeface="Cambria Math" panose="02040503050406030204" pitchFamily="18" charset="0"/>
                          </a:rPr>
                          <m:t>2</m:t>
                        </m:r>
                      </m:sub>
                    </m:sSub>
                    <m:r>
                      <a:rPr lang="en-US" altLang="zh-TW" i="1" dirty="0">
                        <a:latin typeface="Cambria Math" panose="02040503050406030204" pitchFamily="18" charset="0"/>
                      </a:rPr>
                      <m:t>]</m:t>
                    </m:r>
                  </m:oMath>
                </a14:m>
                <a:r>
                  <a:rPr lang="en-US" altLang="zh-TW" dirty="0"/>
                  <a:t> is given by</a:t>
                </a:r>
              </a:p>
              <a:p>
                <a:endParaRPr lang="en-US" altLang="zh-TW" dirty="0"/>
              </a:p>
              <a:p>
                <a:endParaRPr lang="en-US" altLang="zh-TW" dirty="0"/>
              </a:p>
              <a:p>
                <a:r>
                  <a:rPr lang="en-US" altLang="zh-TW" dirty="0"/>
                  <a:t>In </a:t>
                </a:r>
                <a14:m>
                  <m:oMath xmlns:m="http://schemas.openxmlformats.org/officeDocument/2006/math">
                    <m:r>
                      <a:rPr lang="en-US" altLang="zh-TW" i="1" dirty="0" smtClean="0">
                        <a:latin typeface="Cambria Math" panose="02040503050406030204" pitchFamily="18" charset="0"/>
                      </a:rPr>
                      <m:t>𝑘</m:t>
                    </m:r>
                  </m:oMath>
                </a14:m>
                <a:r>
                  <a:rPr lang="en-US" altLang="zh-TW" dirty="0"/>
                  <a:t> dimensions, the formula is</a:t>
                </a:r>
                <a:endParaRPr lang="zh-TW" altLang="en-US" dirty="0"/>
              </a:p>
              <a:p>
                <a:endParaRPr lang="zh-TW" altLang="en-US" dirty="0"/>
              </a:p>
            </p:txBody>
          </p:sp>
        </mc:Choice>
        <mc:Fallback xmlns="">
          <p:sp>
            <p:nvSpPr>
              <p:cNvPr id="3" name="內容版面配置區 2">
                <a:extLst>
                  <a:ext uri="{FF2B5EF4-FFF2-40B4-BE49-F238E27FC236}">
                    <a16:creationId xmlns:a16="http://schemas.microsoft.com/office/drawing/2014/main" id="{3D6D5988-4C1E-5B41-EFA6-AE3A6ED14A7F}"/>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0625529-2C5D-EACC-ACDA-20BD7759A224}"/>
              </a:ext>
            </a:extLst>
          </p:cNvPr>
          <p:cNvSpPr>
            <a:spLocks noGrp="1"/>
          </p:cNvSpPr>
          <p:nvPr>
            <p:ph type="sldNum" sz="quarter" idx="12"/>
          </p:nvPr>
        </p:nvSpPr>
        <p:spPr/>
        <p:txBody>
          <a:bodyPr/>
          <a:lstStyle/>
          <a:p>
            <a:fld id="{BE15108C-154A-4A5A-9C05-91A49A422BA7}" type="slidenum">
              <a:rPr lang="en-US" smtClean="0"/>
              <a:t>40</a:t>
            </a:fld>
            <a:endParaRPr lang="en-US"/>
          </a:p>
        </p:txBody>
      </p:sp>
      <p:pic>
        <p:nvPicPr>
          <p:cNvPr id="6" name="圖片 5">
            <a:extLst>
              <a:ext uri="{FF2B5EF4-FFF2-40B4-BE49-F238E27FC236}">
                <a16:creationId xmlns:a16="http://schemas.microsoft.com/office/drawing/2014/main" id="{48B42E6A-6962-9413-4709-C4F43AA910AA}"/>
              </a:ext>
            </a:extLst>
          </p:cNvPr>
          <p:cNvPicPr>
            <a:picLocks noChangeAspect="1"/>
          </p:cNvPicPr>
          <p:nvPr/>
        </p:nvPicPr>
        <p:blipFill>
          <a:blip r:embed="rId3"/>
          <a:stretch>
            <a:fillRect/>
          </a:stretch>
        </p:blipFill>
        <p:spPr>
          <a:xfrm>
            <a:off x="4124324" y="2830855"/>
            <a:ext cx="3598241" cy="530509"/>
          </a:xfrm>
          <a:prstGeom prst="rect">
            <a:avLst/>
          </a:prstGeom>
        </p:spPr>
      </p:pic>
      <p:pic>
        <p:nvPicPr>
          <p:cNvPr id="8" name="圖片 7">
            <a:extLst>
              <a:ext uri="{FF2B5EF4-FFF2-40B4-BE49-F238E27FC236}">
                <a16:creationId xmlns:a16="http://schemas.microsoft.com/office/drawing/2014/main" id="{E555C156-AD48-22B9-CCBC-B172E8FDB324}"/>
              </a:ext>
            </a:extLst>
          </p:cNvPr>
          <p:cNvPicPr>
            <a:picLocks noChangeAspect="1"/>
          </p:cNvPicPr>
          <p:nvPr/>
        </p:nvPicPr>
        <p:blipFill>
          <a:blip r:embed="rId4"/>
          <a:stretch>
            <a:fillRect/>
          </a:stretch>
        </p:blipFill>
        <p:spPr>
          <a:xfrm>
            <a:off x="2058973" y="4383642"/>
            <a:ext cx="8253548" cy="632135"/>
          </a:xfrm>
          <a:prstGeom prst="rect">
            <a:avLst/>
          </a:prstGeom>
        </p:spPr>
      </p:pic>
    </p:spTree>
    <p:extLst>
      <p:ext uri="{BB962C8B-B14F-4D97-AF65-F5344CB8AC3E}">
        <p14:creationId xmlns:p14="http://schemas.microsoft.com/office/powerpoint/2010/main" val="3747212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382C7-ADFB-D52B-E666-88CF024C1216}"/>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93F4B61-1346-6E39-016F-F17B52A18FF9}"/>
                  </a:ext>
                </a:extLst>
              </p:cNvPr>
              <p:cNvSpPr>
                <a:spLocks noGrp="1"/>
              </p:cNvSpPr>
              <p:nvPr>
                <p:ph idx="1"/>
              </p:nvPr>
            </p:nvSpPr>
            <p:spPr/>
            <p:txBody>
              <a:bodyPr/>
              <a:lstStyle/>
              <a:p>
                <a:r>
                  <a:rPr lang="en-US" altLang="zh-TW" dirty="0"/>
                  <a:t>More generally, array elements need not be numbered starting at 0. In a one-dimensional array, the array elements are numbered </a:t>
                </a:r>
                <a14:m>
                  <m:oMath xmlns:m="http://schemas.openxmlformats.org/officeDocument/2006/math">
                    <m:r>
                      <a:rPr lang="en-US" altLang="zh-TW" i="1" dirty="0" smtClean="0">
                        <a:latin typeface="Cambria Math" panose="02040503050406030204" pitchFamily="18" charset="0"/>
                      </a:rPr>
                      <m:t>𝑙𝑜𝑤</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𝑙𝑜𝑤</m:t>
                    </m:r>
                    <m:r>
                      <a:rPr lang="en-US" altLang="zh-TW" i="1" dirty="0" smtClean="0">
                        <a:latin typeface="Cambria Math" panose="02040503050406030204" pitchFamily="18" charset="0"/>
                      </a:rPr>
                      <m:t> + 1, . . . , </m:t>
                    </m:r>
                    <m:r>
                      <a:rPr lang="en-US" altLang="zh-TW" i="1" dirty="0" smtClean="0">
                        <a:latin typeface="Cambria Math" panose="02040503050406030204" pitchFamily="18" charset="0"/>
                      </a:rPr>
                      <m:t>h𝑖𝑔h</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𝑏𝑎𝑠𝑒</m:t>
                    </m:r>
                  </m:oMath>
                </a14:m>
                <a:r>
                  <a:rPr lang="en-US" altLang="zh-TW" dirty="0"/>
                  <a:t> is the relative address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𝑙𝑜𝑤</m:t>
                    </m:r>
                    <m:r>
                      <a:rPr lang="en-US" altLang="zh-TW" i="1" dirty="0" smtClean="0">
                        <a:latin typeface="Cambria Math" panose="02040503050406030204" pitchFamily="18" charset="0"/>
                      </a:rPr>
                      <m:t>]</m:t>
                    </m:r>
                  </m:oMath>
                </a14:m>
                <a:r>
                  <a:rPr lang="en-US" altLang="zh-TW" dirty="0"/>
                  <a:t>. The address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oMath>
                </a14:m>
                <a:r>
                  <a:rPr lang="en-US" altLang="zh-TW" dirty="0"/>
                  <a:t> is</a:t>
                </a:r>
                <a:endParaRPr lang="zh-TW" altLang="en-US" dirty="0"/>
              </a:p>
            </p:txBody>
          </p:sp>
        </mc:Choice>
        <mc:Fallback xmlns="">
          <p:sp>
            <p:nvSpPr>
              <p:cNvPr id="3" name="內容版面配置區 2">
                <a:extLst>
                  <a:ext uri="{FF2B5EF4-FFF2-40B4-BE49-F238E27FC236}">
                    <a16:creationId xmlns:a16="http://schemas.microsoft.com/office/drawing/2014/main" id="{D93F4B61-1346-6E39-016F-F17B52A18FF9}"/>
                  </a:ext>
                </a:extLst>
              </p:cNvPr>
              <p:cNvSpPr>
                <a:spLocks noGrp="1" noRot="1" noChangeAspect="1" noMove="1" noResize="1" noEditPoints="1" noAdjustHandles="1" noChangeArrowheads="1" noChangeShapeType="1" noTextEdit="1"/>
              </p:cNvSpPr>
              <p:nvPr>
                <p:ph idx="1"/>
              </p:nvPr>
            </p:nvSpPr>
            <p:spPr>
              <a:blipFill>
                <a:blip r:embed="rId2"/>
                <a:stretch>
                  <a:fillRect l="-177" t="-1026" r="-100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DAAA89E-0265-6F3B-15E6-A89CA68F56D4}"/>
              </a:ext>
            </a:extLst>
          </p:cNvPr>
          <p:cNvSpPr>
            <a:spLocks noGrp="1"/>
          </p:cNvSpPr>
          <p:nvPr>
            <p:ph type="sldNum" sz="quarter" idx="12"/>
          </p:nvPr>
        </p:nvSpPr>
        <p:spPr/>
        <p:txBody>
          <a:bodyPr/>
          <a:lstStyle/>
          <a:p>
            <a:fld id="{BE15108C-154A-4A5A-9C05-91A49A422BA7}" type="slidenum">
              <a:rPr lang="en-US" smtClean="0"/>
              <a:t>41</a:t>
            </a:fld>
            <a:endParaRPr lang="en-US"/>
          </a:p>
        </p:txBody>
      </p:sp>
      <p:pic>
        <p:nvPicPr>
          <p:cNvPr id="6" name="圖片 5">
            <a:extLst>
              <a:ext uri="{FF2B5EF4-FFF2-40B4-BE49-F238E27FC236}">
                <a16:creationId xmlns:a16="http://schemas.microsoft.com/office/drawing/2014/main" id="{6F46566E-F715-AC09-9AE7-FB46E761A936}"/>
              </a:ext>
            </a:extLst>
          </p:cNvPr>
          <p:cNvPicPr>
            <a:picLocks noChangeAspect="1"/>
          </p:cNvPicPr>
          <p:nvPr/>
        </p:nvPicPr>
        <p:blipFill>
          <a:blip r:embed="rId3"/>
          <a:stretch>
            <a:fillRect/>
          </a:stretch>
        </p:blipFill>
        <p:spPr>
          <a:xfrm>
            <a:off x="4648200" y="3528469"/>
            <a:ext cx="2585824" cy="541882"/>
          </a:xfrm>
          <a:prstGeom prst="rect">
            <a:avLst/>
          </a:prstGeom>
        </p:spPr>
      </p:pic>
    </p:spTree>
    <p:extLst>
      <p:ext uri="{BB962C8B-B14F-4D97-AF65-F5344CB8AC3E}">
        <p14:creationId xmlns:p14="http://schemas.microsoft.com/office/powerpoint/2010/main" val="3723611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35D2AD-3FBD-A26E-2C4E-C7D3F05F2BE5}"/>
              </a:ext>
            </a:extLst>
          </p:cNvPr>
          <p:cNvSpPr>
            <a:spLocks noGrp="1"/>
          </p:cNvSpPr>
          <p:nvPr>
            <p:ph type="title"/>
          </p:nvPr>
        </p:nvSpPr>
        <p:spPr/>
        <p:txBody>
          <a:bodyPr/>
          <a:lstStyle/>
          <a:p>
            <a:r>
              <a:rPr lang="en-US" altLang="zh-TW" dirty="0"/>
              <a:t>Addressing Array Elements</a:t>
            </a:r>
            <a:endParaRPr lang="zh-TW" altLang="en-US" dirty="0"/>
          </a:p>
        </p:txBody>
      </p:sp>
      <p:pic>
        <p:nvPicPr>
          <p:cNvPr id="6" name="內容版面配置區 5">
            <a:extLst>
              <a:ext uri="{FF2B5EF4-FFF2-40B4-BE49-F238E27FC236}">
                <a16:creationId xmlns:a16="http://schemas.microsoft.com/office/drawing/2014/main" id="{A15F42F1-36DD-7E9A-5DC6-712F28131DF1}"/>
              </a:ext>
            </a:extLst>
          </p:cNvPr>
          <p:cNvPicPr>
            <a:picLocks noGrp="1" noChangeAspect="1"/>
          </p:cNvPicPr>
          <p:nvPr>
            <p:ph idx="1"/>
          </p:nvPr>
        </p:nvPicPr>
        <p:blipFill>
          <a:blip r:embed="rId2"/>
          <a:stretch>
            <a:fillRect/>
          </a:stretch>
        </p:blipFill>
        <p:spPr>
          <a:xfrm>
            <a:off x="1626340" y="2339975"/>
            <a:ext cx="8453545" cy="3563938"/>
          </a:xfrm>
        </p:spPr>
      </p:pic>
      <p:sp>
        <p:nvSpPr>
          <p:cNvPr id="4" name="投影片編號版面配置區 3">
            <a:extLst>
              <a:ext uri="{FF2B5EF4-FFF2-40B4-BE49-F238E27FC236}">
                <a16:creationId xmlns:a16="http://schemas.microsoft.com/office/drawing/2014/main" id="{F51A6ABE-22C7-9A07-1BEE-CFF18A9E5928}"/>
              </a:ext>
            </a:extLst>
          </p:cNvPr>
          <p:cNvSpPr>
            <a:spLocks noGrp="1"/>
          </p:cNvSpPr>
          <p:nvPr>
            <p:ph type="sldNum" sz="quarter" idx="12"/>
          </p:nvPr>
        </p:nvSpPr>
        <p:spPr/>
        <p:txBody>
          <a:bodyPr/>
          <a:lstStyle/>
          <a:p>
            <a:fld id="{BE15108C-154A-4A5A-9C05-91A49A422BA7}" type="slidenum">
              <a:rPr lang="en-US" smtClean="0"/>
              <a:t>42</a:t>
            </a:fld>
            <a:endParaRPr lang="en-US"/>
          </a:p>
        </p:txBody>
      </p:sp>
    </p:spTree>
    <p:extLst>
      <p:ext uri="{BB962C8B-B14F-4D97-AF65-F5344CB8AC3E}">
        <p14:creationId xmlns:p14="http://schemas.microsoft.com/office/powerpoint/2010/main" val="2459195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9494F-49D4-F3A9-974C-AB9906B32A88}"/>
              </a:ext>
            </a:extLst>
          </p:cNvPr>
          <p:cNvSpPr>
            <a:spLocks noGrp="1"/>
          </p:cNvSpPr>
          <p:nvPr>
            <p:ph type="title"/>
          </p:nvPr>
        </p:nvSpPr>
        <p:spPr/>
        <p:txBody>
          <a:bodyPr/>
          <a:lstStyle/>
          <a:p>
            <a:r>
              <a:rPr lang="en-US" altLang="zh-TW" dirty="0"/>
              <a:t>Translation of Array References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11C0A53-7C83-66EB-C877-47D08CAB7C4D}"/>
                  </a:ext>
                </a:extLst>
              </p:cNvPr>
              <p:cNvSpPr>
                <a:spLocks noGrp="1"/>
              </p:cNvSpPr>
              <p:nvPr>
                <p:ph idx="1"/>
              </p:nvPr>
            </p:nvSpPr>
            <p:spPr/>
            <p:txBody>
              <a:bodyPr/>
              <a:lstStyle/>
              <a:p>
                <a:r>
                  <a:rPr lang="en-US" altLang="zh-TW" dirty="0"/>
                  <a:t>Let nonterminal </a:t>
                </a:r>
                <a14:m>
                  <m:oMath xmlns:m="http://schemas.openxmlformats.org/officeDocument/2006/math">
                    <m:r>
                      <a:rPr lang="en-US" altLang="zh-TW" i="1" dirty="0" smtClean="0">
                        <a:latin typeface="Cambria Math" panose="02040503050406030204" pitchFamily="18" charset="0"/>
                      </a:rPr>
                      <m:t>𝐿</m:t>
                    </m:r>
                  </m:oMath>
                </a14:m>
                <a:r>
                  <a:rPr lang="en-US" altLang="zh-TW" dirty="0"/>
                  <a:t> generate an array name followed by a sequence of index expressions:</a:t>
                </a:r>
                <a:endParaRPr lang="zh-TW" altLang="en-US" dirty="0"/>
              </a:p>
            </p:txBody>
          </p:sp>
        </mc:Choice>
        <mc:Fallback xmlns="">
          <p:sp>
            <p:nvSpPr>
              <p:cNvPr id="3" name="內容版面配置區 2">
                <a:extLst>
                  <a:ext uri="{FF2B5EF4-FFF2-40B4-BE49-F238E27FC236}">
                    <a16:creationId xmlns:a16="http://schemas.microsoft.com/office/drawing/2014/main" id="{B11C0A53-7C83-66EB-C877-47D08CAB7C4D}"/>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E97716B-9206-F5A5-552D-FD9AE4102471}"/>
              </a:ext>
            </a:extLst>
          </p:cNvPr>
          <p:cNvSpPr>
            <a:spLocks noGrp="1"/>
          </p:cNvSpPr>
          <p:nvPr>
            <p:ph type="sldNum" sz="quarter" idx="12"/>
          </p:nvPr>
        </p:nvSpPr>
        <p:spPr/>
        <p:txBody>
          <a:bodyPr/>
          <a:lstStyle/>
          <a:p>
            <a:fld id="{BE15108C-154A-4A5A-9C05-91A49A422BA7}" type="slidenum">
              <a:rPr lang="en-US" smtClean="0"/>
              <a:t>43</a:t>
            </a:fld>
            <a:endParaRPr lang="en-US"/>
          </a:p>
        </p:txBody>
      </p:sp>
      <p:pic>
        <p:nvPicPr>
          <p:cNvPr id="6" name="圖片 5">
            <a:extLst>
              <a:ext uri="{FF2B5EF4-FFF2-40B4-BE49-F238E27FC236}">
                <a16:creationId xmlns:a16="http://schemas.microsoft.com/office/drawing/2014/main" id="{9156AA9C-59A2-084D-E496-22789F91B352}"/>
              </a:ext>
            </a:extLst>
          </p:cNvPr>
          <p:cNvPicPr>
            <a:picLocks noChangeAspect="1"/>
          </p:cNvPicPr>
          <p:nvPr/>
        </p:nvPicPr>
        <p:blipFill>
          <a:blip r:embed="rId3"/>
          <a:stretch>
            <a:fillRect/>
          </a:stretch>
        </p:blipFill>
        <p:spPr>
          <a:xfrm>
            <a:off x="3607266" y="3263686"/>
            <a:ext cx="3918216" cy="484395"/>
          </a:xfrm>
          <a:prstGeom prst="rect">
            <a:avLst/>
          </a:prstGeom>
        </p:spPr>
      </p:pic>
    </p:spTree>
    <p:extLst>
      <p:ext uri="{BB962C8B-B14F-4D97-AF65-F5344CB8AC3E}">
        <p14:creationId xmlns:p14="http://schemas.microsoft.com/office/powerpoint/2010/main" val="1586210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8" name="Group 87">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1" name="Right Triangle 120">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DECF5A0A-F8CE-7C98-CB37-A1B930631400}"/>
              </a:ext>
            </a:extLst>
          </p:cNvPr>
          <p:cNvSpPr>
            <a:spLocks noGrp="1"/>
          </p:cNvSpPr>
          <p:nvPr>
            <p:ph type="title"/>
          </p:nvPr>
        </p:nvSpPr>
        <p:spPr>
          <a:xfrm>
            <a:off x="691079" y="725952"/>
            <a:ext cx="4038652" cy="1881178"/>
          </a:xfrm>
        </p:spPr>
        <p:txBody>
          <a:bodyPr vert="horz" lIns="91440" tIns="45720" rIns="91440" bIns="45720" rtlCol="0" anchor="b">
            <a:normAutofit/>
          </a:bodyPr>
          <a:lstStyle/>
          <a:p>
            <a:pPr>
              <a:lnSpc>
                <a:spcPct val="90000"/>
              </a:lnSpc>
            </a:pPr>
            <a:r>
              <a:rPr lang="en-US" altLang="zh-TW" sz="4100"/>
              <a:t>Translation of Array References</a:t>
            </a: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6278C9A6-BCB0-628C-6F74-2F701BA940DE}"/>
                  </a:ext>
                </a:extLst>
              </p:cNvPr>
              <p:cNvSpPr txBox="1"/>
              <p:nvPr/>
            </p:nvSpPr>
            <p:spPr>
              <a:xfrm>
                <a:off x="691079" y="2886117"/>
                <a:ext cx="4038652" cy="3276824"/>
              </a:xfrm>
              <a:prstGeom prst="rect">
                <a:avLst/>
              </a:prstGeom>
            </p:spPr>
            <p:txBody>
              <a:bodyPr vert="horz" lIns="91440" tIns="45720" rIns="91440" bIns="45720" rtlCol="0">
                <a:normAutofit fontScale="85000" lnSpcReduction="20000"/>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𝑎𝑑𝑑𝑟</m:t>
                    </m:r>
                  </m:oMath>
                </a14:m>
                <a:r>
                  <a:rPr lang="en-US" altLang="zh-TW" dirty="0">
                    <a:solidFill>
                      <a:schemeClr val="tx2"/>
                    </a:solidFill>
                  </a:rPr>
                  <a:t> denotes a temporary that is used while computing the offset for the array reference by summing the terms </a:t>
                </a:r>
                <a14:m>
                  <m:oMath xmlns:m="http://schemas.openxmlformats.org/officeDocument/2006/math">
                    <m:sSub>
                      <m:sSubPr>
                        <m:ctrlPr>
                          <a:rPr lang="en-US" altLang="zh-TW" i="1" dirty="0" smtClean="0">
                            <a:solidFill>
                              <a:schemeClr val="tx2"/>
                            </a:solidFill>
                            <a:latin typeface="Cambria Math" panose="02040503050406030204" pitchFamily="18" charset="0"/>
                          </a:rPr>
                        </m:ctrlPr>
                      </m:sSubPr>
                      <m:e>
                        <m:r>
                          <a:rPr lang="en-US" altLang="zh-TW" b="0" i="1" dirty="0" smtClean="0">
                            <a:solidFill>
                              <a:schemeClr val="tx2"/>
                            </a:solidFill>
                            <a:latin typeface="Cambria Math" panose="02040503050406030204" pitchFamily="18" charset="0"/>
                          </a:rPr>
                          <m:t>𝑖</m:t>
                        </m:r>
                      </m:e>
                      <m:sub>
                        <m:r>
                          <a:rPr lang="en-US" altLang="zh-TW" b="0" i="1" dirty="0" smtClean="0">
                            <a:solidFill>
                              <a:schemeClr val="tx2"/>
                            </a:solidFill>
                            <a:latin typeface="Cambria Math" panose="02040503050406030204" pitchFamily="18" charset="0"/>
                          </a:rPr>
                          <m:t>𝑗</m:t>
                        </m:r>
                      </m:sub>
                    </m:sSub>
                    <m:r>
                      <a:rPr lang="en-US" altLang="zh-TW" i="1" dirty="0" smtClean="0">
                        <a:solidFill>
                          <a:schemeClr val="tx2"/>
                        </a:solidFill>
                        <a:latin typeface="Cambria Math" panose="02040503050406030204" pitchFamily="18" charset="0"/>
                        <a:ea typeface="Cambria Math" panose="02040503050406030204" pitchFamily="18" charset="0"/>
                      </a:rPr>
                      <m:t>×</m:t>
                    </m:r>
                    <m:sSub>
                      <m:sSubPr>
                        <m:ctrlPr>
                          <a:rPr lang="en-US" altLang="zh-TW" i="1" dirty="0">
                            <a:solidFill>
                              <a:schemeClr val="tx2"/>
                            </a:solidFill>
                            <a:latin typeface="Cambria Math" panose="02040503050406030204" pitchFamily="18" charset="0"/>
                          </a:rPr>
                        </m:ctrlPr>
                      </m:sSubPr>
                      <m:e>
                        <m:r>
                          <a:rPr lang="en-US" altLang="zh-TW" b="0" i="1" dirty="0" smtClean="0">
                            <a:solidFill>
                              <a:schemeClr val="tx2"/>
                            </a:solidFill>
                            <a:latin typeface="Cambria Math" panose="02040503050406030204" pitchFamily="18" charset="0"/>
                          </a:rPr>
                          <m:t>𝑤</m:t>
                        </m:r>
                      </m:e>
                      <m:sub>
                        <m:r>
                          <a:rPr lang="en-US" altLang="zh-TW" i="1" dirty="0">
                            <a:solidFill>
                              <a:schemeClr val="tx2"/>
                            </a:solidFill>
                            <a:latin typeface="Cambria Math" panose="02040503050406030204" pitchFamily="18" charset="0"/>
                          </a:rPr>
                          <m:t>𝑗</m:t>
                        </m:r>
                      </m:sub>
                    </m:sSub>
                  </m:oMath>
                </a14:m>
                <a:r>
                  <a:rPr lang="en-US" altLang="zh-TW" dirty="0">
                    <a:solidFill>
                      <a:schemeClr val="tx2"/>
                    </a:solidFill>
                  </a:rPr>
                  <a:t>.</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𝑎𝑟𝑟𝑎𝑦</m:t>
                    </m:r>
                    <m:r>
                      <a:rPr lang="en-US" altLang="zh-TW" i="1" dirty="0" smtClean="0">
                        <a:solidFill>
                          <a:schemeClr val="tx2"/>
                        </a:solidFill>
                        <a:latin typeface="Cambria Math" panose="02040503050406030204" pitchFamily="18" charset="0"/>
                      </a:rPr>
                      <m:t> </m:t>
                    </m:r>
                  </m:oMath>
                </a14:m>
                <a:r>
                  <a:rPr lang="en-US" altLang="zh-TW" dirty="0">
                    <a:solidFill>
                      <a:schemeClr val="tx2"/>
                    </a:solidFill>
                  </a:rPr>
                  <a:t>is a pointer to the symbol-table entry for the array name. The base address of the array, say, </a:t>
                </a: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𝑎𝑟𝑟𝑎𝑦</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𝑏𝑎𝑠𝑒</m:t>
                    </m:r>
                    <m:r>
                      <a:rPr lang="en-US" altLang="zh-TW" i="1" dirty="0" smtClean="0">
                        <a:solidFill>
                          <a:schemeClr val="tx2"/>
                        </a:solidFill>
                        <a:latin typeface="Cambria Math" panose="02040503050406030204" pitchFamily="18" charset="0"/>
                      </a:rPr>
                      <m:t> </m:t>
                    </m:r>
                  </m:oMath>
                </a14:m>
                <a:r>
                  <a:rPr lang="en-US" altLang="zh-TW" dirty="0">
                    <a:solidFill>
                      <a:schemeClr val="tx2"/>
                    </a:solidFill>
                  </a:rPr>
                  <a:t>is used to determine the actual 1-value of an array reference after all the index expressions are analyzed.</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𝑡𝑦𝑝𝑒</m:t>
                    </m:r>
                  </m:oMath>
                </a14:m>
                <a:r>
                  <a:rPr lang="en-US" altLang="zh-TW" dirty="0">
                    <a:solidFill>
                      <a:schemeClr val="tx2"/>
                    </a:solidFill>
                  </a:rPr>
                  <a:t> is the type of the subarray generated by </a:t>
                </a:r>
                <a14:m>
                  <m:oMath xmlns:m="http://schemas.openxmlformats.org/officeDocument/2006/math">
                    <m:r>
                      <a:rPr lang="en-US" altLang="zh-TW" i="1" dirty="0" smtClean="0">
                        <a:solidFill>
                          <a:schemeClr val="tx2"/>
                        </a:solidFill>
                        <a:latin typeface="Cambria Math" panose="02040503050406030204" pitchFamily="18" charset="0"/>
                      </a:rPr>
                      <m:t>𝐿</m:t>
                    </m:r>
                  </m:oMath>
                </a14:m>
                <a:r>
                  <a:rPr lang="en-US" altLang="zh-TW" dirty="0">
                    <a:solidFill>
                      <a:schemeClr val="tx2"/>
                    </a:solidFill>
                  </a:rPr>
                  <a:t>. For any type </a:t>
                </a:r>
                <a14:m>
                  <m:oMath xmlns:m="http://schemas.openxmlformats.org/officeDocument/2006/math">
                    <m:r>
                      <a:rPr lang="en-US" altLang="zh-TW" i="1" dirty="0" smtClean="0">
                        <a:solidFill>
                          <a:schemeClr val="tx2"/>
                        </a:solidFill>
                        <a:latin typeface="Cambria Math" panose="02040503050406030204" pitchFamily="18" charset="0"/>
                      </a:rPr>
                      <m:t>𝑡</m:t>
                    </m:r>
                  </m:oMath>
                </a14:m>
                <a:r>
                  <a:rPr lang="en-US" altLang="zh-TW" dirty="0">
                    <a:solidFill>
                      <a:schemeClr val="tx2"/>
                    </a:solidFill>
                  </a:rPr>
                  <a:t>, we assume that its width is given by </a:t>
                </a:r>
                <a14:m>
                  <m:oMath xmlns:m="http://schemas.openxmlformats.org/officeDocument/2006/math">
                    <m:r>
                      <a:rPr lang="en-US" altLang="zh-TW" i="1" dirty="0" smtClean="0">
                        <a:solidFill>
                          <a:schemeClr val="tx2"/>
                        </a:solidFill>
                        <a:latin typeface="Cambria Math" panose="02040503050406030204" pitchFamily="18" charset="0"/>
                      </a:rPr>
                      <m:t>𝑡</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𝑤𝑖𝑑𝑡h</m:t>
                    </m:r>
                  </m:oMath>
                </a14:m>
                <a:r>
                  <a:rPr lang="en-US" altLang="zh-TW" dirty="0">
                    <a:solidFill>
                      <a:schemeClr val="tx2"/>
                    </a:solidFill>
                  </a:rPr>
                  <a:t>. For any array type </a:t>
                </a:r>
                <a14:m>
                  <m:oMath xmlns:m="http://schemas.openxmlformats.org/officeDocument/2006/math">
                    <m:r>
                      <a:rPr lang="en-US" altLang="zh-TW" i="1" dirty="0" smtClean="0">
                        <a:solidFill>
                          <a:schemeClr val="tx2"/>
                        </a:solidFill>
                        <a:latin typeface="Cambria Math" panose="02040503050406030204" pitchFamily="18" charset="0"/>
                      </a:rPr>
                      <m:t>𝑡</m:t>
                    </m:r>
                  </m:oMath>
                </a14:m>
                <a:r>
                  <a:rPr lang="en-US" altLang="zh-TW" dirty="0">
                    <a:solidFill>
                      <a:schemeClr val="tx2"/>
                    </a:solidFill>
                  </a:rPr>
                  <a:t>, suppose that </a:t>
                </a:r>
                <a14:m>
                  <m:oMath xmlns:m="http://schemas.openxmlformats.org/officeDocument/2006/math">
                    <m:r>
                      <a:rPr lang="en-US" altLang="zh-TW" i="1" dirty="0" smtClean="0">
                        <a:solidFill>
                          <a:schemeClr val="tx2"/>
                        </a:solidFill>
                        <a:latin typeface="Cambria Math" panose="02040503050406030204" pitchFamily="18" charset="0"/>
                      </a:rPr>
                      <m:t>𝑡</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𝑒𝑙𝑒𝑚</m:t>
                    </m:r>
                    <m:r>
                      <a:rPr lang="en-US" altLang="zh-TW" i="1" dirty="0">
                        <a:solidFill>
                          <a:schemeClr val="tx2"/>
                        </a:solidFill>
                        <a:latin typeface="Cambria Math" panose="02040503050406030204" pitchFamily="18" charset="0"/>
                      </a:rPr>
                      <m:t> </m:t>
                    </m:r>
                  </m:oMath>
                </a14:m>
                <a:r>
                  <a:rPr lang="en-US" altLang="zh-TW" dirty="0">
                    <a:solidFill>
                      <a:schemeClr val="tx2"/>
                    </a:solidFill>
                  </a:rPr>
                  <a:t>gives the element type.</a:t>
                </a:r>
              </a:p>
            </p:txBody>
          </p:sp>
        </mc:Choice>
        <mc:Fallback xmlns="">
          <p:sp>
            <p:nvSpPr>
              <p:cNvPr id="8" name="文字方塊 7">
                <a:extLst>
                  <a:ext uri="{FF2B5EF4-FFF2-40B4-BE49-F238E27FC236}">
                    <a16:creationId xmlns:a16="http://schemas.microsoft.com/office/drawing/2014/main" id="{6278C9A6-BCB0-628C-6F74-2F701BA940DE}"/>
                  </a:ext>
                </a:extLst>
              </p:cNvPr>
              <p:cNvSpPr txBox="1">
                <a:spLocks noRot="1" noChangeAspect="1" noMove="1" noResize="1" noEditPoints="1" noAdjustHandles="1" noChangeArrowheads="1" noChangeShapeType="1" noTextEdit="1"/>
              </p:cNvSpPr>
              <p:nvPr/>
            </p:nvSpPr>
            <p:spPr>
              <a:xfrm>
                <a:off x="691079" y="2886117"/>
                <a:ext cx="4038652" cy="3276824"/>
              </a:xfrm>
              <a:prstGeom prst="rect">
                <a:avLst/>
              </a:prstGeom>
              <a:blipFill>
                <a:blip r:embed="rId2"/>
                <a:stretch>
                  <a:fillRect l="-603" t="-1115" r="-603"/>
                </a:stretch>
              </a:blipFill>
            </p:spPr>
            <p:txBody>
              <a:bodyPr/>
              <a:lstStyle/>
              <a:p>
                <a:r>
                  <a:rPr lang="zh-TW" altLang="en-US">
                    <a:noFill/>
                  </a:rPr>
                  <a:t> </a:t>
                </a:r>
              </a:p>
            </p:txBody>
          </p:sp>
        </mc:Fallback>
      </mc:AlternateContent>
      <p:pic>
        <p:nvPicPr>
          <p:cNvPr id="6" name="內容版面配置區 5">
            <a:extLst>
              <a:ext uri="{FF2B5EF4-FFF2-40B4-BE49-F238E27FC236}">
                <a16:creationId xmlns:a16="http://schemas.microsoft.com/office/drawing/2014/main" id="{041A2E86-6020-7789-1502-AEC8D6B796F6}"/>
              </a:ext>
            </a:extLst>
          </p:cNvPr>
          <p:cNvPicPr>
            <a:picLocks noGrp="1" noChangeAspect="1"/>
          </p:cNvPicPr>
          <p:nvPr>
            <p:ph idx="1"/>
          </p:nvPr>
        </p:nvPicPr>
        <p:blipFill>
          <a:blip r:embed="rId3"/>
          <a:stretch>
            <a:fillRect/>
          </a:stretch>
        </p:blipFill>
        <p:spPr>
          <a:xfrm>
            <a:off x="5526861" y="729344"/>
            <a:ext cx="5560386" cy="5414060"/>
          </a:xfrm>
          <a:prstGeom prst="rect">
            <a:avLst/>
          </a:prstGeom>
        </p:spPr>
      </p:pic>
      <p:sp>
        <p:nvSpPr>
          <p:cNvPr id="4" name="投影片編號版面配置區 3">
            <a:extLst>
              <a:ext uri="{FF2B5EF4-FFF2-40B4-BE49-F238E27FC236}">
                <a16:creationId xmlns:a16="http://schemas.microsoft.com/office/drawing/2014/main" id="{14F2FA95-3CC0-847C-68E4-4C816F71E4CD}"/>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44</a:t>
            </a:fld>
            <a:endParaRPr lang="en-US"/>
          </a:p>
        </p:txBody>
      </p:sp>
    </p:spTree>
    <p:extLst>
      <p:ext uri="{BB962C8B-B14F-4D97-AF65-F5344CB8AC3E}">
        <p14:creationId xmlns:p14="http://schemas.microsoft.com/office/powerpoint/2010/main" val="3821140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A5B7D9-70DD-09D6-1299-F1581D719380}"/>
              </a:ext>
            </a:extLst>
          </p:cNvPr>
          <p:cNvSpPr>
            <a:spLocks noGrp="1"/>
          </p:cNvSpPr>
          <p:nvPr>
            <p:ph type="title"/>
          </p:nvPr>
        </p:nvSpPr>
        <p:spPr/>
        <p:txBody>
          <a:bodyPr/>
          <a:lstStyle/>
          <a:p>
            <a:r>
              <a:rPr lang="en-US" altLang="zh-TW" dirty="0"/>
              <a:t>Example</a:t>
            </a:r>
            <a:endParaRPr lang="zh-TW" altLang="en-US" dirty="0"/>
          </a:p>
        </p:txBody>
      </p:sp>
      <p:pic>
        <p:nvPicPr>
          <p:cNvPr id="6" name="內容版面配置區 5">
            <a:extLst>
              <a:ext uri="{FF2B5EF4-FFF2-40B4-BE49-F238E27FC236}">
                <a16:creationId xmlns:a16="http://schemas.microsoft.com/office/drawing/2014/main" id="{C75CCE99-0CC2-FB2F-0B13-EBB456A5A159}"/>
              </a:ext>
            </a:extLst>
          </p:cNvPr>
          <p:cNvPicPr>
            <a:picLocks noGrp="1" noChangeAspect="1"/>
          </p:cNvPicPr>
          <p:nvPr>
            <p:ph idx="1"/>
          </p:nvPr>
        </p:nvPicPr>
        <p:blipFill>
          <a:blip r:embed="rId2"/>
          <a:stretch>
            <a:fillRect/>
          </a:stretch>
        </p:blipFill>
        <p:spPr>
          <a:xfrm>
            <a:off x="691079" y="2645232"/>
            <a:ext cx="10325100" cy="1443406"/>
          </a:xfrm>
        </p:spPr>
      </p:pic>
      <p:sp>
        <p:nvSpPr>
          <p:cNvPr id="4" name="投影片編號版面配置區 3">
            <a:extLst>
              <a:ext uri="{FF2B5EF4-FFF2-40B4-BE49-F238E27FC236}">
                <a16:creationId xmlns:a16="http://schemas.microsoft.com/office/drawing/2014/main" id="{CF06D392-8167-EC29-9263-E5C0F6C354BD}"/>
              </a:ext>
            </a:extLst>
          </p:cNvPr>
          <p:cNvSpPr>
            <a:spLocks noGrp="1"/>
          </p:cNvSpPr>
          <p:nvPr>
            <p:ph type="sldNum" sz="quarter" idx="12"/>
          </p:nvPr>
        </p:nvSpPr>
        <p:spPr/>
        <p:txBody>
          <a:bodyPr/>
          <a:lstStyle/>
          <a:p>
            <a:fld id="{BE15108C-154A-4A5A-9C05-91A49A422BA7}" type="slidenum">
              <a:rPr lang="en-US" smtClean="0"/>
              <a:t>45</a:t>
            </a:fld>
            <a:endParaRPr lang="en-US"/>
          </a:p>
        </p:txBody>
      </p:sp>
    </p:spTree>
    <p:extLst>
      <p:ext uri="{BB962C8B-B14F-4D97-AF65-F5344CB8AC3E}">
        <p14:creationId xmlns:p14="http://schemas.microsoft.com/office/powerpoint/2010/main" val="75710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6ACE38E-21B5-A5DC-ECCE-083033E9CEC4}"/>
              </a:ext>
            </a:extLst>
          </p:cNvPr>
          <p:cNvSpPr>
            <a:spLocks noGrp="1"/>
          </p:cNvSpPr>
          <p:nvPr>
            <p:ph type="sldNum" sz="quarter" idx="12"/>
          </p:nvPr>
        </p:nvSpPr>
        <p:spPr/>
        <p:txBody>
          <a:bodyPr/>
          <a:lstStyle/>
          <a:p>
            <a:fld id="{BE15108C-154A-4A5A-9C05-91A49A422BA7}" type="slidenum">
              <a:rPr lang="en-US" smtClean="0"/>
              <a:t>46</a:t>
            </a:fld>
            <a:endParaRPr lang="en-US"/>
          </a:p>
        </p:txBody>
      </p:sp>
      <p:pic>
        <p:nvPicPr>
          <p:cNvPr id="6" name="圖片 5">
            <a:extLst>
              <a:ext uri="{FF2B5EF4-FFF2-40B4-BE49-F238E27FC236}">
                <a16:creationId xmlns:a16="http://schemas.microsoft.com/office/drawing/2014/main" id="{86642E52-722C-6590-F1AC-52E2AE99B0FB}"/>
              </a:ext>
            </a:extLst>
          </p:cNvPr>
          <p:cNvPicPr>
            <a:picLocks noChangeAspect="1"/>
          </p:cNvPicPr>
          <p:nvPr/>
        </p:nvPicPr>
        <p:blipFill>
          <a:blip r:embed="rId2"/>
          <a:stretch>
            <a:fillRect/>
          </a:stretch>
        </p:blipFill>
        <p:spPr>
          <a:xfrm>
            <a:off x="0" y="9446"/>
            <a:ext cx="12192000" cy="6839107"/>
          </a:xfrm>
          <a:prstGeom prst="rect">
            <a:avLst/>
          </a:prstGeom>
        </p:spPr>
      </p:pic>
    </p:spTree>
    <p:extLst>
      <p:ext uri="{BB962C8B-B14F-4D97-AF65-F5344CB8AC3E}">
        <p14:creationId xmlns:p14="http://schemas.microsoft.com/office/powerpoint/2010/main" val="2284536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8997B8-5C07-E2A3-DB0E-B210D3042FA0}"/>
              </a:ext>
            </a:extLst>
          </p:cNvPr>
          <p:cNvSpPr>
            <a:spLocks noGrp="1"/>
          </p:cNvSpPr>
          <p:nvPr>
            <p:ph type="title"/>
          </p:nvPr>
        </p:nvSpPr>
        <p:spPr/>
        <p:txBody>
          <a:bodyPr/>
          <a:lstStyle/>
          <a:p>
            <a:r>
              <a:rPr lang="en-US" altLang="zh-TW" dirty="0"/>
              <a:t>Example</a:t>
            </a:r>
            <a:endParaRPr lang="zh-TW" altLang="en-US" dirty="0"/>
          </a:p>
        </p:txBody>
      </p:sp>
      <p:pic>
        <p:nvPicPr>
          <p:cNvPr id="6" name="內容版面配置區 5">
            <a:extLst>
              <a:ext uri="{FF2B5EF4-FFF2-40B4-BE49-F238E27FC236}">
                <a16:creationId xmlns:a16="http://schemas.microsoft.com/office/drawing/2014/main" id="{F658027C-A8E8-B449-90A3-C77E164BE5A7}"/>
              </a:ext>
            </a:extLst>
          </p:cNvPr>
          <p:cNvPicPr>
            <a:picLocks noGrp="1" noChangeAspect="1"/>
          </p:cNvPicPr>
          <p:nvPr>
            <p:ph idx="1"/>
          </p:nvPr>
        </p:nvPicPr>
        <p:blipFill>
          <a:blip r:embed="rId2"/>
          <a:stretch>
            <a:fillRect/>
          </a:stretch>
        </p:blipFill>
        <p:spPr>
          <a:xfrm>
            <a:off x="892320" y="2339975"/>
            <a:ext cx="9921585" cy="3563938"/>
          </a:xfrm>
        </p:spPr>
      </p:pic>
      <p:sp>
        <p:nvSpPr>
          <p:cNvPr id="4" name="投影片編號版面配置區 3">
            <a:extLst>
              <a:ext uri="{FF2B5EF4-FFF2-40B4-BE49-F238E27FC236}">
                <a16:creationId xmlns:a16="http://schemas.microsoft.com/office/drawing/2014/main" id="{A7AA218F-9BD4-AD45-9994-C7EA4FFE2561}"/>
              </a:ext>
            </a:extLst>
          </p:cNvPr>
          <p:cNvSpPr>
            <a:spLocks noGrp="1"/>
          </p:cNvSpPr>
          <p:nvPr>
            <p:ph type="sldNum" sz="quarter" idx="12"/>
          </p:nvPr>
        </p:nvSpPr>
        <p:spPr/>
        <p:txBody>
          <a:bodyPr/>
          <a:lstStyle/>
          <a:p>
            <a:fld id="{BE15108C-154A-4A5A-9C05-91A49A422BA7}" type="slidenum">
              <a:rPr lang="en-US" smtClean="0"/>
              <a:t>47</a:t>
            </a:fld>
            <a:endParaRPr lang="en-US"/>
          </a:p>
        </p:txBody>
      </p:sp>
    </p:spTree>
    <p:extLst>
      <p:ext uri="{BB962C8B-B14F-4D97-AF65-F5344CB8AC3E}">
        <p14:creationId xmlns:p14="http://schemas.microsoft.com/office/powerpoint/2010/main" val="3558787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2BACAF6-B129-F037-A43E-668BEB5C3914}"/>
              </a:ext>
            </a:extLst>
          </p:cNvPr>
          <p:cNvSpPr>
            <a:spLocks noGrp="1"/>
          </p:cNvSpPr>
          <p:nvPr>
            <p:ph type="sldNum" sz="quarter" idx="12"/>
          </p:nvPr>
        </p:nvSpPr>
        <p:spPr/>
        <p:txBody>
          <a:bodyPr/>
          <a:lstStyle/>
          <a:p>
            <a:fld id="{BE15108C-154A-4A5A-9C05-91A49A422BA7}" type="slidenum">
              <a:rPr lang="en-US" smtClean="0"/>
              <a:t>48</a:t>
            </a:fld>
            <a:endParaRPr lang="en-US"/>
          </a:p>
        </p:txBody>
      </p:sp>
      <p:sp>
        <p:nvSpPr>
          <p:cNvPr id="5" name="AutoShape 2">
            <a:extLst>
              <a:ext uri="{FF2B5EF4-FFF2-40B4-BE49-F238E27FC236}">
                <a16:creationId xmlns:a16="http://schemas.microsoft.com/office/drawing/2014/main" id="{7BAD5B31-BE9E-3BE6-977C-31595F22AF6A}"/>
              </a:ext>
            </a:extLst>
          </p:cNvPr>
          <p:cNvSpPr>
            <a:spLocks noGrp="1" noChangeArrowheads="1"/>
          </p:cNvSpPr>
          <p:nvPr>
            <p:ph type="title"/>
          </p:nvPr>
        </p:nvSpPr>
        <p:spPr>
          <a:xfrm>
            <a:off x="1073484" y="188446"/>
            <a:ext cx="7772400" cy="762000"/>
          </a:xfrm>
        </p:spPr>
        <p:txBody>
          <a:bodyPr/>
          <a:lstStyle/>
          <a:p>
            <a:r>
              <a:rPr lang="en-US" altLang="zh-TW" sz="2800" dirty="0">
                <a:ea typeface="新細明體" panose="02020500000000000000" pitchFamily="18" charset="-120"/>
              </a:rPr>
              <a:t>Arithmetic Statements</a:t>
            </a:r>
            <a:r>
              <a:rPr lang="en-US" altLang="zh-TW" dirty="0">
                <a:ea typeface="新細明體" panose="02020500000000000000" pitchFamily="18" charset="-120"/>
              </a:rPr>
              <a:t> </a:t>
            </a:r>
          </a:p>
        </p:txBody>
      </p:sp>
      <p:sp>
        <p:nvSpPr>
          <p:cNvPr id="6" name="Rectangle 3">
            <a:extLst>
              <a:ext uri="{FF2B5EF4-FFF2-40B4-BE49-F238E27FC236}">
                <a16:creationId xmlns:a16="http://schemas.microsoft.com/office/drawing/2014/main" id="{CF0060A9-E5D4-51AF-72D5-B4605DA30722}"/>
              </a:ext>
            </a:extLst>
          </p:cNvPr>
          <p:cNvSpPr>
            <a:spLocks noGrp="1" noChangeArrowheads="1"/>
          </p:cNvSpPr>
          <p:nvPr>
            <p:ph idx="1"/>
          </p:nvPr>
        </p:nvSpPr>
        <p:spPr bwMode="auto">
          <a:xfrm>
            <a:off x="1144921" y="1485433"/>
            <a:ext cx="7467600" cy="4800600"/>
          </a:xfrm>
        </p:spPr>
        <p:txBody>
          <a:bodyPr wrap="square" numCol="1" anchor="t" anchorCtr="0" compatLnSpc="1">
            <a:prstTxWarp prst="textNoShape">
              <a:avLst/>
            </a:prstTxWarp>
          </a:bodyPr>
          <a:lstStyle/>
          <a:p>
            <a:pPr>
              <a:buFont typeface="Wingdings" panose="05000000000000000000" pitchFamily="2" charset="2"/>
              <a:buNone/>
            </a:pPr>
            <a:r>
              <a:rPr lang="en-US" altLang="zh-TW">
                <a:ea typeface="新細明體" panose="02020500000000000000" pitchFamily="18" charset="-120"/>
              </a:rPr>
              <a:t>A -&gt;  id = E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 E</a:t>
            </a:r>
            <a:r>
              <a:rPr lang="en-US" altLang="zh-TW" baseline="30000">
                <a:ea typeface="新細明體" panose="02020500000000000000" pitchFamily="18" charset="-120"/>
              </a:rPr>
              <a:t>(1)</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id </a:t>
            </a:r>
          </a:p>
        </p:txBody>
      </p:sp>
      <p:sp>
        <p:nvSpPr>
          <p:cNvPr id="7" name="Text Box 4">
            <a:extLst>
              <a:ext uri="{FF2B5EF4-FFF2-40B4-BE49-F238E27FC236}">
                <a16:creationId xmlns:a16="http://schemas.microsoft.com/office/drawing/2014/main" id="{68182B46-73F9-4B53-F82A-7DA541DD3C35}"/>
              </a:ext>
            </a:extLst>
          </p:cNvPr>
          <p:cNvSpPr txBox="1">
            <a:spLocks noChangeArrowheads="1"/>
          </p:cNvSpPr>
          <p:nvPr/>
        </p:nvSpPr>
        <p:spPr bwMode="auto">
          <a:xfrm>
            <a:off x="5732797" y="1791821"/>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A</a:t>
            </a:r>
          </a:p>
        </p:txBody>
      </p:sp>
      <p:sp>
        <p:nvSpPr>
          <p:cNvPr id="8" name="Line 5">
            <a:extLst>
              <a:ext uri="{FF2B5EF4-FFF2-40B4-BE49-F238E27FC236}">
                <a16:creationId xmlns:a16="http://schemas.microsoft.com/office/drawing/2014/main" id="{5EBA8D02-5B1C-4762-BF16-6E43C8547741}"/>
              </a:ext>
            </a:extLst>
          </p:cNvPr>
          <p:cNvSpPr>
            <a:spLocks noChangeShapeType="1"/>
          </p:cNvSpPr>
          <p:nvPr/>
        </p:nvSpPr>
        <p:spPr bwMode="auto">
          <a:xfrm flipH="1">
            <a:off x="5321634" y="2277596"/>
            <a:ext cx="4318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6">
            <a:extLst>
              <a:ext uri="{FF2B5EF4-FFF2-40B4-BE49-F238E27FC236}">
                <a16:creationId xmlns:a16="http://schemas.microsoft.com/office/drawing/2014/main" id="{E685ECAB-92C4-D768-8155-2CAD4F5405CC}"/>
              </a:ext>
            </a:extLst>
          </p:cNvPr>
          <p:cNvSpPr>
            <a:spLocks noChangeShapeType="1"/>
          </p:cNvSpPr>
          <p:nvPr/>
        </p:nvSpPr>
        <p:spPr bwMode="auto">
          <a:xfrm>
            <a:off x="5897896" y="2277597"/>
            <a:ext cx="0"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7">
            <a:extLst>
              <a:ext uri="{FF2B5EF4-FFF2-40B4-BE49-F238E27FC236}">
                <a16:creationId xmlns:a16="http://schemas.microsoft.com/office/drawing/2014/main" id="{60781B51-027C-A637-B208-1F1CFA7C4FE3}"/>
              </a:ext>
            </a:extLst>
          </p:cNvPr>
          <p:cNvSpPr>
            <a:spLocks noChangeShapeType="1"/>
          </p:cNvSpPr>
          <p:nvPr/>
        </p:nvSpPr>
        <p:spPr bwMode="auto">
          <a:xfrm>
            <a:off x="6040772" y="2277597"/>
            <a:ext cx="504825"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Text Box 8">
            <a:extLst>
              <a:ext uri="{FF2B5EF4-FFF2-40B4-BE49-F238E27FC236}">
                <a16:creationId xmlns:a16="http://schemas.microsoft.com/office/drawing/2014/main" id="{05442405-C8FA-E7B8-1D6B-8C93B1A634E5}"/>
              </a:ext>
            </a:extLst>
          </p:cNvPr>
          <p:cNvSpPr txBox="1">
            <a:spLocks noChangeArrowheads="1"/>
          </p:cNvSpPr>
          <p:nvPr/>
        </p:nvSpPr>
        <p:spPr bwMode="auto">
          <a:xfrm>
            <a:off x="5013660" y="2583983"/>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12" name="Text Box 9">
            <a:extLst>
              <a:ext uri="{FF2B5EF4-FFF2-40B4-BE49-F238E27FC236}">
                <a16:creationId xmlns:a16="http://schemas.microsoft.com/office/drawing/2014/main" id="{08ACE492-57A4-FFD0-EE30-4F1130BA3282}"/>
              </a:ext>
            </a:extLst>
          </p:cNvPr>
          <p:cNvSpPr txBox="1">
            <a:spLocks noChangeArrowheads="1"/>
          </p:cNvSpPr>
          <p:nvPr/>
        </p:nvSpPr>
        <p:spPr bwMode="auto">
          <a:xfrm>
            <a:off x="5661359" y="2583983"/>
            <a:ext cx="42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 </a:t>
            </a:r>
            <a:r>
              <a:rPr kumimoji="1" lang="en-US" altLang="zh-TW" sz="2400" b="1">
                <a:latin typeface="Arial" panose="020B0604020202020204" pitchFamily="34" charset="0"/>
                <a:ea typeface="新細明體" panose="02020500000000000000" pitchFamily="18" charset="-120"/>
              </a:rPr>
              <a:t>=</a:t>
            </a:r>
          </a:p>
        </p:txBody>
      </p:sp>
      <p:sp>
        <p:nvSpPr>
          <p:cNvPr id="13" name="Text Box 10">
            <a:extLst>
              <a:ext uri="{FF2B5EF4-FFF2-40B4-BE49-F238E27FC236}">
                <a16:creationId xmlns:a16="http://schemas.microsoft.com/office/drawing/2014/main" id="{196FD0B3-D9A0-750E-0DD4-7F1204D3C847}"/>
              </a:ext>
            </a:extLst>
          </p:cNvPr>
          <p:cNvSpPr txBox="1">
            <a:spLocks noChangeArrowheads="1"/>
          </p:cNvSpPr>
          <p:nvPr/>
        </p:nvSpPr>
        <p:spPr bwMode="auto">
          <a:xfrm>
            <a:off x="6382084" y="258398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4" name="Line 11">
            <a:extLst>
              <a:ext uri="{FF2B5EF4-FFF2-40B4-BE49-F238E27FC236}">
                <a16:creationId xmlns:a16="http://schemas.microsoft.com/office/drawing/2014/main" id="{01F8E4C6-3D24-B6C2-9FDA-4F2216A1117F}"/>
              </a:ext>
            </a:extLst>
          </p:cNvPr>
          <p:cNvSpPr>
            <a:spLocks noChangeShapeType="1"/>
          </p:cNvSpPr>
          <p:nvPr/>
        </p:nvSpPr>
        <p:spPr bwMode="auto">
          <a:xfrm flipH="1">
            <a:off x="6040771" y="3069759"/>
            <a:ext cx="433388"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12">
            <a:extLst>
              <a:ext uri="{FF2B5EF4-FFF2-40B4-BE49-F238E27FC236}">
                <a16:creationId xmlns:a16="http://schemas.microsoft.com/office/drawing/2014/main" id="{7E516AFE-4B2D-3AF9-5149-E82035DC5B31}"/>
              </a:ext>
            </a:extLst>
          </p:cNvPr>
          <p:cNvSpPr>
            <a:spLocks noChangeShapeType="1"/>
          </p:cNvSpPr>
          <p:nvPr/>
        </p:nvSpPr>
        <p:spPr bwMode="auto">
          <a:xfrm>
            <a:off x="6545596" y="3069759"/>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Line 13">
            <a:extLst>
              <a:ext uri="{FF2B5EF4-FFF2-40B4-BE49-F238E27FC236}">
                <a16:creationId xmlns:a16="http://schemas.microsoft.com/office/drawing/2014/main" id="{5C5F5163-808F-75E0-E3C6-CEE8072020EF}"/>
              </a:ext>
            </a:extLst>
          </p:cNvPr>
          <p:cNvSpPr>
            <a:spLocks noChangeShapeType="1"/>
          </p:cNvSpPr>
          <p:nvPr/>
        </p:nvSpPr>
        <p:spPr bwMode="auto">
          <a:xfrm>
            <a:off x="6617035" y="3069758"/>
            <a:ext cx="504825"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 name="Text Box 14">
            <a:extLst>
              <a:ext uri="{FF2B5EF4-FFF2-40B4-BE49-F238E27FC236}">
                <a16:creationId xmlns:a16="http://schemas.microsoft.com/office/drawing/2014/main" id="{F63600FE-FF5B-EA04-BC3B-F8412751B3AC}"/>
              </a:ext>
            </a:extLst>
          </p:cNvPr>
          <p:cNvSpPr txBox="1">
            <a:spLocks noChangeArrowheads="1"/>
          </p:cNvSpPr>
          <p:nvPr/>
        </p:nvSpPr>
        <p:spPr bwMode="auto">
          <a:xfrm>
            <a:off x="5805821" y="344758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8" name="Text Box 15">
            <a:extLst>
              <a:ext uri="{FF2B5EF4-FFF2-40B4-BE49-F238E27FC236}">
                <a16:creationId xmlns:a16="http://schemas.microsoft.com/office/drawing/2014/main" id="{6CDF3E44-AB6B-CCAB-0703-129D3B59E457}"/>
              </a:ext>
            </a:extLst>
          </p:cNvPr>
          <p:cNvSpPr txBox="1">
            <a:spLocks noChangeArrowheads="1"/>
          </p:cNvSpPr>
          <p:nvPr/>
        </p:nvSpPr>
        <p:spPr bwMode="auto">
          <a:xfrm>
            <a:off x="6329696" y="3428533"/>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a:t>
            </a:r>
          </a:p>
        </p:txBody>
      </p:sp>
      <p:sp>
        <p:nvSpPr>
          <p:cNvPr id="19" name="Text Box 16">
            <a:extLst>
              <a:ext uri="{FF2B5EF4-FFF2-40B4-BE49-F238E27FC236}">
                <a16:creationId xmlns:a16="http://schemas.microsoft.com/office/drawing/2014/main" id="{24645511-9EFE-42B4-F58B-C58D3B2C02AC}"/>
              </a:ext>
            </a:extLst>
          </p:cNvPr>
          <p:cNvSpPr txBox="1">
            <a:spLocks noChangeArrowheads="1"/>
          </p:cNvSpPr>
          <p:nvPr/>
        </p:nvSpPr>
        <p:spPr bwMode="auto">
          <a:xfrm>
            <a:off x="6977396" y="342853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20" name="Line 17">
            <a:extLst>
              <a:ext uri="{FF2B5EF4-FFF2-40B4-BE49-F238E27FC236}">
                <a16:creationId xmlns:a16="http://schemas.microsoft.com/office/drawing/2014/main" id="{9A814F7E-C5F6-B58A-6CB2-D76725744045}"/>
              </a:ext>
            </a:extLst>
          </p:cNvPr>
          <p:cNvSpPr>
            <a:spLocks noChangeShapeType="1"/>
          </p:cNvSpPr>
          <p:nvPr/>
        </p:nvSpPr>
        <p:spPr bwMode="auto">
          <a:xfrm>
            <a:off x="5969334" y="3860334"/>
            <a:ext cx="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 name="Line 18">
            <a:extLst>
              <a:ext uri="{FF2B5EF4-FFF2-40B4-BE49-F238E27FC236}">
                <a16:creationId xmlns:a16="http://schemas.microsoft.com/office/drawing/2014/main" id="{109AA7FE-35D2-A001-ABB8-A4F71B598769}"/>
              </a:ext>
            </a:extLst>
          </p:cNvPr>
          <p:cNvSpPr>
            <a:spLocks noChangeShapeType="1"/>
          </p:cNvSpPr>
          <p:nvPr/>
        </p:nvSpPr>
        <p:spPr bwMode="auto">
          <a:xfrm>
            <a:off x="7193296" y="3860334"/>
            <a:ext cx="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 name="Text Box 19">
            <a:extLst>
              <a:ext uri="{FF2B5EF4-FFF2-40B4-BE49-F238E27FC236}">
                <a16:creationId xmlns:a16="http://schemas.microsoft.com/office/drawing/2014/main" id="{9F069738-2ACA-9E2D-EABD-44A337572D38}"/>
              </a:ext>
            </a:extLst>
          </p:cNvPr>
          <p:cNvSpPr txBox="1">
            <a:spLocks noChangeArrowheads="1"/>
          </p:cNvSpPr>
          <p:nvPr/>
        </p:nvSpPr>
        <p:spPr bwMode="auto">
          <a:xfrm>
            <a:off x="5732797" y="4168308"/>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23" name="Text Box 20">
            <a:extLst>
              <a:ext uri="{FF2B5EF4-FFF2-40B4-BE49-F238E27FC236}">
                <a16:creationId xmlns:a16="http://schemas.microsoft.com/office/drawing/2014/main" id="{0CBF637F-F47C-A69B-0D33-DD62753D3149}"/>
              </a:ext>
            </a:extLst>
          </p:cNvPr>
          <p:cNvSpPr txBox="1">
            <a:spLocks noChangeArrowheads="1"/>
          </p:cNvSpPr>
          <p:nvPr/>
        </p:nvSpPr>
        <p:spPr bwMode="auto">
          <a:xfrm>
            <a:off x="6977397" y="4149258"/>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24" name="Text Box 21">
            <a:extLst>
              <a:ext uri="{FF2B5EF4-FFF2-40B4-BE49-F238E27FC236}">
                <a16:creationId xmlns:a16="http://schemas.microsoft.com/office/drawing/2014/main" id="{A4640DAF-F0C9-2AE9-4ECE-0E62153CA8ED}"/>
              </a:ext>
            </a:extLst>
          </p:cNvPr>
          <p:cNvSpPr txBox="1">
            <a:spLocks noChangeArrowheads="1"/>
          </p:cNvSpPr>
          <p:nvPr/>
        </p:nvSpPr>
        <p:spPr bwMode="auto">
          <a:xfrm>
            <a:off x="4816809" y="4941421"/>
            <a:ext cx="140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solidFill>
                  <a:srgbClr val="FF0000"/>
                </a:solidFill>
                <a:latin typeface="Arial" panose="020B0604020202020204" pitchFamily="34" charset="0"/>
                <a:ea typeface="新細明體" panose="02020500000000000000" pitchFamily="18" charset="-120"/>
              </a:rPr>
              <a:t>x = a + b</a:t>
            </a:r>
          </a:p>
        </p:txBody>
      </p:sp>
      <p:sp>
        <p:nvSpPr>
          <p:cNvPr id="25" name="Line 22">
            <a:extLst>
              <a:ext uri="{FF2B5EF4-FFF2-40B4-BE49-F238E27FC236}">
                <a16:creationId xmlns:a16="http://schemas.microsoft.com/office/drawing/2014/main" id="{E5ADB20C-3AB1-4778-7010-B8B01591269A}"/>
              </a:ext>
            </a:extLst>
          </p:cNvPr>
          <p:cNvSpPr>
            <a:spLocks noChangeShapeType="1"/>
          </p:cNvSpPr>
          <p:nvPr/>
        </p:nvSpPr>
        <p:spPr bwMode="auto">
          <a:xfrm>
            <a:off x="6401134" y="5157321"/>
            <a:ext cx="43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 name="Text Box 23">
            <a:extLst>
              <a:ext uri="{FF2B5EF4-FFF2-40B4-BE49-F238E27FC236}">
                <a16:creationId xmlns:a16="http://schemas.microsoft.com/office/drawing/2014/main" id="{168AC5A0-5287-B252-4F09-8000951EA826}"/>
              </a:ext>
            </a:extLst>
          </p:cNvPr>
          <p:cNvSpPr txBox="1">
            <a:spLocks noChangeArrowheads="1"/>
          </p:cNvSpPr>
          <p:nvPr/>
        </p:nvSpPr>
        <p:spPr bwMode="auto">
          <a:xfrm>
            <a:off x="6905960" y="4941422"/>
            <a:ext cx="16017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solidFill>
                  <a:srgbClr val="FF0000"/>
                </a:solidFill>
                <a:latin typeface="Arial" panose="020B0604020202020204" pitchFamily="34" charset="0"/>
                <a:ea typeface="新細明體" panose="02020500000000000000" pitchFamily="18" charset="-120"/>
              </a:rPr>
              <a:t>T1 = a + b</a:t>
            </a:r>
          </a:p>
          <a:p>
            <a:pPr eaLnBrk="1" hangingPunct="1"/>
            <a:r>
              <a:rPr kumimoji="1" lang="en-US" altLang="zh-TW" sz="2400" b="1">
                <a:solidFill>
                  <a:srgbClr val="FF0000"/>
                </a:solidFill>
                <a:latin typeface="Arial" panose="020B0604020202020204" pitchFamily="34" charset="0"/>
                <a:ea typeface="新細明體" panose="02020500000000000000" pitchFamily="18" charset="-120"/>
              </a:rPr>
              <a:t>x = T1</a:t>
            </a:r>
          </a:p>
        </p:txBody>
      </p:sp>
    </p:spTree>
    <p:extLst>
      <p:ext uri="{BB962C8B-B14F-4D97-AF65-F5344CB8AC3E}">
        <p14:creationId xmlns:p14="http://schemas.microsoft.com/office/powerpoint/2010/main" val="2989464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a:extLst>
              <a:ext uri="{FF2B5EF4-FFF2-40B4-BE49-F238E27FC236}">
                <a16:creationId xmlns:a16="http://schemas.microsoft.com/office/drawing/2014/main" id="{D7D59424-6AD4-D3A6-831C-501601C74936}"/>
              </a:ext>
            </a:extLst>
          </p:cNvPr>
          <p:cNvSpPr>
            <a:spLocks noGrp="1" noChangeArrowheads="1"/>
          </p:cNvSpPr>
          <p:nvPr>
            <p:ph idx="1"/>
          </p:nvPr>
        </p:nvSpPr>
        <p:spPr bwMode="auto">
          <a:xfrm>
            <a:off x="1828800" y="533400"/>
            <a:ext cx="8382000" cy="5867400"/>
          </a:xfrm>
        </p:spPr>
        <p:txBody>
          <a:bodyPr wrap="square" numCol="1" anchor="t" anchorCtr="0" compatLnSpc="1">
            <a:prstTxWarp prst="textNoShape">
              <a:avLst/>
            </a:prstTxWarp>
            <a:normAutofit lnSpcReduction="10000"/>
          </a:bodyPr>
          <a:lstStyle/>
          <a:p>
            <a:pPr>
              <a:lnSpc>
                <a:spcPct val="90000"/>
              </a:lnSpc>
              <a:buFont typeface="Wingdings" panose="05000000000000000000" pitchFamily="2" charset="2"/>
              <a:buNone/>
            </a:pPr>
            <a:r>
              <a:rPr lang="en-US" altLang="zh-TW" sz="2200" dirty="0">
                <a:ea typeface="新細明體" panose="02020500000000000000" pitchFamily="18" charset="-120"/>
              </a:rPr>
              <a:t>A -&gt;  id = E       </a:t>
            </a:r>
            <a:r>
              <a:rPr lang="en-US" altLang="zh-TW" sz="2200" dirty="0">
                <a:solidFill>
                  <a:srgbClr val="FF0000"/>
                </a:solidFill>
                <a:ea typeface="新細明體" panose="02020500000000000000" pitchFamily="18" charset="-120"/>
              </a:rPr>
              <a:t>{ GEN (</a:t>
            </a:r>
            <a:r>
              <a:rPr lang="en-US" altLang="zh-TW" sz="2200" dirty="0" err="1">
                <a:solidFill>
                  <a:srgbClr val="FF0000"/>
                </a:solidFill>
                <a:ea typeface="新細明體" panose="02020500000000000000" pitchFamily="18" charset="-120"/>
              </a:rPr>
              <a:t>id.addr</a:t>
            </a:r>
            <a:r>
              <a:rPr lang="en-US" altLang="zh-TW" sz="2200" dirty="0">
                <a:solidFill>
                  <a:srgbClr val="FF0000"/>
                </a:solidFill>
                <a:ea typeface="新細明體" panose="02020500000000000000" pitchFamily="18" charset="-120"/>
              </a:rPr>
              <a:t> = E. </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GEN (argument) - a function used to save its argument into the </a:t>
            </a:r>
            <a:r>
              <a:rPr lang="en-US" altLang="zh-TW" u="sng" dirty="0">
                <a:ea typeface="新細明體" panose="02020500000000000000" pitchFamily="18" charset="-120"/>
              </a:rPr>
              <a:t>quadruple</a:t>
            </a:r>
            <a:r>
              <a:rPr lang="en-US" altLang="zh-TW" dirty="0">
                <a:ea typeface="新細明體" panose="02020500000000000000" pitchFamily="18" charset="-120"/>
              </a:rPr>
              <a:t>. The implementation of E is a data structure with one field </a:t>
            </a:r>
            <a:r>
              <a:rPr lang="en-US" altLang="zh-TW" dirty="0" err="1">
                <a:ea typeface="新細明體" panose="02020500000000000000" pitchFamily="18" charset="-120"/>
              </a:rPr>
              <a:t>E.addr</a:t>
            </a:r>
            <a:r>
              <a:rPr lang="en-US" altLang="zh-TW" dirty="0">
                <a:ea typeface="新細明體" panose="02020500000000000000" pitchFamily="18" charset="-120"/>
              </a:rPr>
              <a:t> which holds the name that will hold the index value of the symbol table. */</a:t>
            </a:r>
          </a:p>
          <a:p>
            <a:pPr algn="just">
              <a:lnSpc>
                <a:spcPct val="90000"/>
              </a:lnSpc>
              <a:buFont typeface="Wingdings" panose="05000000000000000000" pitchFamily="2" charset="2"/>
              <a:buNone/>
            </a:pP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sz="2200" dirty="0">
                <a:ea typeface="新細明體" panose="02020500000000000000" pitchFamily="18" charset="-120"/>
              </a:rPr>
              <a:t>E -&gt;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 E</a:t>
            </a:r>
            <a:r>
              <a:rPr lang="en-US" altLang="zh-TW" sz="2200" baseline="30000" dirty="0">
                <a:ea typeface="新細明體" panose="02020500000000000000" pitchFamily="18" charset="-120"/>
              </a:rPr>
              <a:t>(2)</a:t>
            </a:r>
            <a:r>
              <a:rPr lang="en-US" altLang="zh-TW" dirty="0">
                <a:ea typeface="新細明體" panose="02020500000000000000" pitchFamily="18" charset="-120"/>
              </a:rPr>
              <a:t>     </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a:t>
            </a:r>
            <a:r>
              <a:rPr lang="en-US" altLang="zh-TW" dirty="0">
                <a:solidFill>
                  <a:srgbClr val="FF0000"/>
                </a:solidFill>
                <a:ea typeface="新細明體" panose="02020500000000000000" pitchFamily="18" charset="-120"/>
              </a:rPr>
              <a:t>T = NEWTEMP();</a:t>
            </a: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 NEWTEMP() - a function used to generate a </a:t>
            </a:r>
          </a:p>
          <a:p>
            <a:pPr algn="just">
              <a:lnSpc>
                <a:spcPct val="90000"/>
              </a:lnSpc>
              <a:buFont typeface="Wingdings" panose="05000000000000000000" pitchFamily="2" charset="2"/>
              <a:buNone/>
            </a:pPr>
            <a:r>
              <a:rPr lang="en-US" altLang="zh-TW" dirty="0">
                <a:ea typeface="新細明體" panose="02020500000000000000" pitchFamily="18" charset="-120"/>
              </a:rPr>
              <a:t>                                 temporary variable T and save T into symbol </a:t>
            </a:r>
          </a:p>
          <a:p>
            <a:pPr algn="just">
              <a:lnSpc>
                <a:spcPct val="90000"/>
              </a:lnSpc>
              <a:buFont typeface="Wingdings" panose="05000000000000000000" pitchFamily="2" charset="2"/>
              <a:buNone/>
            </a:pPr>
            <a:r>
              <a:rPr lang="en-US" altLang="zh-TW" dirty="0">
                <a:ea typeface="新細明體" panose="02020500000000000000" pitchFamily="18" charset="-120"/>
              </a:rPr>
              <a:t>                                 table and return the index value of the symbol </a:t>
            </a:r>
          </a:p>
          <a:p>
            <a:pPr algn="just">
              <a:lnSpc>
                <a:spcPct val="90000"/>
              </a:lnSpc>
              <a:buFont typeface="Wingdings" panose="05000000000000000000" pitchFamily="2" charset="2"/>
              <a:buNone/>
            </a:pPr>
            <a:r>
              <a:rPr lang="en-US" altLang="zh-TW" dirty="0">
                <a:ea typeface="新細明體" panose="02020500000000000000" pitchFamily="18" charset="-120"/>
              </a:rPr>
              <a:t>                                 table.  */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dirty="0">
                <a:solidFill>
                  <a:srgbClr val="FF0000"/>
                </a:solidFill>
                <a:ea typeface="新細明體" panose="02020500000000000000" pitchFamily="18" charset="-120"/>
              </a:rPr>
              <a:t>E.</a:t>
            </a:r>
            <a:r>
              <a:rPr lang="en-US" altLang="zh-TW" sz="2000" dirty="0">
                <a:solidFill>
                  <a:srgbClr val="FF0000"/>
                </a:solidFill>
                <a:ea typeface="新細明體" panose="02020500000000000000" pitchFamily="18" charset="-120"/>
              </a:rPr>
              <a:t> </a:t>
            </a:r>
            <a:r>
              <a:rPr lang="en-US" altLang="zh-TW" sz="2000" dirty="0" err="1">
                <a:solidFill>
                  <a:srgbClr val="FF0000"/>
                </a:solidFill>
                <a:ea typeface="新細明體" panose="02020500000000000000" pitchFamily="18" charset="-120"/>
              </a:rPr>
              <a:t>addr</a:t>
            </a:r>
            <a:r>
              <a:rPr lang="en-US" altLang="zh-TW" dirty="0">
                <a:solidFill>
                  <a:srgbClr val="FF0000"/>
                </a:solidFill>
                <a:ea typeface="新細明體" panose="02020500000000000000" pitchFamily="18" charset="-120"/>
              </a:rPr>
              <a:t> = T;</a:t>
            </a:r>
          </a:p>
          <a:p>
            <a:pPr algn="just">
              <a:lnSpc>
                <a:spcPct val="90000"/>
              </a:lnSpc>
              <a:buFont typeface="Wingdings" panose="05000000000000000000" pitchFamily="2" charset="2"/>
              <a:buNone/>
            </a:pPr>
            <a:r>
              <a:rPr lang="en-US" altLang="zh-TW" dirty="0">
                <a:ea typeface="新細明體" panose="02020500000000000000" pitchFamily="18" charset="-120"/>
              </a:rPr>
              <a:t>                                  /* T’s index value in symbol table is assigned to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dirty="0" err="1">
                <a:ea typeface="新細明體" panose="02020500000000000000" pitchFamily="18" charset="-120"/>
              </a:rPr>
              <a:t>E.addr</a:t>
            </a: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u="sng" dirty="0">
                <a:solidFill>
                  <a:srgbClr val="FF0000"/>
                </a:solidFill>
                <a:ea typeface="新細明體" panose="02020500000000000000" pitchFamily="18" charset="-120"/>
              </a:rPr>
              <a:t>GEN(</a:t>
            </a:r>
            <a:r>
              <a:rPr lang="en-US" altLang="zh-TW" u="sng" dirty="0" err="1">
                <a:solidFill>
                  <a:srgbClr val="FF0000"/>
                </a:solidFill>
                <a:ea typeface="新細明體" panose="02020500000000000000" pitchFamily="18" charset="-120"/>
              </a:rPr>
              <a:t>E.</a:t>
            </a:r>
            <a:r>
              <a:rPr lang="en-US" altLang="zh-TW" sz="2000" dirty="0" err="1">
                <a:solidFill>
                  <a:srgbClr val="FF0000"/>
                </a:solidFill>
                <a:ea typeface="新細明體" panose="02020500000000000000" pitchFamily="18" charset="-120"/>
              </a:rPr>
              <a:t>addr</a:t>
            </a:r>
            <a:r>
              <a:rPr lang="en-US" altLang="zh-TW" u="sng" dirty="0">
                <a:solidFill>
                  <a:srgbClr val="FF0000"/>
                </a:solidFill>
                <a:ea typeface="新細明體" panose="02020500000000000000" pitchFamily="18" charset="-120"/>
              </a:rPr>
              <a:t> = E</a:t>
            </a:r>
            <a:r>
              <a:rPr lang="en-US" altLang="zh-TW" u="sng" baseline="30000" dirty="0">
                <a:solidFill>
                  <a:srgbClr val="FF0000"/>
                </a:solidFill>
                <a:ea typeface="新細明體" panose="02020500000000000000" pitchFamily="18" charset="-120"/>
              </a:rPr>
              <a:t>(1)</a:t>
            </a:r>
            <a:r>
              <a:rPr lang="en-US" altLang="zh-TW" u="sng" dirty="0">
                <a:solidFill>
                  <a:srgbClr val="FF0000"/>
                </a:solidFill>
                <a:ea typeface="新細明體" panose="02020500000000000000" pitchFamily="18" charset="-120"/>
              </a:rPr>
              <a:t>.</a:t>
            </a:r>
            <a:r>
              <a:rPr lang="en-US" altLang="zh-TW" sz="2000" dirty="0" err="1">
                <a:solidFill>
                  <a:srgbClr val="FF0000"/>
                </a:solidFill>
                <a:ea typeface="新細明體" panose="02020500000000000000" pitchFamily="18" charset="-120"/>
              </a:rPr>
              <a:t>addr</a:t>
            </a:r>
            <a:r>
              <a:rPr lang="en-US" altLang="zh-TW" u="sng" dirty="0">
                <a:solidFill>
                  <a:srgbClr val="FF0000"/>
                </a:solidFill>
                <a:ea typeface="新細明體" panose="02020500000000000000" pitchFamily="18" charset="-120"/>
              </a:rPr>
              <a:t> + E</a:t>
            </a:r>
            <a:r>
              <a:rPr lang="en-US" altLang="zh-TW" u="sng" baseline="30000" dirty="0">
                <a:solidFill>
                  <a:srgbClr val="FF0000"/>
                </a:solidFill>
                <a:ea typeface="新細明體" panose="02020500000000000000" pitchFamily="18" charset="-120"/>
              </a:rPr>
              <a:t>(2)</a:t>
            </a:r>
            <a:r>
              <a:rPr lang="en-US" altLang="zh-TW" u="sng" dirty="0">
                <a:solidFill>
                  <a:srgbClr val="FF0000"/>
                </a:solidFill>
                <a:ea typeface="新細明體" panose="02020500000000000000" pitchFamily="18" charset="-120"/>
              </a:rPr>
              <a:t>.</a:t>
            </a:r>
            <a:r>
              <a:rPr lang="en-US" altLang="zh-TW" sz="2000" dirty="0" err="1">
                <a:solidFill>
                  <a:srgbClr val="FF0000"/>
                </a:solidFill>
                <a:ea typeface="新細明體" panose="02020500000000000000" pitchFamily="18" charset="-120"/>
              </a:rPr>
              <a:t>addr</a:t>
            </a:r>
            <a:r>
              <a:rPr lang="en-US" altLang="zh-TW" u="sng" dirty="0">
                <a:solidFill>
                  <a:srgbClr val="FF0000"/>
                </a:solidFill>
                <a:ea typeface="新細明體" panose="02020500000000000000" pitchFamily="18" charset="-120"/>
              </a:rPr>
              <a:t>);</a:t>
            </a:r>
            <a:r>
              <a:rPr lang="en-US" altLang="zh-TW"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a:t>
            </a:r>
          </a:p>
        </p:txBody>
      </p:sp>
      <p:sp>
        <p:nvSpPr>
          <p:cNvPr id="146435" name="Line 4">
            <a:extLst>
              <a:ext uri="{FF2B5EF4-FFF2-40B4-BE49-F238E27FC236}">
                <a16:creationId xmlns:a16="http://schemas.microsoft.com/office/drawing/2014/main" id="{D2F7CAC6-9A31-4234-10A5-46260223F405}"/>
              </a:ext>
            </a:extLst>
          </p:cNvPr>
          <p:cNvSpPr>
            <a:spLocks noChangeShapeType="1"/>
          </p:cNvSpPr>
          <p:nvPr/>
        </p:nvSpPr>
        <p:spPr bwMode="auto">
          <a:xfrm>
            <a:off x="6600825" y="5589588"/>
            <a:ext cx="2159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46436" name="Text Box 5">
            <a:extLst>
              <a:ext uri="{FF2B5EF4-FFF2-40B4-BE49-F238E27FC236}">
                <a16:creationId xmlns:a16="http://schemas.microsoft.com/office/drawing/2014/main" id="{7CCC0D9C-4D35-679B-EFDC-7F989771BF90}"/>
              </a:ext>
            </a:extLst>
          </p:cNvPr>
          <p:cNvSpPr txBox="1">
            <a:spLocks noChangeArrowheads="1"/>
          </p:cNvSpPr>
          <p:nvPr/>
        </p:nvSpPr>
        <p:spPr bwMode="auto">
          <a:xfrm>
            <a:off x="6291264" y="596741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T = a + 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F7FC7170-11F7-5811-9233-14F67BAD4FB5}"/>
              </a:ext>
            </a:extLst>
          </p:cNvPr>
          <p:cNvSpPr>
            <a:spLocks noGrp="1"/>
          </p:cNvSpPr>
          <p:nvPr>
            <p:ph type="title"/>
          </p:nvPr>
        </p:nvSpPr>
        <p:spPr>
          <a:xfrm>
            <a:off x="691079" y="725952"/>
            <a:ext cx="4038652" cy="1881178"/>
          </a:xfrm>
        </p:spPr>
        <p:txBody>
          <a:bodyPr>
            <a:normAutofit/>
          </a:bodyPr>
          <a:lstStyle/>
          <a:p>
            <a:pPr>
              <a:lnSpc>
                <a:spcPct val="90000"/>
              </a:lnSpc>
            </a:pPr>
            <a:r>
              <a:rPr lang="en-US" altLang="zh-TW" sz="4100"/>
              <a:t>Directed Acyclic Graphs for Expressions</a:t>
            </a:r>
            <a:endParaRPr lang="zh-TW" altLang="en-US" sz="410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C1158DF-A742-80C1-0008-15DBF71DA08E}"/>
                  </a:ext>
                </a:extLst>
              </p:cNvPr>
              <p:cNvSpPr>
                <a:spLocks noGrp="1"/>
              </p:cNvSpPr>
              <p:nvPr>
                <p:ph idx="1"/>
              </p:nvPr>
            </p:nvSpPr>
            <p:spPr>
              <a:xfrm>
                <a:off x="691079" y="2886117"/>
                <a:ext cx="4038652" cy="3276824"/>
              </a:xfrm>
            </p:spPr>
            <p:txBody>
              <a:bodyPr>
                <a:normAutofit/>
              </a:bodyPr>
              <a:lstStyle/>
              <a:p>
                <a:pPr>
                  <a:lnSpc>
                    <a:spcPct val="100000"/>
                  </a:lnSpc>
                </a:pPr>
                <a:r>
                  <a:rPr lang="en-US" altLang="zh-TW" sz="1600"/>
                  <a:t>Like the syntax tree for an expression, a DAG has leaves corresponding to atomic operands and interior codes corresponding to operators. </a:t>
                </a:r>
              </a:p>
              <a:p>
                <a:pPr>
                  <a:lnSpc>
                    <a:spcPct val="100000"/>
                  </a:lnSpc>
                </a:pPr>
                <a:r>
                  <a:rPr lang="en-US" altLang="zh-TW" sz="1600"/>
                  <a:t>The difference is that a node </a:t>
                </a:r>
                <a14:m>
                  <m:oMath xmlns:m="http://schemas.openxmlformats.org/officeDocument/2006/math">
                    <m:r>
                      <a:rPr lang="en-US" altLang="zh-TW" sz="1600" i="1" dirty="0" smtClean="0">
                        <a:latin typeface="Cambria Math" panose="02040503050406030204" pitchFamily="18" charset="0"/>
                      </a:rPr>
                      <m:t>𝑁</m:t>
                    </m:r>
                  </m:oMath>
                </a14:m>
                <a:r>
                  <a:rPr lang="en-US" altLang="zh-TW" sz="1600"/>
                  <a:t> in a DAG has more than one parent if </a:t>
                </a:r>
                <a14:m>
                  <m:oMath xmlns:m="http://schemas.openxmlformats.org/officeDocument/2006/math">
                    <m:r>
                      <a:rPr lang="en-US" altLang="zh-TW" sz="1600" i="1" dirty="0" smtClean="0">
                        <a:latin typeface="Cambria Math" panose="02040503050406030204" pitchFamily="18" charset="0"/>
                      </a:rPr>
                      <m:t>𝑁</m:t>
                    </m:r>
                  </m:oMath>
                </a14:m>
                <a:r>
                  <a:rPr lang="en-US" altLang="zh-TW" sz="1600"/>
                  <a:t> represents a common subexpression; in a syntax tree, the tree for the common subexpression would be replicated as many times as the subexpression appears in the original expression.</a:t>
                </a:r>
                <a:endParaRPr lang="zh-TW" altLang="en-US" sz="1600"/>
              </a:p>
            </p:txBody>
          </p:sp>
        </mc:Choice>
        <mc:Fallback xmlns="">
          <p:sp>
            <p:nvSpPr>
              <p:cNvPr id="3" name="內容版面配置區 2">
                <a:extLst>
                  <a:ext uri="{FF2B5EF4-FFF2-40B4-BE49-F238E27FC236}">
                    <a16:creationId xmlns:a16="http://schemas.microsoft.com/office/drawing/2014/main" id="{AC1158DF-A742-80C1-0008-15DBF71DA08E}"/>
                  </a:ext>
                </a:extLst>
              </p:cNvPr>
              <p:cNvSpPr>
                <a:spLocks noGrp="1" noRot="1" noChangeAspect="1" noMove="1" noResize="1" noEditPoints="1" noAdjustHandles="1" noChangeArrowheads="1" noChangeShapeType="1" noTextEdit="1"/>
              </p:cNvSpPr>
              <p:nvPr>
                <p:ph idx="1"/>
              </p:nvPr>
            </p:nvSpPr>
            <p:spPr>
              <a:xfrm>
                <a:off x="691079" y="2886117"/>
                <a:ext cx="4038652" cy="3276824"/>
              </a:xfrm>
              <a:blipFill>
                <a:blip r:embed="rId2"/>
                <a:stretch>
                  <a:fillRect t="-558"/>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712F5DDA-3488-3626-5862-3F1ACEF7F1E8}"/>
              </a:ext>
            </a:extLst>
          </p:cNvPr>
          <p:cNvPicPr>
            <a:picLocks noChangeAspect="1"/>
          </p:cNvPicPr>
          <p:nvPr/>
        </p:nvPicPr>
        <p:blipFill>
          <a:blip r:embed="rId3"/>
          <a:stretch>
            <a:fillRect/>
          </a:stretch>
        </p:blipFill>
        <p:spPr>
          <a:xfrm>
            <a:off x="5106333" y="1814289"/>
            <a:ext cx="6401443" cy="3244170"/>
          </a:xfrm>
          <a:prstGeom prst="rect">
            <a:avLst/>
          </a:prstGeom>
        </p:spPr>
      </p:pic>
      <p:sp>
        <p:nvSpPr>
          <p:cNvPr id="4" name="投影片編號版面配置區 3">
            <a:extLst>
              <a:ext uri="{FF2B5EF4-FFF2-40B4-BE49-F238E27FC236}">
                <a16:creationId xmlns:a16="http://schemas.microsoft.com/office/drawing/2014/main" id="{7B96C7A5-C08D-69C2-4DBB-790E86E5D0BE}"/>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5</a:t>
            </a:fld>
            <a:endParaRPr lang="en-US"/>
          </a:p>
        </p:txBody>
      </p:sp>
    </p:spTree>
    <p:extLst>
      <p:ext uri="{BB962C8B-B14F-4D97-AF65-F5344CB8AC3E}">
        <p14:creationId xmlns:p14="http://schemas.microsoft.com/office/powerpoint/2010/main" val="2983939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a:extLst>
              <a:ext uri="{FF2B5EF4-FFF2-40B4-BE49-F238E27FC236}">
                <a16:creationId xmlns:a16="http://schemas.microsoft.com/office/drawing/2014/main" id="{21666946-8374-F7A3-22AB-C4B2BE142809}"/>
              </a:ext>
            </a:extLst>
          </p:cNvPr>
          <p:cNvSpPr>
            <a:spLocks noGrp="1" noChangeArrowheads="1"/>
          </p:cNvSpPr>
          <p:nvPr>
            <p:ph idx="1"/>
          </p:nvPr>
        </p:nvSpPr>
        <p:spPr bwMode="auto">
          <a:xfrm>
            <a:off x="1847850" y="609600"/>
            <a:ext cx="8820150" cy="5867400"/>
          </a:xfrm>
        </p:spPr>
        <p:txBody>
          <a:bodyPr wrap="square" numCol="1" anchor="t" anchorCtr="0" compatLnSpc="1">
            <a:prstTxWarp prst="textNoShape">
              <a:avLst/>
            </a:prstTxWarp>
            <a:normAutofit lnSpcReduction="10000"/>
          </a:bodyPr>
          <a:lstStyle/>
          <a:p>
            <a:pPr algn="just">
              <a:lnSpc>
                <a:spcPct val="90000"/>
              </a:lnSpc>
              <a:buFont typeface="Wingdings" panose="05000000000000000000" pitchFamily="2" charset="2"/>
              <a:buNone/>
            </a:pPr>
            <a:r>
              <a:rPr lang="en-US" altLang="zh-TW" sz="2200" dirty="0">
                <a:ea typeface="新細明體" panose="02020500000000000000" pitchFamily="18" charset="-120"/>
              </a:rPr>
              <a:t>E -&gt;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a:t>
            </a:r>
            <a:r>
              <a:rPr lang="en-US" altLang="zh-TW" sz="2200" b="1" dirty="0">
                <a:ea typeface="新細明體" panose="02020500000000000000" pitchFamily="18" charset="-120"/>
              </a:rPr>
              <a:t>*</a:t>
            </a:r>
            <a:r>
              <a:rPr lang="en-US" altLang="zh-TW" sz="2200" dirty="0">
                <a:ea typeface="新細明體" panose="02020500000000000000" pitchFamily="18" charset="-120"/>
              </a:rPr>
              <a:t> E</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T = NEWTEMP(); </a:t>
            </a:r>
          </a:p>
          <a:p>
            <a:pPr algn="just">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T; </a:t>
            </a:r>
          </a:p>
          <a:p>
            <a:pPr>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GEN(</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(2)</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endParaRPr lang="en-US" altLang="zh-TW" sz="2200" dirty="0">
              <a:solidFill>
                <a:srgbClr val="FF0000"/>
              </a:solidFill>
              <a:ea typeface="新細明體" panose="02020500000000000000" pitchFamily="18" charset="-120"/>
            </a:endParaRPr>
          </a:p>
          <a:p>
            <a:pPr algn="just">
              <a:lnSpc>
                <a:spcPct val="90000"/>
              </a:lnSpc>
              <a:buFont typeface="Wingdings" panose="05000000000000000000" pitchFamily="2" charset="2"/>
              <a:buNone/>
            </a:pPr>
            <a:r>
              <a:rPr lang="en-US" altLang="zh-TW" sz="2200" dirty="0">
                <a:ea typeface="新細明體" panose="02020500000000000000" pitchFamily="18" charset="-120"/>
              </a:rPr>
              <a:t>E -&gt; -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T = NEWTEMP();  </a:t>
            </a:r>
          </a:p>
          <a:p>
            <a:pPr algn="just">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T;  </a:t>
            </a:r>
          </a:p>
          <a:p>
            <a:pPr algn="just">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GEN(</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sz="2200" dirty="0">
                <a:ea typeface="新細明體" panose="02020500000000000000" pitchFamily="18" charset="-120"/>
              </a:rPr>
              <a:t> </a:t>
            </a:r>
          </a:p>
          <a:p>
            <a:pPr algn="just">
              <a:lnSpc>
                <a:spcPct val="90000"/>
              </a:lnSpc>
              <a:buFont typeface="Wingdings" panose="05000000000000000000" pitchFamily="2" charset="2"/>
              <a:buNone/>
            </a:pPr>
            <a:r>
              <a:rPr lang="en-US" altLang="zh-TW" sz="2200" dirty="0">
                <a:ea typeface="新細明體" panose="02020500000000000000" pitchFamily="18" charset="-120"/>
              </a:rPr>
              <a:t>E -&gt;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sz="2200" dirty="0">
                <a:ea typeface="新細明體" panose="02020500000000000000" pitchFamily="18" charset="-120"/>
              </a:rPr>
              <a:t> </a:t>
            </a:r>
          </a:p>
          <a:p>
            <a:pPr>
              <a:lnSpc>
                <a:spcPct val="90000"/>
              </a:lnSpc>
              <a:buFont typeface="Wingdings" panose="05000000000000000000" pitchFamily="2" charset="2"/>
              <a:buNone/>
            </a:pPr>
            <a:r>
              <a:rPr lang="en-US" altLang="zh-TW" sz="2200" dirty="0">
                <a:ea typeface="新細明體" panose="02020500000000000000" pitchFamily="18" charset="-120"/>
              </a:rPr>
              <a:t>E -&gt; id               </a:t>
            </a: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a:t>
            </a:r>
            <a:r>
              <a:rPr lang="en-US" altLang="zh-TW" sz="2200" dirty="0" err="1">
                <a:solidFill>
                  <a:srgbClr val="FF0000"/>
                </a:solidFill>
                <a:ea typeface="新細明體" panose="02020500000000000000" pitchFamily="18" charset="-120"/>
              </a:rPr>
              <a:t>id.addr</a:t>
            </a:r>
            <a:r>
              <a:rPr lang="en-US" altLang="zh-TW" sz="2200" dirty="0">
                <a:solidFill>
                  <a:srgbClr val="FF0000"/>
                </a:solidFill>
                <a:ea typeface="新細明體" panose="02020500000000000000" pitchFamily="18" charset="-120"/>
              </a:rPr>
              <a:t>; }</a:t>
            </a:r>
          </a:p>
          <a:p>
            <a:pPr>
              <a:lnSpc>
                <a:spcPct val="90000"/>
              </a:lnSpc>
              <a:buFont typeface="Wingdings" panose="05000000000000000000" pitchFamily="2" charset="2"/>
              <a:buNone/>
            </a:pPr>
            <a:r>
              <a:rPr lang="en-US" altLang="zh-TW" sz="2200" dirty="0">
                <a:ea typeface="新細明體" panose="02020500000000000000" pitchFamily="18" charset="-120"/>
              </a:rPr>
              <a:t>                           /*</a:t>
            </a:r>
            <a:r>
              <a:rPr lang="zh-TW" altLang="en-US" sz="2200" dirty="0">
                <a:ea typeface="新細明體" panose="02020500000000000000" pitchFamily="18" charset="-120"/>
              </a:rPr>
              <a:t>將</a:t>
            </a:r>
            <a:r>
              <a:rPr lang="en-US" altLang="zh-TW" sz="2200" dirty="0">
                <a:ea typeface="新細明體" panose="02020500000000000000" pitchFamily="18" charset="-120"/>
              </a:rPr>
              <a:t>id</a:t>
            </a:r>
            <a:r>
              <a:rPr lang="zh-TW" altLang="en-US" sz="2200" dirty="0">
                <a:ea typeface="新細明體" panose="02020500000000000000" pitchFamily="18" charset="-120"/>
              </a:rPr>
              <a:t>之符號表</a:t>
            </a:r>
            <a:r>
              <a:rPr lang="en-US" altLang="zh-TW" sz="2200" dirty="0">
                <a:ea typeface="新細明體" panose="02020500000000000000" pitchFamily="18" charset="-120"/>
              </a:rPr>
              <a:t>index</a:t>
            </a:r>
            <a:r>
              <a:rPr lang="zh-TW" altLang="en-US" sz="2200" dirty="0">
                <a:ea typeface="新細明體" panose="02020500000000000000" pitchFamily="18" charset="-120"/>
              </a:rPr>
              <a:t>值傳給</a:t>
            </a:r>
            <a:r>
              <a:rPr lang="en-US" altLang="zh-TW" sz="2200" dirty="0">
                <a:ea typeface="新細明體" panose="02020500000000000000" pitchFamily="18" charset="-120"/>
              </a:rPr>
              <a:t>E</a:t>
            </a:r>
            <a:r>
              <a:rPr lang="zh-TW" altLang="en-US" sz="2200" dirty="0">
                <a:ea typeface="新細明體" panose="02020500000000000000" pitchFamily="18" charset="-120"/>
              </a:rPr>
              <a:t>之</a:t>
            </a:r>
            <a:r>
              <a:rPr lang="en-US" altLang="zh-TW" sz="2200" dirty="0">
                <a:ea typeface="新細明體" panose="02020500000000000000" pitchFamily="18" charset="-120"/>
              </a:rPr>
              <a:t>field 'place' ; In </a:t>
            </a:r>
          </a:p>
          <a:p>
            <a:pPr>
              <a:lnSpc>
                <a:spcPct val="90000"/>
              </a:lnSpc>
              <a:buFont typeface="Wingdings" panose="05000000000000000000" pitchFamily="2" charset="2"/>
              <a:buNone/>
            </a:pPr>
            <a:r>
              <a:rPr lang="en-US" altLang="zh-TW" sz="2200" dirty="0">
                <a:ea typeface="新細明體" panose="02020500000000000000" pitchFamily="18" charset="-120"/>
              </a:rPr>
              <a:t>                            implementation </a:t>
            </a:r>
            <a:r>
              <a:rPr lang="en-US" altLang="zh-TW" sz="2200" dirty="0" err="1">
                <a:ea typeface="新細明體" panose="02020500000000000000" pitchFamily="18" charset="-120"/>
              </a:rPr>
              <a:t>id.addr</a:t>
            </a:r>
            <a:r>
              <a:rPr lang="en-US" altLang="zh-TW" sz="2200" dirty="0">
                <a:ea typeface="新細明體" panose="02020500000000000000" pitchFamily="18" charset="-120"/>
              </a:rPr>
              <a:t> refers to the index value     </a:t>
            </a:r>
          </a:p>
          <a:p>
            <a:pPr>
              <a:lnSpc>
                <a:spcPct val="90000"/>
              </a:lnSpc>
              <a:buFont typeface="Wingdings" panose="05000000000000000000" pitchFamily="2" charset="2"/>
              <a:buNone/>
            </a:pPr>
            <a:r>
              <a:rPr lang="en-US" altLang="zh-TW" sz="2200" dirty="0">
                <a:ea typeface="新細明體" panose="02020500000000000000" pitchFamily="18" charset="-120"/>
              </a:rPr>
              <a:t>                            of id in the symbol table. */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2">
            <a:extLst>
              <a:ext uri="{FF2B5EF4-FFF2-40B4-BE49-F238E27FC236}">
                <a16:creationId xmlns:a16="http://schemas.microsoft.com/office/drawing/2014/main" id="{646DB564-D703-1FE3-918C-5D28131DA13D}"/>
              </a:ext>
            </a:extLst>
          </p:cNvPr>
          <p:cNvSpPr>
            <a:spLocks noGrp="1" noChangeArrowheads="1"/>
          </p:cNvSpPr>
          <p:nvPr>
            <p:ph type="title"/>
          </p:nvPr>
        </p:nvSpPr>
        <p:spPr>
          <a:xfrm>
            <a:off x="2209800" y="381000"/>
            <a:ext cx="7772400" cy="609600"/>
          </a:xfrm>
        </p:spPr>
        <p:txBody>
          <a:bodyPr>
            <a:normAutofit fontScale="90000"/>
          </a:bodyPr>
          <a:lstStyle/>
          <a:p>
            <a:r>
              <a:rPr lang="en-US" altLang="zh-TW" sz="2400" u="sng">
                <a:ea typeface="新細明體" panose="02020500000000000000" pitchFamily="18" charset="-120"/>
              </a:rPr>
              <a:t>Enhanced version for  E -&gt; E</a:t>
            </a:r>
            <a:r>
              <a:rPr lang="en-US" altLang="zh-TW" sz="2400" u="sng" baseline="30000">
                <a:ea typeface="新細明體" panose="02020500000000000000" pitchFamily="18" charset="-120"/>
              </a:rPr>
              <a:t>(1)</a:t>
            </a:r>
            <a:r>
              <a:rPr lang="en-US" altLang="zh-TW" sz="2400" u="sng">
                <a:ea typeface="新細明體" panose="02020500000000000000" pitchFamily="18" charset="-120"/>
              </a:rPr>
              <a:t> op E</a:t>
            </a:r>
            <a:r>
              <a:rPr lang="en-US" altLang="zh-TW" sz="2400" u="sng" baseline="30000">
                <a:ea typeface="新細明體" panose="02020500000000000000" pitchFamily="18" charset="-120"/>
              </a:rPr>
              <a:t>(2)</a:t>
            </a:r>
            <a:r>
              <a:rPr lang="en-US" altLang="zh-TW">
                <a:ea typeface="新細明體" panose="02020500000000000000" pitchFamily="18" charset="-120"/>
              </a:rPr>
              <a:t> </a:t>
            </a:r>
          </a:p>
        </p:txBody>
      </p:sp>
      <p:sp>
        <p:nvSpPr>
          <p:cNvPr id="150531" name="Rectangle 3">
            <a:extLst>
              <a:ext uri="{FF2B5EF4-FFF2-40B4-BE49-F238E27FC236}">
                <a16:creationId xmlns:a16="http://schemas.microsoft.com/office/drawing/2014/main" id="{66325182-E522-8A92-1E9D-94EB2E3C04E9}"/>
              </a:ext>
            </a:extLst>
          </p:cNvPr>
          <p:cNvSpPr>
            <a:spLocks noGrp="1" noChangeArrowheads="1"/>
          </p:cNvSpPr>
          <p:nvPr>
            <p:ph idx="1"/>
          </p:nvPr>
        </p:nvSpPr>
        <p:spPr bwMode="auto">
          <a:xfrm>
            <a:off x="2209800" y="1371600"/>
            <a:ext cx="7772400" cy="4724400"/>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sz="2300" dirty="0">
                <a:ea typeface="新細明體" panose="02020500000000000000" pitchFamily="18" charset="-120"/>
              </a:rPr>
              <a:t>**</a:t>
            </a:r>
            <a:r>
              <a:rPr lang="zh-TW" altLang="en-US" sz="2300" dirty="0">
                <a:ea typeface="新細明體" panose="02020500000000000000" pitchFamily="18" charset="-120"/>
              </a:rPr>
              <a:t>注意</a:t>
            </a:r>
            <a:r>
              <a:rPr lang="en-US" altLang="zh-TW" sz="2300" dirty="0">
                <a:ea typeface="新細明體" panose="02020500000000000000" pitchFamily="18" charset="-120"/>
              </a:rPr>
              <a:t>in this version E</a:t>
            </a:r>
            <a:r>
              <a:rPr lang="zh-TW" altLang="en-US" sz="2300" dirty="0">
                <a:ea typeface="新細明體" panose="02020500000000000000" pitchFamily="18" charset="-120"/>
              </a:rPr>
              <a:t>所對應資料結構之設計 </a:t>
            </a:r>
            <a:r>
              <a:rPr lang="en-US" altLang="zh-TW" sz="2300" dirty="0">
                <a:ea typeface="新細明體" panose="02020500000000000000" pitchFamily="18" charset="-120"/>
              </a:rPr>
              <a:t>(</a:t>
            </a:r>
            <a:r>
              <a:rPr lang="zh-TW" altLang="en-US" sz="2300" dirty="0">
                <a:ea typeface="新細明體" panose="02020500000000000000" pitchFamily="18" charset="-120"/>
              </a:rPr>
              <a:t>應以</a:t>
            </a:r>
            <a:r>
              <a:rPr lang="en-US" altLang="zh-TW" sz="2300" dirty="0">
                <a:ea typeface="新細明體" panose="02020500000000000000" pitchFamily="18" charset="-120"/>
              </a:rPr>
              <a:t>array of struct of </a:t>
            </a:r>
            <a:r>
              <a:rPr lang="en-US" altLang="zh-TW" sz="2300" u="sng" dirty="0">
                <a:ea typeface="新細明體" panose="02020500000000000000" pitchFamily="18" charset="-120"/>
              </a:rPr>
              <a:t>E</a:t>
            </a:r>
            <a:r>
              <a:rPr lang="zh-TW" altLang="en-US" sz="2300" u="sng" dirty="0">
                <a:ea typeface="新細明體" panose="02020500000000000000" pitchFamily="18" charset="-120"/>
              </a:rPr>
              <a:t>之資料結構</a:t>
            </a:r>
            <a:r>
              <a:rPr lang="zh-TW" altLang="en-US" sz="2300" dirty="0">
                <a:ea typeface="新細明體" panose="02020500000000000000" pitchFamily="18" charset="-120"/>
              </a:rPr>
              <a:t>來儲存各個</a:t>
            </a:r>
            <a:r>
              <a:rPr lang="en-US" altLang="zh-TW" sz="2300" dirty="0">
                <a:ea typeface="新細明體" panose="02020500000000000000" pitchFamily="18" charset="-120"/>
              </a:rPr>
              <a:t>E</a:t>
            </a:r>
            <a:r>
              <a:rPr lang="zh-TW" altLang="en-US" sz="2300" dirty="0">
                <a:ea typeface="新細明體" panose="02020500000000000000" pitchFamily="18" charset="-120"/>
              </a:rPr>
              <a:t>之</a:t>
            </a:r>
            <a:r>
              <a:rPr lang="en-US" altLang="zh-TW" sz="2300" dirty="0">
                <a:ea typeface="新細明體" panose="02020500000000000000" pitchFamily="18" charset="-120"/>
              </a:rPr>
              <a:t>attributes, </a:t>
            </a:r>
            <a:r>
              <a:rPr lang="zh-TW" altLang="en-US" sz="2300" dirty="0">
                <a:ea typeface="新細明體" panose="02020500000000000000" pitchFamily="18" charset="-120"/>
              </a:rPr>
              <a:t>並將對應之</a:t>
            </a:r>
            <a:r>
              <a:rPr lang="en-US" altLang="zh-TW" sz="2300" dirty="0">
                <a:ea typeface="新細明體" panose="02020500000000000000" pitchFamily="18" charset="-120"/>
              </a:rPr>
              <a:t>array index</a:t>
            </a:r>
            <a:r>
              <a:rPr lang="zh-TW" altLang="en-US" sz="2300" dirty="0">
                <a:ea typeface="新細明體" panose="02020500000000000000" pitchFamily="18" charset="-120"/>
              </a:rPr>
              <a:t>值儲存於</a:t>
            </a:r>
            <a:r>
              <a:rPr lang="en-US" altLang="zh-TW" sz="2300" dirty="0">
                <a:ea typeface="新細明體" panose="02020500000000000000" pitchFamily="18" charset="-120"/>
              </a:rPr>
              <a:t>E</a:t>
            </a:r>
            <a:r>
              <a:rPr lang="zh-TW" altLang="en-US" sz="2300" dirty="0">
                <a:ea typeface="新細明體" panose="02020500000000000000" pitchFamily="18" charset="-120"/>
              </a:rPr>
              <a:t>對應之</a:t>
            </a:r>
            <a:r>
              <a:rPr lang="en-US" altLang="zh-TW" sz="2300" dirty="0">
                <a:ea typeface="新細明體" panose="02020500000000000000" pitchFamily="18" charset="-120"/>
              </a:rPr>
              <a:t>value stack</a:t>
            </a:r>
            <a:r>
              <a:rPr lang="zh-TW" altLang="en-US" sz="2300" dirty="0">
                <a:ea typeface="新細明體" panose="02020500000000000000" pitchFamily="18" charset="-120"/>
              </a:rPr>
              <a:t>中</a:t>
            </a:r>
            <a:r>
              <a:rPr lang="en-US" altLang="zh-TW" sz="2300" dirty="0">
                <a:ea typeface="新細明體" panose="02020500000000000000" pitchFamily="18" charset="-120"/>
              </a:rPr>
              <a:t>)</a:t>
            </a:r>
          </a:p>
          <a:p>
            <a:pPr algn="just">
              <a:lnSpc>
                <a:spcPct val="90000"/>
              </a:lnSpc>
              <a:buFont typeface="Wingdings" panose="05000000000000000000" pitchFamily="2" charset="2"/>
              <a:buNone/>
            </a:pPr>
            <a:endParaRPr lang="en-US" altLang="zh-TW" sz="2300" dirty="0">
              <a:ea typeface="新細明體" panose="02020500000000000000" pitchFamily="18" charset="-120"/>
            </a:endParaRPr>
          </a:p>
          <a:p>
            <a:pPr algn="just">
              <a:lnSpc>
                <a:spcPct val="90000"/>
              </a:lnSpc>
              <a:buFont typeface="Wingdings" panose="05000000000000000000" pitchFamily="2" charset="2"/>
              <a:buNone/>
            </a:pPr>
            <a:r>
              <a:rPr lang="en-US" altLang="zh-TW" sz="2300" dirty="0">
                <a:ea typeface="新細明體" panose="02020500000000000000" pitchFamily="18" charset="-120"/>
              </a:rPr>
              <a:t> {   T = NEWTEMP();</a:t>
            </a:r>
          </a:p>
          <a:p>
            <a:pPr algn="just">
              <a:lnSpc>
                <a:spcPct val="90000"/>
              </a:lnSpc>
              <a:buFont typeface="Wingdings" panose="05000000000000000000" pitchFamily="2" charset="2"/>
              <a:buNone/>
            </a:pPr>
            <a:r>
              <a:rPr lang="en-US" altLang="zh-TW" sz="2300" dirty="0">
                <a:ea typeface="新細明體" panose="02020500000000000000" pitchFamily="18" charset="-120"/>
              </a:rPr>
              <a:t>      if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.type == int and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.type == int then</a:t>
            </a:r>
          </a:p>
          <a:p>
            <a:pPr algn="just">
              <a:lnSpc>
                <a:spcPct val="90000"/>
              </a:lnSpc>
              <a:buFont typeface="Wingdings" panose="05000000000000000000" pitchFamily="2" charset="2"/>
              <a:buNone/>
            </a:pPr>
            <a:r>
              <a:rPr lang="en-US" altLang="zh-TW" sz="2300" dirty="0">
                <a:ea typeface="新細明體" panose="02020500000000000000" pitchFamily="18" charset="-120"/>
              </a:rPr>
              <a:t>       {  GEN (T =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dirty="0">
                <a:ea typeface="新細明體" panose="02020500000000000000" pitchFamily="18" charset="-120"/>
              </a:rPr>
              <a:t> </a:t>
            </a:r>
            <a:r>
              <a:rPr lang="en-US" altLang="zh-TW" sz="2300" b="1" dirty="0" err="1">
                <a:ea typeface="新細明體" panose="02020500000000000000" pitchFamily="18" charset="-120"/>
              </a:rPr>
              <a:t>intop</a:t>
            </a:r>
            <a:r>
              <a:rPr lang="en-US" altLang="zh-TW" sz="2300" dirty="0">
                <a:ea typeface="新細明體" panose="02020500000000000000" pitchFamily="18" charset="-120"/>
              </a:rPr>
              <a:t>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dirty="0">
                <a:ea typeface="新細明體" panose="02020500000000000000" pitchFamily="18" charset="-120"/>
              </a:rPr>
              <a:t>);</a:t>
            </a:r>
          </a:p>
          <a:p>
            <a:pPr algn="just">
              <a:lnSpc>
                <a:spcPct val="90000"/>
              </a:lnSpc>
              <a:buFont typeface="Wingdings" panose="05000000000000000000" pitchFamily="2" charset="2"/>
              <a:buNone/>
            </a:pPr>
            <a:r>
              <a:rPr lang="en-US" altLang="zh-TW" sz="2300" dirty="0">
                <a:ea typeface="新細明體" panose="02020500000000000000" pitchFamily="18" charset="-120"/>
              </a:rPr>
              <a:t>            </a:t>
            </a:r>
            <a:r>
              <a:rPr lang="en-US" altLang="zh-TW" sz="2300" dirty="0" err="1">
                <a:ea typeface="新細明體" panose="02020500000000000000" pitchFamily="18" charset="-120"/>
              </a:rPr>
              <a:t>E.type</a:t>
            </a:r>
            <a:r>
              <a:rPr lang="en-US" altLang="zh-TW" sz="2300" dirty="0">
                <a:ea typeface="新細明體" panose="02020500000000000000" pitchFamily="18" charset="-120"/>
              </a:rPr>
              <a:t> = int;</a:t>
            </a:r>
          </a:p>
          <a:p>
            <a:pPr algn="just">
              <a:lnSpc>
                <a:spcPct val="90000"/>
              </a:lnSpc>
              <a:buFont typeface="Wingdings" panose="05000000000000000000" pitchFamily="2" charset="2"/>
              <a:buNone/>
            </a:pPr>
            <a:r>
              <a:rPr lang="en-US" altLang="zh-TW" sz="2300" dirty="0">
                <a:ea typeface="新細明體" panose="02020500000000000000" pitchFamily="18" charset="-120"/>
              </a:rPr>
              <a:t>       }</a:t>
            </a:r>
          </a:p>
          <a:p>
            <a:pPr algn="just">
              <a:lnSpc>
                <a:spcPct val="90000"/>
              </a:lnSpc>
              <a:buFont typeface="Wingdings" panose="05000000000000000000" pitchFamily="2" charset="2"/>
              <a:buNone/>
            </a:pPr>
            <a:r>
              <a:rPr lang="en-US" altLang="zh-TW" sz="2300" dirty="0">
                <a:ea typeface="新細明體" panose="02020500000000000000" pitchFamily="18" charset="-120"/>
              </a:rPr>
              <a:t>      else if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.type == float and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.type == float then</a:t>
            </a:r>
          </a:p>
          <a:p>
            <a:pPr algn="just">
              <a:lnSpc>
                <a:spcPct val="90000"/>
              </a:lnSpc>
              <a:buFont typeface="Wingdings" panose="05000000000000000000" pitchFamily="2" charset="2"/>
              <a:buNone/>
            </a:pPr>
            <a:r>
              <a:rPr lang="en-US" altLang="zh-TW" sz="2300" dirty="0">
                <a:ea typeface="新細明體" panose="02020500000000000000" pitchFamily="18" charset="-120"/>
              </a:rPr>
              <a:t>      {  GEN (T =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b="1" dirty="0">
                <a:ea typeface="新細明體" panose="02020500000000000000" pitchFamily="18" charset="-120"/>
              </a:rPr>
              <a:t> </a:t>
            </a:r>
            <a:r>
              <a:rPr lang="en-US" altLang="zh-TW" sz="2300" b="1" dirty="0" err="1">
                <a:ea typeface="新細明體" panose="02020500000000000000" pitchFamily="18" charset="-120"/>
              </a:rPr>
              <a:t>floatop</a:t>
            </a:r>
            <a:r>
              <a:rPr lang="en-US" altLang="zh-TW" sz="2300" dirty="0">
                <a:ea typeface="新細明體" panose="02020500000000000000" pitchFamily="18" charset="-120"/>
              </a:rPr>
              <a:t>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dirty="0">
                <a:ea typeface="新細明體" panose="02020500000000000000" pitchFamily="18" charset="-120"/>
              </a:rPr>
              <a:t>);</a:t>
            </a:r>
          </a:p>
          <a:p>
            <a:pPr>
              <a:lnSpc>
                <a:spcPct val="90000"/>
              </a:lnSpc>
              <a:buFont typeface="Wingdings" panose="05000000000000000000" pitchFamily="2" charset="2"/>
              <a:buNone/>
            </a:pPr>
            <a:endParaRPr lang="en-US" altLang="zh-TW" sz="2300" dirty="0">
              <a:ea typeface="新細明體" panose="02020500000000000000" pitchFamily="18" charset="-12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a:extLst>
              <a:ext uri="{FF2B5EF4-FFF2-40B4-BE49-F238E27FC236}">
                <a16:creationId xmlns:a16="http://schemas.microsoft.com/office/drawing/2014/main" id="{E658D616-B461-6A5A-807D-1F2B40FBB497}"/>
              </a:ext>
            </a:extLst>
          </p:cNvPr>
          <p:cNvSpPr>
            <a:spLocks noGrp="1" noChangeArrowheads="1"/>
          </p:cNvSpPr>
          <p:nvPr>
            <p:ph idx="1"/>
          </p:nvPr>
        </p:nvSpPr>
        <p:spPr bwMode="auto">
          <a:xfrm>
            <a:off x="2209800" y="381000"/>
            <a:ext cx="7772400" cy="5943600"/>
          </a:xfrm>
        </p:spPr>
        <p:txBody>
          <a:bodyPr wrap="square" numCol="1" anchor="t" anchorCtr="0" compatLnSpc="1">
            <a:prstTxWarp prst="textNoShape">
              <a:avLst/>
            </a:prstTxWarp>
            <a:normAutofit lnSpcReduction="10000"/>
          </a:bodyPr>
          <a:lstStyle/>
          <a:p>
            <a:pPr algn="just">
              <a:lnSpc>
                <a:spcPct val="80000"/>
              </a:lnSpc>
              <a:buFont typeface="Wingdings" panose="05000000000000000000" pitchFamily="2" charset="2"/>
              <a:buNone/>
            </a:pPr>
            <a:r>
              <a:rPr lang="en-US" altLang="zh-TW" dirty="0">
                <a:ea typeface="新細明體" panose="02020500000000000000" pitchFamily="18" charset="-120"/>
              </a:rPr>
              <a:t>         </a:t>
            </a:r>
            <a:r>
              <a:rPr lang="en-US" altLang="zh-TW" sz="2400" dirty="0" err="1">
                <a:ea typeface="新細明體" panose="02020500000000000000" pitchFamily="18" charset="-120"/>
              </a:rPr>
              <a:t>E.type</a:t>
            </a:r>
            <a:r>
              <a:rPr lang="en-US" altLang="zh-TW" sz="2400" dirty="0">
                <a:ea typeface="新細明體" panose="02020500000000000000" pitchFamily="18" charset="-120"/>
              </a:rPr>
              <a:t> = float;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else if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.type == int and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type == float then</a:t>
            </a:r>
          </a:p>
          <a:p>
            <a:pPr algn="just">
              <a:lnSpc>
                <a:spcPct val="80000"/>
              </a:lnSpc>
              <a:buFont typeface="Wingdings" panose="05000000000000000000" pitchFamily="2" charset="2"/>
              <a:buNone/>
            </a:pPr>
            <a:r>
              <a:rPr lang="en-US" altLang="zh-TW" sz="2400" dirty="0">
                <a:ea typeface="新細明體" panose="02020500000000000000" pitchFamily="18" charset="-120"/>
              </a:rPr>
              <a:t>     { U = NEWTEMP();</a:t>
            </a:r>
          </a:p>
          <a:p>
            <a:pPr algn="just">
              <a:lnSpc>
                <a:spcPct val="80000"/>
              </a:lnSpc>
              <a:buFont typeface="Wingdings" panose="05000000000000000000" pitchFamily="2" charset="2"/>
              <a:buNone/>
            </a:pPr>
            <a:r>
              <a:rPr lang="en-US" altLang="zh-TW" sz="2400" dirty="0">
                <a:ea typeface="新細明體" panose="02020500000000000000" pitchFamily="18" charset="-120"/>
              </a:rPr>
              <a:t>       GEN (U = </a:t>
            </a:r>
            <a:r>
              <a:rPr lang="en-US" altLang="zh-TW" sz="2400" b="1" dirty="0" err="1">
                <a:ea typeface="新細明體" panose="02020500000000000000" pitchFamily="18" charset="-120"/>
              </a:rPr>
              <a:t>inttofloat</a:t>
            </a:r>
            <a:r>
              <a:rPr lang="en-US" altLang="zh-TW" sz="2400" dirty="0">
                <a:ea typeface="新細明體" panose="02020500000000000000" pitchFamily="18" charset="-120"/>
              </a:rPr>
              <a:t>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GEN (T = U </a:t>
            </a:r>
            <a:r>
              <a:rPr lang="en-US" altLang="zh-TW" sz="2400" b="1" dirty="0" err="1">
                <a:ea typeface="新細明體" panose="02020500000000000000" pitchFamily="18" charset="-120"/>
              </a:rPr>
              <a:t>floatop</a:t>
            </a:r>
            <a:r>
              <a:rPr lang="en-US" altLang="zh-TW" sz="2400" dirty="0">
                <a:ea typeface="新細明體" panose="02020500000000000000" pitchFamily="18" charset="-120"/>
              </a:rPr>
              <a:t>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E.type</a:t>
            </a:r>
            <a:r>
              <a:rPr lang="en-US" altLang="zh-TW" sz="2400" dirty="0">
                <a:ea typeface="新細明體" panose="02020500000000000000" pitchFamily="18" charset="-120"/>
              </a:rPr>
              <a:t> = float;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else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.type == float and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.type == int then</a:t>
            </a:r>
          </a:p>
          <a:p>
            <a:pPr algn="just">
              <a:lnSpc>
                <a:spcPct val="80000"/>
              </a:lnSpc>
              <a:buFont typeface="Wingdings" panose="05000000000000000000" pitchFamily="2" charset="2"/>
              <a:buNone/>
            </a:pPr>
            <a:r>
              <a:rPr lang="en-US" altLang="zh-TW" sz="2400" dirty="0">
                <a:ea typeface="新細明體" panose="02020500000000000000" pitchFamily="18" charset="-120"/>
              </a:rPr>
              <a:t>     { U = NEWTEMP();</a:t>
            </a:r>
          </a:p>
          <a:p>
            <a:pPr algn="just">
              <a:lnSpc>
                <a:spcPct val="80000"/>
              </a:lnSpc>
              <a:buFont typeface="Wingdings" panose="05000000000000000000" pitchFamily="2" charset="2"/>
              <a:buNone/>
            </a:pPr>
            <a:r>
              <a:rPr lang="en-US" altLang="zh-TW" sz="2400" dirty="0">
                <a:ea typeface="新細明體" panose="02020500000000000000" pitchFamily="18" charset="-120"/>
              </a:rPr>
              <a:t>       GEN (U = </a:t>
            </a:r>
            <a:r>
              <a:rPr lang="en-US" altLang="zh-TW" sz="2400" b="1" dirty="0" err="1">
                <a:ea typeface="新細明體" panose="02020500000000000000" pitchFamily="18" charset="-120"/>
              </a:rPr>
              <a:t>inttofloat</a:t>
            </a:r>
            <a:r>
              <a:rPr lang="en-US" altLang="zh-TW" sz="2400" dirty="0">
                <a:ea typeface="新細明體" panose="02020500000000000000" pitchFamily="18" charset="-120"/>
              </a:rPr>
              <a:t>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GEN (T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 </a:t>
            </a:r>
            <a:r>
              <a:rPr lang="en-US" altLang="zh-TW" sz="2400" b="1" dirty="0" err="1">
                <a:ea typeface="新細明體" panose="02020500000000000000" pitchFamily="18" charset="-120"/>
              </a:rPr>
              <a:t>floatop</a:t>
            </a:r>
            <a:r>
              <a:rPr lang="en-US" altLang="zh-TW" sz="2400" dirty="0">
                <a:ea typeface="新細明體" panose="02020500000000000000" pitchFamily="18" charset="-120"/>
              </a:rPr>
              <a:t> U);</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E.type</a:t>
            </a:r>
            <a:r>
              <a:rPr lang="en-US" altLang="zh-TW" sz="2400" dirty="0">
                <a:ea typeface="新細明體" panose="02020500000000000000" pitchFamily="18" charset="-120"/>
              </a:rPr>
              <a:t> = float;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a:t>
            </a:r>
          </a:p>
          <a:p>
            <a:pPr>
              <a:lnSpc>
                <a:spcPct val="80000"/>
              </a:lnSpc>
              <a:buFont typeface="Wingdings" panose="05000000000000000000" pitchFamily="2" charset="2"/>
              <a:buNone/>
            </a:pPr>
            <a:endParaRPr lang="en-US" altLang="zh-TW" sz="2400" dirty="0">
              <a:ea typeface="新細明體" panose="02020500000000000000" pitchFamily="18" charset="-12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F453CA-4DDC-3D91-7926-248C39C3AEE8}"/>
              </a:ext>
            </a:extLst>
          </p:cNvPr>
          <p:cNvSpPr>
            <a:spLocks noGrp="1"/>
          </p:cNvSpPr>
          <p:nvPr>
            <p:ph type="title"/>
          </p:nvPr>
        </p:nvSpPr>
        <p:spPr/>
        <p:txBody>
          <a:bodyPr/>
          <a:lstStyle/>
          <a:p>
            <a:r>
              <a:rPr lang="en-US" altLang="zh-TW" dirty="0"/>
              <a:t>Control Flow</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797D59A-3446-071B-AF2A-A90777B942CA}"/>
                  </a:ext>
                </a:extLst>
              </p:cNvPr>
              <p:cNvSpPr>
                <a:spLocks noGrp="1"/>
              </p:cNvSpPr>
              <p:nvPr>
                <p:ph idx="1"/>
              </p:nvPr>
            </p:nvSpPr>
            <p:spPr/>
            <p:txBody>
              <a:bodyPr/>
              <a:lstStyle/>
              <a:p>
                <a:r>
                  <a:rPr lang="en-US" altLang="zh-TW" dirty="0"/>
                  <a:t>In programming languages, </a:t>
                </a:r>
                <a:r>
                  <a:rPr lang="en-US" altLang="zh-TW" dirty="0" err="1"/>
                  <a:t>boolean</a:t>
                </a:r>
                <a:r>
                  <a:rPr lang="en-US" altLang="zh-TW" dirty="0"/>
                  <a:t> expressions are often used to</a:t>
                </a:r>
              </a:p>
              <a:p>
                <a:pPr lvl="1"/>
                <a:r>
                  <a:rPr lang="en-US" altLang="zh-TW" dirty="0">
                    <a:solidFill>
                      <a:srgbClr val="FF0000"/>
                    </a:solidFill>
                  </a:rPr>
                  <a:t>Alter the flow of control</a:t>
                </a:r>
                <a:r>
                  <a:rPr lang="en-US" altLang="zh-TW" dirty="0"/>
                  <a:t>. Boolean expressions are used as conditional expressions in statements that alter the flow of control. The value of such </a:t>
                </a:r>
                <a:r>
                  <a:rPr lang="en-US" altLang="zh-TW" dirty="0" err="1"/>
                  <a:t>boolean</a:t>
                </a:r>
                <a:r>
                  <a:rPr lang="en-US" altLang="zh-TW" dirty="0"/>
                  <a:t> expressions is implicit in a position reached in a program. For example, in </a:t>
                </a:r>
                <a14:m>
                  <m:oMath xmlns:m="http://schemas.openxmlformats.org/officeDocument/2006/math">
                    <m:r>
                      <a:rPr lang="en-US" altLang="zh-TW" i="1" dirty="0" smtClean="0">
                        <a:latin typeface="Cambria Math" panose="02040503050406030204" pitchFamily="18" charset="0"/>
                      </a:rPr>
                      <m:t>𝑖𝑓</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𝐸</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𝑆</m:t>
                    </m:r>
                  </m:oMath>
                </a14:m>
                <a:r>
                  <a:rPr lang="en-US" altLang="zh-TW" dirty="0"/>
                  <a:t>, the expression </a:t>
                </a:r>
                <a14:m>
                  <m:oMath xmlns:m="http://schemas.openxmlformats.org/officeDocument/2006/math">
                    <m:r>
                      <a:rPr lang="en-US" altLang="zh-TW" i="1" dirty="0" smtClean="0">
                        <a:latin typeface="Cambria Math" panose="02040503050406030204" pitchFamily="18" charset="0"/>
                      </a:rPr>
                      <m:t>𝐸</m:t>
                    </m:r>
                  </m:oMath>
                </a14:m>
                <a:r>
                  <a:rPr lang="en-US" altLang="zh-TW" dirty="0"/>
                  <a:t> must be true if statement </a:t>
                </a:r>
                <a14:m>
                  <m:oMath xmlns:m="http://schemas.openxmlformats.org/officeDocument/2006/math">
                    <m:r>
                      <a:rPr lang="en-US" altLang="zh-TW" i="1" dirty="0" smtClean="0">
                        <a:latin typeface="Cambria Math" panose="02040503050406030204" pitchFamily="18" charset="0"/>
                      </a:rPr>
                      <m:t>𝑆</m:t>
                    </m:r>
                  </m:oMath>
                </a14:m>
                <a:r>
                  <a:rPr lang="en-US" altLang="zh-TW" dirty="0"/>
                  <a:t> is reached.</a:t>
                </a:r>
              </a:p>
              <a:p>
                <a:pPr lvl="1"/>
                <a:r>
                  <a:rPr lang="en-US" altLang="zh-TW" dirty="0">
                    <a:solidFill>
                      <a:srgbClr val="FF0000"/>
                    </a:solidFill>
                  </a:rPr>
                  <a:t>Compute logical values</a:t>
                </a:r>
                <a:r>
                  <a:rPr lang="en-US" altLang="zh-TW" dirty="0"/>
                  <a:t>. A </a:t>
                </a:r>
                <a:r>
                  <a:rPr lang="en-US" altLang="zh-TW" dirty="0" err="1"/>
                  <a:t>boolean</a:t>
                </a:r>
                <a:r>
                  <a:rPr lang="en-US" altLang="zh-TW" dirty="0"/>
                  <a:t> expression can represent true or false as values. Such </a:t>
                </a:r>
                <a:r>
                  <a:rPr lang="en-US" altLang="zh-TW" dirty="0" err="1"/>
                  <a:t>boolean</a:t>
                </a:r>
                <a:r>
                  <a:rPr lang="en-US" altLang="zh-TW" dirty="0"/>
                  <a:t> expressions can be evaluated in analogy to arithmetic expressions using three-address instructions with logical operators.</a:t>
                </a:r>
                <a:endParaRPr lang="zh-TW" altLang="en-US" dirty="0"/>
              </a:p>
            </p:txBody>
          </p:sp>
        </mc:Choice>
        <mc:Fallback xmlns="">
          <p:sp>
            <p:nvSpPr>
              <p:cNvPr id="3" name="內容版面配置區 2">
                <a:extLst>
                  <a:ext uri="{FF2B5EF4-FFF2-40B4-BE49-F238E27FC236}">
                    <a16:creationId xmlns:a16="http://schemas.microsoft.com/office/drawing/2014/main" id="{9797D59A-3446-071B-AF2A-A90777B942CA}"/>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A6D7C90-9321-6156-E448-6F304CA2227E}"/>
              </a:ext>
            </a:extLst>
          </p:cNvPr>
          <p:cNvSpPr>
            <a:spLocks noGrp="1"/>
          </p:cNvSpPr>
          <p:nvPr>
            <p:ph type="sldNum" sz="quarter" idx="12"/>
          </p:nvPr>
        </p:nvSpPr>
        <p:spPr/>
        <p:txBody>
          <a:bodyPr/>
          <a:lstStyle/>
          <a:p>
            <a:fld id="{BE15108C-154A-4A5A-9C05-91A49A422BA7}" type="slidenum">
              <a:rPr lang="en-US" smtClean="0"/>
              <a:t>53</a:t>
            </a:fld>
            <a:endParaRPr lang="en-US"/>
          </a:p>
        </p:txBody>
      </p:sp>
    </p:spTree>
    <p:extLst>
      <p:ext uri="{BB962C8B-B14F-4D97-AF65-F5344CB8AC3E}">
        <p14:creationId xmlns:p14="http://schemas.microsoft.com/office/powerpoint/2010/main" val="2790302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1379E-FCB9-4600-210D-E4378C55BEEE}"/>
              </a:ext>
            </a:extLst>
          </p:cNvPr>
          <p:cNvSpPr>
            <a:spLocks noGrp="1"/>
          </p:cNvSpPr>
          <p:nvPr>
            <p:ph type="title"/>
          </p:nvPr>
        </p:nvSpPr>
        <p:spPr/>
        <p:txBody>
          <a:bodyPr/>
          <a:lstStyle/>
          <a:p>
            <a:r>
              <a:rPr lang="en-US" altLang="zh-TW" dirty="0"/>
              <a:t>Boolean Expressions</a:t>
            </a:r>
            <a:endParaRPr lang="zh-TW" altLang="en-US" dirty="0"/>
          </a:p>
        </p:txBody>
      </p:sp>
      <p:sp>
        <p:nvSpPr>
          <p:cNvPr id="3" name="內容版面配置區 2">
            <a:extLst>
              <a:ext uri="{FF2B5EF4-FFF2-40B4-BE49-F238E27FC236}">
                <a16:creationId xmlns:a16="http://schemas.microsoft.com/office/drawing/2014/main" id="{CB5230EF-1EAD-3395-1311-D2547B58F6E3}"/>
              </a:ext>
            </a:extLst>
          </p:cNvPr>
          <p:cNvSpPr>
            <a:spLocks noGrp="1"/>
          </p:cNvSpPr>
          <p:nvPr>
            <p:ph idx="1"/>
          </p:nvPr>
        </p:nvSpPr>
        <p:spPr/>
        <p:txBody>
          <a:bodyPr/>
          <a:lstStyle/>
          <a:p>
            <a:pPr algn="just">
              <a:buFont typeface="Wingdings" panose="05000000000000000000" pitchFamily="2" charset="2"/>
              <a:buNone/>
            </a:pPr>
            <a:r>
              <a:rPr lang="en-US" altLang="zh-TW" dirty="0">
                <a:ea typeface="新細明體" panose="02020500000000000000" pitchFamily="18" charset="-120"/>
              </a:rPr>
              <a:t>M -&gt; </a:t>
            </a:r>
            <a:r>
              <a:rPr lang="en-US" altLang="zh-TW" dirty="0">
                <a:ea typeface="新細明體" panose="02020500000000000000" pitchFamily="18" charset="-120"/>
                <a:sym typeface="Symbol" panose="05050102010706020507" pitchFamily="18" charset="2"/>
              </a:rPr>
              <a:t></a:t>
            </a:r>
            <a:r>
              <a:rPr lang="en-US" altLang="zh-TW" dirty="0">
                <a:ea typeface="新細明體" panose="02020500000000000000" pitchFamily="18" charset="-120"/>
                <a:cs typeface="Times New Roman" panose="02020603050405020304" pitchFamily="18" charset="0"/>
              </a:rPr>
              <a:t>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E -&gt; E or </a:t>
            </a:r>
            <a:r>
              <a:rPr lang="en-US" altLang="zh-TW" dirty="0">
                <a:solidFill>
                  <a:srgbClr val="FF0000"/>
                </a:solidFill>
                <a:ea typeface="新細明體" panose="02020500000000000000" pitchFamily="18" charset="-120"/>
                <a:cs typeface="Times New Roman" panose="02020603050405020304" pitchFamily="18" charset="0"/>
              </a:rPr>
              <a:t>M</a:t>
            </a:r>
            <a:r>
              <a:rPr lang="en-US" altLang="zh-TW" dirty="0">
                <a:ea typeface="新細明體" panose="02020500000000000000" pitchFamily="18" charset="-120"/>
                <a:cs typeface="Times New Roman" panose="02020603050405020304" pitchFamily="18" charset="0"/>
              </a:rPr>
              <a:t> E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E and </a:t>
            </a:r>
            <a:r>
              <a:rPr lang="en-US" altLang="zh-TW" dirty="0">
                <a:solidFill>
                  <a:srgbClr val="FF0000"/>
                </a:solidFill>
                <a:ea typeface="新細明體" panose="02020500000000000000" pitchFamily="18" charset="-120"/>
                <a:cs typeface="Times New Roman" panose="02020603050405020304" pitchFamily="18" charset="0"/>
              </a:rPr>
              <a:t>M</a:t>
            </a:r>
            <a:r>
              <a:rPr lang="en-US" altLang="zh-TW" dirty="0">
                <a:ea typeface="新細明體" panose="02020500000000000000" pitchFamily="18" charset="-120"/>
                <a:cs typeface="Times New Roman" panose="02020603050405020304" pitchFamily="18" charset="0"/>
              </a:rPr>
              <a:t> E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not E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 E )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id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id </a:t>
            </a:r>
            <a:r>
              <a:rPr lang="en-US" altLang="zh-TW" dirty="0" err="1">
                <a:ea typeface="新細明體" panose="02020500000000000000" pitchFamily="18" charset="-120"/>
                <a:cs typeface="Times New Roman" panose="02020603050405020304" pitchFamily="18" charset="0"/>
              </a:rPr>
              <a:t>relop</a:t>
            </a:r>
            <a:r>
              <a:rPr lang="en-US" altLang="zh-TW" dirty="0">
                <a:ea typeface="新細明體" panose="02020500000000000000" pitchFamily="18" charset="-120"/>
                <a:cs typeface="Times New Roman" panose="02020603050405020304" pitchFamily="18" charset="0"/>
              </a:rPr>
              <a:t> id</a:t>
            </a:r>
          </a:p>
          <a:p>
            <a:endParaRPr lang="zh-TW" altLang="en-US" dirty="0"/>
          </a:p>
        </p:txBody>
      </p:sp>
      <p:sp>
        <p:nvSpPr>
          <p:cNvPr id="4" name="投影片編號版面配置區 3">
            <a:extLst>
              <a:ext uri="{FF2B5EF4-FFF2-40B4-BE49-F238E27FC236}">
                <a16:creationId xmlns:a16="http://schemas.microsoft.com/office/drawing/2014/main" id="{6BFCD9F9-D4B7-3B89-D4B4-07D1E7DE9562}"/>
              </a:ext>
            </a:extLst>
          </p:cNvPr>
          <p:cNvSpPr>
            <a:spLocks noGrp="1"/>
          </p:cNvSpPr>
          <p:nvPr>
            <p:ph type="sldNum" sz="quarter" idx="12"/>
          </p:nvPr>
        </p:nvSpPr>
        <p:spPr/>
        <p:txBody>
          <a:bodyPr/>
          <a:lstStyle/>
          <a:p>
            <a:fld id="{BE15108C-154A-4A5A-9C05-91A49A422BA7}" type="slidenum">
              <a:rPr lang="en-US" smtClean="0"/>
              <a:t>54</a:t>
            </a:fld>
            <a:endParaRPr lang="en-US"/>
          </a:p>
        </p:txBody>
      </p:sp>
    </p:spTree>
    <p:extLst>
      <p:ext uri="{BB962C8B-B14F-4D97-AF65-F5344CB8AC3E}">
        <p14:creationId xmlns:p14="http://schemas.microsoft.com/office/powerpoint/2010/main" val="1928943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586BD8-5A38-1D78-F973-C0EE47F6AFF5}"/>
              </a:ext>
            </a:extLst>
          </p:cNvPr>
          <p:cNvSpPr>
            <a:spLocks noGrp="1"/>
          </p:cNvSpPr>
          <p:nvPr>
            <p:ph type="title"/>
          </p:nvPr>
        </p:nvSpPr>
        <p:spPr/>
        <p:txBody>
          <a:bodyPr/>
          <a:lstStyle/>
          <a:p>
            <a:r>
              <a:rPr lang="en-US" altLang="zh-TW" dirty="0"/>
              <a:t>An example</a:t>
            </a:r>
            <a:endParaRPr lang="zh-TW" altLang="en-US" dirty="0"/>
          </a:p>
        </p:txBody>
      </p:sp>
      <p:sp>
        <p:nvSpPr>
          <p:cNvPr id="3" name="內容版面配置區 2">
            <a:extLst>
              <a:ext uri="{FF2B5EF4-FFF2-40B4-BE49-F238E27FC236}">
                <a16:creationId xmlns:a16="http://schemas.microsoft.com/office/drawing/2014/main" id="{7D0F53AC-2D39-DA72-ED9D-D1CF96783D17}"/>
              </a:ext>
            </a:extLst>
          </p:cNvPr>
          <p:cNvSpPr>
            <a:spLocks noGrp="1"/>
          </p:cNvSpPr>
          <p:nvPr>
            <p:ph idx="1"/>
          </p:nvPr>
        </p:nvSpPr>
        <p:spPr/>
        <p:txBody>
          <a:bodyPr/>
          <a:lstStyle/>
          <a:p>
            <a:pPr algn="just">
              <a:buFont typeface="Wingdings" panose="05000000000000000000" pitchFamily="2" charset="2"/>
              <a:buNone/>
            </a:pPr>
            <a:r>
              <a:rPr lang="en-US" altLang="zh-TW" dirty="0">
                <a:ea typeface="新細明體" panose="02020500000000000000" pitchFamily="18" charset="-120"/>
              </a:rPr>
              <a:t>if  </a:t>
            </a:r>
            <a:r>
              <a:rPr lang="en-US" altLang="zh-TW" u="sng" dirty="0">
                <a:ea typeface="新細明體" panose="02020500000000000000" pitchFamily="18" charset="-120"/>
              </a:rPr>
              <a:t>p &lt; q || r &lt; s &amp;&amp; t &lt; u</a:t>
            </a:r>
            <a:r>
              <a:rPr lang="en-US" altLang="zh-TW" dirty="0">
                <a:ea typeface="新細明體" panose="02020500000000000000" pitchFamily="18" charset="-120"/>
              </a:rPr>
              <a:t>  </a:t>
            </a:r>
          </a:p>
          <a:p>
            <a:pPr algn="just">
              <a:buFont typeface="Wingdings" panose="05000000000000000000" pitchFamily="2" charset="2"/>
              <a:buNone/>
            </a:pPr>
            <a:r>
              <a:rPr lang="en-US" altLang="zh-TW" dirty="0">
                <a:ea typeface="新細明體" panose="02020500000000000000" pitchFamily="18" charset="-120"/>
              </a:rPr>
              <a:t>          x = y + z</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a:t>
            </a:r>
          </a:p>
          <a:p>
            <a:pPr algn="just">
              <a:buFont typeface="Wingdings" panose="05000000000000000000" pitchFamily="2" charset="2"/>
              <a:buNone/>
            </a:pPr>
            <a:r>
              <a:rPr lang="en-US" altLang="zh-TW" dirty="0">
                <a:ea typeface="新細明體" panose="02020500000000000000" pitchFamily="18" charset="-120"/>
              </a:rPr>
              <a:t>k = m – n;</a:t>
            </a:r>
          </a:p>
          <a:p>
            <a:pPr algn="just">
              <a:buFont typeface="Wingdings" panose="05000000000000000000" pitchFamily="2" charset="2"/>
              <a:buNone/>
            </a:pPr>
            <a:endParaRPr lang="en-US" altLang="zh-TW" dirty="0">
              <a:ea typeface="新細明體" panose="02020500000000000000" pitchFamily="18" charset="-120"/>
            </a:endParaRPr>
          </a:p>
          <a:p>
            <a:pPr algn="just">
              <a:buFont typeface="Wingdings" panose="05000000000000000000" pitchFamily="2" charset="2"/>
              <a:buNone/>
            </a:pPr>
            <a:r>
              <a:rPr lang="en-US" altLang="zh-TW" dirty="0">
                <a:ea typeface="新細明體" panose="02020500000000000000" pitchFamily="18" charset="-120"/>
              </a:rPr>
              <a:t>For the above </a:t>
            </a:r>
            <a:r>
              <a:rPr lang="en-US" altLang="zh-TW" dirty="0" err="1">
                <a:ea typeface="新細明體" panose="02020500000000000000" pitchFamily="18" charset="-120"/>
              </a:rPr>
              <a:t>boolean</a:t>
            </a:r>
            <a:r>
              <a:rPr lang="en-US" altLang="zh-TW" dirty="0">
                <a:ea typeface="新細明體" panose="02020500000000000000" pitchFamily="18" charset="-120"/>
              </a:rPr>
              <a:t> expression the corresponding contents in the </a:t>
            </a:r>
            <a:r>
              <a:rPr lang="en-US" altLang="zh-TW" u="sng" dirty="0">
                <a:ea typeface="新細明體" panose="02020500000000000000" pitchFamily="18" charset="-120"/>
              </a:rPr>
              <a:t>quadruples</a:t>
            </a:r>
            <a:r>
              <a:rPr lang="en-US" altLang="zh-TW" dirty="0">
                <a:ea typeface="新細明體" panose="02020500000000000000" pitchFamily="18" charset="-120"/>
              </a:rPr>
              <a:t> are: </a:t>
            </a:r>
            <a:endParaRPr lang="zh-TW" altLang="en-US" dirty="0"/>
          </a:p>
        </p:txBody>
      </p:sp>
      <p:sp>
        <p:nvSpPr>
          <p:cNvPr id="4" name="投影片編號版面配置區 3">
            <a:extLst>
              <a:ext uri="{FF2B5EF4-FFF2-40B4-BE49-F238E27FC236}">
                <a16:creationId xmlns:a16="http://schemas.microsoft.com/office/drawing/2014/main" id="{82BD8635-41B5-8351-5DAB-16901FFB326E}"/>
              </a:ext>
            </a:extLst>
          </p:cNvPr>
          <p:cNvSpPr>
            <a:spLocks noGrp="1"/>
          </p:cNvSpPr>
          <p:nvPr>
            <p:ph type="sldNum" sz="quarter" idx="12"/>
          </p:nvPr>
        </p:nvSpPr>
        <p:spPr/>
        <p:txBody>
          <a:bodyPr/>
          <a:lstStyle/>
          <a:p>
            <a:fld id="{BE15108C-154A-4A5A-9C05-91A49A422BA7}" type="slidenum">
              <a:rPr lang="en-US" smtClean="0"/>
              <a:t>55</a:t>
            </a:fld>
            <a:endParaRPr lang="en-US"/>
          </a:p>
        </p:txBody>
      </p:sp>
    </p:spTree>
    <p:extLst>
      <p:ext uri="{BB962C8B-B14F-4D97-AF65-F5344CB8AC3E}">
        <p14:creationId xmlns:p14="http://schemas.microsoft.com/office/powerpoint/2010/main" val="515191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a:extLst>
              <a:ext uri="{FF2B5EF4-FFF2-40B4-BE49-F238E27FC236}">
                <a16:creationId xmlns:a16="http://schemas.microsoft.com/office/drawing/2014/main" id="{694D4F59-AEF2-F158-AC1F-4FBEA21DD7AE}"/>
              </a:ext>
            </a:extLst>
          </p:cNvPr>
          <p:cNvSpPr>
            <a:spLocks noGrp="1" noChangeArrowheads="1"/>
          </p:cNvSpPr>
          <p:nvPr>
            <p:ph idx="1"/>
          </p:nvPr>
        </p:nvSpPr>
        <p:spPr bwMode="auto">
          <a:xfrm>
            <a:off x="2351088" y="908050"/>
            <a:ext cx="7772400" cy="5638800"/>
          </a:xfrm>
        </p:spPr>
        <p:txBody>
          <a:bodyPr wrap="square" numCol="1" anchor="t" anchorCtr="0" compatLnSpc="1">
            <a:prstTxWarp prst="textNoShape">
              <a:avLst/>
            </a:prstTxWarp>
            <a:normAutofit lnSpcReduction="10000"/>
          </a:bodyPr>
          <a:lstStyle/>
          <a:p>
            <a:pPr algn="just">
              <a:lnSpc>
                <a:spcPct val="90000"/>
              </a:lnSpc>
              <a:buFont typeface="Wingdings" panose="05000000000000000000" pitchFamily="2" charset="2"/>
              <a:buNone/>
            </a:pPr>
            <a:r>
              <a:rPr lang="en-US" altLang="zh-TW" sz="2400">
                <a:ea typeface="新細明體" panose="02020500000000000000" pitchFamily="18" charset="-120"/>
              </a:rPr>
              <a:t>       </a:t>
            </a:r>
            <a:r>
              <a:rPr lang="en-US" altLang="zh-TW" sz="2400" u="sng">
                <a:ea typeface="新細明體" panose="02020500000000000000" pitchFamily="18" charset="-120"/>
              </a:rPr>
              <a:t>Location</a:t>
            </a:r>
            <a:r>
              <a:rPr lang="en-US" altLang="zh-TW" sz="2400">
                <a:ea typeface="新細明體" panose="02020500000000000000" pitchFamily="18" charset="-120"/>
              </a:rPr>
              <a:t>      </a:t>
            </a:r>
            <a:r>
              <a:rPr lang="en-US" altLang="zh-TW" sz="2400" u="sng">
                <a:ea typeface="新細明體" panose="02020500000000000000" pitchFamily="18" charset="-120"/>
              </a:rPr>
              <a:t>Three-Address Code</a:t>
            </a:r>
          </a:p>
          <a:p>
            <a:pPr algn="just">
              <a:lnSpc>
                <a:spcPct val="90000"/>
              </a:lnSpc>
              <a:buFont typeface="Wingdings" panose="05000000000000000000" pitchFamily="2" charset="2"/>
              <a:buNone/>
            </a:pPr>
            <a:r>
              <a:rPr lang="en-US" altLang="zh-TW" sz="2400">
                <a:ea typeface="新細明體" panose="02020500000000000000" pitchFamily="18" charset="-120"/>
              </a:rPr>
              <a:t>            …             ………….</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100           </a:t>
            </a:r>
            <a:r>
              <a:rPr lang="en-US" altLang="zh-TW" sz="2400" b="1">
                <a:ea typeface="新細明體" panose="02020500000000000000" pitchFamily="18" charset="-120"/>
              </a:rPr>
              <a:t>if p &lt; q goto</a:t>
            </a:r>
            <a:r>
              <a:rPr lang="en-US" altLang="zh-TW" sz="2400">
                <a:ea typeface="新細明體" panose="02020500000000000000" pitchFamily="18" charset="-120"/>
              </a:rPr>
              <a:t> </a:t>
            </a:r>
            <a:r>
              <a:rPr lang="en-US" altLang="zh-TW" sz="2400" u="sng">
                <a:solidFill>
                  <a:srgbClr val="0066FF"/>
                </a:solidFill>
                <a:ea typeface="新細明體" panose="02020500000000000000" pitchFamily="18" charset="-120"/>
              </a:rPr>
              <a:t>106</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101           </a:t>
            </a:r>
            <a:r>
              <a:rPr lang="en-US" altLang="zh-TW" sz="2400" b="1">
                <a:ea typeface="新細明體" panose="02020500000000000000" pitchFamily="18" charset="-120"/>
              </a:rPr>
              <a:t>goto</a:t>
            </a:r>
            <a:r>
              <a:rPr lang="en-US" altLang="zh-TW" sz="2400">
                <a:ea typeface="新細明體" panose="02020500000000000000" pitchFamily="18" charset="-120"/>
              </a:rPr>
              <a:t> </a:t>
            </a:r>
            <a:r>
              <a:rPr lang="en-US" altLang="zh-TW" sz="2400" u="sng">
                <a:solidFill>
                  <a:srgbClr val="FF0000"/>
                </a:solidFill>
                <a:ea typeface="新細明體" panose="02020500000000000000" pitchFamily="18" charset="-120"/>
              </a:rPr>
              <a:t>102</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102           </a:t>
            </a:r>
            <a:r>
              <a:rPr lang="en-US" altLang="zh-TW" sz="2400" b="1">
                <a:ea typeface="新細明體" panose="02020500000000000000" pitchFamily="18" charset="-120"/>
              </a:rPr>
              <a:t>if r &lt; s goto</a:t>
            </a:r>
            <a:r>
              <a:rPr lang="en-US" altLang="zh-TW" sz="2400">
                <a:ea typeface="新細明體" panose="02020500000000000000" pitchFamily="18" charset="-120"/>
              </a:rPr>
              <a:t> </a:t>
            </a:r>
            <a:r>
              <a:rPr lang="en-US" altLang="zh-TW" sz="2400" u="sng">
                <a:solidFill>
                  <a:srgbClr val="FF0000"/>
                </a:solidFill>
                <a:ea typeface="新細明體" panose="02020500000000000000" pitchFamily="18" charset="-120"/>
              </a:rPr>
              <a:t>104</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103           </a:t>
            </a:r>
            <a:r>
              <a:rPr lang="en-US" altLang="zh-TW" sz="2400" b="1">
                <a:ea typeface="新細明體" panose="02020500000000000000" pitchFamily="18" charset="-120"/>
              </a:rPr>
              <a:t>goto</a:t>
            </a:r>
            <a:r>
              <a:rPr lang="en-US" altLang="zh-TW" sz="2400">
                <a:ea typeface="新細明體" panose="02020500000000000000" pitchFamily="18" charset="-120"/>
              </a:rPr>
              <a:t> </a:t>
            </a:r>
            <a:r>
              <a:rPr lang="en-US" altLang="zh-TW" sz="2400">
                <a:solidFill>
                  <a:srgbClr val="0066FF"/>
                </a:solidFill>
                <a:ea typeface="新細明體" panose="02020500000000000000" pitchFamily="18" charset="-120"/>
              </a:rPr>
              <a:t>108</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104           </a:t>
            </a:r>
            <a:r>
              <a:rPr lang="en-US" altLang="zh-TW" sz="2400" b="1">
                <a:ea typeface="新細明體" panose="02020500000000000000" pitchFamily="18" charset="-120"/>
              </a:rPr>
              <a:t>if t &lt; u goto</a:t>
            </a:r>
            <a:r>
              <a:rPr lang="en-US" altLang="zh-TW" sz="2400">
                <a:ea typeface="新細明體" panose="02020500000000000000" pitchFamily="18" charset="-120"/>
              </a:rPr>
              <a:t> </a:t>
            </a:r>
            <a:r>
              <a:rPr lang="en-US" altLang="zh-TW" sz="2400">
                <a:solidFill>
                  <a:srgbClr val="0066FF"/>
                </a:solidFill>
                <a:ea typeface="新細明體" panose="02020500000000000000" pitchFamily="18" charset="-120"/>
              </a:rPr>
              <a:t>106</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105           </a:t>
            </a:r>
            <a:r>
              <a:rPr lang="en-US" altLang="zh-TW" sz="2400" b="1">
                <a:ea typeface="新細明體" panose="02020500000000000000" pitchFamily="18" charset="-120"/>
              </a:rPr>
              <a:t>goto</a:t>
            </a:r>
            <a:r>
              <a:rPr lang="en-US" altLang="zh-TW" sz="2400">
                <a:solidFill>
                  <a:srgbClr val="FF0000"/>
                </a:solidFill>
                <a:ea typeface="新細明體" panose="02020500000000000000" pitchFamily="18" charset="-120"/>
              </a:rPr>
              <a:t> </a:t>
            </a:r>
            <a:r>
              <a:rPr lang="en-US" altLang="zh-TW" sz="2400">
                <a:solidFill>
                  <a:srgbClr val="0066FF"/>
                </a:solidFill>
                <a:ea typeface="新細明體" panose="02020500000000000000" pitchFamily="18" charset="-120"/>
              </a:rPr>
              <a:t>108</a:t>
            </a:r>
            <a:r>
              <a:rPr lang="en-US" altLang="zh-TW" sz="2400">
                <a:ea typeface="新細明體" panose="02020500000000000000" pitchFamily="18" charset="-120"/>
              </a:rPr>
              <a:t>  /*s.next = 105</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106           </a:t>
            </a:r>
            <a:r>
              <a:rPr lang="en-US" altLang="zh-TW" sz="2400">
                <a:ea typeface="新細明體" panose="02020500000000000000" pitchFamily="18" charset="-120"/>
              </a:rPr>
              <a:t>t1 = y + z</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107           </a:t>
            </a:r>
            <a:r>
              <a:rPr lang="en-US" altLang="zh-TW" sz="2400">
                <a:ea typeface="新細明體" panose="02020500000000000000" pitchFamily="18" charset="-120"/>
              </a:rPr>
              <a:t>x = t1</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108           </a:t>
            </a:r>
            <a:r>
              <a:rPr lang="en-US" altLang="zh-TW" sz="2400">
                <a:ea typeface="新細明體" panose="02020500000000000000" pitchFamily="18" charset="-120"/>
              </a:rPr>
              <a:t>t2 = m - n</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109           </a:t>
            </a:r>
            <a:r>
              <a:rPr lang="en-US" altLang="zh-TW" sz="2400">
                <a:ea typeface="新細明體" panose="02020500000000000000" pitchFamily="18" charset="-120"/>
              </a:rPr>
              <a:t>k = t2</a:t>
            </a:r>
          </a:p>
          <a:p>
            <a:pPr algn="just">
              <a:lnSpc>
                <a:spcPct val="90000"/>
              </a:lnSpc>
              <a:buFont typeface="Wingdings" panose="05000000000000000000" pitchFamily="2" charset="2"/>
              <a:buNone/>
            </a:pPr>
            <a:r>
              <a:rPr lang="en-US" altLang="zh-TW" sz="2400">
                <a:ea typeface="新細明體" panose="02020500000000000000" pitchFamily="18" charset="-120"/>
              </a:rPr>
              <a:t>            ...            .........</a:t>
            </a:r>
          </a:p>
          <a:p>
            <a:pPr>
              <a:lnSpc>
                <a:spcPct val="90000"/>
              </a:lnSpc>
              <a:buFont typeface="Wingdings" panose="05000000000000000000" pitchFamily="2" charset="2"/>
              <a:buNone/>
            </a:pPr>
            <a:endParaRPr lang="en-US" altLang="zh-TW" sz="2400">
              <a:ea typeface="新細明體" panose="02020500000000000000" pitchFamily="18" charset="-120"/>
            </a:endParaRPr>
          </a:p>
        </p:txBody>
      </p:sp>
      <p:sp>
        <p:nvSpPr>
          <p:cNvPr id="158723" name="Text Box 4">
            <a:extLst>
              <a:ext uri="{FF2B5EF4-FFF2-40B4-BE49-F238E27FC236}">
                <a16:creationId xmlns:a16="http://schemas.microsoft.com/office/drawing/2014/main" id="{49ACA9F0-0946-74A8-16D8-7B6E45357FC8}"/>
              </a:ext>
            </a:extLst>
          </p:cNvPr>
          <p:cNvSpPr txBox="1">
            <a:spLocks noChangeArrowheads="1"/>
          </p:cNvSpPr>
          <p:nvPr/>
        </p:nvSpPr>
        <p:spPr bwMode="auto">
          <a:xfrm>
            <a:off x="1847851" y="188913"/>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u="sng">
                <a:solidFill>
                  <a:srgbClr val="FF0000"/>
                </a:solidFill>
                <a:latin typeface="Arial" panose="020B0604020202020204" pitchFamily="34" charset="0"/>
                <a:ea typeface="新細明體" panose="02020500000000000000" pitchFamily="18" charset="-120"/>
              </a:rPr>
              <a:t>quadruples</a:t>
            </a:r>
          </a:p>
        </p:txBody>
      </p:sp>
      <p:sp>
        <p:nvSpPr>
          <p:cNvPr id="158724" name="Text Box 5">
            <a:extLst>
              <a:ext uri="{FF2B5EF4-FFF2-40B4-BE49-F238E27FC236}">
                <a16:creationId xmlns:a16="http://schemas.microsoft.com/office/drawing/2014/main" id="{203EC26B-0BDE-8031-E39E-848A4F3681C5}"/>
              </a:ext>
            </a:extLst>
          </p:cNvPr>
          <p:cNvSpPr txBox="1">
            <a:spLocks noChangeArrowheads="1"/>
          </p:cNvSpPr>
          <p:nvPr/>
        </p:nvSpPr>
        <p:spPr bwMode="auto">
          <a:xfrm>
            <a:off x="7751764" y="234951"/>
            <a:ext cx="29098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a:solidFill>
                  <a:srgbClr val="FF0000"/>
                </a:solidFill>
                <a:latin typeface="Arial" panose="020B0604020202020204" pitchFamily="34" charset="0"/>
                <a:ea typeface="新細明體" panose="02020500000000000000" pitchFamily="18" charset="-120"/>
              </a:rPr>
              <a:t>if  </a:t>
            </a:r>
            <a:r>
              <a:rPr kumimoji="1" lang="en-US" altLang="zh-TW" sz="2000" u="sng">
                <a:solidFill>
                  <a:srgbClr val="FF0000"/>
                </a:solidFill>
                <a:latin typeface="Arial" panose="020B0604020202020204" pitchFamily="34" charset="0"/>
                <a:ea typeface="新細明體" panose="02020500000000000000" pitchFamily="18" charset="-120"/>
              </a:rPr>
              <a:t>p &lt; q || r &lt; s &amp;&amp; t &lt; u</a:t>
            </a:r>
            <a:r>
              <a:rPr kumimoji="1" lang="en-US" altLang="zh-TW" sz="2000">
                <a:solidFill>
                  <a:srgbClr val="FF0000"/>
                </a:solidFill>
                <a:latin typeface="Arial" panose="020B0604020202020204" pitchFamily="34" charset="0"/>
                <a:ea typeface="新細明體" panose="02020500000000000000" pitchFamily="18" charset="-120"/>
              </a:rPr>
              <a:t>  </a:t>
            </a:r>
          </a:p>
          <a:p>
            <a:pPr eaLnBrk="1" hangingPunct="1"/>
            <a:r>
              <a:rPr kumimoji="1" lang="en-US" altLang="zh-TW" sz="2000">
                <a:solidFill>
                  <a:srgbClr val="FF0000"/>
                </a:solidFill>
                <a:latin typeface="Arial" panose="020B0604020202020204" pitchFamily="34" charset="0"/>
                <a:ea typeface="新細明體" panose="02020500000000000000" pitchFamily="18" charset="-120"/>
              </a:rPr>
              <a:t>          x = y + z; </a:t>
            </a:r>
          </a:p>
          <a:p>
            <a:pPr eaLnBrk="1" hangingPunct="1"/>
            <a:r>
              <a:rPr kumimoji="1" lang="en-US" altLang="zh-TW" sz="2000">
                <a:solidFill>
                  <a:srgbClr val="FF0000"/>
                </a:solidFill>
                <a:latin typeface="Arial" panose="020B0604020202020204" pitchFamily="34" charset="0"/>
                <a:ea typeface="新細明體" panose="02020500000000000000" pitchFamily="18" charset="-120"/>
              </a:rPr>
              <a:t>      k = m – n;</a:t>
            </a:r>
          </a:p>
          <a:p>
            <a:pPr eaLnBrk="1" hangingPunct="1"/>
            <a:endParaRPr kumimoji="1" lang="en-US" altLang="zh-TW" sz="2000">
              <a:solidFill>
                <a:srgbClr val="FF0000"/>
              </a:solidFill>
              <a:latin typeface="Arial" panose="020B0604020202020204" pitchFamily="34" charset="0"/>
              <a:ea typeface="新細明體" panose="02020500000000000000" pitchFamily="18" charset="-120"/>
            </a:endParaRPr>
          </a:p>
        </p:txBody>
      </p:sp>
      <p:sp>
        <p:nvSpPr>
          <p:cNvPr id="158725" name="Rectangle 7">
            <a:extLst>
              <a:ext uri="{FF2B5EF4-FFF2-40B4-BE49-F238E27FC236}">
                <a16:creationId xmlns:a16="http://schemas.microsoft.com/office/drawing/2014/main" id="{4F25B90A-4422-73C8-C2A0-311A7D786672}"/>
              </a:ext>
            </a:extLst>
          </p:cNvPr>
          <p:cNvSpPr>
            <a:spLocks noChangeArrowheads="1"/>
          </p:cNvSpPr>
          <p:nvPr/>
        </p:nvSpPr>
        <p:spPr bwMode="auto">
          <a:xfrm>
            <a:off x="2679701" y="3644901"/>
            <a:ext cx="737711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just" eaLnBrk="1" hangingPunct="1">
              <a:spcBef>
                <a:spcPct val="20000"/>
              </a:spcBef>
              <a:buClr>
                <a:schemeClr val="tx1"/>
              </a:buClr>
              <a:buSzPct val="75000"/>
              <a:buFont typeface="Wingdings" panose="05000000000000000000" pitchFamily="2" charset="2"/>
              <a:buNone/>
            </a:pPr>
            <a:r>
              <a:rPr kumimoji="1" lang="en-US" altLang="zh-TW" sz="2800">
                <a:latin typeface="Arial" panose="020B0604020202020204" pitchFamily="34" charset="0"/>
                <a:ea typeface="新細明體" panose="02020500000000000000" pitchFamily="18" charset="-120"/>
              </a:rPr>
              <a:t>     </a:t>
            </a:r>
          </a:p>
        </p:txBody>
      </p:sp>
      <p:sp>
        <p:nvSpPr>
          <p:cNvPr id="158726" name="Rectangle 8">
            <a:extLst>
              <a:ext uri="{FF2B5EF4-FFF2-40B4-BE49-F238E27FC236}">
                <a16:creationId xmlns:a16="http://schemas.microsoft.com/office/drawing/2014/main" id="{7070DA5C-6996-74C6-02F3-7A6E55DFAD5A}"/>
              </a:ext>
            </a:extLst>
          </p:cNvPr>
          <p:cNvSpPr>
            <a:spLocks noChangeArrowheads="1"/>
          </p:cNvSpPr>
          <p:nvPr/>
        </p:nvSpPr>
        <p:spPr bwMode="auto">
          <a:xfrm>
            <a:off x="7359650" y="3067051"/>
            <a:ext cx="2097088" cy="504825"/>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endParaRPr kumimoji="1" lang="zh-TW" altLang="zh-TW">
              <a:latin typeface="Arial" panose="020B0604020202020204" pitchFamily="34" charset="0"/>
              <a:ea typeface="新細明體" panose="02020500000000000000" pitchFamily="18" charset="-120"/>
            </a:endParaRPr>
          </a:p>
        </p:txBody>
      </p:sp>
      <p:sp>
        <p:nvSpPr>
          <p:cNvPr id="158727" name="Text Box 9">
            <a:extLst>
              <a:ext uri="{FF2B5EF4-FFF2-40B4-BE49-F238E27FC236}">
                <a16:creationId xmlns:a16="http://schemas.microsoft.com/office/drawing/2014/main" id="{AFFC83E1-BD06-6AA3-268C-823D4EECC0CB}"/>
              </a:ext>
            </a:extLst>
          </p:cNvPr>
          <p:cNvSpPr txBox="1">
            <a:spLocks noChangeArrowheads="1"/>
          </p:cNvSpPr>
          <p:nvPr/>
        </p:nvSpPr>
        <p:spPr bwMode="auto">
          <a:xfrm>
            <a:off x="8491539" y="1501775"/>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58728" name="Line 10">
            <a:extLst>
              <a:ext uri="{FF2B5EF4-FFF2-40B4-BE49-F238E27FC236}">
                <a16:creationId xmlns:a16="http://schemas.microsoft.com/office/drawing/2014/main" id="{8CF4793B-D5D2-577F-E1B5-64734DBEF8BF}"/>
              </a:ext>
            </a:extLst>
          </p:cNvPr>
          <p:cNvSpPr>
            <a:spLocks noChangeShapeType="1"/>
          </p:cNvSpPr>
          <p:nvPr/>
        </p:nvSpPr>
        <p:spPr bwMode="auto">
          <a:xfrm flipH="1">
            <a:off x="8367714" y="1916113"/>
            <a:ext cx="217487"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29" name="Line 11">
            <a:extLst>
              <a:ext uri="{FF2B5EF4-FFF2-40B4-BE49-F238E27FC236}">
                <a16:creationId xmlns:a16="http://schemas.microsoft.com/office/drawing/2014/main" id="{5D7AD566-1D76-7D4C-3E55-FB1861FFFA3C}"/>
              </a:ext>
            </a:extLst>
          </p:cNvPr>
          <p:cNvSpPr>
            <a:spLocks noChangeShapeType="1"/>
          </p:cNvSpPr>
          <p:nvPr/>
        </p:nvSpPr>
        <p:spPr bwMode="auto">
          <a:xfrm>
            <a:off x="8656638" y="1916113"/>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0" name="Line 12">
            <a:extLst>
              <a:ext uri="{FF2B5EF4-FFF2-40B4-BE49-F238E27FC236}">
                <a16:creationId xmlns:a16="http://schemas.microsoft.com/office/drawing/2014/main" id="{51FA48ED-35FA-5836-5C12-19D6F489DC9C}"/>
              </a:ext>
            </a:extLst>
          </p:cNvPr>
          <p:cNvSpPr>
            <a:spLocks noChangeShapeType="1"/>
          </p:cNvSpPr>
          <p:nvPr/>
        </p:nvSpPr>
        <p:spPr bwMode="auto">
          <a:xfrm>
            <a:off x="8728075" y="1916113"/>
            <a:ext cx="217488"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1" name="Line 13">
            <a:extLst>
              <a:ext uri="{FF2B5EF4-FFF2-40B4-BE49-F238E27FC236}">
                <a16:creationId xmlns:a16="http://schemas.microsoft.com/office/drawing/2014/main" id="{943E6A67-B5F3-C1E3-4969-F14E1D483CB1}"/>
              </a:ext>
            </a:extLst>
          </p:cNvPr>
          <p:cNvSpPr>
            <a:spLocks noChangeShapeType="1"/>
          </p:cNvSpPr>
          <p:nvPr/>
        </p:nvSpPr>
        <p:spPr bwMode="auto">
          <a:xfrm>
            <a:off x="8799514" y="1916113"/>
            <a:ext cx="579437"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2" name="Text Box 14">
            <a:extLst>
              <a:ext uri="{FF2B5EF4-FFF2-40B4-BE49-F238E27FC236}">
                <a16:creationId xmlns:a16="http://schemas.microsoft.com/office/drawing/2014/main" id="{B247E205-28D3-D1AC-9F7A-EF0E4C717774}"/>
              </a:ext>
            </a:extLst>
          </p:cNvPr>
          <p:cNvSpPr txBox="1">
            <a:spLocks noChangeArrowheads="1"/>
          </p:cNvSpPr>
          <p:nvPr/>
        </p:nvSpPr>
        <p:spPr bwMode="auto">
          <a:xfrm>
            <a:off x="8040688" y="2205039"/>
            <a:ext cx="168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b="1">
                <a:latin typeface="Arial" panose="020B0604020202020204" pitchFamily="34" charset="0"/>
                <a:ea typeface="新細明體" panose="02020500000000000000" pitchFamily="18" charset="-120"/>
              </a:rPr>
              <a:t>E   or   M    E</a:t>
            </a:r>
          </a:p>
        </p:txBody>
      </p:sp>
      <p:sp>
        <p:nvSpPr>
          <p:cNvPr id="158733" name="Line 15">
            <a:extLst>
              <a:ext uri="{FF2B5EF4-FFF2-40B4-BE49-F238E27FC236}">
                <a16:creationId xmlns:a16="http://schemas.microsoft.com/office/drawing/2014/main" id="{DA7E7CB2-AE0D-1F13-8D72-01E73411A13B}"/>
              </a:ext>
            </a:extLst>
          </p:cNvPr>
          <p:cNvSpPr>
            <a:spLocks noChangeShapeType="1"/>
          </p:cNvSpPr>
          <p:nvPr/>
        </p:nvSpPr>
        <p:spPr bwMode="auto">
          <a:xfrm>
            <a:off x="9048750" y="2636839"/>
            <a:ext cx="0"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4" name="Text Box 17">
            <a:extLst>
              <a:ext uri="{FF2B5EF4-FFF2-40B4-BE49-F238E27FC236}">
                <a16:creationId xmlns:a16="http://schemas.microsoft.com/office/drawing/2014/main" id="{F69B5AE6-380B-CE40-1FD1-BCAA7167D12E}"/>
              </a:ext>
            </a:extLst>
          </p:cNvPr>
          <p:cNvSpPr txBox="1">
            <a:spLocks noChangeArrowheads="1"/>
          </p:cNvSpPr>
          <p:nvPr/>
        </p:nvSpPr>
        <p:spPr bwMode="auto">
          <a:xfrm>
            <a:off x="8883650" y="2867025"/>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sym typeface="Symbol" panose="05050102010706020507" pitchFamily="18" charset="2"/>
              </a:rPr>
              <a:t></a:t>
            </a:r>
          </a:p>
        </p:txBody>
      </p:sp>
      <p:sp>
        <p:nvSpPr>
          <p:cNvPr id="158735" name="Line 18">
            <a:extLst>
              <a:ext uri="{FF2B5EF4-FFF2-40B4-BE49-F238E27FC236}">
                <a16:creationId xmlns:a16="http://schemas.microsoft.com/office/drawing/2014/main" id="{B19465FA-1032-2A87-5D67-568576BF0ABD}"/>
              </a:ext>
            </a:extLst>
          </p:cNvPr>
          <p:cNvSpPr>
            <a:spLocks noChangeShapeType="1"/>
          </p:cNvSpPr>
          <p:nvPr/>
        </p:nvSpPr>
        <p:spPr bwMode="auto">
          <a:xfrm flipH="1">
            <a:off x="9336088" y="2636838"/>
            <a:ext cx="21590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6" name="Line 19">
            <a:extLst>
              <a:ext uri="{FF2B5EF4-FFF2-40B4-BE49-F238E27FC236}">
                <a16:creationId xmlns:a16="http://schemas.microsoft.com/office/drawing/2014/main" id="{3A4C9BED-B1B4-2B40-A8D0-353B9B2A63BD}"/>
              </a:ext>
            </a:extLst>
          </p:cNvPr>
          <p:cNvSpPr>
            <a:spLocks noChangeShapeType="1"/>
          </p:cNvSpPr>
          <p:nvPr/>
        </p:nvSpPr>
        <p:spPr bwMode="auto">
          <a:xfrm>
            <a:off x="9551988" y="2636838"/>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7" name="Line 20">
            <a:extLst>
              <a:ext uri="{FF2B5EF4-FFF2-40B4-BE49-F238E27FC236}">
                <a16:creationId xmlns:a16="http://schemas.microsoft.com/office/drawing/2014/main" id="{93B97597-33D0-4BB6-506E-0502D1DF856D}"/>
              </a:ext>
            </a:extLst>
          </p:cNvPr>
          <p:cNvSpPr>
            <a:spLocks noChangeShapeType="1"/>
          </p:cNvSpPr>
          <p:nvPr/>
        </p:nvSpPr>
        <p:spPr bwMode="auto">
          <a:xfrm>
            <a:off x="9551989" y="2636838"/>
            <a:ext cx="288925"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8" name="Line 21">
            <a:extLst>
              <a:ext uri="{FF2B5EF4-FFF2-40B4-BE49-F238E27FC236}">
                <a16:creationId xmlns:a16="http://schemas.microsoft.com/office/drawing/2014/main" id="{DBCA128F-9095-7C77-FFD6-0B2CD340F02B}"/>
              </a:ext>
            </a:extLst>
          </p:cNvPr>
          <p:cNvSpPr>
            <a:spLocks noChangeShapeType="1"/>
          </p:cNvSpPr>
          <p:nvPr/>
        </p:nvSpPr>
        <p:spPr bwMode="auto">
          <a:xfrm>
            <a:off x="9551988" y="2636838"/>
            <a:ext cx="64770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9" name="Text Box 22">
            <a:extLst>
              <a:ext uri="{FF2B5EF4-FFF2-40B4-BE49-F238E27FC236}">
                <a16:creationId xmlns:a16="http://schemas.microsoft.com/office/drawing/2014/main" id="{7DFB43A6-73C3-7760-3888-DE6A5A11A7EC}"/>
              </a:ext>
            </a:extLst>
          </p:cNvPr>
          <p:cNvSpPr txBox="1">
            <a:spLocks noChangeArrowheads="1"/>
          </p:cNvSpPr>
          <p:nvPr/>
        </p:nvSpPr>
        <p:spPr bwMode="auto">
          <a:xfrm>
            <a:off x="9172575" y="3016251"/>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E and M E</a:t>
            </a:r>
          </a:p>
        </p:txBody>
      </p:sp>
      <p:sp>
        <p:nvSpPr>
          <p:cNvPr id="158740" name="Line 23">
            <a:extLst>
              <a:ext uri="{FF2B5EF4-FFF2-40B4-BE49-F238E27FC236}">
                <a16:creationId xmlns:a16="http://schemas.microsoft.com/office/drawing/2014/main" id="{B5E1416E-8B56-A5CF-5B01-E56FB313D724}"/>
              </a:ext>
            </a:extLst>
          </p:cNvPr>
          <p:cNvSpPr>
            <a:spLocks noChangeShapeType="1"/>
          </p:cNvSpPr>
          <p:nvPr/>
        </p:nvSpPr>
        <p:spPr bwMode="auto">
          <a:xfrm>
            <a:off x="10056813" y="3357564"/>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1" name="Text Box 24">
            <a:extLst>
              <a:ext uri="{FF2B5EF4-FFF2-40B4-BE49-F238E27FC236}">
                <a16:creationId xmlns:a16="http://schemas.microsoft.com/office/drawing/2014/main" id="{A143BF95-22F4-AE81-F281-852F24FD042F}"/>
              </a:ext>
            </a:extLst>
          </p:cNvPr>
          <p:cNvSpPr txBox="1">
            <a:spLocks noChangeArrowheads="1"/>
          </p:cNvSpPr>
          <p:nvPr/>
        </p:nvSpPr>
        <p:spPr bwMode="auto">
          <a:xfrm>
            <a:off x="9891713" y="3587750"/>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sym typeface="Symbol" panose="05050102010706020507" pitchFamily="18" charset="2"/>
              </a:rPr>
              <a:t></a:t>
            </a:r>
          </a:p>
        </p:txBody>
      </p:sp>
      <p:sp>
        <p:nvSpPr>
          <p:cNvPr id="158742" name="Line 25">
            <a:extLst>
              <a:ext uri="{FF2B5EF4-FFF2-40B4-BE49-F238E27FC236}">
                <a16:creationId xmlns:a16="http://schemas.microsoft.com/office/drawing/2014/main" id="{E1AA8B7C-7FB8-3CF0-4B63-864AB35025B5}"/>
              </a:ext>
            </a:extLst>
          </p:cNvPr>
          <p:cNvSpPr>
            <a:spLocks noChangeShapeType="1"/>
          </p:cNvSpPr>
          <p:nvPr/>
        </p:nvSpPr>
        <p:spPr bwMode="auto">
          <a:xfrm flipH="1">
            <a:off x="7751763" y="2565400"/>
            <a:ext cx="360362"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3" name="Line 26">
            <a:extLst>
              <a:ext uri="{FF2B5EF4-FFF2-40B4-BE49-F238E27FC236}">
                <a16:creationId xmlns:a16="http://schemas.microsoft.com/office/drawing/2014/main" id="{FA0FBA39-DE15-ECCB-B3F9-E1CECD65F8F3}"/>
              </a:ext>
            </a:extLst>
          </p:cNvPr>
          <p:cNvSpPr>
            <a:spLocks noChangeShapeType="1"/>
          </p:cNvSpPr>
          <p:nvPr/>
        </p:nvSpPr>
        <p:spPr bwMode="auto">
          <a:xfrm>
            <a:off x="8183563" y="2565400"/>
            <a:ext cx="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4" name="Line 27">
            <a:extLst>
              <a:ext uri="{FF2B5EF4-FFF2-40B4-BE49-F238E27FC236}">
                <a16:creationId xmlns:a16="http://schemas.microsoft.com/office/drawing/2014/main" id="{881484E8-EED1-D951-43AA-1BB98A38D167}"/>
              </a:ext>
            </a:extLst>
          </p:cNvPr>
          <p:cNvSpPr>
            <a:spLocks noChangeShapeType="1"/>
          </p:cNvSpPr>
          <p:nvPr/>
        </p:nvSpPr>
        <p:spPr bwMode="auto">
          <a:xfrm>
            <a:off x="8256589" y="2565400"/>
            <a:ext cx="287337"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5" name="Text Box 28">
            <a:extLst>
              <a:ext uri="{FF2B5EF4-FFF2-40B4-BE49-F238E27FC236}">
                <a16:creationId xmlns:a16="http://schemas.microsoft.com/office/drawing/2014/main" id="{6BFE074D-6BF4-AFBB-EDA5-225CE0D01506}"/>
              </a:ext>
            </a:extLst>
          </p:cNvPr>
          <p:cNvSpPr txBox="1">
            <a:spLocks noChangeArrowheads="1"/>
          </p:cNvSpPr>
          <p:nvPr/>
        </p:nvSpPr>
        <p:spPr bwMode="auto">
          <a:xfrm>
            <a:off x="7588250" y="3089276"/>
            <a:ext cx="116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id    &lt;   id</a:t>
            </a:r>
          </a:p>
        </p:txBody>
      </p:sp>
      <p:sp>
        <p:nvSpPr>
          <p:cNvPr id="158746" name="Line 29">
            <a:extLst>
              <a:ext uri="{FF2B5EF4-FFF2-40B4-BE49-F238E27FC236}">
                <a16:creationId xmlns:a16="http://schemas.microsoft.com/office/drawing/2014/main" id="{D8739F9E-E056-3584-AD70-A2C6101DA340}"/>
              </a:ext>
            </a:extLst>
          </p:cNvPr>
          <p:cNvSpPr>
            <a:spLocks noChangeShapeType="1"/>
          </p:cNvSpPr>
          <p:nvPr/>
        </p:nvSpPr>
        <p:spPr bwMode="auto">
          <a:xfrm flipH="1">
            <a:off x="8904288" y="3357563"/>
            <a:ext cx="3603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7" name="Line 30">
            <a:extLst>
              <a:ext uri="{FF2B5EF4-FFF2-40B4-BE49-F238E27FC236}">
                <a16:creationId xmlns:a16="http://schemas.microsoft.com/office/drawing/2014/main" id="{52D93A91-E08B-32A1-8E08-DD9A607F6319}"/>
              </a:ext>
            </a:extLst>
          </p:cNvPr>
          <p:cNvSpPr>
            <a:spLocks noChangeShapeType="1"/>
          </p:cNvSpPr>
          <p:nvPr/>
        </p:nvSpPr>
        <p:spPr bwMode="auto">
          <a:xfrm>
            <a:off x="9336088" y="3357563"/>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8" name="Line 31">
            <a:extLst>
              <a:ext uri="{FF2B5EF4-FFF2-40B4-BE49-F238E27FC236}">
                <a16:creationId xmlns:a16="http://schemas.microsoft.com/office/drawing/2014/main" id="{63FA27D8-BC42-17B2-28B6-80EEF153B530}"/>
              </a:ext>
            </a:extLst>
          </p:cNvPr>
          <p:cNvSpPr>
            <a:spLocks noChangeShapeType="1"/>
          </p:cNvSpPr>
          <p:nvPr/>
        </p:nvSpPr>
        <p:spPr bwMode="auto">
          <a:xfrm>
            <a:off x="9409113" y="3357563"/>
            <a:ext cx="2159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9" name="Text Box 32">
            <a:extLst>
              <a:ext uri="{FF2B5EF4-FFF2-40B4-BE49-F238E27FC236}">
                <a16:creationId xmlns:a16="http://schemas.microsoft.com/office/drawing/2014/main" id="{30F42B16-E5F3-81C6-10BF-B63F81F4BCE2}"/>
              </a:ext>
            </a:extLst>
          </p:cNvPr>
          <p:cNvSpPr txBox="1">
            <a:spLocks noChangeArrowheads="1"/>
          </p:cNvSpPr>
          <p:nvPr/>
        </p:nvSpPr>
        <p:spPr bwMode="auto">
          <a:xfrm>
            <a:off x="8667750" y="3808413"/>
            <a:ext cx="1231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id     &lt;   id</a:t>
            </a:r>
          </a:p>
        </p:txBody>
      </p:sp>
      <p:sp>
        <p:nvSpPr>
          <p:cNvPr id="158750" name="Line 33">
            <a:extLst>
              <a:ext uri="{FF2B5EF4-FFF2-40B4-BE49-F238E27FC236}">
                <a16:creationId xmlns:a16="http://schemas.microsoft.com/office/drawing/2014/main" id="{9400F15A-5957-7081-B8A4-C360176083E4}"/>
              </a:ext>
            </a:extLst>
          </p:cNvPr>
          <p:cNvSpPr>
            <a:spLocks noChangeShapeType="1"/>
          </p:cNvSpPr>
          <p:nvPr/>
        </p:nvSpPr>
        <p:spPr bwMode="auto">
          <a:xfrm>
            <a:off x="10272713" y="34290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1" name="Line 34">
            <a:extLst>
              <a:ext uri="{FF2B5EF4-FFF2-40B4-BE49-F238E27FC236}">
                <a16:creationId xmlns:a16="http://schemas.microsoft.com/office/drawing/2014/main" id="{ABFD96CA-746E-BDCE-0A3B-DB72EBD8A825}"/>
              </a:ext>
            </a:extLst>
          </p:cNvPr>
          <p:cNvSpPr>
            <a:spLocks noChangeShapeType="1"/>
          </p:cNvSpPr>
          <p:nvPr/>
        </p:nvSpPr>
        <p:spPr bwMode="auto">
          <a:xfrm>
            <a:off x="10344150" y="3357563"/>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2" name="Line 35">
            <a:extLst>
              <a:ext uri="{FF2B5EF4-FFF2-40B4-BE49-F238E27FC236}">
                <a16:creationId xmlns:a16="http://schemas.microsoft.com/office/drawing/2014/main" id="{63BFBDB9-6700-BDE3-EDD4-CCA8BA5CCF9D}"/>
              </a:ext>
            </a:extLst>
          </p:cNvPr>
          <p:cNvSpPr>
            <a:spLocks noChangeShapeType="1"/>
          </p:cNvSpPr>
          <p:nvPr/>
        </p:nvSpPr>
        <p:spPr bwMode="auto">
          <a:xfrm flipH="1">
            <a:off x="10056814" y="4221164"/>
            <a:ext cx="2873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3" name="Line 36">
            <a:extLst>
              <a:ext uri="{FF2B5EF4-FFF2-40B4-BE49-F238E27FC236}">
                <a16:creationId xmlns:a16="http://schemas.microsoft.com/office/drawing/2014/main" id="{3561134E-9ACF-C012-49A8-71E479F45DC4}"/>
              </a:ext>
            </a:extLst>
          </p:cNvPr>
          <p:cNvSpPr>
            <a:spLocks noChangeShapeType="1"/>
          </p:cNvSpPr>
          <p:nvPr/>
        </p:nvSpPr>
        <p:spPr bwMode="auto">
          <a:xfrm flipH="1">
            <a:off x="10272714" y="4221164"/>
            <a:ext cx="714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4" name="Line 37">
            <a:extLst>
              <a:ext uri="{FF2B5EF4-FFF2-40B4-BE49-F238E27FC236}">
                <a16:creationId xmlns:a16="http://schemas.microsoft.com/office/drawing/2014/main" id="{C135EE6B-8821-D329-EE68-953AC5625AA0}"/>
              </a:ext>
            </a:extLst>
          </p:cNvPr>
          <p:cNvSpPr>
            <a:spLocks noChangeShapeType="1"/>
          </p:cNvSpPr>
          <p:nvPr/>
        </p:nvSpPr>
        <p:spPr bwMode="auto">
          <a:xfrm>
            <a:off x="10344151" y="4221164"/>
            <a:ext cx="144463"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5" name="Text Box 38">
            <a:extLst>
              <a:ext uri="{FF2B5EF4-FFF2-40B4-BE49-F238E27FC236}">
                <a16:creationId xmlns:a16="http://schemas.microsoft.com/office/drawing/2014/main" id="{C44082BD-6D0A-CF23-842D-CB728AA17726}"/>
              </a:ext>
            </a:extLst>
          </p:cNvPr>
          <p:cNvSpPr txBox="1">
            <a:spLocks noChangeArrowheads="1"/>
          </p:cNvSpPr>
          <p:nvPr/>
        </p:nvSpPr>
        <p:spPr bwMode="auto">
          <a:xfrm>
            <a:off x="9820275" y="452913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id  &lt; id</a:t>
            </a:r>
          </a:p>
        </p:txBody>
      </p:sp>
      <p:sp>
        <p:nvSpPr>
          <p:cNvPr id="158756" name="Line 39">
            <a:extLst>
              <a:ext uri="{FF2B5EF4-FFF2-40B4-BE49-F238E27FC236}">
                <a16:creationId xmlns:a16="http://schemas.microsoft.com/office/drawing/2014/main" id="{6DFB8FDA-9D76-3B47-AF06-265B0A451842}"/>
              </a:ext>
            </a:extLst>
          </p:cNvPr>
          <p:cNvSpPr>
            <a:spLocks noChangeShapeType="1"/>
          </p:cNvSpPr>
          <p:nvPr/>
        </p:nvSpPr>
        <p:spPr bwMode="auto">
          <a:xfrm>
            <a:off x="2351089" y="1916113"/>
            <a:ext cx="7207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58757" name="Text Box 40">
            <a:extLst>
              <a:ext uri="{FF2B5EF4-FFF2-40B4-BE49-F238E27FC236}">
                <a16:creationId xmlns:a16="http://schemas.microsoft.com/office/drawing/2014/main" id="{1024272A-E455-44C1-5AD2-7FCE02B73CC9}"/>
              </a:ext>
            </a:extLst>
          </p:cNvPr>
          <p:cNvSpPr txBox="1">
            <a:spLocks noChangeArrowheads="1"/>
          </p:cNvSpPr>
          <p:nvPr/>
        </p:nvSpPr>
        <p:spPr bwMode="auto">
          <a:xfrm>
            <a:off x="1524000" y="2133600"/>
            <a:ext cx="150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600" b="1">
                <a:latin typeface="Arial" panose="020B0604020202020204" pitchFamily="34" charset="0"/>
                <a:ea typeface="新細明體" panose="02020500000000000000" pitchFamily="18" charset="-120"/>
              </a:rPr>
              <a:t>counter = 100</a:t>
            </a:r>
          </a:p>
        </p:txBody>
      </p:sp>
      <p:sp>
        <p:nvSpPr>
          <p:cNvPr id="158758" name="Line 39">
            <a:extLst>
              <a:ext uri="{FF2B5EF4-FFF2-40B4-BE49-F238E27FC236}">
                <a16:creationId xmlns:a16="http://schemas.microsoft.com/office/drawing/2014/main" id="{8C728F3E-0643-70FC-B1C3-B1739E3CA71C}"/>
              </a:ext>
            </a:extLst>
          </p:cNvPr>
          <p:cNvSpPr>
            <a:spLocks noChangeShapeType="1"/>
          </p:cNvSpPr>
          <p:nvPr/>
        </p:nvSpPr>
        <p:spPr bwMode="auto">
          <a:xfrm flipH="1">
            <a:off x="4295775" y="191611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9" name="Line 40">
            <a:extLst>
              <a:ext uri="{FF2B5EF4-FFF2-40B4-BE49-F238E27FC236}">
                <a16:creationId xmlns:a16="http://schemas.microsoft.com/office/drawing/2014/main" id="{57D5ACB3-B24A-4CC6-A209-DC091D17360E}"/>
              </a:ext>
            </a:extLst>
          </p:cNvPr>
          <p:cNvSpPr>
            <a:spLocks noChangeShapeType="1"/>
          </p:cNvSpPr>
          <p:nvPr/>
        </p:nvSpPr>
        <p:spPr bwMode="auto">
          <a:xfrm flipH="1">
            <a:off x="4295775" y="2349500"/>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0" name="Line 41">
            <a:extLst>
              <a:ext uri="{FF2B5EF4-FFF2-40B4-BE49-F238E27FC236}">
                <a16:creationId xmlns:a16="http://schemas.microsoft.com/office/drawing/2014/main" id="{7F2742BA-09FA-80EF-A0CB-EFB6CC5F8E87}"/>
              </a:ext>
            </a:extLst>
          </p:cNvPr>
          <p:cNvSpPr>
            <a:spLocks noChangeShapeType="1"/>
          </p:cNvSpPr>
          <p:nvPr/>
        </p:nvSpPr>
        <p:spPr bwMode="auto">
          <a:xfrm>
            <a:off x="4295775" y="1916114"/>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1" name="Line 42">
            <a:extLst>
              <a:ext uri="{FF2B5EF4-FFF2-40B4-BE49-F238E27FC236}">
                <a16:creationId xmlns:a16="http://schemas.microsoft.com/office/drawing/2014/main" id="{CECEF7CE-7B13-B249-4AD5-9E10C2C5FE03}"/>
              </a:ext>
            </a:extLst>
          </p:cNvPr>
          <p:cNvSpPr>
            <a:spLocks noChangeShapeType="1"/>
          </p:cNvSpPr>
          <p:nvPr/>
        </p:nvSpPr>
        <p:spPr bwMode="auto">
          <a:xfrm flipH="1">
            <a:off x="4295775" y="2708275"/>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2" name="Line 43">
            <a:extLst>
              <a:ext uri="{FF2B5EF4-FFF2-40B4-BE49-F238E27FC236}">
                <a16:creationId xmlns:a16="http://schemas.microsoft.com/office/drawing/2014/main" id="{12317C2F-85D8-D73A-D025-4010A75C5FF3}"/>
              </a:ext>
            </a:extLst>
          </p:cNvPr>
          <p:cNvSpPr>
            <a:spLocks noChangeShapeType="1"/>
          </p:cNvSpPr>
          <p:nvPr/>
        </p:nvSpPr>
        <p:spPr bwMode="auto">
          <a:xfrm flipH="1">
            <a:off x="4295775" y="314166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3" name="Line 44">
            <a:extLst>
              <a:ext uri="{FF2B5EF4-FFF2-40B4-BE49-F238E27FC236}">
                <a16:creationId xmlns:a16="http://schemas.microsoft.com/office/drawing/2014/main" id="{906B77D0-B6A4-42F1-EF37-E86CA79907B6}"/>
              </a:ext>
            </a:extLst>
          </p:cNvPr>
          <p:cNvSpPr>
            <a:spLocks noChangeShapeType="1"/>
          </p:cNvSpPr>
          <p:nvPr/>
        </p:nvSpPr>
        <p:spPr bwMode="auto">
          <a:xfrm>
            <a:off x="4295775" y="270827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4" name="Line 45">
            <a:extLst>
              <a:ext uri="{FF2B5EF4-FFF2-40B4-BE49-F238E27FC236}">
                <a16:creationId xmlns:a16="http://schemas.microsoft.com/office/drawing/2014/main" id="{0D5C8329-523E-CDCC-9648-181F155537D0}"/>
              </a:ext>
            </a:extLst>
          </p:cNvPr>
          <p:cNvSpPr>
            <a:spLocks noChangeShapeType="1"/>
          </p:cNvSpPr>
          <p:nvPr/>
        </p:nvSpPr>
        <p:spPr bwMode="auto">
          <a:xfrm flipH="1">
            <a:off x="4295775" y="3500438"/>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5" name="Line 46">
            <a:extLst>
              <a:ext uri="{FF2B5EF4-FFF2-40B4-BE49-F238E27FC236}">
                <a16:creationId xmlns:a16="http://schemas.microsoft.com/office/drawing/2014/main" id="{6E08F9B3-1A2B-8445-9B83-79441FB3B0CF}"/>
              </a:ext>
            </a:extLst>
          </p:cNvPr>
          <p:cNvSpPr>
            <a:spLocks noChangeShapeType="1"/>
          </p:cNvSpPr>
          <p:nvPr/>
        </p:nvSpPr>
        <p:spPr bwMode="auto">
          <a:xfrm flipH="1">
            <a:off x="4295775" y="400526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6" name="Line 47">
            <a:extLst>
              <a:ext uri="{FF2B5EF4-FFF2-40B4-BE49-F238E27FC236}">
                <a16:creationId xmlns:a16="http://schemas.microsoft.com/office/drawing/2014/main" id="{5D5B5F23-1F90-D3A5-0786-58CBD2E0CFD7}"/>
              </a:ext>
            </a:extLst>
          </p:cNvPr>
          <p:cNvSpPr>
            <a:spLocks noChangeShapeType="1"/>
          </p:cNvSpPr>
          <p:nvPr/>
        </p:nvSpPr>
        <p:spPr bwMode="auto">
          <a:xfrm>
            <a:off x="4295775" y="3500439"/>
            <a:ext cx="0" cy="504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222CF5F0-67AF-A17B-7B68-9EE0DE8A0A75}"/>
              </a:ext>
            </a:extLst>
          </p:cNvPr>
          <p:cNvSpPr>
            <a:spLocks noGrp="1" noChangeArrowheads="1"/>
          </p:cNvSpPr>
          <p:nvPr>
            <p:ph idx="1"/>
          </p:nvPr>
        </p:nvSpPr>
        <p:spPr>
          <a:xfrm>
            <a:off x="1774826" y="738188"/>
            <a:ext cx="8569325" cy="6119812"/>
          </a:xfrm>
        </p:spPr>
        <p:txBody>
          <a:bodyPr wrap="square" numCol="1" anchor="t" anchorCtr="0" compatLnSpc="1">
            <a:prstTxWarp prst="textNoShape">
              <a:avLst/>
            </a:prstTxWarp>
            <a:normAutofit lnSpcReduction="10000"/>
          </a:bodyPr>
          <a:lstStyle/>
          <a:p>
            <a:pPr algn="just">
              <a:lnSpc>
                <a:spcPct val="70000"/>
              </a:lnSpc>
              <a:buFont typeface="Wingdings" panose="05000000000000000000" pitchFamily="2" charset="2"/>
              <a:buNone/>
            </a:pPr>
            <a:r>
              <a:rPr lang="en-US" altLang="zh-TW" sz="2100" b="1">
                <a:ea typeface="新細明體" panose="02020500000000000000" pitchFamily="18" charset="-120"/>
              </a:rPr>
              <a:t>NEXTQUAD</a:t>
            </a:r>
            <a:r>
              <a:rPr lang="en-US" altLang="zh-TW" sz="2100">
                <a:ea typeface="新細明體" panose="02020500000000000000" pitchFamily="18" charset="-120"/>
              </a:rPr>
              <a:t> – an integer </a:t>
            </a:r>
            <a:r>
              <a:rPr lang="en-US" altLang="zh-TW" sz="2100" u="sng">
                <a:ea typeface="新細明體" panose="02020500000000000000" pitchFamily="18" charset="-120"/>
              </a:rPr>
              <a:t>variable</a:t>
            </a:r>
            <a:r>
              <a:rPr lang="en-US" altLang="zh-TW" sz="2100">
                <a:ea typeface="新細明體" panose="02020500000000000000" pitchFamily="18" charset="-120"/>
              </a:rPr>
              <a:t> used for saving the index (location) </a:t>
            </a:r>
          </a:p>
          <a:p>
            <a:pPr algn="just">
              <a:lnSpc>
                <a:spcPct val="70000"/>
              </a:lnSpc>
              <a:buFont typeface="Wingdings" panose="05000000000000000000" pitchFamily="2" charset="2"/>
              <a:buNone/>
            </a:pPr>
            <a:r>
              <a:rPr lang="en-US" altLang="zh-TW" sz="2100">
                <a:ea typeface="新細明體" panose="02020500000000000000" pitchFamily="18" charset="-120"/>
              </a:rPr>
              <a:t>value of the next </a:t>
            </a:r>
            <a:r>
              <a:rPr lang="en-US" altLang="zh-TW" sz="2100" b="1">
                <a:ea typeface="新細明體" panose="02020500000000000000" pitchFamily="18" charset="-120"/>
              </a:rPr>
              <a:t>available</a:t>
            </a:r>
            <a:r>
              <a:rPr lang="en-US" altLang="zh-TW" sz="2100">
                <a:ea typeface="新細明體" panose="02020500000000000000" pitchFamily="18" charset="-120"/>
              </a:rPr>
              <a:t> entry of the quadruples. </a:t>
            </a:r>
          </a:p>
          <a:p>
            <a:pPr algn="just">
              <a:lnSpc>
                <a:spcPct val="70000"/>
              </a:lnSpc>
              <a:buFont typeface="Wingdings" panose="05000000000000000000" pitchFamily="2" charset="2"/>
              <a:buNone/>
            </a:pPr>
            <a:r>
              <a:rPr lang="en-US" altLang="zh-TW" sz="2100">
                <a:ea typeface="新細明體" panose="02020500000000000000" pitchFamily="18" charset="-120"/>
              </a:rPr>
              <a:t> </a:t>
            </a:r>
          </a:p>
          <a:p>
            <a:pPr algn="just">
              <a:lnSpc>
                <a:spcPct val="70000"/>
              </a:lnSpc>
              <a:buFont typeface="Wingdings" panose="05000000000000000000" pitchFamily="2" charset="2"/>
              <a:buNone/>
            </a:pPr>
            <a:r>
              <a:rPr lang="en-US" altLang="zh-TW" sz="2100" b="1">
                <a:ea typeface="新細明體" panose="02020500000000000000" pitchFamily="18" charset="-120"/>
              </a:rPr>
              <a:t>E.true </a:t>
            </a:r>
            <a:r>
              <a:rPr lang="en-US" altLang="zh-TW" sz="2100">
                <a:ea typeface="新細明體" panose="02020500000000000000" pitchFamily="18" charset="-120"/>
              </a:rPr>
              <a:t>– an attribute of E that holds a set of </a:t>
            </a:r>
            <a:r>
              <a:rPr lang="en-US" altLang="zh-TW" sz="2100" u="sng">
                <a:ea typeface="新細明體" panose="02020500000000000000" pitchFamily="18" charset="-120"/>
              </a:rPr>
              <a:t>indexes (locations) of the </a:t>
            </a:r>
          </a:p>
          <a:p>
            <a:pPr algn="just">
              <a:lnSpc>
                <a:spcPct val="70000"/>
              </a:lnSpc>
              <a:buFont typeface="Wingdings" panose="05000000000000000000" pitchFamily="2" charset="2"/>
              <a:buNone/>
            </a:pPr>
            <a:r>
              <a:rPr lang="en-US" altLang="zh-TW" sz="2100" u="sng">
                <a:ea typeface="新細明體" panose="02020500000000000000" pitchFamily="18" charset="-120"/>
              </a:rPr>
              <a:t>quadruples</a:t>
            </a:r>
            <a:r>
              <a:rPr lang="en-US" altLang="zh-TW" sz="2100">
                <a:ea typeface="新細明體" panose="02020500000000000000" pitchFamily="18" charset="-120"/>
              </a:rPr>
              <a:t>, each indexed quadruple saves the three-address code </a:t>
            </a:r>
          </a:p>
          <a:p>
            <a:pPr algn="just">
              <a:lnSpc>
                <a:spcPct val="70000"/>
              </a:lnSpc>
              <a:buFont typeface="Wingdings" panose="05000000000000000000" pitchFamily="2" charset="2"/>
              <a:buNone/>
            </a:pPr>
            <a:r>
              <a:rPr lang="en-US" altLang="zh-TW" sz="2100">
                <a:ea typeface="新細明體" panose="02020500000000000000" pitchFamily="18" charset="-120"/>
              </a:rPr>
              <a:t>with </a:t>
            </a:r>
            <a:r>
              <a:rPr lang="en-US" altLang="zh-TW" sz="2100">
                <a:solidFill>
                  <a:srgbClr val="FF0000"/>
                </a:solidFill>
                <a:ea typeface="新細明體" panose="02020500000000000000" pitchFamily="18" charset="-120"/>
              </a:rPr>
              <a:t>‘true’</a:t>
            </a:r>
            <a:r>
              <a:rPr lang="en-US" altLang="zh-TW" sz="2100">
                <a:ea typeface="新細明體" panose="02020500000000000000" pitchFamily="18" charset="-120"/>
              </a:rPr>
              <a:t> boolean expression.  </a:t>
            </a:r>
          </a:p>
          <a:p>
            <a:pPr algn="just">
              <a:lnSpc>
                <a:spcPct val="70000"/>
              </a:lnSpc>
              <a:buFont typeface="Wingdings" panose="05000000000000000000" pitchFamily="2" charset="2"/>
              <a:buNone/>
            </a:pPr>
            <a:r>
              <a:rPr lang="en-US" altLang="zh-TW" sz="2100">
                <a:ea typeface="新細明體" panose="02020500000000000000" pitchFamily="18" charset="-120"/>
              </a:rPr>
              <a:t> </a:t>
            </a:r>
          </a:p>
          <a:p>
            <a:pPr algn="just">
              <a:lnSpc>
                <a:spcPct val="70000"/>
              </a:lnSpc>
              <a:buFont typeface="Wingdings" panose="05000000000000000000" pitchFamily="2" charset="2"/>
              <a:buNone/>
            </a:pPr>
            <a:r>
              <a:rPr lang="en-US" altLang="zh-TW" sz="2100" b="1">
                <a:ea typeface="新細明體" panose="02020500000000000000" pitchFamily="18" charset="-120"/>
              </a:rPr>
              <a:t>E.false </a:t>
            </a:r>
            <a:r>
              <a:rPr lang="en-US" altLang="zh-TW" sz="2100">
                <a:ea typeface="新細明體" panose="02020500000000000000" pitchFamily="18" charset="-120"/>
              </a:rPr>
              <a:t>– an attribute of E that holds a set of indexes of the </a:t>
            </a:r>
          </a:p>
          <a:p>
            <a:pPr algn="just">
              <a:lnSpc>
                <a:spcPct val="70000"/>
              </a:lnSpc>
              <a:buFont typeface="Wingdings" panose="05000000000000000000" pitchFamily="2" charset="2"/>
              <a:buNone/>
            </a:pPr>
            <a:r>
              <a:rPr lang="en-US" altLang="zh-TW" sz="2100">
                <a:ea typeface="新細明體" panose="02020500000000000000" pitchFamily="18" charset="-120"/>
              </a:rPr>
              <a:t>quadruples, each indexed quadruple saves the three-address code </a:t>
            </a:r>
          </a:p>
          <a:p>
            <a:pPr algn="just">
              <a:lnSpc>
                <a:spcPct val="70000"/>
              </a:lnSpc>
              <a:buFont typeface="Wingdings" panose="05000000000000000000" pitchFamily="2" charset="2"/>
              <a:buNone/>
            </a:pPr>
            <a:r>
              <a:rPr lang="en-US" altLang="zh-TW" sz="2100">
                <a:ea typeface="新細明體" panose="02020500000000000000" pitchFamily="18" charset="-120"/>
              </a:rPr>
              <a:t>with </a:t>
            </a:r>
            <a:r>
              <a:rPr lang="en-US" altLang="zh-TW" sz="2100">
                <a:solidFill>
                  <a:srgbClr val="FF0000"/>
                </a:solidFill>
                <a:ea typeface="新細明體" panose="02020500000000000000" pitchFamily="18" charset="-120"/>
              </a:rPr>
              <a:t>‘false’</a:t>
            </a:r>
            <a:r>
              <a:rPr lang="en-US" altLang="zh-TW" sz="2100">
                <a:ea typeface="新細明體" panose="02020500000000000000" pitchFamily="18" charset="-120"/>
              </a:rPr>
              <a:t> boolean expression. </a:t>
            </a:r>
          </a:p>
          <a:p>
            <a:pPr algn="just">
              <a:lnSpc>
                <a:spcPct val="70000"/>
              </a:lnSpc>
              <a:buFont typeface="Wingdings" panose="05000000000000000000" pitchFamily="2" charset="2"/>
              <a:buNone/>
            </a:pPr>
            <a:endParaRPr lang="en-US" altLang="zh-TW">
              <a:ea typeface="新細明體" panose="02020500000000000000" pitchFamily="18" charset="-120"/>
            </a:endParaRPr>
          </a:p>
          <a:p>
            <a:pPr algn="just">
              <a:lnSpc>
                <a:spcPct val="70000"/>
              </a:lnSpc>
              <a:buFont typeface="Wingdings" panose="05000000000000000000" pitchFamily="2" charset="2"/>
              <a:buNone/>
            </a:pPr>
            <a:r>
              <a:rPr lang="en-US" altLang="zh-TW" b="1">
                <a:ea typeface="新細明體" panose="02020500000000000000" pitchFamily="18" charset="-120"/>
              </a:rPr>
              <a:t>GEN(x)</a:t>
            </a:r>
            <a:r>
              <a:rPr lang="en-US" altLang="zh-TW">
                <a:ea typeface="新細明體" panose="02020500000000000000" pitchFamily="18" charset="-120"/>
              </a:rPr>
              <a:t> – a function that translates x (a kind of three-address-code) into   </a:t>
            </a:r>
          </a:p>
          <a:p>
            <a:pPr algn="just">
              <a:lnSpc>
                <a:spcPct val="70000"/>
              </a:lnSpc>
              <a:buFont typeface="Wingdings" panose="05000000000000000000" pitchFamily="2" charset="2"/>
              <a:buNone/>
            </a:pPr>
            <a:r>
              <a:rPr lang="en-US" altLang="zh-TW">
                <a:ea typeface="新細明體" panose="02020500000000000000" pitchFamily="18" charset="-120"/>
              </a:rPr>
              <a:t>quadruple representation.</a:t>
            </a:r>
            <a:endParaRPr lang="en-US" altLang="zh-TW" sz="2100">
              <a:ea typeface="新細明體" panose="02020500000000000000" pitchFamily="18" charset="-120"/>
            </a:endParaRPr>
          </a:p>
          <a:p>
            <a:pPr algn="just">
              <a:lnSpc>
                <a:spcPct val="70000"/>
              </a:lnSpc>
              <a:buFont typeface="Wingdings" panose="05000000000000000000" pitchFamily="2" charset="2"/>
              <a:buNone/>
            </a:pPr>
            <a:endParaRPr lang="en-US" altLang="zh-TW" sz="2100">
              <a:ea typeface="新細明體" panose="02020500000000000000" pitchFamily="18" charset="-120"/>
            </a:endParaRPr>
          </a:p>
          <a:p>
            <a:pPr algn="just">
              <a:lnSpc>
                <a:spcPct val="70000"/>
              </a:lnSpc>
              <a:buFont typeface="Wingdings" panose="05000000000000000000" pitchFamily="2" charset="2"/>
              <a:buNone/>
            </a:pPr>
            <a:r>
              <a:rPr lang="en-US" altLang="zh-TW" sz="2100">
                <a:ea typeface="新細明體" panose="02020500000000000000" pitchFamily="18" charset="-120"/>
              </a:rPr>
              <a:t>So, we need to construct a data structure for E which includes two </a:t>
            </a:r>
          </a:p>
          <a:p>
            <a:pPr algn="just">
              <a:lnSpc>
                <a:spcPct val="70000"/>
              </a:lnSpc>
              <a:buFont typeface="Wingdings" panose="05000000000000000000" pitchFamily="2" charset="2"/>
              <a:buNone/>
            </a:pPr>
            <a:r>
              <a:rPr lang="en-US" altLang="zh-TW" sz="2100">
                <a:ea typeface="新細明體" panose="02020500000000000000" pitchFamily="18" charset="-120"/>
              </a:rPr>
              <a:t>fields, each field can save an unlimited number of integer. </a:t>
            </a:r>
          </a:p>
          <a:p>
            <a:pPr algn="just">
              <a:lnSpc>
                <a:spcPct val="70000"/>
              </a:lnSpc>
              <a:buFont typeface="Wingdings" panose="05000000000000000000" pitchFamily="2" charset="2"/>
              <a:buNone/>
            </a:pPr>
            <a:r>
              <a:rPr lang="en-US" altLang="zh-TW" sz="2100">
                <a:ea typeface="新細明體" panose="02020500000000000000" pitchFamily="18" charset="-120"/>
              </a:rPr>
              <a:t>Meanwhile, we need to construct </a:t>
            </a:r>
            <a:r>
              <a:rPr lang="en-US" altLang="zh-TW" sz="2100" u="sng">
                <a:ea typeface="新細明體" panose="02020500000000000000" pitchFamily="18" charset="-120"/>
              </a:rPr>
              <a:t>an array of this E’s structure</a:t>
            </a:r>
            <a:r>
              <a:rPr lang="en-US" altLang="zh-TW" sz="2100">
                <a:ea typeface="新細明體" panose="02020500000000000000" pitchFamily="18" charset="-120"/>
              </a:rPr>
              <a:t> to </a:t>
            </a:r>
          </a:p>
          <a:p>
            <a:pPr algn="just">
              <a:lnSpc>
                <a:spcPct val="70000"/>
              </a:lnSpc>
              <a:buFont typeface="Wingdings" panose="05000000000000000000" pitchFamily="2" charset="2"/>
              <a:buNone/>
            </a:pPr>
            <a:r>
              <a:rPr lang="en-US" altLang="zh-TW" sz="2100">
                <a:ea typeface="新細明體" panose="02020500000000000000" pitchFamily="18" charset="-120"/>
              </a:rPr>
              <a:t>store several Es’ attributes to be used in the same period of time . </a:t>
            </a:r>
          </a:p>
          <a:p>
            <a:pPr>
              <a:lnSpc>
                <a:spcPct val="70000"/>
              </a:lnSpc>
              <a:buFont typeface="Wingdings" panose="05000000000000000000" pitchFamily="2" charset="2"/>
              <a:buNone/>
            </a:pPr>
            <a:endParaRPr lang="en-US" altLang="zh-TW" sz="2100">
              <a:ea typeface="新細明體" panose="02020500000000000000" pitchFamily="18" charset="-12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17D6690D-7880-438F-3480-C6CC9587356F}"/>
              </a:ext>
            </a:extLst>
          </p:cNvPr>
          <p:cNvSpPr>
            <a:spLocks noGrp="1" noChangeArrowheads="1"/>
          </p:cNvSpPr>
          <p:nvPr>
            <p:ph idx="1"/>
          </p:nvPr>
        </p:nvSpPr>
        <p:spPr>
          <a:xfrm>
            <a:off x="439721" y="228600"/>
            <a:ext cx="7772400" cy="6172200"/>
          </a:xfrm>
        </p:spPr>
        <p:txBody>
          <a:bodyPr wrap="square" numCol="1" anchor="t" anchorCtr="0" compatLnSpc="1">
            <a:prstTxWarp prst="textNoShape">
              <a:avLst/>
            </a:prstTxWarp>
          </a:bodyPr>
          <a:lstStyle/>
          <a:p>
            <a:pPr marL="609600" indent="-609600">
              <a:lnSpc>
                <a:spcPct val="80000"/>
              </a:lnSpc>
              <a:buNone/>
            </a:pPr>
            <a:r>
              <a:rPr lang="en-US" altLang="zh-TW" sz="2200" dirty="0">
                <a:solidFill>
                  <a:srgbClr val="FF0000"/>
                </a:solidFill>
                <a:ea typeface="新細明體" panose="02020500000000000000" pitchFamily="18" charset="-120"/>
              </a:rPr>
              <a:t>1.</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M -&gt; </a:t>
            </a:r>
            <a:r>
              <a:rPr lang="en-US" altLang="zh-TW" sz="2200" dirty="0">
                <a:solidFill>
                  <a:srgbClr val="FF0000"/>
                </a:solidFill>
                <a:ea typeface="新細明體" panose="02020500000000000000" pitchFamily="18" charset="-120"/>
                <a:sym typeface="Symbol" panose="05050102010706020507" pitchFamily="18" charset="2"/>
              </a:rPr>
              <a:t></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a:t>
            </a:r>
            <a:r>
              <a:rPr lang="en-US" altLang="zh-TW" sz="2200" dirty="0">
                <a:ea typeface="新細明體" panose="02020500000000000000" pitchFamily="18" charset="-120"/>
              </a:rPr>
              <a:t> </a:t>
            </a:r>
            <a:r>
              <a:rPr lang="en-US" altLang="zh-TW" sz="2200" dirty="0" err="1">
                <a:ea typeface="新細明體" panose="02020500000000000000" pitchFamily="18" charset="-120"/>
              </a:rPr>
              <a:t>M.quad</a:t>
            </a:r>
            <a:r>
              <a:rPr lang="en-US" altLang="zh-TW" sz="2200" dirty="0">
                <a:ea typeface="新細明體" panose="02020500000000000000" pitchFamily="18" charset="-120"/>
              </a:rPr>
              <a:t> = NEXTQUAD; </a:t>
            </a:r>
            <a:r>
              <a:rPr lang="en-US" altLang="zh-TW" sz="2200" dirty="0">
                <a:solidFill>
                  <a:srgbClr val="FF0000"/>
                </a:solidFill>
                <a:ea typeface="新細明體" panose="02020500000000000000" pitchFamily="18" charset="-120"/>
              </a:rPr>
              <a:t>}</a:t>
            </a:r>
          </a:p>
          <a:p>
            <a:pPr marL="609600" indent="-609600">
              <a:lnSpc>
                <a:spcPct val="80000"/>
              </a:lnSpc>
              <a:buNone/>
            </a:pPr>
            <a:r>
              <a:rPr lang="en-US" altLang="zh-TW" sz="2200" dirty="0">
                <a:ea typeface="新細明體" panose="02020500000000000000" pitchFamily="18" charset="-120"/>
              </a:rPr>
              <a:t>        /* </a:t>
            </a:r>
            <a:r>
              <a:rPr lang="en-US" altLang="zh-TW" sz="2200" dirty="0" err="1">
                <a:ea typeface="新細明體" panose="02020500000000000000" pitchFamily="18" charset="-120"/>
              </a:rPr>
              <a:t>M.quad</a:t>
            </a:r>
            <a:r>
              <a:rPr lang="en-US" altLang="zh-TW" sz="2200" dirty="0">
                <a:ea typeface="新細明體" panose="02020500000000000000" pitchFamily="18" charset="-120"/>
              </a:rPr>
              <a:t> is a data structure associated with M */</a:t>
            </a:r>
          </a:p>
          <a:p>
            <a:pPr marL="609600" indent="-609600">
              <a:lnSpc>
                <a:spcPct val="80000"/>
              </a:lnSpc>
              <a:buNone/>
            </a:pPr>
            <a:r>
              <a:rPr lang="en-US" altLang="zh-TW" sz="2200" dirty="0">
                <a:solidFill>
                  <a:srgbClr val="FF0000"/>
                </a:solidFill>
                <a:ea typeface="新細明體" panose="02020500000000000000" pitchFamily="18" charset="-120"/>
              </a:rPr>
              <a:t>2. </a:t>
            </a:r>
            <a:r>
              <a:rPr lang="en-US" altLang="zh-TW" sz="2200" dirty="0">
                <a:solidFill>
                  <a:srgbClr val="FF0000"/>
                </a:solidFill>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cs typeface="Times New Roman" panose="02020603050405020304" pitchFamily="18" charset="0"/>
              </a:rPr>
              <a:t>    </a:t>
            </a:r>
            <a:r>
              <a:rPr lang="en-US" altLang="zh-TW" sz="2200" dirty="0">
                <a:solidFill>
                  <a:srgbClr val="FF0000"/>
                </a:solidFill>
                <a:ea typeface="新細明體" panose="02020500000000000000" pitchFamily="18" charset="-120"/>
              </a:rPr>
              <a:t>E -&gt;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 or M E</a:t>
            </a:r>
            <a:r>
              <a:rPr lang="en-US" altLang="zh-TW" sz="2200" baseline="30000" dirty="0">
                <a:solidFill>
                  <a:srgbClr val="FF0000"/>
                </a:solidFill>
                <a:ea typeface="新細明體" panose="02020500000000000000" pitchFamily="18" charset="-120"/>
              </a:rPr>
              <a:t>(2)</a:t>
            </a:r>
            <a:r>
              <a:rPr lang="en-US" altLang="zh-TW" sz="2200" baseline="30000" dirty="0">
                <a:ea typeface="新細明體" panose="02020500000000000000" pitchFamily="18" charset="-120"/>
              </a:rPr>
              <a:t>  </a:t>
            </a:r>
          </a:p>
          <a:p>
            <a:pPr marL="609600" indent="-609600">
              <a:lnSpc>
                <a:spcPct val="80000"/>
              </a:lnSpc>
              <a:buNone/>
            </a:pP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a:t>
            </a:r>
          </a:p>
          <a:p>
            <a:pPr marL="609600" indent="-609600" algn="just">
              <a:lnSpc>
                <a:spcPct val="80000"/>
              </a:lnSpc>
              <a:buNone/>
            </a:pPr>
            <a:r>
              <a:rPr lang="en-US" altLang="zh-TW" sz="2200" dirty="0">
                <a:ea typeface="新細明體" panose="02020500000000000000" pitchFamily="18" charset="-120"/>
              </a:rPr>
              <a:t>           BACKPATCH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.false, </a:t>
            </a:r>
            <a:r>
              <a:rPr lang="en-US" altLang="zh-TW" sz="2200" dirty="0" err="1">
                <a:ea typeface="新細明體" panose="02020500000000000000" pitchFamily="18" charset="-120"/>
              </a:rPr>
              <a:t>M.quad</a:t>
            </a:r>
            <a:r>
              <a:rPr lang="en-US" altLang="zh-TW" sz="2200" dirty="0">
                <a:ea typeface="新細明體" panose="02020500000000000000" pitchFamily="18" charset="-120"/>
              </a:rPr>
              <a:t>);</a:t>
            </a:r>
          </a:p>
          <a:p>
            <a:pPr marL="609600" indent="-609600" algn="just">
              <a:lnSpc>
                <a:spcPct val="80000"/>
              </a:lnSpc>
              <a:buNone/>
            </a:pPr>
            <a:r>
              <a:rPr lang="en-US" altLang="zh-TW" sz="2200" dirty="0">
                <a:ea typeface="新細明體" panose="02020500000000000000" pitchFamily="18" charset="-120"/>
              </a:rPr>
              <a:t>           </a:t>
            </a:r>
            <a:r>
              <a:rPr lang="en-US" altLang="zh-TW" sz="2200" dirty="0" err="1">
                <a:ea typeface="新細明體" panose="02020500000000000000" pitchFamily="18" charset="-120"/>
              </a:rPr>
              <a:t>E.true</a:t>
            </a:r>
            <a:r>
              <a:rPr lang="en-US" altLang="zh-TW" sz="2200" dirty="0">
                <a:ea typeface="新細明體" panose="02020500000000000000" pitchFamily="18" charset="-120"/>
              </a:rPr>
              <a:t> = MERGE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.true, E</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.true);</a:t>
            </a:r>
          </a:p>
          <a:p>
            <a:pPr marL="609600" indent="-609600" algn="just">
              <a:lnSpc>
                <a:spcPct val="80000"/>
              </a:lnSpc>
              <a:buNone/>
            </a:pPr>
            <a:r>
              <a:rPr lang="en-US" altLang="zh-TW" sz="2200" dirty="0">
                <a:ea typeface="新細明體" panose="02020500000000000000" pitchFamily="18" charset="-120"/>
              </a:rPr>
              <a:t>           </a:t>
            </a:r>
            <a:r>
              <a:rPr lang="en-US" altLang="zh-TW" sz="2200" dirty="0" err="1">
                <a:ea typeface="新細明體" panose="02020500000000000000" pitchFamily="18" charset="-120"/>
              </a:rPr>
              <a:t>E.false</a:t>
            </a:r>
            <a:r>
              <a:rPr lang="en-US" altLang="zh-TW" sz="2200" dirty="0">
                <a:ea typeface="新細明體" panose="02020500000000000000" pitchFamily="18" charset="-120"/>
              </a:rPr>
              <a:t> = E</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.false;</a:t>
            </a:r>
          </a:p>
          <a:p>
            <a:pPr marL="609600" indent="-609600" algn="just">
              <a:lnSpc>
                <a:spcPct val="80000"/>
              </a:lnSpc>
              <a:buNone/>
            </a:pP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a:t>
            </a:r>
          </a:p>
          <a:p>
            <a:pPr marL="609600" indent="-609600" algn="just">
              <a:lnSpc>
                <a:spcPct val="80000"/>
              </a:lnSpc>
              <a:buNone/>
            </a:pPr>
            <a:r>
              <a:rPr lang="en-US" altLang="zh-TW" sz="2200" dirty="0">
                <a:ea typeface="新細明體" panose="02020500000000000000" pitchFamily="18" charset="-120"/>
              </a:rPr>
              <a:t>     /* </a:t>
            </a:r>
            <a:r>
              <a:rPr lang="en-US" altLang="zh-TW" sz="2200" b="1" dirty="0">
                <a:ea typeface="新細明體" panose="02020500000000000000" pitchFamily="18" charset="-120"/>
              </a:rPr>
              <a:t>BACKPATCH (p, </a:t>
            </a:r>
            <a:r>
              <a:rPr lang="en-US" altLang="zh-TW" sz="2200" b="1" dirty="0" err="1">
                <a:ea typeface="新細明體" panose="02020500000000000000" pitchFamily="18" charset="-120"/>
              </a:rPr>
              <a:t>i</a:t>
            </a:r>
            <a:r>
              <a:rPr lang="en-US" altLang="zh-TW" sz="2200" b="1" dirty="0">
                <a:ea typeface="新細明體" panose="02020500000000000000" pitchFamily="18" charset="-120"/>
              </a:rPr>
              <a:t>)</a:t>
            </a:r>
            <a:r>
              <a:rPr lang="en-US" altLang="zh-TW" sz="2200" dirty="0">
                <a:ea typeface="新細明體" panose="02020500000000000000" pitchFamily="18" charset="-120"/>
              </a:rPr>
              <a:t> – a function that makes each of the </a:t>
            </a:r>
          </a:p>
          <a:p>
            <a:pPr marL="609600" indent="-609600" algn="just">
              <a:lnSpc>
                <a:spcPct val="80000"/>
              </a:lnSpc>
              <a:buNone/>
            </a:pPr>
            <a:r>
              <a:rPr lang="en-US" altLang="zh-TW" sz="2200" dirty="0">
                <a:ea typeface="新細明體" panose="02020500000000000000" pitchFamily="18" charset="-120"/>
              </a:rPr>
              <a:t>         quadruple index values on the list pointed to by </a:t>
            </a:r>
            <a:r>
              <a:rPr lang="en-US" altLang="zh-TW" sz="2200" dirty="0">
                <a:solidFill>
                  <a:srgbClr val="FF0000"/>
                </a:solidFill>
                <a:ea typeface="新細明體" panose="02020500000000000000" pitchFamily="18" charset="-120"/>
              </a:rPr>
              <a:t>p</a:t>
            </a:r>
            <a:r>
              <a:rPr lang="en-US" altLang="zh-TW" sz="2200" dirty="0">
                <a:ea typeface="新細明體" panose="02020500000000000000" pitchFamily="18" charset="-120"/>
              </a:rPr>
              <a:t> take </a:t>
            </a:r>
          </a:p>
          <a:p>
            <a:pPr marL="609600" indent="-609600" algn="just">
              <a:lnSpc>
                <a:spcPct val="80000"/>
              </a:lnSpc>
              <a:buNone/>
            </a:pPr>
            <a:r>
              <a:rPr lang="en-US" altLang="zh-TW" sz="2200" dirty="0">
                <a:ea typeface="新細明體" panose="02020500000000000000" pitchFamily="18" charset="-120"/>
              </a:rPr>
              <a:t>         quadruple </a:t>
            </a:r>
            <a:r>
              <a:rPr lang="en-US" altLang="zh-TW" sz="2200" dirty="0" err="1">
                <a:solidFill>
                  <a:srgbClr val="FF0000"/>
                </a:solidFill>
                <a:ea typeface="新細明體" panose="02020500000000000000" pitchFamily="18" charset="-120"/>
              </a:rPr>
              <a:t>i</a:t>
            </a:r>
            <a:r>
              <a:rPr lang="en-US" altLang="zh-TW" sz="2200" dirty="0">
                <a:ea typeface="新細明體" panose="02020500000000000000" pitchFamily="18" charset="-120"/>
              </a:rPr>
              <a:t> as a target (i.e., </a:t>
            </a:r>
            <a:r>
              <a:rPr lang="en-US" altLang="zh-TW" sz="2200" b="1" dirty="0" err="1">
                <a:ea typeface="新細明體" panose="02020500000000000000" pitchFamily="18" charset="-120"/>
              </a:rPr>
              <a:t>goto</a:t>
            </a:r>
            <a:r>
              <a:rPr lang="en-US" altLang="zh-TW" sz="2200" b="1" dirty="0">
                <a:ea typeface="新細明體" panose="02020500000000000000" pitchFamily="18" charset="-120"/>
              </a:rPr>
              <a:t> </a:t>
            </a:r>
            <a:r>
              <a:rPr lang="en-US" altLang="zh-TW" sz="2200" b="1" dirty="0" err="1">
                <a:ea typeface="新細明體" panose="02020500000000000000" pitchFamily="18" charset="-120"/>
              </a:rPr>
              <a:t>i</a:t>
            </a:r>
            <a:r>
              <a:rPr lang="en-US" altLang="zh-TW" sz="2200" dirty="0">
                <a:ea typeface="新細明體" panose="02020500000000000000" pitchFamily="18" charset="-120"/>
              </a:rPr>
              <a:t>).*/</a:t>
            </a:r>
          </a:p>
          <a:p>
            <a:pPr marL="609600" indent="-609600" algn="just">
              <a:lnSpc>
                <a:spcPct val="80000"/>
              </a:lnSpc>
              <a:buNone/>
            </a:pPr>
            <a:r>
              <a:rPr lang="en-US" altLang="zh-TW" sz="2200" dirty="0">
                <a:ea typeface="新細明體" panose="02020500000000000000" pitchFamily="18" charset="-120"/>
              </a:rPr>
              <a:t> </a:t>
            </a:r>
          </a:p>
          <a:p>
            <a:pPr marL="609600" indent="-609600" algn="just">
              <a:lnSpc>
                <a:spcPct val="80000"/>
              </a:lnSpc>
              <a:buNone/>
            </a:pPr>
            <a:r>
              <a:rPr lang="en-US" altLang="zh-TW" sz="2200" dirty="0">
                <a:ea typeface="新細明體" panose="02020500000000000000" pitchFamily="18" charset="-120"/>
              </a:rPr>
              <a:t>     /* </a:t>
            </a:r>
            <a:r>
              <a:rPr lang="en-US" altLang="zh-TW" sz="2200" b="1" dirty="0">
                <a:ea typeface="新細明體" panose="02020500000000000000" pitchFamily="18" charset="-120"/>
              </a:rPr>
              <a:t>MERGE (a, b)</a:t>
            </a:r>
            <a:r>
              <a:rPr lang="en-US" altLang="zh-TW" sz="2200" dirty="0">
                <a:ea typeface="新細明體" panose="02020500000000000000" pitchFamily="18" charset="-120"/>
              </a:rPr>
              <a:t> – a function that takes the lists pointed to by a and b, concatenates them into one list, and returns a pointer to the concatenated list. */</a:t>
            </a:r>
          </a:p>
          <a:p>
            <a:pPr marL="609600" indent="-609600" algn="just">
              <a:lnSpc>
                <a:spcPct val="80000"/>
              </a:lnSpc>
              <a:buNone/>
            </a:pPr>
            <a:endParaRPr lang="en-US" altLang="zh-TW" sz="2200" dirty="0">
              <a:ea typeface="新細明體" panose="02020500000000000000" pitchFamily="18" charset="-120"/>
            </a:endParaRPr>
          </a:p>
        </p:txBody>
      </p:sp>
      <p:pic>
        <p:nvPicPr>
          <p:cNvPr id="3" name="圖片 2">
            <a:extLst>
              <a:ext uri="{FF2B5EF4-FFF2-40B4-BE49-F238E27FC236}">
                <a16:creationId xmlns:a16="http://schemas.microsoft.com/office/drawing/2014/main" id="{E6AD0469-F4FE-9ED7-9BDD-40055124672A}"/>
              </a:ext>
            </a:extLst>
          </p:cNvPr>
          <p:cNvPicPr>
            <a:picLocks noChangeAspect="1"/>
          </p:cNvPicPr>
          <p:nvPr/>
        </p:nvPicPr>
        <p:blipFill>
          <a:blip r:embed="rId3"/>
          <a:stretch>
            <a:fillRect/>
          </a:stretch>
        </p:blipFill>
        <p:spPr>
          <a:xfrm>
            <a:off x="7570492" y="1047750"/>
            <a:ext cx="4181787" cy="2257425"/>
          </a:xfrm>
          <a:prstGeom prst="rect">
            <a:avLst/>
          </a:prstGeom>
        </p:spPr>
      </p:pic>
      <p:cxnSp>
        <p:nvCxnSpPr>
          <p:cNvPr id="5" name="直線單箭頭接點 4">
            <a:extLst>
              <a:ext uri="{FF2B5EF4-FFF2-40B4-BE49-F238E27FC236}">
                <a16:creationId xmlns:a16="http://schemas.microsoft.com/office/drawing/2014/main" id="{8402717C-E14A-79F6-6DE1-217FB17B40EA}"/>
              </a:ext>
            </a:extLst>
          </p:cNvPr>
          <p:cNvCxnSpPr/>
          <p:nvPr/>
        </p:nvCxnSpPr>
        <p:spPr>
          <a:xfrm flipV="1">
            <a:off x="5372100" y="1600200"/>
            <a:ext cx="2324100" cy="371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51C7746-5B19-D5A0-45A8-6461631A7BD2}"/>
              </a:ext>
            </a:extLst>
          </p:cNvPr>
          <p:cNvCxnSpPr/>
          <p:nvPr/>
        </p:nvCxnSpPr>
        <p:spPr>
          <a:xfrm flipV="1">
            <a:off x="5662569" y="1283516"/>
            <a:ext cx="1979802" cy="1082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110C2953-1D90-E0C9-4028-52702D95A748}"/>
              </a:ext>
            </a:extLst>
          </p:cNvPr>
          <p:cNvCxnSpPr/>
          <p:nvPr/>
        </p:nvCxnSpPr>
        <p:spPr>
          <a:xfrm>
            <a:off x="5662569" y="2348917"/>
            <a:ext cx="2033631" cy="36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BFD0A129-73B7-113B-10C6-3CAC4BC726E5}"/>
              </a:ext>
            </a:extLst>
          </p:cNvPr>
          <p:cNvCxnSpPr/>
          <p:nvPr/>
        </p:nvCxnSpPr>
        <p:spPr>
          <a:xfrm flipV="1">
            <a:off x="3649211" y="2348917"/>
            <a:ext cx="4046989" cy="44461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F9E29F4-838E-2069-371E-A8F6CF1CFBDB}"/>
              </a:ext>
            </a:extLst>
          </p:cNvPr>
          <p:cNvCxnSpPr>
            <a:cxnSpLocks/>
          </p:cNvCxnSpPr>
          <p:nvPr/>
        </p:nvCxnSpPr>
        <p:spPr>
          <a:xfrm>
            <a:off x="3649211" y="2793534"/>
            <a:ext cx="3993160" cy="31039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43182F35-6685-083D-1DFB-CA0C3DFB79C5}"/>
              </a:ext>
            </a:extLst>
          </p:cNvPr>
          <p:cNvSpPr>
            <a:spLocks noGrp="1" noChangeArrowheads="1"/>
          </p:cNvSpPr>
          <p:nvPr>
            <p:ph idx="1"/>
          </p:nvPr>
        </p:nvSpPr>
        <p:spPr>
          <a:xfrm>
            <a:off x="683002" y="609600"/>
            <a:ext cx="7772400" cy="5715000"/>
          </a:xfrm>
        </p:spPr>
        <p:txBody>
          <a:bodyPr wrap="square" numCol="1" anchor="t" anchorCtr="0" compatLnSpc="1">
            <a:prstTxWarp prst="textNoShape">
              <a:avLst/>
            </a:prstTxWarp>
            <a:normAutofit lnSpcReduction="10000"/>
          </a:bodyPr>
          <a:lstStyle/>
          <a:p>
            <a:pPr algn="just">
              <a:lnSpc>
                <a:spcPct val="100000"/>
              </a:lnSpc>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3.</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rPr>
              <a:t>E -&gt; E</a:t>
            </a:r>
            <a:r>
              <a:rPr lang="en-US" altLang="zh-TW" sz="2400" baseline="30000" dirty="0">
                <a:solidFill>
                  <a:srgbClr val="FF0000"/>
                </a:solidFill>
                <a:ea typeface="新細明體" panose="02020500000000000000" pitchFamily="18" charset="-120"/>
              </a:rPr>
              <a:t>(1)</a:t>
            </a:r>
            <a:r>
              <a:rPr lang="en-US" altLang="zh-TW" sz="2400" dirty="0">
                <a:solidFill>
                  <a:srgbClr val="FF0000"/>
                </a:solidFill>
                <a:ea typeface="新細明體" panose="02020500000000000000" pitchFamily="18" charset="-120"/>
              </a:rPr>
              <a:t> and M E</a:t>
            </a:r>
            <a:r>
              <a:rPr lang="en-US" altLang="zh-TW" sz="2400" baseline="30000" dirty="0">
                <a:solidFill>
                  <a:srgbClr val="FF0000"/>
                </a:solidFill>
                <a:ea typeface="新細明體" panose="02020500000000000000" pitchFamily="18" charset="-120"/>
              </a:rPr>
              <a:t>(2)</a:t>
            </a:r>
            <a:endParaRPr lang="en-US" altLang="zh-TW" sz="2400" dirty="0">
              <a:solidFill>
                <a:srgbClr val="FF0000"/>
              </a:solidFill>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rPr>
              <a:t>      {</a:t>
            </a:r>
          </a:p>
          <a:p>
            <a:pPr algn="just">
              <a:lnSpc>
                <a:spcPct val="100000"/>
              </a:lnSpc>
              <a:buFont typeface="Wingdings" panose="05000000000000000000" pitchFamily="2" charset="2"/>
              <a:buNone/>
            </a:pPr>
            <a:r>
              <a:rPr lang="en-US" altLang="zh-TW" sz="2400" dirty="0">
                <a:ea typeface="新細明體" panose="02020500000000000000" pitchFamily="18" charset="-120"/>
              </a:rPr>
              <a:t>         BACKPATCH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.true, </a:t>
            </a:r>
            <a:r>
              <a:rPr lang="en-US" altLang="zh-TW" sz="2400" dirty="0" err="1">
                <a:ea typeface="新細明體" panose="02020500000000000000" pitchFamily="18" charset="-120"/>
              </a:rPr>
              <a:t>M.quad</a:t>
            </a:r>
            <a:r>
              <a:rPr lang="en-US" altLang="zh-TW" sz="2400" dirty="0">
                <a:ea typeface="新細明體" panose="02020500000000000000" pitchFamily="18" charset="-120"/>
              </a:rPr>
              <a:t>);</a:t>
            </a:r>
          </a:p>
          <a:p>
            <a:pPr algn="just">
              <a:lnSpc>
                <a:spcPct val="10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E.true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.true;</a:t>
            </a:r>
          </a:p>
          <a:p>
            <a:pPr algn="just">
              <a:lnSpc>
                <a:spcPct val="10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E.false</a:t>
            </a:r>
            <a:r>
              <a:rPr lang="en-US" altLang="zh-TW" sz="2400" dirty="0">
                <a:ea typeface="新細明體" panose="02020500000000000000" pitchFamily="18" charset="-120"/>
              </a:rPr>
              <a:t> = MERGE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.false,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.false);</a:t>
            </a:r>
          </a:p>
          <a:p>
            <a:pPr algn="just">
              <a:lnSpc>
                <a:spcPct val="100000"/>
              </a:lnSpc>
              <a:buFont typeface="Wingdings" panose="05000000000000000000" pitchFamily="2" charset="2"/>
              <a:buNone/>
            </a:pPr>
            <a:r>
              <a:rPr lang="en-US" altLang="zh-TW" sz="2400" dirty="0">
                <a:ea typeface="新細明體" panose="02020500000000000000" pitchFamily="18" charset="-120"/>
              </a:rPr>
              <a:t>       }</a:t>
            </a:r>
          </a:p>
          <a:p>
            <a:pPr algn="just">
              <a:lnSpc>
                <a:spcPct val="100000"/>
              </a:lnSpc>
              <a:buFont typeface="Wingdings" panose="05000000000000000000" pitchFamily="2" charset="2"/>
              <a:buNone/>
            </a:pPr>
            <a:endParaRPr lang="en-US" altLang="zh-TW" sz="2400" dirty="0">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4.</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rPr>
              <a:t>E -&gt; not E</a:t>
            </a:r>
            <a:r>
              <a:rPr lang="en-US" altLang="zh-TW" sz="2400" baseline="30000" dirty="0">
                <a:solidFill>
                  <a:srgbClr val="FF0000"/>
                </a:solidFill>
                <a:ea typeface="新細明體" panose="02020500000000000000" pitchFamily="18" charset="-120"/>
              </a:rPr>
              <a:t>(1)</a:t>
            </a:r>
            <a:endParaRPr lang="en-US" altLang="zh-TW" sz="2400" dirty="0">
              <a:solidFill>
                <a:srgbClr val="FF0000"/>
              </a:solidFill>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rPr>
              <a:t>      { </a:t>
            </a:r>
            <a:r>
              <a:rPr lang="en-US" altLang="zh-TW" sz="2400" dirty="0" err="1">
                <a:ea typeface="新細明體" panose="02020500000000000000" pitchFamily="18" charset="-120"/>
              </a:rPr>
              <a:t>E.true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.false; </a:t>
            </a:r>
            <a:r>
              <a:rPr lang="en-US" altLang="zh-TW" sz="2400" dirty="0" err="1">
                <a:ea typeface="新細明體" panose="02020500000000000000" pitchFamily="18" charset="-120"/>
              </a:rPr>
              <a:t>E.false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.true;}</a:t>
            </a:r>
          </a:p>
          <a:p>
            <a:pPr algn="just">
              <a:lnSpc>
                <a:spcPct val="100000"/>
              </a:lnSpc>
              <a:buFont typeface="Wingdings" panose="05000000000000000000" pitchFamily="2" charset="2"/>
              <a:buNone/>
            </a:pPr>
            <a:endParaRPr lang="en-US" altLang="zh-TW" sz="2400" dirty="0">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rPr>
              <a:t>   </a:t>
            </a:r>
            <a:r>
              <a:rPr lang="en-US" altLang="zh-TW" sz="2400" dirty="0">
                <a:solidFill>
                  <a:srgbClr val="FF0000"/>
                </a:solidFill>
                <a:ea typeface="新細明體" panose="02020500000000000000" pitchFamily="18" charset="-120"/>
              </a:rPr>
              <a:t>5.</a:t>
            </a:r>
            <a:r>
              <a:rPr lang="en-US" altLang="zh-TW" sz="2400" dirty="0">
                <a:ea typeface="新細明體" panose="02020500000000000000" pitchFamily="18" charset="-120"/>
              </a:rPr>
              <a:t> </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rPr>
              <a:t>E -&gt; ( E</a:t>
            </a:r>
            <a:r>
              <a:rPr lang="en-US" altLang="zh-TW" sz="2400" baseline="30000" dirty="0">
                <a:solidFill>
                  <a:srgbClr val="FF0000"/>
                </a:solidFill>
                <a:ea typeface="新細明體" panose="02020500000000000000" pitchFamily="18" charset="-120"/>
              </a:rPr>
              <a:t>(1)</a:t>
            </a:r>
            <a:r>
              <a:rPr lang="en-US" altLang="zh-TW" sz="2400" dirty="0">
                <a:solidFill>
                  <a:srgbClr val="FF0000"/>
                </a:solidFill>
                <a:ea typeface="新細明體" panose="02020500000000000000" pitchFamily="18" charset="-120"/>
              </a:rPr>
              <a:t> )</a:t>
            </a:r>
          </a:p>
          <a:p>
            <a:pPr algn="just">
              <a:lnSpc>
                <a:spcPct val="100000"/>
              </a:lnSpc>
              <a:buFont typeface="Wingdings" panose="05000000000000000000" pitchFamily="2" charset="2"/>
              <a:buNone/>
            </a:pPr>
            <a:r>
              <a:rPr lang="en-US" altLang="zh-TW" sz="2400" dirty="0">
                <a:ea typeface="新細明體" panose="02020500000000000000" pitchFamily="18" charset="-120"/>
              </a:rPr>
              <a:t>      { </a:t>
            </a:r>
            <a:r>
              <a:rPr lang="en-US" altLang="zh-TW" sz="2400" dirty="0" err="1">
                <a:ea typeface="新細明體" panose="02020500000000000000" pitchFamily="18" charset="-120"/>
              </a:rPr>
              <a:t>E.true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.true; </a:t>
            </a:r>
            <a:r>
              <a:rPr lang="en-US" altLang="zh-TW" sz="2400" dirty="0" err="1">
                <a:ea typeface="新細明體" panose="02020500000000000000" pitchFamily="18" charset="-120"/>
              </a:rPr>
              <a:t>E.false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.false;}  </a:t>
            </a:r>
          </a:p>
          <a:p>
            <a:pPr>
              <a:lnSpc>
                <a:spcPct val="100000"/>
              </a:lnSpc>
              <a:buFont typeface="Wingdings" panose="05000000000000000000" pitchFamily="2" charset="2"/>
              <a:buNone/>
            </a:pPr>
            <a:endParaRPr lang="en-US" altLang="zh-TW" sz="2400" dirty="0">
              <a:ea typeface="新細明體" panose="02020500000000000000" pitchFamily="18" charset="-120"/>
            </a:endParaRPr>
          </a:p>
        </p:txBody>
      </p:sp>
      <p:pic>
        <p:nvPicPr>
          <p:cNvPr id="3" name="圖片 2">
            <a:extLst>
              <a:ext uri="{FF2B5EF4-FFF2-40B4-BE49-F238E27FC236}">
                <a16:creationId xmlns:a16="http://schemas.microsoft.com/office/drawing/2014/main" id="{D4356068-7B24-712B-B550-C8BF0D9F9D8D}"/>
              </a:ext>
            </a:extLst>
          </p:cNvPr>
          <p:cNvPicPr>
            <a:picLocks noChangeAspect="1"/>
          </p:cNvPicPr>
          <p:nvPr/>
        </p:nvPicPr>
        <p:blipFill>
          <a:blip r:embed="rId3"/>
          <a:stretch>
            <a:fillRect/>
          </a:stretch>
        </p:blipFill>
        <p:spPr>
          <a:xfrm>
            <a:off x="7139661" y="445735"/>
            <a:ext cx="4897182" cy="2754665"/>
          </a:xfrm>
          <a:prstGeom prst="rect">
            <a:avLst/>
          </a:prstGeom>
        </p:spPr>
      </p:pic>
      <p:cxnSp>
        <p:nvCxnSpPr>
          <p:cNvPr id="5" name="直線單箭頭接點 4">
            <a:extLst>
              <a:ext uri="{FF2B5EF4-FFF2-40B4-BE49-F238E27FC236}">
                <a16:creationId xmlns:a16="http://schemas.microsoft.com/office/drawing/2014/main" id="{36111A5C-1690-5808-E683-7FB4DFF1539C}"/>
              </a:ext>
            </a:extLst>
          </p:cNvPr>
          <p:cNvCxnSpPr>
            <a:cxnSpLocks/>
          </p:cNvCxnSpPr>
          <p:nvPr/>
        </p:nvCxnSpPr>
        <p:spPr>
          <a:xfrm>
            <a:off x="3875714" y="2197916"/>
            <a:ext cx="3210886" cy="202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53B610C9-FF47-5F80-4D0F-55CFE85B74DC}"/>
              </a:ext>
            </a:extLst>
          </p:cNvPr>
          <p:cNvCxnSpPr/>
          <p:nvPr/>
        </p:nvCxnSpPr>
        <p:spPr>
          <a:xfrm flipV="1">
            <a:off x="5830349" y="1610686"/>
            <a:ext cx="1309312" cy="109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FF52D8C0-0103-3326-C52D-412100BDEBD1}"/>
              </a:ext>
            </a:extLst>
          </p:cNvPr>
          <p:cNvCxnSpPr/>
          <p:nvPr/>
        </p:nvCxnSpPr>
        <p:spPr>
          <a:xfrm flipV="1">
            <a:off x="6610525" y="2061455"/>
            <a:ext cx="645952" cy="61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C1651AB6-BA1B-1844-BB2D-EB3725169375}"/>
              </a:ext>
            </a:extLst>
          </p:cNvPr>
          <p:cNvCxnSpPr>
            <a:cxnSpLocks/>
          </p:cNvCxnSpPr>
          <p:nvPr/>
        </p:nvCxnSpPr>
        <p:spPr>
          <a:xfrm>
            <a:off x="6610525" y="2688147"/>
            <a:ext cx="704675" cy="20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AF79B3D-6D02-B597-0AC1-D894BFAB6181}"/>
              </a:ext>
            </a:extLst>
          </p:cNvPr>
          <p:cNvSpPr>
            <a:spLocks noGrp="1"/>
          </p:cNvSpPr>
          <p:nvPr>
            <p:ph type="sldNum" sz="quarter" idx="12"/>
          </p:nvPr>
        </p:nvSpPr>
        <p:spPr/>
        <p:txBody>
          <a:bodyPr/>
          <a:lstStyle/>
          <a:p>
            <a:fld id="{BE15108C-154A-4A5A-9C05-91A49A422BA7}" type="slidenum">
              <a:rPr lang="en-US" smtClean="0"/>
              <a:t>6</a:t>
            </a:fld>
            <a:endParaRPr lang="en-US"/>
          </a:p>
        </p:txBody>
      </p:sp>
      <p:pic>
        <p:nvPicPr>
          <p:cNvPr id="6" name="圖片 5">
            <a:extLst>
              <a:ext uri="{FF2B5EF4-FFF2-40B4-BE49-F238E27FC236}">
                <a16:creationId xmlns:a16="http://schemas.microsoft.com/office/drawing/2014/main" id="{40220550-43C1-45DB-8709-D2B493725902}"/>
              </a:ext>
            </a:extLst>
          </p:cNvPr>
          <p:cNvPicPr>
            <a:picLocks noChangeAspect="1"/>
          </p:cNvPicPr>
          <p:nvPr/>
        </p:nvPicPr>
        <p:blipFill>
          <a:blip r:embed="rId2"/>
          <a:stretch>
            <a:fillRect/>
          </a:stretch>
        </p:blipFill>
        <p:spPr>
          <a:xfrm>
            <a:off x="847287" y="1086817"/>
            <a:ext cx="10354810" cy="4086298"/>
          </a:xfrm>
          <a:prstGeom prst="rect">
            <a:avLst/>
          </a:prstGeom>
        </p:spPr>
      </p:pic>
    </p:spTree>
    <p:extLst>
      <p:ext uri="{BB962C8B-B14F-4D97-AF65-F5344CB8AC3E}">
        <p14:creationId xmlns:p14="http://schemas.microsoft.com/office/powerpoint/2010/main" val="477876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D4423145-8B64-06CD-B834-D3C9ED5BC0AE}"/>
              </a:ext>
            </a:extLst>
          </p:cNvPr>
          <p:cNvSpPr>
            <a:spLocks noGrp="1" noChangeArrowheads="1"/>
          </p:cNvSpPr>
          <p:nvPr>
            <p:ph idx="1"/>
          </p:nvPr>
        </p:nvSpPr>
        <p:spPr>
          <a:xfrm>
            <a:off x="2209800" y="533400"/>
            <a:ext cx="7772400" cy="5562600"/>
          </a:xfrm>
        </p:spPr>
        <p:txBody>
          <a:bodyPr wrap="square" numCol="1" anchor="t" anchorCtr="0" compatLnSpc="1">
            <a:prstTxWarp prst="textNoShape">
              <a:avLst/>
            </a:prstTxWarp>
          </a:bodyPr>
          <a:lstStyle/>
          <a:p>
            <a:pPr algn="just">
              <a:lnSpc>
                <a:spcPct val="80000"/>
              </a:lnSpc>
              <a:buFont typeface="Wingdings" panose="05000000000000000000" pitchFamily="2" charset="2"/>
              <a:buNone/>
            </a:pPr>
            <a:r>
              <a:rPr lang="en-US" altLang="zh-TW" sz="1800" dirty="0">
                <a:ea typeface="新細明體" panose="02020500000000000000" pitchFamily="18" charset="-120"/>
                <a:cs typeface="Times New Roman" panose="02020603050405020304" pitchFamily="18" charset="0"/>
              </a:rPr>
              <a:t>   </a:t>
            </a:r>
            <a:r>
              <a:rPr lang="en-US" altLang="zh-TW" dirty="0">
                <a:solidFill>
                  <a:srgbClr val="FF0000"/>
                </a:solidFill>
                <a:ea typeface="新細明體" panose="02020500000000000000" pitchFamily="18" charset="-120"/>
                <a:cs typeface="Times New Roman" panose="02020603050405020304" pitchFamily="18" charset="0"/>
              </a:rPr>
              <a:t>6.</a:t>
            </a:r>
            <a:r>
              <a:rPr lang="en-US" altLang="zh-TW" dirty="0">
                <a:ea typeface="新細明體" panose="02020500000000000000" pitchFamily="18" charset="-120"/>
                <a:cs typeface="Times New Roman" panose="02020603050405020304" pitchFamily="18" charset="0"/>
              </a:rPr>
              <a:t>  </a:t>
            </a:r>
            <a:r>
              <a:rPr lang="en-US" altLang="zh-TW" dirty="0">
                <a:solidFill>
                  <a:srgbClr val="FF0000"/>
                </a:solidFill>
                <a:ea typeface="新細明體" panose="02020500000000000000" pitchFamily="18" charset="-120"/>
              </a:rPr>
              <a:t>E -&gt; id</a:t>
            </a:r>
          </a:p>
          <a:p>
            <a:pPr algn="just">
              <a:lnSpc>
                <a:spcPct val="80000"/>
              </a:lnSpc>
              <a:buFont typeface="Wingdings" panose="05000000000000000000" pitchFamily="2" charset="2"/>
              <a:buNone/>
            </a:pPr>
            <a:r>
              <a:rPr lang="en-US" altLang="zh-TW" dirty="0">
                <a:ea typeface="新細明體" panose="02020500000000000000" pitchFamily="18" charset="-120"/>
              </a:rPr>
              <a:t>     { </a:t>
            </a:r>
          </a:p>
          <a:p>
            <a:pPr algn="just">
              <a:lnSpc>
                <a:spcPct val="80000"/>
              </a:lnSpc>
              <a:buFont typeface="Wingdings" panose="05000000000000000000" pitchFamily="2" charset="2"/>
              <a:buNone/>
            </a:pPr>
            <a:r>
              <a:rPr lang="en-US" altLang="zh-TW" dirty="0">
                <a:ea typeface="新細明體" panose="02020500000000000000" pitchFamily="18" charset="-120"/>
              </a:rPr>
              <a:t>        </a:t>
            </a:r>
            <a:r>
              <a:rPr lang="en-US" altLang="zh-TW" dirty="0" err="1">
                <a:ea typeface="新細明體" panose="02020500000000000000" pitchFamily="18" charset="-120"/>
              </a:rPr>
              <a:t>E.true</a:t>
            </a:r>
            <a:r>
              <a:rPr lang="en-US" altLang="zh-TW" dirty="0">
                <a:ea typeface="新細明體" panose="02020500000000000000" pitchFamily="18" charset="-120"/>
              </a:rPr>
              <a:t> = MAKELIST (NEXTQUAD);</a:t>
            </a:r>
          </a:p>
          <a:p>
            <a:pPr algn="just">
              <a:lnSpc>
                <a:spcPct val="80000"/>
              </a:lnSpc>
              <a:buFont typeface="Wingdings" panose="05000000000000000000" pitchFamily="2" charset="2"/>
              <a:buNone/>
            </a:pPr>
            <a:r>
              <a:rPr lang="en-US" altLang="zh-TW" dirty="0">
                <a:ea typeface="新細明體" panose="02020500000000000000" pitchFamily="18" charset="-120"/>
              </a:rPr>
              <a:t>        </a:t>
            </a:r>
            <a:r>
              <a:rPr lang="en-US" altLang="zh-TW" dirty="0" err="1">
                <a:ea typeface="新細明體" panose="02020500000000000000" pitchFamily="18" charset="-120"/>
              </a:rPr>
              <a:t>E.false</a:t>
            </a:r>
            <a:r>
              <a:rPr lang="en-US" altLang="zh-TW" dirty="0">
                <a:ea typeface="新細明體" panose="02020500000000000000" pitchFamily="18" charset="-120"/>
              </a:rPr>
              <a:t> = MAKELIST(NEXTQUAD + 1);</a:t>
            </a:r>
          </a:p>
          <a:p>
            <a:pPr algn="just">
              <a:lnSpc>
                <a:spcPct val="80000"/>
              </a:lnSpc>
              <a:buFont typeface="Wingdings" panose="05000000000000000000" pitchFamily="2" charset="2"/>
              <a:buNone/>
            </a:pPr>
            <a:r>
              <a:rPr lang="en-US" altLang="zh-TW" dirty="0">
                <a:ea typeface="新細明體" panose="02020500000000000000" pitchFamily="18" charset="-120"/>
              </a:rPr>
              <a:t>        GEN (if </a:t>
            </a:r>
            <a:r>
              <a:rPr lang="en-US" altLang="zh-TW" dirty="0" err="1">
                <a:ea typeface="新細明體" panose="02020500000000000000" pitchFamily="18" charset="-120"/>
              </a:rPr>
              <a:t>id.addr</a:t>
            </a:r>
            <a:r>
              <a:rPr lang="en-US" altLang="zh-TW" dirty="0">
                <a:ea typeface="新細明體" panose="02020500000000000000" pitchFamily="18" charset="-120"/>
              </a:rPr>
              <a:t> </a:t>
            </a:r>
            <a:r>
              <a:rPr lang="en-US" altLang="zh-TW" dirty="0" err="1">
                <a:ea typeface="新細明體" panose="02020500000000000000" pitchFamily="18" charset="-120"/>
              </a:rPr>
              <a:t>goto</a:t>
            </a:r>
            <a:r>
              <a:rPr lang="en-US" altLang="zh-TW" dirty="0">
                <a:ea typeface="新細明體" panose="02020500000000000000" pitchFamily="18" charset="-120"/>
              </a:rPr>
              <a:t> _ );</a:t>
            </a:r>
          </a:p>
          <a:p>
            <a:pPr algn="just">
              <a:lnSpc>
                <a:spcPct val="80000"/>
              </a:lnSpc>
              <a:buFont typeface="Wingdings" panose="05000000000000000000" pitchFamily="2" charset="2"/>
              <a:buNone/>
            </a:pPr>
            <a:r>
              <a:rPr lang="en-US" altLang="zh-TW" dirty="0">
                <a:ea typeface="新細明體" panose="02020500000000000000" pitchFamily="18" charset="-120"/>
              </a:rPr>
              <a:t>        GEN (</a:t>
            </a:r>
            <a:r>
              <a:rPr lang="en-US" altLang="zh-TW" dirty="0" err="1">
                <a:ea typeface="新細明體" panose="02020500000000000000" pitchFamily="18" charset="-120"/>
              </a:rPr>
              <a:t>goto</a:t>
            </a:r>
            <a:r>
              <a:rPr lang="en-US" altLang="zh-TW" dirty="0">
                <a:ea typeface="新細明體" panose="02020500000000000000" pitchFamily="18" charset="-120"/>
              </a:rPr>
              <a:t> _);</a:t>
            </a:r>
          </a:p>
          <a:p>
            <a:pPr algn="just">
              <a:lnSpc>
                <a:spcPct val="80000"/>
              </a:lnSpc>
              <a:buFont typeface="Wingdings" panose="05000000000000000000" pitchFamily="2" charset="2"/>
              <a:buNone/>
            </a:pPr>
            <a:r>
              <a:rPr lang="en-US" altLang="zh-TW" dirty="0">
                <a:ea typeface="新細明體" panose="02020500000000000000" pitchFamily="18" charset="-120"/>
              </a:rPr>
              <a:t>     }</a:t>
            </a:r>
          </a:p>
          <a:p>
            <a:pPr algn="just">
              <a:lnSpc>
                <a:spcPct val="80000"/>
              </a:lnSpc>
              <a:buFont typeface="Wingdings" panose="05000000000000000000" pitchFamily="2" charset="2"/>
              <a:buNone/>
            </a:pPr>
            <a:endParaRPr lang="en-US" altLang="zh-TW" dirty="0">
              <a:ea typeface="新細明體" panose="02020500000000000000" pitchFamily="18" charset="-120"/>
            </a:endParaRPr>
          </a:p>
          <a:p>
            <a:pPr algn="just">
              <a:lnSpc>
                <a:spcPct val="80000"/>
              </a:lnSpc>
              <a:buFont typeface="Wingdings" panose="05000000000000000000" pitchFamily="2" charset="2"/>
              <a:buNone/>
            </a:pPr>
            <a:r>
              <a:rPr lang="en-US" altLang="zh-TW" dirty="0">
                <a:ea typeface="新細明體" panose="02020500000000000000" pitchFamily="18" charset="-120"/>
              </a:rPr>
              <a:t>    /* MAKELIST ( </a:t>
            </a:r>
            <a:r>
              <a:rPr lang="en-US" altLang="zh-TW" dirty="0" err="1">
                <a:ea typeface="新細明體" panose="02020500000000000000" pitchFamily="18" charset="-120"/>
              </a:rPr>
              <a:t>i</a:t>
            </a:r>
            <a:r>
              <a:rPr lang="en-US" altLang="zh-TW" dirty="0">
                <a:ea typeface="新細明體" panose="02020500000000000000" pitchFamily="18" charset="-120"/>
              </a:rPr>
              <a:t> ) – a function that creates a list containing </a:t>
            </a:r>
            <a:r>
              <a:rPr lang="en-US" altLang="zh-TW" dirty="0" err="1">
                <a:ea typeface="新細明體" panose="02020500000000000000" pitchFamily="18" charset="-120"/>
              </a:rPr>
              <a:t>i</a:t>
            </a:r>
            <a:r>
              <a:rPr lang="en-US" altLang="zh-TW" dirty="0">
                <a:ea typeface="新細明體" panose="02020500000000000000" pitchFamily="18" charset="-120"/>
              </a:rPr>
              <a:t>, an index into the array of quadruples, and returns a pointer to the list it has made. */</a:t>
            </a:r>
          </a:p>
          <a:p>
            <a:pPr algn="just">
              <a:lnSpc>
                <a:spcPct val="80000"/>
              </a:lnSpc>
              <a:buFont typeface="Wingdings" panose="05000000000000000000" pitchFamily="2" charset="2"/>
              <a:buNone/>
            </a:pPr>
            <a:endParaRPr lang="en-US" altLang="zh-TW" dirty="0">
              <a:ea typeface="新細明體" panose="02020500000000000000" pitchFamily="18" charset="-120"/>
            </a:endParaRPr>
          </a:p>
          <a:p>
            <a:pPr algn="just">
              <a:lnSpc>
                <a:spcPct val="80000"/>
              </a:lnSpc>
              <a:buFont typeface="Wingdings" panose="05000000000000000000" pitchFamily="2" charset="2"/>
              <a:buNone/>
            </a:pPr>
            <a:r>
              <a:rPr lang="en-US" altLang="zh-TW" dirty="0">
                <a:ea typeface="新細明體" panose="02020500000000000000" pitchFamily="18" charset="-120"/>
              </a:rPr>
              <a:t>   /* GEN(x) – a function that translates x (a kind of three-address-code) into quadruple representation. */</a:t>
            </a:r>
          </a:p>
          <a:p>
            <a:pPr algn="just">
              <a:lnSpc>
                <a:spcPct val="80000"/>
              </a:lnSpc>
              <a:buFont typeface="Wingdings" panose="05000000000000000000" pitchFamily="2" charset="2"/>
              <a:buNone/>
            </a:pPr>
            <a:endParaRPr lang="en-US" altLang="zh-TW" dirty="0">
              <a:ea typeface="新細明體" panose="02020500000000000000" pitchFamily="18" charset="-120"/>
            </a:endParaRPr>
          </a:p>
          <a:p>
            <a:pPr algn="just">
              <a:lnSpc>
                <a:spcPct val="80000"/>
              </a:lnSpc>
              <a:buFont typeface="Wingdings" panose="05000000000000000000" pitchFamily="2" charset="2"/>
              <a:buNone/>
            </a:pPr>
            <a:r>
              <a:rPr lang="en-US" altLang="zh-TW" sz="1800" dirty="0">
                <a:ea typeface="新細明體" panose="02020500000000000000" pitchFamily="18" charset="-120"/>
                <a:cs typeface="Times New Roman" panose="02020603050405020304" pitchFamily="18" charset="0"/>
              </a:rPr>
              <a:t> </a:t>
            </a:r>
            <a:endParaRPr lang="en-US" altLang="zh-TW" sz="1800" dirty="0">
              <a:ea typeface="新細明體" panose="02020500000000000000" pitchFamily="18" charset="-120"/>
            </a:endParaRPr>
          </a:p>
          <a:p>
            <a:pPr>
              <a:lnSpc>
                <a:spcPct val="80000"/>
              </a:lnSpc>
              <a:buFont typeface="Wingdings" panose="05000000000000000000" pitchFamily="2" charset="2"/>
              <a:buNone/>
            </a:pPr>
            <a:endParaRPr lang="en-US" altLang="zh-TW" sz="1800" dirty="0">
              <a:ea typeface="新細明體" panose="02020500000000000000" pitchFamily="18" charset="-12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2E4975CE-AE88-DA6F-397D-9FB3CC16BE56}"/>
              </a:ext>
            </a:extLst>
          </p:cNvPr>
          <p:cNvSpPr>
            <a:spLocks noGrp="1" noChangeArrowheads="1"/>
          </p:cNvSpPr>
          <p:nvPr>
            <p:ph idx="1"/>
          </p:nvPr>
        </p:nvSpPr>
        <p:spPr bwMode="auto">
          <a:xfrm>
            <a:off x="2424113" y="6381750"/>
            <a:ext cx="7772400" cy="1652588"/>
          </a:xfrm>
        </p:spPr>
        <p:txBody>
          <a:bodyPr wrap="square" numCol="1" anchor="t" anchorCtr="0" compatLnSpc="1">
            <a:prstTxWarp prst="textNoShape">
              <a:avLst/>
            </a:prstTxWarp>
          </a:bodyPr>
          <a:lstStyle/>
          <a:p>
            <a:pPr algn="just">
              <a:buFont typeface="Wingdings" panose="05000000000000000000" pitchFamily="2" charset="2"/>
              <a:buNone/>
            </a:pPr>
            <a:r>
              <a:rPr lang="en-US" altLang="zh-TW">
                <a:ea typeface="新細明體" panose="02020500000000000000" pitchFamily="18" charset="-120"/>
                <a:cs typeface="Times New Roman" panose="02020603050405020304" pitchFamily="18" charset="0"/>
              </a:rPr>
              <a:t>     </a:t>
            </a:r>
            <a:endParaRPr lang="en-US" altLang="zh-TW">
              <a:ea typeface="新細明體" panose="02020500000000000000" pitchFamily="18" charset="-120"/>
            </a:endParaRPr>
          </a:p>
        </p:txBody>
      </p:sp>
      <p:sp>
        <p:nvSpPr>
          <p:cNvPr id="81922" name="投影片編號版面配置區 5">
            <a:extLst>
              <a:ext uri="{FF2B5EF4-FFF2-40B4-BE49-F238E27FC236}">
                <a16:creationId xmlns:a16="http://schemas.microsoft.com/office/drawing/2014/main" id="{540EABCD-A929-A1BE-61C4-D232CEA1AE9A}"/>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868769B-DA5C-49E2-BA66-BFB30256BE3C}" type="slidenum">
              <a:rPr kumimoji="0" lang="en-US" altLang="zh-TW" sz="675">
                <a:solidFill>
                  <a:schemeClr val="bg1"/>
                </a:solidFill>
              </a:rPr>
              <a:pPr eaLnBrk="1" hangingPunct="1">
                <a:defRPr/>
              </a:pPr>
              <a:t>61</a:t>
            </a:fld>
            <a:endParaRPr kumimoji="0" lang="en-US" altLang="zh-TW" sz="675">
              <a:solidFill>
                <a:schemeClr val="bg1"/>
              </a:solidFill>
            </a:endParaRPr>
          </a:p>
        </p:txBody>
      </p:sp>
      <p:sp>
        <p:nvSpPr>
          <p:cNvPr id="168964" name="Rectangle 4">
            <a:extLst>
              <a:ext uri="{FF2B5EF4-FFF2-40B4-BE49-F238E27FC236}">
                <a16:creationId xmlns:a16="http://schemas.microsoft.com/office/drawing/2014/main" id="{C371B485-C316-0E72-64AD-FE31A997EF41}"/>
              </a:ext>
            </a:extLst>
          </p:cNvPr>
          <p:cNvSpPr>
            <a:spLocks noChangeArrowheads="1"/>
          </p:cNvSpPr>
          <p:nvPr/>
        </p:nvSpPr>
        <p:spPr bwMode="auto">
          <a:xfrm>
            <a:off x="2279651" y="1916114"/>
            <a:ext cx="6911975" cy="433387"/>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68965" name="Text Box 5">
            <a:extLst>
              <a:ext uri="{FF2B5EF4-FFF2-40B4-BE49-F238E27FC236}">
                <a16:creationId xmlns:a16="http://schemas.microsoft.com/office/drawing/2014/main" id="{76BB3D88-625A-82D0-157E-9F44E1ADB941}"/>
              </a:ext>
            </a:extLst>
          </p:cNvPr>
          <p:cNvSpPr txBox="1">
            <a:spLocks noChangeArrowheads="1"/>
          </p:cNvSpPr>
          <p:nvPr/>
        </p:nvSpPr>
        <p:spPr bwMode="auto">
          <a:xfrm>
            <a:off x="2763838" y="1216025"/>
            <a:ext cx="658545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solidFill>
                  <a:srgbClr val="FF0000"/>
                </a:solidFill>
                <a:latin typeface="Arial" panose="020B0604020202020204" pitchFamily="34" charset="0"/>
                <a:ea typeface="新細明體" panose="02020500000000000000" pitchFamily="18" charset="-120"/>
              </a:rPr>
              <a:t>7.   E -&gt; id</a:t>
            </a:r>
            <a:r>
              <a:rPr kumimoji="1" lang="en-US" altLang="zh-TW" sz="2400" baseline="30000" dirty="0">
                <a:solidFill>
                  <a:srgbClr val="FF0000"/>
                </a:solidFill>
                <a:latin typeface="Arial" panose="020B0604020202020204" pitchFamily="34" charset="0"/>
                <a:ea typeface="新細明體" panose="02020500000000000000" pitchFamily="18" charset="-120"/>
              </a:rPr>
              <a:t>(1)</a:t>
            </a:r>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dirty="0" err="1">
                <a:solidFill>
                  <a:srgbClr val="FF0000"/>
                </a:solidFill>
                <a:latin typeface="Arial" panose="020B0604020202020204" pitchFamily="34" charset="0"/>
                <a:ea typeface="新細明體" panose="02020500000000000000" pitchFamily="18" charset="-120"/>
              </a:rPr>
              <a:t>relop</a:t>
            </a:r>
            <a:r>
              <a:rPr kumimoji="1" lang="en-US" altLang="zh-TW" sz="2400" dirty="0">
                <a:solidFill>
                  <a:srgbClr val="FF0000"/>
                </a:solidFill>
                <a:latin typeface="Arial" panose="020B0604020202020204" pitchFamily="34" charset="0"/>
                <a:ea typeface="新細明體" panose="02020500000000000000" pitchFamily="18" charset="-120"/>
              </a:rPr>
              <a:t> id</a:t>
            </a:r>
            <a:r>
              <a:rPr kumimoji="1" lang="en-US" altLang="zh-TW" sz="2400" baseline="30000" dirty="0">
                <a:solidFill>
                  <a:srgbClr val="FF0000"/>
                </a:solidFill>
                <a:latin typeface="Arial" panose="020B0604020202020204" pitchFamily="34" charset="0"/>
                <a:ea typeface="新細明體" panose="02020500000000000000" pitchFamily="18" charset="-120"/>
              </a:rPr>
              <a:t>(2)</a:t>
            </a:r>
          </a:p>
          <a:p>
            <a:pPr eaLnBrk="1" hangingPunct="1"/>
            <a:r>
              <a:rPr kumimoji="1" lang="en-US" altLang="zh-TW" sz="2400" dirty="0">
                <a:latin typeface="Arial" panose="020B0604020202020204" pitchFamily="34" charset="0"/>
                <a:ea typeface="新細明體" panose="02020500000000000000" pitchFamily="18" charset="-120"/>
              </a:rPr>
              <a:t>       { </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 MAKELIST (NEXTQUAD);</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 = MAKELIST(NEXTQUAD + 1);</a:t>
            </a:r>
          </a:p>
          <a:p>
            <a:pPr eaLnBrk="1" hangingPunct="1"/>
            <a:r>
              <a:rPr kumimoji="1" lang="en-US" altLang="zh-TW" sz="2400" dirty="0">
                <a:latin typeface="Arial" panose="020B0604020202020204" pitchFamily="34" charset="0"/>
                <a:ea typeface="新細明體" panose="02020500000000000000" pitchFamily="18" charset="-120"/>
              </a:rPr>
              <a:t>          GEN (if id</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a:t>
            </a:r>
            <a:r>
              <a:rPr kumimoji="1" lang="en-US" altLang="zh-TW" sz="2400" dirty="0" err="1">
                <a:latin typeface="Arial" panose="020B0604020202020204" pitchFamily="34" charset="0"/>
                <a:ea typeface="新細明體" panose="02020500000000000000" pitchFamily="18" charset="-120"/>
              </a:rPr>
              <a:t>addr</a:t>
            </a:r>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relop</a:t>
            </a:r>
            <a:r>
              <a:rPr kumimoji="1" lang="en-US" altLang="zh-TW" sz="2400" dirty="0">
                <a:latin typeface="Arial" panose="020B0604020202020204" pitchFamily="34" charset="0"/>
                <a:ea typeface="新細明體" panose="02020500000000000000" pitchFamily="18" charset="-120"/>
              </a:rPr>
              <a:t> id</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a:t>
            </a:r>
            <a:r>
              <a:rPr kumimoji="1" lang="en-US" altLang="zh-TW" sz="2400" dirty="0" err="1">
                <a:latin typeface="Arial" panose="020B0604020202020204" pitchFamily="34" charset="0"/>
                <a:ea typeface="新細明體" panose="02020500000000000000" pitchFamily="18" charset="-120"/>
              </a:rPr>
              <a:t>addr</a:t>
            </a:r>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_ );</a:t>
            </a:r>
          </a:p>
          <a:p>
            <a:pPr eaLnBrk="1" hangingPunct="1"/>
            <a:r>
              <a:rPr kumimoji="1" lang="en-US" altLang="zh-TW" sz="2400" dirty="0">
                <a:latin typeface="Arial" panose="020B0604020202020204" pitchFamily="34" charset="0"/>
                <a:ea typeface="新細明體" panose="02020500000000000000" pitchFamily="18" charset="-120"/>
              </a:rPr>
              <a:t>          GEN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_);</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endParaRPr kumimoji="1" lang="en-US" altLang="zh-TW" sz="2400" dirty="0">
              <a:latin typeface="Arial" panose="020B0604020202020204" pitchFamily="34" charset="0"/>
              <a:ea typeface="新細明體" panose="02020500000000000000" pitchFamily="18" charset="-120"/>
            </a:endParaRPr>
          </a:p>
        </p:txBody>
      </p:sp>
      <p:sp>
        <p:nvSpPr>
          <p:cNvPr id="168967" name="Rectangle 7">
            <a:extLst>
              <a:ext uri="{FF2B5EF4-FFF2-40B4-BE49-F238E27FC236}">
                <a16:creationId xmlns:a16="http://schemas.microsoft.com/office/drawing/2014/main" id="{F2FFAD1E-CABF-93E7-ECF0-C8AD5101AC07}"/>
              </a:ext>
            </a:extLst>
          </p:cNvPr>
          <p:cNvSpPr>
            <a:spLocks noChangeArrowheads="1"/>
          </p:cNvSpPr>
          <p:nvPr/>
        </p:nvSpPr>
        <p:spPr bwMode="auto">
          <a:xfrm>
            <a:off x="5232400" y="4437064"/>
            <a:ext cx="1366838" cy="287337"/>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a:latin typeface="Arial" panose="020B0604020202020204" pitchFamily="34" charset="0"/>
                <a:ea typeface="新細明體" panose="02020500000000000000" pitchFamily="18" charset="-120"/>
              </a:rPr>
              <a:t>          false</a:t>
            </a:r>
          </a:p>
        </p:txBody>
      </p:sp>
      <p:sp>
        <p:nvSpPr>
          <p:cNvPr id="168968" name="Line 8">
            <a:extLst>
              <a:ext uri="{FF2B5EF4-FFF2-40B4-BE49-F238E27FC236}">
                <a16:creationId xmlns:a16="http://schemas.microsoft.com/office/drawing/2014/main" id="{439D83A2-91DE-B63D-2B7F-B52B43D21E90}"/>
              </a:ext>
            </a:extLst>
          </p:cNvPr>
          <p:cNvSpPr>
            <a:spLocks noChangeShapeType="1"/>
          </p:cNvSpPr>
          <p:nvPr/>
        </p:nvSpPr>
        <p:spPr bwMode="auto">
          <a:xfrm>
            <a:off x="5808663" y="4437064"/>
            <a:ext cx="0" cy="287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69" name="Text Box 9">
            <a:extLst>
              <a:ext uri="{FF2B5EF4-FFF2-40B4-BE49-F238E27FC236}">
                <a16:creationId xmlns:a16="http://schemas.microsoft.com/office/drawing/2014/main" id="{96AEE617-AD49-5C2F-DDD9-1A8DA7017949}"/>
              </a:ext>
            </a:extLst>
          </p:cNvPr>
          <p:cNvSpPr txBox="1">
            <a:spLocks noChangeArrowheads="1"/>
          </p:cNvSpPr>
          <p:nvPr/>
        </p:nvSpPr>
        <p:spPr bwMode="auto">
          <a:xfrm>
            <a:off x="4800601" y="436562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b="1">
                <a:latin typeface="Arial" panose="020B0604020202020204" pitchFamily="34" charset="0"/>
                <a:ea typeface="新細明體" panose="02020500000000000000" pitchFamily="18" charset="-120"/>
              </a:rPr>
              <a:t>E</a:t>
            </a:r>
          </a:p>
        </p:txBody>
      </p:sp>
      <p:sp>
        <p:nvSpPr>
          <p:cNvPr id="168970" name="Text Box 11">
            <a:extLst>
              <a:ext uri="{FF2B5EF4-FFF2-40B4-BE49-F238E27FC236}">
                <a16:creationId xmlns:a16="http://schemas.microsoft.com/office/drawing/2014/main" id="{EF8A68C4-0995-462F-0E99-21585525DCB3}"/>
              </a:ext>
            </a:extLst>
          </p:cNvPr>
          <p:cNvSpPr txBox="1">
            <a:spLocks noChangeArrowheads="1"/>
          </p:cNvSpPr>
          <p:nvPr/>
        </p:nvSpPr>
        <p:spPr bwMode="auto">
          <a:xfrm>
            <a:off x="5211763" y="4384676"/>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true</a:t>
            </a:r>
          </a:p>
        </p:txBody>
      </p:sp>
      <p:sp>
        <p:nvSpPr>
          <p:cNvPr id="168971" name="Line 12">
            <a:extLst>
              <a:ext uri="{FF2B5EF4-FFF2-40B4-BE49-F238E27FC236}">
                <a16:creationId xmlns:a16="http://schemas.microsoft.com/office/drawing/2014/main" id="{F9D9829D-C485-2D35-F48F-149D85FA220A}"/>
              </a:ext>
            </a:extLst>
          </p:cNvPr>
          <p:cNvSpPr>
            <a:spLocks noChangeShapeType="1"/>
          </p:cNvSpPr>
          <p:nvPr/>
        </p:nvSpPr>
        <p:spPr bwMode="auto">
          <a:xfrm flipH="1">
            <a:off x="5087938" y="4652964"/>
            <a:ext cx="431800" cy="5048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8972" name="Line 13">
            <a:extLst>
              <a:ext uri="{FF2B5EF4-FFF2-40B4-BE49-F238E27FC236}">
                <a16:creationId xmlns:a16="http://schemas.microsoft.com/office/drawing/2014/main" id="{DBB17A84-BC9C-B89B-471A-D5210FDD9A85}"/>
              </a:ext>
            </a:extLst>
          </p:cNvPr>
          <p:cNvSpPr>
            <a:spLocks noChangeShapeType="1"/>
          </p:cNvSpPr>
          <p:nvPr/>
        </p:nvSpPr>
        <p:spPr bwMode="auto">
          <a:xfrm>
            <a:off x="6311901" y="4652963"/>
            <a:ext cx="504825" cy="5762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8973" name="Rectangle 14">
            <a:extLst>
              <a:ext uri="{FF2B5EF4-FFF2-40B4-BE49-F238E27FC236}">
                <a16:creationId xmlns:a16="http://schemas.microsoft.com/office/drawing/2014/main" id="{64F07562-6D21-77E9-79E7-694F860F1474}"/>
              </a:ext>
            </a:extLst>
          </p:cNvPr>
          <p:cNvSpPr>
            <a:spLocks noChangeArrowheads="1"/>
          </p:cNvSpPr>
          <p:nvPr/>
        </p:nvSpPr>
        <p:spPr bwMode="auto">
          <a:xfrm>
            <a:off x="4583114" y="5300664"/>
            <a:ext cx="865187" cy="28892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400">
                <a:latin typeface="Arial" panose="020B0604020202020204" pitchFamily="34" charset="0"/>
                <a:ea typeface="新細明體" panose="02020500000000000000" pitchFamily="18" charset="-120"/>
              </a:rPr>
              <a:t>20</a:t>
            </a:r>
          </a:p>
        </p:txBody>
      </p:sp>
      <p:sp>
        <p:nvSpPr>
          <p:cNvPr id="168974" name="Line 15">
            <a:extLst>
              <a:ext uri="{FF2B5EF4-FFF2-40B4-BE49-F238E27FC236}">
                <a16:creationId xmlns:a16="http://schemas.microsoft.com/office/drawing/2014/main" id="{4AF908CB-9BEB-B6E5-75F3-1506CAF3E60F}"/>
              </a:ext>
            </a:extLst>
          </p:cNvPr>
          <p:cNvSpPr>
            <a:spLocks noChangeShapeType="1"/>
          </p:cNvSpPr>
          <p:nvPr/>
        </p:nvSpPr>
        <p:spPr bwMode="auto">
          <a:xfrm>
            <a:off x="5016500" y="5300664"/>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5" name="Line 16">
            <a:extLst>
              <a:ext uri="{FF2B5EF4-FFF2-40B4-BE49-F238E27FC236}">
                <a16:creationId xmlns:a16="http://schemas.microsoft.com/office/drawing/2014/main" id="{B7E2A29B-9624-2488-BE11-8E4BBDE1A6BE}"/>
              </a:ext>
            </a:extLst>
          </p:cNvPr>
          <p:cNvSpPr>
            <a:spLocks noChangeShapeType="1"/>
          </p:cNvSpPr>
          <p:nvPr/>
        </p:nvSpPr>
        <p:spPr bwMode="auto">
          <a:xfrm>
            <a:off x="5448300" y="530066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6" name="Line 17">
            <a:extLst>
              <a:ext uri="{FF2B5EF4-FFF2-40B4-BE49-F238E27FC236}">
                <a16:creationId xmlns:a16="http://schemas.microsoft.com/office/drawing/2014/main" id="{D44B3467-752C-C37C-D283-C90A3C247C4B}"/>
              </a:ext>
            </a:extLst>
          </p:cNvPr>
          <p:cNvSpPr>
            <a:spLocks noChangeShapeType="1"/>
          </p:cNvSpPr>
          <p:nvPr/>
        </p:nvSpPr>
        <p:spPr bwMode="auto">
          <a:xfrm>
            <a:off x="5448300" y="5589588"/>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7" name="Rectangle 18">
            <a:extLst>
              <a:ext uri="{FF2B5EF4-FFF2-40B4-BE49-F238E27FC236}">
                <a16:creationId xmlns:a16="http://schemas.microsoft.com/office/drawing/2014/main" id="{D45C0954-28C5-E8A5-C708-2A7B937F903E}"/>
              </a:ext>
            </a:extLst>
          </p:cNvPr>
          <p:cNvSpPr>
            <a:spLocks noChangeArrowheads="1"/>
          </p:cNvSpPr>
          <p:nvPr/>
        </p:nvSpPr>
        <p:spPr bwMode="auto">
          <a:xfrm>
            <a:off x="7967664" y="3429001"/>
            <a:ext cx="2232025" cy="7921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dirty="0">
                <a:latin typeface="Arial" panose="020B0604020202020204" pitchFamily="34" charset="0"/>
                <a:ea typeface="新細明體" panose="02020500000000000000" pitchFamily="18" charset="-120"/>
              </a:rPr>
              <a:t>if id</a:t>
            </a:r>
            <a:r>
              <a:rPr kumimoji="1" lang="en-US" altLang="zh-TW" baseline="30000" dirty="0">
                <a:latin typeface="Arial" panose="020B0604020202020204" pitchFamily="34" charset="0"/>
                <a:ea typeface="新細明體" panose="02020500000000000000" pitchFamily="18" charset="-120"/>
              </a:rPr>
              <a:t>(1)</a:t>
            </a:r>
            <a:r>
              <a:rPr kumimoji="1" lang="en-US" altLang="zh-TW" dirty="0">
                <a:latin typeface="Arial" panose="020B0604020202020204" pitchFamily="34" charset="0"/>
                <a:ea typeface="新細明體" panose="02020500000000000000" pitchFamily="18" charset="-120"/>
              </a:rPr>
              <a:t>.</a:t>
            </a:r>
            <a:r>
              <a:rPr kumimoji="1" lang="en-US" altLang="zh-TW" dirty="0" err="1">
                <a:latin typeface="Arial" panose="020B0604020202020204" pitchFamily="34" charset="0"/>
                <a:ea typeface="新細明體" panose="02020500000000000000" pitchFamily="18" charset="-120"/>
              </a:rPr>
              <a:t>addr</a:t>
            </a:r>
            <a:r>
              <a:rPr kumimoji="1" lang="en-US" altLang="zh-TW" dirty="0">
                <a:latin typeface="Arial" panose="020B0604020202020204" pitchFamily="34" charset="0"/>
                <a:ea typeface="新細明體" panose="02020500000000000000" pitchFamily="18" charset="-120"/>
              </a:rPr>
              <a:t> </a:t>
            </a:r>
            <a:r>
              <a:rPr kumimoji="1" lang="en-US" altLang="zh-TW" dirty="0" err="1">
                <a:latin typeface="Arial" panose="020B0604020202020204" pitchFamily="34" charset="0"/>
                <a:ea typeface="新細明體" panose="02020500000000000000" pitchFamily="18" charset="-120"/>
              </a:rPr>
              <a:t>relop</a:t>
            </a:r>
            <a:endParaRPr kumimoji="1" lang="en-US" altLang="zh-TW" dirty="0">
              <a:latin typeface="Arial" panose="020B0604020202020204" pitchFamily="34" charset="0"/>
              <a:ea typeface="新細明體" panose="02020500000000000000" pitchFamily="18" charset="-120"/>
            </a:endParaRPr>
          </a:p>
          <a:p>
            <a:pPr eaLnBrk="1" hangingPunct="1"/>
            <a:r>
              <a:rPr kumimoji="1" lang="en-US" altLang="zh-TW" dirty="0">
                <a:latin typeface="Arial" panose="020B0604020202020204" pitchFamily="34" charset="0"/>
                <a:ea typeface="新細明體" panose="02020500000000000000" pitchFamily="18" charset="-120"/>
              </a:rPr>
              <a:t> id</a:t>
            </a:r>
            <a:r>
              <a:rPr kumimoji="1" lang="en-US" altLang="zh-TW" baseline="30000" dirty="0">
                <a:latin typeface="Arial" panose="020B0604020202020204" pitchFamily="34" charset="0"/>
                <a:ea typeface="新細明體" panose="02020500000000000000" pitchFamily="18" charset="-120"/>
              </a:rPr>
              <a:t>(2)</a:t>
            </a:r>
            <a:r>
              <a:rPr kumimoji="1" lang="en-US" altLang="zh-TW" dirty="0">
                <a:latin typeface="Arial" panose="020B0604020202020204" pitchFamily="34" charset="0"/>
                <a:ea typeface="新細明體" panose="02020500000000000000" pitchFamily="18" charset="-120"/>
              </a:rPr>
              <a:t>.</a:t>
            </a:r>
            <a:r>
              <a:rPr kumimoji="1" lang="en-US" altLang="zh-TW" dirty="0" err="1">
                <a:latin typeface="Arial" panose="020B0604020202020204" pitchFamily="34" charset="0"/>
                <a:ea typeface="新細明體" panose="02020500000000000000" pitchFamily="18" charset="-120"/>
              </a:rPr>
              <a:t>addr</a:t>
            </a:r>
            <a:r>
              <a:rPr kumimoji="1" lang="en-US" altLang="zh-TW" dirty="0">
                <a:latin typeface="Arial" panose="020B0604020202020204" pitchFamily="34" charset="0"/>
                <a:ea typeface="新細明體" panose="02020500000000000000" pitchFamily="18" charset="-120"/>
              </a:rPr>
              <a:t> </a:t>
            </a:r>
            <a:r>
              <a:rPr kumimoji="1" lang="en-US" altLang="zh-TW" dirty="0" err="1">
                <a:latin typeface="Arial" panose="020B0604020202020204" pitchFamily="34" charset="0"/>
                <a:ea typeface="新細明體" panose="02020500000000000000" pitchFamily="18" charset="-120"/>
              </a:rPr>
              <a:t>goto</a:t>
            </a:r>
            <a:r>
              <a:rPr kumimoji="1" lang="en-US" altLang="zh-TW" dirty="0">
                <a:latin typeface="Arial" panose="020B0604020202020204" pitchFamily="34" charset="0"/>
                <a:ea typeface="新細明體" panose="02020500000000000000" pitchFamily="18" charset="-120"/>
              </a:rPr>
              <a:t> _</a:t>
            </a:r>
          </a:p>
        </p:txBody>
      </p:sp>
      <p:sp>
        <p:nvSpPr>
          <p:cNvPr id="168978" name="Line 19">
            <a:extLst>
              <a:ext uri="{FF2B5EF4-FFF2-40B4-BE49-F238E27FC236}">
                <a16:creationId xmlns:a16="http://schemas.microsoft.com/office/drawing/2014/main" id="{01E03B5E-91F1-FC39-FEBB-20DBAEE3BEB7}"/>
              </a:ext>
            </a:extLst>
          </p:cNvPr>
          <p:cNvSpPr>
            <a:spLocks noChangeShapeType="1"/>
          </p:cNvSpPr>
          <p:nvPr/>
        </p:nvSpPr>
        <p:spPr bwMode="auto">
          <a:xfrm>
            <a:off x="7967664" y="4652963"/>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9" name="Text Box 21">
            <a:extLst>
              <a:ext uri="{FF2B5EF4-FFF2-40B4-BE49-F238E27FC236}">
                <a16:creationId xmlns:a16="http://schemas.microsoft.com/office/drawing/2014/main" id="{E958FD78-66AC-F897-FBE7-2D5949C5362F}"/>
              </a:ext>
            </a:extLst>
          </p:cNvPr>
          <p:cNvSpPr txBox="1">
            <a:spLocks noChangeArrowheads="1"/>
          </p:cNvSpPr>
          <p:nvPr/>
        </p:nvSpPr>
        <p:spPr bwMode="auto">
          <a:xfrm>
            <a:off x="7391400" y="37163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20</a:t>
            </a:r>
          </a:p>
        </p:txBody>
      </p:sp>
      <p:sp>
        <p:nvSpPr>
          <p:cNvPr id="168980" name="Text Box 22">
            <a:extLst>
              <a:ext uri="{FF2B5EF4-FFF2-40B4-BE49-F238E27FC236}">
                <a16:creationId xmlns:a16="http://schemas.microsoft.com/office/drawing/2014/main" id="{9DED52B9-3018-0490-A50D-45EABD5E6CB7}"/>
              </a:ext>
            </a:extLst>
          </p:cNvPr>
          <p:cNvSpPr txBox="1">
            <a:spLocks noChangeArrowheads="1"/>
          </p:cNvSpPr>
          <p:nvPr/>
        </p:nvSpPr>
        <p:spPr bwMode="auto">
          <a:xfrm>
            <a:off x="7391400" y="42211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21</a:t>
            </a:r>
          </a:p>
        </p:txBody>
      </p:sp>
      <p:sp>
        <p:nvSpPr>
          <p:cNvPr id="168981" name="Line 24">
            <a:extLst>
              <a:ext uri="{FF2B5EF4-FFF2-40B4-BE49-F238E27FC236}">
                <a16:creationId xmlns:a16="http://schemas.microsoft.com/office/drawing/2014/main" id="{8BF6D5B3-4EB3-7CFA-089D-016532383124}"/>
              </a:ext>
            </a:extLst>
          </p:cNvPr>
          <p:cNvSpPr>
            <a:spLocks noChangeShapeType="1"/>
          </p:cNvSpPr>
          <p:nvPr/>
        </p:nvSpPr>
        <p:spPr bwMode="auto">
          <a:xfrm flipV="1">
            <a:off x="7967663" y="4221163"/>
            <a:ext cx="0" cy="1008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82" name="Line 25">
            <a:extLst>
              <a:ext uri="{FF2B5EF4-FFF2-40B4-BE49-F238E27FC236}">
                <a16:creationId xmlns:a16="http://schemas.microsoft.com/office/drawing/2014/main" id="{C81E814E-4578-C467-ECFE-C2E8A1CB557F}"/>
              </a:ext>
            </a:extLst>
          </p:cNvPr>
          <p:cNvSpPr>
            <a:spLocks noChangeShapeType="1"/>
          </p:cNvSpPr>
          <p:nvPr/>
        </p:nvSpPr>
        <p:spPr bwMode="auto">
          <a:xfrm flipV="1">
            <a:off x="10199688" y="4221163"/>
            <a:ext cx="0" cy="1008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83" name="Text Box 26">
            <a:extLst>
              <a:ext uri="{FF2B5EF4-FFF2-40B4-BE49-F238E27FC236}">
                <a16:creationId xmlns:a16="http://schemas.microsoft.com/office/drawing/2014/main" id="{E8DE5C52-BCBE-4BDC-254C-FB0762247969}"/>
              </a:ext>
            </a:extLst>
          </p:cNvPr>
          <p:cNvSpPr txBox="1">
            <a:spLocks noChangeArrowheads="1"/>
          </p:cNvSpPr>
          <p:nvPr/>
        </p:nvSpPr>
        <p:spPr bwMode="auto">
          <a:xfrm>
            <a:off x="8401050" y="42211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goto _</a:t>
            </a:r>
          </a:p>
        </p:txBody>
      </p:sp>
      <p:sp>
        <p:nvSpPr>
          <p:cNvPr id="168984" name="Text Box 27">
            <a:extLst>
              <a:ext uri="{FF2B5EF4-FFF2-40B4-BE49-F238E27FC236}">
                <a16:creationId xmlns:a16="http://schemas.microsoft.com/office/drawing/2014/main" id="{74B7C118-4003-88E3-BACC-F572DA936619}"/>
              </a:ext>
            </a:extLst>
          </p:cNvPr>
          <p:cNvSpPr txBox="1">
            <a:spLocks noChangeArrowheads="1"/>
          </p:cNvSpPr>
          <p:nvPr/>
        </p:nvSpPr>
        <p:spPr bwMode="auto">
          <a:xfrm>
            <a:off x="5572125" y="517525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a:t>
            </a:r>
          </a:p>
        </p:txBody>
      </p:sp>
      <p:sp>
        <p:nvSpPr>
          <p:cNvPr id="168985" name="Line 28">
            <a:extLst>
              <a:ext uri="{FF2B5EF4-FFF2-40B4-BE49-F238E27FC236}">
                <a16:creationId xmlns:a16="http://schemas.microsoft.com/office/drawing/2014/main" id="{607F5CDD-17AC-A09A-E176-3360E7FFDDA0}"/>
              </a:ext>
            </a:extLst>
          </p:cNvPr>
          <p:cNvSpPr>
            <a:spLocks noChangeShapeType="1"/>
          </p:cNvSpPr>
          <p:nvPr/>
        </p:nvSpPr>
        <p:spPr bwMode="auto">
          <a:xfrm>
            <a:off x="6959600" y="3644900"/>
            <a:ext cx="43180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8986" name="Text Box 29">
            <a:extLst>
              <a:ext uri="{FF2B5EF4-FFF2-40B4-BE49-F238E27FC236}">
                <a16:creationId xmlns:a16="http://schemas.microsoft.com/office/drawing/2014/main" id="{AE6ED1E3-8645-744C-40A7-9FA4FB4305D4}"/>
              </a:ext>
            </a:extLst>
          </p:cNvPr>
          <p:cNvSpPr txBox="1">
            <a:spLocks noChangeArrowheads="1"/>
          </p:cNvSpPr>
          <p:nvPr/>
        </p:nvSpPr>
        <p:spPr bwMode="auto">
          <a:xfrm>
            <a:off x="6024563" y="328453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NEXTQUAD</a:t>
            </a:r>
          </a:p>
        </p:txBody>
      </p:sp>
      <p:sp>
        <p:nvSpPr>
          <p:cNvPr id="168987" name="Rectangle 30">
            <a:extLst>
              <a:ext uri="{FF2B5EF4-FFF2-40B4-BE49-F238E27FC236}">
                <a16:creationId xmlns:a16="http://schemas.microsoft.com/office/drawing/2014/main" id="{9F0262D0-D40A-E871-F852-B0CD68673E24}"/>
              </a:ext>
            </a:extLst>
          </p:cNvPr>
          <p:cNvSpPr>
            <a:spLocks noChangeArrowheads="1"/>
          </p:cNvSpPr>
          <p:nvPr/>
        </p:nvSpPr>
        <p:spPr bwMode="auto">
          <a:xfrm>
            <a:off x="6743700" y="5373688"/>
            <a:ext cx="865188" cy="36036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400">
                <a:latin typeface="Arial" panose="020B0604020202020204" pitchFamily="34" charset="0"/>
                <a:ea typeface="新細明體" panose="02020500000000000000" pitchFamily="18" charset="-120"/>
              </a:rPr>
              <a:t>21</a:t>
            </a:r>
          </a:p>
        </p:txBody>
      </p:sp>
      <p:sp>
        <p:nvSpPr>
          <p:cNvPr id="168988" name="Line 31">
            <a:extLst>
              <a:ext uri="{FF2B5EF4-FFF2-40B4-BE49-F238E27FC236}">
                <a16:creationId xmlns:a16="http://schemas.microsoft.com/office/drawing/2014/main" id="{70D4A63D-AF71-582B-895B-6BDAC2839678}"/>
              </a:ext>
            </a:extLst>
          </p:cNvPr>
          <p:cNvSpPr>
            <a:spLocks noChangeShapeType="1"/>
          </p:cNvSpPr>
          <p:nvPr/>
        </p:nvSpPr>
        <p:spPr bwMode="auto">
          <a:xfrm>
            <a:off x="7175500" y="537368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89" name="Line 32">
            <a:extLst>
              <a:ext uri="{FF2B5EF4-FFF2-40B4-BE49-F238E27FC236}">
                <a16:creationId xmlns:a16="http://schemas.microsoft.com/office/drawing/2014/main" id="{15C18E28-9F73-13AD-83B9-69787A8D2760}"/>
              </a:ext>
            </a:extLst>
          </p:cNvPr>
          <p:cNvSpPr>
            <a:spLocks noChangeShapeType="1"/>
          </p:cNvSpPr>
          <p:nvPr/>
        </p:nvSpPr>
        <p:spPr bwMode="auto">
          <a:xfrm>
            <a:off x="7608888" y="5373688"/>
            <a:ext cx="43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90" name="Line 33">
            <a:extLst>
              <a:ext uri="{FF2B5EF4-FFF2-40B4-BE49-F238E27FC236}">
                <a16:creationId xmlns:a16="http://schemas.microsoft.com/office/drawing/2014/main" id="{BE84349E-4A7E-F0AB-97DC-72AFEFED5672}"/>
              </a:ext>
            </a:extLst>
          </p:cNvPr>
          <p:cNvSpPr>
            <a:spLocks noChangeShapeType="1"/>
          </p:cNvSpPr>
          <p:nvPr/>
        </p:nvSpPr>
        <p:spPr bwMode="auto">
          <a:xfrm>
            <a:off x="7608888" y="5734050"/>
            <a:ext cx="43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91" name="Text Box 35">
            <a:extLst>
              <a:ext uri="{FF2B5EF4-FFF2-40B4-BE49-F238E27FC236}">
                <a16:creationId xmlns:a16="http://schemas.microsoft.com/office/drawing/2014/main" id="{457901D2-45D1-2425-C887-ACF832935257}"/>
              </a:ext>
            </a:extLst>
          </p:cNvPr>
          <p:cNvSpPr txBox="1">
            <a:spLocks noChangeArrowheads="1"/>
          </p:cNvSpPr>
          <p:nvPr/>
        </p:nvSpPr>
        <p:spPr bwMode="auto">
          <a:xfrm>
            <a:off x="7732713" y="529590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b="1">
                <a:latin typeface="Arial" panose="020B0604020202020204" pitchFamily="34" charset="0"/>
                <a:ea typeface="新細明體" panose="02020500000000000000" pitchFamily="18" charset="-120"/>
              </a:rPr>
              <a:t>…</a:t>
            </a:r>
          </a:p>
        </p:txBody>
      </p:sp>
      <p:sp>
        <p:nvSpPr>
          <p:cNvPr id="168992" name="Line 37">
            <a:extLst>
              <a:ext uri="{FF2B5EF4-FFF2-40B4-BE49-F238E27FC236}">
                <a16:creationId xmlns:a16="http://schemas.microsoft.com/office/drawing/2014/main" id="{896A8E0F-4752-7956-2ECC-42775E0D4389}"/>
              </a:ext>
            </a:extLst>
          </p:cNvPr>
          <p:cNvSpPr>
            <a:spLocks noChangeShapeType="1"/>
          </p:cNvSpPr>
          <p:nvPr/>
        </p:nvSpPr>
        <p:spPr bwMode="auto">
          <a:xfrm>
            <a:off x="7967664" y="5013325"/>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93" name="Text Box 38">
            <a:extLst>
              <a:ext uri="{FF2B5EF4-FFF2-40B4-BE49-F238E27FC236}">
                <a16:creationId xmlns:a16="http://schemas.microsoft.com/office/drawing/2014/main" id="{1188440C-BDD7-E8A1-9519-FCFCF74D0F31}"/>
              </a:ext>
            </a:extLst>
          </p:cNvPr>
          <p:cNvSpPr txBox="1">
            <a:spLocks noChangeArrowheads="1"/>
          </p:cNvSpPr>
          <p:nvPr/>
        </p:nvSpPr>
        <p:spPr bwMode="auto">
          <a:xfrm>
            <a:off x="7391400" y="46529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22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92E52C-0815-D52C-B56B-4DE059BD0454}"/>
              </a:ext>
            </a:extLst>
          </p:cNvPr>
          <p:cNvSpPr>
            <a:spLocks noGrp="1"/>
          </p:cNvSpPr>
          <p:nvPr>
            <p:ph type="title"/>
          </p:nvPr>
        </p:nvSpPr>
        <p:spPr/>
        <p:txBody>
          <a:bodyPr/>
          <a:lstStyle/>
          <a:p>
            <a:r>
              <a:rPr lang="en-US" altLang="zh-TW" dirty="0"/>
              <a:t>Flow-of-Control statements </a:t>
            </a:r>
            <a:endParaRPr lang="zh-TW" altLang="en-US" dirty="0"/>
          </a:p>
        </p:txBody>
      </p:sp>
      <p:sp>
        <p:nvSpPr>
          <p:cNvPr id="3" name="內容版面配置區 2">
            <a:extLst>
              <a:ext uri="{FF2B5EF4-FFF2-40B4-BE49-F238E27FC236}">
                <a16:creationId xmlns:a16="http://schemas.microsoft.com/office/drawing/2014/main" id="{CA084FB2-8FBC-2864-0C20-210C5255443E}"/>
              </a:ext>
            </a:extLst>
          </p:cNvPr>
          <p:cNvSpPr>
            <a:spLocks noGrp="1"/>
          </p:cNvSpPr>
          <p:nvPr>
            <p:ph idx="1"/>
          </p:nvPr>
        </p:nvSpPr>
        <p:spPr/>
        <p:txBody>
          <a:bodyPr>
            <a:normAutofit fontScale="77500" lnSpcReduction="20000"/>
          </a:bodyPr>
          <a:lstStyle/>
          <a:p>
            <a:pPr>
              <a:lnSpc>
                <a:spcPct val="90000"/>
              </a:lnSpc>
              <a:buFont typeface="Wingdings" panose="05000000000000000000" pitchFamily="2" charset="2"/>
              <a:buNone/>
            </a:pPr>
            <a:r>
              <a:rPr lang="en-US" altLang="zh-TW" sz="2000" dirty="0">
                <a:ea typeface="新細明體" panose="02020500000000000000" pitchFamily="18" charset="-120"/>
              </a:rPr>
              <a:t>A. Conditional Statements</a:t>
            </a:r>
          </a:p>
          <a:p>
            <a:pPr algn="just">
              <a:lnSpc>
                <a:spcPct val="90000"/>
              </a:lnSpc>
              <a:buFont typeface="Wingdings" panose="05000000000000000000" pitchFamily="2" charset="2"/>
              <a:buNone/>
            </a:pPr>
            <a:r>
              <a:rPr lang="en-US" altLang="zh-TW" sz="2000" dirty="0">
                <a:ea typeface="新細明體" panose="02020500000000000000" pitchFamily="18" charset="-120"/>
              </a:rPr>
              <a:t> </a:t>
            </a:r>
            <a:r>
              <a:rPr lang="en-US" altLang="zh-TW" sz="2000" dirty="0">
                <a:ea typeface="新細明體" panose="02020500000000000000" pitchFamily="18" charset="-120"/>
                <a:cs typeface="Times New Roman" panose="02020603050405020304" pitchFamily="18" charset="0"/>
              </a:rPr>
              <a:t>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S -&gt; if E then S else S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if E then S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A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begin L end</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L -&gt; S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L ; S</a:t>
            </a: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 A – denotes a general assignment statement</a:t>
            </a:r>
          </a:p>
          <a:p>
            <a:pPr algn="just">
              <a:lnSpc>
                <a:spcPct val="90000"/>
              </a:lnSpc>
              <a:buFont typeface="Wingdings" panose="05000000000000000000" pitchFamily="2" charset="2"/>
              <a:buNone/>
            </a:pPr>
            <a:r>
              <a:rPr lang="en-US" altLang="zh-TW" dirty="0">
                <a:ea typeface="新細明體" panose="02020500000000000000" pitchFamily="18" charset="-120"/>
              </a:rPr>
              <a:t>               L – denotes statement list</a:t>
            </a:r>
          </a:p>
          <a:p>
            <a:pPr algn="just">
              <a:lnSpc>
                <a:spcPct val="90000"/>
              </a:lnSpc>
              <a:buFont typeface="Wingdings" panose="05000000000000000000" pitchFamily="2" charset="2"/>
              <a:buNone/>
            </a:pPr>
            <a:r>
              <a:rPr lang="en-US" altLang="zh-TW" dirty="0">
                <a:ea typeface="新細明體" panose="02020500000000000000" pitchFamily="18" charset="-120"/>
              </a:rPr>
              <a:t>               S – denotes statement                     */</a:t>
            </a:r>
          </a:p>
          <a:p>
            <a:pPr marL="0" indent="0">
              <a:buNone/>
            </a:pPr>
            <a:endParaRPr lang="zh-TW" altLang="en-US" dirty="0"/>
          </a:p>
        </p:txBody>
      </p:sp>
      <p:sp>
        <p:nvSpPr>
          <p:cNvPr id="4" name="投影片編號版面配置區 3">
            <a:extLst>
              <a:ext uri="{FF2B5EF4-FFF2-40B4-BE49-F238E27FC236}">
                <a16:creationId xmlns:a16="http://schemas.microsoft.com/office/drawing/2014/main" id="{3FFD8BA0-B505-733F-2BAC-7C75C4FA4FF4}"/>
              </a:ext>
            </a:extLst>
          </p:cNvPr>
          <p:cNvSpPr>
            <a:spLocks noGrp="1"/>
          </p:cNvSpPr>
          <p:nvPr>
            <p:ph type="sldNum" sz="quarter" idx="12"/>
          </p:nvPr>
        </p:nvSpPr>
        <p:spPr/>
        <p:txBody>
          <a:bodyPr/>
          <a:lstStyle/>
          <a:p>
            <a:fld id="{BE15108C-154A-4A5A-9C05-91A49A422BA7}" type="slidenum">
              <a:rPr lang="en-US" smtClean="0"/>
              <a:t>62</a:t>
            </a:fld>
            <a:endParaRPr lang="en-US"/>
          </a:p>
        </p:txBody>
      </p:sp>
    </p:spTree>
    <p:extLst>
      <p:ext uri="{BB962C8B-B14F-4D97-AF65-F5344CB8AC3E}">
        <p14:creationId xmlns:p14="http://schemas.microsoft.com/office/powerpoint/2010/main" val="409328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5">
            <a:extLst>
              <a:ext uri="{FF2B5EF4-FFF2-40B4-BE49-F238E27FC236}">
                <a16:creationId xmlns:a16="http://schemas.microsoft.com/office/drawing/2014/main" id="{DF171B88-8A67-62A0-165B-57A9D3FC5572}"/>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8BA6ACAE-2A41-418B-B615-12A890350B4F}" type="slidenum">
              <a:rPr kumimoji="0" lang="en-US" altLang="zh-TW" sz="675">
                <a:solidFill>
                  <a:schemeClr val="bg1"/>
                </a:solidFill>
              </a:rPr>
              <a:pPr eaLnBrk="1" hangingPunct="1">
                <a:defRPr/>
              </a:pPr>
              <a:t>63</a:t>
            </a:fld>
            <a:endParaRPr kumimoji="0" lang="en-US" altLang="zh-TW" sz="675">
              <a:solidFill>
                <a:schemeClr val="bg1"/>
              </a:solidFill>
            </a:endParaRPr>
          </a:p>
        </p:txBody>
      </p:sp>
      <p:sp>
        <p:nvSpPr>
          <p:cNvPr id="173059" name="Rectangle 4">
            <a:extLst>
              <a:ext uri="{FF2B5EF4-FFF2-40B4-BE49-F238E27FC236}">
                <a16:creationId xmlns:a16="http://schemas.microsoft.com/office/drawing/2014/main" id="{B2B0D391-B12B-9C98-55B5-F991D478A7DF}"/>
              </a:ext>
            </a:extLst>
          </p:cNvPr>
          <p:cNvSpPr>
            <a:spLocks noChangeArrowheads="1"/>
          </p:cNvSpPr>
          <p:nvPr/>
        </p:nvSpPr>
        <p:spPr bwMode="auto">
          <a:xfrm>
            <a:off x="2279651" y="1916114"/>
            <a:ext cx="6911975" cy="433387"/>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73060" name="Text Box 5">
            <a:extLst>
              <a:ext uri="{FF2B5EF4-FFF2-40B4-BE49-F238E27FC236}">
                <a16:creationId xmlns:a16="http://schemas.microsoft.com/office/drawing/2014/main" id="{A78BE00C-C415-1D6B-BA0F-46AD2A8B4F20}"/>
              </a:ext>
            </a:extLst>
          </p:cNvPr>
          <p:cNvSpPr txBox="1">
            <a:spLocks noChangeArrowheads="1"/>
          </p:cNvSpPr>
          <p:nvPr/>
        </p:nvSpPr>
        <p:spPr bwMode="auto">
          <a:xfrm>
            <a:off x="2389188" y="14128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spcBef>
                <a:spcPct val="50000"/>
              </a:spcBef>
            </a:pPr>
            <a:endParaRPr kumimoji="1" lang="zh-TW" altLang="zh-TW">
              <a:latin typeface="Arial" panose="020B0604020202020204" pitchFamily="34" charset="0"/>
              <a:ea typeface="新細明體" panose="02020500000000000000" pitchFamily="18" charset="-120"/>
            </a:endParaRPr>
          </a:p>
        </p:txBody>
      </p:sp>
      <p:sp>
        <p:nvSpPr>
          <p:cNvPr id="173061" name="Text Box 6">
            <a:extLst>
              <a:ext uri="{FF2B5EF4-FFF2-40B4-BE49-F238E27FC236}">
                <a16:creationId xmlns:a16="http://schemas.microsoft.com/office/drawing/2014/main" id="{77E48540-701F-8611-4BBD-1BB7197E020F}"/>
              </a:ext>
            </a:extLst>
          </p:cNvPr>
          <p:cNvSpPr txBox="1">
            <a:spLocks noChangeArrowheads="1"/>
          </p:cNvSpPr>
          <p:nvPr/>
        </p:nvSpPr>
        <p:spPr bwMode="auto">
          <a:xfrm>
            <a:off x="633195" y="1189925"/>
            <a:ext cx="7777163"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latin typeface="Arial" panose="020B0604020202020204" pitchFamily="34" charset="0"/>
                <a:ea typeface="新細明體" panose="02020500000000000000" pitchFamily="18" charset="-120"/>
              </a:rPr>
              <a:t>1.  S -&gt; if E then</a:t>
            </a:r>
            <a:r>
              <a:rPr kumimoji="1" lang="en-US" altLang="zh-TW" sz="2400" dirty="0">
                <a:solidFill>
                  <a:srgbClr val="FF0000"/>
                </a:solidFill>
                <a:latin typeface="Arial" panose="020B0604020202020204" pitchFamily="34" charset="0"/>
                <a:ea typeface="新細明體" panose="02020500000000000000" pitchFamily="18" charset="-120"/>
              </a:rPr>
              <a:t> M</a:t>
            </a:r>
            <a:r>
              <a:rPr kumimoji="1" lang="en-US" altLang="zh-TW" sz="2400" baseline="30000" dirty="0">
                <a:solidFill>
                  <a:srgbClr val="FF0000"/>
                </a:solidFill>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 </a:t>
            </a:r>
            <a:r>
              <a:rPr kumimoji="1" lang="en-US" altLang="zh-TW" sz="2400" dirty="0">
                <a:solidFill>
                  <a:srgbClr val="FF0000"/>
                </a:solidFill>
                <a:latin typeface="Arial" panose="020B0604020202020204" pitchFamily="34" charset="0"/>
                <a:ea typeface="新細明體" panose="02020500000000000000" pitchFamily="18" charset="-120"/>
              </a:rPr>
              <a:t>N</a:t>
            </a:r>
            <a:r>
              <a:rPr kumimoji="1" lang="en-US" altLang="zh-TW" sz="2400" dirty="0">
                <a:latin typeface="Arial" panose="020B0604020202020204" pitchFamily="34" charset="0"/>
                <a:ea typeface="新細明體" panose="02020500000000000000" pitchFamily="18" charset="-120"/>
              </a:rPr>
              <a:t> else </a:t>
            </a:r>
            <a:r>
              <a:rPr kumimoji="1" lang="en-US" altLang="zh-TW" sz="2400" dirty="0">
                <a:solidFill>
                  <a:srgbClr val="FF0000"/>
                </a:solidFill>
                <a:latin typeface="Arial" panose="020B0604020202020204" pitchFamily="34" charset="0"/>
                <a:ea typeface="新細明體" panose="02020500000000000000" pitchFamily="18" charset="-120"/>
              </a:rPr>
              <a:t>M</a:t>
            </a:r>
            <a:r>
              <a:rPr kumimoji="1" lang="en-US" altLang="zh-TW" sz="2400" baseline="30000" dirty="0">
                <a:solidFill>
                  <a:srgbClr val="FF0000"/>
                </a:solidFill>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(2)</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 MERGE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.next, </a:t>
            </a:r>
            <a:r>
              <a:rPr kumimoji="1" lang="en-US" altLang="zh-TW" sz="2400" dirty="0" err="1">
                <a:latin typeface="Arial" panose="020B0604020202020204" pitchFamily="34" charset="0"/>
                <a:ea typeface="新細明體" panose="02020500000000000000" pitchFamily="18" charset="-120"/>
              </a:rPr>
              <a:t>N.next</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.next);</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 </a:t>
            </a:r>
            <a:r>
              <a:rPr kumimoji="1" lang="en-US" altLang="zh-TW" sz="2400" b="1"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is a </a:t>
            </a:r>
            <a:r>
              <a:rPr kumimoji="1" lang="en-US" altLang="zh-TW" sz="2400" u="sng" dirty="0">
                <a:latin typeface="Arial" panose="020B0604020202020204" pitchFamily="34" charset="0"/>
                <a:ea typeface="新細明體" panose="02020500000000000000" pitchFamily="18" charset="-120"/>
              </a:rPr>
              <a:t>pointer</a:t>
            </a:r>
            <a:r>
              <a:rPr kumimoji="1" lang="en-US" altLang="zh-TW" sz="2400" dirty="0">
                <a:latin typeface="Arial" panose="020B0604020202020204" pitchFamily="34" charset="0"/>
                <a:ea typeface="新細明體" panose="02020500000000000000" pitchFamily="18" charset="-120"/>
              </a:rPr>
              <a:t> to a list of all conditional and unconditional jump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to </a:t>
            </a:r>
            <a:r>
              <a:rPr kumimoji="1" lang="en-US" altLang="zh-TW" sz="2400" dirty="0">
                <a:solidFill>
                  <a:schemeClr val="tx2"/>
                </a:solidFill>
                <a:latin typeface="Arial" panose="020B0604020202020204" pitchFamily="34" charset="0"/>
                <a:ea typeface="新細明體" panose="02020500000000000000" pitchFamily="18" charset="-120"/>
              </a:rPr>
              <a:t>the quadruple following the statement S</a:t>
            </a:r>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u="sng" dirty="0">
                <a:latin typeface="Arial" panose="020B0604020202020204" pitchFamily="34" charset="0"/>
                <a:ea typeface="新細明體" panose="02020500000000000000" pitchFamily="18" charset="-120"/>
              </a:rPr>
              <a:t>in execution order</a:t>
            </a:r>
            <a:r>
              <a:rPr kumimoji="1" lang="en-US" altLang="zh-TW" sz="2400" dirty="0">
                <a:latin typeface="Arial" panose="020B0604020202020204" pitchFamily="34" charset="0"/>
                <a:ea typeface="新細明體" panose="02020500000000000000" pitchFamily="18" charset="-120"/>
              </a:rPr>
              <a:t>. */</a:t>
            </a:r>
          </a:p>
          <a:p>
            <a:pPr eaLnBrk="1" hangingPunct="1"/>
            <a:endParaRPr kumimoji="1" lang="en-US" altLang="zh-TW" dirty="0">
              <a:latin typeface="Arial" panose="020B0604020202020204" pitchFamily="34" charset="0"/>
              <a:ea typeface="新細明體" panose="02020500000000000000" pitchFamily="18" charset="-120"/>
            </a:endParaRPr>
          </a:p>
          <a:p>
            <a:pPr eaLnBrk="1" hangingPunct="1">
              <a:spcBef>
                <a:spcPct val="50000"/>
              </a:spcBef>
            </a:pPr>
            <a:endParaRPr kumimoji="1" lang="en-US" altLang="zh-TW" dirty="0">
              <a:latin typeface="Arial" panose="020B0604020202020204" pitchFamily="34" charset="0"/>
              <a:ea typeface="新細明體" panose="02020500000000000000" pitchFamily="18" charset="-120"/>
            </a:endParaRPr>
          </a:p>
        </p:txBody>
      </p:sp>
      <p:pic>
        <p:nvPicPr>
          <p:cNvPr id="2" name="圖片 1">
            <a:extLst>
              <a:ext uri="{FF2B5EF4-FFF2-40B4-BE49-F238E27FC236}">
                <a16:creationId xmlns:a16="http://schemas.microsoft.com/office/drawing/2014/main" id="{7C52CDC7-A5C4-BCFA-5A29-9FC3EE02DD30}"/>
              </a:ext>
            </a:extLst>
          </p:cNvPr>
          <p:cNvPicPr>
            <a:picLocks noChangeAspect="1"/>
          </p:cNvPicPr>
          <p:nvPr/>
        </p:nvPicPr>
        <p:blipFill>
          <a:blip r:embed="rId3"/>
          <a:stretch>
            <a:fillRect/>
          </a:stretch>
        </p:blipFill>
        <p:spPr>
          <a:xfrm>
            <a:off x="7990727" y="1098084"/>
            <a:ext cx="4181787" cy="2257425"/>
          </a:xfrm>
          <a:prstGeom prst="rect">
            <a:avLst/>
          </a:prstGeom>
        </p:spPr>
      </p:pic>
      <p:cxnSp>
        <p:nvCxnSpPr>
          <p:cNvPr id="4" name="直線單箭頭接點 3">
            <a:extLst>
              <a:ext uri="{FF2B5EF4-FFF2-40B4-BE49-F238E27FC236}">
                <a16:creationId xmlns:a16="http://schemas.microsoft.com/office/drawing/2014/main" id="{5DC75D57-3EDE-20B5-C313-53A82C5FBBC5}"/>
              </a:ext>
            </a:extLst>
          </p:cNvPr>
          <p:cNvCxnSpPr>
            <a:cxnSpLocks/>
          </p:cNvCxnSpPr>
          <p:nvPr/>
        </p:nvCxnSpPr>
        <p:spPr>
          <a:xfrm flipV="1">
            <a:off x="5796793" y="1291905"/>
            <a:ext cx="2231471" cy="840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4633155D-D471-62E6-84BA-67E1565C9ACB}"/>
              </a:ext>
            </a:extLst>
          </p:cNvPr>
          <p:cNvCxnSpPr/>
          <p:nvPr/>
        </p:nvCxnSpPr>
        <p:spPr>
          <a:xfrm>
            <a:off x="5830349" y="2132807"/>
            <a:ext cx="2197915" cy="568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88F17BA7-2863-E6FB-18DA-E6C9BD605DEF}"/>
              </a:ext>
            </a:extLst>
          </p:cNvPr>
          <p:cNvCxnSpPr/>
          <p:nvPr/>
        </p:nvCxnSpPr>
        <p:spPr>
          <a:xfrm flipV="1">
            <a:off x="5939406" y="2424418"/>
            <a:ext cx="2155970" cy="10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D0B3F2A-F2D4-B00C-DE03-145DE2A22A7A}"/>
              </a:ext>
            </a:extLst>
          </p:cNvPr>
          <p:cNvCxnSpPr/>
          <p:nvPr/>
        </p:nvCxnSpPr>
        <p:spPr>
          <a:xfrm>
            <a:off x="5947794" y="2508308"/>
            <a:ext cx="2206305" cy="545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5">
            <a:extLst>
              <a:ext uri="{FF2B5EF4-FFF2-40B4-BE49-F238E27FC236}">
                <a16:creationId xmlns:a16="http://schemas.microsoft.com/office/drawing/2014/main" id="{B6712A87-417B-35DE-C026-823A33612372}"/>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DD00CD8-702D-4426-A581-2299F4026D77}" type="slidenum">
              <a:rPr kumimoji="0" lang="en-US" altLang="zh-TW" sz="675">
                <a:solidFill>
                  <a:schemeClr val="bg1"/>
                </a:solidFill>
              </a:rPr>
              <a:pPr eaLnBrk="1" hangingPunct="1">
                <a:defRPr/>
              </a:pPr>
              <a:t>64</a:t>
            </a:fld>
            <a:endParaRPr kumimoji="0" lang="en-US" altLang="zh-TW" sz="675">
              <a:solidFill>
                <a:schemeClr val="bg1"/>
              </a:solidFill>
            </a:endParaRPr>
          </a:p>
        </p:txBody>
      </p:sp>
      <p:sp>
        <p:nvSpPr>
          <p:cNvPr id="175107" name="Rectangle 4">
            <a:extLst>
              <a:ext uri="{FF2B5EF4-FFF2-40B4-BE49-F238E27FC236}">
                <a16:creationId xmlns:a16="http://schemas.microsoft.com/office/drawing/2014/main" id="{D04BAC45-AAA0-73F4-5C74-68F577B14AC4}"/>
              </a:ext>
            </a:extLst>
          </p:cNvPr>
          <p:cNvSpPr>
            <a:spLocks noChangeArrowheads="1"/>
          </p:cNvSpPr>
          <p:nvPr/>
        </p:nvSpPr>
        <p:spPr bwMode="auto">
          <a:xfrm>
            <a:off x="2279650" y="1844676"/>
            <a:ext cx="6985000" cy="576263"/>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75108" name="Text Box 5">
            <a:extLst>
              <a:ext uri="{FF2B5EF4-FFF2-40B4-BE49-F238E27FC236}">
                <a16:creationId xmlns:a16="http://schemas.microsoft.com/office/drawing/2014/main" id="{83A113FC-E8D5-F69A-FF6E-150133CF4D1F}"/>
              </a:ext>
            </a:extLst>
          </p:cNvPr>
          <p:cNvSpPr txBox="1">
            <a:spLocks noChangeArrowheads="1"/>
          </p:cNvSpPr>
          <p:nvPr/>
        </p:nvSpPr>
        <p:spPr bwMode="auto">
          <a:xfrm>
            <a:off x="839788" y="454072"/>
            <a:ext cx="7561263"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latin typeface="Arial" panose="020B0604020202020204" pitchFamily="34" charset="0"/>
                <a:ea typeface="新細明體" panose="02020500000000000000" pitchFamily="18" charset="-120"/>
              </a:rPr>
              <a:t>2.  S -&gt; if E then</a:t>
            </a:r>
            <a:r>
              <a:rPr kumimoji="1" lang="en-US" altLang="zh-TW" sz="2400" dirty="0">
                <a:solidFill>
                  <a:srgbClr val="FF0000"/>
                </a:solidFill>
                <a:latin typeface="Arial" panose="020B0604020202020204" pitchFamily="34" charset="0"/>
                <a:ea typeface="新細明體" panose="02020500000000000000" pitchFamily="18" charset="-120"/>
              </a:rPr>
              <a:t> M </a:t>
            </a:r>
            <a:r>
              <a:rPr kumimoji="1" lang="en-US" altLang="zh-TW" sz="2400" dirty="0">
                <a:latin typeface="Arial" panose="020B0604020202020204" pitchFamily="34" charset="0"/>
                <a:ea typeface="新細明體" panose="02020500000000000000" pitchFamily="18" charset="-120"/>
              </a:rPr>
              <a:t>S</a:t>
            </a:r>
            <a:r>
              <a:rPr kumimoji="1" lang="en-US" altLang="zh-TW" sz="2400" baseline="30000" dirty="0">
                <a:latin typeface="Arial" panose="020B0604020202020204" pitchFamily="34" charset="0"/>
                <a:ea typeface="新細明體" panose="02020500000000000000" pitchFamily="18" charset="-120"/>
              </a:rPr>
              <a:t>(1)</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M.quad</a:t>
            </a:r>
            <a:r>
              <a:rPr kumimoji="1" lang="en-US" altLang="zh-TW" sz="2400" dirty="0">
                <a:latin typeface="Arial" panose="020B0604020202020204" pitchFamily="34" charset="0"/>
                <a:ea typeface="新細明體" panose="02020500000000000000" pitchFamily="18" charset="-120"/>
              </a:rPr>
              <a:t>);</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 MERGE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.next)</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3.  M -&gt; </a:t>
            </a:r>
            <a:r>
              <a:rPr kumimoji="1" lang="en-US" altLang="zh-TW" sz="2400" dirty="0">
                <a:latin typeface="Arial" panose="020B0604020202020204" pitchFamily="34" charset="0"/>
                <a:ea typeface="新細明體" panose="02020500000000000000" pitchFamily="18" charset="-120"/>
                <a:sym typeface="Symbol" panose="05050102010706020507" pitchFamily="18" charset="2"/>
              </a:rPr>
              <a:t></a:t>
            </a:r>
            <a:r>
              <a:rPr kumimoji="1" lang="en-US" altLang="zh-TW" sz="2400" dirty="0">
                <a:latin typeface="Arial" panose="020B0604020202020204" pitchFamily="34" charset="0"/>
                <a:ea typeface="新細明體" panose="02020500000000000000" pitchFamily="18" charset="-120"/>
              </a:rPr>
              <a:t>   { </a:t>
            </a:r>
            <a:r>
              <a:rPr kumimoji="1" lang="en-US" altLang="zh-TW" sz="2400" dirty="0" err="1">
                <a:latin typeface="Arial" panose="020B0604020202020204" pitchFamily="34" charset="0"/>
                <a:ea typeface="新細明體" panose="02020500000000000000" pitchFamily="18" charset="-120"/>
              </a:rPr>
              <a:t>M.quad</a:t>
            </a:r>
            <a:r>
              <a:rPr kumimoji="1" lang="en-US" altLang="zh-TW" sz="2400" dirty="0">
                <a:latin typeface="Arial" panose="020B0604020202020204" pitchFamily="34" charset="0"/>
                <a:ea typeface="新細明體" panose="02020500000000000000" pitchFamily="18" charset="-120"/>
              </a:rPr>
              <a:t> = NEXTQUAD;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4.  N -&gt; </a:t>
            </a:r>
            <a:r>
              <a:rPr kumimoji="1" lang="en-US" altLang="zh-TW" sz="2400" dirty="0">
                <a:latin typeface="Arial" panose="020B0604020202020204" pitchFamily="34" charset="0"/>
                <a:ea typeface="新細明體" panose="02020500000000000000" pitchFamily="18" charset="-120"/>
                <a:sym typeface="Symbol" panose="05050102010706020507" pitchFamily="18" charset="2"/>
              </a:rPr>
              <a:t></a:t>
            </a:r>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 </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N.next</a:t>
            </a:r>
            <a:r>
              <a:rPr kumimoji="1" lang="en-US" altLang="zh-TW" sz="2400" dirty="0">
                <a:latin typeface="Arial" panose="020B0604020202020204" pitchFamily="34" charset="0"/>
                <a:ea typeface="新細明體" panose="02020500000000000000" pitchFamily="18" charset="-120"/>
              </a:rPr>
              <a:t> = MAKELIST (NEXTQUAD); </a:t>
            </a:r>
          </a:p>
          <a:p>
            <a:pPr eaLnBrk="1" hangingPunct="1"/>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dirty="0">
                <a:solidFill>
                  <a:schemeClr val="tx2"/>
                </a:solidFill>
                <a:latin typeface="Arial" panose="020B0604020202020204" pitchFamily="34" charset="0"/>
                <a:ea typeface="新細明體" panose="02020500000000000000" pitchFamily="18" charset="-120"/>
              </a:rPr>
              <a:t>GEN (</a:t>
            </a:r>
            <a:r>
              <a:rPr kumimoji="1" lang="en-US" altLang="zh-TW" sz="2400" dirty="0" err="1">
                <a:solidFill>
                  <a:schemeClr val="tx2"/>
                </a:solidFill>
                <a:latin typeface="Arial" panose="020B0604020202020204" pitchFamily="34" charset="0"/>
                <a:ea typeface="新細明體" panose="02020500000000000000" pitchFamily="18" charset="-120"/>
              </a:rPr>
              <a:t>goto</a:t>
            </a:r>
            <a:r>
              <a:rPr kumimoji="1" lang="en-US" altLang="zh-TW" sz="2400" dirty="0">
                <a:solidFill>
                  <a:schemeClr val="tx2"/>
                </a:solidFill>
                <a:latin typeface="Arial" panose="020B0604020202020204" pitchFamily="34" charset="0"/>
                <a:ea typeface="新細明體" panose="02020500000000000000" pitchFamily="18" charset="-120"/>
              </a:rPr>
              <a:t> _);</a:t>
            </a:r>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endParaRPr kumimoji="1" lang="en-US" altLang="zh-TW" sz="2400" dirty="0">
              <a:latin typeface="Arial" panose="020B0604020202020204" pitchFamily="34" charset="0"/>
              <a:ea typeface="新細明體" panose="02020500000000000000" pitchFamily="18" charset="-120"/>
            </a:endParaRPr>
          </a:p>
          <a:p>
            <a:pPr eaLnBrk="1" hangingPunct="1">
              <a:spcBef>
                <a:spcPct val="50000"/>
              </a:spcBef>
            </a:pPr>
            <a:endParaRPr kumimoji="1" lang="en-US" altLang="zh-TW" sz="2400" dirty="0">
              <a:latin typeface="Arial" panose="020B0604020202020204" pitchFamily="34" charset="0"/>
              <a:ea typeface="新細明體" panose="02020500000000000000" pitchFamily="18" charset="-120"/>
            </a:endParaRPr>
          </a:p>
        </p:txBody>
      </p:sp>
      <p:sp>
        <p:nvSpPr>
          <p:cNvPr id="175110" name="Rectangle 7">
            <a:extLst>
              <a:ext uri="{FF2B5EF4-FFF2-40B4-BE49-F238E27FC236}">
                <a16:creationId xmlns:a16="http://schemas.microsoft.com/office/drawing/2014/main" id="{2D5043CB-4196-1028-32C4-702C24AEF050}"/>
              </a:ext>
            </a:extLst>
          </p:cNvPr>
          <p:cNvSpPr>
            <a:spLocks noChangeArrowheads="1"/>
          </p:cNvSpPr>
          <p:nvPr/>
        </p:nvSpPr>
        <p:spPr bwMode="auto">
          <a:xfrm>
            <a:off x="8832850" y="4652963"/>
            <a:ext cx="719138" cy="36036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next</a:t>
            </a:r>
          </a:p>
        </p:txBody>
      </p:sp>
      <p:sp>
        <p:nvSpPr>
          <p:cNvPr id="175111" name="Text Box 9">
            <a:extLst>
              <a:ext uri="{FF2B5EF4-FFF2-40B4-BE49-F238E27FC236}">
                <a16:creationId xmlns:a16="http://schemas.microsoft.com/office/drawing/2014/main" id="{38208871-972F-DC81-68C9-4F7FCAA05E10}"/>
              </a:ext>
            </a:extLst>
          </p:cNvPr>
          <p:cNvSpPr txBox="1">
            <a:spLocks noChangeArrowheads="1"/>
          </p:cNvSpPr>
          <p:nvPr/>
        </p:nvSpPr>
        <p:spPr bwMode="auto">
          <a:xfrm>
            <a:off x="8451850" y="467360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N</a:t>
            </a:r>
          </a:p>
        </p:txBody>
      </p:sp>
      <p:sp>
        <p:nvSpPr>
          <p:cNvPr id="175112" name="Line 10">
            <a:extLst>
              <a:ext uri="{FF2B5EF4-FFF2-40B4-BE49-F238E27FC236}">
                <a16:creationId xmlns:a16="http://schemas.microsoft.com/office/drawing/2014/main" id="{B2455D6B-9808-D09E-3E70-1D5069C8C86A}"/>
              </a:ext>
            </a:extLst>
          </p:cNvPr>
          <p:cNvSpPr>
            <a:spLocks noChangeShapeType="1"/>
          </p:cNvSpPr>
          <p:nvPr/>
        </p:nvSpPr>
        <p:spPr bwMode="auto">
          <a:xfrm>
            <a:off x="9120188" y="4941889"/>
            <a:ext cx="0" cy="574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75113" name="Rectangle 11">
            <a:extLst>
              <a:ext uri="{FF2B5EF4-FFF2-40B4-BE49-F238E27FC236}">
                <a16:creationId xmlns:a16="http://schemas.microsoft.com/office/drawing/2014/main" id="{7EA4E303-9EFF-BD3B-DFB4-764B180B4047}"/>
              </a:ext>
            </a:extLst>
          </p:cNvPr>
          <p:cNvSpPr>
            <a:spLocks noChangeArrowheads="1"/>
          </p:cNvSpPr>
          <p:nvPr/>
        </p:nvSpPr>
        <p:spPr bwMode="auto">
          <a:xfrm>
            <a:off x="8832850" y="5661026"/>
            <a:ext cx="719138" cy="3603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600" b="1">
                <a:latin typeface="Arial" panose="020B0604020202020204" pitchFamily="34" charset="0"/>
                <a:ea typeface="新細明體" panose="02020500000000000000" pitchFamily="18" charset="-120"/>
              </a:rPr>
              <a:t>20</a:t>
            </a:r>
          </a:p>
        </p:txBody>
      </p:sp>
      <p:sp>
        <p:nvSpPr>
          <p:cNvPr id="175114" name="Line 12">
            <a:extLst>
              <a:ext uri="{FF2B5EF4-FFF2-40B4-BE49-F238E27FC236}">
                <a16:creationId xmlns:a16="http://schemas.microsoft.com/office/drawing/2014/main" id="{0E6EE9CA-3E95-3E27-3637-8B53465A033F}"/>
              </a:ext>
            </a:extLst>
          </p:cNvPr>
          <p:cNvSpPr>
            <a:spLocks noChangeShapeType="1"/>
          </p:cNvSpPr>
          <p:nvPr/>
        </p:nvSpPr>
        <p:spPr bwMode="auto">
          <a:xfrm>
            <a:off x="9264650" y="5661026"/>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5" name="Text Box 13">
            <a:extLst>
              <a:ext uri="{FF2B5EF4-FFF2-40B4-BE49-F238E27FC236}">
                <a16:creationId xmlns:a16="http://schemas.microsoft.com/office/drawing/2014/main" id="{F805C915-F6B5-303E-CC8B-D8E75F10592F}"/>
              </a:ext>
            </a:extLst>
          </p:cNvPr>
          <p:cNvSpPr txBox="1">
            <a:spLocks noChangeArrowheads="1"/>
          </p:cNvSpPr>
          <p:nvPr/>
        </p:nvSpPr>
        <p:spPr bwMode="auto">
          <a:xfrm>
            <a:off x="6867525" y="5705475"/>
            <a:ext cx="1779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600" b="1">
                <a:latin typeface="Arial" panose="020B0604020202020204" pitchFamily="34" charset="0"/>
                <a:ea typeface="新細明體" panose="02020500000000000000" pitchFamily="18" charset="-120"/>
              </a:rPr>
              <a:t>NEXTQUAD = 20</a:t>
            </a:r>
          </a:p>
        </p:txBody>
      </p:sp>
      <p:sp>
        <p:nvSpPr>
          <p:cNvPr id="175116" name="Line 15">
            <a:extLst>
              <a:ext uri="{FF2B5EF4-FFF2-40B4-BE49-F238E27FC236}">
                <a16:creationId xmlns:a16="http://schemas.microsoft.com/office/drawing/2014/main" id="{E566DE0B-1F2C-A234-6270-823F64B91412}"/>
              </a:ext>
            </a:extLst>
          </p:cNvPr>
          <p:cNvSpPr>
            <a:spLocks noChangeShapeType="1"/>
          </p:cNvSpPr>
          <p:nvPr/>
        </p:nvSpPr>
        <p:spPr bwMode="auto">
          <a:xfrm>
            <a:off x="5664200" y="5589589"/>
            <a:ext cx="0" cy="719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7" name="Line 16">
            <a:extLst>
              <a:ext uri="{FF2B5EF4-FFF2-40B4-BE49-F238E27FC236}">
                <a16:creationId xmlns:a16="http://schemas.microsoft.com/office/drawing/2014/main" id="{2D36056A-0C2B-24F1-B3B0-EF6F628533F0}"/>
              </a:ext>
            </a:extLst>
          </p:cNvPr>
          <p:cNvSpPr>
            <a:spLocks noChangeShapeType="1"/>
          </p:cNvSpPr>
          <p:nvPr/>
        </p:nvSpPr>
        <p:spPr bwMode="auto">
          <a:xfrm>
            <a:off x="5664200" y="6308725"/>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8" name="Line 17">
            <a:extLst>
              <a:ext uri="{FF2B5EF4-FFF2-40B4-BE49-F238E27FC236}">
                <a16:creationId xmlns:a16="http://schemas.microsoft.com/office/drawing/2014/main" id="{CF0B88EA-94B8-1941-0114-E42B6418FBE2}"/>
              </a:ext>
            </a:extLst>
          </p:cNvPr>
          <p:cNvSpPr>
            <a:spLocks noChangeShapeType="1"/>
          </p:cNvSpPr>
          <p:nvPr/>
        </p:nvSpPr>
        <p:spPr bwMode="auto">
          <a:xfrm flipV="1">
            <a:off x="6743700" y="5589589"/>
            <a:ext cx="0" cy="719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9" name="Line 18">
            <a:extLst>
              <a:ext uri="{FF2B5EF4-FFF2-40B4-BE49-F238E27FC236}">
                <a16:creationId xmlns:a16="http://schemas.microsoft.com/office/drawing/2014/main" id="{B1A2CB6A-12D6-0DE0-A806-3EB5EF52D132}"/>
              </a:ext>
            </a:extLst>
          </p:cNvPr>
          <p:cNvSpPr>
            <a:spLocks noChangeShapeType="1"/>
          </p:cNvSpPr>
          <p:nvPr/>
        </p:nvSpPr>
        <p:spPr bwMode="auto">
          <a:xfrm>
            <a:off x="5664200" y="5805488"/>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20" name="Text Box 19">
            <a:extLst>
              <a:ext uri="{FF2B5EF4-FFF2-40B4-BE49-F238E27FC236}">
                <a16:creationId xmlns:a16="http://schemas.microsoft.com/office/drawing/2014/main" id="{A6519F15-4071-5871-2A22-4CFACF27707F}"/>
              </a:ext>
            </a:extLst>
          </p:cNvPr>
          <p:cNvSpPr txBox="1">
            <a:spLocks noChangeArrowheads="1"/>
          </p:cNvSpPr>
          <p:nvPr/>
        </p:nvSpPr>
        <p:spPr bwMode="auto">
          <a:xfrm>
            <a:off x="5159375" y="587692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20</a:t>
            </a:r>
          </a:p>
        </p:txBody>
      </p:sp>
      <p:sp>
        <p:nvSpPr>
          <p:cNvPr id="175121" name="Text Box 20">
            <a:extLst>
              <a:ext uri="{FF2B5EF4-FFF2-40B4-BE49-F238E27FC236}">
                <a16:creationId xmlns:a16="http://schemas.microsoft.com/office/drawing/2014/main" id="{5285D120-1185-D868-44A5-6285D2CE112A}"/>
              </a:ext>
            </a:extLst>
          </p:cNvPr>
          <p:cNvSpPr txBox="1">
            <a:spLocks noChangeArrowheads="1"/>
          </p:cNvSpPr>
          <p:nvPr/>
        </p:nvSpPr>
        <p:spPr bwMode="auto">
          <a:xfrm>
            <a:off x="5643563" y="5824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Goto ___</a:t>
            </a:r>
          </a:p>
        </p:txBody>
      </p:sp>
      <p:sp>
        <p:nvSpPr>
          <p:cNvPr id="175122" name="Line 21">
            <a:extLst>
              <a:ext uri="{FF2B5EF4-FFF2-40B4-BE49-F238E27FC236}">
                <a16:creationId xmlns:a16="http://schemas.microsoft.com/office/drawing/2014/main" id="{B2551696-AA0D-D67A-82C6-51E6A4F2FAFA}"/>
              </a:ext>
            </a:extLst>
          </p:cNvPr>
          <p:cNvSpPr>
            <a:spLocks noChangeShapeType="1"/>
          </p:cNvSpPr>
          <p:nvPr/>
        </p:nvSpPr>
        <p:spPr bwMode="auto">
          <a:xfrm flipV="1">
            <a:off x="5016501" y="6165850"/>
            <a:ext cx="574675" cy="2873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75123" name="Text Box 22">
            <a:extLst>
              <a:ext uri="{FF2B5EF4-FFF2-40B4-BE49-F238E27FC236}">
                <a16:creationId xmlns:a16="http://schemas.microsoft.com/office/drawing/2014/main" id="{F49CA03C-CA3B-94E4-B267-37EB928A4F9B}"/>
              </a:ext>
            </a:extLst>
          </p:cNvPr>
          <p:cNvSpPr txBox="1">
            <a:spLocks noChangeArrowheads="1"/>
          </p:cNvSpPr>
          <p:nvPr/>
        </p:nvSpPr>
        <p:spPr bwMode="auto">
          <a:xfrm>
            <a:off x="4203700" y="6451600"/>
            <a:ext cx="1182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400" b="1">
                <a:latin typeface="Arial" panose="020B0604020202020204" pitchFamily="34" charset="0"/>
                <a:ea typeface="新細明體" panose="02020500000000000000" pitchFamily="18" charset="-120"/>
              </a:rPr>
              <a:t>NEXTQUAD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a:extLst>
              <a:ext uri="{FF2B5EF4-FFF2-40B4-BE49-F238E27FC236}">
                <a16:creationId xmlns:a16="http://schemas.microsoft.com/office/drawing/2014/main" id="{B82A3989-8FBE-3358-1E72-17F60DD04946}"/>
              </a:ext>
            </a:extLst>
          </p:cNvPr>
          <p:cNvSpPr>
            <a:spLocks noGrp="1" noChangeArrowheads="1"/>
          </p:cNvSpPr>
          <p:nvPr>
            <p:ph idx="1"/>
          </p:nvPr>
        </p:nvSpPr>
        <p:spPr bwMode="auto">
          <a:xfrm>
            <a:off x="1774826" y="5805488"/>
            <a:ext cx="8512175" cy="290512"/>
          </a:xfrm>
        </p:spPr>
        <p:txBody>
          <a:bodyPr wrap="square" numCol="1" anchor="t" anchorCtr="0" compatLnSpc="1">
            <a:prstTxWarp prst="textNoShape">
              <a:avLst/>
            </a:prstTxWarp>
          </a:bodyPr>
          <a:lstStyle/>
          <a:p>
            <a:pPr marL="609600" indent="-609600" algn="just">
              <a:lnSpc>
                <a:spcPct val="80000"/>
              </a:lnSpc>
              <a:buNone/>
            </a:pPr>
            <a:endParaRPr lang="en-US" altLang="zh-TW" sz="800">
              <a:ea typeface="新細明體" panose="02020500000000000000" pitchFamily="18" charset="-120"/>
            </a:endParaRPr>
          </a:p>
          <a:p>
            <a:pPr marL="609600" indent="-609600">
              <a:lnSpc>
                <a:spcPct val="80000"/>
              </a:lnSpc>
              <a:buNone/>
            </a:pPr>
            <a:endParaRPr lang="en-US" altLang="zh-TW" sz="800">
              <a:ea typeface="新細明體" panose="02020500000000000000" pitchFamily="18" charset="-120"/>
            </a:endParaRPr>
          </a:p>
        </p:txBody>
      </p:sp>
      <p:sp>
        <p:nvSpPr>
          <p:cNvPr id="86018" name="投影片編號版面配置區 5">
            <a:extLst>
              <a:ext uri="{FF2B5EF4-FFF2-40B4-BE49-F238E27FC236}">
                <a16:creationId xmlns:a16="http://schemas.microsoft.com/office/drawing/2014/main" id="{96C65367-C399-5807-1A0C-C40909FD15E3}"/>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0716E25-3E56-4A8B-8D6F-3F466FE343FC}" type="slidenum">
              <a:rPr kumimoji="0" lang="en-US" altLang="zh-TW" sz="675">
                <a:solidFill>
                  <a:schemeClr val="bg1"/>
                </a:solidFill>
              </a:rPr>
              <a:pPr eaLnBrk="1" hangingPunct="1">
                <a:defRPr/>
              </a:pPr>
              <a:t>65</a:t>
            </a:fld>
            <a:endParaRPr kumimoji="0" lang="en-US" altLang="zh-TW" sz="675">
              <a:solidFill>
                <a:schemeClr val="bg1"/>
              </a:solidFill>
            </a:endParaRPr>
          </a:p>
        </p:txBody>
      </p:sp>
      <p:sp>
        <p:nvSpPr>
          <p:cNvPr id="177156" name="Rectangle 4">
            <a:extLst>
              <a:ext uri="{FF2B5EF4-FFF2-40B4-BE49-F238E27FC236}">
                <a16:creationId xmlns:a16="http://schemas.microsoft.com/office/drawing/2014/main" id="{079814D2-6289-BDB2-74CC-B774B7C1E586}"/>
              </a:ext>
            </a:extLst>
          </p:cNvPr>
          <p:cNvSpPr>
            <a:spLocks noChangeArrowheads="1"/>
          </p:cNvSpPr>
          <p:nvPr/>
        </p:nvSpPr>
        <p:spPr bwMode="auto">
          <a:xfrm>
            <a:off x="2279651" y="1844676"/>
            <a:ext cx="6911975" cy="576263"/>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77157" name="Text Box 5">
            <a:extLst>
              <a:ext uri="{FF2B5EF4-FFF2-40B4-BE49-F238E27FC236}">
                <a16:creationId xmlns:a16="http://schemas.microsoft.com/office/drawing/2014/main" id="{4F5B60E0-D71B-DF3F-745D-A21299F912B0}"/>
              </a:ext>
            </a:extLst>
          </p:cNvPr>
          <p:cNvSpPr txBox="1">
            <a:spLocks noChangeArrowheads="1"/>
          </p:cNvSpPr>
          <p:nvPr/>
        </p:nvSpPr>
        <p:spPr bwMode="auto">
          <a:xfrm>
            <a:off x="2474914" y="1076326"/>
            <a:ext cx="750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zh-TW">
              <a:latin typeface="Arial" panose="020B0604020202020204" pitchFamily="34" charset="0"/>
              <a:ea typeface="新細明體" panose="02020500000000000000" pitchFamily="18" charset="-120"/>
            </a:endParaRPr>
          </a:p>
        </p:txBody>
      </p:sp>
      <p:sp>
        <p:nvSpPr>
          <p:cNvPr id="177158" name="Text Box 6">
            <a:extLst>
              <a:ext uri="{FF2B5EF4-FFF2-40B4-BE49-F238E27FC236}">
                <a16:creationId xmlns:a16="http://schemas.microsoft.com/office/drawing/2014/main" id="{078AA3DA-1EB2-F021-378D-C5A58AB68E4B}"/>
              </a:ext>
            </a:extLst>
          </p:cNvPr>
          <p:cNvSpPr txBox="1">
            <a:spLocks noChangeArrowheads="1"/>
          </p:cNvSpPr>
          <p:nvPr/>
        </p:nvSpPr>
        <p:spPr bwMode="auto">
          <a:xfrm>
            <a:off x="1121969" y="751309"/>
            <a:ext cx="8388350" cy="588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300" dirty="0">
                <a:latin typeface="Arial" panose="020B0604020202020204" pitchFamily="34" charset="0"/>
                <a:ea typeface="新細明體" panose="02020500000000000000" pitchFamily="18" charset="-120"/>
              </a:rPr>
              <a:t>5. S -&gt; A   </a:t>
            </a:r>
          </a:p>
          <a:p>
            <a:pPr eaLnBrk="1" hangingPunct="1"/>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 null; } </a:t>
            </a:r>
          </a:p>
          <a:p>
            <a:pPr eaLnBrk="1" hangingPunct="1"/>
            <a:r>
              <a:rPr kumimoji="1" lang="en-US" altLang="zh-TW" sz="2300" dirty="0">
                <a:latin typeface="Arial" panose="020B0604020202020204" pitchFamily="34" charset="0"/>
                <a:ea typeface="新細明體" panose="02020500000000000000" pitchFamily="18" charset="-120"/>
              </a:rPr>
              <a:t>         /* initialize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to an empty list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6.     L -&gt; S  { </a:t>
            </a:r>
            <a:r>
              <a:rPr kumimoji="1" lang="en-US" altLang="zh-TW" sz="2300" dirty="0" err="1">
                <a:latin typeface="Arial" panose="020B0604020202020204" pitchFamily="34" charset="0"/>
                <a:ea typeface="新細明體" panose="02020500000000000000" pitchFamily="18" charset="-120"/>
              </a:rPr>
              <a:t>L.next</a:t>
            </a:r>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7.     L -&gt; L</a:t>
            </a:r>
            <a:r>
              <a:rPr kumimoji="1" lang="en-US" altLang="zh-TW" sz="2300" baseline="30000" dirty="0">
                <a:latin typeface="Arial" panose="020B0604020202020204" pitchFamily="34" charset="0"/>
                <a:ea typeface="新細明體" panose="02020500000000000000" pitchFamily="18" charset="-120"/>
              </a:rPr>
              <a:t>(1)</a:t>
            </a:r>
            <a:r>
              <a:rPr kumimoji="1" lang="en-US" altLang="zh-TW" sz="2300" dirty="0">
                <a:latin typeface="Arial" panose="020B0604020202020204" pitchFamily="34" charset="0"/>
                <a:ea typeface="新細明體" panose="02020500000000000000" pitchFamily="18" charset="-120"/>
              </a:rPr>
              <a:t> ; </a:t>
            </a:r>
            <a:r>
              <a:rPr kumimoji="1" lang="en-US" altLang="zh-TW" sz="2300" dirty="0">
                <a:solidFill>
                  <a:srgbClr val="FF0000"/>
                </a:solidFill>
                <a:latin typeface="Arial" panose="020B0604020202020204" pitchFamily="34" charset="0"/>
                <a:ea typeface="新細明體" panose="02020500000000000000" pitchFamily="18" charset="-120"/>
              </a:rPr>
              <a:t>M</a:t>
            </a:r>
            <a:r>
              <a:rPr kumimoji="1" lang="en-US" altLang="zh-TW" sz="2300" dirty="0">
                <a:latin typeface="Arial" panose="020B0604020202020204" pitchFamily="34" charset="0"/>
                <a:ea typeface="新細明體" panose="02020500000000000000" pitchFamily="18" charset="-120"/>
              </a:rPr>
              <a:t> S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           BACKPATCH (L</a:t>
            </a:r>
            <a:r>
              <a:rPr kumimoji="1" lang="en-US" altLang="zh-TW" sz="2300" baseline="30000" dirty="0">
                <a:latin typeface="Arial" panose="020B0604020202020204" pitchFamily="34" charset="0"/>
                <a:ea typeface="新細明體" panose="02020500000000000000" pitchFamily="18" charset="-120"/>
              </a:rPr>
              <a:t>(1)</a:t>
            </a:r>
            <a:r>
              <a:rPr kumimoji="1" lang="en-US" altLang="zh-TW" sz="2300" dirty="0">
                <a:latin typeface="Arial" panose="020B0604020202020204" pitchFamily="34" charset="0"/>
                <a:ea typeface="新細明體" panose="02020500000000000000" pitchFamily="18" charset="-120"/>
              </a:rPr>
              <a:t>.next, </a:t>
            </a:r>
            <a:r>
              <a:rPr kumimoji="1" lang="en-US" altLang="zh-TW" sz="2300" dirty="0" err="1">
                <a:latin typeface="Arial" panose="020B0604020202020204" pitchFamily="34" charset="0"/>
                <a:ea typeface="新細明體" panose="02020500000000000000" pitchFamily="18" charset="-120"/>
              </a:rPr>
              <a:t>M.quad</a:t>
            </a:r>
            <a:r>
              <a:rPr kumimoji="1" lang="en-US" altLang="zh-TW" sz="2300" dirty="0">
                <a:latin typeface="Arial" panose="020B0604020202020204" pitchFamily="34" charset="0"/>
                <a:ea typeface="新細明體" panose="02020500000000000000" pitchFamily="18" charset="-120"/>
              </a:rPr>
              <a:t>); // </a:t>
            </a:r>
            <a:r>
              <a:rPr kumimoji="1" lang="en-US" altLang="zh-TW" sz="2300" u="sng" dirty="0">
                <a:latin typeface="Arial" panose="020B0604020202020204" pitchFamily="34" charset="0"/>
                <a:ea typeface="新細明體" panose="02020500000000000000" pitchFamily="18" charset="-120"/>
              </a:rPr>
              <a:t>To resolve all quadruples with conditional &amp; unconditional unresolved ‘</a:t>
            </a:r>
            <a:r>
              <a:rPr kumimoji="1" lang="en-US" altLang="zh-TW" sz="2300" dirty="0" err="1">
                <a:latin typeface="Arial" panose="020B0604020202020204" pitchFamily="34" charset="0"/>
                <a:ea typeface="新細明體" panose="02020500000000000000" pitchFamily="18" charset="-120"/>
              </a:rPr>
              <a:t>goto</a:t>
            </a:r>
            <a:r>
              <a:rPr kumimoji="1" lang="en-US" altLang="zh-TW" sz="2300" dirty="0">
                <a:latin typeface="Arial" panose="020B0604020202020204" pitchFamily="34" charset="0"/>
                <a:ea typeface="新細明體" panose="02020500000000000000" pitchFamily="18" charset="-120"/>
              </a:rPr>
              <a:t> _’</a:t>
            </a:r>
          </a:p>
          <a:p>
            <a:pPr eaLnBrk="1" hangingPunct="1"/>
            <a:r>
              <a:rPr kumimoji="1" lang="en-US" altLang="zh-TW" sz="2300" dirty="0">
                <a:latin typeface="Arial" panose="020B0604020202020204" pitchFamily="34" charset="0"/>
                <a:ea typeface="新細明體" panose="02020500000000000000" pitchFamily="18" charset="-120"/>
              </a:rPr>
              <a:t>           </a:t>
            </a:r>
            <a:r>
              <a:rPr kumimoji="1" lang="en-US" altLang="zh-TW" sz="2300" dirty="0" err="1">
                <a:latin typeface="Arial" panose="020B0604020202020204" pitchFamily="34" charset="0"/>
                <a:ea typeface="新細明體" panose="02020500000000000000" pitchFamily="18" charset="-120"/>
              </a:rPr>
              <a:t>L.next</a:t>
            </a:r>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endParaRPr kumimoji="1" lang="en-US" altLang="zh-TW" sz="2300" dirty="0">
              <a:latin typeface="Arial" panose="020B0604020202020204" pitchFamily="34" charset="0"/>
              <a:ea typeface="新細明體" panose="02020500000000000000" pitchFamily="18" charset="-120"/>
            </a:endParaRPr>
          </a:p>
          <a:p>
            <a:pPr eaLnBrk="1" hangingPunct="1"/>
            <a:r>
              <a:rPr kumimoji="1" lang="en-US" altLang="zh-TW" sz="2300" dirty="0">
                <a:latin typeface="Arial" panose="020B0604020202020204" pitchFamily="34" charset="0"/>
                <a:ea typeface="新細明體" panose="02020500000000000000" pitchFamily="18" charset="-120"/>
              </a:rPr>
              <a:t>8.     S -&gt; begin L end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L.next</a:t>
            </a:r>
            <a:r>
              <a:rPr kumimoji="1" lang="en-US" altLang="zh-TW" sz="2300" dirty="0">
                <a:latin typeface="Arial" panose="020B0604020202020204" pitchFamily="34" charset="0"/>
                <a:ea typeface="新細明體" panose="02020500000000000000" pitchFamily="18" charset="-120"/>
              </a:rPr>
              <a:t>; }</a:t>
            </a:r>
          </a:p>
          <a:p>
            <a:pPr eaLnBrk="1" hangingPunct="1">
              <a:spcBef>
                <a:spcPct val="50000"/>
              </a:spcBef>
            </a:pPr>
            <a:endParaRPr kumimoji="1" lang="en-US" altLang="zh-TW" sz="2300" dirty="0">
              <a:latin typeface="Arial" panose="020B0604020202020204" pitchFamily="34" charset="0"/>
              <a:ea typeface="新細明體" panose="02020500000000000000" pitchFamily="18" charset="-12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A03C5-3848-9D3E-A688-FE32E3339F79}"/>
              </a:ext>
            </a:extLst>
          </p:cNvPr>
          <p:cNvSpPr>
            <a:spLocks noGrp="1"/>
          </p:cNvSpPr>
          <p:nvPr>
            <p:ph type="title"/>
          </p:nvPr>
        </p:nvSpPr>
        <p:spPr/>
        <p:txBody>
          <a:bodyPr/>
          <a:lstStyle/>
          <a:p>
            <a:r>
              <a:rPr lang="en-US" altLang="zh-TW" dirty="0"/>
              <a:t>Iterative Statement</a:t>
            </a:r>
            <a:endParaRPr lang="zh-TW" altLang="en-US" dirty="0"/>
          </a:p>
        </p:txBody>
      </p:sp>
      <p:sp>
        <p:nvSpPr>
          <p:cNvPr id="4" name="投影片編號版面配置區 3">
            <a:extLst>
              <a:ext uri="{FF2B5EF4-FFF2-40B4-BE49-F238E27FC236}">
                <a16:creationId xmlns:a16="http://schemas.microsoft.com/office/drawing/2014/main" id="{A8C91BA5-B7D2-E842-541E-2AFB55434F77}"/>
              </a:ext>
            </a:extLst>
          </p:cNvPr>
          <p:cNvSpPr>
            <a:spLocks noGrp="1"/>
          </p:cNvSpPr>
          <p:nvPr>
            <p:ph type="sldNum" sz="quarter" idx="12"/>
          </p:nvPr>
        </p:nvSpPr>
        <p:spPr/>
        <p:txBody>
          <a:bodyPr/>
          <a:lstStyle/>
          <a:p>
            <a:fld id="{BE15108C-154A-4A5A-9C05-91A49A422BA7}" type="slidenum">
              <a:rPr lang="en-US" smtClean="0"/>
              <a:t>66</a:t>
            </a:fld>
            <a:endParaRPr lang="en-US"/>
          </a:p>
        </p:txBody>
      </p:sp>
      <p:sp>
        <p:nvSpPr>
          <p:cNvPr id="5" name="Text Box 5">
            <a:extLst>
              <a:ext uri="{FF2B5EF4-FFF2-40B4-BE49-F238E27FC236}">
                <a16:creationId xmlns:a16="http://schemas.microsoft.com/office/drawing/2014/main" id="{6E8FE0F4-6451-2E6D-29C3-ADB5DBE446C5}"/>
              </a:ext>
            </a:extLst>
          </p:cNvPr>
          <p:cNvSpPr txBox="1">
            <a:spLocks noChangeArrowheads="1"/>
          </p:cNvSpPr>
          <p:nvPr/>
        </p:nvSpPr>
        <p:spPr bwMode="auto">
          <a:xfrm>
            <a:off x="385588" y="2333553"/>
            <a:ext cx="79930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u="sng" dirty="0">
                <a:latin typeface="Arial" panose="020B0604020202020204" pitchFamily="34" charset="0"/>
                <a:ea typeface="新細明體" panose="02020500000000000000" pitchFamily="18" charset="-120"/>
              </a:rPr>
              <a:t>S -&gt; while E do S</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9.  S -&gt; while </a:t>
            </a:r>
            <a:r>
              <a:rPr kumimoji="1" lang="en-US" altLang="zh-TW" sz="2400" dirty="0">
                <a:solidFill>
                  <a:srgbClr val="FF0000"/>
                </a:solidFill>
                <a:latin typeface="Arial" panose="020B0604020202020204" pitchFamily="34" charset="0"/>
                <a:ea typeface="新細明體" panose="02020500000000000000" pitchFamily="18" charset="-120"/>
              </a:rPr>
              <a:t>M</a:t>
            </a:r>
            <a:r>
              <a:rPr kumimoji="1" lang="en-US" altLang="zh-TW" sz="2400" baseline="30000" dirty="0">
                <a:solidFill>
                  <a:srgbClr val="FF0000"/>
                </a:solidFill>
                <a:latin typeface="Arial" panose="020B0604020202020204" pitchFamily="34" charset="0"/>
                <a:ea typeface="新細明體" panose="02020500000000000000" pitchFamily="18" charset="-120"/>
              </a:rPr>
              <a:t>(1)</a:t>
            </a:r>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dirty="0">
                <a:latin typeface="Arial" panose="020B0604020202020204" pitchFamily="34" charset="0"/>
                <a:ea typeface="新細明體" panose="02020500000000000000" pitchFamily="18" charset="-120"/>
              </a:rPr>
              <a:t>E do </a:t>
            </a:r>
            <a:r>
              <a:rPr kumimoji="1" lang="en-US" altLang="zh-TW" sz="2400" dirty="0">
                <a:solidFill>
                  <a:srgbClr val="FF0000"/>
                </a:solidFill>
                <a:latin typeface="Arial" panose="020B0604020202020204" pitchFamily="34" charset="0"/>
                <a:ea typeface="新細明體" panose="02020500000000000000" pitchFamily="18" charset="-120"/>
              </a:rPr>
              <a:t>M</a:t>
            </a:r>
            <a:r>
              <a:rPr kumimoji="1" lang="en-US" altLang="zh-TW" sz="2400" baseline="30000" dirty="0">
                <a:solidFill>
                  <a:srgbClr val="FF0000"/>
                </a:solidFill>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(1)</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BACKPATCH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.next, M</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a:t>
            </a:r>
          </a:p>
          <a:p>
            <a:pPr eaLnBrk="1" hangingPunct="1"/>
            <a:r>
              <a:rPr kumimoji="1" lang="en-US" altLang="zh-TW" sz="2400" dirty="0">
                <a:latin typeface="Arial" panose="020B0604020202020204" pitchFamily="34" charset="0"/>
                <a:ea typeface="新細明體" panose="02020500000000000000" pitchFamily="18" charset="-120"/>
              </a:rPr>
              <a:t>             GEN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  </a:t>
            </a:r>
          </a:p>
          <a:p>
            <a:pPr eaLnBrk="1" hangingPunct="1">
              <a:spcBef>
                <a:spcPct val="50000"/>
              </a:spcBef>
            </a:pPr>
            <a:endParaRPr kumimoji="1" lang="en-US" altLang="zh-TW" sz="2400" dirty="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344692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a:extLst>
              <a:ext uri="{FF2B5EF4-FFF2-40B4-BE49-F238E27FC236}">
                <a16:creationId xmlns:a16="http://schemas.microsoft.com/office/drawing/2014/main" id="{790A9241-D121-5696-5A02-A8DF479E1CED}"/>
              </a:ext>
            </a:extLst>
          </p:cNvPr>
          <p:cNvSpPr>
            <a:spLocks noGrp="1" noChangeArrowheads="1"/>
          </p:cNvSpPr>
          <p:nvPr>
            <p:ph type="title"/>
          </p:nvPr>
        </p:nvSpPr>
        <p:spPr>
          <a:xfrm>
            <a:off x="2209800" y="381000"/>
            <a:ext cx="7772400" cy="838200"/>
          </a:xfrm>
        </p:spPr>
        <p:txBody>
          <a:bodyPr>
            <a:normAutofit fontScale="90000"/>
          </a:bodyPr>
          <a:lstStyle/>
          <a:p>
            <a:r>
              <a:rPr lang="en-US" altLang="zh-TW" sz="2500">
                <a:ea typeface="新細明體" panose="02020500000000000000" pitchFamily="18" charset="-120"/>
              </a:rPr>
              <a:t>An example:</a:t>
            </a:r>
            <a:br>
              <a:rPr lang="en-US" altLang="zh-TW" sz="2500" u="sng">
                <a:ea typeface="新細明體" panose="02020500000000000000" pitchFamily="18" charset="-120"/>
              </a:rPr>
            </a:br>
            <a:r>
              <a:rPr lang="en-US" altLang="zh-TW" sz="2500" u="sng">
                <a:ea typeface="新細明體" panose="02020500000000000000" pitchFamily="18" charset="-120"/>
              </a:rPr>
              <a:t>while </a:t>
            </a:r>
            <a:r>
              <a:rPr lang="en-US" altLang="zh-TW" sz="2500" u="sng">
                <a:solidFill>
                  <a:srgbClr val="FF0000"/>
                </a:solidFill>
                <a:ea typeface="新細明體" panose="02020500000000000000" pitchFamily="18" charset="-120"/>
              </a:rPr>
              <a:t>(A&lt;B)</a:t>
            </a:r>
            <a:r>
              <a:rPr lang="en-US" altLang="zh-TW" sz="2500" u="sng">
                <a:ea typeface="新細明體" panose="02020500000000000000" pitchFamily="18" charset="-120"/>
              </a:rPr>
              <a:t> do if </a:t>
            </a:r>
            <a:r>
              <a:rPr lang="en-US" altLang="zh-TW" sz="2500" u="sng">
                <a:solidFill>
                  <a:srgbClr val="FF0000"/>
                </a:solidFill>
                <a:ea typeface="新細明體" panose="02020500000000000000" pitchFamily="18" charset="-120"/>
              </a:rPr>
              <a:t>(C&lt;D)</a:t>
            </a:r>
            <a:r>
              <a:rPr lang="en-US" altLang="zh-TW" sz="2500" u="sng">
                <a:ea typeface="新細明體" panose="02020500000000000000" pitchFamily="18" charset="-120"/>
              </a:rPr>
              <a:t> then X = Y + Z;</a:t>
            </a:r>
          </a:p>
        </p:txBody>
      </p:sp>
      <p:sp>
        <p:nvSpPr>
          <p:cNvPr id="181251" name="Rectangle 3">
            <a:extLst>
              <a:ext uri="{FF2B5EF4-FFF2-40B4-BE49-F238E27FC236}">
                <a16:creationId xmlns:a16="http://schemas.microsoft.com/office/drawing/2014/main" id="{09193526-0C65-D9A4-07F2-78296D0FE466}"/>
              </a:ext>
            </a:extLst>
          </p:cNvPr>
          <p:cNvSpPr>
            <a:spLocks noGrp="1" noChangeArrowheads="1"/>
          </p:cNvSpPr>
          <p:nvPr>
            <p:ph idx="1"/>
          </p:nvPr>
        </p:nvSpPr>
        <p:spPr bwMode="auto">
          <a:xfrm>
            <a:off x="2286000" y="1676400"/>
            <a:ext cx="7772400" cy="4876800"/>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sz="2400">
                <a:ea typeface="新細明體" panose="02020500000000000000" pitchFamily="18" charset="-120"/>
              </a:rPr>
              <a:t>     </a:t>
            </a:r>
            <a:r>
              <a:rPr lang="en-US" altLang="zh-TW" sz="2400" u="sng">
                <a:ea typeface="新細明體" panose="02020500000000000000" pitchFamily="18" charset="-120"/>
              </a:rPr>
              <a:t>Index</a:t>
            </a:r>
            <a:r>
              <a:rPr lang="en-US" altLang="zh-TW" sz="2400">
                <a:ea typeface="新細明體" panose="02020500000000000000" pitchFamily="18" charset="-120"/>
              </a:rPr>
              <a:t>    </a:t>
            </a:r>
            <a:r>
              <a:rPr lang="en-US" altLang="zh-TW" sz="2400" u="sng">
                <a:ea typeface="新細明體" panose="02020500000000000000" pitchFamily="18" charset="-120"/>
              </a:rPr>
              <a:t>Three-Address Code</a:t>
            </a:r>
          </a:p>
          <a:p>
            <a:pPr algn="just">
              <a:lnSpc>
                <a:spcPct val="90000"/>
              </a:lnSpc>
              <a:buFont typeface="Wingdings" panose="05000000000000000000" pitchFamily="2" charset="2"/>
              <a:buNone/>
            </a:pPr>
            <a:r>
              <a:rPr lang="en-US" altLang="zh-TW" sz="2400">
                <a:ea typeface="新細明體" panose="02020500000000000000" pitchFamily="18" charset="-120"/>
              </a:rPr>
              <a:t>        …      …..</a:t>
            </a:r>
          </a:p>
          <a:p>
            <a:pPr>
              <a:lnSpc>
                <a:spcPct val="90000"/>
              </a:lnSpc>
              <a:buFont typeface="Wingdings" panose="05000000000000000000" pitchFamily="2" charset="2"/>
              <a:buNone/>
            </a:pPr>
            <a:r>
              <a:rPr lang="en-US" altLang="zh-TW" sz="2400">
                <a:ea typeface="新細明體" panose="02020500000000000000" pitchFamily="18" charset="-120"/>
              </a:rPr>
              <a:t>       100      if (A&lt;B) goto </a:t>
            </a:r>
            <a:r>
              <a:rPr lang="en-US" altLang="zh-TW" sz="2400" u="sng">
                <a:ea typeface="新細明體" panose="02020500000000000000" pitchFamily="18" charset="-120"/>
              </a:rPr>
              <a:t>102</a:t>
            </a:r>
          </a:p>
          <a:p>
            <a:pPr>
              <a:lnSpc>
                <a:spcPct val="90000"/>
              </a:lnSpc>
              <a:buFont typeface="Wingdings" panose="05000000000000000000" pitchFamily="2" charset="2"/>
              <a:buNone/>
            </a:pPr>
            <a:r>
              <a:rPr lang="en-US" altLang="zh-TW" sz="2400">
                <a:ea typeface="新細明體" panose="02020500000000000000" pitchFamily="18" charset="-120"/>
              </a:rPr>
              <a:t>       101      goto __     </a:t>
            </a:r>
            <a:r>
              <a:rPr lang="en-US" altLang="zh-TW">
                <a:ea typeface="新細明體" panose="02020500000000000000" pitchFamily="18" charset="-120"/>
              </a:rPr>
              <a:t>//will be resolved (filling 107) later</a:t>
            </a:r>
          </a:p>
          <a:p>
            <a:pPr>
              <a:lnSpc>
                <a:spcPct val="90000"/>
              </a:lnSpc>
              <a:buFont typeface="Wingdings" panose="05000000000000000000" pitchFamily="2" charset="2"/>
              <a:buNone/>
            </a:pPr>
            <a:r>
              <a:rPr lang="en-US" altLang="zh-TW" sz="2400">
                <a:ea typeface="新細明體" panose="02020500000000000000" pitchFamily="18" charset="-120"/>
              </a:rPr>
              <a:t>       102      if (C&lt;D) goto </a:t>
            </a:r>
            <a:r>
              <a:rPr lang="en-US" altLang="zh-TW" sz="2400" u="sng">
                <a:ea typeface="新細明體" panose="02020500000000000000" pitchFamily="18" charset="-120"/>
              </a:rPr>
              <a:t>104</a:t>
            </a:r>
          </a:p>
          <a:p>
            <a:pPr>
              <a:lnSpc>
                <a:spcPct val="90000"/>
              </a:lnSpc>
              <a:buFont typeface="Wingdings" panose="05000000000000000000" pitchFamily="2" charset="2"/>
              <a:buNone/>
            </a:pPr>
            <a:r>
              <a:rPr lang="en-US" altLang="zh-TW" sz="2400">
                <a:ea typeface="新細明體" panose="02020500000000000000" pitchFamily="18" charset="-120"/>
              </a:rPr>
              <a:t>       103      goto </a:t>
            </a:r>
            <a:r>
              <a:rPr lang="en-US" altLang="zh-TW" sz="2400" u="sng">
                <a:ea typeface="新細明體" panose="02020500000000000000" pitchFamily="18" charset="-120"/>
              </a:rPr>
              <a:t>100</a:t>
            </a:r>
          </a:p>
          <a:p>
            <a:pPr>
              <a:lnSpc>
                <a:spcPct val="90000"/>
              </a:lnSpc>
              <a:buFont typeface="Wingdings" panose="05000000000000000000" pitchFamily="2" charset="2"/>
              <a:buNone/>
            </a:pPr>
            <a:r>
              <a:rPr lang="en-US" altLang="zh-TW" sz="2400">
                <a:ea typeface="新細明體" panose="02020500000000000000" pitchFamily="18" charset="-120"/>
              </a:rPr>
              <a:t>       104      T = Y + Z</a:t>
            </a:r>
          </a:p>
          <a:p>
            <a:pPr>
              <a:lnSpc>
                <a:spcPct val="90000"/>
              </a:lnSpc>
              <a:buFont typeface="Wingdings" panose="05000000000000000000" pitchFamily="2" charset="2"/>
              <a:buNone/>
            </a:pPr>
            <a:r>
              <a:rPr lang="en-US" altLang="zh-TW" sz="2400">
                <a:ea typeface="新細明體" panose="02020500000000000000" pitchFamily="18" charset="-120"/>
              </a:rPr>
              <a:t>       105      X = T</a:t>
            </a:r>
          </a:p>
          <a:p>
            <a:pPr>
              <a:lnSpc>
                <a:spcPct val="90000"/>
              </a:lnSpc>
              <a:buFont typeface="Wingdings" panose="05000000000000000000" pitchFamily="2" charset="2"/>
              <a:buNone/>
            </a:pPr>
            <a:r>
              <a:rPr lang="en-US" altLang="zh-TW" sz="2400">
                <a:ea typeface="新細明體" panose="02020500000000000000" pitchFamily="18" charset="-120"/>
              </a:rPr>
              <a:t>       106      goto 100</a:t>
            </a:r>
          </a:p>
          <a:p>
            <a:pPr>
              <a:lnSpc>
                <a:spcPct val="90000"/>
              </a:lnSpc>
              <a:buFont typeface="Wingdings" panose="05000000000000000000" pitchFamily="2" charset="2"/>
              <a:buNone/>
            </a:pPr>
            <a:r>
              <a:rPr lang="en-US" altLang="zh-TW" sz="2400">
                <a:ea typeface="新細明體" panose="02020500000000000000" pitchFamily="18" charset="-120"/>
              </a:rPr>
              <a:t>       107       …</a:t>
            </a:r>
          </a:p>
          <a:p>
            <a:pPr>
              <a:lnSpc>
                <a:spcPct val="90000"/>
              </a:lnSpc>
              <a:buFont typeface="Wingdings" panose="05000000000000000000" pitchFamily="2" charset="2"/>
              <a:buNone/>
            </a:pPr>
            <a:endParaRPr lang="en-US" altLang="zh-TW" sz="2400">
              <a:ea typeface="新細明體" panose="02020500000000000000" pitchFamily="18" charset="-120"/>
            </a:endParaRPr>
          </a:p>
        </p:txBody>
      </p:sp>
      <p:sp>
        <p:nvSpPr>
          <p:cNvPr id="181252" name="Text Box 4">
            <a:extLst>
              <a:ext uri="{FF2B5EF4-FFF2-40B4-BE49-F238E27FC236}">
                <a16:creationId xmlns:a16="http://schemas.microsoft.com/office/drawing/2014/main" id="{B8A2ED3E-AA5B-87EA-AE53-7A6130FB2458}"/>
              </a:ext>
            </a:extLst>
          </p:cNvPr>
          <p:cNvSpPr txBox="1">
            <a:spLocks noChangeArrowheads="1"/>
          </p:cNvSpPr>
          <p:nvPr/>
        </p:nvSpPr>
        <p:spPr bwMode="auto">
          <a:xfrm>
            <a:off x="3283744" y="115211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dirty="0">
                <a:latin typeface="Arial" panose="020B0604020202020204" pitchFamily="34" charset="0"/>
                <a:ea typeface="新細明體" panose="02020500000000000000" pitchFamily="18" charset="-120"/>
              </a:rPr>
              <a:t>E</a:t>
            </a:r>
          </a:p>
        </p:txBody>
      </p:sp>
      <p:sp>
        <p:nvSpPr>
          <p:cNvPr id="181253" name="Line 5">
            <a:extLst>
              <a:ext uri="{FF2B5EF4-FFF2-40B4-BE49-F238E27FC236}">
                <a16:creationId xmlns:a16="http://schemas.microsoft.com/office/drawing/2014/main" id="{93B136A2-16DE-21CC-CD03-F23EFCBFE0CC}"/>
              </a:ext>
            </a:extLst>
          </p:cNvPr>
          <p:cNvSpPr>
            <a:spLocks noChangeShapeType="1"/>
          </p:cNvSpPr>
          <p:nvPr/>
        </p:nvSpPr>
        <p:spPr bwMode="auto">
          <a:xfrm flipH="1" flipV="1">
            <a:off x="6316914" y="3717924"/>
            <a:ext cx="499811" cy="21590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1254" name="Oval 6">
            <a:extLst>
              <a:ext uri="{FF2B5EF4-FFF2-40B4-BE49-F238E27FC236}">
                <a16:creationId xmlns:a16="http://schemas.microsoft.com/office/drawing/2014/main" id="{4B5FDF3F-E46B-0BA5-A98B-60F85A0C42F7}"/>
              </a:ext>
            </a:extLst>
          </p:cNvPr>
          <p:cNvSpPr>
            <a:spLocks noChangeArrowheads="1"/>
          </p:cNvSpPr>
          <p:nvPr/>
        </p:nvSpPr>
        <p:spPr bwMode="auto">
          <a:xfrm>
            <a:off x="6888163" y="3860801"/>
            <a:ext cx="360362" cy="360363"/>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1</a:t>
            </a:r>
          </a:p>
        </p:txBody>
      </p:sp>
      <p:sp>
        <p:nvSpPr>
          <p:cNvPr id="181255" name="Line 8">
            <a:extLst>
              <a:ext uri="{FF2B5EF4-FFF2-40B4-BE49-F238E27FC236}">
                <a16:creationId xmlns:a16="http://schemas.microsoft.com/office/drawing/2014/main" id="{D0297FC0-A4CB-EF1C-3D43-2FBED0D1E246}"/>
              </a:ext>
            </a:extLst>
          </p:cNvPr>
          <p:cNvSpPr>
            <a:spLocks noChangeShapeType="1"/>
          </p:cNvSpPr>
          <p:nvPr/>
        </p:nvSpPr>
        <p:spPr bwMode="auto">
          <a:xfrm flipH="1" flipV="1">
            <a:off x="5217952" y="4085438"/>
            <a:ext cx="446248" cy="208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1256" name="Oval 9">
            <a:extLst>
              <a:ext uri="{FF2B5EF4-FFF2-40B4-BE49-F238E27FC236}">
                <a16:creationId xmlns:a16="http://schemas.microsoft.com/office/drawing/2014/main" id="{5B373F9F-0256-D9E1-96BE-770D0ECF42D5}"/>
              </a:ext>
            </a:extLst>
          </p:cNvPr>
          <p:cNvSpPr>
            <a:spLocks noChangeArrowheads="1"/>
          </p:cNvSpPr>
          <p:nvPr/>
        </p:nvSpPr>
        <p:spPr bwMode="auto">
          <a:xfrm>
            <a:off x="5664201" y="4292601"/>
            <a:ext cx="360363" cy="358775"/>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3</a:t>
            </a:r>
          </a:p>
        </p:txBody>
      </p:sp>
      <p:sp>
        <p:nvSpPr>
          <p:cNvPr id="181257" name="Line 12">
            <a:extLst>
              <a:ext uri="{FF2B5EF4-FFF2-40B4-BE49-F238E27FC236}">
                <a16:creationId xmlns:a16="http://schemas.microsoft.com/office/drawing/2014/main" id="{F1DC12EF-4E8D-72C8-C1B5-E1AF2C090211}"/>
              </a:ext>
            </a:extLst>
          </p:cNvPr>
          <p:cNvSpPr>
            <a:spLocks noChangeShapeType="1"/>
          </p:cNvSpPr>
          <p:nvPr/>
        </p:nvSpPr>
        <p:spPr bwMode="auto">
          <a:xfrm flipH="1">
            <a:off x="6456363" y="2420938"/>
            <a:ext cx="43180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1258" name="Oval 13">
            <a:extLst>
              <a:ext uri="{FF2B5EF4-FFF2-40B4-BE49-F238E27FC236}">
                <a16:creationId xmlns:a16="http://schemas.microsoft.com/office/drawing/2014/main" id="{622D2450-E4B7-7220-9D6F-0360D5469D08}"/>
              </a:ext>
            </a:extLst>
          </p:cNvPr>
          <p:cNvSpPr>
            <a:spLocks noChangeArrowheads="1"/>
          </p:cNvSpPr>
          <p:nvPr/>
        </p:nvSpPr>
        <p:spPr bwMode="auto">
          <a:xfrm>
            <a:off x="6888164" y="2133601"/>
            <a:ext cx="358775" cy="360363"/>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2</a:t>
            </a:r>
          </a:p>
        </p:txBody>
      </p:sp>
      <p:sp>
        <p:nvSpPr>
          <p:cNvPr id="181259" name="Text Box 15">
            <a:extLst>
              <a:ext uri="{FF2B5EF4-FFF2-40B4-BE49-F238E27FC236}">
                <a16:creationId xmlns:a16="http://schemas.microsoft.com/office/drawing/2014/main" id="{B2C74976-1939-22BE-3276-62FA6C52CE44}"/>
              </a:ext>
            </a:extLst>
          </p:cNvPr>
          <p:cNvSpPr txBox="1">
            <a:spLocks noChangeArrowheads="1"/>
          </p:cNvSpPr>
          <p:nvPr/>
        </p:nvSpPr>
        <p:spPr bwMode="auto">
          <a:xfrm>
            <a:off x="4745038" y="1171722"/>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81260" name="Text Box 16">
            <a:extLst>
              <a:ext uri="{FF2B5EF4-FFF2-40B4-BE49-F238E27FC236}">
                <a16:creationId xmlns:a16="http://schemas.microsoft.com/office/drawing/2014/main" id="{A8B61518-ADB8-2B1A-7B4A-6B5E61C59807}"/>
              </a:ext>
            </a:extLst>
          </p:cNvPr>
          <p:cNvSpPr txBox="1">
            <a:spLocks noChangeArrowheads="1"/>
          </p:cNvSpPr>
          <p:nvPr/>
        </p:nvSpPr>
        <p:spPr bwMode="auto">
          <a:xfrm>
            <a:off x="7372350" y="3881438"/>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If (C&lt;D) then X=Y+Z;</a:t>
            </a:r>
          </a:p>
        </p:txBody>
      </p:sp>
      <p:sp>
        <p:nvSpPr>
          <p:cNvPr id="181261" name="Line 14">
            <a:extLst>
              <a:ext uri="{FF2B5EF4-FFF2-40B4-BE49-F238E27FC236}">
                <a16:creationId xmlns:a16="http://schemas.microsoft.com/office/drawing/2014/main" id="{18C024E5-581B-3348-3699-3BCC3DA331B6}"/>
              </a:ext>
            </a:extLst>
          </p:cNvPr>
          <p:cNvSpPr>
            <a:spLocks noChangeShapeType="1"/>
          </p:cNvSpPr>
          <p:nvPr/>
        </p:nvSpPr>
        <p:spPr bwMode="auto">
          <a:xfrm>
            <a:off x="3719513" y="2708275"/>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2" name="Line 15">
            <a:extLst>
              <a:ext uri="{FF2B5EF4-FFF2-40B4-BE49-F238E27FC236}">
                <a16:creationId xmlns:a16="http://schemas.microsoft.com/office/drawing/2014/main" id="{04F49BBC-FACD-E92D-5BD7-D69B4B5A72CE}"/>
              </a:ext>
            </a:extLst>
          </p:cNvPr>
          <p:cNvSpPr>
            <a:spLocks noChangeShapeType="1"/>
          </p:cNvSpPr>
          <p:nvPr/>
        </p:nvSpPr>
        <p:spPr bwMode="auto">
          <a:xfrm>
            <a:off x="3719513" y="3141663"/>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3" name="Line 16">
            <a:extLst>
              <a:ext uri="{FF2B5EF4-FFF2-40B4-BE49-F238E27FC236}">
                <a16:creationId xmlns:a16="http://schemas.microsoft.com/office/drawing/2014/main" id="{813E24B1-ED8E-BCB2-B3B2-C7B1C949DA47}"/>
              </a:ext>
            </a:extLst>
          </p:cNvPr>
          <p:cNvSpPr>
            <a:spLocks noChangeShapeType="1"/>
          </p:cNvSpPr>
          <p:nvPr/>
        </p:nvSpPr>
        <p:spPr bwMode="auto">
          <a:xfrm>
            <a:off x="3719513" y="3500438"/>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4" name="Line 17">
            <a:extLst>
              <a:ext uri="{FF2B5EF4-FFF2-40B4-BE49-F238E27FC236}">
                <a16:creationId xmlns:a16="http://schemas.microsoft.com/office/drawing/2014/main" id="{81BE2FD8-5945-55F6-CE4B-3930B15721D2}"/>
              </a:ext>
            </a:extLst>
          </p:cNvPr>
          <p:cNvSpPr>
            <a:spLocks noChangeShapeType="1"/>
          </p:cNvSpPr>
          <p:nvPr/>
        </p:nvSpPr>
        <p:spPr bwMode="auto">
          <a:xfrm>
            <a:off x="3719513" y="3933825"/>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5" name="Line 18">
            <a:extLst>
              <a:ext uri="{FF2B5EF4-FFF2-40B4-BE49-F238E27FC236}">
                <a16:creationId xmlns:a16="http://schemas.microsoft.com/office/drawing/2014/main" id="{1F4F83E9-A997-2C1A-57B7-808A49EBAAA0}"/>
              </a:ext>
            </a:extLst>
          </p:cNvPr>
          <p:cNvSpPr>
            <a:spLocks noChangeShapeType="1"/>
          </p:cNvSpPr>
          <p:nvPr/>
        </p:nvSpPr>
        <p:spPr bwMode="auto">
          <a:xfrm>
            <a:off x="3719513" y="270827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6" name="Line 19">
            <a:extLst>
              <a:ext uri="{FF2B5EF4-FFF2-40B4-BE49-F238E27FC236}">
                <a16:creationId xmlns:a16="http://schemas.microsoft.com/office/drawing/2014/main" id="{324EE324-6449-5EAB-05DE-D93C6BFFAC05}"/>
              </a:ext>
            </a:extLst>
          </p:cNvPr>
          <p:cNvSpPr>
            <a:spLocks noChangeShapeType="1"/>
          </p:cNvSpPr>
          <p:nvPr/>
        </p:nvSpPr>
        <p:spPr bwMode="auto">
          <a:xfrm>
            <a:off x="3719513" y="3500439"/>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a:extLst>
              <a:ext uri="{FF2B5EF4-FFF2-40B4-BE49-F238E27FC236}">
                <a16:creationId xmlns:a16="http://schemas.microsoft.com/office/drawing/2014/main" id="{6E8D4540-6D90-6E56-1C3F-2CB1F6784037}"/>
              </a:ext>
            </a:extLst>
          </p:cNvPr>
          <p:cNvSpPr>
            <a:spLocks noGrp="1" noChangeArrowheads="1"/>
          </p:cNvSpPr>
          <p:nvPr>
            <p:ph type="title"/>
          </p:nvPr>
        </p:nvSpPr>
        <p:spPr>
          <a:xfrm>
            <a:off x="2286000" y="533400"/>
            <a:ext cx="7772400" cy="533400"/>
          </a:xfrm>
        </p:spPr>
        <p:txBody>
          <a:bodyPr/>
          <a:lstStyle/>
          <a:p>
            <a:r>
              <a:rPr lang="en-US" altLang="zh-TW" sz="2800">
                <a:ea typeface="新細明體" panose="02020500000000000000" pitchFamily="18" charset="-120"/>
              </a:rPr>
              <a:t>6. Procedure calls</a:t>
            </a:r>
          </a:p>
        </p:txBody>
      </p:sp>
      <p:sp>
        <p:nvSpPr>
          <p:cNvPr id="199683" name="Rectangle 3">
            <a:extLst>
              <a:ext uri="{FF2B5EF4-FFF2-40B4-BE49-F238E27FC236}">
                <a16:creationId xmlns:a16="http://schemas.microsoft.com/office/drawing/2014/main" id="{13EC6EF4-4043-5558-B919-655D9424146A}"/>
              </a:ext>
            </a:extLst>
          </p:cNvPr>
          <p:cNvSpPr>
            <a:spLocks noGrp="1" noChangeArrowheads="1"/>
          </p:cNvSpPr>
          <p:nvPr>
            <p:ph idx="1"/>
          </p:nvPr>
        </p:nvSpPr>
        <p:spPr bwMode="auto">
          <a:xfrm>
            <a:off x="1981200" y="1295400"/>
            <a:ext cx="7924800" cy="5029200"/>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dirty="0">
                <a:ea typeface="新細明體" panose="02020500000000000000" pitchFamily="18" charset="-120"/>
              </a:rPr>
              <a:t> 1. call -&gt; id (</a:t>
            </a:r>
            <a:r>
              <a:rPr lang="en-US" altLang="zh-TW" dirty="0" err="1">
                <a:ea typeface="新細明體" panose="02020500000000000000" pitchFamily="18" charset="-120"/>
              </a:rPr>
              <a:t>args</a:t>
            </a:r>
            <a:r>
              <a:rPr lang="en-US" altLang="zh-TW" dirty="0">
                <a:ea typeface="新細明體" panose="02020500000000000000" pitchFamily="18" charset="-120"/>
              </a:rPr>
              <a:t>)</a:t>
            </a:r>
          </a:p>
          <a:p>
            <a:pPr algn="just">
              <a:lnSpc>
                <a:spcPct val="90000"/>
              </a:lnSpc>
              <a:buFont typeface="Wingdings" panose="05000000000000000000" pitchFamily="2" charset="2"/>
              <a:buNone/>
            </a:pPr>
            <a:r>
              <a:rPr lang="en-US" altLang="zh-TW" dirty="0">
                <a:ea typeface="新細明體" panose="02020500000000000000" pitchFamily="18" charset="-120"/>
              </a:rPr>
              <a:t> 2. </a:t>
            </a:r>
            <a:r>
              <a:rPr lang="en-US" altLang="zh-TW" dirty="0" err="1">
                <a:ea typeface="新細明體" panose="02020500000000000000" pitchFamily="18" charset="-120"/>
              </a:rPr>
              <a:t>args</a:t>
            </a:r>
            <a:r>
              <a:rPr lang="en-US" altLang="zh-TW" dirty="0">
                <a:ea typeface="新細明體" panose="02020500000000000000" pitchFamily="18" charset="-120"/>
              </a:rPr>
              <a:t> -&gt; </a:t>
            </a:r>
            <a:r>
              <a:rPr lang="en-US" altLang="zh-TW" dirty="0" err="1">
                <a:ea typeface="新細明體" panose="02020500000000000000" pitchFamily="18" charset="-120"/>
              </a:rPr>
              <a:t>args</a:t>
            </a:r>
            <a:r>
              <a:rPr lang="en-US" altLang="zh-TW" dirty="0">
                <a:ea typeface="新細明體" panose="02020500000000000000" pitchFamily="18" charset="-120"/>
              </a:rPr>
              <a:t> , E</a:t>
            </a:r>
          </a:p>
          <a:p>
            <a:pPr algn="just">
              <a:lnSpc>
                <a:spcPct val="90000"/>
              </a:lnSpc>
              <a:buFont typeface="Wingdings" panose="05000000000000000000" pitchFamily="2" charset="2"/>
              <a:buNone/>
            </a:pPr>
            <a:r>
              <a:rPr lang="en-US" altLang="zh-TW" dirty="0">
                <a:ea typeface="新細明體" panose="02020500000000000000" pitchFamily="18" charset="-120"/>
              </a:rPr>
              <a:t> 3. </a:t>
            </a:r>
            <a:r>
              <a:rPr lang="en-US" altLang="zh-TW" dirty="0" err="1">
                <a:ea typeface="新細明體" panose="02020500000000000000" pitchFamily="18" charset="-120"/>
              </a:rPr>
              <a:t>args</a:t>
            </a:r>
            <a:r>
              <a:rPr lang="en-US" altLang="zh-TW" dirty="0">
                <a:ea typeface="新細明體" panose="02020500000000000000" pitchFamily="18" charset="-120"/>
              </a:rPr>
              <a:t> -&gt; E</a:t>
            </a: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1.  call -&gt; id (</a:t>
            </a:r>
            <a:r>
              <a:rPr lang="en-US" altLang="zh-TW" dirty="0" err="1">
                <a:ea typeface="新細明體" panose="02020500000000000000" pitchFamily="18" charset="-120"/>
              </a:rPr>
              <a:t>args</a:t>
            </a: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 for each </a:t>
            </a:r>
            <a:r>
              <a:rPr lang="en-US" altLang="zh-TW" u="sng" dirty="0">
                <a:ea typeface="新細明體" panose="02020500000000000000" pitchFamily="18" charset="-120"/>
              </a:rPr>
              <a:t>item p</a:t>
            </a:r>
            <a:r>
              <a:rPr lang="en-US" altLang="zh-TW" dirty="0">
                <a:ea typeface="新細明體" panose="02020500000000000000" pitchFamily="18" charset="-120"/>
              </a:rPr>
              <a:t> on QUEUE do</a:t>
            </a:r>
          </a:p>
          <a:p>
            <a:pPr algn="just">
              <a:lnSpc>
                <a:spcPct val="90000"/>
              </a:lnSpc>
              <a:buFont typeface="Wingdings" panose="05000000000000000000" pitchFamily="2" charset="2"/>
              <a:buNone/>
            </a:pPr>
            <a:r>
              <a:rPr lang="en-US" altLang="zh-TW" dirty="0">
                <a:ea typeface="新細明體" panose="02020500000000000000" pitchFamily="18" charset="-120"/>
              </a:rPr>
              <a:t>           GEN (param p);</a:t>
            </a:r>
          </a:p>
          <a:p>
            <a:pPr algn="just">
              <a:lnSpc>
                <a:spcPct val="90000"/>
              </a:lnSpc>
              <a:buFont typeface="Wingdings" panose="05000000000000000000" pitchFamily="2" charset="2"/>
              <a:buNone/>
            </a:pPr>
            <a:r>
              <a:rPr lang="en-US" altLang="zh-TW" dirty="0">
                <a:ea typeface="新細明體" panose="02020500000000000000" pitchFamily="18" charset="-120"/>
              </a:rPr>
              <a:t>        GEN (call </a:t>
            </a:r>
            <a:r>
              <a:rPr lang="en-US" altLang="zh-TW" dirty="0" err="1">
                <a:ea typeface="新細明體" panose="02020500000000000000" pitchFamily="18" charset="-120"/>
              </a:rPr>
              <a:t>id.addr</a:t>
            </a:r>
            <a:r>
              <a:rPr lang="en-US" altLang="zh-TW" dirty="0">
                <a:ea typeface="新細明體" panose="02020500000000000000" pitchFamily="18" charset="-120"/>
              </a:rPr>
              <a:t>, length of QUEUE); }</a:t>
            </a: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nSpc>
                <a:spcPct val="90000"/>
              </a:lnSpc>
              <a:buFont typeface="Wingdings" panose="05000000000000000000" pitchFamily="2" charset="2"/>
              <a:buNone/>
            </a:pPr>
            <a:r>
              <a:rPr lang="en-US" altLang="zh-TW" dirty="0">
                <a:ea typeface="新細明體" panose="02020500000000000000" pitchFamily="18" charset="-120"/>
              </a:rPr>
              <a:t>/* QUEUE is a data structure for saving the indexes of the symbol table containing the names of the arguments. The length of QUEUE is the number of elements in QUEUE */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a:extLst>
              <a:ext uri="{FF2B5EF4-FFF2-40B4-BE49-F238E27FC236}">
                <a16:creationId xmlns:a16="http://schemas.microsoft.com/office/drawing/2014/main" id="{C340A22B-0279-4914-E908-4D081E829EB0}"/>
              </a:ext>
            </a:extLst>
          </p:cNvPr>
          <p:cNvSpPr>
            <a:spLocks noGrp="1" noChangeArrowheads="1"/>
          </p:cNvSpPr>
          <p:nvPr>
            <p:ph idx="1"/>
          </p:nvPr>
        </p:nvSpPr>
        <p:spPr bwMode="auto">
          <a:xfrm>
            <a:off x="2133600" y="685800"/>
            <a:ext cx="7772400" cy="5715000"/>
          </a:xfrm>
        </p:spPr>
        <p:txBody>
          <a:bodyPr wrap="square" numCol="1" anchor="t" anchorCtr="0" compatLnSpc="1">
            <a:prstTxWarp prst="textNoShape">
              <a:avLst/>
            </a:prstTxWarp>
          </a:bodyPr>
          <a:lstStyle/>
          <a:p>
            <a:pPr algn="just">
              <a:buFont typeface="Wingdings" panose="05000000000000000000" pitchFamily="2" charset="2"/>
              <a:buNone/>
            </a:pPr>
            <a:r>
              <a:rPr lang="en-US" altLang="zh-TW" sz="2400" dirty="0">
                <a:ea typeface="新細明體" panose="02020500000000000000" pitchFamily="18" charset="-120"/>
              </a:rPr>
              <a:t>2. </a:t>
            </a:r>
            <a:r>
              <a:rPr lang="en-US" altLang="zh-TW" sz="2400" dirty="0" err="1">
                <a:ea typeface="新細明體" panose="02020500000000000000" pitchFamily="18" charset="-120"/>
              </a:rPr>
              <a:t>args</a:t>
            </a:r>
            <a:r>
              <a:rPr lang="en-US" altLang="zh-TW" sz="2400" dirty="0">
                <a:ea typeface="新細明體" panose="02020500000000000000" pitchFamily="18" charset="-120"/>
              </a:rPr>
              <a:t> -&gt; </a:t>
            </a:r>
            <a:r>
              <a:rPr lang="en-US" altLang="zh-TW" sz="2400" dirty="0" err="1">
                <a:ea typeface="新細明體" panose="02020500000000000000" pitchFamily="18" charset="-120"/>
              </a:rPr>
              <a:t>args</a:t>
            </a:r>
            <a:r>
              <a:rPr lang="en-US" altLang="zh-TW" sz="2400" dirty="0">
                <a:ea typeface="新細明體" panose="02020500000000000000" pitchFamily="18" charset="-120"/>
              </a:rPr>
              <a:t> , E</a:t>
            </a:r>
          </a:p>
          <a:p>
            <a:pPr algn="just">
              <a:buFont typeface="Wingdings" panose="05000000000000000000" pitchFamily="2" charset="2"/>
              <a:buNone/>
            </a:pPr>
            <a:r>
              <a:rPr lang="en-US" altLang="zh-TW" sz="2400" dirty="0">
                <a:ea typeface="新細明體" panose="02020500000000000000" pitchFamily="18" charset="-120"/>
              </a:rPr>
              <a:t>      { append </a:t>
            </a:r>
            <a:r>
              <a:rPr lang="en-US" altLang="zh-TW" sz="2400" dirty="0" err="1">
                <a:ea typeface="新細明體" panose="02020500000000000000" pitchFamily="18" charset="-120"/>
              </a:rPr>
              <a:t>E.addr</a:t>
            </a:r>
            <a:r>
              <a:rPr lang="en-US" altLang="zh-TW" sz="2400" dirty="0">
                <a:ea typeface="新細明體" panose="02020500000000000000" pitchFamily="18" charset="-120"/>
              </a:rPr>
              <a:t> to the end of QUEUE; }</a:t>
            </a:r>
          </a:p>
          <a:p>
            <a:pPr algn="just">
              <a:buFont typeface="Wingdings" panose="05000000000000000000" pitchFamily="2" charset="2"/>
              <a:buNone/>
            </a:pPr>
            <a:r>
              <a:rPr lang="en-US" altLang="zh-TW" sz="2400" dirty="0">
                <a:ea typeface="新細明體" panose="02020500000000000000" pitchFamily="18" charset="-120"/>
              </a:rPr>
              <a:t> </a:t>
            </a:r>
          </a:p>
          <a:p>
            <a:pPr algn="just">
              <a:buFont typeface="Wingdings" panose="05000000000000000000" pitchFamily="2" charset="2"/>
              <a:buNone/>
            </a:pPr>
            <a:r>
              <a:rPr lang="en-US" altLang="zh-TW" sz="2400" dirty="0">
                <a:ea typeface="新細明體" panose="02020500000000000000" pitchFamily="18" charset="-120"/>
              </a:rPr>
              <a:t>3. </a:t>
            </a:r>
            <a:r>
              <a:rPr lang="en-US" altLang="zh-TW" sz="2400" dirty="0" err="1">
                <a:ea typeface="新細明體" panose="02020500000000000000" pitchFamily="18" charset="-120"/>
              </a:rPr>
              <a:t>args</a:t>
            </a:r>
            <a:r>
              <a:rPr lang="en-US" altLang="zh-TW" sz="2400" dirty="0">
                <a:ea typeface="新細明體" panose="02020500000000000000" pitchFamily="18" charset="-120"/>
              </a:rPr>
              <a:t> -&gt; E</a:t>
            </a:r>
          </a:p>
          <a:p>
            <a:pPr algn="just">
              <a:buFont typeface="Wingdings" panose="05000000000000000000" pitchFamily="2" charset="2"/>
              <a:buNone/>
            </a:pPr>
            <a:r>
              <a:rPr lang="en-US" altLang="zh-TW" sz="2400" dirty="0">
                <a:ea typeface="新細明體" panose="02020500000000000000" pitchFamily="18" charset="-120"/>
              </a:rPr>
              <a:t>      { initialize QUEUE to contain only  </a:t>
            </a:r>
          </a:p>
          <a:p>
            <a:pPr algn="just">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E.addr</a:t>
            </a:r>
            <a:r>
              <a:rPr lang="en-US" altLang="zh-TW" sz="2400" dirty="0">
                <a:ea typeface="新細明體" panose="02020500000000000000" pitchFamily="18" charset="-120"/>
              </a:rPr>
              <a:t>; }</a:t>
            </a:r>
          </a:p>
          <a:p>
            <a:pPr algn="just">
              <a:buFont typeface="Wingdings" panose="05000000000000000000" pitchFamily="2" charset="2"/>
              <a:buNone/>
            </a:pPr>
            <a:r>
              <a:rPr lang="en-US" altLang="zh-TW" dirty="0">
                <a:ea typeface="新細明體" panose="02020500000000000000" pitchFamily="18" charset="-120"/>
              </a:rPr>
              <a:t> </a:t>
            </a:r>
          </a:p>
          <a:p>
            <a:pPr algn="just">
              <a:buFont typeface="Wingdings" panose="05000000000000000000" pitchFamily="2" charset="2"/>
              <a:buNone/>
            </a:pPr>
            <a:r>
              <a:rPr lang="en-US" altLang="zh-TW" sz="2400" dirty="0">
                <a:ea typeface="新細明體" panose="02020500000000000000" pitchFamily="18" charset="-120"/>
              </a:rPr>
              <a:t>/* Originally, QUEUE is empty and, after the reduction of E to </a:t>
            </a:r>
            <a:r>
              <a:rPr lang="en-US" altLang="zh-TW" sz="2400" dirty="0" err="1">
                <a:ea typeface="新細明體" panose="02020500000000000000" pitchFamily="18" charset="-120"/>
              </a:rPr>
              <a:t>args</a:t>
            </a:r>
            <a:r>
              <a:rPr lang="en-US" altLang="zh-TW" sz="2400" dirty="0">
                <a:ea typeface="新細明體" panose="02020500000000000000" pitchFamily="18" charset="-120"/>
              </a:rPr>
              <a:t>, QUEUE contains a single pointer to the symbol table location for the name that denotes the value of E. */</a:t>
            </a:r>
          </a:p>
          <a:p>
            <a:pPr>
              <a:buFont typeface="Wingdings" panose="05000000000000000000" pitchFamily="2" charset="2"/>
              <a:buNone/>
            </a:pPr>
            <a:endParaRPr lang="en-US" altLang="zh-TW" dirty="0">
              <a:ea typeface="新細明體"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248C475-7E31-E051-5F07-9920D1760DBE}"/>
              </a:ext>
            </a:extLst>
          </p:cNvPr>
          <p:cNvSpPr>
            <a:spLocks noGrp="1"/>
          </p:cNvSpPr>
          <p:nvPr>
            <p:ph type="sldNum" sz="quarter" idx="12"/>
          </p:nvPr>
        </p:nvSpPr>
        <p:spPr/>
        <p:txBody>
          <a:bodyPr/>
          <a:lstStyle/>
          <a:p>
            <a:fld id="{BE15108C-154A-4A5A-9C05-91A49A422BA7}" type="slidenum">
              <a:rPr lang="en-US" smtClean="0"/>
              <a:t>7</a:t>
            </a:fld>
            <a:endParaRPr lang="en-US"/>
          </a:p>
        </p:txBody>
      </p:sp>
      <p:pic>
        <p:nvPicPr>
          <p:cNvPr id="6" name="圖片 5">
            <a:extLst>
              <a:ext uri="{FF2B5EF4-FFF2-40B4-BE49-F238E27FC236}">
                <a16:creationId xmlns:a16="http://schemas.microsoft.com/office/drawing/2014/main" id="{0BA20B31-1785-E370-FCA2-09D3C6264FC6}"/>
              </a:ext>
            </a:extLst>
          </p:cNvPr>
          <p:cNvPicPr>
            <a:picLocks noChangeAspect="1"/>
          </p:cNvPicPr>
          <p:nvPr/>
        </p:nvPicPr>
        <p:blipFill>
          <a:blip r:embed="rId2"/>
          <a:stretch>
            <a:fillRect/>
          </a:stretch>
        </p:blipFill>
        <p:spPr>
          <a:xfrm>
            <a:off x="5637401" y="0"/>
            <a:ext cx="6354305" cy="6858000"/>
          </a:xfrm>
          <a:prstGeom prst="rect">
            <a:avLst/>
          </a:prstGeom>
        </p:spPr>
      </p:pic>
      <p:pic>
        <p:nvPicPr>
          <p:cNvPr id="7" name="圖片 6">
            <a:extLst>
              <a:ext uri="{FF2B5EF4-FFF2-40B4-BE49-F238E27FC236}">
                <a16:creationId xmlns:a16="http://schemas.microsoft.com/office/drawing/2014/main" id="{A9992654-4335-3E43-0029-4E9D5024049B}"/>
              </a:ext>
            </a:extLst>
          </p:cNvPr>
          <p:cNvPicPr>
            <a:picLocks noChangeAspect="1"/>
          </p:cNvPicPr>
          <p:nvPr/>
        </p:nvPicPr>
        <p:blipFill>
          <a:blip r:embed="rId3"/>
          <a:stretch>
            <a:fillRect/>
          </a:stretch>
        </p:blipFill>
        <p:spPr>
          <a:xfrm>
            <a:off x="0" y="2084050"/>
            <a:ext cx="5637401" cy="2856963"/>
          </a:xfrm>
          <a:prstGeom prst="rect">
            <a:avLst/>
          </a:prstGeom>
        </p:spPr>
      </p:pic>
    </p:spTree>
    <p:extLst>
      <p:ext uri="{BB962C8B-B14F-4D97-AF65-F5344CB8AC3E}">
        <p14:creationId xmlns:p14="http://schemas.microsoft.com/office/powerpoint/2010/main" val="3696643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EE546-6A31-A3C6-A610-E910F2E38A8E}"/>
              </a:ext>
            </a:extLst>
          </p:cNvPr>
          <p:cNvSpPr>
            <a:spLocks noGrp="1"/>
          </p:cNvSpPr>
          <p:nvPr>
            <p:ph type="title"/>
          </p:nvPr>
        </p:nvSpPr>
        <p:spPr/>
        <p:txBody>
          <a:bodyPr/>
          <a:lstStyle/>
          <a:p>
            <a:r>
              <a:rPr lang="en-US" altLang="zh-TW" sz="4400" dirty="0">
                <a:ea typeface="新細明體" panose="02020500000000000000" pitchFamily="18" charset="-120"/>
              </a:rPr>
              <a:t>Structure Declarations</a:t>
            </a:r>
            <a:endParaRPr lang="zh-TW" altLang="en-US" dirty="0"/>
          </a:p>
        </p:txBody>
      </p:sp>
      <p:sp>
        <p:nvSpPr>
          <p:cNvPr id="4" name="投影片編號版面配置區 3">
            <a:extLst>
              <a:ext uri="{FF2B5EF4-FFF2-40B4-BE49-F238E27FC236}">
                <a16:creationId xmlns:a16="http://schemas.microsoft.com/office/drawing/2014/main" id="{FF0F8BC1-B557-904C-BDCF-8675D0C37630}"/>
              </a:ext>
            </a:extLst>
          </p:cNvPr>
          <p:cNvSpPr>
            <a:spLocks noGrp="1"/>
          </p:cNvSpPr>
          <p:nvPr>
            <p:ph type="sldNum" sz="quarter" idx="12"/>
          </p:nvPr>
        </p:nvSpPr>
        <p:spPr/>
        <p:txBody>
          <a:bodyPr/>
          <a:lstStyle/>
          <a:p>
            <a:fld id="{BE15108C-154A-4A5A-9C05-91A49A422BA7}" type="slidenum">
              <a:rPr lang="en-US" smtClean="0"/>
              <a:t>70</a:t>
            </a:fld>
            <a:endParaRPr lang="en-US"/>
          </a:p>
        </p:txBody>
      </p:sp>
      <p:sp>
        <p:nvSpPr>
          <p:cNvPr id="5" name="Rectangle 3">
            <a:extLst>
              <a:ext uri="{FF2B5EF4-FFF2-40B4-BE49-F238E27FC236}">
                <a16:creationId xmlns:a16="http://schemas.microsoft.com/office/drawing/2014/main" id="{143EB68E-6BCD-66C0-4912-7A4A99A8C0F3}"/>
              </a:ext>
            </a:extLst>
          </p:cNvPr>
          <p:cNvSpPr txBox="1">
            <a:spLocks noChangeArrowheads="1"/>
          </p:cNvSpPr>
          <p:nvPr/>
        </p:nvSpPr>
        <p:spPr bwMode="auto">
          <a:xfrm>
            <a:off x="1828800" y="2340130"/>
            <a:ext cx="8839200" cy="4060669"/>
          </a:xfrm>
          <a:prstGeom prst="rect">
            <a:avLst/>
          </a:prstGeom>
        </p:spPr>
        <p:txBody>
          <a:bodyPr vert="horz" wrap="square" lIns="91440" tIns="45720" rIns="91440" bIns="45720" numCol="1" rtlCol="0" anchor="t" anchorCtr="0" compatLnSpc="1">
            <a:prstTxWarp prst="textNoShape">
              <a:avLst/>
            </a:prstTxWarp>
            <a:normAutofit fontScale="92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Wingdings" panose="05000000000000000000" pitchFamily="2" charset="2"/>
              <a:buNone/>
            </a:pPr>
            <a:r>
              <a:rPr lang="en-US" altLang="zh-TW" dirty="0">
                <a:ea typeface="新細明體" panose="02020500000000000000" pitchFamily="18" charset="-120"/>
              </a:rPr>
              <a:t> type -&gt; </a:t>
            </a:r>
            <a:r>
              <a:rPr lang="en-US" altLang="zh-TW" b="1" dirty="0">
                <a:ea typeface="新細明體" panose="02020500000000000000" pitchFamily="18" charset="-120"/>
              </a:rPr>
              <a:t>struct</a:t>
            </a:r>
            <a:r>
              <a:rPr lang="en-US" altLang="zh-TW" dirty="0">
                <a:ea typeface="新細明體" panose="02020500000000000000" pitchFamily="18" charset="-120"/>
              </a:rPr>
              <a:t> </a:t>
            </a:r>
            <a:r>
              <a:rPr lang="en-US" altLang="zh-TW" b="1" dirty="0">
                <a:ea typeface="新細明體" panose="02020500000000000000" pitchFamily="18" charset="-120"/>
              </a:rPr>
              <a:t>{</a:t>
            </a:r>
            <a:r>
              <a:rPr lang="en-US" altLang="zh-TW" dirty="0">
                <a:ea typeface="新細明體" panose="02020500000000000000" pitchFamily="18" charset="-120"/>
              </a:rPr>
              <a:t> </a:t>
            </a:r>
            <a:r>
              <a:rPr lang="en-US" altLang="zh-TW" dirty="0" err="1">
                <a:ea typeface="新細明體" panose="02020500000000000000" pitchFamily="18" charset="-120"/>
              </a:rPr>
              <a:t>fieldlist</a:t>
            </a:r>
            <a:r>
              <a:rPr lang="en-US" altLang="zh-TW" b="1" dirty="0">
                <a:ea typeface="新細明體" panose="02020500000000000000" pitchFamily="18" charset="-120"/>
              </a:rPr>
              <a:t>}</a:t>
            </a:r>
            <a:r>
              <a:rPr lang="en-US" altLang="zh-TW" dirty="0">
                <a:ea typeface="新細明體" panose="02020500000000000000" pitchFamily="18" charset="-120"/>
              </a:rPr>
              <a:t>   /*Note: symbols with bold face are </a:t>
            </a:r>
          </a:p>
          <a:p>
            <a:pPr algn="just">
              <a:lnSpc>
                <a:spcPct val="90000"/>
              </a:lnSpc>
              <a:buFont typeface="Wingdings" panose="05000000000000000000" pitchFamily="2" charset="2"/>
              <a:buNone/>
            </a:pPr>
            <a:r>
              <a:rPr lang="en-US" altLang="zh-TW" dirty="0">
                <a:ea typeface="新細明體" panose="02020500000000000000" pitchFamily="18" charset="-120"/>
              </a:rPr>
              <a:t>                                                terminals */</a:t>
            </a: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err="1">
                <a:ea typeface="新細明體" panose="02020500000000000000" pitchFamily="18" charset="-120"/>
              </a:rPr>
              <a:t>ptr</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char</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int</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float</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double</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err="1">
                <a:ea typeface="新細明體" panose="02020500000000000000" pitchFamily="18" charset="-120"/>
              </a:rPr>
              <a:t>fieldlist</a:t>
            </a:r>
            <a:r>
              <a:rPr lang="en-US" altLang="zh-TW" dirty="0">
                <a:ea typeface="新細明體" panose="02020500000000000000" pitchFamily="18" charset="-120"/>
              </a:rPr>
              <a:t> -&gt; </a:t>
            </a:r>
            <a:r>
              <a:rPr lang="en-US" altLang="zh-TW" dirty="0" err="1">
                <a:ea typeface="新細明體" panose="02020500000000000000" pitchFamily="18" charset="-120"/>
              </a:rPr>
              <a:t>fieldlist</a:t>
            </a:r>
            <a:r>
              <a:rPr lang="en-US" altLang="zh-TW" dirty="0">
                <a:ea typeface="新細明體" panose="02020500000000000000" pitchFamily="18" charset="-120"/>
              </a:rPr>
              <a:t> field;</a:t>
            </a:r>
          </a:p>
          <a:p>
            <a:pPr algn="just">
              <a:lnSpc>
                <a:spcPct val="90000"/>
              </a:lnSpc>
              <a:buFont typeface="Wingdings" panose="05000000000000000000" pitchFamily="2" charset="2"/>
              <a:buNone/>
            </a:pPr>
            <a:r>
              <a:rPr lang="en-US" altLang="zh-TW" dirty="0">
                <a:ea typeface="新細明體" panose="02020500000000000000" pitchFamily="18" charset="-120"/>
              </a:rPr>
              <a:t>               |  field;</a:t>
            </a:r>
          </a:p>
          <a:p>
            <a:pPr algn="just">
              <a:lnSpc>
                <a:spcPct val="90000"/>
              </a:lnSpc>
              <a:buFont typeface="Wingdings" panose="05000000000000000000" pitchFamily="2" charset="2"/>
              <a:buNone/>
            </a:pPr>
            <a:r>
              <a:rPr lang="en-US" altLang="zh-TW" dirty="0">
                <a:ea typeface="新細明體" panose="02020500000000000000" pitchFamily="18" charset="-120"/>
              </a:rPr>
              <a:t>field      -&gt; type </a:t>
            </a:r>
            <a:r>
              <a:rPr lang="en-US" altLang="zh-TW" b="1" dirty="0">
                <a:ea typeface="新細明體" panose="02020500000000000000" pitchFamily="18" charset="-120"/>
              </a:rPr>
              <a:t>id</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field [</a:t>
            </a:r>
            <a:r>
              <a:rPr lang="en-US" altLang="zh-TW" b="1" dirty="0">
                <a:ea typeface="新細明體" panose="02020500000000000000" pitchFamily="18" charset="-120"/>
              </a:rPr>
              <a:t>integer</a:t>
            </a:r>
            <a:r>
              <a:rPr lang="en-US" altLang="zh-TW" dirty="0">
                <a:ea typeface="新細明體" panose="02020500000000000000" pitchFamily="18" charset="-120"/>
              </a:rPr>
              <a:t> /*a </a:t>
            </a:r>
            <a:r>
              <a:rPr lang="en-US" altLang="zh-TW" u="sng" dirty="0">
                <a:ea typeface="新細明體" panose="02020500000000000000" pitchFamily="18" charset="-120"/>
              </a:rPr>
              <a:t>token</a:t>
            </a:r>
            <a:r>
              <a:rPr lang="en-US" altLang="zh-TW" dirty="0">
                <a:ea typeface="新細明體" panose="02020500000000000000" pitchFamily="18" charset="-120"/>
              </a:rPr>
              <a:t> denoting any string of digits*/]</a:t>
            </a:r>
          </a:p>
          <a:p>
            <a:pPr algn="just">
              <a:lnSpc>
                <a:spcPct val="90000"/>
              </a:lnSpc>
              <a:buFont typeface="Wingdings" panose="05000000000000000000" pitchFamily="2" charset="2"/>
              <a:buNone/>
            </a:pPr>
            <a:endParaRPr lang="en-US" altLang="zh-TW" dirty="0">
              <a:ea typeface="新細明體" panose="02020500000000000000" pitchFamily="18" charset="-120"/>
            </a:endParaRPr>
          </a:p>
          <a:p>
            <a:pPr>
              <a:lnSpc>
                <a:spcPct val="90000"/>
              </a:lnSpc>
              <a:buFont typeface="Wingdings" panose="05000000000000000000" pitchFamily="2" charset="2"/>
              <a:buNone/>
            </a:pPr>
            <a:endParaRPr lang="en-US" altLang="zh-TW" dirty="0">
              <a:ea typeface="新細明體" panose="02020500000000000000" pitchFamily="18" charset="-120"/>
            </a:endParaRPr>
          </a:p>
        </p:txBody>
      </p:sp>
      <p:sp>
        <p:nvSpPr>
          <p:cNvPr id="6" name="Text Box 4">
            <a:extLst>
              <a:ext uri="{FF2B5EF4-FFF2-40B4-BE49-F238E27FC236}">
                <a16:creationId xmlns:a16="http://schemas.microsoft.com/office/drawing/2014/main" id="{A48CA9F0-AD8B-FA16-01D0-69D706503033}"/>
              </a:ext>
            </a:extLst>
          </p:cNvPr>
          <p:cNvSpPr txBox="1">
            <a:spLocks noChangeArrowheads="1"/>
          </p:cNvSpPr>
          <p:nvPr/>
        </p:nvSpPr>
        <p:spPr bwMode="auto">
          <a:xfrm>
            <a:off x="5579641" y="5243564"/>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dirty="0">
                <a:latin typeface="Arial" panose="020B0604020202020204" pitchFamily="34" charset="0"/>
                <a:ea typeface="新細明體" panose="02020500000000000000" pitchFamily="18" charset="-120"/>
              </a:rPr>
              <a:t>int   x</a:t>
            </a:r>
          </a:p>
        </p:txBody>
      </p:sp>
      <p:sp>
        <p:nvSpPr>
          <p:cNvPr id="7" name="Line 5">
            <a:extLst>
              <a:ext uri="{FF2B5EF4-FFF2-40B4-BE49-F238E27FC236}">
                <a16:creationId xmlns:a16="http://schemas.microsoft.com/office/drawing/2014/main" id="{BA9E6C83-60D0-76BC-67D7-C951D5585606}"/>
              </a:ext>
            </a:extLst>
          </p:cNvPr>
          <p:cNvSpPr>
            <a:spLocks noChangeShapeType="1"/>
          </p:cNvSpPr>
          <p:nvPr/>
        </p:nvSpPr>
        <p:spPr bwMode="auto">
          <a:xfrm flipV="1">
            <a:off x="3982077" y="5434064"/>
            <a:ext cx="1655763"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 name="Line 6">
            <a:extLst>
              <a:ext uri="{FF2B5EF4-FFF2-40B4-BE49-F238E27FC236}">
                <a16:creationId xmlns:a16="http://schemas.microsoft.com/office/drawing/2014/main" id="{43200EC7-3302-327D-3E9F-DF04BDDBD743}"/>
              </a:ext>
            </a:extLst>
          </p:cNvPr>
          <p:cNvSpPr>
            <a:spLocks noChangeShapeType="1"/>
          </p:cNvSpPr>
          <p:nvPr/>
        </p:nvSpPr>
        <p:spPr bwMode="auto">
          <a:xfrm>
            <a:off x="4025900" y="6251510"/>
            <a:ext cx="21590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 name="Text Box 7">
            <a:extLst>
              <a:ext uri="{FF2B5EF4-FFF2-40B4-BE49-F238E27FC236}">
                <a16:creationId xmlns:a16="http://schemas.microsoft.com/office/drawing/2014/main" id="{97038C5E-7C58-5982-956D-0D96A5C2C4DA}"/>
              </a:ext>
            </a:extLst>
          </p:cNvPr>
          <p:cNvSpPr txBox="1">
            <a:spLocks noChangeArrowheads="1"/>
          </p:cNvSpPr>
          <p:nvPr/>
        </p:nvSpPr>
        <p:spPr bwMode="auto">
          <a:xfrm>
            <a:off x="5911850" y="6291197"/>
            <a:ext cx="2190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u="sng" dirty="0">
                <a:latin typeface="Arial" panose="020B0604020202020204" pitchFamily="34" charset="0"/>
                <a:ea typeface="新細明體" panose="02020500000000000000" pitchFamily="18" charset="-120"/>
              </a:rPr>
              <a:t>int  x [10]</a:t>
            </a:r>
            <a:r>
              <a:rPr kumimoji="1" lang="en-US" altLang="zh-TW" b="1" dirty="0">
                <a:latin typeface="Arial" panose="020B0604020202020204" pitchFamily="34" charset="0"/>
                <a:ea typeface="新細明體" panose="02020500000000000000" pitchFamily="18" charset="-120"/>
              </a:rPr>
              <a:t> [20] [30] </a:t>
            </a:r>
          </a:p>
          <a:p>
            <a:pPr eaLnBrk="1" hangingPunct="1"/>
            <a:r>
              <a:rPr kumimoji="1" lang="en-US" altLang="zh-TW" b="1" dirty="0">
                <a:latin typeface="Arial" panose="020B0604020202020204" pitchFamily="34" charset="0"/>
                <a:ea typeface="新細明體" panose="02020500000000000000" pitchFamily="18" charset="-120"/>
              </a:rPr>
              <a:t>    field</a:t>
            </a:r>
          </a:p>
        </p:txBody>
      </p:sp>
      <p:sp>
        <p:nvSpPr>
          <p:cNvPr id="10" name="Text Box 8">
            <a:extLst>
              <a:ext uri="{FF2B5EF4-FFF2-40B4-BE49-F238E27FC236}">
                <a16:creationId xmlns:a16="http://schemas.microsoft.com/office/drawing/2014/main" id="{DC9BF4C9-43FB-6EB6-79E8-FEA631F61A66}"/>
              </a:ext>
            </a:extLst>
          </p:cNvPr>
          <p:cNvSpPr txBox="1">
            <a:spLocks noChangeArrowheads="1"/>
          </p:cNvSpPr>
          <p:nvPr/>
        </p:nvSpPr>
        <p:spPr bwMode="auto">
          <a:xfrm>
            <a:off x="4273550" y="6431691"/>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dirty="0">
                <a:latin typeface="Arial" panose="020B0604020202020204" pitchFamily="34" charset="0"/>
                <a:ea typeface="新細明體" panose="02020500000000000000" pitchFamily="18" charset="-120"/>
              </a:rPr>
              <a:t>int x [10]    or</a:t>
            </a:r>
          </a:p>
        </p:txBody>
      </p:sp>
      <p:sp>
        <p:nvSpPr>
          <p:cNvPr id="11" name="Text Box 9">
            <a:extLst>
              <a:ext uri="{FF2B5EF4-FFF2-40B4-BE49-F238E27FC236}">
                <a16:creationId xmlns:a16="http://schemas.microsoft.com/office/drawing/2014/main" id="{FF595C40-79EF-B253-2A5D-EF9456D22964}"/>
              </a:ext>
            </a:extLst>
          </p:cNvPr>
          <p:cNvSpPr txBox="1">
            <a:spLocks noChangeArrowheads="1"/>
          </p:cNvSpPr>
          <p:nvPr/>
        </p:nvSpPr>
        <p:spPr bwMode="auto">
          <a:xfrm>
            <a:off x="7328556" y="2849335"/>
            <a:ext cx="34401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dirty="0">
                <a:latin typeface="Arial" panose="020B0604020202020204" pitchFamily="34" charset="0"/>
                <a:ea typeface="新細明體" panose="02020500000000000000" pitchFamily="18" charset="-120"/>
              </a:rPr>
              <a:t>struct  {  int  x;       //offset 0</a:t>
            </a:r>
          </a:p>
          <a:p>
            <a:pPr eaLnBrk="1" hangingPunct="1"/>
            <a:r>
              <a:rPr kumimoji="1" lang="en-US" altLang="zh-TW" b="1" dirty="0">
                <a:latin typeface="Arial" panose="020B0604020202020204" pitchFamily="34" charset="0"/>
                <a:ea typeface="新細明體" panose="02020500000000000000" pitchFamily="18" charset="-120"/>
              </a:rPr>
              <a:t>               float y;     //offset 2</a:t>
            </a:r>
          </a:p>
          <a:p>
            <a:pPr eaLnBrk="1" hangingPunct="1"/>
            <a:r>
              <a:rPr kumimoji="1" lang="en-US" altLang="zh-TW" b="1" dirty="0">
                <a:latin typeface="Arial" panose="020B0604020202020204" pitchFamily="34" charset="0"/>
                <a:ea typeface="新細明體" panose="02020500000000000000" pitchFamily="18" charset="-120"/>
              </a:rPr>
              <a:t>               char k[10];//offset 6</a:t>
            </a:r>
          </a:p>
          <a:p>
            <a:pPr eaLnBrk="1" hangingPunct="1"/>
            <a:r>
              <a:rPr kumimoji="1" lang="en-US" altLang="zh-TW" b="1" dirty="0">
                <a:latin typeface="Arial" panose="020B0604020202020204" pitchFamily="34" charset="0"/>
                <a:ea typeface="新細明體" panose="02020500000000000000" pitchFamily="18" charset="-120"/>
              </a:rPr>
              <a:t>             }  m;</a:t>
            </a:r>
          </a:p>
          <a:p>
            <a:pPr eaLnBrk="1" hangingPunct="1"/>
            <a:endParaRPr kumimoji="1" lang="en-US" altLang="zh-TW" b="1" dirty="0">
              <a:latin typeface="Arial" panose="020B0604020202020204" pitchFamily="34" charset="0"/>
              <a:ea typeface="新細明體" panose="02020500000000000000" pitchFamily="18" charset="-120"/>
            </a:endParaRPr>
          </a:p>
          <a:p>
            <a:pPr eaLnBrk="1" hangingPunct="1"/>
            <a:r>
              <a:rPr kumimoji="1" lang="en-US" altLang="zh-TW" b="1" dirty="0">
                <a:latin typeface="Arial" panose="020B0604020202020204" pitchFamily="34" charset="0"/>
                <a:ea typeface="新細明體" panose="02020500000000000000" pitchFamily="18" charset="-120"/>
              </a:rPr>
              <a:t>           </a:t>
            </a:r>
            <a:r>
              <a:rPr kumimoji="1" lang="en-US" altLang="zh-TW" b="1" dirty="0" err="1">
                <a:latin typeface="Arial" panose="020B0604020202020204" pitchFamily="34" charset="0"/>
                <a:ea typeface="新細明體" panose="02020500000000000000" pitchFamily="18" charset="-120"/>
              </a:rPr>
              <a:t>m.width</a:t>
            </a:r>
            <a:r>
              <a:rPr kumimoji="1" lang="en-US" altLang="zh-TW" b="1" dirty="0">
                <a:latin typeface="Arial" panose="020B0604020202020204" pitchFamily="34" charset="0"/>
                <a:ea typeface="新細明體" panose="02020500000000000000" pitchFamily="18" charset="-120"/>
              </a:rPr>
              <a:t> = 16 bytes</a:t>
            </a:r>
          </a:p>
        </p:txBody>
      </p:sp>
    </p:spTree>
    <p:extLst>
      <p:ext uri="{BB962C8B-B14F-4D97-AF65-F5344CB8AC3E}">
        <p14:creationId xmlns:p14="http://schemas.microsoft.com/office/powerpoint/2010/main" val="3612922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a:extLst>
              <a:ext uri="{FF2B5EF4-FFF2-40B4-BE49-F238E27FC236}">
                <a16:creationId xmlns:a16="http://schemas.microsoft.com/office/drawing/2014/main" id="{EB11839C-ABF5-A936-F64A-A0CC06DA44FD}"/>
              </a:ext>
            </a:extLst>
          </p:cNvPr>
          <p:cNvSpPr>
            <a:spLocks noGrp="1" noChangeArrowheads="1"/>
          </p:cNvSpPr>
          <p:nvPr>
            <p:ph idx="1"/>
          </p:nvPr>
        </p:nvSpPr>
        <p:spPr bwMode="auto">
          <a:xfrm>
            <a:off x="2209800" y="333376"/>
            <a:ext cx="8134350" cy="5832475"/>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sz="3200" dirty="0">
                <a:ea typeface="新細明體" panose="02020500000000000000" pitchFamily="18" charset="-120"/>
              </a:rPr>
              <a:t> </a:t>
            </a:r>
            <a:r>
              <a:rPr lang="en-US" altLang="zh-TW" dirty="0">
                <a:ea typeface="新細明體" panose="02020500000000000000" pitchFamily="18" charset="-120"/>
              </a:rPr>
              <a:t>field -&gt; type id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sz="2400" dirty="0">
                <a:ea typeface="新細明體" panose="02020500000000000000" pitchFamily="18" charset="-120"/>
              </a:rPr>
              <a:t>{ </a:t>
            </a:r>
            <a:r>
              <a:rPr lang="en-US" altLang="zh-TW" sz="2400" dirty="0" err="1">
                <a:ea typeface="新細明體" panose="02020500000000000000" pitchFamily="18" charset="-120"/>
              </a:rPr>
              <a:t>field.width</a:t>
            </a:r>
            <a:r>
              <a:rPr lang="en-US" altLang="zh-TW" sz="2400" dirty="0">
                <a:ea typeface="新細明體" panose="02020500000000000000" pitchFamily="18" charset="-120"/>
              </a:rPr>
              <a:t> = </a:t>
            </a:r>
            <a:r>
              <a:rPr lang="en-US" altLang="zh-TW" sz="2400" dirty="0" err="1">
                <a:ea typeface="新細明體" panose="02020500000000000000" pitchFamily="18" charset="-120"/>
              </a:rPr>
              <a:t>type.width</a:t>
            </a:r>
            <a:r>
              <a:rPr lang="en-US" altLang="zh-TW" sz="2400" dirty="0">
                <a:ea typeface="新細明體" panose="02020500000000000000" pitchFamily="18" charset="-120"/>
              </a:rPr>
              <a:t>;</a:t>
            </a:r>
          </a:p>
          <a:p>
            <a:pPr algn="just">
              <a:lnSpc>
                <a:spcPct val="90000"/>
              </a:lnSpc>
              <a:buFont typeface="Wingdings" panose="05000000000000000000" pitchFamily="2" charset="2"/>
              <a:buNone/>
            </a:pPr>
            <a:r>
              <a:rPr lang="en-US" altLang="zh-TW" sz="2400" dirty="0">
                <a:ea typeface="新細明體" panose="02020500000000000000" pitchFamily="18" charset="-120"/>
              </a:rPr>
              <a:t>                field.name = id.name;</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r>
              <a:rPr lang="en-US" altLang="zh-TW" sz="2400" b="1" dirty="0" err="1">
                <a:ea typeface="新細明體" panose="02020500000000000000" pitchFamily="18" charset="-120"/>
              </a:rPr>
              <a:t>W_enter</a:t>
            </a:r>
            <a:r>
              <a:rPr lang="en-US" altLang="zh-TW" sz="2400" dirty="0">
                <a:ea typeface="新細明體" panose="02020500000000000000" pitchFamily="18" charset="-120"/>
              </a:rPr>
              <a:t>(id.name, </a:t>
            </a:r>
            <a:r>
              <a:rPr lang="en-US" altLang="zh-TW" sz="2400" dirty="0" err="1">
                <a:ea typeface="新細明體" panose="02020500000000000000" pitchFamily="18" charset="-120"/>
              </a:rPr>
              <a:t>type.width</a:t>
            </a:r>
            <a:r>
              <a:rPr lang="en-US" altLang="zh-TW" sz="2400" dirty="0">
                <a:ea typeface="新細明體" panose="02020500000000000000" pitchFamily="18" charset="-120"/>
              </a:rPr>
              <a:t>);}</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sz="2400" dirty="0">
                <a:ea typeface="新細明體" panose="02020500000000000000" pitchFamily="18" charset="-120"/>
              </a:rPr>
              <a:t>/* </a:t>
            </a:r>
            <a:r>
              <a:rPr lang="en-US" altLang="zh-TW" sz="2400" b="1" dirty="0" err="1">
                <a:ea typeface="新細明體" panose="02020500000000000000" pitchFamily="18" charset="-120"/>
              </a:rPr>
              <a:t>W_enter</a:t>
            </a:r>
            <a:r>
              <a:rPr lang="en-US" altLang="zh-TW" sz="2400" b="1" dirty="0">
                <a:ea typeface="新細明體" panose="02020500000000000000" pitchFamily="18" charset="-120"/>
              </a:rPr>
              <a:t>(</a:t>
            </a:r>
            <a:r>
              <a:rPr lang="en-US" altLang="zh-TW" sz="2400" b="1" dirty="0" err="1">
                <a:ea typeface="新細明體" panose="02020500000000000000" pitchFamily="18" charset="-120"/>
              </a:rPr>
              <a:t>name,width</a:t>
            </a:r>
            <a:r>
              <a:rPr lang="en-US" altLang="zh-TW" sz="2400" b="1" dirty="0">
                <a:ea typeface="新細明體" panose="02020500000000000000" pitchFamily="18" charset="-120"/>
              </a:rPr>
              <a:t>)</a:t>
            </a:r>
            <a:r>
              <a:rPr lang="en-US" altLang="zh-TW" sz="2400" dirty="0">
                <a:ea typeface="新細明體" panose="02020500000000000000" pitchFamily="18" charset="-120"/>
              </a:rPr>
              <a:t> enters ‘width’ as the width of each element of ‘name’. If ‘name’ is not an array, then its width is the number of locations taken by data of name’s type. */</a:t>
            </a:r>
          </a:p>
          <a:p>
            <a:pPr>
              <a:lnSpc>
                <a:spcPct val="90000"/>
              </a:lnSpc>
              <a:buFont typeface="Wingdings" panose="05000000000000000000" pitchFamily="2" charset="2"/>
              <a:buNone/>
            </a:pPr>
            <a:endParaRPr lang="en-US" altLang="zh-TW" sz="2400"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field</a:t>
            </a:r>
            <a:r>
              <a:rPr lang="en-US" altLang="zh-TW" baseline="30000" dirty="0">
                <a:ea typeface="新細明體" panose="02020500000000000000" pitchFamily="18" charset="-120"/>
              </a:rPr>
              <a:t>(1)</a:t>
            </a:r>
            <a:r>
              <a:rPr lang="en-US" altLang="zh-TW" dirty="0">
                <a:ea typeface="新細明體" panose="02020500000000000000" pitchFamily="18" charset="-120"/>
              </a:rPr>
              <a:t> [integer]</a:t>
            </a: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dirty="0" err="1">
                <a:ea typeface="新細明體" panose="02020500000000000000" pitchFamily="18" charset="-120"/>
              </a:rPr>
              <a:t>field.width</a:t>
            </a:r>
            <a:r>
              <a:rPr lang="en-US" altLang="zh-TW" dirty="0">
                <a:ea typeface="新細明體" panose="02020500000000000000" pitchFamily="18" charset="-120"/>
              </a:rPr>
              <a:t> = field</a:t>
            </a:r>
            <a:r>
              <a:rPr lang="en-US" altLang="zh-TW" baseline="30000" dirty="0">
                <a:ea typeface="新細明體" panose="02020500000000000000" pitchFamily="18" charset="-120"/>
              </a:rPr>
              <a:t>(1)</a:t>
            </a:r>
            <a:r>
              <a:rPr lang="en-US" altLang="zh-TW" dirty="0">
                <a:ea typeface="新細明體" panose="02020500000000000000" pitchFamily="18" charset="-120"/>
              </a:rPr>
              <a:t>.width * </a:t>
            </a:r>
            <a:r>
              <a:rPr lang="en-US" altLang="zh-TW" dirty="0" err="1">
                <a:ea typeface="新細明體" panose="02020500000000000000" pitchFamily="18" charset="-120"/>
              </a:rPr>
              <a:t>integer.val</a:t>
            </a:r>
            <a:r>
              <a:rPr lang="en-US" altLang="zh-TW" dirty="0">
                <a:ea typeface="新細明體" panose="02020500000000000000" pitchFamily="18" charset="-120"/>
              </a:rPr>
              <a:t>;</a:t>
            </a:r>
          </a:p>
          <a:p>
            <a:pPr algn="just">
              <a:lnSpc>
                <a:spcPct val="90000"/>
              </a:lnSpc>
              <a:buFont typeface="Wingdings" panose="05000000000000000000" pitchFamily="2" charset="2"/>
              <a:buNone/>
            </a:pPr>
            <a:r>
              <a:rPr lang="en-US" altLang="zh-TW" dirty="0">
                <a:ea typeface="新細明體" panose="02020500000000000000" pitchFamily="18" charset="-120"/>
              </a:rPr>
              <a:t>             field.name = field</a:t>
            </a:r>
            <a:r>
              <a:rPr lang="en-US" altLang="zh-TW" baseline="30000" dirty="0">
                <a:ea typeface="新細明體" panose="02020500000000000000" pitchFamily="18" charset="-120"/>
              </a:rPr>
              <a:t>(1)</a:t>
            </a:r>
            <a:r>
              <a:rPr lang="en-US" altLang="zh-TW" dirty="0">
                <a:ea typeface="新細明體" panose="02020500000000000000" pitchFamily="18" charset="-120"/>
              </a:rPr>
              <a:t>.name;</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b="1" dirty="0">
                <a:ea typeface="新細明體" panose="02020500000000000000" pitchFamily="18" charset="-120"/>
              </a:rPr>
              <a:t> </a:t>
            </a:r>
            <a:r>
              <a:rPr lang="en-US" altLang="zh-TW" b="1" dirty="0" err="1">
                <a:ea typeface="新細明體" panose="02020500000000000000" pitchFamily="18" charset="-120"/>
              </a:rPr>
              <a:t>D_enter</a:t>
            </a:r>
            <a:r>
              <a:rPr lang="en-US" altLang="zh-TW" dirty="0">
                <a:ea typeface="新細明體" panose="02020500000000000000" pitchFamily="18" charset="-120"/>
              </a:rPr>
              <a:t>(field</a:t>
            </a:r>
            <a:r>
              <a:rPr lang="en-US" altLang="zh-TW" baseline="30000" dirty="0">
                <a:ea typeface="新細明體" panose="02020500000000000000" pitchFamily="18" charset="-120"/>
              </a:rPr>
              <a:t>(1)</a:t>
            </a:r>
            <a:r>
              <a:rPr lang="en-US" altLang="zh-TW" dirty="0">
                <a:ea typeface="新細明體" panose="02020500000000000000" pitchFamily="18" charset="-120"/>
              </a:rPr>
              <a:t>.name, </a:t>
            </a:r>
            <a:r>
              <a:rPr lang="en-US" altLang="zh-TW" dirty="0" err="1">
                <a:ea typeface="新細明體" panose="02020500000000000000" pitchFamily="18" charset="-120"/>
              </a:rPr>
              <a:t>integer.val</a:t>
            </a:r>
            <a:r>
              <a:rPr lang="en-US" altLang="zh-TW" dirty="0">
                <a:ea typeface="新細明體" panose="02020500000000000000" pitchFamily="18" charset="-120"/>
              </a:rPr>
              <a:t>);}</a:t>
            </a:r>
          </a:p>
          <a:p>
            <a:pPr>
              <a:lnSpc>
                <a:spcPct val="90000"/>
              </a:lnSpc>
              <a:buFont typeface="Wingdings" panose="05000000000000000000" pitchFamily="2" charset="2"/>
              <a:buNone/>
            </a:pPr>
            <a:endParaRPr lang="en-US" altLang="zh-TW" dirty="0">
              <a:ea typeface="新細明體" panose="02020500000000000000" pitchFamily="18" charset="-12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044AE749-5462-96B0-EF4B-C31FDEE527F9}"/>
              </a:ext>
            </a:extLst>
          </p:cNvPr>
          <p:cNvSpPr>
            <a:spLocks noGrp="1" noChangeArrowheads="1"/>
          </p:cNvSpPr>
          <p:nvPr>
            <p:ph idx="1"/>
          </p:nvPr>
        </p:nvSpPr>
        <p:spPr>
          <a:xfrm>
            <a:off x="1774825" y="304800"/>
            <a:ext cx="8713788" cy="6248400"/>
          </a:xfrm>
        </p:spPr>
        <p:txBody>
          <a:bodyPr wrap="square" numCol="1" anchor="t" anchorCtr="0" compatLnSpc="1">
            <a:prstTxWarp prst="textNoShape">
              <a:avLst/>
            </a:prstTxWarp>
            <a:normAutofit lnSpcReduction="10000"/>
          </a:bodyPr>
          <a:lstStyle/>
          <a:p>
            <a:pPr>
              <a:lnSpc>
                <a:spcPct val="100000"/>
              </a:lnSpc>
              <a:buFont typeface="Wingdings" panose="05000000000000000000" pitchFamily="2" charset="2"/>
              <a:buNone/>
            </a:pPr>
            <a:r>
              <a:rPr lang="en-US" altLang="zh-TW" sz="2400">
                <a:ea typeface="新細明體" panose="02020500000000000000" pitchFamily="18" charset="-120"/>
              </a:rPr>
              <a:t> /* </a:t>
            </a:r>
            <a:r>
              <a:rPr lang="en-US" altLang="zh-TW" sz="2400" b="1">
                <a:ea typeface="新細明體" panose="02020500000000000000" pitchFamily="18" charset="-120"/>
              </a:rPr>
              <a:t>D_enter(name,size)</a:t>
            </a:r>
            <a:r>
              <a:rPr lang="en-US" altLang="zh-TW" sz="2400">
                <a:ea typeface="新細明體" panose="02020500000000000000" pitchFamily="18" charset="-120"/>
              </a:rPr>
              <a:t> increases the number of dimensions for ‘name’ by one and enters the last dimension as ‘size’ in the symbol table entry for ‘name’. */</a:t>
            </a:r>
          </a:p>
          <a:p>
            <a:pPr>
              <a:lnSpc>
                <a:spcPct val="100000"/>
              </a:lnSpc>
              <a:buFont typeface="Wingdings" panose="05000000000000000000" pitchFamily="2" charset="2"/>
              <a:buNone/>
            </a:pPr>
            <a:endParaRPr lang="en-US" altLang="zh-TW" sz="2400">
              <a:ea typeface="新細明體" panose="02020500000000000000" pitchFamily="18" charset="-120"/>
            </a:endParaRPr>
          </a:p>
          <a:p>
            <a:pPr>
              <a:lnSpc>
                <a:spcPct val="100000"/>
              </a:lnSpc>
              <a:buFont typeface="Wingdings" panose="05000000000000000000" pitchFamily="2" charset="2"/>
              <a:buNone/>
            </a:pPr>
            <a:r>
              <a:rPr lang="en-US" altLang="zh-TW" sz="2400">
                <a:ea typeface="新細明體" panose="02020500000000000000" pitchFamily="18" charset="-120"/>
              </a:rPr>
              <a:t>fieldlist -&gt; field; {</a:t>
            </a:r>
            <a:r>
              <a:rPr lang="en-US" altLang="zh-TW" sz="2400">
                <a:solidFill>
                  <a:srgbClr val="FF0000"/>
                </a:solidFill>
                <a:ea typeface="新細明體" panose="02020500000000000000" pitchFamily="18" charset="-120"/>
              </a:rPr>
              <a:t>O_enter (field.name, 0);</a:t>
            </a:r>
            <a:r>
              <a:rPr lang="en-US" altLang="zh-TW" sz="2400">
                <a:ea typeface="新細明體" panose="02020500000000000000" pitchFamily="18" charset="-120"/>
              </a:rPr>
              <a:t> fieldlist.width =     </a:t>
            </a:r>
          </a:p>
          <a:p>
            <a:pPr>
              <a:lnSpc>
                <a:spcPct val="100000"/>
              </a:lnSpc>
              <a:buFont typeface="Wingdings" panose="05000000000000000000" pitchFamily="2" charset="2"/>
              <a:buNone/>
            </a:pPr>
            <a:r>
              <a:rPr lang="en-US" altLang="zh-TW" sz="2400">
                <a:ea typeface="新細明體" panose="02020500000000000000" pitchFamily="18" charset="-120"/>
              </a:rPr>
              <a:t>                          field.width;}</a:t>
            </a:r>
          </a:p>
          <a:p>
            <a:pPr>
              <a:lnSpc>
                <a:spcPct val="100000"/>
              </a:lnSpc>
              <a:buFont typeface="Wingdings" panose="05000000000000000000" pitchFamily="2" charset="2"/>
              <a:buNone/>
            </a:pPr>
            <a:r>
              <a:rPr lang="en-US" altLang="zh-TW" sz="2400" b="1">
                <a:ea typeface="新細明體" panose="02020500000000000000" pitchFamily="18" charset="-120"/>
              </a:rPr>
              <a:t>/* O_enter(name,offset)</a:t>
            </a:r>
            <a:r>
              <a:rPr lang="en-US" altLang="zh-TW" sz="2400">
                <a:ea typeface="新細明體" panose="02020500000000000000" pitchFamily="18" charset="-120"/>
              </a:rPr>
              <a:t> makes ‘offset’ the number for which field name ‘name’ stands. This information, also, is recorded in the symbol table entry for ‘name’. */</a:t>
            </a:r>
          </a:p>
          <a:p>
            <a:pPr algn="just">
              <a:lnSpc>
                <a:spcPct val="100000"/>
              </a:lnSpc>
              <a:buFont typeface="Wingdings" panose="05000000000000000000" pitchFamily="2" charset="2"/>
              <a:buNone/>
            </a:pPr>
            <a:r>
              <a:rPr lang="en-US" altLang="zh-TW" sz="2400">
                <a:ea typeface="新細明體" panose="02020500000000000000" pitchFamily="18" charset="-120"/>
              </a:rPr>
              <a:t>             </a:t>
            </a:r>
          </a:p>
          <a:p>
            <a:pPr algn="just">
              <a:lnSpc>
                <a:spcPct val="100000"/>
              </a:lnSpc>
              <a:buFont typeface="Wingdings" panose="05000000000000000000" pitchFamily="2" charset="2"/>
              <a:buNone/>
            </a:pPr>
            <a:r>
              <a:rPr lang="en-US" altLang="zh-TW" sz="2400">
                <a:ea typeface="新細明體" panose="02020500000000000000" pitchFamily="18" charset="-120"/>
              </a:rPr>
              <a:t>                |fieldlist</a:t>
            </a:r>
            <a:r>
              <a:rPr lang="en-US" altLang="zh-TW" sz="2400" baseline="30000">
                <a:ea typeface="新細明體" panose="02020500000000000000" pitchFamily="18" charset="-120"/>
              </a:rPr>
              <a:t>(1) </a:t>
            </a:r>
            <a:r>
              <a:rPr lang="en-US" altLang="zh-TW" sz="2400">
                <a:ea typeface="新細明體" panose="02020500000000000000" pitchFamily="18" charset="-120"/>
              </a:rPr>
              <a:t>field; { fieldlist.width = fieldlist</a:t>
            </a:r>
            <a:r>
              <a:rPr lang="en-US" altLang="zh-TW" sz="2400" baseline="30000">
                <a:ea typeface="新細明體" panose="02020500000000000000" pitchFamily="18" charset="-120"/>
              </a:rPr>
              <a:t>(1)</a:t>
            </a:r>
            <a:r>
              <a:rPr lang="en-US" altLang="zh-TW" sz="2400">
                <a:ea typeface="新細明體" panose="02020500000000000000" pitchFamily="18" charset="-120"/>
              </a:rPr>
              <a:t>.width </a:t>
            </a:r>
          </a:p>
          <a:p>
            <a:pPr algn="just">
              <a:lnSpc>
                <a:spcPct val="100000"/>
              </a:lnSpc>
              <a:buFont typeface="Wingdings" panose="05000000000000000000" pitchFamily="2" charset="2"/>
              <a:buNone/>
            </a:pPr>
            <a:r>
              <a:rPr lang="en-US" altLang="zh-TW" sz="2400">
                <a:ea typeface="新細明體" panose="02020500000000000000" pitchFamily="18" charset="-120"/>
              </a:rPr>
              <a:t>                                               + field.width;</a:t>
            </a:r>
          </a:p>
          <a:p>
            <a:pPr algn="just">
              <a:lnSpc>
                <a:spcPct val="100000"/>
              </a:lnSpc>
              <a:buFont typeface="Wingdings" panose="05000000000000000000" pitchFamily="2" charset="2"/>
              <a:buNone/>
            </a:pPr>
            <a:r>
              <a:rPr lang="en-US" altLang="zh-TW" sz="2400">
                <a:ea typeface="新細明體" panose="02020500000000000000" pitchFamily="18" charset="-120"/>
              </a:rPr>
              <a:t>                                       </a:t>
            </a:r>
            <a:r>
              <a:rPr lang="en-US" altLang="zh-TW" sz="2400">
                <a:solidFill>
                  <a:srgbClr val="FF0000"/>
                </a:solidFill>
                <a:ea typeface="新細明體" panose="02020500000000000000" pitchFamily="18" charset="-120"/>
              </a:rPr>
              <a:t>O_enter(field.name, fieldlist</a:t>
            </a:r>
            <a:r>
              <a:rPr lang="en-US" altLang="zh-TW" sz="2400" baseline="30000">
                <a:solidFill>
                  <a:srgbClr val="FF0000"/>
                </a:solidFill>
                <a:ea typeface="新細明體" panose="02020500000000000000" pitchFamily="18" charset="-120"/>
              </a:rPr>
              <a:t>(1)</a:t>
            </a:r>
            <a:r>
              <a:rPr lang="en-US" altLang="zh-TW" sz="2400">
                <a:solidFill>
                  <a:srgbClr val="FF0000"/>
                </a:solidFill>
                <a:ea typeface="新細明體" panose="02020500000000000000" pitchFamily="18" charset="-120"/>
              </a:rPr>
              <a:t>.width);</a:t>
            </a:r>
            <a:r>
              <a:rPr lang="en-US" altLang="zh-TW" sz="2400">
                <a:ea typeface="新細明體" panose="02020500000000000000" pitchFamily="18" charset="-120"/>
              </a:rPr>
              <a:t>}</a:t>
            </a:r>
          </a:p>
          <a:p>
            <a:pPr algn="just">
              <a:lnSpc>
                <a:spcPct val="100000"/>
              </a:lnSpc>
              <a:buFont typeface="Wingdings" panose="05000000000000000000" pitchFamily="2" charset="2"/>
              <a:buNone/>
            </a:pPr>
            <a:r>
              <a:rPr lang="en-US" altLang="zh-TW" sz="2400">
                <a:ea typeface="新細明體" panose="02020500000000000000" pitchFamily="18" charset="-12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F007695D-7ABE-3BCD-022E-2E1908C2048A}"/>
              </a:ext>
            </a:extLst>
          </p:cNvPr>
          <p:cNvSpPr>
            <a:spLocks noGrp="1" noChangeArrowheads="1"/>
          </p:cNvSpPr>
          <p:nvPr>
            <p:ph idx="1"/>
          </p:nvPr>
        </p:nvSpPr>
        <p:spPr>
          <a:xfrm>
            <a:off x="1703389" y="549275"/>
            <a:ext cx="8785225" cy="5975350"/>
          </a:xfrm>
        </p:spPr>
        <p:txBody>
          <a:bodyPr wrap="square" numCol="1" anchor="t" anchorCtr="0" compatLnSpc="1">
            <a:prstTxWarp prst="textNoShape">
              <a:avLst/>
            </a:prstTxWarp>
          </a:bodyPr>
          <a:lstStyle/>
          <a:p>
            <a:pPr>
              <a:lnSpc>
                <a:spcPct val="80000"/>
              </a:lnSpc>
              <a:buFont typeface="Wingdings" panose="05000000000000000000" pitchFamily="2" charset="2"/>
              <a:buNone/>
            </a:pPr>
            <a:endParaRPr lang="en-US" altLang="zh-TW" sz="2400">
              <a:ea typeface="新細明體" panose="02020500000000000000" pitchFamily="18" charset="-120"/>
            </a:endParaRPr>
          </a:p>
          <a:p>
            <a:pPr>
              <a:lnSpc>
                <a:spcPct val="80000"/>
              </a:lnSpc>
              <a:buFont typeface="Wingdings" panose="05000000000000000000" pitchFamily="2" charset="2"/>
              <a:buNone/>
            </a:pPr>
            <a:r>
              <a:rPr lang="en-US" altLang="zh-TW" sz="2400">
                <a:ea typeface="新細明體" panose="02020500000000000000" pitchFamily="18" charset="-120"/>
              </a:rPr>
              <a:t>type -&gt; struct '{' fieldlist '} '   { </a:t>
            </a:r>
            <a:r>
              <a:rPr lang="en-US" altLang="zh-TW" sz="2400">
                <a:solidFill>
                  <a:srgbClr val="FF0000"/>
                </a:solidFill>
                <a:ea typeface="新細明體" panose="02020500000000000000" pitchFamily="18" charset="-120"/>
              </a:rPr>
              <a:t>type.width = fieldlist.width;</a:t>
            </a: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type -&gt; char { type.width = 1; }  /* Assume characters take one   </a:t>
            </a:r>
          </a:p>
          <a:p>
            <a:pPr>
              <a:lnSpc>
                <a:spcPct val="80000"/>
              </a:lnSpc>
              <a:buFont typeface="Wingdings" panose="05000000000000000000" pitchFamily="2" charset="2"/>
              <a:buNone/>
            </a:pPr>
            <a:r>
              <a:rPr lang="en-US" altLang="zh-TW" sz="2400">
                <a:ea typeface="新細明體" panose="02020500000000000000" pitchFamily="18" charset="-120"/>
              </a:rPr>
              <a:t>                                                     byte.*/</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type -&gt; ptr {type.width = 4; }     /*Assume pointers take four </a:t>
            </a:r>
          </a:p>
          <a:p>
            <a:pPr>
              <a:lnSpc>
                <a:spcPct val="80000"/>
              </a:lnSpc>
              <a:buFont typeface="Wingdings" panose="05000000000000000000" pitchFamily="2" charset="2"/>
              <a:buNone/>
            </a:pPr>
            <a:r>
              <a:rPr lang="en-US" altLang="zh-TW" sz="2400">
                <a:ea typeface="新細明體" panose="02020500000000000000" pitchFamily="18" charset="-120"/>
              </a:rPr>
              <a:t>                                                    bytes.*/</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type -&gt; int { type.width = 2; }    /* Assume integers take two </a:t>
            </a:r>
          </a:p>
          <a:p>
            <a:pPr>
              <a:lnSpc>
                <a:spcPct val="80000"/>
              </a:lnSpc>
              <a:buFont typeface="Wingdings" panose="05000000000000000000" pitchFamily="2" charset="2"/>
              <a:buNone/>
            </a:pPr>
            <a:r>
              <a:rPr lang="en-US" altLang="zh-TW" sz="2400">
                <a:ea typeface="新細明體" panose="02020500000000000000" pitchFamily="18" charset="-120"/>
              </a:rPr>
              <a:t>                                                    bytes.*/</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200">
                <a:ea typeface="新細明體" panose="02020500000000000000" pitchFamily="18" charset="-12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667BD0-0DB5-30F0-15DD-48BDD98A2193}"/>
              </a:ext>
            </a:extLst>
          </p:cNvPr>
          <p:cNvSpPr>
            <a:spLocks noGrp="1"/>
          </p:cNvSpPr>
          <p:nvPr>
            <p:ph type="title"/>
          </p:nvPr>
        </p:nvSpPr>
        <p:spPr/>
        <p:txBody>
          <a:bodyPr/>
          <a:lstStyle/>
          <a:p>
            <a:r>
              <a:rPr lang="en-US" altLang="zh-TW" dirty="0"/>
              <a:t>Switch Statement</a:t>
            </a:r>
            <a:endParaRPr lang="zh-TW" altLang="en-US" dirty="0"/>
          </a:p>
        </p:txBody>
      </p:sp>
      <p:sp>
        <p:nvSpPr>
          <p:cNvPr id="4" name="投影片編號版面配置區 3">
            <a:extLst>
              <a:ext uri="{FF2B5EF4-FFF2-40B4-BE49-F238E27FC236}">
                <a16:creationId xmlns:a16="http://schemas.microsoft.com/office/drawing/2014/main" id="{A245E139-FDA4-7C54-EEC0-A6D3A15697F1}"/>
              </a:ext>
            </a:extLst>
          </p:cNvPr>
          <p:cNvSpPr>
            <a:spLocks noGrp="1"/>
          </p:cNvSpPr>
          <p:nvPr>
            <p:ph type="sldNum" sz="quarter" idx="12"/>
          </p:nvPr>
        </p:nvSpPr>
        <p:spPr/>
        <p:txBody>
          <a:bodyPr/>
          <a:lstStyle/>
          <a:p>
            <a:fld id="{BE15108C-154A-4A5A-9C05-91A49A422BA7}" type="slidenum">
              <a:rPr lang="en-US" smtClean="0"/>
              <a:t>74</a:t>
            </a:fld>
            <a:endParaRPr lang="en-US"/>
          </a:p>
        </p:txBody>
      </p:sp>
      <p:sp>
        <p:nvSpPr>
          <p:cNvPr id="7" name="Rectangle 3">
            <a:extLst>
              <a:ext uri="{FF2B5EF4-FFF2-40B4-BE49-F238E27FC236}">
                <a16:creationId xmlns:a16="http://schemas.microsoft.com/office/drawing/2014/main" id="{821A97CB-03C1-0F7C-7289-76A7F994CD3D}"/>
              </a:ext>
            </a:extLst>
          </p:cNvPr>
          <p:cNvSpPr>
            <a:spLocks noGrp="1" noChangeArrowheads="1"/>
          </p:cNvSpPr>
          <p:nvPr>
            <p:ph idx="1"/>
          </p:nvPr>
        </p:nvSpPr>
        <p:spPr bwMode="auto">
          <a:xfrm>
            <a:off x="779870" y="2299167"/>
            <a:ext cx="7772400" cy="4420416"/>
          </a:xfrm>
        </p:spPr>
        <p:txBody>
          <a:bodyPr wrap="square" numCol="1" anchor="t" anchorCtr="0" compatLnSpc="1">
            <a:prstTxWarp prst="textNoShape">
              <a:avLst/>
            </a:prstTxWarp>
            <a:normAutofit lnSpcReduction="10000"/>
          </a:bodyPr>
          <a:lstStyle/>
          <a:p>
            <a:pPr>
              <a:lnSpc>
                <a:spcPct val="90000"/>
              </a:lnSpc>
              <a:buFont typeface="Wingdings" panose="05000000000000000000" pitchFamily="2" charset="2"/>
              <a:buNone/>
            </a:pPr>
            <a:r>
              <a:rPr lang="en-US" altLang="zh-TW" sz="2400" u="sng" dirty="0">
                <a:ea typeface="新細明體" panose="02020500000000000000" pitchFamily="18" charset="-120"/>
              </a:rPr>
              <a:t>Syntax:</a:t>
            </a:r>
          </a:p>
          <a:p>
            <a:pPr>
              <a:lnSpc>
                <a:spcPct val="90000"/>
              </a:lnSpc>
              <a:buFont typeface="Wingdings" panose="05000000000000000000" pitchFamily="2" charset="2"/>
              <a:buNone/>
            </a:pPr>
            <a:r>
              <a:rPr lang="en-US" altLang="zh-TW" sz="2400" dirty="0">
                <a:ea typeface="新細明體" panose="02020500000000000000" pitchFamily="18" charset="-120"/>
              </a:rPr>
              <a:t>                 switch E</a:t>
            </a:r>
          </a:p>
          <a:p>
            <a:pPr>
              <a:lnSpc>
                <a:spcPct val="90000"/>
              </a:lnSpc>
              <a:buFont typeface="Wingdings" panose="05000000000000000000" pitchFamily="2" charset="2"/>
              <a:buNone/>
            </a:pPr>
            <a:r>
              <a:rPr lang="en-US" altLang="zh-TW" sz="2400" dirty="0">
                <a:ea typeface="新細明體" panose="02020500000000000000" pitchFamily="18" charset="-120"/>
              </a:rPr>
              <a:t>                       {</a:t>
            </a:r>
          </a:p>
          <a:p>
            <a:pPr>
              <a:lnSpc>
                <a:spcPct val="90000"/>
              </a:lnSpc>
              <a:buFont typeface="Wingdings" panose="05000000000000000000" pitchFamily="2" charset="2"/>
              <a:buNone/>
            </a:pPr>
            <a:r>
              <a:rPr lang="en-US" altLang="zh-TW" sz="2400" dirty="0">
                <a:ea typeface="新細明體" panose="02020500000000000000" pitchFamily="18" charset="-120"/>
              </a:rPr>
              <a:t>                           case V1: S1;</a:t>
            </a:r>
          </a:p>
          <a:p>
            <a:pPr>
              <a:lnSpc>
                <a:spcPct val="90000"/>
              </a:lnSpc>
              <a:buFont typeface="Wingdings" panose="05000000000000000000" pitchFamily="2" charset="2"/>
              <a:buNone/>
            </a:pPr>
            <a:r>
              <a:rPr lang="en-US" altLang="zh-TW" sz="2400" dirty="0">
                <a:ea typeface="新細明體" panose="02020500000000000000" pitchFamily="18" charset="-120"/>
              </a:rPr>
              <a:t>                           case V2: S2;</a:t>
            </a:r>
          </a:p>
          <a:p>
            <a:pPr>
              <a:lnSpc>
                <a:spcPct val="90000"/>
              </a:lnSpc>
              <a:buFont typeface="Wingdings" panose="05000000000000000000" pitchFamily="2" charset="2"/>
              <a:buNone/>
            </a:pPr>
            <a:r>
              <a:rPr lang="en-US" altLang="zh-TW" sz="2400" dirty="0">
                <a:ea typeface="新細明體" panose="02020500000000000000" pitchFamily="18" charset="-120"/>
              </a:rPr>
              <a:t>                           .............</a:t>
            </a:r>
          </a:p>
          <a:p>
            <a:pPr>
              <a:lnSpc>
                <a:spcPct val="90000"/>
              </a:lnSpc>
              <a:buFont typeface="Wingdings" panose="05000000000000000000" pitchFamily="2" charset="2"/>
              <a:buNone/>
            </a:pPr>
            <a:r>
              <a:rPr lang="en-US" altLang="zh-TW" sz="2400" dirty="0">
                <a:ea typeface="新細明體" panose="02020500000000000000" pitchFamily="18" charset="-120"/>
              </a:rPr>
              <a:t>                           .............</a:t>
            </a:r>
          </a:p>
          <a:p>
            <a:pPr>
              <a:lnSpc>
                <a:spcPct val="90000"/>
              </a:lnSpc>
              <a:buFont typeface="Wingdings" panose="05000000000000000000" pitchFamily="2" charset="2"/>
              <a:buNone/>
            </a:pPr>
            <a:r>
              <a:rPr lang="en-US" altLang="zh-TW" sz="2400" dirty="0">
                <a:ea typeface="新細明體" panose="02020500000000000000" pitchFamily="18" charset="-120"/>
              </a:rPr>
              <a:t>                           case Vn-1: Sn-1;</a:t>
            </a:r>
          </a:p>
          <a:p>
            <a:pPr>
              <a:lnSpc>
                <a:spcPct val="90000"/>
              </a:lnSpc>
              <a:buFont typeface="Wingdings" panose="05000000000000000000" pitchFamily="2" charset="2"/>
              <a:buNone/>
            </a:pPr>
            <a:r>
              <a:rPr lang="en-US" altLang="zh-TW" sz="2400" dirty="0">
                <a:ea typeface="新細明體" panose="02020500000000000000" pitchFamily="18" charset="-120"/>
              </a:rPr>
              <a:t>                           default: Sn;</a:t>
            </a:r>
          </a:p>
          <a:p>
            <a:pPr>
              <a:lnSpc>
                <a:spcPct val="90000"/>
              </a:lnSpc>
              <a:buFont typeface="Wingdings" panose="05000000000000000000" pitchFamily="2" charset="2"/>
              <a:buNone/>
            </a:pPr>
            <a:r>
              <a:rPr lang="en-US" altLang="zh-TW" sz="2400" dirty="0">
                <a:ea typeface="新細明體" panose="02020500000000000000" pitchFamily="18" charset="-120"/>
              </a:rPr>
              <a:t>                       }</a:t>
            </a:r>
          </a:p>
        </p:txBody>
      </p:sp>
    </p:spTree>
    <p:extLst>
      <p:ext uri="{BB962C8B-B14F-4D97-AF65-F5344CB8AC3E}">
        <p14:creationId xmlns:p14="http://schemas.microsoft.com/office/powerpoint/2010/main" val="3710179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AutoShape 2">
            <a:extLst>
              <a:ext uri="{FF2B5EF4-FFF2-40B4-BE49-F238E27FC236}">
                <a16:creationId xmlns:a16="http://schemas.microsoft.com/office/drawing/2014/main" id="{9D45767C-9296-62E4-1C48-C1D8833929BB}"/>
              </a:ext>
            </a:extLst>
          </p:cNvPr>
          <p:cNvSpPr>
            <a:spLocks noGrp="1" noChangeArrowheads="1"/>
          </p:cNvSpPr>
          <p:nvPr>
            <p:ph type="title"/>
          </p:nvPr>
        </p:nvSpPr>
        <p:spPr>
          <a:xfrm>
            <a:off x="2133600" y="0"/>
            <a:ext cx="7772400" cy="838200"/>
          </a:xfrm>
        </p:spPr>
        <p:txBody>
          <a:bodyPr/>
          <a:lstStyle/>
          <a:p>
            <a:r>
              <a:rPr lang="en-US" altLang="zh-TW" sz="2400">
                <a:ea typeface="新細明體" panose="02020500000000000000" pitchFamily="18" charset="-120"/>
              </a:rPr>
              <a:t>When translated into three-address code:</a:t>
            </a:r>
            <a:r>
              <a:rPr lang="en-US" altLang="zh-TW">
                <a:ea typeface="新細明體" panose="02020500000000000000" pitchFamily="18" charset="-120"/>
              </a:rPr>
              <a:t> </a:t>
            </a:r>
          </a:p>
        </p:txBody>
      </p:sp>
      <p:sp>
        <p:nvSpPr>
          <p:cNvPr id="214019" name="Rectangle 3">
            <a:extLst>
              <a:ext uri="{FF2B5EF4-FFF2-40B4-BE49-F238E27FC236}">
                <a16:creationId xmlns:a16="http://schemas.microsoft.com/office/drawing/2014/main" id="{DCF6589E-8D8F-B128-11FD-6C7E30A24D99}"/>
              </a:ext>
            </a:extLst>
          </p:cNvPr>
          <p:cNvSpPr>
            <a:spLocks noGrp="1" noChangeArrowheads="1"/>
          </p:cNvSpPr>
          <p:nvPr>
            <p:ph idx="1"/>
          </p:nvPr>
        </p:nvSpPr>
        <p:spPr bwMode="auto">
          <a:xfrm>
            <a:off x="2209800" y="838200"/>
            <a:ext cx="7772400" cy="5638800"/>
          </a:xfrm>
        </p:spPr>
        <p:txBody>
          <a:bodyPr wrap="square" numCol="1" anchor="t" anchorCtr="0" compatLnSpc="1">
            <a:prstTxWarp prst="textNoShape">
              <a:avLst/>
            </a:prstTxWarp>
          </a:bodyPr>
          <a:lstStyle/>
          <a:p>
            <a:pPr>
              <a:lnSpc>
                <a:spcPct val="90000"/>
              </a:lnSpc>
              <a:buFont typeface="Wingdings" panose="05000000000000000000" pitchFamily="2" charset="2"/>
              <a:buNone/>
            </a:pPr>
            <a:r>
              <a:rPr lang="en-US" altLang="zh-TW" sz="2400">
                <a:ea typeface="新細明體" panose="02020500000000000000" pitchFamily="18" charset="-120"/>
              </a:rPr>
              <a:t> </a:t>
            </a:r>
            <a:r>
              <a:rPr lang="en-US" altLang="zh-TW">
                <a:ea typeface="新細明體" panose="02020500000000000000" pitchFamily="18" charset="-120"/>
              </a:rPr>
              <a:t>100</a:t>
            </a:r>
            <a:r>
              <a:rPr lang="en-US" altLang="zh-TW" sz="2400">
                <a:ea typeface="新細明體" panose="02020500000000000000" pitchFamily="18" charset="-120"/>
              </a:rPr>
              <a:t>    </a:t>
            </a:r>
            <a:r>
              <a:rPr lang="en-US" altLang="zh-TW">
                <a:ea typeface="新細明體" panose="02020500000000000000" pitchFamily="18" charset="-120"/>
              </a:rPr>
              <a:t>Code to evaluate E into T</a:t>
            </a:r>
          </a:p>
          <a:p>
            <a:pPr>
              <a:lnSpc>
                <a:spcPct val="90000"/>
              </a:lnSpc>
              <a:buFont typeface="Wingdings" panose="05000000000000000000" pitchFamily="2" charset="2"/>
              <a:buNone/>
            </a:pPr>
            <a:r>
              <a:rPr lang="en-US" altLang="zh-TW">
                <a:ea typeface="新細明體" panose="02020500000000000000" pitchFamily="18" charset="-120"/>
              </a:rPr>
              <a:t> 101      If T </a:t>
            </a:r>
            <a:r>
              <a:rPr lang="en-US" altLang="zh-TW">
                <a:ea typeface="新細明體" panose="02020500000000000000" pitchFamily="18" charset="-120"/>
                <a:sym typeface="Symbol" panose="05050102010706020507" pitchFamily="18" charset="2"/>
              </a:rPr>
              <a:t></a:t>
            </a:r>
            <a:r>
              <a:rPr lang="en-US" altLang="zh-TW">
                <a:ea typeface="新細明體" panose="02020500000000000000" pitchFamily="18" charset="-120"/>
              </a:rPr>
              <a:t> V1 goto </a:t>
            </a:r>
            <a:r>
              <a:rPr lang="en-US" altLang="zh-TW" u="sng">
                <a:ea typeface="新細明體" panose="02020500000000000000" pitchFamily="18" charset="-120"/>
              </a:rPr>
              <a:t>104</a:t>
            </a:r>
          </a:p>
          <a:p>
            <a:pPr>
              <a:lnSpc>
                <a:spcPct val="90000"/>
              </a:lnSpc>
              <a:buFont typeface="Wingdings" panose="05000000000000000000" pitchFamily="2" charset="2"/>
              <a:buNone/>
            </a:pPr>
            <a:r>
              <a:rPr lang="en-US" altLang="zh-TW">
                <a:ea typeface="新細明體" panose="02020500000000000000" pitchFamily="18" charset="-120"/>
              </a:rPr>
              <a:t> 102      Code for S1</a:t>
            </a:r>
          </a:p>
          <a:p>
            <a:pPr>
              <a:lnSpc>
                <a:spcPct val="90000"/>
              </a:lnSpc>
              <a:buFont typeface="Wingdings" panose="05000000000000000000" pitchFamily="2" charset="2"/>
              <a:buNone/>
            </a:pPr>
            <a:r>
              <a:rPr lang="en-US" altLang="zh-TW">
                <a:ea typeface="新細明體" panose="02020500000000000000" pitchFamily="18" charset="-120"/>
              </a:rPr>
              <a:t> 103      Goto </a:t>
            </a:r>
            <a:r>
              <a:rPr lang="en-US" altLang="zh-TW" u="sng">
                <a:ea typeface="新細明體" panose="02020500000000000000" pitchFamily="18" charset="-120"/>
              </a:rPr>
              <a:t>113</a:t>
            </a:r>
          </a:p>
          <a:p>
            <a:pPr>
              <a:lnSpc>
                <a:spcPct val="90000"/>
              </a:lnSpc>
              <a:buFont typeface="Wingdings" panose="05000000000000000000" pitchFamily="2" charset="2"/>
              <a:buNone/>
            </a:pPr>
            <a:r>
              <a:rPr lang="en-US" altLang="zh-TW">
                <a:ea typeface="新細明體" panose="02020500000000000000" pitchFamily="18" charset="-120"/>
              </a:rPr>
              <a:t> 104       If T </a:t>
            </a:r>
            <a:r>
              <a:rPr lang="en-US" altLang="zh-TW">
                <a:ea typeface="新細明體" panose="02020500000000000000" pitchFamily="18" charset="-120"/>
                <a:sym typeface="Symbol" panose="05050102010706020507" pitchFamily="18" charset="2"/>
              </a:rPr>
              <a:t></a:t>
            </a:r>
            <a:r>
              <a:rPr lang="en-US" altLang="zh-TW">
                <a:ea typeface="新細明體" panose="02020500000000000000" pitchFamily="18" charset="-120"/>
              </a:rPr>
              <a:t> V2 goto </a:t>
            </a:r>
            <a:r>
              <a:rPr lang="en-US" altLang="zh-TW" u="sng">
                <a:ea typeface="新細明體" panose="02020500000000000000" pitchFamily="18" charset="-120"/>
              </a:rPr>
              <a:t>107</a:t>
            </a:r>
          </a:p>
          <a:p>
            <a:pPr>
              <a:lnSpc>
                <a:spcPct val="90000"/>
              </a:lnSpc>
              <a:buFont typeface="Wingdings" panose="05000000000000000000" pitchFamily="2" charset="2"/>
              <a:buNone/>
            </a:pPr>
            <a:r>
              <a:rPr lang="en-US" altLang="zh-TW">
                <a:ea typeface="新細明體" panose="02020500000000000000" pitchFamily="18" charset="-120"/>
              </a:rPr>
              <a:t> 105      Code for S2</a:t>
            </a:r>
          </a:p>
          <a:p>
            <a:pPr>
              <a:lnSpc>
                <a:spcPct val="90000"/>
              </a:lnSpc>
              <a:buFont typeface="Wingdings" panose="05000000000000000000" pitchFamily="2" charset="2"/>
              <a:buNone/>
            </a:pPr>
            <a:r>
              <a:rPr lang="en-US" altLang="zh-TW">
                <a:ea typeface="新細明體" panose="02020500000000000000" pitchFamily="18" charset="-120"/>
              </a:rPr>
              <a:t> 106      Goto </a:t>
            </a:r>
            <a:r>
              <a:rPr lang="en-US" altLang="zh-TW" u="sng">
                <a:ea typeface="新細明體" panose="02020500000000000000" pitchFamily="18" charset="-120"/>
              </a:rPr>
              <a:t>113</a:t>
            </a:r>
          </a:p>
          <a:p>
            <a:pPr>
              <a:lnSpc>
                <a:spcPct val="90000"/>
              </a:lnSpc>
              <a:buFont typeface="Wingdings" panose="05000000000000000000" pitchFamily="2" charset="2"/>
              <a:buNone/>
            </a:pPr>
            <a:r>
              <a:rPr lang="en-US" altLang="zh-TW">
                <a:ea typeface="新細明體" panose="02020500000000000000" pitchFamily="18" charset="-120"/>
              </a:rPr>
              <a:t> 107       ...</a:t>
            </a:r>
          </a:p>
          <a:p>
            <a:pPr>
              <a:lnSpc>
                <a:spcPct val="90000"/>
              </a:lnSpc>
              <a:buFont typeface="Wingdings" panose="05000000000000000000" pitchFamily="2" charset="2"/>
              <a:buNone/>
            </a:pPr>
            <a:r>
              <a:rPr lang="en-US" altLang="zh-TW">
                <a:ea typeface="新細明體" panose="02020500000000000000" pitchFamily="18" charset="-120"/>
              </a:rPr>
              <a:t> 108       ...</a:t>
            </a:r>
          </a:p>
          <a:p>
            <a:pPr>
              <a:lnSpc>
                <a:spcPct val="90000"/>
              </a:lnSpc>
              <a:buFont typeface="Wingdings" panose="05000000000000000000" pitchFamily="2" charset="2"/>
              <a:buNone/>
            </a:pPr>
            <a:r>
              <a:rPr lang="en-US" altLang="zh-TW">
                <a:ea typeface="新細明體" panose="02020500000000000000" pitchFamily="18" charset="-120"/>
              </a:rPr>
              <a:t> 109       If T </a:t>
            </a:r>
            <a:r>
              <a:rPr lang="en-US" altLang="zh-TW">
                <a:ea typeface="新細明體" panose="02020500000000000000" pitchFamily="18" charset="-120"/>
                <a:sym typeface="Symbol" panose="05050102010706020507" pitchFamily="18" charset="2"/>
              </a:rPr>
              <a:t></a:t>
            </a:r>
            <a:r>
              <a:rPr lang="en-US" altLang="zh-TW">
                <a:ea typeface="新細明體" panose="02020500000000000000" pitchFamily="18" charset="-120"/>
              </a:rPr>
              <a:t> Vn-1 goto </a:t>
            </a:r>
            <a:r>
              <a:rPr lang="en-US" altLang="zh-TW" u="sng">
                <a:ea typeface="新細明體" panose="02020500000000000000" pitchFamily="18" charset="-120"/>
              </a:rPr>
              <a:t>112</a:t>
            </a:r>
          </a:p>
          <a:p>
            <a:pPr>
              <a:lnSpc>
                <a:spcPct val="90000"/>
              </a:lnSpc>
              <a:buFont typeface="Wingdings" panose="05000000000000000000" pitchFamily="2" charset="2"/>
              <a:buNone/>
            </a:pPr>
            <a:r>
              <a:rPr lang="en-US" altLang="zh-TW">
                <a:ea typeface="新細明體" panose="02020500000000000000" pitchFamily="18" charset="-120"/>
              </a:rPr>
              <a:t> 110       Code for Sn-1</a:t>
            </a:r>
          </a:p>
          <a:p>
            <a:pPr>
              <a:lnSpc>
                <a:spcPct val="90000"/>
              </a:lnSpc>
              <a:buFont typeface="Wingdings" panose="05000000000000000000" pitchFamily="2" charset="2"/>
              <a:buNone/>
            </a:pPr>
            <a:r>
              <a:rPr lang="en-US" altLang="zh-TW">
                <a:ea typeface="新細明體" panose="02020500000000000000" pitchFamily="18" charset="-120"/>
              </a:rPr>
              <a:t> 111       Goto </a:t>
            </a:r>
            <a:r>
              <a:rPr lang="en-US" altLang="zh-TW" u="sng">
                <a:ea typeface="新細明體" panose="02020500000000000000" pitchFamily="18" charset="-120"/>
              </a:rPr>
              <a:t>113</a:t>
            </a:r>
          </a:p>
          <a:p>
            <a:pPr>
              <a:lnSpc>
                <a:spcPct val="90000"/>
              </a:lnSpc>
              <a:buFont typeface="Wingdings" panose="05000000000000000000" pitchFamily="2" charset="2"/>
              <a:buNone/>
            </a:pPr>
            <a:r>
              <a:rPr lang="en-US" altLang="zh-TW">
                <a:ea typeface="新細明體" panose="02020500000000000000" pitchFamily="18" charset="-120"/>
              </a:rPr>
              <a:t> 112       code for Sn</a:t>
            </a:r>
          </a:p>
          <a:p>
            <a:pPr>
              <a:lnSpc>
                <a:spcPct val="90000"/>
              </a:lnSpc>
              <a:buFont typeface="Wingdings" panose="05000000000000000000" pitchFamily="2" charset="2"/>
              <a:buNone/>
            </a:pPr>
            <a:r>
              <a:rPr lang="en-US" altLang="zh-TW">
                <a:ea typeface="新細明體" panose="02020500000000000000" pitchFamily="18" charset="-120"/>
              </a:rPr>
              <a:t> 113       …. </a:t>
            </a:r>
          </a:p>
        </p:txBody>
      </p:sp>
      <p:sp>
        <p:nvSpPr>
          <p:cNvPr id="214020" name="Line 4">
            <a:extLst>
              <a:ext uri="{FF2B5EF4-FFF2-40B4-BE49-F238E27FC236}">
                <a16:creationId xmlns:a16="http://schemas.microsoft.com/office/drawing/2014/main" id="{E186A248-5316-431A-3FBF-82E1D58EE628}"/>
              </a:ext>
            </a:extLst>
          </p:cNvPr>
          <p:cNvSpPr>
            <a:spLocks noChangeShapeType="1"/>
          </p:cNvSpPr>
          <p:nvPr/>
        </p:nvSpPr>
        <p:spPr bwMode="auto">
          <a:xfrm>
            <a:off x="5448300" y="1412875"/>
            <a:ext cx="6477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14021" name="Line 5">
            <a:extLst>
              <a:ext uri="{FF2B5EF4-FFF2-40B4-BE49-F238E27FC236}">
                <a16:creationId xmlns:a16="http://schemas.microsoft.com/office/drawing/2014/main" id="{88BFC0A6-689E-E911-F67B-03191C1982F0}"/>
              </a:ext>
            </a:extLst>
          </p:cNvPr>
          <p:cNvSpPr>
            <a:spLocks noChangeShapeType="1"/>
          </p:cNvSpPr>
          <p:nvPr/>
        </p:nvSpPr>
        <p:spPr bwMode="auto">
          <a:xfrm>
            <a:off x="6096000" y="1412875"/>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4022" name="Line 6">
            <a:extLst>
              <a:ext uri="{FF2B5EF4-FFF2-40B4-BE49-F238E27FC236}">
                <a16:creationId xmlns:a16="http://schemas.microsoft.com/office/drawing/2014/main" id="{CCCCC989-CB07-87D4-87BE-CB7A03419F77}"/>
              </a:ext>
            </a:extLst>
          </p:cNvPr>
          <p:cNvSpPr>
            <a:spLocks noChangeShapeType="1"/>
          </p:cNvSpPr>
          <p:nvPr/>
        </p:nvSpPr>
        <p:spPr bwMode="auto">
          <a:xfrm flipH="1">
            <a:off x="5448300" y="2060575"/>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4023" name="Line 7">
            <a:extLst>
              <a:ext uri="{FF2B5EF4-FFF2-40B4-BE49-F238E27FC236}">
                <a16:creationId xmlns:a16="http://schemas.microsoft.com/office/drawing/2014/main" id="{FE4F82B4-9963-4F90-09FE-6891D9795535}"/>
              </a:ext>
            </a:extLst>
          </p:cNvPr>
          <p:cNvSpPr>
            <a:spLocks noChangeShapeType="1"/>
          </p:cNvSpPr>
          <p:nvPr/>
        </p:nvSpPr>
        <p:spPr bwMode="auto">
          <a:xfrm flipH="1">
            <a:off x="6167438" y="1052513"/>
            <a:ext cx="7921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4024" name="Text Box 8">
            <a:extLst>
              <a:ext uri="{FF2B5EF4-FFF2-40B4-BE49-F238E27FC236}">
                <a16:creationId xmlns:a16="http://schemas.microsoft.com/office/drawing/2014/main" id="{C011F016-F802-7719-DA89-2A8222810A6C}"/>
              </a:ext>
            </a:extLst>
          </p:cNvPr>
          <p:cNvSpPr txBox="1">
            <a:spLocks noChangeArrowheads="1"/>
          </p:cNvSpPr>
          <p:nvPr/>
        </p:nvSpPr>
        <p:spPr bwMode="auto">
          <a:xfrm>
            <a:off x="7011988" y="928688"/>
            <a:ext cx="229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Temporary variable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CE515-1D52-42E8-7B7B-F4E203068E89}"/>
              </a:ext>
            </a:extLst>
          </p:cNvPr>
          <p:cNvSpPr>
            <a:spLocks noGrp="1"/>
          </p:cNvSpPr>
          <p:nvPr>
            <p:ph type="title"/>
          </p:nvPr>
        </p:nvSpPr>
        <p:spPr/>
        <p:txBody>
          <a:bodyPr/>
          <a:lstStyle/>
          <a:p>
            <a:r>
              <a:rPr lang="en-US" altLang="zh-TW" dirty="0"/>
              <a:t>Symbol Table </a:t>
            </a:r>
            <a:endParaRPr lang="zh-TW" altLang="en-US" dirty="0"/>
          </a:p>
        </p:txBody>
      </p:sp>
      <p:sp>
        <p:nvSpPr>
          <p:cNvPr id="3" name="內容版面配置區 2">
            <a:extLst>
              <a:ext uri="{FF2B5EF4-FFF2-40B4-BE49-F238E27FC236}">
                <a16:creationId xmlns:a16="http://schemas.microsoft.com/office/drawing/2014/main" id="{F9CFBF22-F0C6-2F62-F8A0-9B06E5B4295B}"/>
              </a:ext>
            </a:extLst>
          </p:cNvPr>
          <p:cNvSpPr>
            <a:spLocks noGrp="1"/>
          </p:cNvSpPr>
          <p:nvPr>
            <p:ph idx="1"/>
          </p:nvPr>
        </p:nvSpPr>
        <p:spPr/>
        <p:txBody>
          <a:bodyPr>
            <a:normAutofit/>
          </a:bodyPr>
          <a:lstStyle/>
          <a:p>
            <a:r>
              <a:rPr lang="en-US" altLang="zh-TW" dirty="0"/>
              <a:t>The principal symbol table operations are insert, lookup, and delete; other operations may also be necessary.</a:t>
            </a:r>
          </a:p>
          <a:p>
            <a:pPr marL="571500" lvl="1" indent="-342900">
              <a:buFont typeface="+mj-lt"/>
              <a:buAutoNum type="arabicPeriod"/>
            </a:pPr>
            <a:r>
              <a:rPr lang="en-US" altLang="zh-TW" dirty="0"/>
              <a:t>The insert operation is used to store the information provided by name declarations when processing these declarations.</a:t>
            </a:r>
          </a:p>
          <a:p>
            <a:pPr marL="571500" lvl="1" indent="-342900">
              <a:buFont typeface="+mj-lt"/>
              <a:buAutoNum type="arabicPeriod"/>
            </a:pPr>
            <a:r>
              <a:rPr lang="en-US" altLang="zh-TW" dirty="0"/>
              <a:t>The lookup operation is needed to retrieve the information associated to a name when that name is used in the associated code.</a:t>
            </a:r>
          </a:p>
          <a:p>
            <a:pPr marL="571500" lvl="1" indent="-342900">
              <a:buFont typeface="+mj-lt"/>
              <a:buAutoNum type="arabicPeriod"/>
            </a:pPr>
            <a:r>
              <a:rPr lang="en-US" altLang="zh-TW" dirty="0"/>
              <a:t>The delete operation is needed to remove the information provided by a declaration when that declaration no longer applies.</a:t>
            </a:r>
          </a:p>
          <a:p>
            <a:endParaRPr lang="zh-TW" altLang="en-US" dirty="0"/>
          </a:p>
        </p:txBody>
      </p:sp>
      <p:sp>
        <p:nvSpPr>
          <p:cNvPr id="4" name="投影片編號版面配置區 3">
            <a:extLst>
              <a:ext uri="{FF2B5EF4-FFF2-40B4-BE49-F238E27FC236}">
                <a16:creationId xmlns:a16="http://schemas.microsoft.com/office/drawing/2014/main" id="{D17A39E2-F306-3B91-C810-046C6D543AC9}"/>
              </a:ext>
            </a:extLst>
          </p:cNvPr>
          <p:cNvSpPr>
            <a:spLocks noGrp="1"/>
          </p:cNvSpPr>
          <p:nvPr>
            <p:ph type="sldNum" sz="quarter" idx="12"/>
          </p:nvPr>
        </p:nvSpPr>
        <p:spPr/>
        <p:txBody>
          <a:bodyPr/>
          <a:lstStyle/>
          <a:p>
            <a:fld id="{BE15108C-154A-4A5A-9C05-91A49A422BA7}" type="slidenum">
              <a:rPr lang="en-US" smtClean="0"/>
              <a:t>76</a:t>
            </a:fld>
            <a:endParaRPr lang="en-US"/>
          </a:p>
        </p:txBody>
      </p:sp>
    </p:spTree>
    <p:extLst>
      <p:ext uri="{BB962C8B-B14F-4D97-AF65-F5344CB8AC3E}">
        <p14:creationId xmlns:p14="http://schemas.microsoft.com/office/powerpoint/2010/main" val="2458074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C567CC-34C0-5B78-33F3-82B70D5B7F8A}"/>
              </a:ext>
            </a:extLst>
          </p:cNvPr>
          <p:cNvSpPr>
            <a:spLocks noGrp="1"/>
          </p:cNvSpPr>
          <p:nvPr>
            <p:ph type="title"/>
          </p:nvPr>
        </p:nvSpPr>
        <p:spPr/>
        <p:txBody>
          <a:bodyPr/>
          <a:lstStyle/>
          <a:p>
            <a:br>
              <a:rPr lang="en-US" altLang="zh-TW" dirty="0"/>
            </a:br>
            <a:r>
              <a:rPr lang="en-US" altLang="zh-TW" dirty="0"/>
              <a:t>The Structure of the Symbol Table</a:t>
            </a:r>
            <a:endParaRPr lang="zh-TW" altLang="en-US" dirty="0"/>
          </a:p>
        </p:txBody>
      </p:sp>
      <p:sp>
        <p:nvSpPr>
          <p:cNvPr id="3" name="內容版面配置區 2">
            <a:extLst>
              <a:ext uri="{FF2B5EF4-FFF2-40B4-BE49-F238E27FC236}">
                <a16:creationId xmlns:a16="http://schemas.microsoft.com/office/drawing/2014/main" id="{8A5CC69C-317A-24DF-A7C7-B3E68EBDA7A5}"/>
              </a:ext>
            </a:extLst>
          </p:cNvPr>
          <p:cNvSpPr>
            <a:spLocks noGrp="1"/>
          </p:cNvSpPr>
          <p:nvPr>
            <p:ph idx="1"/>
          </p:nvPr>
        </p:nvSpPr>
        <p:spPr/>
        <p:txBody>
          <a:bodyPr/>
          <a:lstStyle/>
          <a:p>
            <a:r>
              <a:rPr lang="en-US" altLang="zh-TW" dirty="0"/>
              <a:t>Typical implementations of dictionary structures include </a:t>
            </a:r>
            <a:r>
              <a:rPr lang="en-US" altLang="zh-TW" dirty="0">
                <a:solidFill>
                  <a:srgbClr val="FF0000"/>
                </a:solidFill>
              </a:rPr>
              <a:t>linear lists</a:t>
            </a:r>
            <a:r>
              <a:rPr lang="en-US" altLang="zh-TW" dirty="0"/>
              <a:t>, </a:t>
            </a:r>
            <a:r>
              <a:rPr lang="en-US" altLang="zh-TW" dirty="0">
                <a:solidFill>
                  <a:srgbClr val="FF0000"/>
                </a:solidFill>
              </a:rPr>
              <a:t>various search </a:t>
            </a:r>
            <a:r>
              <a:rPr lang="en-US" altLang="zh-TW" dirty="0"/>
              <a:t>tree structures (binary search trees, AVL trees, B trees), and </a:t>
            </a:r>
            <a:r>
              <a:rPr lang="en-US" altLang="zh-TW" dirty="0">
                <a:solidFill>
                  <a:srgbClr val="FF0000"/>
                </a:solidFill>
              </a:rPr>
              <a:t>hash tables</a:t>
            </a:r>
            <a:r>
              <a:rPr lang="en-US" altLang="zh-TW" dirty="0"/>
              <a:t>.</a:t>
            </a:r>
          </a:p>
          <a:p>
            <a:endParaRPr lang="en-US" altLang="zh-TW" dirty="0"/>
          </a:p>
          <a:p>
            <a:r>
              <a:rPr lang="en-US" altLang="zh-TW" dirty="0"/>
              <a:t>Linear lists are a good basic data structure that can provide easy and direct implementations of the three basic operations, with a constant-time operation (by always inserting at the front or rear) and lookup and delete operations that are linear time in the size of the list.</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47BA72A-67BA-2F11-B87F-E8ECE5152B36}"/>
              </a:ext>
            </a:extLst>
          </p:cNvPr>
          <p:cNvSpPr>
            <a:spLocks noGrp="1"/>
          </p:cNvSpPr>
          <p:nvPr>
            <p:ph type="sldNum" sz="quarter" idx="12"/>
          </p:nvPr>
        </p:nvSpPr>
        <p:spPr/>
        <p:txBody>
          <a:bodyPr/>
          <a:lstStyle/>
          <a:p>
            <a:fld id="{BE15108C-154A-4A5A-9C05-91A49A422BA7}" type="slidenum">
              <a:rPr lang="en-US" smtClean="0"/>
              <a:t>77</a:t>
            </a:fld>
            <a:endParaRPr lang="en-US"/>
          </a:p>
        </p:txBody>
      </p:sp>
    </p:spTree>
    <p:extLst>
      <p:ext uri="{BB962C8B-B14F-4D97-AF65-F5344CB8AC3E}">
        <p14:creationId xmlns:p14="http://schemas.microsoft.com/office/powerpoint/2010/main" val="5990616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3381D-0E67-42DD-896E-0B13B0B20842}"/>
              </a:ext>
            </a:extLst>
          </p:cNvPr>
          <p:cNvSpPr>
            <a:spLocks noGrp="1"/>
          </p:cNvSpPr>
          <p:nvPr>
            <p:ph type="title"/>
          </p:nvPr>
        </p:nvSpPr>
        <p:spPr/>
        <p:txBody>
          <a:bodyPr/>
          <a:lstStyle/>
          <a:p>
            <a:r>
              <a:rPr lang="en-US" altLang="zh-TW" dirty="0"/>
              <a:t>Hash Tables</a:t>
            </a:r>
            <a:endParaRPr lang="zh-TW" altLang="en-US" dirty="0"/>
          </a:p>
        </p:txBody>
      </p:sp>
      <p:pic>
        <p:nvPicPr>
          <p:cNvPr id="6" name="內容版面配置區 5">
            <a:extLst>
              <a:ext uri="{FF2B5EF4-FFF2-40B4-BE49-F238E27FC236}">
                <a16:creationId xmlns:a16="http://schemas.microsoft.com/office/drawing/2014/main" id="{7C5DB916-021A-F47E-36E5-1030A293964E}"/>
              </a:ext>
            </a:extLst>
          </p:cNvPr>
          <p:cNvPicPr>
            <a:picLocks noGrp="1" noChangeAspect="1"/>
          </p:cNvPicPr>
          <p:nvPr>
            <p:ph idx="1"/>
          </p:nvPr>
        </p:nvPicPr>
        <p:blipFill>
          <a:blip r:embed="rId2"/>
          <a:stretch>
            <a:fillRect/>
          </a:stretch>
        </p:blipFill>
        <p:spPr>
          <a:xfrm>
            <a:off x="690563" y="2505452"/>
            <a:ext cx="10325100" cy="3232983"/>
          </a:xfrm>
        </p:spPr>
      </p:pic>
      <p:sp>
        <p:nvSpPr>
          <p:cNvPr id="4" name="投影片編號版面配置區 3">
            <a:extLst>
              <a:ext uri="{FF2B5EF4-FFF2-40B4-BE49-F238E27FC236}">
                <a16:creationId xmlns:a16="http://schemas.microsoft.com/office/drawing/2014/main" id="{B4EFC27D-A6CF-693F-714C-719C8BACCA83}"/>
              </a:ext>
            </a:extLst>
          </p:cNvPr>
          <p:cNvSpPr>
            <a:spLocks noGrp="1"/>
          </p:cNvSpPr>
          <p:nvPr>
            <p:ph type="sldNum" sz="quarter" idx="12"/>
          </p:nvPr>
        </p:nvSpPr>
        <p:spPr/>
        <p:txBody>
          <a:bodyPr/>
          <a:lstStyle/>
          <a:p>
            <a:fld id="{BE15108C-154A-4A5A-9C05-91A49A422BA7}" type="slidenum">
              <a:rPr lang="en-US" smtClean="0"/>
              <a:t>78</a:t>
            </a:fld>
            <a:endParaRPr lang="en-US"/>
          </a:p>
        </p:txBody>
      </p:sp>
    </p:spTree>
    <p:extLst>
      <p:ext uri="{BB962C8B-B14F-4D97-AF65-F5344CB8AC3E}">
        <p14:creationId xmlns:p14="http://schemas.microsoft.com/office/powerpoint/2010/main" val="33709430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652D90-1171-C728-561D-D13629B1AE8E}"/>
              </a:ext>
            </a:extLst>
          </p:cNvPr>
          <p:cNvSpPr>
            <a:spLocks noGrp="1"/>
          </p:cNvSpPr>
          <p:nvPr>
            <p:ph type="title"/>
          </p:nvPr>
        </p:nvSpPr>
        <p:spPr/>
        <p:txBody>
          <a:bodyPr/>
          <a:lstStyle/>
          <a:p>
            <a:r>
              <a:rPr lang="en-US" altLang="zh-TW" dirty="0"/>
              <a:t>Declarations</a:t>
            </a:r>
            <a:endParaRPr lang="zh-TW" altLang="en-US" dirty="0"/>
          </a:p>
        </p:txBody>
      </p:sp>
      <p:sp>
        <p:nvSpPr>
          <p:cNvPr id="3" name="內容版面配置區 2">
            <a:extLst>
              <a:ext uri="{FF2B5EF4-FFF2-40B4-BE49-F238E27FC236}">
                <a16:creationId xmlns:a16="http://schemas.microsoft.com/office/drawing/2014/main" id="{0F48D76C-2D7C-5FAF-560F-E2EE29EC191E}"/>
              </a:ext>
            </a:extLst>
          </p:cNvPr>
          <p:cNvSpPr>
            <a:spLocks noGrp="1"/>
          </p:cNvSpPr>
          <p:nvPr>
            <p:ph idx="1"/>
          </p:nvPr>
        </p:nvSpPr>
        <p:spPr/>
        <p:txBody>
          <a:bodyPr/>
          <a:lstStyle/>
          <a:p>
            <a:r>
              <a:rPr lang="en-US" altLang="zh-TW" dirty="0"/>
              <a:t>There are four basic kinds of declarations that occur frequently in programming languages:</a:t>
            </a:r>
          </a:p>
          <a:p>
            <a:pPr lvl="1"/>
            <a:r>
              <a:rPr lang="en-US" altLang="zh-TW" dirty="0"/>
              <a:t>constant declarations</a:t>
            </a:r>
          </a:p>
          <a:p>
            <a:pPr lvl="1"/>
            <a:r>
              <a:rPr lang="en-US" altLang="zh-TW" dirty="0"/>
              <a:t>type declarations</a:t>
            </a:r>
          </a:p>
          <a:p>
            <a:pPr lvl="1"/>
            <a:r>
              <a:rPr lang="en-US" altLang="zh-TW" dirty="0"/>
              <a:t>variable declarations</a:t>
            </a:r>
          </a:p>
          <a:p>
            <a:pPr lvl="1"/>
            <a:r>
              <a:rPr lang="en-US" altLang="zh-TW" dirty="0"/>
              <a:t>procedure/function declarations</a:t>
            </a:r>
            <a:endParaRPr lang="zh-TW" altLang="en-US" dirty="0"/>
          </a:p>
        </p:txBody>
      </p:sp>
      <p:sp>
        <p:nvSpPr>
          <p:cNvPr id="4" name="投影片編號版面配置區 3">
            <a:extLst>
              <a:ext uri="{FF2B5EF4-FFF2-40B4-BE49-F238E27FC236}">
                <a16:creationId xmlns:a16="http://schemas.microsoft.com/office/drawing/2014/main" id="{F42768EA-27F8-E57C-0B97-373F3C98BE66}"/>
              </a:ext>
            </a:extLst>
          </p:cNvPr>
          <p:cNvSpPr>
            <a:spLocks noGrp="1"/>
          </p:cNvSpPr>
          <p:nvPr>
            <p:ph type="sldNum" sz="quarter" idx="12"/>
          </p:nvPr>
        </p:nvSpPr>
        <p:spPr/>
        <p:txBody>
          <a:bodyPr/>
          <a:lstStyle/>
          <a:p>
            <a:fld id="{BE15108C-154A-4A5A-9C05-91A49A422BA7}" type="slidenum">
              <a:rPr lang="en-US" smtClean="0"/>
              <a:t>79</a:t>
            </a:fld>
            <a:endParaRPr lang="en-US"/>
          </a:p>
        </p:txBody>
      </p:sp>
    </p:spTree>
    <p:extLst>
      <p:ext uri="{BB962C8B-B14F-4D97-AF65-F5344CB8AC3E}">
        <p14:creationId xmlns:p14="http://schemas.microsoft.com/office/powerpoint/2010/main" val="307918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F05E3B-B2CD-FBA6-6043-AC00D91AEAC7}"/>
              </a:ext>
            </a:extLst>
          </p:cNvPr>
          <p:cNvSpPr>
            <a:spLocks noGrp="1"/>
          </p:cNvSpPr>
          <p:nvPr>
            <p:ph type="title"/>
          </p:nvPr>
        </p:nvSpPr>
        <p:spPr/>
        <p:txBody>
          <a:bodyPr/>
          <a:lstStyle/>
          <a:p>
            <a:r>
              <a:rPr lang="en-US" altLang="zh-TW" dirty="0"/>
              <a:t>The Value-Number Method for Constructing DAG's</a:t>
            </a:r>
            <a:endParaRPr lang="zh-TW" altLang="en-US" dirty="0"/>
          </a:p>
        </p:txBody>
      </p:sp>
      <p:sp>
        <p:nvSpPr>
          <p:cNvPr id="3" name="內容版面配置區 2">
            <a:extLst>
              <a:ext uri="{FF2B5EF4-FFF2-40B4-BE49-F238E27FC236}">
                <a16:creationId xmlns:a16="http://schemas.microsoft.com/office/drawing/2014/main" id="{5A2D5122-386B-E796-E039-D6C1D923FCE7}"/>
              </a:ext>
            </a:extLst>
          </p:cNvPr>
          <p:cNvSpPr>
            <a:spLocks noGrp="1"/>
          </p:cNvSpPr>
          <p:nvPr>
            <p:ph idx="1"/>
          </p:nvPr>
        </p:nvSpPr>
        <p:spPr/>
        <p:txBody>
          <a:bodyPr/>
          <a:lstStyle/>
          <a:p>
            <a:r>
              <a:rPr lang="en-US" altLang="zh-TW" dirty="0"/>
              <a:t>Often, the nodes of a syntax tree or DAG are stored in an array of records. Each row of the array represents one record, and therefore one node. In each record, the first field is an operation code, indicating the label of the node.</a:t>
            </a:r>
            <a:endParaRPr lang="zh-TW" altLang="en-US" dirty="0"/>
          </a:p>
        </p:txBody>
      </p:sp>
      <p:sp>
        <p:nvSpPr>
          <p:cNvPr id="4" name="投影片編號版面配置區 3">
            <a:extLst>
              <a:ext uri="{FF2B5EF4-FFF2-40B4-BE49-F238E27FC236}">
                <a16:creationId xmlns:a16="http://schemas.microsoft.com/office/drawing/2014/main" id="{4B648933-AA53-F9FA-7880-B9790EA80FC8}"/>
              </a:ext>
            </a:extLst>
          </p:cNvPr>
          <p:cNvSpPr>
            <a:spLocks noGrp="1"/>
          </p:cNvSpPr>
          <p:nvPr>
            <p:ph type="sldNum" sz="quarter" idx="12"/>
          </p:nvPr>
        </p:nvSpPr>
        <p:spPr/>
        <p:txBody>
          <a:bodyPr/>
          <a:lstStyle/>
          <a:p>
            <a:fld id="{BE15108C-154A-4A5A-9C05-91A49A422BA7}" type="slidenum">
              <a:rPr lang="en-US" smtClean="0"/>
              <a:t>8</a:t>
            </a:fld>
            <a:endParaRPr lang="en-US"/>
          </a:p>
        </p:txBody>
      </p:sp>
      <p:pic>
        <p:nvPicPr>
          <p:cNvPr id="6" name="圖片 5">
            <a:extLst>
              <a:ext uri="{FF2B5EF4-FFF2-40B4-BE49-F238E27FC236}">
                <a16:creationId xmlns:a16="http://schemas.microsoft.com/office/drawing/2014/main" id="{25205674-6EC2-A733-30A6-CF02FA22BF70}"/>
              </a:ext>
            </a:extLst>
          </p:cNvPr>
          <p:cNvPicPr>
            <a:picLocks noChangeAspect="1"/>
          </p:cNvPicPr>
          <p:nvPr/>
        </p:nvPicPr>
        <p:blipFill>
          <a:blip r:embed="rId2"/>
          <a:stretch>
            <a:fillRect/>
          </a:stretch>
        </p:blipFill>
        <p:spPr>
          <a:xfrm>
            <a:off x="957013" y="3429000"/>
            <a:ext cx="10030008" cy="3339779"/>
          </a:xfrm>
          <a:prstGeom prst="rect">
            <a:avLst/>
          </a:prstGeom>
        </p:spPr>
      </p:pic>
    </p:spTree>
    <p:extLst>
      <p:ext uri="{BB962C8B-B14F-4D97-AF65-F5344CB8AC3E}">
        <p14:creationId xmlns:p14="http://schemas.microsoft.com/office/powerpoint/2010/main" val="20083222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D1A58-B187-F620-BBDC-6731573436B5}"/>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A2229AA0-CF0D-5877-B144-11CF0C55C9E7}"/>
              </a:ext>
            </a:extLst>
          </p:cNvPr>
          <p:cNvSpPr>
            <a:spLocks noGrp="1"/>
          </p:cNvSpPr>
          <p:nvPr>
            <p:ph idx="1"/>
          </p:nvPr>
        </p:nvSpPr>
        <p:spPr/>
        <p:txBody>
          <a:bodyPr/>
          <a:lstStyle/>
          <a:p>
            <a:r>
              <a:rPr lang="en-US" altLang="zh-TW" dirty="0">
                <a:solidFill>
                  <a:srgbClr val="FF0000"/>
                </a:solidFill>
              </a:rPr>
              <a:t>Declaration before use </a:t>
            </a:r>
            <a:r>
              <a:rPr lang="en-US" altLang="zh-TW" dirty="0"/>
              <a:t>is a common rule, used in C and Pascal, that requires that a name be declared in the text of a program prior to any references to the name.</a:t>
            </a:r>
          </a:p>
          <a:p>
            <a:r>
              <a:rPr lang="en-US" altLang="zh-TW" dirty="0"/>
              <a:t>Declaration before use permits the symbol table to be built as parsing proceeds and for lookups to be performed as soon as a name reference is encountered in the code.</a:t>
            </a:r>
          </a:p>
          <a:p>
            <a:r>
              <a:rPr lang="en-US" altLang="zh-TW" dirty="0"/>
              <a:t>If the lookup fails, a violation of declaration before use has occurred, and the compiler will issue an appropriate error message.</a:t>
            </a:r>
          </a:p>
          <a:p>
            <a:endParaRPr lang="zh-TW" altLang="en-US" dirty="0"/>
          </a:p>
        </p:txBody>
      </p:sp>
      <p:sp>
        <p:nvSpPr>
          <p:cNvPr id="4" name="投影片編號版面配置區 3">
            <a:extLst>
              <a:ext uri="{FF2B5EF4-FFF2-40B4-BE49-F238E27FC236}">
                <a16:creationId xmlns:a16="http://schemas.microsoft.com/office/drawing/2014/main" id="{FF770956-AFFD-8A7D-D06E-3B4E6DDF65B9}"/>
              </a:ext>
            </a:extLst>
          </p:cNvPr>
          <p:cNvSpPr>
            <a:spLocks noGrp="1"/>
          </p:cNvSpPr>
          <p:nvPr>
            <p:ph type="sldNum" sz="quarter" idx="12"/>
          </p:nvPr>
        </p:nvSpPr>
        <p:spPr/>
        <p:txBody>
          <a:bodyPr/>
          <a:lstStyle/>
          <a:p>
            <a:fld id="{BE15108C-154A-4A5A-9C05-91A49A422BA7}" type="slidenum">
              <a:rPr lang="en-US" smtClean="0"/>
              <a:t>80</a:t>
            </a:fld>
            <a:endParaRPr lang="en-US"/>
          </a:p>
        </p:txBody>
      </p:sp>
    </p:spTree>
    <p:extLst>
      <p:ext uri="{BB962C8B-B14F-4D97-AF65-F5344CB8AC3E}">
        <p14:creationId xmlns:p14="http://schemas.microsoft.com/office/powerpoint/2010/main" val="33353139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958558-6405-10EB-2C52-604C313654E8}"/>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FD52BDFF-BD35-D41E-67CB-FDF58377E37C}"/>
              </a:ext>
            </a:extLst>
          </p:cNvPr>
          <p:cNvSpPr>
            <a:spLocks noGrp="1"/>
          </p:cNvSpPr>
          <p:nvPr>
            <p:ph idx="1"/>
          </p:nvPr>
        </p:nvSpPr>
        <p:spPr/>
        <p:txBody>
          <a:bodyPr/>
          <a:lstStyle/>
          <a:p>
            <a:r>
              <a:rPr lang="en-US" altLang="zh-TW" dirty="0">
                <a:solidFill>
                  <a:srgbClr val="FF0000"/>
                </a:solidFill>
              </a:rPr>
              <a:t>Block structure </a:t>
            </a:r>
            <a:r>
              <a:rPr lang="en-US" altLang="zh-TW" dirty="0"/>
              <a:t>is a common property of modern languages.</a:t>
            </a:r>
          </a:p>
          <a:p>
            <a:endParaRPr lang="zh-TW" altLang="en-US" dirty="0"/>
          </a:p>
        </p:txBody>
      </p:sp>
      <p:sp>
        <p:nvSpPr>
          <p:cNvPr id="4" name="投影片編號版面配置區 3">
            <a:extLst>
              <a:ext uri="{FF2B5EF4-FFF2-40B4-BE49-F238E27FC236}">
                <a16:creationId xmlns:a16="http://schemas.microsoft.com/office/drawing/2014/main" id="{33282970-B7B8-2295-9038-F5AA1DE7DA55}"/>
              </a:ext>
            </a:extLst>
          </p:cNvPr>
          <p:cNvSpPr>
            <a:spLocks noGrp="1"/>
          </p:cNvSpPr>
          <p:nvPr>
            <p:ph type="sldNum" sz="quarter" idx="12"/>
          </p:nvPr>
        </p:nvSpPr>
        <p:spPr/>
        <p:txBody>
          <a:bodyPr/>
          <a:lstStyle/>
          <a:p>
            <a:fld id="{BE15108C-154A-4A5A-9C05-91A49A422BA7}" type="slidenum">
              <a:rPr lang="en-US" smtClean="0"/>
              <a:t>81</a:t>
            </a:fld>
            <a:endParaRPr lang="en-US"/>
          </a:p>
        </p:txBody>
      </p:sp>
      <p:pic>
        <p:nvPicPr>
          <p:cNvPr id="6" name="圖片 5">
            <a:extLst>
              <a:ext uri="{FF2B5EF4-FFF2-40B4-BE49-F238E27FC236}">
                <a16:creationId xmlns:a16="http://schemas.microsoft.com/office/drawing/2014/main" id="{FE6C69CF-6883-0FC4-24E4-14B2FCA3E154}"/>
              </a:ext>
            </a:extLst>
          </p:cNvPr>
          <p:cNvPicPr>
            <a:picLocks noChangeAspect="1"/>
          </p:cNvPicPr>
          <p:nvPr/>
        </p:nvPicPr>
        <p:blipFill>
          <a:blip r:embed="rId2"/>
          <a:stretch>
            <a:fillRect/>
          </a:stretch>
        </p:blipFill>
        <p:spPr>
          <a:xfrm>
            <a:off x="2048674" y="2858647"/>
            <a:ext cx="2112392" cy="3774349"/>
          </a:xfrm>
          <a:prstGeom prst="rect">
            <a:avLst/>
          </a:prstGeom>
        </p:spPr>
      </p:pic>
      <p:pic>
        <p:nvPicPr>
          <p:cNvPr id="8" name="圖片 7">
            <a:extLst>
              <a:ext uri="{FF2B5EF4-FFF2-40B4-BE49-F238E27FC236}">
                <a16:creationId xmlns:a16="http://schemas.microsoft.com/office/drawing/2014/main" id="{FE112E32-4D9F-C256-FDA4-E81C43C24352}"/>
              </a:ext>
            </a:extLst>
          </p:cNvPr>
          <p:cNvPicPr>
            <a:picLocks noChangeAspect="1"/>
          </p:cNvPicPr>
          <p:nvPr/>
        </p:nvPicPr>
        <p:blipFill>
          <a:blip r:embed="rId3"/>
          <a:stretch>
            <a:fillRect/>
          </a:stretch>
        </p:blipFill>
        <p:spPr>
          <a:xfrm>
            <a:off x="6403040" y="2853757"/>
            <a:ext cx="2616459" cy="4004243"/>
          </a:xfrm>
          <a:prstGeom prst="rect">
            <a:avLst/>
          </a:prstGeom>
        </p:spPr>
      </p:pic>
    </p:spTree>
    <p:extLst>
      <p:ext uri="{BB962C8B-B14F-4D97-AF65-F5344CB8AC3E}">
        <p14:creationId xmlns:p14="http://schemas.microsoft.com/office/powerpoint/2010/main" val="30672844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4B0F80-1B23-776C-AC6C-F516F01979B3}"/>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315ABAC2-8504-129E-C27D-1162E00D97A1}"/>
              </a:ext>
            </a:extLst>
          </p:cNvPr>
          <p:cNvSpPr>
            <a:spLocks noGrp="1"/>
          </p:cNvSpPr>
          <p:nvPr>
            <p:ph idx="1"/>
          </p:nvPr>
        </p:nvSpPr>
        <p:spPr/>
        <p:txBody>
          <a:bodyPr/>
          <a:lstStyle/>
          <a:p>
            <a:r>
              <a:rPr lang="en-US" altLang="zh-TW" dirty="0"/>
              <a:t>To implement nested scopes and the most closely nested rule, the symbol table insert operation must not overwrite previous declarations, but must temporarily hide them, so that the lookup operation only finds </a:t>
            </a:r>
            <a:r>
              <a:rPr lang="en-US" altLang="zh-TW" dirty="0">
                <a:solidFill>
                  <a:srgbClr val="FF0000"/>
                </a:solidFill>
              </a:rPr>
              <a:t>the most recently inserted declaration </a:t>
            </a:r>
            <a:r>
              <a:rPr lang="en-US" altLang="zh-TW" dirty="0"/>
              <a:t>for a name.</a:t>
            </a:r>
          </a:p>
          <a:p>
            <a:r>
              <a:rPr lang="en-US" altLang="zh-TW" dirty="0"/>
              <a:t>Similarly, the delete operation must not delete all declarations corresponding to a name, but only the most recent one, uncovering any previous declarations.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336EA1C-9F39-10D4-0631-D57782BCE892}"/>
              </a:ext>
            </a:extLst>
          </p:cNvPr>
          <p:cNvSpPr>
            <a:spLocks noGrp="1"/>
          </p:cNvSpPr>
          <p:nvPr>
            <p:ph type="sldNum" sz="quarter" idx="12"/>
          </p:nvPr>
        </p:nvSpPr>
        <p:spPr/>
        <p:txBody>
          <a:bodyPr/>
          <a:lstStyle/>
          <a:p>
            <a:fld id="{BE15108C-154A-4A5A-9C05-91A49A422BA7}" type="slidenum">
              <a:rPr lang="en-US" smtClean="0"/>
              <a:t>82</a:t>
            </a:fld>
            <a:endParaRPr lang="en-US"/>
          </a:p>
        </p:txBody>
      </p:sp>
    </p:spTree>
    <p:extLst>
      <p:ext uri="{BB962C8B-B14F-4D97-AF65-F5344CB8AC3E}">
        <p14:creationId xmlns:p14="http://schemas.microsoft.com/office/powerpoint/2010/main" val="83241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24C09D-3828-9D9B-53DC-AAD1D5FBAA41}"/>
              </a:ext>
            </a:extLst>
          </p:cNvPr>
          <p:cNvSpPr>
            <a:spLocks noGrp="1"/>
          </p:cNvSpPr>
          <p:nvPr>
            <p:ph type="sldNum" sz="quarter" idx="12"/>
          </p:nvPr>
        </p:nvSpPr>
        <p:spPr/>
        <p:txBody>
          <a:bodyPr/>
          <a:lstStyle/>
          <a:p>
            <a:fld id="{BE15108C-154A-4A5A-9C05-91A49A422BA7}" type="slidenum">
              <a:rPr lang="en-US" smtClean="0"/>
              <a:t>83</a:t>
            </a:fld>
            <a:endParaRPr lang="en-US"/>
          </a:p>
        </p:txBody>
      </p:sp>
      <p:pic>
        <p:nvPicPr>
          <p:cNvPr id="6" name="圖片 5">
            <a:extLst>
              <a:ext uri="{FF2B5EF4-FFF2-40B4-BE49-F238E27FC236}">
                <a16:creationId xmlns:a16="http://schemas.microsoft.com/office/drawing/2014/main" id="{1B63F11F-C9F1-DE29-76C3-AF61ADE7C338}"/>
              </a:ext>
            </a:extLst>
          </p:cNvPr>
          <p:cNvPicPr>
            <a:picLocks noChangeAspect="1"/>
          </p:cNvPicPr>
          <p:nvPr/>
        </p:nvPicPr>
        <p:blipFill>
          <a:blip r:embed="rId2"/>
          <a:stretch>
            <a:fillRect/>
          </a:stretch>
        </p:blipFill>
        <p:spPr>
          <a:xfrm>
            <a:off x="4939939" y="0"/>
            <a:ext cx="6707953" cy="6858000"/>
          </a:xfrm>
          <a:prstGeom prst="rect">
            <a:avLst/>
          </a:prstGeom>
        </p:spPr>
      </p:pic>
      <p:pic>
        <p:nvPicPr>
          <p:cNvPr id="7" name="圖片 6">
            <a:extLst>
              <a:ext uri="{FF2B5EF4-FFF2-40B4-BE49-F238E27FC236}">
                <a16:creationId xmlns:a16="http://schemas.microsoft.com/office/drawing/2014/main" id="{A2691872-FCC7-6FFC-F222-A922B5CCE895}"/>
              </a:ext>
            </a:extLst>
          </p:cNvPr>
          <p:cNvPicPr>
            <a:picLocks noChangeAspect="1"/>
          </p:cNvPicPr>
          <p:nvPr/>
        </p:nvPicPr>
        <p:blipFill>
          <a:blip r:embed="rId3"/>
          <a:stretch>
            <a:fillRect/>
          </a:stretch>
        </p:blipFill>
        <p:spPr>
          <a:xfrm>
            <a:off x="544108" y="127335"/>
            <a:ext cx="4397962" cy="6730665"/>
          </a:xfrm>
          <a:prstGeom prst="rect">
            <a:avLst/>
          </a:prstGeom>
        </p:spPr>
      </p:pic>
      <p:cxnSp>
        <p:nvCxnSpPr>
          <p:cNvPr id="9" name="直線單箭頭接點 8">
            <a:extLst>
              <a:ext uri="{FF2B5EF4-FFF2-40B4-BE49-F238E27FC236}">
                <a16:creationId xmlns:a16="http://schemas.microsoft.com/office/drawing/2014/main" id="{D0A2887B-FD85-FDD9-0128-4BC845F48E09}"/>
              </a:ext>
            </a:extLst>
          </p:cNvPr>
          <p:cNvCxnSpPr>
            <a:cxnSpLocks/>
          </p:cNvCxnSpPr>
          <p:nvPr/>
        </p:nvCxnSpPr>
        <p:spPr>
          <a:xfrm flipV="1">
            <a:off x="2407640" y="3045204"/>
            <a:ext cx="3951215" cy="7382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1453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FEC2D4-CF2F-52AA-32E5-7456C1CA0A40}"/>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87BF6D0F-E00E-6ABC-1052-4459F350416C}"/>
              </a:ext>
            </a:extLst>
          </p:cNvPr>
          <p:cNvSpPr>
            <a:spLocks noGrp="1"/>
          </p:cNvSpPr>
          <p:nvPr>
            <p:ph idx="1"/>
          </p:nvPr>
        </p:nvSpPr>
        <p:spPr/>
        <p:txBody>
          <a:bodyPr/>
          <a:lstStyle/>
          <a:p>
            <a:r>
              <a:rPr lang="en-US" altLang="zh-TW" dirty="0"/>
              <a:t>A number of alternatives to this implementation </a:t>
            </a:r>
            <a:r>
              <a:rPr lang="en-US" altLang="zh-TW" dirty="0" err="1"/>
              <a:t>fo</a:t>
            </a:r>
            <a:r>
              <a:rPr lang="en-US" altLang="zh-TW" dirty="0"/>
              <a:t> nested scopes are possible. One solution is to build a new symbol table for each scope and to link the tables from inner to outer scopes together, so that the lookup operation will automatically continue the search with an enclosing table if it fails to find a name in the current table.</a:t>
            </a:r>
          </a:p>
          <a:p>
            <a:endParaRPr lang="zh-TW" altLang="en-US" dirty="0"/>
          </a:p>
        </p:txBody>
      </p:sp>
      <p:sp>
        <p:nvSpPr>
          <p:cNvPr id="4" name="投影片編號版面配置區 3">
            <a:extLst>
              <a:ext uri="{FF2B5EF4-FFF2-40B4-BE49-F238E27FC236}">
                <a16:creationId xmlns:a16="http://schemas.microsoft.com/office/drawing/2014/main" id="{965C1F99-BADB-558D-F0DA-772043C0B404}"/>
              </a:ext>
            </a:extLst>
          </p:cNvPr>
          <p:cNvSpPr>
            <a:spLocks noGrp="1"/>
          </p:cNvSpPr>
          <p:nvPr>
            <p:ph type="sldNum" sz="quarter" idx="12"/>
          </p:nvPr>
        </p:nvSpPr>
        <p:spPr/>
        <p:txBody>
          <a:bodyPr/>
          <a:lstStyle/>
          <a:p>
            <a:fld id="{BE15108C-154A-4A5A-9C05-91A49A422BA7}" type="slidenum">
              <a:rPr lang="en-US" smtClean="0"/>
              <a:t>84</a:t>
            </a:fld>
            <a:endParaRPr lang="en-US"/>
          </a:p>
        </p:txBody>
      </p:sp>
      <p:pic>
        <p:nvPicPr>
          <p:cNvPr id="6" name="圖片 5">
            <a:extLst>
              <a:ext uri="{FF2B5EF4-FFF2-40B4-BE49-F238E27FC236}">
                <a16:creationId xmlns:a16="http://schemas.microsoft.com/office/drawing/2014/main" id="{B16FC0AB-4008-D52F-B8BD-A8D0F8F23263}"/>
              </a:ext>
            </a:extLst>
          </p:cNvPr>
          <p:cNvPicPr>
            <a:picLocks noChangeAspect="1"/>
          </p:cNvPicPr>
          <p:nvPr/>
        </p:nvPicPr>
        <p:blipFill>
          <a:blip r:embed="rId2"/>
          <a:stretch>
            <a:fillRect/>
          </a:stretch>
        </p:blipFill>
        <p:spPr>
          <a:xfrm>
            <a:off x="971375" y="3837110"/>
            <a:ext cx="10032274" cy="2704011"/>
          </a:xfrm>
          <a:prstGeom prst="rect">
            <a:avLst/>
          </a:prstGeom>
        </p:spPr>
      </p:pic>
    </p:spTree>
    <p:extLst>
      <p:ext uri="{BB962C8B-B14F-4D97-AF65-F5344CB8AC3E}">
        <p14:creationId xmlns:p14="http://schemas.microsoft.com/office/powerpoint/2010/main" val="359405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4B79B2-FFC0-7190-F9C3-F8CCEEF2A2A4}"/>
              </a:ext>
            </a:extLst>
          </p:cNvPr>
          <p:cNvSpPr>
            <a:spLocks noGrp="1"/>
          </p:cNvSpPr>
          <p:nvPr>
            <p:ph type="title"/>
          </p:nvPr>
        </p:nvSpPr>
        <p:spPr/>
        <p:txBody>
          <a:bodyPr/>
          <a:lstStyle/>
          <a:p>
            <a:r>
              <a:rPr lang="en-US" altLang="zh-TW" dirty="0"/>
              <a:t>The Value-Number Method for Constructing DAG's</a:t>
            </a:r>
            <a:endParaRPr lang="zh-TW" altLang="en-US" dirty="0"/>
          </a:p>
        </p:txBody>
      </p:sp>
      <p:pic>
        <p:nvPicPr>
          <p:cNvPr id="6" name="內容版面配置區 5">
            <a:extLst>
              <a:ext uri="{FF2B5EF4-FFF2-40B4-BE49-F238E27FC236}">
                <a16:creationId xmlns:a16="http://schemas.microsoft.com/office/drawing/2014/main" id="{7D149E6C-A8AD-FBA8-EAC8-CFE6D1F8B810}"/>
              </a:ext>
            </a:extLst>
          </p:cNvPr>
          <p:cNvPicPr>
            <a:picLocks noGrp="1" noChangeAspect="1"/>
          </p:cNvPicPr>
          <p:nvPr>
            <p:ph idx="1"/>
          </p:nvPr>
        </p:nvPicPr>
        <p:blipFill>
          <a:blip r:embed="rId2"/>
          <a:stretch>
            <a:fillRect/>
          </a:stretch>
        </p:blipFill>
        <p:spPr>
          <a:xfrm>
            <a:off x="690563" y="2423501"/>
            <a:ext cx="10325100" cy="3396886"/>
          </a:xfrm>
        </p:spPr>
      </p:pic>
      <p:sp>
        <p:nvSpPr>
          <p:cNvPr id="4" name="投影片編號版面配置區 3">
            <a:extLst>
              <a:ext uri="{FF2B5EF4-FFF2-40B4-BE49-F238E27FC236}">
                <a16:creationId xmlns:a16="http://schemas.microsoft.com/office/drawing/2014/main" id="{1884ED81-7B72-D987-94EB-ECBD6CA68E55}"/>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1130367776"/>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8725</TotalTime>
  <Words>5958</Words>
  <Application>Microsoft Office PowerPoint</Application>
  <PresentationFormat>寬螢幕</PresentationFormat>
  <Paragraphs>725</Paragraphs>
  <Slides>84</Slides>
  <Notes>20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84</vt:i4>
      </vt:variant>
    </vt:vector>
  </HeadingPairs>
  <TitlesOfParts>
    <vt:vector size="92" baseType="lpstr">
      <vt:lpstr>新細明體</vt:lpstr>
      <vt:lpstr>Arial</vt:lpstr>
      <vt:lpstr>Calibri</vt:lpstr>
      <vt:lpstr>Cambria Math</vt:lpstr>
      <vt:lpstr>Grandview</vt:lpstr>
      <vt:lpstr>Times New Roman</vt:lpstr>
      <vt:lpstr>Wingdings</vt:lpstr>
      <vt:lpstr>CosineVTI</vt:lpstr>
      <vt:lpstr>Chapter 10: Intermediate-Code Generation</vt:lpstr>
      <vt:lpstr>PowerPoint 簡報</vt:lpstr>
      <vt:lpstr>PowerPoint 簡報</vt:lpstr>
      <vt:lpstr>Variants of Syntax Trees</vt:lpstr>
      <vt:lpstr>Directed Acyclic Graphs for Expressions</vt:lpstr>
      <vt:lpstr>PowerPoint 簡報</vt:lpstr>
      <vt:lpstr>PowerPoint 簡報</vt:lpstr>
      <vt:lpstr>The Value-Number Method for Constructing DAG's</vt:lpstr>
      <vt:lpstr>The Value-Number Method for Constructing DAG's</vt:lpstr>
      <vt:lpstr>The Value-Number Method for Constructing DAG's</vt:lpstr>
      <vt:lpstr>Three-Address Code</vt:lpstr>
      <vt:lpstr>PowerPoint 簡報</vt:lpstr>
      <vt:lpstr>Addresses and Instructions</vt:lpstr>
      <vt:lpstr>Addresses and Instructions</vt:lpstr>
      <vt:lpstr>Addresses and Instructions</vt:lpstr>
      <vt:lpstr>Example</vt:lpstr>
      <vt:lpstr>Intermediate Code Generation </vt:lpstr>
      <vt:lpstr>Kinds of three-address codes: </vt:lpstr>
      <vt:lpstr>PowerPoint 簡報</vt:lpstr>
      <vt:lpstr>Example:    D = A*B+C</vt:lpstr>
      <vt:lpstr>PowerPoint 簡報</vt:lpstr>
      <vt:lpstr>PowerPoint 簡報</vt:lpstr>
      <vt:lpstr>Triples</vt:lpstr>
      <vt:lpstr>Types and Declarations</vt:lpstr>
      <vt:lpstr>Type Expressions</vt:lpstr>
      <vt:lpstr>Declarations</vt:lpstr>
      <vt:lpstr>Storage Layout for Local Names</vt:lpstr>
      <vt:lpstr>Storage Layout for Local Names</vt:lpstr>
      <vt:lpstr>Storage Layout for Local Names</vt:lpstr>
      <vt:lpstr>Example</vt:lpstr>
      <vt:lpstr>Sequences of Declarations</vt:lpstr>
      <vt:lpstr>Sequences of Declarations</vt:lpstr>
      <vt:lpstr>PowerPoint 簡報</vt:lpstr>
      <vt:lpstr>Fields in Records and Classes</vt:lpstr>
      <vt:lpstr>Translation of Expressions</vt:lpstr>
      <vt:lpstr>Operations Within Expressions</vt:lpstr>
      <vt:lpstr>Operations Within Expressions</vt:lpstr>
      <vt:lpstr>Addressing Array Elements</vt:lpstr>
      <vt:lpstr>Addressing Array Elements</vt:lpstr>
      <vt:lpstr>Addressing Array Elements</vt:lpstr>
      <vt:lpstr>Addressing Array Elements</vt:lpstr>
      <vt:lpstr>Addressing Array Elements</vt:lpstr>
      <vt:lpstr>Translation of Array References</vt:lpstr>
      <vt:lpstr>Translation of Array References</vt:lpstr>
      <vt:lpstr>Example</vt:lpstr>
      <vt:lpstr>PowerPoint 簡報</vt:lpstr>
      <vt:lpstr>Example</vt:lpstr>
      <vt:lpstr>Arithmetic Statements </vt:lpstr>
      <vt:lpstr>PowerPoint 簡報</vt:lpstr>
      <vt:lpstr>PowerPoint 簡報</vt:lpstr>
      <vt:lpstr>Enhanced version for  E -&gt; E(1) op E(2) </vt:lpstr>
      <vt:lpstr>PowerPoint 簡報</vt:lpstr>
      <vt:lpstr>Control Flow</vt:lpstr>
      <vt:lpstr>Boolean Expressions</vt:lpstr>
      <vt:lpstr>An example</vt:lpstr>
      <vt:lpstr>PowerPoint 簡報</vt:lpstr>
      <vt:lpstr>PowerPoint 簡報</vt:lpstr>
      <vt:lpstr>PowerPoint 簡報</vt:lpstr>
      <vt:lpstr>PowerPoint 簡報</vt:lpstr>
      <vt:lpstr>PowerPoint 簡報</vt:lpstr>
      <vt:lpstr>PowerPoint 簡報</vt:lpstr>
      <vt:lpstr>Flow-of-Control statements </vt:lpstr>
      <vt:lpstr>PowerPoint 簡報</vt:lpstr>
      <vt:lpstr>PowerPoint 簡報</vt:lpstr>
      <vt:lpstr>PowerPoint 簡報</vt:lpstr>
      <vt:lpstr>Iterative Statement</vt:lpstr>
      <vt:lpstr>An example: while (A&lt;B) do if (C&lt;D) then X = Y + Z;</vt:lpstr>
      <vt:lpstr>6. Procedure calls</vt:lpstr>
      <vt:lpstr>PowerPoint 簡報</vt:lpstr>
      <vt:lpstr>Structure Declarations</vt:lpstr>
      <vt:lpstr>PowerPoint 簡報</vt:lpstr>
      <vt:lpstr>PowerPoint 簡報</vt:lpstr>
      <vt:lpstr>PowerPoint 簡報</vt:lpstr>
      <vt:lpstr>Switch Statement</vt:lpstr>
      <vt:lpstr>When translated into three-address code: </vt:lpstr>
      <vt:lpstr>Symbol Table </vt:lpstr>
      <vt:lpstr> The Structure of the Symbol Table</vt:lpstr>
      <vt:lpstr>Hash Tables</vt:lpstr>
      <vt:lpstr>Declarations</vt:lpstr>
      <vt:lpstr>Scope Rules and Block Structure</vt:lpstr>
      <vt:lpstr>Scope Rules and Block Structure</vt:lpstr>
      <vt:lpstr>Scope Rules and Block Structure</vt:lpstr>
      <vt:lpstr>PowerPoint 簡報</vt:lpstr>
      <vt:lpstr>Scope Rules and Block Structure</vt:lpstr>
    </vt:vector>
  </TitlesOfParts>
  <Company>NCKU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Construction 編譯系統</dc:title>
  <dc:creator>陳奇業</dc:creator>
  <cp:lastModifiedBy>陳奇業 Chen, Chi-Yeh</cp:lastModifiedBy>
  <cp:revision>130</cp:revision>
  <dcterms:created xsi:type="dcterms:W3CDTF">2022-10-08T08:58:42Z</dcterms:created>
  <dcterms:modified xsi:type="dcterms:W3CDTF">2024-05-22T08:18:29Z</dcterms:modified>
</cp:coreProperties>
</file>