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3"/>
  </p:notesMasterIdLst>
  <p:sldIdLst>
    <p:sldId id="256" r:id="rId2"/>
    <p:sldId id="289" r:id="rId3"/>
    <p:sldId id="299" r:id="rId4"/>
    <p:sldId id="300" r:id="rId5"/>
    <p:sldId id="306" r:id="rId6"/>
    <p:sldId id="302" r:id="rId7"/>
    <p:sldId id="303" r:id="rId8"/>
    <p:sldId id="304" r:id="rId9"/>
    <p:sldId id="305" r:id="rId10"/>
    <p:sldId id="262" r:id="rId11"/>
    <p:sldId id="307" r:id="rId12"/>
    <p:sldId id="286" r:id="rId13"/>
    <p:sldId id="287" r:id="rId14"/>
    <p:sldId id="288" r:id="rId15"/>
    <p:sldId id="264" r:id="rId16"/>
    <p:sldId id="265" r:id="rId17"/>
    <p:sldId id="266" r:id="rId18"/>
    <p:sldId id="293" r:id="rId19"/>
    <p:sldId id="267" r:id="rId20"/>
    <p:sldId id="295" r:id="rId21"/>
    <p:sldId id="268"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DDD4D-CABB-499A-BC3B-DA1771A1056F}" type="datetimeFigureOut">
              <a:rPr lang="zh-TW" altLang="en-US" smtClean="0"/>
              <a:t>2024/5/27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411A0-3842-472B-980A-68B5B0CFF226}" type="slidenum">
              <a:rPr lang="zh-TW" altLang="en-US" smtClean="0"/>
              <a:t>‹#›</a:t>
            </a:fld>
            <a:endParaRPr lang="zh-TW" altLang="en-US"/>
          </a:p>
        </p:txBody>
      </p:sp>
    </p:spTree>
    <p:extLst>
      <p:ext uri="{BB962C8B-B14F-4D97-AF65-F5344CB8AC3E}">
        <p14:creationId xmlns:p14="http://schemas.microsoft.com/office/powerpoint/2010/main" val="320306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98C6728-3899-D4B1-307B-77DA36C480BC}"/>
              </a:ext>
            </a:extLst>
          </p:cNvPr>
          <p:cNvSpPr>
            <a:spLocks noGrp="1" noRot="1" noChangeAspect="1" noChangeArrowheads="1" noTextEdit="1"/>
          </p:cNvSpPr>
          <p:nvPr>
            <p:ph type="sldImg"/>
          </p:nvPr>
        </p:nvSpPr>
        <p:spPr>
          <a:xfrm>
            <a:off x="393700" y="692150"/>
            <a:ext cx="6070600" cy="3416300"/>
          </a:xfrm>
          <a:ln/>
        </p:spPr>
      </p:sp>
      <p:sp>
        <p:nvSpPr>
          <p:cNvPr id="135171" name="Rectangle 3">
            <a:extLst>
              <a:ext uri="{FF2B5EF4-FFF2-40B4-BE49-F238E27FC236}">
                <a16:creationId xmlns:a16="http://schemas.microsoft.com/office/drawing/2014/main" id="{59AA52D4-E3E8-2FA0-160A-2FB077C813E7}"/>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4F64FC4-113C-7E44-1D33-BB106BD1D60F}"/>
              </a:ext>
            </a:extLst>
          </p:cNvPr>
          <p:cNvSpPr>
            <a:spLocks noGrp="1" noRot="1" noChangeAspect="1" noChangeArrowheads="1" noTextEdit="1"/>
          </p:cNvSpPr>
          <p:nvPr>
            <p:ph type="sldImg"/>
          </p:nvPr>
        </p:nvSpPr>
        <p:spPr>
          <a:xfrm>
            <a:off x="1150938" y="692150"/>
            <a:ext cx="4556125" cy="3416300"/>
          </a:xfrm>
          <a:ln/>
        </p:spPr>
      </p:sp>
      <p:sp>
        <p:nvSpPr>
          <p:cNvPr id="105475" name="Rectangle 3">
            <a:extLst>
              <a:ext uri="{FF2B5EF4-FFF2-40B4-BE49-F238E27FC236}">
                <a16:creationId xmlns:a16="http://schemas.microsoft.com/office/drawing/2014/main" id="{15BB2A53-259D-69ED-56BD-71D88310FEA5}"/>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0A7C474-2540-2DBE-40FE-E3E71171D396}"/>
              </a:ext>
            </a:extLst>
          </p:cNvPr>
          <p:cNvSpPr>
            <a:spLocks noGrp="1" noRot="1" noChangeAspect="1" noChangeArrowheads="1" noTextEdit="1"/>
          </p:cNvSpPr>
          <p:nvPr>
            <p:ph type="sldImg"/>
          </p:nvPr>
        </p:nvSpPr>
        <p:spPr>
          <a:xfrm>
            <a:off x="1150938" y="692150"/>
            <a:ext cx="4556125" cy="3416300"/>
          </a:xfrm>
          <a:ln/>
        </p:spPr>
      </p:sp>
      <p:sp>
        <p:nvSpPr>
          <p:cNvPr id="147459" name="Rectangle 3">
            <a:extLst>
              <a:ext uri="{FF2B5EF4-FFF2-40B4-BE49-F238E27FC236}">
                <a16:creationId xmlns:a16="http://schemas.microsoft.com/office/drawing/2014/main" id="{A057A949-FB6C-A722-6CB9-B2C42820418D}"/>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8207151-B130-4019-076D-9A079555CD42}"/>
              </a:ext>
            </a:extLst>
          </p:cNvPr>
          <p:cNvSpPr>
            <a:spLocks noGrp="1" noRot="1" noChangeAspect="1" noChangeArrowheads="1" noTextEdit="1"/>
          </p:cNvSpPr>
          <p:nvPr>
            <p:ph type="sldImg"/>
          </p:nvPr>
        </p:nvSpPr>
        <p:spPr>
          <a:xfrm>
            <a:off x="1150938" y="692150"/>
            <a:ext cx="4556125" cy="3416300"/>
          </a:xfrm>
          <a:ln/>
        </p:spPr>
      </p:sp>
      <p:sp>
        <p:nvSpPr>
          <p:cNvPr id="106499" name="Rectangle 3">
            <a:extLst>
              <a:ext uri="{FF2B5EF4-FFF2-40B4-BE49-F238E27FC236}">
                <a16:creationId xmlns:a16="http://schemas.microsoft.com/office/drawing/2014/main" id="{AFC52A98-7638-9CF3-7CB3-029963627CA1}"/>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0871DFC-9767-87A1-571B-CCED67F5519E}"/>
              </a:ext>
            </a:extLst>
          </p:cNvPr>
          <p:cNvSpPr>
            <a:spLocks noGrp="1" noRot="1" noChangeAspect="1" noChangeArrowheads="1" noTextEdit="1"/>
          </p:cNvSpPr>
          <p:nvPr>
            <p:ph type="sldImg"/>
          </p:nvPr>
        </p:nvSpPr>
        <p:spPr>
          <a:xfrm>
            <a:off x="1150938" y="692150"/>
            <a:ext cx="4556125" cy="3416300"/>
          </a:xfrm>
          <a:ln/>
        </p:spPr>
      </p:sp>
      <p:sp>
        <p:nvSpPr>
          <p:cNvPr id="100355" name="Rectangle 3">
            <a:extLst>
              <a:ext uri="{FF2B5EF4-FFF2-40B4-BE49-F238E27FC236}">
                <a16:creationId xmlns:a16="http://schemas.microsoft.com/office/drawing/2014/main" id="{5574B131-353B-DCC0-CC58-1C2A82DF5290}"/>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3586A61-6593-8E88-9E25-00294C8C3D4D}"/>
              </a:ext>
            </a:extLst>
          </p:cNvPr>
          <p:cNvSpPr>
            <a:spLocks noGrp="1" noRot="1" noChangeAspect="1" noChangeArrowheads="1" noTextEdit="1"/>
          </p:cNvSpPr>
          <p:nvPr>
            <p:ph type="sldImg"/>
          </p:nvPr>
        </p:nvSpPr>
        <p:spPr>
          <a:xfrm>
            <a:off x="393700" y="692150"/>
            <a:ext cx="6070600" cy="3416300"/>
          </a:xfrm>
          <a:ln/>
        </p:spPr>
      </p:sp>
      <p:sp>
        <p:nvSpPr>
          <p:cNvPr id="129027" name="Rectangle 3">
            <a:extLst>
              <a:ext uri="{FF2B5EF4-FFF2-40B4-BE49-F238E27FC236}">
                <a16:creationId xmlns:a16="http://schemas.microsoft.com/office/drawing/2014/main" id="{93CDA6BA-0865-1B37-EC32-93D116CA52D7}"/>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ACE8C241-F0D8-0CB5-2483-48AB72161357}"/>
              </a:ext>
            </a:extLst>
          </p:cNvPr>
          <p:cNvSpPr>
            <a:spLocks noGrp="1" noRot="1" noChangeAspect="1" noChangeArrowheads="1" noTextEdit="1"/>
          </p:cNvSpPr>
          <p:nvPr>
            <p:ph type="sldImg"/>
          </p:nvPr>
        </p:nvSpPr>
        <p:spPr>
          <a:xfrm>
            <a:off x="393700" y="692150"/>
            <a:ext cx="6070600" cy="3416300"/>
          </a:xfrm>
          <a:ln/>
        </p:spPr>
      </p:sp>
      <p:sp>
        <p:nvSpPr>
          <p:cNvPr id="131075" name="Rectangle 3">
            <a:extLst>
              <a:ext uri="{FF2B5EF4-FFF2-40B4-BE49-F238E27FC236}">
                <a16:creationId xmlns:a16="http://schemas.microsoft.com/office/drawing/2014/main" id="{105313A0-4E14-EE93-CFBA-11EB5000D760}"/>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2894719-B6ED-99C6-B5DE-93D8BC3CF744}"/>
              </a:ext>
            </a:extLst>
          </p:cNvPr>
          <p:cNvSpPr>
            <a:spLocks noGrp="1" noRot="1" noChangeAspect="1" noChangeArrowheads="1" noTextEdit="1"/>
          </p:cNvSpPr>
          <p:nvPr>
            <p:ph type="sldImg"/>
          </p:nvPr>
        </p:nvSpPr>
        <p:spPr>
          <a:xfrm>
            <a:off x="393700" y="692150"/>
            <a:ext cx="6070600" cy="3416300"/>
          </a:xfrm>
          <a:ln/>
        </p:spPr>
      </p:sp>
      <p:sp>
        <p:nvSpPr>
          <p:cNvPr id="133123" name="Rectangle 3">
            <a:extLst>
              <a:ext uri="{FF2B5EF4-FFF2-40B4-BE49-F238E27FC236}">
                <a16:creationId xmlns:a16="http://schemas.microsoft.com/office/drawing/2014/main" id="{316E7CAB-7042-3AD6-9C5B-FBFA84BDA0A4}"/>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D438A04-4846-E6CF-7662-E20E91AF5015}"/>
              </a:ext>
            </a:extLst>
          </p:cNvPr>
          <p:cNvSpPr>
            <a:spLocks noGrp="1" noRot="1" noChangeAspect="1" noChangeArrowheads="1" noTextEdit="1"/>
          </p:cNvSpPr>
          <p:nvPr>
            <p:ph type="sldImg"/>
          </p:nvPr>
        </p:nvSpPr>
        <p:spPr>
          <a:xfrm>
            <a:off x="1150938" y="692150"/>
            <a:ext cx="4556125" cy="3416300"/>
          </a:xfrm>
          <a:ln/>
        </p:spPr>
      </p:sp>
      <p:sp>
        <p:nvSpPr>
          <p:cNvPr id="102403" name="Rectangle 3">
            <a:extLst>
              <a:ext uri="{FF2B5EF4-FFF2-40B4-BE49-F238E27FC236}">
                <a16:creationId xmlns:a16="http://schemas.microsoft.com/office/drawing/2014/main" id="{7CA7C1E7-BA91-8CA3-BC91-2754FF0B977E}"/>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15B3CFF-B686-9D1B-1FF2-3DFA29A8988A}"/>
              </a:ext>
            </a:extLst>
          </p:cNvPr>
          <p:cNvSpPr>
            <a:spLocks noGrp="1" noRot="1" noChangeAspect="1" noChangeArrowheads="1" noTextEdit="1"/>
          </p:cNvSpPr>
          <p:nvPr>
            <p:ph type="sldImg"/>
          </p:nvPr>
        </p:nvSpPr>
        <p:spPr>
          <a:xfrm>
            <a:off x="393700" y="692150"/>
            <a:ext cx="6070600" cy="3416300"/>
          </a:xfrm>
          <a:ln/>
        </p:spPr>
      </p:sp>
      <p:sp>
        <p:nvSpPr>
          <p:cNvPr id="103427" name="Rectangle 3">
            <a:extLst>
              <a:ext uri="{FF2B5EF4-FFF2-40B4-BE49-F238E27FC236}">
                <a16:creationId xmlns:a16="http://schemas.microsoft.com/office/drawing/2014/main" id="{D60159DF-169F-73DD-636E-5265F3802EF4}"/>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EFEEB7A-5CC2-00BA-0CDD-2D6D67B82E25}"/>
              </a:ext>
            </a:extLst>
          </p:cNvPr>
          <p:cNvSpPr>
            <a:spLocks noGrp="1" noRot="1" noChangeAspect="1" noChangeArrowheads="1" noTextEdit="1"/>
          </p:cNvSpPr>
          <p:nvPr>
            <p:ph type="sldImg"/>
          </p:nvPr>
        </p:nvSpPr>
        <p:spPr>
          <a:xfrm>
            <a:off x="1150938" y="692150"/>
            <a:ext cx="4556125" cy="3416300"/>
          </a:xfrm>
          <a:ln/>
        </p:spPr>
      </p:sp>
      <p:sp>
        <p:nvSpPr>
          <p:cNvPr id="104451" name="Rectangle 3">
            <a:extLst>
              <a:ext uri="{FF2B5EF4-FFF2-40B4-BE49-F238E27FC236}">
                <a16:creationId xmlns:a16="http://schemas.microsoft.com/office/drawing/2014/main" id="{B7139907-2144-6378-F09B-88BA6020F99A}"/>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26C6EC91-7837-A1D2-F54A-339F3B75C8AB}"/>
              </a:ext>
            </a:extLst>
          </p:cNvPr>
          <p:cNvSpPr>
            <a:spLocks noGrp="1" noRot="1" noChangeAspect="1" noChangeArrowheads="1" noTextEdit="1"/>
          </p:cNvSpPr>
          <p:nvPr>
            <p:ph type="sldImg"/>
          </p:nvPr>
        </p:nvSpPr>
        <p:spPr>
          <a:xfrm>
            <a:off x="1150938" y="692150"/>
            <a:ext cx="4556125" cy="3416300"/>
          </a:xfrm>
          <a:ln/>
        </p:spPr>
      </p:sp>
      <p:sp>
        <p:nvSpPr>
          <p:cNvPr id="143363" name="Rectangle 3">
            <a:extLst>
              <a:ext uri="{FF2B5EF4-FFF2-40B4-BE49-F238E27FC236}">
                <a16:creationId xmlns:a16="http://schemas.microsoft.com/office/drawing/2014/main" id="{D958961A-DB9E-8B63-E335-71218362D535}"/>
              </a:ext>
            </a:extLst>
          </p:cNvPr>
          <p:cNvSpPr>
            <a:spLocks noGrp="1" noChangeArrowheads="1"/>
          </p:cNvSpPr>
          <p:nvPr>
            <p:ph type="body" idx="1"/>
          </p:nvPr>
        </p:nvSpPr>
        <p:spPr/>
        <p:txBody>
          <a:bodyPr/>
          <a:lstStyle/>
          <a:p>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EE0D7948-C4CE-4373-AD43-9EB61FE31417}" type="datetime1">
              <a:rPr lang="en-US" altLang="zh-TW" smtClean="0"/>
              <a:t>5/27/2024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983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A6232B3F-C8B9-424F-A928-0E402A8709A5}" type="datetime1">
              <a:rPr lang="en-US" altLang="zh-TW" smtClean="0"/>
              <a:t>5/27/2024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461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99426A3-39A5-4758-BAF4-C6AB5F620D43}" type="datetime1">
              <a:rPr lang="en-US" altLang="zh-TW" smtClean="0"/>
              <a:t>5/27/2024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71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BA13209-9528-4BD3-97E2-3C0CD2F07FFA}" type="datetime1">
              <a:rPr lang="en-US" altLang="zh-TW" smtClean="0"/>
              <a:t>5/27/2024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407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637F017F-B593-41B2-834C-CA7E5A557A48}" type="datetime1">
              <a:rPr lang="en-US" altLang="zh-TW" smtClean="0"/>
              <a:t>5/27/2024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66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DBC24E33-30B4-4242-8C4B-E3FD3A15B91A}" type="datetime1">
              <a:rPr lang="en-US" altLang="zh-TW" smtClean="0"/>
              <a:t>5/27/2024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993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00B4076-DE2F-44B5-B9D8-1EDDAA5CD457}" type="datetime1">
              <a:rPr lang="en-US" altLang="zh-TW" smtClean="0"/>
              <a:t>5/27/2024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91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9A5C9F1E-A2E6-4D51-844D-2D6621E2D51F}" type="datetime1">
              <a:rPr lang="en-US" altLang="zh-TW" smtClean="0"/>
              <a:t>5/27/2024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71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A2DC140D-E309-4A24-A8E9-D026C2F26A46}" type="datetime1">
              <a:rPr lang="en-US" altLang="zh-TW" smtClean="0"/>
              <a:t>5/27/2024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4683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B1F5C4D4-9FF7-4450-A131-43983DE44C92}" type="datetime1">
              <a:rPr lang="en-US" altLang="zh-TW" smtClean="0"/>
              <a:t>5/27/2024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46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60631226-2110-4A1C-ABDE-777E2157B4F7}" type="datetime1">
              <a:rPr lang="en-US" altLang="zh-TW" smtClean="0"/>
              <a:t>5/27/2024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692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B4C9852-2212-4BD6-8AAA-23A444991A48}" type="datetime1">
              <a:rPr lang="en-US" altLang="zh-TW" smtClean="0"/>
              <a:t>5/27/2024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247764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 name="Group 24">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 name="Straight Connector 25">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8" name="Right Triangle 57">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6B4C6837-A996-ACAC-B19B-F12A2D67348A}"/>
              </a:ext>
            </a:extLst>
          </p:cNvPr>
          <p:cNvSpPr>
            <a:spLocks noGrp="1"/>
          </p:cNvSpPr>
          <p:nvPr>
            <p:ph type="ctrTitle"/>
          </p:nvPr>
        </p:nvSpPr>
        <p:spPr>
          <a:xfrm>
            <a:off x="691078" y="722903"/>
            <a:ext cx="3930417" cy="2479772"/>
          </a:xfrm>
        </p:spPr>
        <p:txBody>
          <a:bodyPr>
            <a:normAutofit fontScale="90000"/>
          </a:bodyPr>
          <a:lstStyle/>
          <a:p>
            <a:r>
              <a:rPr lang="en-US" altLang="zh-TW" sz="5000" dirty="0"/>
              <a:t>Chapter 12: Runtime Environments </a:t>
            </a:r>
            <a:endParaRPr lang="zh-TW" altLang="en-US" sz="5000" dirty="0"/>
          </a:p>
        </p:txBody>
      </p:sp>
      <p:sp>
        <p:nvSpPr>
          <p:cNvPr id="3" name="副標題 2">
            <a:extLst>
              <a:ext uri="{FF2B5EF4-FFF2-40B4-BE49-F238E27FC236}">
                <a16:creationId xmlns:a16="http://schemas.microsoft.com/office/drawing/2014/main" id="{D6888697-328D-9A77-A4B5-23EB0D99B784}"/>
              </a:ext>
            </a:extLst>
          </p:cNvPr>
          <p:cNvSpPr>
            <a:spLocks noGrp="1"/>
          </p:cNvSpPr>
          <p:nvPr>
            <p:ph type="subTitle" idx="1"/>
          </p:nvPr>
        </p:nvSpPr>
        <p:spPr>
          <a:xfrm>
            <a:off x="691078" y="3428997"/>
            <a:ext cx="3930417" cy="2306639"/>
          </a:xfrm>
        </p:spPr>
        <p:txBody>
          <a:bodyPr>
            <a:normAutofit/>
          </a:bodyPr>
          <a:lstStyle/>
          <a:p>
            <a:r>
              <a:rPr lang="zh-TW" altLang="en-US" dirty="0"/>
              <a:t>陳奇業 成功大學資訊工程系</a:t>
            </a:r>
          </a:p>
        </p:txBody>
      </p:sp>
      <p:pic>
        <p:nvPicPr>
          <p:cNvPr id="18" name="Picture 3">
            <a:extLst>
              <a:ext uri="{FF2B5EF4-FFF2-40B4-BE49-F238E27FC236}">
                <a16:creationId xmlns:a16="http://schemas.microsoft.com/office/drawing/2014/main" id="{DD9F5D48-915F-52B2-DAE7-600BF3A6DF2D}"/>
              </a:ext>
            </a:extLst>
          </p:cNvPr>
          <p:cNvPicPr>
            <a:picLocks noChangeAspect="1"/>
          </p:cNvPicPr>
          <p:nvPr/>
        </p:nvPicPr>
        <p:blipFill rotWithShape="1">
          <a:blip r:embed="rId2"/>
          <a:srcRect l="8774" r="13569"/>
          <a:stretch/>
        </p:blipFill>
        <p:spPr>
          <a:xfrm>
            <a:off x="5353908" y="714591"/>
            <a:ext cx="5887275" cy="5420505"/>
          </a:xfrm>
          <a:prstGeom prst="rect">
            <a:avLst/>
          </a:prstGeom>
        </p:spPr>
      </p:pic>
      <p:sp>
        <p:nvSpPr>
          <p:cNvPr id="5" name="投影片編號版面配置區 4">
            <a:extLst>
              <a:ext uri="{FF2B5EF4-FFF2-40B4-BE49-F238E27FC236}">
                <a16:creationId xmlns:a16="http://schemas.microsoft.com/office/drawing/2014/main" id="{11DAE42E-E474-E3C1-514E-C48E174357BC}"/>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26492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A3BDDD20-A042-667F-0AAA-150A6C4E00B6}"/>
              </a:ext>
            </a:extLst>
          </p:cNvPr>
          <p:cNvSpPr>
            <a:spLocks noGrp="1" noChangeArrowheads="1"/>
          </p:cNvSpPr>
          <p:nvPr>
            <p:ph type="body" idx="1"/>
          </p:nvPr>
        </p:nvSpPr>
        <p:spPr>
          <a:xfrm>
            <a:off x="2494711" y="415132"/>
            <a:ext cx="7772400" cy="5715000"/>
          </a:xfrm>
        </p:spPr>
        <p:txBody>
          <a:bodyPr>
            <a:normAutofit fontScale="85000" lnSpcReduction="20000"/>
          </a:bodyPr>
          <a:lstStyle/>
          <a:p>
            <a:pPr>
              <a:lnSpc>
                <a:spcPct val="80000"/>
              </a:lnSpc>
            </a:pPr>
            <a:r>
              <a:rPr lang="en-US" altLang="zh-TW" b="1" dirty="0"/>
              <a:t>Suppose</a:t>
            </a:r>
            <a:r>
              <a:rPr lang="en-US" altLang="zh-TW" dirty="0"/>
              <a:t> the Memory structure for C program is organized as below, where function P calls Q and Q calls R</a:t>
            </a:r>
            <a:r>
              <a:rPr lang="en-US" altLang="zh-TW" sz="1800" dirty="0"/>
              <a:t> </a:t>
            </a:r>
          </a:p>
          <a:p>
            <a:pPr>
              <a:lnSpc>
                <a:spcPct val="80000"/>
              </a:lnSpc>
              <a:buFont typeface="Wingdings" panose="05000000000000000000" pitchFamily="2" charset="2"/>
              <a:buNone/>
            </a:pPr>
            <a:r>
              <a:rPr lang="en-US" altLang="zh-TW" sz="1800" dirty="0"/>
              <a:t>                                                                          0</a:t>
            </a:r>
          </a:p>
          <a:p>
            <a:pPr algn="just">
              <a:lnSpc>
                <a:spcPct val="80000"/>
              </a:lnSpc>
              <a:buFont typeface="Wingdings" panose="05000000000000000000" pitchFamily="2" charset="2"/>
              <a:buNone/>
            </a:pPr>
            <a:r>
              <a:rPr lang="en-US" altLang="zh-TW" sz="1800" dirty="0"/>
              <a:t>                                                                          ..</a:t>
            </a:r>
          </a:p>
          <a:p>
            <a:pPr algn="just">
              <a:lnSpc>
                <a:spcPct val="80000"/>
              </a:lnSpc>
              <a:buFont typeface="Wingdings" panose="05000000000000000000" pitchFamily="2" charset="2"/>
              <a:buNone/>
            </a:pPr>
            <a:r>
              <a:rPr lang="en-US" altLang="zh-TW" sz="1600" dirty="0"/>
              <a:t>                       </a:t>
            </a:r>
            <a:r>
              <a:rPr lang="en-US" altLang="zh-TW" dirty="0"/>
              <a:t>Static area for </a:t>
            </a:r>
            <a:r>
              <a:rPr lang="en-US" altLang="zh-TW" u="sng" dirty="0"/>
              <a:t>programs </a:t>
            </a:r>
            <a:endParaRPr lang="en-US" altLang="zh-TW" dirty="0"/>
          </a:p>
          <a:p>
            <a:pPr algn="just">
              <a:lnSpc>
                <a:spcPct val="80000"/>
              </a:lnSpc>
              <a:buFont typeface="Wingdings" panose="05000000000000000000" pitchFamily="2" charset="2"/>
              <a:buNone/>
            </a:pPr>
            <a:r>
              <a:rPr lang="en-US" altLang="zh-TW" dirty="0"/>
              <a:t>                   and global (static) data</a:t>
            </a:r>
          </a:p>
          <a:p>
            <a:pPr>
              <a:lnSpc>
                <a:spcPct val="80000"/>
              </a:lnSpc>
              <a:buFont typeface="Wingdings" panose="05000000000000000000" pitchFamily="2" charset="2"/>
              <a:buNone/>
            </a:pPr>
            <a:endParaRPr lang="en-US" altLang="zh-TW" dirty="0"/>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nSpc>
                <a:spcPct val="80000"/>
              </a:lnSpc>
              <a:buFont typeface="Wingdings" panose="05000000000000000000" pitchFamily="2" charset="2"/>
              <a:buNone/>
            </a:pPr>
            <a:endParaRPr lang="en-US" altLang="zh-TW" dirty="0"/>
          </a:p>
          <a:p>
            <a:pPr algn="just">
              <a:lnSpc>
                <a:spcPct val="80000"/>
              </a:lnSpc>
              <a:buFont typeface="Wingdings" panose="05000000000000000000" pitchFamily="2" charset="2"/>
              <a:buNone/>
            </a:pPr>
            <a:endParaRPr lang="en-US" altLang="zh-TW" dirty="0"/>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dirty="0"/>
              <a:t>                  </a:t>
            </a:r>
          </a:p>
          <a:p>
            <a:pPr algn="just">
              <a:lnSpc>
                <a:spcPct val="80000"/>
              </a:lnSpc>
              <a:buFont typeface="Wingdings" panose="05000000000000000000" pitchFamily="2" charset="2"/>
              <a:buNone/>
            </a:pPr>
            <a:r>
              <a:rPr lang="en-US" altLang="zh-TW" sz="1800" dirty="0"/>
              <a:t> </a:t>
            </a:r>
          </a:p>
          <a:p>
            <a:pPr algn="just">
              <a:lnSpc>
                <a:spcPct val="80000"/>
              </a:lnSpc>
              <a:buFont typeface="Wingdings" panose="05000000000000000000" pitchFamily="2" charset="2"/>
              <a:buNone/>
            </a:pPr>
            <a:endParaRPr lang="en-US" altLang="zh-TW" sz="1800" dirty="0"/>
          </a:p>
        </p:txBody>
      </p:sp>
      <p:sp>
        <p:nvSpPr>
          <p:cNvPr id="66564" name="Line 4">
            <a:extLst>
              <a:ext uri="{FF2B5EF4-FFF2-40B4-BE49-F238E27FC236}">
                <a16:creationId xmlns:a16="http://schemas.microsoft.com/office/drawing/2014/main" id="{B32C7F9F-4D88-9234-6535-BF76DCC3058E}"/>
              </a:ext>
            </a:extLst>
          </p:cNvPr>
          <p:cNvSpPr>
            <a:spLocks noChangeShapeType="1"/>
          </p:cNvSpPr>
          <p:nvPr/>
        </p:nvSpPr>
        <p:spPr bwMode="auto">
          <a:xfrm>
            <a:off x="3503613" y="2781300"/>
            <a:ext cx="327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65" name="Line 5">
            <a:extLst>
              <a:ext uri="{FF2B5EF4-FFF2-40B4-BE49-F238E27FC236}">
                <a16:creationId xmlns:a16="http://schemas.microsoft.com/office/drawing/2014/main" id="{12F28B4F-803B-9E3A-7565-806BE4188EFB}"/>
              </a:ext>
            </a:extLst>
          </p:cNvPr>
          <p:cNvSpPr>
            <a:spLocks noChangeShapeType="1"/>
          </p:cNvSpPr>
          <p:nvPr/>
        </p:nvSpPr>
        <p:spPr bwMode="auto">
          <a:xfrm>
            <a:off x="3503613" y="2060575"/>
            <a:ext cx="33131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66" name="Line 6">
            <a:extLst>
              <a:ext uri="{FF2B5EF4-FFF2-40B4-BE49-F238E27FC236}">
                <a16:creationId xmlns:a16="http://schemas.microsoft.com/office/drawing/2014/main" id="{8B790E94-900A-0293-0D65-B16523C211BB}"/>
              </a:ext>
            </a:extLst>
          </p:cNvPr>
          <p:cNvSpPr>
            <a:spLocks noChangeShapeType="1"/>
          </p:cNvSpPr>
          <p:nvPr/>
        </p:nvSpPr>
        <p:spPr bwMode="auto">
          <a:xfrm>
            <a:off x="3503613" y="3141663"/>
            <a:ext cx="327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67" name="Line 7">
            <a:extLst>
              <a:ext uri="{FF2B5EF4-FFF2-40B4-BE49-F238E27FC236}">
                <a16:creationId xmlns:a16="http://schemas.microsoft.com/office/drawing/2014/main" id="{59E822EA-73A2-7D31-6027-BB4F9D9CE589}"/>
              </a:ext>
            </a:extLst>
          </p:cNvPr>
          <p:cNvSpPr>
            <a:spLocks noChangeShapeType="1"/>
          </p:cNvSpPr>
          <p:nvPr/>
        </p:nvSpPr>
        <p:spPr bwMode="auto">
          <a:xfrm>
            <a:off x="3503613" y="3500438"/>
            <a:ext cx="327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68" name="Line 8">
            <a:extLst>
              <a:ext uri="{FF2B5EF4-FFF2-40B4-BE49-F238E27FC236}">
                <a16:creationId xmlns:a16="http://schemas.microsoft.com/office/drawing/2014/main" id="{6D700B2B-A12F-236A-C72C-E1CE5A9D0171}"/>
              </a:ext>
            </a:extLst>
          </p:cNvPr>
          <p:cNvSpPr>
            <a:spLocks noChangeShapeType="1"/>
          </p:cNvSpPr>
          <p:nvPr/>
        </p:nvSpPr>
        <p:spPr bwMode="auto">
          <a:xfrm>
            <a:off x="3503613" y="3789363"/>
            <a:ext cx="327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69" name="Line 9">
            <a:extLst>
              <a:ext uri="{FF2B5EF4-FFF2-40B4-BE49-F238E27FC236}">
                <a16:creationId xmlns:a16="http://schemas.microsoft.com/office/drawing/2014/main" id="{FF6DDBF8-7945-D29B-3DC1-C9AA49FADE4E}"/>
              </a:ext>
            </a:extLst>
          </p:cNvPr>
          <p:cNvSpPr>
            <a:spLocks noChangeShapeType="1"/>
          </p:cNvSpPr>
          <p:nvPr/>
        </p:nvSpPr>
        <p:spPr bwMode="auto">
          <a:xfrm>
            <a:off x="3503613" y="4149725"/>
            <a:ext cx="327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1" name="Line 11">
            <a:extLst>
              <a:ext uri="{FF2B5EF4-FFF2-40B4-BE49-F238E27FC236}">
                <a16:creationId xmlns:a16="http://schemas.microsoft.com/office/drawing/2014/main" id="{E96DA50B-1674-4D8E-5BBA-E58525770D2C}"/>
              </a:ext>
            </a:extLst>
          </p:cNvPr>
          <p:cNvSpPr>
            <a:spLocks noChangeShapeType="1"/>
          </p:cNvSpPr>
          <p:nvPr/>
        </p:nvSpPr>
        <p:spPr bwMode="auto">
          <a:xfrm>
            <a:off x="3503613" y="4941888"/>
            <a:ext cx="327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2" name="Line 12">
            <a:extLst>
              <a:ext uri="{FF2B5EF4-FFF2-40B4-BE49-F238E27FC236}">
                <a16:creationId xmlns:a16="http://schemas.microsoft.com/office/drawing/2014/main" id="{5258820F-574F-D274-CB61-53BE3E9AC0FF}"/>
              </a:ext>
            </a:extLst>
          </p:cNvPr>
          <p:cNvSpPr>
            <a:spLocks noChangeShapeType="1"/>
          </p:cNvSpPr>
          <p:nvPr/>
        </p:nvSpPr>
        <p:spPr bwMode="auto">
          <a:xfrm>
            <a:off x="3505200" y="5715000"/>
            <a:ext cx="327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3" name="Line 13">
            <a:extLst>
              <a:ext uri="{FF2B5EF4-FFF2-40B4-BE49-F238E27FC236}">
                <a16:creationId xmlns:a16="http://schemas.microsoft.com/office/drawing/2014/main" id="{2E14F935-A2E1-3A7A-FB37-CD10DA8A8E87}"/>
              </a:ext>
            </a:extLst>
          </p:cNvPr>
          <p:cNvSpPr>
            <a:spLocks noChangeShapeType="1"/>
          </p:cNvSpPr>
          <p:nvPr/>
        </p:nvSpPr>
        <p:spPr bwMode="auto">
          <a:xfrm flipH="1" flipV="1">
            <a:off x="3503614" y="1341438"/>
            <a:ext cx="1587" cy="43735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4" name="Line 14">
            <a:extLst>
              <a:ext uri="{FF2B5EF4-FFF2-40B4-BE49-F238E27FC236}">
                <a16:creationId xmlns:a16="http://schemas.microsoft.com/office/drawing/2014/main" id="{2E7B4240-6509-5FD5-CAF0-0AFD2B4BFDB4}"/>
              </a:ext>
            </a:extLst>
          </p:cNvPr>
          <p:cNvSpPr>
            <a:spLocks noChangeShapeType="1"/>
          </p:cNvSpPr>
          <p:nvPr/>
        </p:nvSpPr>
        <p:spPr bwMode="auto">
          <a:xfrm flipV="1">
            <a:off x="6781801" y="1341438"/>
            <a:ext cx="34925" cy="43735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5" name="Line 15">
            <a:extLst>
              <a:ext uri="{FF2B5EF4-FFF2-40B4-BE49-F238E27FC236}">
                <a16:creationId xmlns:a16="http://schemas.microsoft.com/office/drawing/2014/main" id="{7E9A18FD-C3BC-C0BB-72E9-9C6F6AFD051E}"/>
              </a:ext>
            </a:extLst>
          </p:cNvPr>
          <p:cNvSpPr>
            <a:spLocks noChangeShapeType="1"/>
          </p:cNvSpPr>
          <p:nvPr/>
        </p:nvSpPr>
        <p:spPr bwMode="auto">
          <a:xfrm>
            <a:off x="2855913" y="2565400"/>
            <a:ext cx="6096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6" name="Line 16">
            <a:extLst>
              <a:ext uri="{FF2B5EF4-FFF2-40B4-BE49-F238E27FC236}">
                <a16:creationId xmlns:a16="http://schemas.microsoft.com/office/drawing/2014/main" id="{27DC3850-BE01-F8CC-8347-3EAC7B2698FE}"/>
              </a:ext>
            </a:extLst>
          </p:cNvPr>
          <p:cNvSpPr>
            <a:spLocks noChangeShapeType="1"/>
          </p:cNvSpPr>
          <p:nvPr/>
        </p:nvSpPr>
        <p:spPr bwMode="auto">
          <a:xfrm>
            <a:off x="2782889" y="3357563"/>
            <a:ext cx="7207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7" name="Line 17">
            <a:extLst>
              <a:ext uri="{FF2B5EF4-FFF2-40B4-BE49-F238E27FC236}">
                <a16:creationId xmlns:a16="http://schemas.microsoft.com/office/drawing/2014/main" id="{51391F73-9C91-409E-C6BD-9851AA13CAA2}"/>
              </a:ext>
            </a:extLst>
          </p:cNvPr>
          <p:cNvSpPr>
            <a:spLocks noChangeShapeType="1"/>
          </p:cNvSpPr>
          <p:nvPr/>
        </p:nvSpPr>
        <p:spPr bwMode="auto">
          <a:xfrm flipV="1">
            <a:off x="7319963" y="3284538"/>
            <a:ext cx="0" cy="1657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79" name="Text Box 19">
            <a:extLst>
              <a:ext uri="{FF2B5EF4-FFF2-40B4-BE49-F238E27FC236}">
                <a16:creationId xmlns:a16="http://schemas.microsoft.com/office/drawing/2014/main" id="{DC80EF7D-3C80-071C-5798-85E45C239C1D}"/>
              </a:ext>
            </a:extLst>
          </p:cNvPr>
          <p:cNvSpPr txBox="1">
            <a:spLocks noChangeArrowheads="1"/>
          </p:cNvSpPr>
          <p:nvPr/>
        </p:nvSpPr>
        <p:spPr bwMode="auto">
          <a:xfrm>
            <a:off x="6796089" y="5753101"/>
            <a:ext cx="6335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t>
            </a:r>
          </a:p>
          <a:p>
            <a:r>
              <a:rPr lang="en-US" altLang="zh-TW"/>
              <a:t>2</a:t>
            </a:r>
            <a:r>
              <a:rPr lang="en-US" altLang="zh-TW" baseline="30000"/>
              <a:t>n</a:t>
            </a:r>
            <a:r>
              <a:rPr lang="en-US" altLang="zh-TW"/>
              <a:t>-1</a:t>
            </a:r>
          </a:p>
        </p:txBody>
      </p:sp>
      <p:sp>
        <p:nvSpPr>
          <p:cNvPr id="66581" name="Text Box 21">
            <a:extLst>
              <a:ext uri="{FF2B5EF4-FFF2-40B4-BE49-F238E27FC236}">
                <a16:creationId xmlns:a16="http://schemas.microsoft.com/office/drawing/2014/main" id="{229673ED-E104-E142-CD3C-73DAD46E15A7}"/>
              </a:ext>
            </a:extLst>
          </p:cNvPr>
          <p:cNvSpPr txBox="1">
            <a:spLocks noChangeArrowheads="1"/>
          </p:cNvSpPr>
          <p:nvPr/>
        </p:nvSpPr>
        <p:spPr bwMode="auto">
          <a:xfrm>
            <a:off x="2259013" y="2224088"/>
            <a:ext cx="545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Top</a:t>
            </a:r>
          </a:p>
        </p:txBody>
      </p:sp>
      <p:sp>
        <p:nvSpPr>
          <p:cNvPr id="66582" name="Text Box 22">
            <a:extLst>
              <a:ext uri="{FF2B5EF4-FFF2-40B4-BE49-F238E27FC236}">
                <a16:creationId xmlns:a16="http://schemas.microsoft.com/office/drawing/2014/main" id="{A95C9509-9ECF-993D-BB27-5098501B4F8B}"/>
              </a:ext>
            </a:extLst>
          </p:cNvPr>
          <p:cNvSpPr txBox="1">
            <a:spLocks noChangeArrowheads="1"/>
          </p:cNvSpPr>
          <p:nvPr/>
        </p:nvSpPr>
        <p:spPr bwMode="auto">
          <a:xfrm>
            <a:off x="3482975" y="2728913"/>
            <a:ext cx="2303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tx2"/>
                </a:solidFill>
              </a:rPr>
              <a:t>  Extra storage for R</a:t>
            </a:r>
          </a:p>
        </p:txBody>
      </p:sp>
      <p:sp>
        <p:nvSpPr>
          <p:cNvPr id="66583" name="Text Box 23">
            <a:extLst>
              <a:ext uri="{FF2B5EF4-FFF2-40B4-BE49-F238E27FC236}">
                <a16:creationId xmlns:a16="http://schemas.microsoft.com/office/drawing/2014/main" id="{B3DE4CF5-810A-23AA-7CFC-B7CAD086A20E}"/>
              </a:ext>
            </a:extLst>
          </p:cNvPr>
          <p:cNvSpPr txBox="1">
            <a:spLocks noChangeArrowheads="1"/>
          </p:cNvSpPr>
          <p:nvPr/>
        </p:nvSpPr>
        <p:spPr bwMode="auto">
          <a:xfrm>
            <a:off x="3556000" y="3089276"/>
            <a:ext cx="282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a:t> Activation record for R</a:t>
            </a:r>
          </a:p>
        </p:txBody>
      </p:sp>
      <p:sp>
        <p:nvSpPr>
          <p:cNvPr id="66584" name="Text Box 24">
            <a:extLst>
              <a:ext uri="{FF2B5EF4-FFF2-40B4-BE49-F238E27FC236}">
                <a16:creationId xmlns:a16="http://schemas.microsoft.com/office/drawing/2014/main" id="{40EEE431-B58D-AF94-07CD-3975EBBFC0C9}"/>
              </a:ext>
            </a:extLst>
          </p:cNvPr>
          <p:cNvSpPr txBox="1">
            <a:spLocks noChangeArrowheads="1"/>
          </p:cNvSpPr>
          <p:nvPr/>
        </p:nvSpPr>
        <p:spPr bwMode="auto">
          <a:xfrm>
            <a:off x="7372351" y="4097338"/>
            <a:ext cx="1128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Direction</a:t>
            </a:r>
          </a:p>
        </p:txBody>
      </p:sp>
      <p:sp>
        <p:nvSpPr>
          <p:cNvPr id="66585" name="Text Box 25">
            <a:extLst>
              <a:ext uri="{FF2B5EF4-FFF2-40B4-BE49-F238E27FC236}">
                <a16:creationId xmlns:a16="http://schemas.microsoft.com/office/drawing/2014/main" id="{B075A177-A2C9-CB73-DACB-724871A0A73B}"/>
              </a:ext>
            </a:extLst>
          </p:cNvPr>
          <p:cNvSpPr txBox="1">
            <a:spLocks noChangeArrowheads="1"/>
          </p:cNvSpPr>
          <p:nvPr/>
        </p:nvSpPr>
        <p:spPr bwMode="auto">
          <a:xfrm>
            <a:off x="3503614" y="3429000"/>
            <a:ext cx="2305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tx2"/>
                </a:solidFill>
              </a:rPr>
              <a:t>  Extra storage for Q</a:t>
            </a:r>
          </a:p>
        </p:txBody>
      </p:sp>
      <p:sp>
        <p:nvSpPr>
          <p:cNvPr id="66586" name="Text Box 26">
            <a:extLst>
              <a:ext uri="{FF2B5EF4-FFF2-40B4-BE49-F238E27FC236}">
                <a16:creationId xmlns:a16="http://schemas.microsoft.com/office/drawing/2014/main" id="{1D1746E5-DAFE-B1CE-4D89-1113F5AC44B5}"/>
              </a:ext>
            </a:extLst>
          </p:cNvPr>
          <p:cNvSpPr txBox="1">
            <a:spLocks noChangeArrowheads="1"/>
          </p:cNvSpPr>
          <p:nvPr/>
        </p:nvSpPr>
        <p:spPr bwMode="auto">
          <a:xfrm>
            <a:off x="3482976" y="3808413"/>
            <a:ext cx="304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a:t>  Activation record for Q</a:t>
            </a:r>
          </a:p>
        </p:txBody>
      </p:sp>
      <p:sp>
        <p:nvSpPr>
          <p:cNvPr id="66587" name="Text Box 27">
            <a:extLst>
              <a:ext uri="{FF2B5EF4-FFF2-40B4-BE49-F238E27FC236}">
                <a16:creationId xmlns:a16="http://schemas.microsoft.com/office/drawing/2014/main" id="{E2596F54-4058-CBA4-CC6E-354374A218E1}"/>
              </a:ext>
            </a:extLst>
          </p:cNvPr>
          <p:cNvSpPr txBox="1">
            <a:spLocks noChangeArrowheads="1"/>
          </p:cNvSpPr>
          <p:nvPr/>
        </p:nvSpPr>
        <p:spPr bwMode="auto">
          <a:xfrm>
            <a:off x="2259013" y="3160713"/>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SP</a:t>
            </a:r>
          </a:p>
        </p:txBody>
      </p:sp>
      <p:sp>
        <p:nvSpPr>
          <p:cNvPr id="66588" name="Text Box 28">
            <a:extLst>
              <a:ext uri="{FF2B5EF4-FFF2-40B4-BE49-F238E27FC236}">
                <a16:creationId xmlns:a16="http://schemas.microsoft.com/office/drawing/2014/main" id="{3A104059-B6D1-554E-F997-9CEEF7E8FD92}"/>
              </a:ext>
            </a:extLst>
          </p:cNvPr>
          <p:cNvSpPr txBox="1">
            <a:spLocks noChangeArrowheads="1"/>
          </p:cNvSpPr>
          <p:nvPr/>
        </p:nvSpPr>
        <p:spPr bwMode="auto">
          <a:xfrm>
            <a:off x="7372351" y="4384675"/>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of growth</a:t>
            </a:r>
          </a:p>
        </p:txBody>
      </p:sp>
      <p:sp>
        <p:nvSpPr>
          <p:cNvPr id="66589" name="Text Box 29">
            <a:extLst>
              <a:ext uri="{FF2B5EF4-FFF2-40B4-BE49-F238E27FC236}">
                <a16:creationId xmlns:a16="http://schemas.microsoft.com/office/drawing/2014/main" id="{9614E762-3040-CF91-6835-F03FDDA082A0}"/>
              </a:ext>
            </a:extLst>
          </p:cNvPr>
          <p:cNvSpPr txBox="1">
            <a:spLocks noChangeArrowheads="1"/>
          </p:cNvSpPr>
          <p:nvPr/>
        </p:nvSpPr>
        <p:spPr bwMode="auto">
          <a:xfrm>
            <a:off x="3627438" y="4384675"/>
            <a:ext cx="21723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tx2"/>
                </a:solidFill>
              </a:rPr>
              <a:t>Extra storage for P</a:t>
            </a:r>
          </a:p>
        </p:txBody>
      </p:sp>
      <p:sp>
        <p:nvSpPr>
          <p:cNvPr id="66590" name="Text Box 30">
            <a:extLst>
              <a:ext uri="{FF2B5EF4-FFF2-40B4-BE49-F238E27FC236}">
                <a16:creationId xmlns:a16="http://schemas.microsoft.com/office/drawing/2014/main" id="{DFECBFB0-2BC8-C60B-674B-9227F966E658}"/>
              </a:ext>
            </a:extLst>
          </p:cNvPr>
          <p:cNvSpPr txBox="1">
            <a:spLocks noChangeArrowheads="1"/>
          </p:cNvSpPr>
          <p:nvPr/>
        </p:nvSpPr>
        <p:spPr bwMode="auto">
          <a:xfrm>
            <a:off x="3627438" y="5149850"/>
            <a:ext cx="268446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tx1"/>
              </a:buClr>
              <a:buSzPct val="75000"/>
              <a:buFont typeface="Wingdings" panose="05000000000000000000" pitchFamily="2" charset="2"/>
              <a:buNone/>
            </a:pPr>
            <a:r>
              <a:rPr lang="en-US" altLang="zh-TW"/>
              <a:t>Activation record for P</a:t>
            </a:r>
          </a:p>
          <a:p>
            <a:endParaRPr lang="en-US" altLang="zh-TW"/>
          </a:p>
        </p:txBody>
      </p:sp>
      <p:sp>
        <p:nvSpPr>
          <p:cNvPr id="66591" name="Line 31">
            <a:extLst>
              <a:ext uri="{FF2B5EF4-FFF2-40B4-BE49-F238E27FC236}">
                <a16:creationId xmlns:a16="http://schemas.microsoft.com/office/drawing/2014/main" id="{2173AAAB-37B2-192C-8413-CEE5DECB7660}"/>
              </a:ext>
            </a:extLst>
          </p:cNvPr>
          <p:cNvSpPr>
            <a:spLocks noChangeShapeType="1"/>
          </p:cNvSpPr>
          <p:nvPr/>
        </p:nvSpPr>
        <p:spPr bwMode="auto">
          <a:xfrm>
            <a:off x="3503613" y="1341438"/>
            <a:ext cx="33131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6592" name="Text Box 32">
            <a:extLst>
              <a:ext uri="{FF2B5EF4-FFF2-40B4-BE49-F238E27FC236}">
                <a16:creationId xmlns:a16="http://schemas.microsoft.com/office/drawing/2014/main" id="{77C0D6F1-682A-06FB-CA51-93F73CEC5F7C}"/>
              </a:ext>
            </a:extLst>
          </p:cNvPr>
          <p:cNvSpPr txBox="1">
            <a:spLocks noChangeArrowheads="1"/>
          </p:cNvSpPr>
          <p:nvPr/>
        </p:nvSpPr>
        <p:spPr bwMode="auto">
          <a:xfrm>
            <a:off x="2187576" y="3448050"/>
            <a:ext cx="61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 </a:t>
            </a:r>
            <a:r>
              <a:rPr lang="en-US" altLang="zh-TW">
                <a:solidFill>
                  <a:srgbClr val="CC0000"/>
                </a:solidFill>
              </a:rPr>
              <a:t>(fp)</a:t>
            </a:r>
          </a:p>
        </p:txBody>
      </p:sp>
      <p:sp>
        <p:nvSpPr>
          <p:cNvPr id="66593" name="Text Box 33">
            <a:extLst>
              <a:ext uri="{FF2B5EF4-FFF2-40B4-BE49-F238E27FC236}">
                <a16:creationId xmlns:a16="http://schemas.microsoft.com/office/drawing/2014/main" id="{B127D5FE-CD9B-39FC-014B-A679282B080C}"/>
              </a:ext>
            </a:extLst>
          </p:cNvPr>
          <p:cNvSpPr txBox="1">
            <a:spLocks noChangeArrowheads="1"/>
          </p:cNvSpPr>
          <p:nvPr/>
        </p:nvSpPr>
        <p:spPr bwMode="auto">
          <a:xfrm>
            <a:off x="2351089" y="1916113"/>
            <a:ext cx="5854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CC0000"/>
                </a:solidFill>
              </a:rPr>
              <a:t>(sp)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EE1C3-9ADF-51E0-F813-8267891C9B2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E11BFA2-ECE5-6591-AECA-A51D2CE79E6B}"/>
              </a:ext>
            </a:extLst>
          </p:cNvPr>
          <p:cNvSpPr>
            <a:spLocks noGrp="1"/>
          </p:cNvSpPr>
          <p:nvPr>
            <p:ph idx="1"/>
          </p:nvPr>
        </p:nvSpPr>
        <p:spPr/>
        <p:txBody>
          <a:bodyPr/>
          <a:lstStyle/>
          <a:p>
            <a:r>
              <a:rPr lang="en-US" altLang="zh-TW" dirty="0"/>
              <a:t>TOP is a register holding the top address of the stack. SP is also a permanently allocated register (stack pointer) holding a specific address in the activation record of the currently active procedure. We use SP to indirectly refer to the local variables, parameters, etc.</a:t>
            </a:r>
          </a:p>
          <a:p>
            <a:r>
              <a:rPr lang="en-US" altLang="zh-TW" dirty="0"/>
              <a:t>Extra storage is used for storing pointers on the display, variable-length data such as dynamically allocated arrays, etc.</a:t>
            </a:r>
          </a:p>
          <a:p>
            <a:endParaRPr lang="zh-TW" altLang="en-US" dirty="0"/>
          </a:p>
        </p:txBody>
      </p:sp>
      <p:sp>
        <p:nvSpPr>
          <p:cNvPr id="4" name="投影片編號版面配置區 3">
            <a:extLst>
              <a:ext uri="{FF2B5EF4-FFF2-40B4-BE49-F238E27FC236}">
                <a16:creationId xmlns:a16="http://schemas.microsoft.com/office/drawing/2014/main" id="{DC17106D-6460-FB21-DDC9-AF3C90ED5102}"/>
              </a:ext>
            </a:extLst>
          </p:cNvPr>
          <p:cNvSpPr>
            <a:spLocks noGrp="1"/>
          </p:cNvSpPr>
          <p:nvPr>
            <p:ph type="sldNum" sz="quarter" idx="12"/>
          </p:nvPr>
        </p:nvSpPr>
        <p:spPr/>
        <p:txBody>
          <a:bodyPr/>
          <a:lstStyle/>
          <a:p>
            <a:fld id="{BE15108C-154A-4A5A-9C05-91A49A422BA7}" type="slidenum">
              <a:rPr lang="en-US" smtClean="0"/>
              <a:t>11</a:t>
            </a:fld>
            <a:endParaRPr lang="en-US"/>
          </a:p>
        </p:txBody>
      </p:sp>
    </p:spTree>
    <p:extLst>
      <p:ext uri="{BB962C8B-B14F-4D97-AF65-F5344CB8AC3E}">
        <p14:creationId xmlns:p14="http://schemas.microsoft.com/office/powerpoint/2010/main" val="317650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3">
            <a:extLst>
              <a:ext uri="{FF2B5EF4-FFF2-40B4-BE49-F238E27FC236}">
                <a16:creationId xmlns:a16="http://schemas.microsoft.com/office/drawing/2014/main" id="{43324082-918C-D33A-E3F1-86F4420A83D8}"/>
              </a:ext>
            </a:extLst>
          </p:cNvPr>
          <p:cNvSpPr>
            <a:spLocks noGrp="1"/>
          </p:cNvSpPr>
          <p:nvPr>
            <p:ph type="sldNum" sz="quarter" idx="12"/>
          </p:nvPr>
        </p:nvSpPr>
        <p:spPr/>
        <p:txBody>
          <a:bodyPr/>
          <a:lstStyle/>
          <a:p>
            <a:fld id="{99C808C8-3B26-4A30-9411-6029B2CF7CC7}" type="slidenum">
              <a:rPr lang="en-US" altLang="zh-TW"/>
              <a:pPr/>
              <a:t>12</a:t>
            </a:fld>
            <a:endParaRPr lang="en-US" altLang="zh-TW"/>
          </a:p>
        </p:txBody>
      </p:sp>
      <p:pic>
        <p:nvPicPr>
          <p:cNvPr id="128004" name="Picture 4">
            <a:extLst>
              <a:ext uri="{FF2B5EF4-FFF2-40B4-BE49-F238E27FC236}">
                <a16:creationId xmlns:a16="http://schemas.microsoft.com/office/drawing/2014/main" id="{9CC1FCBB-68D2-974D-C4DE-1479BBC7E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97038"/>
            <a:ext cx="8915400" cy="3376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3">
            <a:extLst>
              <a:ext uri="{FF2B5EF4-FFF2-40B4-BE49-F238E27FC236}">
                <a16:creationId xmlns:a16="http://schemas.microsoft.com/office/drawing/2014/main" id="{CAF0A5ED-5D32-B3AE-B47D-6858321AF7FC}"/>
              </a:ext>
            </a:extLst>
          </p:cNvPr>
          <p:cNvSpPr>
            <a:spLocks noGrp="1"/>
          </p:cNvSpPr>
          <p:nvPr>
            <p:ph type="sldNum" sz="quarter" idx="12"/>
          </p:nvPr>
        </p:nvSpPr>
        <p:spPr/>
        <p:txBody>
          <a:bodyPr/>
          <a:lstStyle/>
          <a:p>
            <a:fld id="{D1A35AE8-BF11-4881-A55E-E36477F36353}" type="slidenum">
              <a:rPr lang="en-US" altLang="zh-TW"/>
              <a:pPr/>
              <a:t>13</a:t>
            </a:fld>
            <a:endParaRPr lang="en-US" altLang="zh-TW"/>
          </a:p>
        </p:txBody>
      </p:sp>
      <p:pic>
        <p:nvPicPr>
          <p:cNvPr id="130052" name="Picture 4">
            <a:extLst>
              <a:ext uri="{FF2B5EF4-FFF2-40B4-BE49-F238E27FC236}">
                <a16:creationId xmlns:a16="http://schemas.microsoft.com/office/drawing/2014/main" id="{8A5E5BAC-B8CD-462F-5D51-8B0826A88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74651"/>
            <a:ext cx="8359775" cy="6359525"/>
          </a:xfrm>
          <a:prstGeom prst="rect">
            <a:avLst/>
          </a:prstGeom>
          <a:noFill/>
          <a:extLst>
            <a:ext uri="{909E8E84-426E-40DD-AFC4-6F175D3DCCD1}">
              <a14:hiddenFill xmlns:a14="http://schemas.microsoft.com/office/drawing/2010/main">
                <a:solidFill>
                  <a:srgbClr val="FFFFFF"/>
                </a:solidFill>
              </a14:hiddenFill>
            </a:ext>
          </a:extLst>
        </p:spPr>
      </p:pic>
      <p:sp>
        <p:nvSpPr>
          <p:cNvPr id="130053" name="Line 5">
            <a:extLst>
              <a:ext uri="{FF2B5EF4-FFF2-40B4-BE49-F238E27FC236}">
                <a16:creationId xmlns:a16="http://schemas.microsoft.com/office/drawing/2014/main" id="{A063B11D-C624-7904-16C7-6529BFACE8E7}"/>
              </a:ext>
            </a:extLst>
          </p:cNvPr>
          <p:cNvSpPr>
            <a:spLocks noChangeShapeType="1"/>
          </p:cNvSpPr>
          <p:nvPr/>
        </p:nvSpPr>
        <p:spPr bwMode="auto">
          <a:xfrm>
            <a:off x="2711450" y="2133600"/>
            <a:ext cx="0" cy="172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0054" name="Text Box 6">
            <a:extLst>
              <a:ext uri="{FF2B5EF4-FFF2-40B4-BE49-F238E27FC236}">
                <a16:creationId xmlns:a16="http://schemas.microsoft.com/office/drawing/2014/main" id="{F933A58D-3874-EB60-4B06-4F37F572C209}"/>
              </a:ext>
            </a:extLst>
          </p:cNvPr>
          <p:cNvSpPr txBox="1">
            <a:spLocks noChangeArrowheads="1"/>
          </p:cNvSpPr>
          <p:nvPr/>
        </p:nvSpPr>
        <p:spPr bwMode="auto">
          <a:xfrm>
            <a:off x="2908301" y="2368551"/>
            <a:ext cx="11031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Growth</a:t>
            </a:r>
          </a:p>
          <a:p>
            <a:r>
              <a:rPr lang="en-US" altLang="zh-TW"/>
              <a:t>direction</a:t>
            </a:r>
          </a:p>
        </p:txBody>
      </p:sp>
      <p:sp>
        <p:nvSpPr>
          <p:cNvPr id="130055" name="Text Box 7">
            <a:extLst>
              <a:ext uri="{FF2B5EF4-FFF2-40B4-BE49-F238E27FC236}">
                <a16:creationId xmlns:a16="http://schemas.microsoft.com/office/drawing/2014/main" id="{60A2E1B5-91BA-571C-5733-7A7117EE014D}"/>
              </a:ext>
            </a:extLst>
          </p:cNvPr>
          <p:cNvSpPr txBox="1">
            <a:spLocks noChangeArrowheads="1"/>
          </p:cNvSpPr>
          <p:nvPr/>
        </p:nvSpPr>
        <p:spPr bwMode="auto">
          <a:xfrm>
            <a:off x="3482976" y="1216025"/>
            <a:ext cx="633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2</a:t>
            </a:r>
            <a:r>
              <a:rPr lang="en-US" altLang="zh-TW" baseline="30000"/>
              <a:t>n</a:t>
            </a:r>
            <a:r>
              <a:rPr lang="en-US" altLang="zh-TW"/>
              <a:t>-1</a:t>
            </a:r>
          </a:p>
        </p:txBody>
      </p:sp>
      <p:sp>
        <p:nvSpPr>
          <p:cNvPr id="130056" name="Text Box 8">
            <a:extLst>
              <a:ext uri="{FF2B5EF4-FFF2-40B4-BE49-F238E27FC236}">
                <a16:creationId xmlns:a16="http://schemas.microsoft.com/office/drawing/2014/main" id="{591157EA-49A8-F5FD-5E93-CD74017B1FEB}"/>
              </a:ext>
            </a:extLst>
          </p:cNvPr>
          <p:cNvSpPr txBox="1">
            <a:spLocks noChangeArrowheads="1"/>
          </p:cNvSpPr>
          <p:nvPr/>
        </p:nvSpPr>
        <p:spPr bwMode="auto">
          <a:xfrm>
            <a:off x="3627438" y="6113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4" name="文字方塊 3">
            <a:extLst>
              <a:ext uri="{FF2B5EF4-FFF2-40B4-BE49-F238E27FC236}">
                <a16:creationId xmlns:a16="http://schemas.microsoft.com/office/drawing/2014/main" id="{8FE374C1-3852-2D73-E83E-06A05F2F7EDC}"/>
              </a:ext>
            </a:extLst>
          </p:cNvPr>
          <p:cNvSpPr txBox="1"/>
          <p:nvPr/>
        </p:nvSpPr>
        <p:spPr>
          <a:xfrm>
            <a:off x="9908493" y="2183885"/>
            <a:ext cx="1321264" cy="369332"/>
          </a:xfrm>
          <a:prstGeom prst="rect">
            <a:avLst/>
          </a:prstGeom>
          <a:noFill/>
        </p:spPr>
        <p:txBody>
          <a:bodyPr wrap="square">
            <a:spAutoFit/>
          </a:bodyPr>
          <a:lstStyle/>
          <a:p>
            <a:r>
              <a:rPr lang="en-US" altLang="zh-TW" sz="1800" dirty="0">
                <a:solidFill>
                  <a:srgbClr val="FF0000"/>
                </a:solidFill>
              </a:rPr>
              <a:t>Parameter</a:t>
            </a:r>
            <a:endParaRPr lang="zh-TW" altLang="en-US" dirty="0">
              <a:solidFill>
                <a:srgbClr val="FF0000"/>
              </a:solidFill>
            </a:endParaRPr>
          </a:p>
        </p:txBody>
      </p:sp>
      <p:sp>
        <p:nvSpPr>
          <p:cNvPr id="6" name="文字方塊 5">
            <a:extLst>
              <a:ext uri="{FF2B5EF4-FFF2-40B4-BE49-F238E27FC236}">
                <a16:creationId xmlns:a16="http://schemas.microsoft.com/office/drawing/2014/main" id="{74CEE209-42B4-B1CE-575D-35C228C795B4}"/>
              </a:ext>
            </a:extLst>
          </p:cNvPr>
          <p:cNvSpPr txBox="1"/>
          <p:nvPr/>
        </p:nvSpPr>
        <p:spPr>
          <a:xfrm>
            <a:off x="9908493" y="3554413"/>
            <a:ext cx="1379987" cy="369332"/>
          </a:xfrm>
          <a:prstGeom prst="rect">
            <a:avLst/>
          </a:prstGeom>
          <a:noFill/>
        </p:spPr>
        <p:txBody>
          <a:bodyPr wrap="square">
            <a:spAutoFit/>
          </a:bodyPr>
          <a:lstStyle/>
          <a:p>
            <a:r>
              <a:rPr lang="en-US" altLang="zh-TW" sz="1800" dirty="0">
                <a:solidFill>
                  <a:srgbClr val="FF0000"/>
                </a:solidFill>
              </a:rPr>
              <a:t>Local data</a:t>
            </a:r>
            <a:endParaRPr lang="zh-TW" altLang="en-US" dirty="0">
              <a:solidFill>
                <a:srgbClr val="FF0000"/>
              </a:solidFill>
            </a:endParaRPr>
          </a:p>
        </p:txBody>
      </p:sp>
      <p:cxnSp>
        <p:nvCxnSpPr>
          <p:cNvPr id="8" name="直線單箭頭接點 7">
            <a:extLst>
              <a:ext uri="{FF2B5EF4-FFF2-40B4-BE49-F238E27FC236}">
                <a16:creationId xmlns:a16="http://schemas.microsoft.com/office/drawing/2014/main" id="{01E41EA9-4E60-556E-347D-7A4F3E787952}"/>
              </a:ext>
            </a:extLst>
          </p:cNvPr>
          <p:cNvCxnSpPr/>
          <p:nvPr/>
        </p:nvCxnSpPr>
        <p:spPr>
          <a:xfrm flipH="1" flipV="1">
            <a:off x="8808440" y="2013358"/>
            <a:ext cx="1100053" cy="3551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BE007B7E-C1C8-6371-A81F-0D12778C6B28}"/>
              </a:ext>
            </a:extLst>
          </p:cNvPr>
          <p:cNvCxnSpPr/>
          <p:nvPr/>
        </p:nvCxnSpPr>
        <p:spPr>
          <a:xfrm flipH="1">
            <a:off x="9283699" y="2368551"/>
            <a:ext cx="62479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F273E0BA-5E20-83B2-01C8-09578FE3FECC}"/>
              </a:ext>
            </a:extLst>
          </p:cNvPr>
          <p:cNvCxnSpPr/>
          <p:nvPr/>
        </p:nvCxnSpPr>
        <p:spPr>
          <a:xfrm flipH="1">
            <a:off x="8674217" y="3739079"/>
            <a:ext cx="1234276" cy="1797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FCC56B7E-0871-0DDE-F495-DB8BCAE34899}"/>
              </a:ext>
            </a:extLst>
          </p:cNvPr>
          <p:cNvCxnSpPr>
            <a:stCxn id="6" idx="1"/>
          </p:cNvCxnSpPr>
          <p:nvPr/>
        </p:nvCxnSpPr>
        <p:spPr>
          <a:xfrm flipH="1">
            <a:off x="9480550" y="3739079"/>
            <a:ext cx="427943" cy="23093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3">
            <a:extLst>
              <a:ext uri="{FF2B5EF4-FFF2-40B4-BE49-F238E27FC236}">
                <a16:creationId xmlns:a16="http://schemas.microsoft.com/office/drawing/2014/main" id="{FCDA61CF-5C92-3F19-8B48-1DDBE43CD362}"/>
              </a:ext>
            </a:extLst>
          </p:cNvPr>
          <p:cNvSpPr>
            <a:spLocks noGrp="1"/>
          </p:cNvSpPr>
          <p:nvPr>
            <p:ph type="sldNum" sz="quarter" idx="12"/>
          </p:nvPr>
        </p:nvSpPr>
        <p:spPr/>
        <p:txBody>
          <a:bodyPr/>
          <a:lstStyle/>
          <a:p>
            <a:fld id="{4259CE6D-6053-4ED3-87A9-53F6336ECDEE}" type="slidenum">
              <a:rPr lang="en-US" altLang="zh-TW"/>
              <a:pPr/>
              <a:t>14</a:t>
            </a:fld>
            <a:endParaRPr lang="en-US" altLang="zh-TW"/>
          </a:p>
        </p:txBody>
      </p:sp>
      <p:pic>
        <p:nvPicPr>
          <p:cNvPr id="132100" name="Picture 4">
            <a:extLst>
              <a:ext uri="{FF2B5EF4-FFF2-40B4-BE49-F238E27FC236}">
                <a16:creationId xmlns:a16="http://schemas.microsoft.com/office/drawing/2014/main" id="{1B023AAE-B85C-7512-57F0-72F7393D3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41339"/>
            <a:ext cx="8686800" cy="5775325"/>
          </a:xfrm>
          <a:prstGeom prst="rect">
            <a:avLst/>
          </a:prstGeom>
          <a:noFill/>
          <a:extLst>
            <a:ext uri="{909E8E84-426E-40DD-AFC4-6F175D3DCCD1}">
              <a14:hiddenFill xmlns:a14="http://schemas.microsoft.com/office/drawing/2010/main">
                <a:solidFill>
                  <a:srgbClr val="FFFFFF"/>
                </a:solidFill>
              </a14:hiddenFill>
            </a:ext>
          </a:extLst>
        </p:spPr>
      </p:pic>
      <p:sp>
        <p:nvSpPr>
          <p:cNvPr id="132101" name="Line 5">
            <a:extLst>
              <a:ext uri="{FF2B5EF4-FFF2-40B4-BE49-F238E27FC236}">
                <a16:creationId xmlns:a16="http://schemas.microsoft.com/office/drawing/2014/main" id="{31F8D327-2747-45AE-BE5E-15503BA80382}"/>
              </a:ext>
            </a:extLst>
          </p:cNvPr>
          <p:cNvSpPr>
            <a:spLocks noChangeShapeType="1"/>
          </p:cNvSpPr>
          <p:nvPr/>
        </p:nvSpPr>
        <p:spPr bwMode="auto">
          <a:xfrm flipV="1">
            <a:off x="2424113" y="908050"/>
            <a:ext cx="78486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2102" name="Line 6">
            <a:extLst>
              <a:ext uri="{FF2B5EF4-FFF2-40B4-BE49-F238E27FC236}">
                <a16:creationId xmlns:a16="http://schemas.microsoft.com/office/drawing/2014/main" id="{CD3C50AA-CA86-F613-072C-573B3DC57E2F}"/>
              </a:ext>
            </a:extLst>
          </p:cNvPr>
          <p:cNvSpPr>
            <a:spLocks noChangeShapeType="1"/>
          </p:cNvSpPr>
          <p:nvPr/>
        </p:nvSpPr>
        <p:spPr bwMode="auto">
          <a:xfrm flipV="1">
            <a:off x="1992313" y="1268413"/>
            <a:ext cx="482441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8C48BF51-2C7A-2CF7-0EB5-311F1D2A67DF}"/>
              </a:ext>
            </a:extLst>
          </p:cNvPr>
          <p:cNvSpPr>
            <a:spLocks noGrp="1" noChangeArrowheads="1"/>
          </p:cNvSpPr>
          <p:nvPr>
            <p:ph type="body" idx="1"/>
          </p:nvPr>
        </p:nvSpPr>
        <p:spPr>
          <a:xfrm>
            <a:off x="2209800" y="457200"/>
            <a:ext cx="7772400" cy="5867400"/>
          </a:xfrm>
        </p:spPr>
        <p:txBody>
          <a:bodyPr/>
          <a:lstStyle/>
          <a:p>
            <a:pPr algn="just">
              <a:lnSpc>
                <a:spcPct val="90000"/>
              </a:lnSpc>
              <a:buFont typeface="Wingdings" panose="05000000000000000000" pitchFamily="2" charset="2"/>
              <a:buNone/>
            </a:pPr>
            <a:r>
              <a:rPr lang="en-US" altLang="zh-TW" sz="2400" dirty="0"/>
              <a:t>                                                                 </a:t>
            </a:r>
            <a:r>
              <a:rPr lang="en-US" altLang="zh-TW" u="sng" dirty="0"/>
              <a:t>At run-time</a:t>
            </a:r>
          </a:p>
          <a:p>
            <a:pPr algn="just">
              <a:lnSpc>
                <a:spcPct val="90000"/>
              </a:lnSpc>
              <a:buFont typeface="Wingdings" panose="05000000000000000000" pitchFamily="2" charset="2"/>
              <a:buNone/>
            </a:pPr>
            <a:r>
              <a:rPr lang="en-US" altLang="zh-TW" dirty="0"/>
              <a:t>e.g.  p (T1, T2, ..., Tn)  ==&gt;       param  T1         =&gt; push (T1)</a:t>
            </a:r>
          </a:p>
          <a:p>
            <a:pPr algn="just">
              <a:lnSpc>
                <a:spcPct val="90000"/>
              </a:lnSpc>
              <a:buFont typeface="Wingdings" panose="05000000000000000000" pitchFamily="2" charset="2"/>
              <a:buNone/>
            </a:pPr>
            <a:r>
              <a:rPr lang="en-US" altLang="zh-TW" dirty="0"/>
              <a:t>                                               param  T2         =&gt; push (T2)</a:t>
            </a:r>
          </a:p>
          <a:p>
            <a:pPr algn="just">
              <a:lnSpc>
                <a:spcPct val="90000"/>
              </a:lnSpc>
              <a:buFont typeface="Wingdings" panose="05000000000000000000" pitchFamily="2" charset="2"/>
              <a:buNone/>
            </a:pPr>
            <a:r>
              <a:rPr lang="en-US" altLang="zh-TW" dirty="0"/>
              <a:t>                                                 ...        ..  </a:t>
            </a:r>
          </a:p>
          <a:p>
            <a:pPr algn="just">
              <a:lnSpc>
                <a:spcPct val="90000"/>
              </a:lnSpc>
              <a:buFont typeface="Wingdings" panose="05000000000000000000" pitchFamily="2" charset="2"/>
              <a:buNone/>
            </a:pPr>
            <a:r>
              <a:rPr lang="en-US" altLang="zh-TW" dirty="0"/>
              <a:t>                                                 ...        ..</a:t>
            </a:r>
          </a:p>
          <a:p>
            <a:pPr algn="just">
              <a:lnSpc>
                <a:spcPct val="90000"/>
              </a:lnSpc>
              <a:buFont typeface="Wingdings" panose="05000000000000000000" pitchFamily="2" charset="2"/>
              <a:buNone/>
            </a:pPr>
            <a:r>
              <a:rPr lang="en-US" altLang="zh-TW" dirty="0"/>
              <a:t>                                               param  Tn         =&gt; push (Tn)</a:t>
            </a:r>
          </a:p>
          <a:p>
            <a:pPr algn="just">
              <a:lnSpc>
                <a:spcPct val="90000"/>
              </a:lnSpc>
              <a:buFont typeface="Wingdings" panose="05000000000000000000" pitchFamily="2" charset="2"/>
              <a:buNone/>
            </a:pPr>
            <a:r>
              <a:rPr lang="en-US" altLang="zh-TW" dirty="0"/>
              <a:t>                                               call p, n            =&gt; push (n)</a:t>
            </a:r>
          </a:p>
          <a:p>
            <a:pPr algn="just">
              <a:lnSpc>
                <a:spcPct val="90000"/>
              </a:lnSpc>
              <a:buFont typeface="Wingdings" panose="05000000000000000000" pitchFamily="2" charset="2"/>
              <a:buNone/>
            </a:pPr>
            <a:r>
              <a:rPr lang="en-US" altLang="zh-TW" dirty="0"/>
              <a:t>                                                                        =&gt; push (</a:t>
            </a:r>
            <a:r>
              <a:rPr lang="en-US" altLang="zh-TW" i="1" dirty="0"/>
              <a:t>l</a:t>
            </a:r>
            <a:r>
              <a:rPr lang="en-US" altLang="zh-TW" baseline="-30000" dirty="0"/>
              <a:t>1</a:t>
            </a:r>
            <a:r>
              <a:rPr lang="en-US" altLang="zh-TW" dirty="0"/>
              <a:t>)                                                               </a:t>
            </a:r>
          </a:p>
          <a:p>
            <a:pPr algn="just">
              <a:lnSpc>
                <a:spcPct val="90000"/>
              </a:lnSpc>
              <a:buFont typeface="Wingdings" panose="05000000000000000000" pitchFamily="2" charset="2"/>
              <a:buNone/>
            </a:pPr>
            <a:r>
              <a:rPr lang="en-US" altLang="zh-TW" dirty="0"/>
              <a:t>                                                                        =&gt; push ()  </a:t>
            </a:r>
          </a:p>
          <a:p>
            <a:pPr algn="just">
              <a:lnSpc>
                <a:spcPct val="90000"/>
              </a:lnSpc>
              <a:buFont typeface="Wingdings" panose="05000000000000000000" pitchFamily="2" charset="2"/>
              <a:buNone/>
            </a:pPr>
            <a:r>
              <a:rPr lang="en-US" altLang="zh-TW" dirty="0"/>
              <a:t>                                                                        =&gt; push (SP) </a:t>
            </a:r>
          </a:p>
          <a:p>
            <a:pPr algn="just">
              <a:lnSpc>
                <a:spcPct val="90000"/>
              </a:lnSpc>
              <a:buFont typeface="Wingdings" panose="05000000000000000000" pitchFamily="2" charset="2"/>
              <a:buNone/>
            </a:pPr>
            <a:r>
              <a:rPr lang="en-US" altLang="zh-TW" dirty="0"/>
              <a:t>                                                                        =&gt; </a:t>
            </a:r>
            <a:r>
              <a:rPr lang="en-US" altLang="zh-TW" dirty="0" err="1"/>
              <a:t>goto</a:t>
            </a:r>
            <a:r>
              <a:rPr lang="en-US" altLang="zh-TW" dirty="0"/>
              <a:t> </a:t>
            </a:r>
            <a:r>
              <a:rPr lang="en-US" altLang="zh-TW" i="1" dirty="0"/>
              <a:t>l</a:t>
            </a:r>
            <a:r>
              <a:rPr lang="en-US" altLang="zh-TW" baseline="-30000" dirty="0"/>
              <a:t>2</a:t>
            </a:r>
            <a:r>
              <a:rPr lang="en-US" altLang="zh-TW" sz="2400" dirty="0"/>
              <a:t>  </a:t>
            </a:r>
          </a:p>
          <a:p>
            <a:pPr>
              <a:lnSpc>
                <a:spcPct val="90000"/>
              </a:lnSpc>
              <a:buFont typeface="Wingdings" panose="05000000000000000000" pitchFamily="2" charset="2"/>
              <a:buNone/>
            </a:pPr>
            <a:endParaRPr lang="en-US" altLang="zh-TW" i="1" dirty="0"/>
          </a:p>
          <a:p>
            <a:pPr>
              <a:lnSpc>
                <a:spcPct val="90000"/>
              </a:lnSpc>
              <a:buFont typeface="Wingdings" panose="05000000000000000000" pitchFamily="2" charset="2"/>
              <a:buNone/>
            </a:pPr>
            <a:r>
              <a:rPr lang="en-US" altLang="zh-TW" i="1" dirty="0"/>
              <a:t>l</a:t>
            </a:r>
            <a:r>
              <a:rPr lang="en-US" altLang="zh-TW" baseline="-30000" dirty="0"/>
              <a:t>1 </a:t>
            </a:r>
            <a:r>
              <a:rPr lang="en-US" altLang="zh-TW" dirty="0"/>
              <a:t>denotes the return address;  </a:t>
            </a:r>
            <a:r>
              <a:rPr lang="en-US" altLang="zh-TW" i="1" dirty="0"/>
              <a:t>l</a:t>
            </a:r>
            <a:r>
              <a:rPr lang="en-US" altLang="zh-TW" baseline="-30000" dirty="0"/>
              <a:t>2</a:t>
            </a:r>
            <a:r>
              <a:rPr lang="en-US" altLang="zh-TW" sz="2400" dirty="0"/>
              <a:t> </a:t>
            </a:r>
            <a:r>
              <a:rPr lang="en-US" altLang="zh-TW" dirty="0"/>
              <a:t>denotes the address of the </a:t>
            </a:r>
          </a:p>
          <a:p>
            <a:pPr>
              <a:lnSpc>
                <a:spcPct val="90000"/>
              </a:lnSpc>
              <a:buFont typeface="Wingdings" panose="05000000000000000000" pitchFamily="2" charset="2"/>
              <a:buNone/>
            </a:pPr>
            <a:r>
              <a:rPr lang="en-US" altLang="zh-TW" dirty="0"/>
              <a:t>first statement of the called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5">
            <a:extLst>
              <a:ext uri="{FF2B5EF4-FFF2-40B4-BE49-F238E27FC236}">
                <a16:creationId xmlns:a16="http://schemas.microsoft.com/office/drawing/2014/main" id="{1BD95CA4-7FC4-2169-10A3-DCEE39A3CAE7}"/>
              </a:ext>
            </a:extLst>
          </p:cNvPr>
          <p:cNvSpPr>
            <a:spLocks noGrp="1"/>
          </p:cNvSpPr>
          <p:nvPr>
            <p:ph type="sldNum" sz="quarter" idx="12"/>
          </p:nvPr>
        </p:nvSpPr>
        <p:spPr/>
        <p:txBody>
          <a:bodyPr/>
          <a:lstStyle/>
          <a:p>
            <a:fld id="{AA109C7F-D572-430E-8BFB-42855B288190}" type="slidenum">
              <a:rPr lang="en-US" altLang="zh-TW"/>
              <a:pPr/>
              <a:t>16</a:t>
            </a:fld>
            <a:endParaRPr lang="en-US" altLang="zh-TW"/>
          </a:p>
        </p:txBody>
      </p:sp>
      <p:sp>
        <p:nvSpPr>
          <p:cNvPr id="69635" name="Rectangle 3">
            <a:extLst>
              <a:ext uri="{FF2B5EF4-FFF2-40B4-BE49-F238E27FC236}">
                <a16:creationId xmlns:a16="http://schemas.microsoft.com/office/drawing/2014/main" id="{3F036E00-F4B2-E3E5-0902-BAE16CF49383}"/>
              </a:ext>
            </a:extLst>
          </p:cNvPr>
          <p:cNvSpPr>
            <a:spLocks noGrp="1" noChangeArrowheads="1"/>
          </p:cNvSpPr>
          <p:nvPr>
            <p:ph type="body" idx="1"/>
          </p:nvPr>
        </p:nvSpPr>
        <p:spPr>
          <a:xfrm>
            <a:off x="2566988" y="2492375"/>
            <a:ext cx="7772400" cy="4724400"/>
          </a:xfrm>
        </p:spPr>
        <p:txBody>
          <a:bodyPr/>
          <a:lstStyle/>
          <a:p>
            <a:pPr algn="just">
              <a:buFont typeface="Wingdings" panose="05000000000000000000" pitchFamily="2" charset="2"/>
              <a:buNone/>
            </a:pPr>
            <a:r>
              <a:rPr lang="en-US" altLang="zh-TW" sz="2400" dirty="0"/>
              <a:t>e.g.,  p (A+B*C, D) ==&gt;      T1 = B * C</a:t>
            </a:r>
          </a:p>
          <a:p>
            <a:pPr algn="just">
              <a:buFont typeface="Wingdings" panose="05000000000000000000" pitchFamily="2" charset="2"/>
              <a:buNone/>
            </a:pPr>
            <a:r>
              <a:rPr lang="en-US" altLang="zh-TW" sz="2400" dirty="0"/>
              <a:t>                                         T2 = A + T1</a:t>
            </a:r>
          </a:p>
          <a:p>
            <a:pPr algn="just">
              <a:buFont typeface="Wingdings" panose="05000000000000000000" pitchFamily="2" charset="2"/>
              <a:buNone/>
            </a:pPr>
            <a:r>
              <a:rPr lang="en-US" altLang="zh-TW" sz="2400" dirty="0"/>
              <a:t>                                         Param T2</a:t>
            </a:r>
          </a:p>
          <a:p>
            <a:pPr algn="just">
              <a:buFont typeface="Wingdings" panose="05000000000000000000" pitchFamily="2" charset="2"/>
              <a:buNone/>
            </a:pPr>
            <a:r>
              <a:rPr lang="en-US" altLang="zh-TW" sz="2400" dirty="0"/>
              <a:t>                                         Param D</a:t>
            </a:r>
          </a:p>
          <a:p>
            <a:pPr algn="just">
              <a:buFont typeface="Wingdings" panose="05000000000000000000" pitchFamily="2" charset="2"/>
              <a:buNone/>
            </a:pPr>
            <a:r>
              <a:rPr lang="en-US" altLang="zh-TW" sz="2400" dirty="0"/>
              <a:t>                                         Call p, 2</a:t>
            </a:r>
          </a:p>
          <a:p>
            <a:endParaRPr lang="en-US" altLang="zh-TW" sz="2400" dirty="0"/>
          </a:p>
        </p:txBody>
      </p:sp>
      <p:sp>
        <p:nvSpPr>
          <p:cNvPr id="69636" name="Line 4">
            <a:extLst>
              <a:ext uri="{FF2B5EF4-FFF2-40B4-BE49-F238E27FC236}">
                <a16:creationId xmlns:a16="http://schemas.microsoft.com/office/drawing/2014/main" id="{E15A3CE6-ED57-A892-2DBC-0A64D927B12A}"/>
              </a:ext>
            </a:extLst>
          </p:cNvPr>
          <p:cNvSpPr>
            <a:spLocks noChangeShapeType="1"/>
          </p:cNvSpPr>
          <p:nvPr/>
        </p:nvSpPr>
        <p:spPr bwMode="auto">
          <a:xfrm flipH="1">
            <a:off x="6383339" y="1628776"/>
            <a:ext cx="649287" cy="936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9637" name="Text Box 5">
            <a:extLst>
              <a:ext uri="{FF2B5EF4-FFF2-40B4-BE49-F238E27FC236}">
                <a16:creationId xmlns:a16="http://schemas.microsoft.com/office/drawing/2014/main" id="{646702B4-BBAE-9798-FE91-C38A1E654101}"/>
              </a:ext>
            </a:extLst>
          </p:cNvPr>
          <p:cNvSpPr txBox="1">
            <a:spLocks noChangeArrowheads="1"/>
          </p:cNvSpPr>
          <p:nvPr/>
        </p:nvSpPr>
        <p:spPr bwMode="auto">
          <a:xfrm>
            <a:off x="6888164" y="1196975"/>
            <a:ext cx="2206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Temporary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a:extLst>
              <a:ext uri="{FF2B5EF4-FFF2-40B4-BE49-F238E27FC236}">
                <a16:creationId xmlns:a16="http://schemas.microsoft.com/office/drawing/2014/main" id="{2EC04024-63FC-F005-7782-7E5F75225B48}"/>
              </a:ext>
            </a:extLst>
          </p:cNvPr>
          <p:cNvSpPr>
            <a:spLocks noGrp="1" noChangeArrowheads="1"/>
          </p:cNvSpPr>
          <p:nvPr>
            <p:ph type="title"/>
          </p:nvPr>
        </p:nvSpPr>
        <p:spPr>
          <a:xfrm>
            <a:off x="2209800" y="381000"/>
            <a:ext cx="7772400" cy="457200"/>
          </a:xfrm>
        </p:spPr>
        <p:txBody>
          <a:bodyPr>
            <a:normAutofit fontScale="90000"/>
          </a:bodyPr>
          <a:lstStyle/>
          <a:p>
            <a:r>
              <a:rPr lang="en-US" altLang="zh-TW" sz="2400" u="sng"/>
              <a:t>At run-time</a:t>
            </a:r>
            <a:r>
              <a:rPr lang="en-US" altLang="zh-TW"/>
              <a:t> </a:t>
            </a:r>
          </a:p>
        </p:txBody>
      </p:sp>
      <p:sp>
        <p:nvSpPr>
          <p:cNvPr id="70659" name="Rectangle 3">
            <a:extLst>
              <a:ext uri="{FF2B5EF4-FFF2-40B4-BE49-F238E27FC236}">
                <a16:creationId xmlns:a16="http://schemas.microsoft.com/office/drawing/2014/main" id="{E2D600BD-211F-4598-3D4E-F30E7B3EF88B}"/>
              </a:ext>
            </a:extLst>
          </p:cNvPr>
          <p:cNvSpPr>
            <a:spLocks noGrp="1" noChangeArrowheads="1"/>
          </p:cNvSpPr>
          <p:nvPr>
            <p:ph type="body" idx="1"/>
          </p:nvPr>
        </p:nvSpPr>
        <p:spPr>
          <a:xfrm>
            <a:off x="2209800" y="1066800"/>
            <a:ext cx="7772400" cy="5029200"/>
          </a:xfrm>
        </p:spPr>
        <p:txBody>
          <a:bodyPr/>
          <a:lstStyle/>
          <a:p>
            <a:pPr algn="just">
              <a:lnSpc>
                <a:spcPct val="90000"/>
              </a:lnSpc>
              <a:buFont typeface="Wingdings" panose="05000000000000000000" pitchFamily="2" charset="2"/>
              <a:buNone/>
            </a:pPr>
            <a:r>
              <a:rPr lang="en-US" altLang="zh-TW" dirty="0"/>
              <a:t>*  Assume TOP points to the lowest-numbered used location on the stack and the memory locations are counted by words.</a:t>
            </a:r>
          </a:p>
          <a:p>
            <a:pPr algn="just">
              <a:lnSpc>
                <a:spcPct val="90000"/>
              </a:lnSpc>
              <a:buFont typeface="Wingdings" panose="05000000000000000000" pitchFamily="2" charset="2"/>
              <a:buNone/>
            </a:pPr>
            <a:r>
              <a:rPr lang="en-US" altLang="zh-TW" dirty="0"/>
              <a:t> </a:t>
            </a:r>
          </a:p>
          <a:p>
            <a:pPr algn="just">
              <a:lnSpc>
                <a:spcPct val="90000"/>
              </a:lnSpc>
              <a:buFont typeface="Wingdings" panose="05000000000000000000" pitchFamily="2" charset="2"/>
              <a:buNone/>
            </a:pPr>
            <a:r>
              <a:rPr lang="en-US" altLang="zh-TW" dirty="0"/>
              <a:t>'param T' is translated into 'push(T)' which stands for </a:t>
            </a:r>
          </a:p>
          <a:p>
            <a:pPr algn="just">
              <a:lnSpc>
                <a:spcPct val="90000"/>
              </a:lnSpc>
              <a:buFont typeface="Wingdings" panose="05000000000000000000" pitchFamily="2" charset="2"/>
              <a:buNone/>
            </a:pPr>
            <a:r>
              <a:rPr lang="en-US" altLang="zh-TW" dirty="0"/>
              <a:t> TOP = TOP - 1;    /* now TOP points to an available entry */</a:t>
            </a:r>
          </a:p>
          <a:p>
            <a:pPr algn="just">
              <a:lnSpc>
                <a:spcPct val="90000"/>
              </a:lnSpc>
              <a:buFont typeface="Wingdings" panose="05000000000000000000" pitchFamily="2" charset="2"/>
              <a:buNone/>
            </a:pPr>
            <a:r>
              <a:rPr lang="en-US" altLang="zh-TW" dirty="0"/>
              <a:t> *TOP = T;            /* save T into the memory </a:t>
            </a:r>
          </a:p>
          <a:p>
            <a:pPr algn="just">
              <a:lnSpc>
                <a:spcPct val="90000"/>
              </a:lnSpc>
              <a:buFont typeface="Wingdings" panose="05000000000000000000" pitchFamily="2" charset="2"/>
              <a:buNone/>
            </a:pPr>
            <a:r>
              <a:rPr lang="en-US" altLang="zh-TW" dirty="0"/>
              <a:t>'call p, n' is translated into the following instructions: </a:t>
            </a:r>
          </a:p>
          <a:p>
            <a:pPr algn="just">
              <a:lnSpc>
                <a:spcPct val="90000"/>
              </a:lnSpc>
              <a:buFont typeface="Wingdings" panose="05000000000000000000" pitchFamily="2" charset="2"/>
              <a:buNone/>
            </a:pPr>
            <a:r>
              <a:rPr lang="en-US" altLang="zh-TW" dirty="0"/>
              <a:t>push (n)  /*store the argument count */</a:t>
            </a:r>
          </a:p>
          <a:p>
            <a:pPr algn="just">
              <a:lnSpc>
                <a:spcPct val="90000"/>
              </a:lnSpc>
              <a:buFont typeface="Wingdings" panose="05000000000000000000" pitchFamily="2" charset="2"/>
              <a:buNone/>
            </a:pPr>
            <a:r>
              <a:rPr lang="en-US" altLang="zh-TW" dirty="0"/>
              <a:t>push (</a:t>
            </a:r>
            <a:r>
              <a:rPr lang="en-US" altLang="zh-TW" i="1" dirty="0"/>
              <a:t>l</a:t>
            </a:r>
            <a:r>
              <a:rPr lang="en-US" altLang="zh-TW" baseline="-30000" dirty="0"/>
              <a:t>1</a:t>
            </a:r>
            <a:r>
              <a:rPr lang="en-US" altLang="zh-TW" dirty="0"/>
              <a:t>)  /* l</a:t>
            </a:r>
            <a:r>
              <a:rPr lang="en-US" altLang="zh-TW" baseline="-30000" dirty="0"/>
              <a:t>1</a:t>
            </a:r>
            <a:r>
              <a:rPr lang="en-US" altLang="zh-TW" dirty="0"/>
              <a:t> is the return address */</a:t>
            </a:r>
          </a:p>
          <a:p>
            <a:pPr algn="just">
              <a:lnSpc>
                <a:spcPct val="90000"/>
              </a:lnSpc>
              <a:buFont typeface="Wingdings" panose="05000000000000000000" pitchFamily="2" charset="2"/>
              <a:buNone/>
            </a:pPr>
            <a:r>
              <a:rPr lang="en-US" altLang="zh-TW" dirty="0"/>
              <a:t>push ()   /* leave one space for the return value */</a:t>
            </a:r>
          </a:p>
          <a:p>
            <a:pPr algn="just">
              <a:lnSpc>
                <a:spcPct val="90000"/>
              </a:lnSpc>
              <a:buFont typeface="Wingdings" panose="05000000000000000000" pitchFamily="2" charset="2"/>
              <a:buNone/>
            </a:pPr>
            <a:r>
              <a:rPr lang="en-US" altLang="zh-TW" dirty="0">
                <a:solidFill>
                  <a:srgbClr val="CC0000"/>
                </a:solidFill>
              </a:rPr>
              <a:t>push (SP)</a:t>
            </a:r>
            <a:r>
              <a:rPr lang="en-US" altLang="zh-TW" dirty="0"/>
              <a:t> /* store the </a:t>
            </a:r>
            <a:r>
              <a:rPr lang="en-US" altLang="zh-TW" u="sng" dirty="0"/>
              <a:t>old stack pointer</a:t>
            </a:r>
            <a:r>
              <a:rPr lang="en-US" altLang="zh-TW" dirty="0"/>
              <a:t> */</a:t>
            </a:r>
          </a:p>
          <a:p>
            <a:pPr algn="just">
              <a:lnSpc>
                <a:spcPct val="90000"/>
              </a:lnSpc>
              <a:buFont typeface="Wingdings" panose="05000000000000000000" pitchFamily="2" charset="2"/>
              <a:buNone/>
            </a:pPr>
            <a:r>
              <a:rPr lang="en-US" altLang="zh-TW" dirty="0" err="1"/>
              <a:t>goto</a:t>
            </a:r>
            <a:r>
              <a:rPr lang="en-US" altLang="zh-TW" dirty="0"/>
              <a:t> </a:t>
            </a:r>
            <a:r>
              <a:rPr lang="en-US" altLang="zh-TW" i="1" dirty="0"/>
              <a:t>l</a:t>
            </a:r>
            <a:r>
              <a:rPr lang="en-US" altLang="zh-TW" baseline="-30000" dirty="0"/>
              <a:t>2</a:t>
            </a:r>
            <a:r>
              <a:rPr lang="en-US" altLang="zh-TW" dirty="0"/>
              <a:t>   /* </a:t>
            </a:r>
            <a:r>
              <a:rPr lang="en-US" altLang="zh-TW" i="1" dirty="0"/>
              <a:t>l</a:t>
            </a:r>
            <a:r>
              <a:rPr lang="en-US" altLang="zh-TW" baseline="-30000" dirty="0"/>
              <a:t>2</a:t>
            </a:r>
            <a:r>
              <a:rPr lang="en-US" altLang="zh-TW" dirty="0"/>
              <a:t> is the first statement of the called procedure p */</a:t>
            </a:r>
          </a:p>
          <a:p>
            <a:pPr>
              <a:lnSpc>
                <a:spcPct val="90000"/>
              </a:lnSpc>
              <a:buFont typeface="Wingdings" panose="05000000000000000000" pitchFamily="2" charset="2"/>
              <a:buNone/>
            </a:pPr>
            <a:endParaRPr lang="en-US" altLang="zh-TW"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AutoShape 4">
            <a:extLst>
              <a:ext uri="{FF2B5EF4-FFF2-40B4-BE49-F238E27FC236}">
                <a16:creationId xmlns:a16="http://schemas.microsoft.com/office/drawing/2014/main" id="{5270737E-57E3-85F3-1343-D5C90A9C40E1}"/>
              </a:ext>
            </a:extLst>
          </p:cNvPr>
          <p:cNvSpPr>
            <a:spLocks noChangeArrowheads="1"/>
          </p:cNvSpPr>
          <p:nvPr/>
        </p:nvSpPr>
        <p:spPr bwMode="auto">
          <a:xfrm>
            <a:off x="2279650" y="549275"/>
            <a:ext cx="7772400" cy="3048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defRPr kumimoji="1" sz="3600" b="1">
                <a:solidFill>
                  <a:schemeClr val="tx2"/>
                </a:solidFill>
                <a:latin typeface="Arial" panose="020B0604020202020204" pitchFamily="34" charset="0"/>
                <a:ea typeface="新細明體" panose="02020500000000000000" pitchFamily="18" charset="-120"/>
              </a:defRPr>
            </a:lvl1pPr>
            <a:lvl2pPr>
              <a:lnSpc>
                <a:spcPct val="90000"/>
              </a:lnSpc>
              <a:defRPr kumimoji="1" sz="3600" b="1">
                <a:solidFill>
                  <a:schemeClr val="tx2"/>
                </a:solidFill>
                <a:latin typeface="Arial" panose="020B0604020202020204" pitchFamily="34" charset="0"/>
                <a:ea typeface="新細明體" panose="02020500000000000000" pitchFamily="18" charset="-120"/>
              </a:defRPr>
            </a:lvl2pPr>
            <a:lvl3pPr>
              <a:lnSpc>
                <a:spcPct val="90000"/>
              </a:lnSpc>
              <a:defRPr kumimoji="1" sz="3600" b="1">
                <a:solidFill>
                  <a:schemeClr val="tx2"/>
                </a:solidFill>
                <a:latin typeface="Arial" panose="020B0604020202020204" pitchFamily="34" charset="0"/>
                <a:ea typeface="新細明體" panose="02020500000000000000" pitchFamily="18" charset="-120"/>
              </a:defRPr>
            </a:lvl3pPr>
            <a:lvl4pPr>
              <a:lnSpc>
                <a:spcPct val="90000"/>
              </a:lnSpc>
              <a:defRPr kumimoji="1" sz="3600" b="1">
                <a:solidFill>
                  <a:schemeClr val="tx2"/>
                </a:solidFill>
                <a:latin typeface="Arial" panose="020B0604020202020204" pitchFamily="34" charset="0"/>
                <a:ea typeface="新細明體" panose="02020500000000000000" pitchFamily="18" charset="-120"/>
              </a:defRPr>
            </a:lvl4pPr>
            <a:lvl5pPr>
              <a:lnSpc>
                <a:spcPct val="90000"/>
              </a:lnSpc>
              <a:defRPr kumimoji="1" sz="3600" b="1">
                <a:solidFill>
                  <a:schemeClr val="tx2"/>
                </a:solidFill>
                <a:latin typeface="Arial" panose="020B0604020202020204" pitchFamily="34" charset="0"/>
                <a:ea typeface="新細明體" panose="02020500000000000000" pitchFamily="18" charset="-120"/>
              </a:defRPr>
            </a:lvl5pPr>
            <a:lvl6pPr marL="4572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6pPr>
            <a:lvl7pPr marL="9144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7pPr>
            <a:lvl8pPr marL="13716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8pPr>
            <a:lvl9pPr marL="18288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9pPr>
          </a:lstStyle>
          <a:p>
            <a:r>
              <a:rPr lang="en-US" altLang="zh-TW" sz="2400" dirty="0"/>
              <a:t> General Organization of an Activation Record</a:t>
            </a:r>
            <a:r>
              <a:rPr lang="en-US" altLang="zh-TW" dirty="0"/>
              <a:t> </a:t>
            </a:r>
          </a:p>
        </p:txBody>
      </p:sp>
      <p:sp>
        <p:nvSpPr>
          <p:cNvPr id="142341" name="Rectangle 5">
            <a:extLst>
              <a:ext uri="{FF2B5EF4-FFF2-40B4-BE49-F238E27FC236}">
                <a16:creationId xmlns:a16="http://schemas.microsoft.com/office/drawing/2014/main" id="{23331AD4-D393-E972-7212-4E65F53361FB}"/>
              </a:ext>
            </a:extLst>
          </p:cNvPr>
          <p:cNvSpPr>
            <a:spLocks noChangeArrowheads="1"/>
          </p:cNvSpPr>
          <p:nvPr/>
        </p:nvSpPr>
        <p:spPr bwMode="auto">
          <a:xfrm>
            <a:off x="2209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buFont typeface="Wingdings" panose="05000000000000000000" pitchFamily="2" charset="2"/>
              <a:buNone/>
            </a:pPr>
            <a:r>
              <a:rPr lang="en-US" altLang="zh-TW" sz="2400" dirty="0">
                <a:solidFill>
                  <a:schemeClr val="tx2"/>
                </a:solidFill>
              </a:rPr>
              <a:t>                 Local &amp; temp. data</a:t>
            </a:r>
          </a:p>
          <a:p>
            <a:pPr algn="just">
              <a:buFont typeface="Wingdings" panose="05000000000000000000" pitchFamily="2" charset="2"/>
              <a:buNone/>
            </a:pPr>
            <a:r>
              <a:rPr lang="en-US" altLang="zh-TW" sz="2400" dirty="0"/>
              <a:t>                   Old SP</a:t>
            </a:r>
          </a:p>
          <a:p>
            <a:pPr algn="just">
              <a:buFont typeface="Wingdings" panose="05000000000000000000" pitchFamily="2" charset="2"/>
              <a:buNone/>
            </a:pPr>
            <a:r>
              <a:rPr lang="en-US" altLang="zh-TW" sz="2400" dirty="0"/>
              <a:t>                   Return value</a:t>
            </a:r>
          </a:p>
          <a:p>
            <a:pPr algn="just">
              <a:buFont typeface="Wingdings" panose="05000000000000000000" pitchFamily="2" charset="2"/>
              <a:buNone/>
            </a:pPr>
            <a:r>
              <a:rPr lang="en-US" altLang="zh-TW" sz="2400" dirty="0"/>
              <a:t>                   Return address</a:t>
            </a:r>
          </a:p>
          <a:p>
            <a:pPr algn="just">
              <a:buFont typeface="Wingdings" panose="05000000000000000000" pitchFamily="2" charset="2"/>
              <a:buNone/>
            </a:pPr>
            <a:r>
              <a:rPr lang="en-US" altLang="zh-TW" sz="2400" dirty="0"/>
              <a:t>                   Argument count</a:t>
            </a:r>
          </a:p>
          <a:p>
            <a:pPr algn="just">
              <a:buFont typeface="Wingdings" panose="05000000000000000000" pitchFamily="2" charset="2"/>
              <a:buNone/>
            </a:pPr>
            <a:r>
              <a:rPr lang="en-US" altLang="zh-TW" sz="2400" dirty="0"/>
              <a:t>                   Parameter </a:t>
            </a:r>
            <a:r>
              <a:rPr lang="en-US" altLang="zh-TW" sz="2400" dirty="0" err="1"/>
              <a:t>t</a:t>
            </a:r>
            <a:r>
              <a:rPr lang="en-US" altLang="zh-TW" sz="2400" baseline="-30000" dirty="0" err="1"/>
              <a:t>n</a:t>
            </a:r>
            <a:endParaRPr lang="en-US" altLang="zh-TW" sz="2400" dirty="0"/>
          </a:p>
          <a:p>
            <a:pPr algn="just">
              <a:buFont typeface="Wingdings" panose="05000000000000000000" pitchFamily="2" charset="2"/>
              <a:buNone/>
            </a:pPr>
            <a:r>
              <a:rPr lang="en-US" altLang="zh-TW" sz="2400" dirty="0"/>
              <a:t>                   .................</a:t>
            </a:r>
          </a:p>
          <a:p>
            <a:pPr algn="just">
              <a:buFont typeface="Wingdings" panose="05000000000000000000" pitchFamily="2" charset="2"/>
              <a:buNone/>
            </a:pPr>
            <a:r>
              <a:rPr lang="en-US" altLang="zh-TW" sz="2400" dirty="0"/>
              <a:t>                   Parameter t</a:t>
            </a:r>
            <a:r>
              <a:rPr lang="en-US" altLang="zh-TW" sz="2400" baseline="-30000" dirty="0"/>
              <a:t>2</a:t>
            </a:r>
            <a:endParaRPr lang="en-US" altLang="zh-TW" sz="2400" dirty="0"/>
          </a:p>
          <a:p>
            <a:pPr algn="just">
              <a:buFont typeface="Wingdings" panose="05000000000000000000" pitchFamily="2" charset="2"/>
              <a:buNone/>
            </a:pPr>
            <a:r>
              <a:rPr lang="en-US" altLang="zh-TW" sz="2400" dirty="0"/>
              <a:t>                   Parameter t</a:t>
            </a:r>
            <a:r>
              <a:rPr lang="en-US" altLang="zh-TW" sz="2400" baseline="-30000" dirty="0"/>
              <a:t>1</a:t>
            </a:r>
            <a:endParaRPr lang="en-US" altLang="zh-TW" sz="2400" dirty="0"/>
          </a:p>
          <a:p>
            <a:pPr>
              <a:buFont typeface="Wingdings" panose="05000000000000000000" pitchFamily="2" charset="2"/>
              <a:buNone/>
            </a:pPr>
            <a:endParaRPr lang="en-US" altLang="zh-TW" sz="2400" dirty="0"/>
          </a:p>
        </p:txBody>
      </p:sp>
      <p:sp>
        <p:nvSpPr>
          <p:cNvPr id="142342" name="Line 6">
            <a:extLst>
              <a:ext uri="{FF2B5EF4-FFF2-40B4-BE49-F238E27FC236}">
                <a16:creationId xmlns:a16="http://schemas.microsoft.com/office/drawing/2014/main" id="{1FA558DC-8660-ACCD-7A26-0CDA970DD676}"/>
              </a:ext>
            </a:extLst>
          </p:cNvPr>
          <p:cNvSpPr>
            <a:spLocks noChangeShapeType="1"/>
          </p:cNvSpPr>
          <p:nvPr/>
        </p:nvSpPr>
        <p:spPr bwMode="auto">
          <a:xfrm>
            <a:off x="3657600" y="19812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43" name="Line 7">
            <a:extLst>
              <a:ext uri="{FF2B5EF4-FFF2-40B4-BE49-F238E27FC236}">
                <a16:creationId xmlns:a16="http://schemas.microsoft.com/office/drawing/2014/main" id="{44387AC6-7EFB-0595-C847-C8FA345A3FC8}"/>
              </a:ext>
            </a:extLst>
          </p:cNvPr>
          <p:cNvSpPr>
            <a:spLocks noChangeShapeType="1"/>
          </p:cNvSpPr>
          <p:nvPr/>
        </p:nvSpPr>
        <p:spPr bwMode="auto">
          <a:xfrm>
            <a:off x="3648075" y="23495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44" name="Line 8">
            <a:extLst>
              <a:ext uri="{FF2B5EF4-FFF2-40B4-BE49-F238E27FC236}">
                <a16:creationId xmlns:a16="http://schemas.microsoft.com/office/drawing/2014/main" id="{DF1A6C91-8605-B1F5-A087-04D77357187B}"/>
              </a:ext>
            </a:extLst>
          </p:cNvPr>
          <p:cNvSpPr>
            <a:spLocks noChangeShapeType="1"/>
          </p:cNvSpPr>
          <p:nvPr/>
        </p:nvSpPr>
        <p:spPr bwMode="auto">
          <a:xfrm>
            <a:off x="3648075" y="27813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45" name="Line 9">
            <a:extLst>
              <a:ext uri="{FF2B5EF4-FFF2-40B4-BE49-F238E27FC236}">
                <a16:creationId xmlns:a16="http://schemas.microsoft.com/office/drawing/2014/main" id="{0035A868-BE77-0998-AFD6-D0E5F055B204}"/>
              </a:ext>
            </a:extLst>
          </p:cNvPr>
          <p:cNvSpPr>
            <a:spLocks noChangeShapeType="1"/>
          </p:cNvSpPr>
          <p:nvPr/>
        </p:nvSpPr>
        <p:spPr bwMode="auto">
          <a:xfrm>
            <a:off x="3648075" y="32131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46" name="Line 10">
            <a:extLst>
              <a:ext uri="{FF2B5EF4-FFF2-40B4-BE49-F238E27FC236}">
                <a16:creationId xmlns:a16="http://schemas.microsoft.com/office/drawing/2014/main" id="{D4778AB7-7483-8FC0-5AA7-1A72E507CEA4}"/>
              </a:ext>
            </a:extLst>
          </p:cNvPr>
          <p:cNvSpPr>
            <a:spLocks noChangeShapeType="1"/>
          </p:cNvSpPr>
          <p:nvPr/>
        </p:nvSpPr>
        <p:spPr bwMode="auto">
          <a:xfrm>
            <a:off x="3648075" y="3716338"/>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47" name="Line 11">
            <a:extLst>
              <a:ext uri="{FF2B5EF4-FFF2-40B4-BE49-F238E27FC236}">
                <a16:creationId xmlns:a16="http://schemas.microsoft.com/office/drawing/2014/main" id="{EDEA293F-693B-8698-59F8-4A44DD8938BD}"/>
              </a:ext>
            </a:extLst>
          </p:cNvPr>
          <p:cNvSpPr>
            <a:spLocks noChangeShapeType="1"/>
          </p:cNvSpPr>
          <p:nvPr/>
        </p:nvSpPr>
        <p:spPr bwMode="auto">
          <a:xfrm>
            <a:off x="3648075" y="4221163"/>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48" name="Line 12">
            <a:extLst>
              <a:ext uri="{FF2B5EF4-FFF2-40B4-BE49-F238E27FC236}">
                <a16:creationId xmlns:a16="http://schemas.microsoft.com/office/drawing/2014/main" id="{891F822F-059B-19C7-FAC2-E299C6843F91}"/>
              </a:ext>
            </a:extLst>
          </p:cNvPr>
          <p:cNvSpPr>
            <a:spLocks noChangeShapeType="1"/>
          </p:cNvSpPr>
          <p:nvPr/>
        </p:nvSpPr>
        <p:spPr bwMode="auto">
          <a:xfrm>
            <a:off x="3648075" y="4581525"/>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49" name="Line 13">
            <a:extLst>
              <a:ext uri="{FF2B5EF4-FFF2-40B4-BE49-F238E27FC236}">
                <a16:creationId xmlns:a16="http://schemas.microsoft.com/office/drawing/2014/main" id="{1EC334DF-4F40-92C9-BDB7-570FA53E2B22}"/>
              </a:ext>
            </a:extLst>
          </p:cNvPr>
          <p:cNvSpPr>
            <a:spLocks noChangeShapeType="1"/>
          </p:cNvSpPr>
          <p:nvPr/>
        </p:nvSpPr>
        <p:spPr bwMode="auto">
          <a:xfrm>
            <a:off x="3648075" y="5013325"/>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50" name="Line 14">
            <a:extLst>
              <a:ext uri="{FF2B5EF4-FFF2-40B4-BE49-F238E27FC236}">
                <a16:creationId xmlns:a16="http://schemas.microsoft.com/office/drawing/2014/main" id="{E47C7764-83BF-818F-0A50-80E08F9441B3}"/>
              </a:ext>
            </a:extLst>
          </p:cNvPr>
          <p:cNvSpPr>
            <a:spLocks noChangeShapeType="1"/>
          </p:cNvSpPr>
          <p:nvPr/>
        </p:nvSpPr>
        <p:spPr bwMode="auto">
          <a:xfrm>
            <a:off x="3648075" y="6021388"/>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51" name="Line 15">
            <a:extLst>
              <a:ext uri="{FF2B5EF4-FFF2-40B4-BE49-F238E27FC236}">
                <a16:creationId xmlns:a16="http://schemas.microsoft.com/office/drawing/2014/main" id="{9202E170-EA14-5560-3ED0-07A0A28CC8D0}"/>
              </a:ext>
            </a:extLst>
          </p:cNvPr>
          <p:cNvSpPr>
            <a:spLocks noChangeShapeType="1"/>
          </p:cNvSpPr>
          <p:nvPr/>
        </p:nvSpPr>
        <p:spPr bwMode="auto">
          <a:xfrm>
            <a:off x="3657600" y="14478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52" name="Line 16">
            <a:extLst>
              <a:ext uri="{FF2B5EF4-FFF2-40B4-BE49-F238E27FC236}">
                <a16:creationId xmlns:a16="http://schemas.microsoft.com/office/drawing/2014/main" id="{77FF2EB9-17C8-11D0-58F7-52B4A7493941}"/>
              </a:ext>
            </a:extLst>
          </p:cNvPr>
          <p:cNvSpPr>
            <a:spLocks noChangeShapeType="1"/>
          </p:cNvSpPr>
          <p:nvPr/>
        </p:nvSpPr>
        <p:spPr bwMode="auto">
          <a:xfrm flipH="1">
            <a:off x="3648076" y="1447800"/>
            <a:ext cx="9525" cy="541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53" name="Line 17">
            <a:extLst>
              <a:ext uri="{FF2B5EF4-FFF2-40B4-BE49-F238E27FC236}">
                <a16:creationId xmlns:a16="http://schemas.microsoft.com/office/drawing/2014/main" id="{AF61B8F2-3104-08DD-3F1A-5EDF438848E3}"/>
              </a:ext>
            </a:extLst>
          </p:cNvPr>
          <p:cNvSpPr>
            <a:spLocks noChangeShapeType="1"/>
          </p:cNvSpPr>
          <p:nvPr/>
        </p:nvSpPr>
        <p:spPr bwMode="auto">
          <a:xfrm>
            <a:off x="6553201" y="1447800"/>
            <a:ext cx="47625" cy="541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54" name="Line 18">
            <a:extLst>
              <a:ext uri="{FF2B5EF4-FFF2-40B4-BE49-F238E27FC236}">
                <a16:creationId xmlns:a16="http://schemas.microsoft.com/office/drawing/2014/main" id="{4E2CBB2D-BAEA-5189-47F7-587289120997}"/>
              </a:ext>
            </a:extLst>
          </p:cNvPr>
          <p:cNvSpPr>
            <a:spLocks noChangeShapeType="1"/>
          </p:cNvSpPr>
          <p:nvPr/>
        </p:nvSpPr>
        <p:spPr bwMode="auto">
          <a:xfrm>
            <a:off x="2855913" y="2133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55" name="Text Box 19">
            <a:extLst>
              <a:ext uri="{FF2B5EF4-FFF2-40B4-BE49-F238E27FC236}">
                <a16:creationId xmlns:a16="http://schemas.microsoft.com/office/drawing/2014/main" id="{BA6AB438-E080-DEB5-F219-629BCECA05B5}"/>
              </a:ext>
            </a:extLst>
          </p:cNvPr>
          <p:cNvSpPr txBox="1">
            <a:spLocks noChangeArrowheads="1"/>
          </p:cNvSpPr>
          <p:nvPr/>
        </p:nvSpPr>
        <p:spPr bwMode="auto">
          <a:xfrm>
            <a:off x="6858000" y="99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400">
                <a:latin typeface="Times New Roman" panose="02020603050405020304" pitchFamily="18" charset="0"/>
              </a:rPr>
              <a:t>0</a:t>
            </a:r>
          </a:p>
        </p:txBody>
      </p:sp>
      <p:sp>
        <p:nvSpPr>
          <p:cNvPr id="142356" name="Text Box 20">
            <a:extLst>
              <a:ext uri="{FF2B5EF4-FFF2-40B4-BE49-F238E27FC236}">
                <a16:creationId xmlns:a16="http://schemas.microsoft.com/office/drawing/2014/main" id="{19DF589F-FC78-B210-4083-8137CABA1327}"/>
              </a:ext>
            </a:extLst>
          </p:cNvPr>
          <p:cNvSpPr txBox="1">
            <a:spLocks noChangeArrowheads="1"/>
          </p:cNvSpPr>
          <p:nvPr/>
        </p:nvSpPr>
        <p:spPr bwMode="auto">
          <a:xfrm>
            <a:off x="6765925" y="6019800"/>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400">
                <a:latin typeface="Times New Roman" panose="02020603050405020304" pitchFamily="18" charset="0"/>
              </a:rPr>
              <a:t>2</a:t>
            </a:r>
            <a:r>
              <a:rPr lang="en-US" altLang="zh-TW" sz="2400" baseline="30000">
                <a:latin typeface="Times New Roman" panose="02020603050405020304" pitchFamily="18" charset="0"/>
              </a:rPr>
              <a:t>n</a:t>
            </a:r>
            <a:r>
              <a:rPr lang="en-US" altLang="zh-TW" sz="2400">
                <a:latin typeface="Times New Roman" panose="02020603050405020304" pitchFamily="18" charset="0"/>
              </a:rPr>
              <a:t>-1 </a:t>
            </a:r>
          </a:p>
        </p:txBody>
      </p:sp>
      <p:sp>
        <p:nvSpPr>
          <p:cNvPr id="142357" name="Text Box 21">
            <a:extLst>
              <a:ext uri="{FF2B5EF4-FFF2-40B4-BE49-F238E27FC236}">
                <a16:creationId xmlns:a16="http://schemas.microsoft.com/office/drawing/2014/main" id="{8A60AD04-0F74-C6A2-CD3C-500909DE3771}"/>
              </a:ext>
            </a:extLst>
          </p:cNvPr>
          <p:cNvSpPr txBox="1">
            <a:spLocks noChangeArrowheads="1"/>
          </p:cNvSpPr>
          <p:nvPr/>
        </p:nvSpPr>
        <p:spPr bwMode="auto">
          <a:xfrm>
            <a:off x="6842125" y="1489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a:t>
            </a:r>
          </a:p>
        </p:txBody>
      </p:sp>
      <p:sp>
        <p:nvSpPr>
          <p:cNvPr id="142358" name="Text Box 22">
            <a:extLst>
              <a:ext uri="{FF2B5EF4-FFF2-40B4-BE49-F238E27FC236}">
                <a16:creationId xmlns:a16="http://schemas.microsoft.com/office/drawing/2014/main" id="{6FF6D6CA-D14A-B66C-4A38-D935A40C6F33}"/>
              </a:ext>
            </a:extLst>
          </p:cNvPr>
          <p:cNvSpPr txBox="1">
            <a:spLocks noChangeArrowheads="1"/>
          </p:cNvSpPr>
          <p:nvPr/>
        </p:nvSpPr>
        <p:spPr bwMode="auto">
          <a:xfrm>
            <a:off x="6858000" y="3048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a:t>
            </a:r>
          </a:p>
        </p:txBody>
      </p:sp>
      <p:sp>
        <p:nvSpPr>
          <p:cNvPr id="142359" name="Text Box 23">
            <a:extLst>
              <a:ext uri="{FF2B5EF4-FFF2-40B4-BE49-F238E27FC236}">
                <a16:creationId xmlns:a16="http://schemas.microsoft.com/office/drawing/2014/main" id="{F5D73B94-01FC-8A32-9FBB-6A433982B7FE}"/>
              </a:ext>
            </a:extLst>
          </p:cNvPr>
          <p:cNvSpPr txBox="1">
            <a:spLocks noChangeArrowheads="1"/>
          </p:cNvSpPr>
          <p:nvPr/>
        </p:nvSpPr>
        <p:spPr bwMode="auto">
          <a:xfrm>
            <a:off x="6842125" y="5070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a:t>
            </a:r>
          </a:p>
        </p:txBody>
      </p:sp>
      <p:sp>
        <p:nvSpPr>
          <p:cNvPr id="142360" name="Text Box 24">
            <a:extLst>
              <a:ext uri="{FF2B5EF4-FFF2-40B4-BE49-F238E27FC236}">
                <a16:creationId xmlns:a16="http://schemas.microsoft.com/office/drawing/2014/main" id="{884DAAB7-D90D-B41C-6057-E77CF14C2ADD}"/>
              </a:ext>
            </a:extLst>
          </p:cNvPr>
          <p:cNvSpPr txBox="1">
            <a:spLocks noChangeArrowheads="1"/>
          </p:cNvSpPr>
          <p:nvPr/>
        </p:nvSpPr>
        <p:spPr bwMode="auto">
          <a:xfrm>
            <a:off x="2208213" y="1916114"/>
            <a:ext cx="863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200">
                <a:latin typeface="Times New Roman" panose="02020603050405020304" pitchFamily="18" charset="0"/>
              </a:rPr>
              <a:t>TOP</a:t>
            </a:r>
          </a:p>
        </p:txBody>
      </p:sp>
      <p:sp>
        <p:nvSpPr>
          <p:cNvPr id="142361" name="Text Box 25">
            <a:extLst>
              <a:ext uri="{FF2B5EF4-FFF2-40B4-BE49-F238E27FC236}">
                <a16:creationId xmlns:a16="http://schemas.microsoft.com/office/drawing/2014/main" id="{2EA9747A-5690-5F50-A4B1-74BBE3B7A1CF}"/>
              </a:ext>
            </a:extLst>
          </p:cNvPr>
          <p:cNvSpPr txBox="1">
            <a:spLocks noChangeArrowheads="1"/>
          </p:cNvSpPr>
          <p:nvPr/>
        </p:nvSpPr>
        <p:spPr bwMode="auto">
          <a:xfrm>
            <a:off x="8289926" y="3014663"/>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TW" altLang="zh-TW" sz="2400">
              <a:latin typeface="Times New Roman" panose="02020603050405020304" pitchFamily="18" charset="0"/>
            </a:endParaRPr>
          </a:p>
        </p:txBody>
      </p:sp>
      <p:sp>
        <p:nvSpPr>
          <p:cNvPr id="142362" name="Text Box 26">
            <a:extLst>
              <a:ext uri="{FF2B5EF4-FFF2-40B4-BE49-F238E27FC236}">
                <a16:creationId xmlns:a16="http://schemas.microsoft.com/office/drawing/2014/main" id="{F883AC70-8049-73B7-B4A6-4F4A842B9561}"/>
              </a:ext>
            </a:extLst>
          </p:cNvPr>
          <p:cNvSpPr txBox="1">
            <a:spLocks noChangeArrowheads="1"/>
          </p:cNvSpPr>
          <p:nvPr/>
        </p:nvSpPr>
        <p:spPr bwMode="auto">
          <a:xfrm>
            <a:off x="8137525" y="3165476"/>
            <a:ext cx="1459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Direction</a:t>
            </a:r>
          </a:p>
          <a:p>
            <a:pPr eaLnBrk="0" hangingPunct="0"/>
            <a:r>
              <a:rPr lang="en-US" altLang="zh-TW" sz="2400">
                <a:latin typeface="Times New Roman" panose="02020603050405020304" pitchFamily="18" charset="0"/>
              </a:rPr>
              <a:t>of Growth</a:t>
            </a:r>
          </a:p>
        </p:txBody>
      </p:sp>
      <p:sp>
        <p:nvSpPr>
          <p:cNvPr id="142363" name="Line 27">
            <a:extLst>
              <a:ext uri="{FF2B5EF4-FFF2-40B4-BE49-F238E27FC236}">
                <a16:creationId xmlns:a16="http://schemas.microsoft.com/office/drawing/2014/main" id="{30BC4721-D343-7358-87F9-B32F2BE965B2}"/>
              </a:ext>
            </a:extLst>
          </p:cNvPr>
          <p:cNvSpPr>
            <a:spLocks noChangeShapeType="1"/>
          </p:cNvSpPr>
          <p:nvPr/>
        </p:nvSpPr>
        <p:spPr bwMode="auto">
          <a:xfrm flipV="1">
            <a:off x="7848600" y="2743200"/>
            <a:ext cx="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64" name="Line 28">
            <a:extLst>
              <a:ext uri="{FF2B5EF4-FFF2-40B4-BE49-F238E27FC236}">
                <a16:creationId xmlns:a16="http://schemas.microsoft.com/office/drawing/2014/main" id="{FEC72583-64C7-69EF-DEB1-6074E47B15FC}"/>
              </a:ext>
            </a:extLst>
          </p:cNvPr>
          <p:cNvSpPr>
            <a:spLocks noChangeShapeType="1"/>
          </p:cNvSpPr>
          <p:nvPr/>
        </p:nvSpPr>
        <p:spPr bwMode="auto">
          <a:xfrm>
            <a:off x="1752600" y="6019800"/>
            <a:ext cx="53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65" name="Line 29">
            <a:extLst>
              <a:ext uri="{FF2B5EF4-FFF2-40B4-BE49-F238E27FC236}">
                <a16:creationId xmlns:a16="http://schemas.microsoft.com/office/drawing/2014/main" id="{1EBB4548-5DEA-88BB-2A8E-EA672D622FCD}"/>
              </a:ext>
            </a:extLst>
          </p:cNvPr>
          <p:cNvSpPr>
            <a:spLocks noChangeShapeType="1"/>
          </p:cNvSpPr>
          <p:nvPr/>
        </p:nvSpPr>
        <p:spPr bwMode="auto">
          <a:xfrm>
            <a:off x="1774825" y="2349500"/>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66" name="Line 30">
            <a:extLst>
              <a:ext uri="{FF2B5EF4-FFF2-40B4-BE49-F238E27FC236}">
                <a16:creationId xmlns:a16="http://schemas.microsoft.com/office/drawing/2014/main" id="{F874A034-4C13-0326-D437-A861CFDD49A5}"/>
              </a:ext>
            </a:extLst>
          </p:cNvPr>
          <p:cNvSpPr>
            <a:spLocks noChangeShapeType="1"/>
          </p:cNvSpPr>
          <p:nvPr/>
        </p:nvSpPr>
        <p:spPr bwMode="auto">
          <a:xfrm flipV="1">
            <a:off x="1981201" y="2420938"/>
            <a:ext cx="11113" cy="11604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67" name="Text Box 31">
            <a:extLst>
              <a:ext uri="{FF2B5EF4-FFF2-40B4-BE49-F238E27FC236}">
                <a16:creationId xmlns:a16="http://schemas.microsoft.com/office/drawing/2014/main" id="{B970242C-53B9-E936-C4B6-D75BB055BDAC}"/>
              </a:ext>
            </a:extLst>
          </p:cNvPr>
          <p:cNvSpPr txBox="1">
            <a:spLocks noChangeArrowheads="1"/>
          </p:cNvSpPr>
          <p:nvPr/>
        </p:nvSpPr>
        <p:spPr bwMode="auto">
          <a:xfrm>
            <a:off x="1524001" y="3581401"/>
            <a:ext cx="18582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caller’s</a:t>
            </a:r>
          </a:p>
          <a:p>
            <a:pPr eaLnBrk="0" hangingPunct="0"/>
            <a:r>
              <a:rPr lang="en-US" altLang="zh-TW" sz="2400">
                <a:latin typeface="Times New Roman" panose="02020603050405020304" pitchFamily="18" charset="0"/>
              </a:rPr>
              <a:t>responsibility</a:t>
            </a:r>
          </a:p>
        </p:txBody>
      </p:sp>
      <p:sp>
        <p:nvSpPr>
          <p:cNvPr id="142368" name="Line 32">
            <a:extLst>
              <a:ext uri="{FF2B5EF4-FFF2-40B4-BE49-F238E27FC236}">
                <a16:creationId xmlns:a16="http://schemas.microsoft.com/office/drawing/2014/main" id="{AD801B1B-8F0F-8CF8-00AA-A70B61748C31}"/>
              </a:ext>
            </a:extLst>
          </p:cNvPr>
          <p:cNvSpPr>
            <a:spLocks noChangeShapeType="1"/>
          </p:cNvSpPr>
          <p:nvPr/>
        </p:nvSpPr>
        <p:spPr bwMode="auto">
          <a:xfrm>
            <a:off x="1981200" y="4419600"/>
            <a:ext cx="0" cy="1524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73" name="Line 37">
            <a:extLst>
              <a:ext uri="{FF2B5EF4-FFF2-40B4-BE49-F238E27FC236}">
                <a16:creationId xmlns:a16="http://schemas.microsoft.com/office/drawing/2014/main" id="{4B7160E8-C971-0311-B6B9-5E09DE3BB5B3}"/>
              </a:ext>
            </a:extLst>
          </p:cNvPr>
          <p:cNvSpPr>
            <a:spLocks noChangeShapeType="1"/>
          </p:cNvSpPr>
          <p:nvPr/>
        </p:nvSpPr>
        <p:spPr bwMode="auto">
          <a:xfrm>
            <a:off x="2855913" y="6524625"/>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2374" name="Text Box 38">
            <a:extLst>
              <a:ext uri="{FF2B5EF4-FFF2-40B4-BE49-F238E27FC236}">
                <a16:creationId xmlns:a16="http://schemas.microsoft.com/office/drawing/2014/main" id="{28C77142-F7F5-94AA-2DA8-290941459A48}"/>
              </a:ext>
            </a:extLst>
          </p:cNvPr>
          <p:cNvSpPr txBox="1">
            <a:spLocks noChangeArrowheads="1"/>
          </p:cNvSpPr>
          <p:nvPr/>
        </p:nvSpPr>
        <p:spPr bwMode="auto">
          <a:xfrm>
            <a:off x="2279650" y="6308726"/>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SP</a:t>
            </a:r>
          </a:p>
        </p:txBody>
      </p:sp>
      <p:sp>
        <p:nvSpPr>
          <p:cNvPr id="142376" name="Line 40">
            <a:extLst>
              <a:ext uri="{FF2B5EF4-FFF2-40B4-BE49-F238E27FC236}">
                <a16:creationId xmlns:a16="http://schemas.microsoft.com/office/drawing/2014/main" id="{096F2734-F3B7-31DF-CC5C-C60DE434418E}"/>
              </a:ext>
            </a:extLst>
          </p:cNvPr>
          <p:cNvSpPr>
            <a:spLocks noChangeShapeType="1"/>
          </p:cNvSpPr>
          <p:nvPr/>
        </p:nvSpPr>
        <p:spPr bwMode="auto">
          <a:xfrm>
            <a:off x="3648075" y="6021388"/>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B1CCED92-4D42-C391-2765-A8CE0D3F64B8}"/>
              </a:ext>
            </a:extLst>
          </p:cNvPr>
          <p:cNvSpPr>
            <a:spLocks noGrp="1" noChangeArrowheads="1"/>
          </p:cNvSpPr>
          <p:nvPr>
            <p:ph type="body" idx="1"/>
          </p:nvPr>
        </p:nvSpPr>
        <p:spPr>
          <a:xfrm>
            <a:off x="2057400" y="1447800"/>
            <a:ext cx="8229600" cy="4953000"/>
          </a:xfrm>
        </p:spPr>
        <p:txBody>
          <a:bodyPr/>
          <a:lstStyle/>
          <a:p>
            <a:pPr algn="just">
              <a:lnSpc>
                <a:spcPct val="90000"/>
              </a:lnSpc>
            </a:pPr>
            <a:r>
              <a:rPr lang="en-US" altLang="zh-TW" sz="2400"/>
              <a:t>The first statement of the called procedure must be a special three-address code 'procbegin', which (1) sets the stack pointer to the place holding the old SP and (2) sets TOP to the top of the activation record (or the stack), so 'procbegin' </a:t>
            </a:r>
            <a:r>
              <a:rPr lang="en-US" altLang="zh-TW" sz="2400" u="sng"/>
              <a:t>stands for</a:t>
            </a:r>
            <a:r>
              <a:rPr lang="en-US" altLang="zh-TW" sz="2400"/>
              <a:t>:</a:t>
            </a:r>
          </a:p>
          <a:p>
            <a:pPr algn="just">
              <a:lnSpc>
                <a:spcPct val="90000"/>
              </a:lnSpc>
              <a:buFont typeface="Wingdings" panose="05000000000000000000" pitchFamily="2" charset="2"/>
              <a:buNone/>
            </a:pPr>
            <a:endParaRPr lang="en-US" altLang="zh-TW" sz="2400"/>
          </a:p>
          <a:p>
            <a:pPr algn="just">
              <a:lnSpc>
                <a:spcPct val="90000"/>
              </a:lnSpc>
              <a:buFont typeface="Wingdings" panose="05000000000000000000" pitchFamily="2" charset="2"/>
              <a:buNone/>
            </a:pPr>
            <a:r>
              <a:rPr lang="en-US" altLang="zh-TW" sz="2400"/>
              <a:t>    SP = TOP;   //</a:t>
            </a:r>
            <a:r>
              <a:rPr lang="en-US" altLang="zh-TW"/>
              <a:t> </a:t>
            </a:r>
            <a:r>
              <a:rPr lang="en-US" altLang="zh-TW" sz="2400"/>
              <a:t>now SP points to old SP value</a:t>
            </a:r>
          </a:p>
          <a:p>
            <a:pPr>
              <a:lnSpc>
                <a:spcPct val="90000"/>
              </a:lnSpc>
              <a:buFont typeface="Wingdings" panose="05000000000000000000" pitchFamily="2" charset="2"/>
              <a:buNone/>
            </a:pPr>
            <a:r>
              <a:rPr lang="en-US" altLang="zh-TW" sz="2400"/>
              <a:t>    TOP = SP + size_of_p;  /* size_of_p is the size of  p, </a:t>
            </a:r>
          </a:p>
          <a:p>
            <a:pPr>
              <a:lnSpc>
                <a:spcPct val="90000"/>
              </a:lnSpc>
              <a:buFont typeface="Wingdings" panose="05000000000000000000" pitchFamily="2" charset="2"/>
              <a:buNone/>
            </a:pPr>
            <a:r>
              <a:rPr lang="en-US" altLang="zh-TW" sz="2400"/>
              <a:t>                                             i.e., the number of </a:t>
            </a:r>
            <a:r>
              <a:rPr lang="en-US" altLang="zh-TW" sz="2400" u="sng"/>
              <a:t>words</a:t>
            </a:r>
            <a:r>
              <a:rPr lang="en-US" altLang="zh-TW" sz="2400"/>
              <a:t> </a:t>
            </a:r>
          </a:p>
          <a:p>
            <a:pPr>
              <a:lnSpc>
                <a:spcPct val="90000"/>
              </a:lnSpc>
              <a:buFont typeface="Wingdings" panose="05000000000000000000" pitchFamily="2" charset="2"/>
              <a:buNone/>
            </a:pPr>
            <a:r>
              <a:rPr lang="en-US" altLang="zh-TW" sz="2400"/>
              <a:t>                                             taken by the local data for </a:t>
            </a:r>
          </a:p>
          <a:p>
            <a:pPr>
              <a:lnSpc>
                <a:spcPct val="90000"/>
              </a:lnSpc>
              <a:buFont typeface="Wingdings" panose="05000000000000000000" pitchFamily="2" charset="2"/>
              <a:buNone/>
            </a:pPr>
            <a:r>
              <a:rPr lang="en-US" altLang="zh-TW" sz="2400"/>
              <a:t>                                             p */ </a:t>
            </a:r>
          </a:p>
        </p:txBody>
      </p:sp>
      <p:sp>
        <p:nvSpPr>
          <p:cNvPr id="71684" name="Text Box 4">
            <a:extLst>
              <a:ext uri="{FF2B5EF4-FFF2-40B4-BE49-F238E27FC236}">
                <a16:creationId xmlns:a16="http://schemas.microsoft.com/office/drawing/2014/main" id="{5A0412A5-2E5A-40AD-F1F6-CD25E4AF3A85}"/>
              </a:ext>
            </a:extLst>
          </p:cNvPr>
          <p:cNvSpPr txBox="1">
            <a:spLocks noChangeArrowheads="1"/>
          </p:cNvSpPr>
          <p:nvPr/>
        </p:nvSpPr>
        <p:spPr bwMode="auto">
          <a:xfrm>
            <a:off x="1981200" y="371476"/>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800">
                <a:latin typeface="Times New Roman" panose="02020603050405020304" pitchFamily="18" charset="0"/>
              </a:rPr>
              <a:t>          </a:t>
            </a:r>
            <a:r>
              <a:rPr lang="en-US" altLang="zh-TW" sz="2800" u="sng">
                <a:latin typeface="Times New Roman" panose="02020603050405020304" pitchFamily="18" charset="0"/>
              </a:rPr>
              <a:t>The first statement of the called procedure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5">
            <a:extLst>
              <a:ext uri="{FF2B5EF4-FFF2-40B4-BE49-F238E27FC236}">
                <a16:creationId xmlns:a16="http://schemas.microsoft.com/office/drawing/2014/main" id="{9C681D8B-CE9D-9DEA-30B9-746849B4B2E9}"/>
              </a:ext>
            </a:extLst>
          </p:cNvPr>
          <p:cNvSpPr>
            <a:spLocks noGrp="1"/>
          </p:cNvSpPr>
          <p:nvPr>
            <p:ph type="sldNum" sz="quarter" idx="12"/>
          </p:nvPr>
        </p:nvSpPr>
        <p:spPr/>
        <p:txBody>
          <a:bodyPr/>
          <a:lstStyle/>
          <a:p>
            <a:fld id="{BE4AA7AA-3F51-4996-A36B-C643C1E8194A}" type="slidenum">
              <a:rPr lang="en-US" altLang="zh-TW"/>
              <a:pPr/>
              <a:t>2</a:t>
            </a:fld>
            <a:endParaRPr lang="en-US" altLang="zh-TW"/>
          </a:p>
        </p:txBody>
      </p:sp>
      <p:sp>
        <p:nvSpPr>
          <p:cNvPr id="134146" name="AutoShape 2">
            <a:extLst>
              <a:ext uri="{FF2B5EF4-FFF2-40B4-BE49-F238E27FC236}">
                <a16:creationId xmlns:a16="http://schemas.microsoft.com/office/drawing/2014/main" id="{07CDE632-A92E-2124-6C8F-89D1BFAF7E58}"/>
              </a:ext>
            </a:extLst>
          </p:cNvPr>
          <p:cNvSpPr>
            <a:spLocks noGrp="1" noChangeArrowheads="1"/>
          </p:cNvSpPr>
          <p:nvPr>
            <p:ph type="title"/>
          </p:nvPr>
        </p:nvSpPr>
        <p:spPr/>
        <p:txBody>
          <a:bodyPr/>
          <a:lstStyle/>
          <a:p>
            <a:r>
              <a:rPr lang="en-US" altLang="zh-TW" dirty="0"/>
              <a:t>Memory of a computer</a:t>
            </a:r>
          </a:p>
        </p:txBody>
      </p:sp>
      <p:sp>
        <p:nvSpPr>
          <p:cNvPr id="134147" name="Rectangle 3">
            <a:extLst>
              <a:ext uri="{FF2B5EF4-FFF2-40B4-BE49-F238E27FC236}">
                <a16:creationId xmlns:a16="http://schemas.microsoft.com/office/drawing/2014/main" id="{39F1D04C-AF6D-9105-1364-9B3E90DACA7B}"/>
              </a:ext>
            </a:extLst>
          </p:cNvPr>
          <p:cNvSpPr>
            <a:spLocks noGrp="1" noChangeArrowheads="1"/>
          </p:cNvSpPr>
          <p:nvPr>
            <p:ph type="body" idx="1"/>
          </p:nvPr>
        </p:nvSpPr>
        <p:spPr/>
        <p:txBody>
          <a:bodyPr/>
          <a:lstStyle/>
          <a:p>
            <a:r>
              <a:rPr lang="en-US" altLang="zh-TW" dirty="0"/>
              <a:t>Register</a:t>
            </a:r>
          </a:p>
          <a:p>
            <a:r>
              <a:rPr lang="en-US" altLang="zh-TW" dirty="0"/>
              <a:t>RAM</a:t>
            </a:r>
          </a:p>
          <a:p>
            <a:pPr>
              <a:buFont typeface="Wingdings" panose="05000000000000000000" pitchFamily="2" charset="2"/>
              <a:buNone/>
            </a:pPr>
            <a:r>
              <a:rPr lang="en-US" altLang="zh-TW" dirty="0"/>
              <a:t>   - Code Area</a:t>
            </a:r>
          </a:p>
          <a:p>
            <a:pPr>
              <a:buFont typeface="Wingdings" panose="05000000000000000000" pitchFamily="2" charset="2"/>
              <a:buNone/>
            </a:pPr>
            <a:r>
              <a:rPr lang="en-US" altLang="zh-TW" dirty="0"/>
              <a:t>   - Data Area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AutoShape 4">
            <a:extLst>
              <a:ext uri="{FF2B5EF4-FFF2-40B4-BE49-F238E27FC236}">
                <a16:creationId xmlns:a16="http://schemas.microsoft.com/office/drawing/2014/main" id="{BD077382-9074-FC30-8AA8-AF94B268CF7C}"/>
              </a:ext>
            </a:extLst>
          </p:cNvPr>
          <p:cNvSpPr>
            <a:spLocks noChangeArrowheads="1"/>
          </p:cNvSpPr>
          <p:nvPr/>
        </p:nvSpPr>
        <p:spPr bwMode="auto">
          <a:xfrm>
            <a:off x="2279650" y="549275"/>
            <a:ext cx="7772400" cy="3048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defRPr kumimoji="1" sz="3600" b="1">
                <a:solidFill>
                  <a:schemeClr val="tx2"/>
                </a:solidFill>
                <a:latin typeface="Arial" panose="020B0604020202020204" pitchFamily="34" charset="0"/>
                <a:ea typeface="新細明體" panose="02020500000000000000" pitchFamily="18" charset="-120"/>
              </a:defRPr>
            </a:lvl1pPr>
            <a:lvl2pPr>
              <a:lnSpc>
                <a:spcPct val="90000"/>
              </a:lnSpc>
              <a:defRPr kumimoji="1" sz="3600" b="1">
                <a:solidFill>
                  <a:schemeClr val="tx2"/>
                </a:solidFill>
                <a:latin typeface="Arial" panose="020B0604020202020204" pitchFamily="34" charset="0"/>
                <a:ea typeface="新細明體" panose="02020500000000000000" pitchFamily="18" charset="-120"/>
              </a:defRPr>
            </a:lvl2pPr>
            <a:lvl3pPr>
              <a:lnSpc>
                <a:spcPct val="90000"/>
              </a:lnSpc>
              <a:defRPr kumimoji="1" sz="3600" b="1">
                <a:solidFill>
                  <a:schemeClr val="tx2"/>
                </a:solidFill>
                <a:latin typeface="Arial" panose="020B0604020202020204" pitchFamily="34" charset="0"/>
                <a:ea typeface="新細明體" panose="02020500000000000000" pitchFamily="18" charset="-120"/>
              </a:defRPr>
            </a:lvl3pPr>
            <a:lvl4pPr>
              <a:lnSpc>
                <a:spcPct val="90000"/>
              </a:lnSpc>
              <a:defRPr kumimoji="1" sz="3600" b="1">
                <a:solidFill>
                  <a:schemeClr val="tx2"/>
                </a:solidFill>
                <a:latin typeface="Arial" panose="020B0604020202020204" pitchFamily="34" charset="0"/>
                <a:ea typeface="新細明體" panose="02020500000000000000" pitchFamily="18" charset="-120"/>
              </a:defRPr>
            </a:lvl4pPr>
            <a:lvl5pPr>
              <a:lnSpc>
                <a:spcPct val="90000"/>
              </a:lnSpc>
              <a:defRPr kumimoji="1" sz="3600" b="1">
                <a:solidFill>
                  <a:schemeClr val="tx2"/>
                </a:solidFill>
                <a:latin typeface="Arial" panose="020B0604020202020204" pitchFamily="34" charset="0"/>
                <a:ea typeface="新細明體" panose="02020500000000000000" pitchFamily="18" charset="-120"/>
              </a:defRPr>
            </a:lvl5pPr>
            <a:lvl6pPr marL="4572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6pPr>
            <a:lvl7pPr marL="9144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7pPr>
            <a:lvl8pPr marL="13716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8pPr>
            <a:lvl9pPr marL="1828800" fontAlgn="base">
              <a:lnSpc>
                <a:spcPct val="90000"/>
              </a:lnSpc>
              <a:spcBef>
                <a:spcPct val="0"/>
              </a:spcBef>
              <a:spcAft>
                <a:spcPct val="0"/>
              </a:spcAft>
              <a:defRPr kumimoji="1" sz="3600" b="1">
                <a:solidFill>
                  <a:schemeClr val="tx2"/>
                </a:solidFill>
                <a:latin typeface="Arial" panose="020B0604020202020204" pitchFamily="34" charset="0"/>
                <a:ea typeface="新細明體" panose="02020500000000000000" pitchFamily="18" charset="-120"/>
              </a:defRPr>
            </a:lvl9pPr>
          </a:lstStyle>
          <a:p>
            <a:r>
              <a:rPr lang="en-US" altLang="zh-TW" sz="2400" dirty="0"/>
              <a:t> General Organization of an Activation Record</a:t>
            </a:r>
            <a:r>
              <a:rPr lang="en-US" altLang="zh-TW" dirty="0"/>
              <a:t> </a:t>
            </a:r>
          </a:p>
        </p:txBody>
      </p:sp>
      <p:sp>
        <p:nvSpPr>
          <p:cNvPr id="146437" name="Rectangle 5">
            <a:extLst>
              <a:ext uri="{FF2B5EF4-FFF2-40B4-BE49-F238E27FC236}">
                <a16:creationId xmlns:a16="http://schemas.microsoft.com/office/drawing/2014/main" id="{F4CD5994-6516-A7A1-A5B4-A0EA37563FA8}"/>
              </a:ext>
            </a:extLst>
          </p:cNvPr>
          <p:cNvSpPr>
            <a:spLocks noChangeArrowheads="1"/>
          </p:cNvSpPr>
          <p:nvPr/>
        </p:nvSpPr>
        <p:spPr bwMode="auto">
          <a:xfrm>
            <a:off x="2209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buFont typeface="Wingdings" panose="05000000000000000000" pitchFamily="2" charset="2"/>
              <a:buNone/>
            </a:pPr>
            <a:r>
              <a:rPr lang="en-US" altLang="zh-TW" sz="2400">
                <a:solidFill>
                  <a:schemeClr val="tx2"/>
                </a:solidFill>
              </a:rPr>
              <a:t>                 Local &amp; temp. data</a:t>
            </a:r>
          </a:p>
          <a:p>
            <a:pPr algn="just">
              <a:buFont typeface="Wingdings" panose="05000000000000000000" pitchFamily="2" charset="2"/>
              <a:buNone/>
            </a:pPr>
            <a:r>
              <a:rPr lang="en-US" altLang="zh-TW" sz="2400"/>
              <a:t>                   Old SP</a:t>
            </a:r>
          </a:p>
          <a:p>
            <a:pPr algn="just">
              <a:buFont typeface="Wingdings" panose="05000000000000000000" pitchFamily="2" charset="2"/>
              <a:buNone/>
            </a:pPr>
            <a:r>
              <a:rPr lang="en-US" altLang="zh-TW" sz="2400"/>
              <a:t>                   Return value</a:t>
            </a:r>
          </a:p>
          <a:p>
            <a:pPr algn="just">
              <a:buFont typeface="Wingdings" panose="05000000000000000000" pitchFamily="2" charset="2"/>
              <a:buNone/>
            </a:pPr>
            <a:r>
              <a:rPr lang="en-US" altLang="zh-TW" sz="2400"/>
              <a:t>                   Return address</a:t>
            </a:r>
          </a:p>
          <a:p>
            <a:pPr algn="just">
              <a:buFont typeface="Wingdings" panose="05000000000000000000" pitchFamily="2" charset="2"/>
              <a:buNone/>
            </a:pPr>
            <a:r>
              <a:rPr lang="en-US" altLang="zh-TW" sz="2400"/>
              <a:t>                   Argument count</a:t>
            </a:r>
          </a:p>
          <a:p>
            <a:pPr algn="just">
              <a:buFont typeface="Wingdings" panose="05000000000000000000" pitchFamily="2" charset="2"/>
              <a:buNone/>
            </a:pPr>
            <a:r>
              <a:rPr lang="en-US" altLang="zh-TW" sz="2400"/>
              <a:t>                   Parameter t</a:t>
            </a:r>
            <a:r>
              <a:rPr lang="en-US" altLang="zh-TW" sz="2400" baseline="-30000"/>
              <a:t>n</a:t>
            </a:r>
            <a:endParaRPr lang="en-US" altLang="zh-TW" sz="2400"/>
          </a:p>
          <a:p>
            <a:pPr algn="just">
              <a:buFont typeface="Wingdings" panose="05000000000000000000" pitchFamily="2" charset="2"/>
              <a:buNone/>
            </a:pPr>
            <a:r>
              <a:rPr lang="en-US" altLang="zh-TW" sz="2400"/>
              <a:t>                   .................</a:t>
            </a:r>
          </a:p>
          <a:p>
            <a:pPr algn="just">
              <a:buFont typeface="Wingdings" panose="05000000000000000000" pitchFamily="2" charset="2"/>
              <a:buNone/>
            </a:pPr>
            <a:r>
              <a:rPr lang="en-US" altLang="zh-TW" sz="2400"/>
              <a:t>                   Parameter t</a:t>
            </a:r>
            <a:r>
              <a:rPr lang="en-US" altLang="zh-TW" sz="2400" baseline="-30000"/>
              <a:t>2</a:t>
            </a:r>
            <a:endParaRPr lang="en-US" altLang="zh-TW" sz="2400"/>
          </a:p>
          <a:p>
            <a:pPr algn="just">
              <a:buFont typeface="Wingdings" panose="05000000000000000000" pitchFamily="2" charset="2"/>
              <a:buNone/>
            </a:pPr>
            <a:r>
              <a:rPr lang="en-US" altLang="zh-TW" sz="2400"/>
              <a:t>                   Parameter t</a:t>
            </a:r>
            <a:r>
              <a:rPr lang="en-US" altLang="zh-TW" sz="2400" baseline="-30000"/>
              <a:t>1</a:t>
            </a:r>
            <a:endParaRPr lang="en-US" altLang="zh-TW" sz="2400"/>
          </a:p>
          <a:p>
            <a:pPr>
              <a:buFont typeface="Wingdings" panose="05000000000000000000" pitchFamily="2" charset="2"/>
              <a:buNone/>
            </a:pPr>
            <a:endParaRPr lang="en-US" altLang="zh-TW" sz="2400"/>
          </a:p>
        </p:txBody>
      </p:sp>
      <p:sp>
        <p:nvSpPr>
          <p:cNvPr id="146438" name="Line 6">
            <a:extLst>
              <a:ext uri="{FF2B5EF4-FFF2-40B4-BE49-F238E27FC236}">
                <a16:creationId xmlns:a16="http://schemas.microsoft.com/office/drawing/2014/main" id="{91B26A65-6DB9-BC48-DC83-434D98962227}"/>
              </a:ext>
            </a:extLst>
          </p:cNvPr>
          <p:cNvSpPr>
            <a:spLocks noChangeShapeType="1"/>
          </p:cNvSpPr>
          <p:nvPr/>
        </p:nvSpPr>
        <p:spPr bwMode="auto">
          <a:xfrm>
            <a:off x="3657600" y="19812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39" name="Line 7">
            <a:extLst>
              <a:ext uri="{FF2B5EF4-FFF2-40B4-BE49-F238E27FC236}">
                <a16:creationId xmlns:a16="http://schemas.microsoft.com/office/drawing/2014/main" id="{049A4E0F-867B-C1C0-4E64-7AE0B946FC7E}"/>
              </a:ext>
            </a:extLst>
          </p:cNvPr>
          <p:cNvSpPr>
            <a:spLocks noChangeShapeType="1"/>
          </p:cNvSpPr>
          <p:nvPr/>
        </p:nvSpPr>
        <p:spPr bwMode="auto">
          <a:xfrm>
            <a:off x="3648075" y="23495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0" name="Line 8">
            <a:extLst>
              <a:ext uri="{FF2B5EF4-FFF2-40B4-BE49-F238E27FC236}">
                <a16:creationId xmlns:a16="http://schemas.microsoft.com/office/drawing/2014/main" id="{60BCBA96-C86E-95E5-1DCA-2DEDD69F9B12}"/>
              </a:ext>
            </a:extLst>
          </p:cNvPr>
          <p:cNvSpPr>
            <a:spLocks noChangeShapeType="1"/>
          </p:cNvSpPr>
          <p:nvPr/>
        </p:nvSpPr>
        <p:spPr bwMode="auto">
          <a:xfrm>
            <a:off x="3648075" y="27813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1" name="Line 9">
            <a:extLst>
              <a:ext uri="{FF2B5EF4-FFF2-40B4-BE49-F238E27FC236}">
                <a16:creationId xmlns:a16="http://schemas.microsoft.com/office/drawing/2014/main" id="{A5F8D722-CB3C-AB27-87A5-D71271F6558B}"/>
              </a:ext>
            </a:extLst>
          </p:cNvPr>
          <p:cNvSpPr>
            <a:spLocks noChangeShapeType="1"/>
          </p:cNvSpPr>
          <p:nvPr/>
        </p:nvSpPr>
        <p:spPr bwMode="auto">
          <a:xfrm>
            <a:off x="3648075" y="32131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2" name="Line 10">
            <a:extLst>
              <a:ext uri="{FF2B5EF4-FFF2-40B4-BE49-F238E27FC236}">
                <a16:creationId xmlns:a16="http://schemas.microsoft.com/office/drawing/2014/main" id="{A5B5421D-98C6-8391-9080-B61AE4EE3739}"/>
              </a:ext>
            </a:extLst>
          </p:cNvPr>
          <p:cNvSpPr>
            <a:spLocks noChangeShapeType="1"/>
          </p:cNvSpPr>
          <p:nvPr/>
        </p:nvSpPr>
        <p:spPr bwMode="auto">
          <a:xfrm>
            <a:off x="3648075" y="3716338"/>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3" name="Line 11">
            <a:extLst>
              <a:ext uri="{FF2B5EF4-FFF2-40B4-BE49-F238E27FC236}">
                <a16:creationId xmlns:a16="http://schemas.microsoft.com/office/drawing/2014/main" id="{86F7791F-ADBC-AA4C-6C87-8DF738DD8BE0}"/>
              </a:ext>
            </a:extLst>
          </p:cNvPr>
          <p:cNvSpPr>
            <a:spLocks noChangeShapeType="1"/>
          </p:cNvSpPr>
          <p:nvPr/>
        </p:nvSpPr>
        <p:spPr bwMode="auto">
          <a:xfrm>
            <a:off x="3648075" y="4221163"/>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4" name="Line 12">
            <a:extLst>
              <a:ext uri="{FF2B5EF4-FFF2-40B4-BE49-F238E27FC236}">
                <a16:creationId xmlns:a16="http://schemas.microsoft.com/office/drawing/2014/main" id="{122473B3-8014-4D86-2BCE-4105BB0B251D}"/>
              </a:ext>
            </a:extLst>
          </p:cNvPr>
          <p:cNvSpPr>
            <a:spLocks noChangeShapeType="1"/>
          </p:cNvSpPr>
          <p:nvPr/>
        </p:nvSpPr>
        <p:spPr bwMode="auto">
          <a:xfrm>
            <a:off x="3648075" y="4581525"/>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5" name="Line 13">
            <a:extLst>
              <a:ext uri="{FF2B5EF4-FFF2-40B4-BE49-F238E27FC236}">
                <a16:creationId xmlns:a16="http://schemas.microsoft.com/office/drawing/2014/main" id="{C7B25982-87C1-DDB0-2FD6-8E08074CEA63}"/>
              </a:ext>
            </a:extLst>
          </p:cNvPr>
          <p:cNvSpPr>
            <a:spLocks noChangeShapeType="1"/>
          </p:cNvSpPr>
          <p:nvPr/>
        </p:nvSpPr>
        <p:spPr bwMode="auto">
          <a:xfrm>
            <a:off x="3648075" y="5013325"/>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6" name="Line 14">
            <a:extLst>
              <a:ext uri="{FF2B5EF4-FFF2-40B4-BE49-F238E27FC236}">
                <a16:creationId xmlns:a16="http://schemas.microsoft.com/office/drawing/2014/main" id="{C05E2583-3C50-932C-EA6A-B46552FD8C9D}"/>
              </a:ext>
            </a:extLst>
          </p:cNvPr>
          <p:cNvSpPr>
            <a:spLocks noChangeShapeType="1"/>
          </p:cNvSpPr>
          <p:nvPr/>
        </p:nvSpPr>
        <p:spPr bwMode="auto">
          <a:xfrm>
            <a:off x="3648075" y="6021388"/>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7" name="Line 15">
            <a:extLst>
              <a:ext uri="{FF2B5EF4-FFF2-40B4-BE49-F238E27FC236}">
                <a16:creationId xmlns:a16="http://schemas.microsoft.com/office/drawing/2014/main" id="{468E39E2-B9F8-E10F-0806-425A447F3AE6}"/>
              </a:ext>
            </a:extLst>
          </p:cNvPr>
          <p:cNvSpPr>
            <a:spLocks noChangeShapeType="1"/>
          </p:cNvSpPr>
          <p:nvPr/>
        </p:nvSpPr>
        <p:spPr bwMode="auto">
          <a:xfrm>
            <a:off x="3657600" y="144780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8" name="Line 16">
            <a:extLst>
              <a:ext uri="{FF2B5EF4-FFF2-40B4-BE49-F238E27FC236}">
                <a16:creationId xmlns:a16="http://schemas.microsoft.com/office/drawing/2014/main" id="{72095EA5-8568-A8E2-147B-33A811AF2A03}"/>
              </a:ext>
            </a:extLst>
          </p:cNvPr>
          <p:cNvSpPr>
            <a:spLocks noChangeShapeType="1"/>
          </p:cNvSpPr>
          <p:nvPr/>
        </p:nvSpPr>
        <p:spPr bwMode="auto">
          <a:xfrm>
            <a:off x="3657600" y="14478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49" name="Line 17">
            <a:extLst>
              <a:ext uri="{FF2B5EF4-FFF2-40B4-BE49-F238E27FC236}">
                <a16:creationId xmlns:a16="http://schemas.microsoft.com/office/drawing/2014/main" id="{C14EB354-CAE4-C2FD-B64B-516B56C92E07}"/>
              </a:ext>
            </a:extLst>
          </p:cNvPr>
          <p:cNvSpPr>
            <a:spLocks noChangeShapeType="1"/>
          </p:cNvSpPr>
          <p:nvPr/>
        </p:nvSpPr>
        <p:spPr bwMode="auto">
          <a:xfrm>
            <a:off x="6553200" y="14478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50" name="Line 18">
            <a:extLst>
              <a:ext uri="{FF2B5EF4-FFF2-40B4-BE49-F238E27FC236}">
                <a16:creationId xmlns:a16="http://schemas.microsoft.com/office/drawing/2014/main" id="{30015013-B5F8-A16F-08DC-D20086CA403E}"/>
              </a:ext>
            </a:extLst>
          </p:cNvPr>
          <p:cNvSpPr>
            <a:spLocks noChangeShapeType="1"/>
          </p:cNvSpPr>
          <p:nvPr/>
        </p:nvSpPr>
        <p:spPr bwMode="auto">
          <a:xfrm>
            <a:off x="3000375" y="1989138"/>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51" name="Text Box 19">
            <a:extLst>
              <a:ext uri="{FF2B5EF4-FFF2-40B4-BE49-F238E27FC236}">
                <a16:creationId xmlns:a16="http://schemas.microsoft.com/office/drawing/2014/main" id="{0CE63477-A04E-0F9E-466D-FA3D99590433}"/>
              </a:ext>
            </a:extLst>
          </p:cNvPr>
          <p:cNvSpPr txBox="1">
            <a:spLocks noChangeArrowheads="1"/>
          </p:cNvSpPr>
          <p:nvPr/>
        </p:nvSpPr>
        <p:spPr bwMode="auto">
          <a:xfrm>
            <a:off x="6858000" y="99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400">
                <a:latin typeface="Times New Roman" panose="02020603050405020304" pitchFamily="18" charset="0"/>
              </a:rPr>
              <a:t>0</a:t>
            </a:r>
          </a:p>
        </p:txBody>
      </p:sp>
      <p:sp>
        <p:nvSpPr>
          <p:cNvPr id="146452" name="Text Box 20">
            <a:extLst>
              <a:ext uri="{FF2B5EF4-FFF2-40B4-BE49-F238E27FC236}">
                <a16:creationId xmlns:a16="http://schemas.microsoft.com/office/drawing/2014/main" id="{E3144AAB-98B0-F1AF-D025-4ECD709B00FC}"/>
              </a:ext>
            </a:extLst>
          </p:cNvPr>
          <p:cNvSpPr txBox="1">
            <a:spLocks noChangeArrowheads="1"/>
          </p:cNvSpPr>
          <p:nvPr/>
        </p:nvSpPr>
        <p:spPr bwMode="auto">
          <a:xfrm>
            <a:off x="6765925" y="6019800"/>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400">
                <a:latin typeface="Times New Roman" panose="02020603050405020304" pitchFamily="18" charset="0"/>
              </a:rPr>
              <a:t>2</a:t>
            </a:r>
            <a:r>
              <a:rPr lang="en-US" altLang="zh-TW" sz="2400" baseline="30000">
                <a:latin typeface="Times New Roman" panose="02020603050405020304" pitchFamily="18" charset="0"/>
              </a:rPr>
              <a:t>n</a:t>
            </a:r>
            <a:r>
              <a:rPr lang="en-US" altLang="zh-TW" sz="2400">
                <a:latin typeface="Times New Roman" panose="02020603050405020304" pitchFamily="18" charset="0"/>
              </a:rPr>
              <a:t>-1 </a:t>
            </a:r>
          </a:p>
        </p:txBody>
      </p:sp>
      <p:sp>
        <p:nvSpPr>
          <p:cNvPr id="146453" name="Text Box 21">
            <a:extLst>
              <a:ext uri="{FF2B5EF4-FFF2-40B4-BE49-F238E27FC236}">
                <a16:creationId xmlns:a16="http://schemas.microsoft.com/office/drawing/2014/main" id="{9BFF141C-7DD6-3FF5-6FF3-3E40D2A85E56}"/>
              </a:ext>
            </a:extLst>
          </p:cNvPr>
          <p:cNvSpPr txBox="1">
            <a:spLocks noChangeArrowheads="1"/>
          </p:cNvSpPr>
          <p:nvPr/>
        </p:nvSpPr>
        <p:spPr bwMode="auto">
          <a:xfrm>
            <a:off x="6842125" y="1489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a:t>
            </a:r>
          </a:p>
        </p:txBody>
      </p:sp>
      <p:sp>
        <p:nvSpPr>
          <p:cNvPr id="146454" name="Text Box 22">
            <a:extLst>
              <a:ext uri="{FF2B5EF4-FFF2-40B4-BE49-F238E27FC236}">
                <a16:creationId xmlns:a16="http://schemas.microsoft.com/office/drawing/2014/main" id="{59531D0C-342D-62A0-C941-C93A279A5F35}"/>
              </a:ext>
            </a:extLst>
          </p:cNvPr>
          <p:cNvSpPr txBox="1">
            <a:spLocks noChangeArrowheads="1"/>
          </p:cNvSpPr>
          <p:nvPr/>
        </p:nvSpPr>
        <p:spPr bwMode="auto">
          <a:xfrm>
            <a:off x="6858000" y="3048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a:t>
            </a:r>
          </a:p>
        </p:txBody>
      </p:sp>
      <p:sp>
        <p:nvSpPr>
          <p:cNvPr id="146455" name="Text Box 23">
            <a:extLst>
              <a:ext uri="{FF2B5EF4-FFF2-40B4-BE49-F238E27FC236}">
                <a16:creationId xmlns:a16="http://schemas.microsoft.com/office/drawing/2014/main" id="{68C22EDE-ECA8-A18A-1B5E-9441E5425AD1}"/>
              </a:ext>
            </a:extLst>
          </p:cNvPr>
          <p:cNvSpPr txBox="1">
            <a:spLocks noChangeArrowheads="1"/>
          </p:cNvSpPr>
          <p:nvPr/>
        </p:nvSpPr>
        <p:spPr bwMode="auto">
          <a:xfrm>
            <a:off x="6842125" y="5070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a:t>
            </a:r>
          </a:p>
        </p:txBody>
      </p:sp>
      <p:sp>
        <p:nvSpPr>
          <p:cNvPr id="146456" name="Text Box 24">
            <a:extLst>
              <a:ext uri="{FF2B5EF4-FFF2-40B4-BE49-F238E27FC236}">
                <a16:creationId xmlns:a16="http://schemas.microsoft.com/office/drawing/2014/main" id="{08A76EF4-1396-0D6B-2173-B875CB2D539E}"/>
              </a:ext>
            </a:extLst>
          </p:cNvPr>
          <p:cNvSpPr txBox="1">
            <a:spLocks noChangeArrowheads="1"/>
          </p:cNvSpPr>
          <p:nvPr/>
        </p:nvSpPr>
        <p:spPr bwMode="auto">
          <a:xfrm>
            <a:off x="2424114" y="184467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400">
                <a:latin typeface="Times New Roman" panose="02020603050405020304" pitchFamily="18" charset="0"/>
              </a:rPr>
              <a:t>SP</a:t>
            </a:r>
          </a:p>
        </p:txBody>
      </p:sp>
      <p:sp>
        <p:nvSpPr>
          <p:cNvPr id="146457" name="Text Box 25">
            <a:extLst>
              <a:ext uri="{FF2B5EF4-FFF2-40B4-BE49-F238E27FC236}">
                <a16:creationId xmlns:a16="http://schemas.microsoft.com/office/drawing/2014/main" id="{1B000316-758C-0A7C-7B73-328855596173}"/>
              </a:ext>
            </a:extLst>
          </p:cNvPr>
          <p:cNvSpPr txBox="1">
            <a:spLocks noChangeArrowheads="1"/>
          </p:cNvSpPr>
          <p:nvPr/>
        </p:nvSpPr>
        <p:spPr bwMode="auto">
          <a:xfrm>
            <a:off x="8289926" y="3014663"/>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TW" altLang="zh-TW" sz="2400">
              <a:latin typeface="Times New Roman" panose="02020603050405020304" pitchFamily="18" charset="0"/>
            </a:endParaRPr>
          </a:p>
        </p:txBody>
      </p:sp>
      <p:sp>
        <p:nvSpPr>
          <p:cNvPr id="146458" name="Text Box 26">
            <a:extLst>
              <a:ext uri="{FF2B5EF4-FFF2-40B4-BE49-F238E27FC236}">
                <a16:creationId xmlns:a16="http://schemas.microsoft.com/office/drawing/2014/main" id="{4633BAAC-336E-CF68-46E6-974F6D5B021D}"/>
              </a:ext>
            </a:extLst>
          </p:cNvPr>
          <p:cNvSpPr txBox="1">
            <a:spLocks noChangeArrowheads="1"/>
          </p:cNvSpPr>
          <p:nvPr/>
        </p:nvSpPr>
        <p:spPr bwMode="auto">
          <a:xfrm>
            <a:off x="8137525" y="3165476"/>
            <a:ext cx="1459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Direction</a:t>
            </a:r>
          </a:p>
          <a:p>
            <a:pPr eaLnBrk="0" hangingPunct="0"/>
            <a:r>
              <a:rPr lang="en-US" altLang="zh-TW" sz="2400">
                <a:latin typeface="Times New Roman" panose="02020603050405020304" pitchFamily="18" charset="0"/>
              </a:rPr>
              <a:t>of Growth</a:t>
            </a:r>
          </a:p>
        </p:txBody>
      </p:sp>
      <p:sp>
        <p:nvSpPr>
          <p:cNvPr id="146459" name="Line 27">
            <a:extLst>
              <a:ext uri="{FF2B5EF4-FFF2-40B4-BE49-F238E27FC236}">
                <a16:creationId xmlns:a16="http://schemas.microsoft.com/office/drawing/2014/main" id="{51E1AD55-E0F9-EE2A-2692-D33D1C6F0A08}"/>
              </a:ext>
            </a:extLst>
          </p:cNvPr>
          <p:cNvSpPr>
            <a:spLocks noChangeShapeType="1"/>
          </p:cNvSpPr>
          <p:nvPr/>
        </p:nvSpPr>
        <p:spPr bwMode="auto">
          <a:xfrm flipV="1">
            <a:off x="7848600" y="2743200"/>
            <a:ext cx="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0" name="Line 28">
            <a:extLst>
              <a:ext uri="{FF2B5EF4-FFF2-40B4-BE49-F238E27FC236}">
                <a16:creationId xmlns:a16="http://schemas.microsoft.com/office/drawing/2014/main" id="{C3DEC0AE-A5AE-4850-44FF-E0F2A0DD7641}"/>
              </a:ext>
            </a:extLst>
          </p:cNvPr>
          <p:cNvSpPr>
            <a:spLocks noChangeShapeType="1"/>
          </p:cNvSpPr>
          <p:nvPr/>
        </p:nvSpPr>
        <p:spPr bwMode="auto">
          <a:xfrm>
            <a:off x="1752600" y="6019800"/>
            <a:ext cx="53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1" name="Line 29">
            <a:extLst>
              <a:ext uri="{FF2B5EF4-FFF2-40B4-BE49-F238E27FC236}">
                <a16:creationId xmlns:a16="http://schemas.microsoft.com/office/drawing/2014/main" id="{46DDD2B3-A774-77AF-C7A4-A357CFBF40E4}"/>
              </a:ext>
            </a:extLst>
          </p:cNvPr>
          <p:cNvSpPr>
            <a:spLocks noChangeShapeType="1"/>
          </p:cNvSpPr>
          <p:nvPr/>
        </p:nvSpPr>
        <p:spPr bwMode="auto">
          <a:xfrm>
            <a:off x="1774825" y="2349500"/>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2" name="Line 30">
            <a:extLst>
              <a:ext uri="{FF2B5EF4-FFF2-40B4-BE49-F238E27FC236}">
                <a16:creationId xmlns:a16="http://schemas.microsoft.com/office/drawing/2014/main" id="{FA48607A-7A26-10EF-A893-E9A3106F27A6}"/>
              </a:ext>
            </a:extLst>
          </p:cNvPr>
          <p:cNvSpPr>
            <a:spLocks noChangeShapeType="1"/>
          </p:cNvSpPr>
          <p:nvPr/>
        </p:nvSpPr>
        <p:spPr bwMode="auto">
          <a:xfrm flipV="1">
            <a:off x="1981201" y="2420938"/>
            <a:ext cx="11113" cy="11604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3" name="Text Box 31">
            <a:extLst>
              <a:ext uri="{FF2B5EF4-FFF2-40B4-BE49-F238E27FC236}">
                <a16:creationId xmlns:a16="http://schemas.microsoft.com/office/drawing/2014/main" id="{11935DA3-8632-D868-DFCA-F20C28633C23}"/>
              </a:ext>
            </a:extLst>
          </p:cNvPr>
          <p:cNvSpPr txBox="1">
            <a:spLocks noChangeArrowheads="1"/>
          </p:cNvSpPr>
          <p:nvPr/>
        </p:nvSpPr>
        <p:spPr bwMode="auto">
          <a:xfrm>
            <a:off x="1524001" y="3581401"/>
            <a:ext cx="18582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caller’s</a:t>
            </a:r>
          </a:p>
          <a:p>
            <a:pPr eaLnBrk="0" hangingPunct="0"/>
            <a:r>
              <a:rPr lang="en-US" altLang="zh-TW" sz="2400">
                <a:latin typeface="Times New Roman" panose="02020603050405020304" pitchFamily="18" charset="0"/>
              </a:rPr>
              <a:t>responsibility</a:t>
            </a:r>
          </a:p>
        </p:txBody>
      </p:sp>
      <p:sp>
        <p:nvSpPr>
          <p:cNvPr id="146464" name="Line 32">
            <a:extLst>
              <a:ext uri="{FF2B5EF4-FFF2-40B4-BE49-F238E27FC236}">
                <a16:creationId xmlns:a16="http://schemas.microsoft.com/office/drawing/2014/main" id="{4B54F3CB-84C7-C418-3A29-88A0A9DFBCF8}"/>
              </a:ext>
            </a:extLst>
          </p:cNvPr>
          <p:cNvSpPr>
            <a:spLocks noChangeShapeType="1"/>
          </p:cNvSpPr>
          <p:nvPr/>
        </p:nvSpPr>
        <p:spPr bwMode="auto">
          <a:xfrm>
            <a:off x="1981200" y="4419600"/>
            <a:ext cx="0" cy="1524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5" name="Line 33">
            <a:extLst>
              <a:ext uri="{FF2B5EF4-FFF2-40B4-BE49-F238E27FC236}">
                <a16:creationId xmlns:a16="http://schemas.microsoft.com/office/drawing/2014/main" id="{B2394807-BBB4-77FD-175D-96689ED211FF}"/>
              </a:ext>
            </a:extLst>
          </p:cNvPr>
          <p:cNvSpPr>
            <a:spLocks noChangeShapeType="1"/>
          </p:cNvSpPr>
          <p:nvPr/>
        </p:nvSpPr>
        <p:spPr bwMode="auto">
          <a:xfrm>
            <a:off x="1752600" y="1447800"/>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6" name="Line 34">
            <a:extLst>
              <a:ext uri="{FF2B5EF4-FFF2-40B4-BE49-F238E27FC236}">
                <a16:creationId xmlns:a16="http://schemas.microsoft.com/office/drawing/2014/main" id="{D1ADBABA-6AE2-2C2E-6FBF-83D446E1640F}"/>
              </a:ext>
            </a:extLst>
          </p:cNvPr>
          <p:cNvSpPr>
            <a:spLocks noChangeShapeType="1"/>
          </p:cNvSpPr>
          <p:nvPr/>
        </p:nvSpPr>
        <p:spPr bwMode="auto">
          <a:xfrm flipV="1">
            <a:off x="19812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7" name="Line 35">
            <a:extLst>
              <a:ext uri="{FF2B5EF4-FFF2-40B4-BE49-F238E27FC236}">
                <a16:creationId xmlns:a16="http://schemas.microsoft.com/office/drawing/2014/main" id="{9ECEBF2E-F9A8-9164-6AEC-8D503D1D7D64}"/>
              </a:ext>
            </a:extLst>
          </p:cNvPr>
          <p:cNvSpPr>
            <a:spLocks noChangeShapeType="1"/>
          </p:cNvSpPr>
          <p:nvPr/>
        </p:nvSpPr>
        <p:spPr bwMode="auto">
          <a:xfrm>
            <a:off x="1981201" y="1981200"/>
            <a:ext cx="11113" cy="368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68" name="Text Box 36">
            <a:extLst>
              <a:ext uri="{FF2B5EF4-FFF2-40B4-BE49-F238E27FC236}">
                <a16:creationId xmlns:a16="http://schemas.microsoft.com/office/drawing/2014/main" id="{EF3D0C40-A2D9-C0F2-3F0E-5BD946208512}"/>
              </a:ext>
            </a:extLst>
          </p:cNvPr>
          <p:cNvSpPr txBox="1">
            <a:spLocks noChangeArrowheads="1"/>
          </p:cNvSpPr>
          <p:nvPr/>
        </p:nvSpPr>
        <p:spPr bwMode="auto">
          <a:xfrm>
            <a:off x="1524001" y="1600200"/>
            <a:ext cx="173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a:latin typeface="Times New Roman" panose="02020603050405020304" pitchFamily="18" charset="0"/>
              </a:rPr>
              <a:t>callee’s duty</a:t>
            </a:r>
          </a:p>
        </p:txBody>
      </p:sp>
      <p:sp>
        <p:nvSpPr>
          <p:cNvPr id="146469" name="Line 37">
            <a:extLst>
              <a:ext uri="{FF2B5EF4-FFF2-40B4-BE49-F238E27FC236}">
                <a16:creationId xmlns:a16="http://schemas.microsoft.com/office/drawing/2014/main" id="{AB8C6736-978B-D063-B9A1-F0EA4DDA77FD}"/>
              </a:ext>
            </a:extLst>
          </p:cNvPr>
          <p:cNvSpPr>
            <a:spLocks noChangeShapeType="1"/>
          </p:cNvSpPr>
          <p:nvPr/>
        </p:nvSpPr>
        <p:spPr bwMode="auto">
          <a:xfrm>
            <a:off x="3000375" y="1484313"/>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6470" name="Text Box 38">
            <a:extLst>
              <a:ext uri="{FF2B5EF4-FFF2-40B4-BE49-F238E27FC236}">
                <a16:creationId xmlns:a16="http://schemas.microsoft.com/office/drawing/2014/main" id="{B53E17CD-09B1-F218-6612-510064254BA7}"/>
              </a:ext>
            </a:extLst>
          </p:cNvPr>
          <p:cNvSpPr txBox="1">
            <a:spLocks noChangeArrowheads="1"/>
          </p:cNvSpPr>
          <p:nvPr/>
        </p:nvSpPr>
        <p:spPr bwMode="auto">
          <a:xfrm>
            <a:off x="2403476" y="1216025"/>
            <a:ext cx="5950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TOP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a:extLst>
              <a:ext uri="{FF2B5EF4-FFF2-40B4-BE49-F238E27FC236}">
                <a16:creationId xmlns:a16="http://schemas.microsoft.com/office/drawing/2014/main" id="{B37EB4F5-A2CC-4444-15A2-CCD9419B14F7}"/>
              </a:ext>
            </a:extLst>
          </p:cNvPr>
          <p:cNvSpPr>
            <a:spLocks noGrp="1" noChangeArrowheads="1"/>
          </p:cNvSpPr>
          <p:nvPr>
            <p:ph type="title"/>
          </p:nvPr>
        </p:nvSpPr>
        <p:spPr>
          <a:xfrm>
            <a:off x="2209800" y="381000"/>
            <a:ext cx="7772400" cy="609600"/>
          </a:xfrm>
        </p:spPr>
        <p:txBody>
          <a:bodyPr>
            <a:normAutofit fontScale="90000"/>
          </a:bodyPr>
          <a:lstStyle/>
          <a:p>
            <a:r>
              <a:rPr lang="en-US" altLang="zh-TW" sz="2400"/>
              <a:t>The ‘return’ statement</a:t>
            </a:r>
            <a:r>
              <a:rPr lang="en-US" altLang="zh-TW"/>
              <a:t> </a:t>
            </a:r>
          </a:p>
        </p:txBody>
      </p:sp>
      <p:sp>
        <p:nvSpPr>
          <p:cNvPr id="72707" name="Rectangle 3">
            <a:extLst>
              <a:ext uri="{FF2B5EF4-FFF2-40B4-BE49-F238E27FC236}">
                <a16:creationId xmlns:a16="http://schemas.microsoft.com/office/drawing/2014/main" id="{98706E96-8014-2886-E010-CC29DF9D01DE}"/>
              </a:ext>
            </a:extLst>
          </p:cNvPr>
          <p:cNvSpPr>
            <a:spLocks noGrp="1" noChangeArrowheads="1"/>
          </p:cNvSpPr>
          <p:nvPr>
            <p:ph type="body" idx="1"/>
          </p:nvPr>
        </p:nvSpPr>
        <p:spPr>
          <a:xfrm>
            <a:off x="1752600" y="1143000"/>
            <a:ext cx="8686800" cy="5257800"/>
          </a:xfrm>
        </p:spPr>
        <p:txBody>
          <a:bodyPr/>
          <a:lstStyle/>
          <a:p>
            <a:pPr algn="just">
              <a:lnSpc>
                <a:spcPct val="90000"/>
              </a:lnSpc>
              <a:buFont typeface="Wingdings" panose="05000000000000000000" pitchFamily="2" charset="2"/>
              <a:buNone/>
            </a:pPr>
            <a:r>
              <a:rPr lang="en-US" altLang="zh-TW"/>
              <a:t>The </a:t>
            </a:r>
            <a:r>
              <a:rPr lang="en-US" altLang="zh-TW" i="1"/>
              <a:t>return statement</a:t>
            </a:r>
            <a:r>
              <a:rPr lang="en-US" altLang="zh-TW"/>
              <a:t> in c can have the form </a:t>
            </a:r>
            <a:r>
              <a:rPr lang="en-US" altLang="zh-TW" b="1" u="sng"/>
              <a:t>'return (expression);</a:t>
            </a:r>
            <a:r>
              <a:rPr lang="en-US" altLang="zh-TW" b="1"/>
              <a:t>'</a:t>
            </a:r>
            <a:r>
              <a:rPr lang="en-US" altLang="zh-TW"/>
              <a:t> </a:t>
            </a:r>
            <a:endParaRPr lang="en-US" altLang="zh-TW" u="sng"/>
          </a:p>
          <a:p>
            <a:pPr algn="just">
              <a:lnSpc>
                <a:spcPct val="90000"/>
              </a:lnSpc>
              <a:buFont typeface="Wingdings" panose="05000000000000000000" pitchFamily="2" charset="2"/>
              <a:buNone/>
            </a:pPr>
            <a:r>
              <a:rPr lang="en-US" altLang="zh-TW" u="sng"/>
              <a:t>This statement can be implemented by three-address code to </a:t>
            </a:r>
          </a:p>
          <a:p>
            <a:pPr algn="just">
              <a:lnSpc>
                <a:spcPct val="90000"/>
              </a:lnSpc>
              <a:buFont typeface="Wingdings" panose="05000000000000000000" pitchFamily="2" charset="2"/>
              <a:buNone/>
            </a:pPr>
            <a:r>
              <a:rPr lang="en-US" altLang="zh-TW" u="sng"/>
              <a:t>evaluate the expression into a temporary</a:t>
            </a:r>
            <a:r>
              <a:rPr lang="en-US" altLang="zh-TW" i="1" u="sng"/>
              <a:t> T</a:t>
            </a:r>
            <a:r>
              <a:rPr lang="en-US" altLang="zh-TW" u="sng"/>
              <a:t> followed by</a:t>
            </a:r>
            <a:r>
              <a:rPr lang="en-US" altLang="zh-TW"/>
              <a:t>:  </a:t>
            </a:r>
          </a:p>
          <a:p>
            <a:pPr algn="just">
              <a:lnSpc>
                <a:spcPct val="90000"/>
              </a:lnSpc>
              <a:buFont typeface="Wingdings" panose="05000000000000000000" pitchFamily="2" charset="2"/>
              <a:buNone/>
            </a:pPr>
            <a:r>
              <a:rPr lang="en-US" altLang="zh-TW"/>
              <a:t> </a:t>
            </a:r>
          </a:p>
          <a:p>
            <a:pPr algn="just">
              <a:lnSpc>
                <a:spcPct val="90000"/>
              </a:lnSpc>
              <a:buFont typeface="Wingdings" panose="05000000000000000000" pitchFamily="2" charset="2"/>
              <a:buNone/>
            </a:pPr>
            <a:r>
              <a:rPr lang="en-US" altLang="zh-TW">
                <a:solidFill>
                  <a:srgbClr val="FF0000"/>
                </a:solidFill>
              </a:rPr>
              <a:t> </a:t>
            </a:r>
            <a:r>
              <a:rPr lang="en-US" altLang="zh-TW"/>
              <a:t>1[SP] = T         /* 1 is the offset for the location of the return value */</a:t>
            </a:r>
            <a:r>
              <a:rPr lang="en-US" altLang="zh-TW">
                <a:solidFill>
                  <a:srgbClr val="FF0000"/>
                </a:solidFill>
              </a:rPr>
              <a:t> </a:t>
            </a:r>
            <a:endParaRPr lang="en-US" altLang="zh-TW"/>
          </a:p>
          <a:p>
            <a:pPr algn="just">
              <a:lnSpc>
                <a:spcPct val="90000"/>
              </a:lnSpc>
              <a:buFont typeface="Wingdings" panose="05000000000000000000" pitchFamily="2" charset="2"/>
              <a:buNone/>
            </a:pPr>
            <a:r>
              <a:rPr lang="en-US" altLang="zh-TW"/>
              <a:t> TOP = SP + 2                  /* TOP now point to the </a:t>
            </a:r>
            <a:r>
              <a:rPr lang="en-US" altLang="zh-TW" u="sng"/>
              <a:t>return address</a:t>
            </a:r>
            <a:r>
              <a:rPr lang="en-US" altLang="zh-TW"/>
              <a:t> */</a:t>
            </a:r>
          </a:p>
          <a:p>
            <a:pPr algn="just">
              <a:lnSpc>
                <a:spcPct val="90000"/>
              </a:lnSpc>
              <a:buFont typeface="Wingdings" panose="05000000000000000000" pitchFamily="2" charset="2"/>
              <a:buNone/>
            </a:pPr>
            <a:r>
              <a:rPr lang="en-US" altLang="zh-TW"/>
              <a:t> SP = *SP                     /* restore SP, SP now points to old location */</a:t>
            </a:r>
          </a:p>
          <a:p>
            <a:pPr algn="just">
              <a:lnSpc>
                <a:spcPct val="90000"/>
              </a:lnSpc>
              <a:buFont typeface="Wingdings" panose="05000000000000000000" pitchFamily="2" charset="2"/>
              <a:buNone/>
            </a:pPr>
            <a:r>
              <a:rPr lang="en-US" altLang="zh-TW"/>
              <a:t> L  = *TOP                     /* the value of L is now the return address */</a:t>
            </a:r>
          </a:p>
          <a:p>
            <a:pPr algn="just">
              <a:lnSpc>
                <a:spcPct val="90000"/>
              </a:lnSpc>
              <a:buFont typeface="Wingdings" panose="05000000000000000000" pitchFamily="2" charset="2"/>
              <a:buNone/>
            </a:pPr>
            <a:r>
              <a:rPr lang="en-US" altLang="zh-TW"/>
              <a:t> TOP = TOP + 1                /* TOP points to the argument count */</a:t>
            </a:r>
          </a:p>
          <a:p>
            <a:pPr algn="just">
              <a:lnSpc>
                <a:spcPct val="90000"/>
              </a:lnSpc>
              <a:buFont typeface="Wingdings" panose="05000000000000000000" pitchFamily="2" charset="2"/>
              <a:buNone/>
            </a:pPr>
            <a:r>
              <a:rPr lang="en-US" altLang="zh-TW"/>
              <a:t> TOP = TOP + 1 + *TOP  /* </a:t>
            </a:r>
            <a:r>
              <a:rPr lang="en-US" altLang="zh-TW" u="sng"/>
              <a:t>*TOP</a:t>
            </a:r>
            <a:r>
              <a:rPr lang="en-US" altLang="zh-TW"/>
              <a:t> is the number of parameter of   </a:t>
            </a:r>
          </a:p>
          <a:p>
            <a:pPr algn="just">
              <a:lnSpc>
                <a:spcPct val="90000"/>
              </a:lnSpc>
              <a:buFont typeface="Wingdings" panose="05000000000000000000" pitchFamily="2" charset="2"/>
              <a:buNone/>
            </a:pPr>
            <a:r>
              <a:rPr lang="en-US" altLang="zh-TW"/>
              <a:t>                                                P. We restore TOP to</a:t>
            </a:r>
            <a:r>
              <a:rPr lang="en-US" altLang="zh-TW" u="sng"/>
              <a:t> the top of extra  </a:t>
            </a:r>
            <a:endParaRPr lang="en-US" altLang="zh-TW"/>
          </a:p>
          <a:p>
            <a:pPr algn="just">
              <a:lnSpc>
                <a:spcPct val="90000"/>
              </a:lnSpc>
              <a:buFont typeface="Wingdings" panose="05000000000000000000" pitchFamily="2" charset="2"/>
              <a:buNone/>
            </a:pPr>
            <a:r>
              <a:rPr lang="en-US" altLang="zh-TW"/>
              <a:t>                                             </a:t>
            </a:r>
            <a:r>
              <a:rPr lang="en-US" altLang="zh-TW" u="sng"/>
              <a:t>storage</a:t>
            </a:r>
            <a:r>
              <a:rPr lang="en-US" altLang="zh-TW"/>
              <a:t> for the activation record below */</a:t>
            </a:r>
          </a:p>
          <a:p>
            <a:pPr algn="just">
              <a:lnSpc>
                <a:spcPct val="90000"/>
              </a:lnSpc>
              <a:buFont typeface="Wingdings" panose="05000000000000000000" pitchFamily="2" charset="2"/>
              <a:buNone/>
            </a:pPr>
            <a:r>
              <a:rPr lang="en-US" altLang="zh-TW"/>
              <a:t> go to  *L</a:t>
            </a:r>
          </a:p>
          <a:p>
            <a:pPr>
              <a:lnSpc>
                <a:spcPct val="90000"/>
              </a:lnSpc>
            </a:pPr>
            <a:endParaRPr lang="en-US" altLang="zh-TW"/>
          </a:p>
        </p:txBody>
      </p:sp>
      <p:sp>
        <p:nvSpPr>
          <p:cNvPr id="72708" name="Line 4">
            <a:extLst>
              <a:ext uri="{FF2B5EF4-FFF2-40B4-BE49-F238E27FC236}">
                <a16:creationId xmlns:a16="http://schemas.microsoft.com/office/drawing/2014/main" id="{E6A8B076-AED4-5AA6-A5F0-B02A02690545}"/>
              </a:ext>
            </a:extLst>
          </p:cNvPr>
          <p:cNvSpPr>
            <a:spLocks noChangeShapeType="1"/>
          </p:cNvSpPr>
          <p:nvPr/>
        </p:nvSpPr>
        <p:spPr bwMode="auto">
          <a:xfrm flipH="1">
            <a:off x="1828800" y="2492376"/>
            <a:ext cx="19050" cy="3984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2710" name="Line 6">
            <a:extLst>
              <a:ext uri="{FF2B5EF4-FFF2-40B4-BE49-F238E27FC236}">
                <a16:creationId xmlns:a16="http://schemas.microsoft.com/office/drawing/2014/main" id="{C991A625-23EF-66BB-DABD-72C6CF8D18F9}"/>
              </a:ext>
            </a:extLst>
          </p:cNvPr>
          <p:cNvSpPr>
            <a:spLocks noChangeShapeType="1"/>
          </p:cNvSpPr>
          <p:nvPr/>
        </p:nvSpPr>
        <p:spPr bwMode="auto">
          <a:xfrm>
            <a:off x="1847850" y="2492375"/>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2711" name="Line 7">
            <a:extLst>
              <a:ext uri="{FF2B5EF4-FFF2-40B4-BE49-F238E27FC236}">
                <a16:creationId xmlns:a16="http://schemas.microsoft.com/office/drawing/2014/main" id="{FF76BE1F-CC6F-FFF0-FED6-533DE295A55F}"/>
              </a:ext>
            </a:extLst>
          </p:cNvPr>
          <p:cNvSpPr>
            <a:spLocks noChangeShapeType="1"/>
          </p:cNvSpPr>
          <p:nvPr/>
        </p:nvSpPr>
        <p:spPr bwMode="auto">
          <a:xfrm>
            <a:off x="1828800" y="6477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91BBA-C1A3-512E-FB30-255197BE634B}"/>
              </a:ext>
            </a:extLst>
          </p:cNvPr>
          <p:cNvSpPr>
            <a:spLocks noGrp="1"/>
          </p:cNvSpPr>
          <p:nvPr>
            <p:ph type="title"/>
          </p:nvPr>
        </p:nvSpPr>
        <p:spPr/>
        <p:txBody>
          <a:bodyPr/>
          <a:lstStyle/>
          <a:p>
            <a:r>
              <a:rPr lang="en-US" altLang="zh-TW" dirty="0"/>
              <a:t>General Organization of Runtime Storage </a:t>
            </a:r>
            <a:endParaRPr lang="zh-TW" altLang="en-US" dirty="0"/>
          </a:p>
        </p:txBody>
      </p:sp>
      <p:sp>
        <p:nvSpPr>
          <p:cNvPr id="4" name="投影片編號版面配置區 3">
            <a:extLst>
              <a:ext uri="{FF2B5EF4-FFF2-40B4-BE49-F238E27FC236}">
                <a16:creationId xmlns:a16="http://schemas.microsoft.com/office/drawing/2014/main" id="{F75E5F56-AF79-5D08-149A-90D4B7592924}"/>
              </a:ext>
            </a:extLst>
          </p:cNvPr>
          <p:cNvSpPr>
            <a:spLocks noGrp="1"/>
          </p:cNvSpPr>
          <p:nvPr>
            <p:ph type="sldNum" sz="quarter" idx="12"/>
          </p:nvPr>
        </p:nvSpPr>
        <p:spPr/>
        <p:txBody>
          <a:bodyPr/>
          <a:lstStyle/>
          <a:p>
            <a:fld id="{BE15108C-154A-4A5A-9C05-91A49A422BA7}" type="slidenum">
              <a:rPr lang="en-US" smtClean="0"/>
              <a:t>3</a:t>
            </a:fld>
            <a:endParaRPr lang="en-US"/>
          </a:p>
        </p:txBody>
      </p:sp>
      <p:sp>
        <p:nvSpPr>
          <p:cNvPr id="5" name="Rectangle 5">
            <a:extLst>
              <a:ext uri="{FF2B5EF4-FFF2-40B4-BE49-F238E27FC236}">
                <a16:creationId xmlns:a16="http://schemas.microsoft.com/office/drawing/2014/main" id="{96DAB591-6FF2-186D-17FF-B64666578968}"/>
              </a:ext>
            </a:extLst>
          </p:cNvPr>
          <p:cNvSpPr>
            <a:spLocks noChangeArrowheads="1"/>
          </p:cNvSpPr>
          <p:nvPr/>
        </p:nvSpPr>
        <p:spPr bwMode="auto">
          <a:xfrm>
            <a:off x="613696" y="1483849"/>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buFont typeface="Wingdings" panose="05000000000000000000" pitchFamily="2" charset="2"/>
              <a:buNone/>
            </a:pPr>
            <a:r>
              <a:rPr lang="en-US" altLang="zh-TW" sz="2400" dirty="0">
                <a:solidFill>
                  <a:schemeClr val="tx2"/>
                </a:solidFill>
              </a:rPr>
              <a:t>                 </a:t>
            </a:r>
          </a:p>
          <a:p>
            <a:pPr algn="just">
              <a:buFont typeface="Wingdings" panose="05000000000000000000" pitchFamily="2" charset="2"/>
              <a:buNone/>
            </a:pPr>
            <a:r>
              <a:rPr lang="en-US" altLang="zh-TW" sz="2400" dirty="0"/>
              <a:t>                   </a:t>
            </a:r>
          </a:p>
          <a:p>
            <a:pPr algn="just">
              <a:buFont typeface="Wingdings" panose="05000000000000000000" pitchFamily="2" charset="2"/>
              <a:buNone/>
            </a:pPr>
            <a:endParaRPr lang="en-US" altLang="zh-TW" sz="2400" dirty="0"/>
          </a:p>
          <a:p>
            <a:pPr algn="just">
              <a:buFont typeface="Wingdings" panose="05000000000000000000" pitchFamily="2" charset="2"/>
              <a:buNone/>
            </a:pPr>
            <a:r>
              <a:rPr lang="en-US" altLang="zh-TW" sz="2400" dirty="0"/>
              <a:t>                      code area</a:t>
            </a:r>
          </a:p>
          <a:p>
            <a:pPr algn="just">
              <a:buFont typeface="Wingdings" panose="05000000000000000000" pitchFamily="2" charset="2"/>
              <a:buNone/>
            </a:pPr>
            <a:r>
              <a:rPr lang="en-US" altLang="zh-TW" sz="2400" dirty="0"/>
              <a:t>                   </a:t>
            </a:r>
          </a:p>
          <a:p>
            <a:pPr algn="just">
              <a:buFont typeface="Wingdings" panose="05000000000000000000" pitchFamily="2" charset="2"/>
              <a:buNone/>
            </a:pPr>
            <a:r>
              <a:rPr lang="en-US" altLang="zh-TW" sz="2400" dirty="0"/>
              <a:t>                   </a:t>
            </a:r>
          </a:p>
          <a:p>
            <a:pPr algn="just">
              <a:buFont typeface="Wingdings" panose="05000000000000000000" pitchFamily="2" charset="2"/>
              <a:buNone/>
            </a:pPr>
            <a:r>
              <a:rPr lang="en-US" altLang="zh-TW" sz="2400" dirty="0"/>
              <a:t>                        stack</a:t>
            </a:r>
          </a:p>
          <a:p>
            <a:pPr algn="just">
              <a:buFont typeface="Wingdings" panose="05000000000000000000" pitchFamily="2" charset="2"/>
              <a:buNone/>
            </a:pPr>
            <a:r>
              <a:rPr lang="en-US" altLang="zh-TW" sz="2400" dirty="0"/>
              <a:t>                    </a:t>
            </a:r>
          </a:p>
          <a:p>
            <a:pPr algn="just">
              <a:buFont typeface="Wingdings" panose="05000000000000000000" pitchFamily="2" charset="2"/>
              <a:buNone/>
            </a:pPr>
            <a:r>
              <a:rPr lang="en-US" altLang="zh-TW" sz="2400" dirty="0"/>
              <a:t>                      </a:t>
            </a:r>
          </a:p>
          <a:p>
            <a:pPr algn="just">
              <a:buFont typeface="Wingdings" panose="05000000000000000000" pitchFamily="2" charset="2"/>
              <a:buNone/>
            </a:pPr>
            <a:r>
              <a:rPr lang="en-US" altLang="zh-TW" sz="2400" dirty="0"/>
              <a:t>                        </a:t>
            </a:r>
          </a:p>
          <a:p>
            <a:pPr>
              <a:buFont typeface="Wingdings" panose="05000000000000000000" pitchFamily="2" charset="2"/>
              <a:buNone/>
            </a:pPr>
            <a:r>
              <a:rPr lang="en-US" altLang="zh-TW" sz="2400" dirty="0"/>
              <a:t>                         </a:t>
            </a:r>
          </a:p>
        </p:txBody>
      </p:sp>
      <p:sp>
        <p:nvSpPr>
          <p:cNvPr id="6" name="Line 8">
            <a:extLst>
              <a:ext uri="{FF2B5EF4-FFF2-40B4-BE49-F238E27FC236}">
                <a16:creationId xmlns:a16="http://schemas.microsoft.com/office/drawing/2014/main" id="{0758F21C-AD1E-023B-7D04-D1594A032479}"/>
              </a:ext>
            </a:extLst>
          </p:cNvPr>
          <p:cNvSpPr>
            <a:spLocks noChangeShapeType="1"/>
          </p:cNvSpPr>
          <p:nvPr/>
        </p:nvSpPr>
        <p:spPr bwMode="auto">
          <a:xfrm>
            <a:off x="2051971" y="2601449"/>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 name="Line 9">
            <a:extLst>
              <a:ext uri="{FF2B5EF4-FFF2-40B4-BE49-F238E27FC236}">
                <a16:creationId xmlns:a16="http://schemas.microsoft.com/office/drawing/2014/main" id="{E1F4B69E-B0F0-C7DB-BB86-0E8384C61AC4}"/>
              </a:ext>
            </a:extLst>
          </p:cNvPr>
          <p:cNvSpPr>
            <a:spLocks noChangeShapeType="1"/>
          </p:cNvSpPr>
          <p:nvPr/>
        </p:nvSpPr>
        <p:spPr bwMode="auto">
          <a:xfrm>
            <a:off x="2051971" y="3249149"/>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 name="Line 10">
            <a:extLst>
              <a:ext uri="{FF2B5EF4-FFF2-40B4-BE49-F238E27FC236}">
                <a16:creationId xmlns:a16="http://schemas.microsoft.com/office/drawing/2014/main" id="{EC271FC2-547C-D973-4B5E-3E77EA61D91B}"/>
              </a:ext>
            </a:extLst>
          </p:cNvPr>
          <p:cNvSpPr>
            <a:spLocks noChangeShapeType="1"/>
          </p:cNvSpPr>
          <p:nvPr/>
        </p:nvSpPr>
        <p:spPr bwMode="auto">
          <a:xfrm>
            <a:off x="2051971" y="3969874"/>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 name="Line 12">
            <a:extLst>
              <a:ext uri="{FF2B5EF4-FFF2-40B4-BE49-F238E27FC236}">
                <a16:creationId xmlns:a16="http://schemas.microsoft.com/office/drawing/2014/main" id="{0EF88D04-6A36-A752-0800-49C1A325941D}"/>
              </a:ext>
            </a:extLst>
          </p:cNvPr>
          <p:cNvSpPr>
            <a:spLocks noChangeShapeType="1"/>
          </p:cNvSpPr>
          <p:nvPr/>
        </p:nvSpPr>
        <p:spPr bwMode="auto">
          <a:xfrm>
            <a:off x="2051971" y="4617574"/>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13">
            <a:extLst>
              <a:ext uri="{FF2B5EF4-FFF2-40B4-BE49-F238E27FC236}">
                <a16:creationId xmlns:a16="http://schemas.microsoft.com/office/drawing/2014/main" id="{1F2C7649-FE5C-CB6E-D1E3-7C6916F4A0E2}"/>
              </a:ext>
            </a:extLst>
          </p:cNvPr>
          <p:cNvSpPr>
            <a:spLocks noChangeShapeType="1"/>
          </p:cNvSpPr>
          <p:nvPr/>
        </p:nvSpPr>
        <p:spPr bwMode="auto">
          <a:xfrm>
            <a:off x="2051971" y="5552612"/>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Line 14">
            <a:extLst>
              <a:ext uri="{FF2B5EF4-FFF2-40B4-BE49-F238E27FC236}">
                <a16:creationId xmlns:a16="http://schemas.microsoft.com/office/drawing/2014/main" id="{D7830AAF-D025-CEF2-F02D-476F21B11B7D}"/>
              </a:ext>
            </a:extLst>
          </p:cNvPr>
          <p:cNvSpPr>
            <a:spLocks noChangeShapeType="1"/>
          </p:cNvSpPr>
          <p:nvPr/>
        </p:nvSpPr>
        <p:spPr bwMode="auto">
          <a:xfrm>
            <a:off x="2051971" y="6057437"/>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 name="Line 16">
            <a:extLst>
              <a:ext uri="{FF2B5EF4-FFF2-40B4-BE49-F238E27FC236}">
                <a16:creationId xmlns:a16="http://schemas.microsoft.com/office/drawing/2014/main" id="{DC443B1C-D8EC-EC0E-216A-EB451757D043}"/>
              </a:ext>
            </a:extLst>
          </p:cNvPr>
          <p:cNvSpPr>
            <a:spLocks noChangeShapeType="1"/>
          </p:cNvSpPr>
          <p:nvPr/>
        </p:nvSpPr>
        <p:spPr bwMode="auto">
          <a:xfrm>
            <a:off x="2051972" y="2601449"/>
            <a:ext cx="9525" cy="345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 name="Line 17">
            <a:extLst>
              <a:ext uri="{FF2B5EF4-FFF2-40B4-BE49-F238E27FC236}">
                <a16:creationId xmlns:a16="http://schemas.microsoft.com/office/drawing/2014/main" id="{F772C7A3-5EFA-D8F8-E9B3-E61666409A00}"/>
              </a:ext>
            </a:extLst>
          </p:cNvPr>
          <p:cNvSpPr>
            <a:spLocks noChangeShapeType="1"/>
          </p:cNvSpPr>
          <p:nvPr/>
        </p:nvSpPr>
        <p:spPr bwMode="auto">
          <a:xfrm>
            <a:off x="4931696" y="2601449"/>
            <a:ext cx="25400" cy="345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Text Box 39">
            <a:extLst>
              <a:ext uri="{FF2B5EF4-FFF2-40B4-BE49-F238E27FC236}">
                <a16:creationId xmlns:a16="http://schemas.microsoft.com/office/drawing/2014/main" id="{C6F04E49-3C96-C81B-7179-7BFCA4B87B64}"/>
              </a:ext>
            </a:extLst>
          </p:cNvPr>
          <p:cNvSpPr txBox="1">
            <a:spLocks noChangeArrowheads="1"/>
          </p:cNvSpPr>
          <p:nvPr/>
        </p:nvSpPr>
        <p:spPr bwMode="auto">
          <a:xfrm>
            <a:off x="1978947" y="3393613"/>
            <a:ext cx="31341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t> </a:t>
            </a:r>
            <a:r>
              <a:rPr lang="en-US" altLang="zh-TW" sz="2200"/>
              <a:t>global/static data area</a:t>
            </a:r>
          </a:p>
        </p:txBody>
      </p:sp>
      <p:sp>
        <p:nvSpPr>
          <p:cNvPr id="15" name="Text Box 40">
            <a:extLst>
              <a:ext uri="{FF2B5EF4-FFF2-40B4-BE49-F238E27FC236}">
                <a16:creationId xmlns:a16="http://schemas.microsoft.com/office/drawing/2014/main" id="{F5EDA62C-F07B-3DE5-063E-71B0E314A3FD}"/>
              </a:ext>
            </a:extLst>
          </p:cNvPr>
          <p:cNvSpPr txBox="1">
            <a:spLocks noChangeArrowheads="1"/>
          </p:cNvSpPr>
          <p:nvPr/>
        </p:nvSpPr>
        <p:spPr bwMode="auto">
          <a:xfrm>
            <a:off x="2555209" y="4855700"/>
            <a:ext cx="151195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200"/>
              <a:t>free space</a:t>
            </a:r>
          </a:p>
        </p:txBody>
      </p:sp>
      <p:sp>
        <p:nvSpPr>
          <p:cNvPr id="16" name="Text Box 41">
            <a:extLst>
              <a:ext uri="{FF2B5EF4-FFF2-40B4-BE49-F238E27FC236}">
                <a16:creationId xmlns:a16="http://schemas.microsoft.com/office/drawing/2014/main" id="{7A1A40F3-92A0-69D2-D91A-37302EFC1974}"/>
              </a:ext>
            </a:extLst>
          </p:cNvPr>
          <p:cNvSpPr txBox="1">
            <a:spLocks noChangeArrowheads="1"/>
          </p:cNvSpPr>
          <p:nvPr/>
        </p:nvSpPr>
        <p:spPr bwMode="auto">
          <a:xfrm>
            <a:off x="2771109" y="5552612"/>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heap</a:t>
            </a:r>
          </a:p>
        </p:txBody>
      </p:sp>
      <p:sp>
        <p:nvSpPr>
          <p:cNvPr id="17" name="Line 42">
            <a:extLst>
              <a:ext uri="{FF2B5EF4-FFF2-40B4-BE49-F238E27FC236}">
                <a16:creationId xmlns:a16="http://schemas.microsoft.com/office/drawing/2014/main" id="{61703818-43F0-AAD9-D270-2C05ABD26517}"/>
              </a:ext>
            </a:extLst>
          </p:cNvPr>
          <p:cNvSpPr>
            <a:spLocks noChangeShapeType="1"/>
          </p:cNvSpPr>
          <p:nvPr/>
        </p:nvSpPr>
        <p:spPr bwMode="auto">
          <a:xfrm>
            <a:off x="3131471" y="4617574"/>
            <a:ext cx="0" cy="287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 name="Line 43">
            <a:extLst>
              <a:ext uri="{FF2B5EF4-FFF2-40B4-BE49-F238E27FC236}">
                <a16:creationId xmlns:a16="http://schemas.microsoft.com/office/drawing/2014/main" id="{06EE799A-2291-D719-1FBB-CEED21DFBC19}"/>
              </a:ext>
            </a:extLst>
          </p:cNvPr>
          <p:cNvSpPr>
            <a:spLocks noChangeShapeType="1"/>
          </p:cNvSpPr>
          <p:nvPr/>
        </p:nvSpPr>
        <p:spPr bwMode="auto">
          <a:xfrm flipV="1">
            <a:off x="3131471" y="5265274"/>
            <a:ext cx="0" cy="287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20" name="圖片 19">
            <a:extLst>
              <a:ext uri="{FF2B5EF4-FFF2-40B4-BE49-F238E27FC236}">
                <a16:creationId xmlns:a16="http://schemas.microsoft.com/office/drawing/2014/main" id="{604B67F0-AD76-A269-87DE-1CAC20CA07C9}"/>
              </a:ext>
            </a:extLst>
          </p:cNvPr>
          <p:cNvPicPr>
            <a:picLocks noChangeAspect="1"/>
          </p:cNvPicPr>
          <p:nvPr/>
        </p:nvPicPr>
        <p:blipFill>
          <a:blip r:embed="rId2"/>
          <a:stretch>
            <a:fillRect/>
          </a:stretch>
        </p:blipFill>
        <p:spPr>
          <a:xfrm>
            <a:off x="6955309" y="2143746"/>
            <a:ext cx="2606661" cy="4489250"/>
          </a:xfrm>
          <a:prstGeom prst="rect">
            <a:avLst/>
          </a:prstGeom>
        </p:spPr>
      </p:pic>
    </p:spTree>
    <p:extLst>
      <p:ext uri="{BB962C8B-B14F-4D97-AF65-F5344CB8AC3E}">
        <p14:creationId xmlns:p14="http://schemas.microsoft.com/office/powerpoint/2010/main" val="252224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A24D4E-9C0D-05C3-012C-CBA28DB9C3F4}"/>
              </a:ext>
            </a:extLst>
          </p:cNvPr>
          <p:cNvSpPr>
            <a:spLocks noGrp="1"/>
          </p:cNvSpPr>
          <p:nvPr>
            <p:ph type="title"/>
          </p:nvPr>
        </p:nvSpPr>
        <p:spPr/>
        <p:txBody>
          <a:bodyPr/>
          <a:lstStyle/>
          <a:p>
            <a:r>
              <a:rPr lang="en-US" altLang="zh-TW" dirty="0"/>
              <a:t>Code Area </a:t>
            </a:r>
            <a:endParaRPr lang="zh-TW" altLang="en-US" dirty="0"/>
          </a:p>
        </p:txBody>
      </p:sp>
      <p:sp>
        <p:nvSpPr>
          <p:cNvPr id="4" name="投影片編號版面配置區 3">
            <a:extLst>
              <a:ext uri="{FF2B5EF4-FFF2-40B4-BE49-F238E27FC236}">
                <a16:creationId xmlns:a16="http://schemas.microsoft.com/office/drawing/2014/main" id="{715708AA-7540-ACE7-783B-AAD3B6F983A5}"/>
              </a:ext>
            </a:extLst>
          </p:cNvPr>
          <p:cNvSpPr>
            <a:spLocks noGrp="1"/>
          </p:cNvSpPr>
          <p:nvPr>
            <p:ph type="sldNum" sz="quarter" idx="12"/>
          </p:nvPr>
        </p:nvSpPr>
        <p:spPr/>
        <p:txBody>
          <a:bodyPr/>
          <a:lstStyle/>
          <a:p>
            <a:fld id="{BE15108C-154A-4A5A-9C05-91A49A422BA7}" type="slidenum">
              <a:rPr lang="en-US" smtClean="0"/>
              <a:t>4</a:t>
            </a:fld>
            <a:endParaRPr lang="en-US"/>
          </a:p>
        </p:txBody>
      </p:sp>
      <p:sp>
        <p:nvSpPr>
          <p:cNvPr id="21" name="Rectangle 3">
            <a:extLst>
              <a:ext uri="{FF2B5EF4-FFF2-40B4-BE49-F238E27FC236}">
                <a16:creationId xmlns:a16="http://schemas.microsoft.com/office/drawing/2014/main" id="{FC9792AF-A10B-D11E-E117-DE8564877F4A}"/>
              </a:ext>
            </a:extLst>
          </p:cNvPr>
          <p:cNvSpPr>
            <a:spLocks noChangeArrowheads="1"/>
          </p:cNvSpPr>
          <p:nvPr/>
        </p:nvSpPr>
        <p:spPr bwMode="auto">
          <a:xfrm>
            <a:off x="2083965" y="156767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buFont typeface="Wingdings" panose="05000000000000000000" pitchFamily="2" charset="2"/>
              <a:buNone/>
            </a:pPr>
            <a:r>
              <a:rPr lang="en-US" altLang="zh-TW" sz="2400" dirty="0">
                <a:solidFill>
                  <a:schemeClr val="tx2"/>
                </a:solidFill>
              </a:rPr>
              <a:t>                 </a:t>
            </a:r>
          </a:p>
          <a:p>
            <a:pPr algn="just">
              <a:buFont typeface="Wingdings" panose="05000000000000000000" pitchFamily="2" charset="2"/>
              <a:buNone/>
            </a:pPr>
            <a:r>
              <a:rPr lang="en-US" altLang="zh-TW" sz="2400" dirty="0"/>
              <a:t>                   </a:t>
            </a:r>
          </a:p>
          <a:p>
            <a:pPr algn="just">
              <a:buFont typeface="Wingdings" panose="05000000000000000000" pitchFamily="2" charset="2"/>
              <a:buNone/>
            </a:pPr>
            <a:endParaRPr lang="en-US" altLang="zh-TW" sz="2400" dirty="0"/>
          </a:p>
          <a:p>
            <a:pPr algn="just">
              <a:buFont typeface="Wingdings" panose="05000000000000000000" pitchFamily="2" charset="2"/>
              <a:buNone/>
            </a:pPr>
            <a:r>
              <a:rPr lang="en-US" altLang="zh-TW" sz="2400" dirty="0"/>
              <a:t>                 code for procedure1</a:t>
            </a:r>
          </a:p>
          <a:p>
            <a:pPr algn="just">
              <a:buFont typeface="Wingdings" panose="05000000000000000000" pitchFamily="2" charset="2"/>
              <a:buNone/>
            </a:pPr>
            <a:r>
              <a:rPr lang="en-US" altLang="zh-TW" sz="2400" dirty="0"/>
              <a:t>                 code for procedure2</a:t>
            </a:r>
          </a:p>
          <a:p>
            <a:pPr algn="just">
              <a:buFont typeface="Wingdings" panose="05000000000000000000" pitchFamily="2" charset="2"/>
              <a:buNone/>
            </a:pPr>
            <a:r>
              <a:rPr lang="en-US" altLang="zh-TW" sz="2400" dirty="0"/>
              <a:t>                   </a:t>
            </a:r>
          </a:p>
          <a:p>
            <a:pPr algn="just">
              <a:buFont typeface="Wingdings" panose="05000000000000000000" pitchFamily="2" charset="2"/>
              <a:buNone/>
            </a:pPr>
            <a:r>
              <a:rPr lang="en-US" altLang="zh-TW" sz="2400" dirty="0"/>
              <a:t>                 code for procedure3 </a:t>
            </a:r>
          </a:p>
          <a:p>
            <a:pPr algn="just">
              <a:buFont typeface="Wingdings" panose="05000000000000000000" pitchFamily="2" charset="2"/>
              <a:buNone/>
            </a:pPr>
            <a:r>
              <a:rPr lang="en-US" altLang="zh-TW" sz="2400" dirty="0"/>
              <a:t>                               </a:t>
            </a:r>
            <a:r>
              <a:rPr lang="en-US" altLang="zh-TW" b="1" dirty="0"/>
              <a:t>.</a:t>
            </a:r>
          </a:p>
          <a:p>
            <a:pPr algn="just">
              <a:buFont typeface="Wingdings" panose="05000000000000000000" pitchFamily="2" charset="2"/>
              <a:buNone/>
            </a:pPr>
            <a:r>
              <a:rPr lang="en-US" altLang="zh-TW" sz="2400" dirty="0"/>
              <a:t>                               </a:t>
            </a:r>
            <a:r>
              <a:rPr lang="en-US" altLang="zh-TW" b="1" dirty="0"/>
              <a:t>.</a:t>
            </a:r>
          </a:p>
          <a:p>
            <a:pPr>
              <a:buFont typeface="Wingdings" panose="05000000000000000000" pitchFamily="2" charset="2"/>
              <a:buNone/>
            </a:pPr>
            <a:r>
              <a:rPr lang="en-US" altLang="zh-TW" sz="2400" dirty="0"/>
              <a:t>                 code for </a:t>
            </a:r>
            <a:r>
              <a:rPr lang="en-US" altLang="zh-TW" sz="2400" dirty="0" err="1"/>
              <a:t>procedureN</a:t>
            </a:r>
            <a:r>
              <a:rPr lang="en-US" altLang="zh-TW" sz="2400" dirty="0"/>
              <a:t> </a:t>
            </a:r>
          </a:p>
        </p:txBody>
      </p:sp>
      <p:sp>
        <p:nvSpPr>
          <p:cNvPr id="22" name="Line 5">
            <a:extLst>
              <a:ext uri="{FF2B5EF4-FFF2-40B4-BE49-F238E27FC236}">
                <a16:creationId xmlns:a16="http://schemas.microsoft.com/office/drawing/2014/main" id="{A9B3E957-A248-00CC-8FF9-F27E03013919}"/>
              </a:ext>
            </a:extLst>
          </p:cNvPr>
          <p:cNvSpPr>
            <a:spLocks noChangeShapeType="1"/>
          </p:cNvSpPr>
          <p:nvPr/>
        </p:nvSpPr>
        <p:spPr bwMode="auto">
          <a:xfrm>
            <a:off x="3522240" y="268527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 name="Line 6">
            <a:extLst>
              <a:ext uri="{FF2B5EF4-FFF2-40B4-BE49-F238E27FC236}">
                <a16:creationId xmlns:a16="http://schemas.microsoft.com/office/drawing/2014/main" id="{9645C667-EE6B-4B25-54AD-F2696D04B8F6}"/>
              </a:ext>
            </a:extLst>
          </p:cNvPr>
          <p:cNvSpPr>
            <a:spLocks noChangeShapeType="1"/>
          </p:cNvSpPr>
          <p:nvPr/>
        </p:nvSpPr>
        <p:spPr bwMode="auto">
          <a:xfrm>
            <a:off x="3522240" y="3332970"/>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 name="Line 7">
            <a:extLst>
              <a:ext uri="{FF2B5EF4-FFF2-40B4-BE49-F238E27FC236}">
                <a16:creationId xmlns:a16="http://schemas.microsoft.com/office/drawing/2014/main" id="{B84CC23E-8185-F7F6-9046-176B40F23FD6}"/>
              </a:ext>
            </a:extLst>
          </p:cNvPr>
          <p:cNvSpPr>
            <a:spLocks noChangeShapeType="1"/>
          </p:cNvSpPr>
          <p:nvPr/>
        </p:nvSpPr>
        <p:spPr bwMode="auto">
          <a:xfrm>
            <a:off x="3522240" y="4053695"/>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8">
            <a:extLst>
              <a:ext uri="{FF2B5EF4-FFF2-40B4-BE49-F238E27FC236}">
                <a16:creationId xmlns:a16="http://schemas.microsoft.com/office/drawing/2014/main" id="{52FEC398-81E4-21E4-63C6-5B8E3DBAB2A3}"/>
              </a:ext>
            </a:extLst>
          </p:cNvPr>
          <p:cNvSpPr>
            <a:spLocks noChangeShapeType="1"/>
          </p:cNvSpPr>
          <p:nvPr/>
        </p:nvSpPr>
        <p:spPr bwMode="auto">
          <a:xfrm>
            <a:off x="3522240" y="4701395"/>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Line 9">
            <a:extLst>
              <a:ext uri="{FF2B5EF4-FFF2-40B4-BE49-F238E27FC236}">
                <a16:creationId xmlns:a16="http://schemas.microsoft.com/office/drawing/2014/main" id="{EBC10288-7C1C-F9AF-B089-B2E265A06D1F}"/>
              </a:ext>
            </a:extLst>
          </p:cNvPr>
          <p:cNvSpPr>
            <a:spLocks noChangeShapeType="1"/>
          </p:cNvSpPr>
          <p:nvPr/>
        </p:nvSpPr>
        <p:spPr bwMode="auto">
          <a:xfrm>
            <a:off x="3522240" y="5636433"/>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 name="Line 10">
            <a:extLst>
              <a:ext uri="{FF2B5EF4-FFF2-40B4-BE49-F238E27FC236}">
                <a16:creationId xmlns:a16="http://schemas.microsoft.com/office/drawing/2014/main" id="{DE1435A1-E155-D406-AD83-0D56A6097F71}"/>
              </a:ext>
            </a:extLst>
          </p:cNvPr>
          <p:cNvSpPr>
            <a:spLocks noChangeShapeType="1"/>
          </p:cNvSpPr>
          <p:nvPr/>
        </p:nvSpPr>
        <p:spPr bwMode="auto">
          <a:xfrm>
            <a:off x="3522240" y="6141258"/>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 name="Line 11">
            <a:extLst>
              <a:ext uri="{FF2B5EF4-FFF2-40B4-BE49-F238E27FC236}">
                <a16:creationId xmlns:a16="http://schemas.microsoft.com/office/drawing/2014/main" id="{24B3B429-A65A-1E54-81EA-27CDEA551CBC}"/>
              </a:ext>
            </a:extLst>
          </p:cNvPr>
          <p:cNvSpPr>
            <a:spLocks noChangeShapeType="1"/>
          </p:cNvSpPr>
          <p:nvPr/>
        </p:nvSpPr>
        <p:spPr bwMode="auto">
          <a:xfrm>
            <a:off x="3522241" y="2685270"/>
            <a:ext cx="9525" cy="345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12">
            <a:extLst>
              <a:ext uri="{FF2B5EF4-FFF2-40B4-BE49-F238E27FC236}">
                <a16:creationId xmlns:a16="http://schemas.microsoft.com/office/drawing/2014/main" id="{E6D1B0B7-F18A-3B89-5D40-7A5F6FFAF4CD}"/>
              </a:ext>
            </a:extLst>
          </p:cNvPr>
          <p:cNvSpPr>
            <a:spLocks noChangeShapeType="1"/>
          </p:cNvSpPr>
          <p:nvPr/>
        </p:nvSpPr>
        <p:spPr bwMode="auto">
          <a:xfrm>
            <a:off x="6401965" y="2685270"/>
            <a:ext cx="25400" cy="345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1" name="Line 16">
            <a:extLst>
              <a:ext uri="{FF2B5EF4-FFF2-40B4-BE49-F238E27FC236}">
                <a16:creationId xmlns:a16="http://schemas.microsoft.com/office/drawing/2014/main" id="{4FFC5F70-F8FB-BFCC-C7DD-575C3E4FDB0F}"/>
              </a:ext>
            </a:extLst>
          </p:cNvPr>
          <p:cNvSpPr>
            <a:spLocks noChangeShapeType="1"/>
          </p:cNvSpPr>
          <p:nvPr/>
        </p:nvSpPr>
        <p:spPr bwMode="auto">
          <a:xfrm>
            <a:off x="2801516" y="2756708"/>
            <a:ext cx="5762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 name="Line 17">
            <a:extLst>
              <a:ext uri="{FF2B5EF4-FFF2-40B4-BE49-F238E27FC236}">
                <a16:creationId xmlns:a16="http://schemas.microsoft.com/office/drawing/2014/main" id="{DC879897-606D-C97E-D695-2F6610AD169F}"/>
              </a:ext>
            </a:extLst>
          </p:cNvPr>
          <p:cNvSpPr>
            <a:spLocks noChangeShapeType="1"/>
          </p:cNvSpPr>
          <p:nvPr/>
        </p:nvSpPr>
        <p:spPr bwMode="auto">
          <a:xfrm>
            <a:off x="2801516" y="3332970"/>
            <a:ext cx="5762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8">
            <a:extLst>
              <a:ext uri="{FF2B5EF4-FFF2-40B4-BE49-F238E27FC236}">
                <a16:creationId xmlns:a16="http://schemas.microsoft.com/office/drawing/2014/main" id="{D2E88511-D307-48AC-43A8-A230ECC05F6B}"/>
              </a:ext>
            </a:extLst>
          </p:cNvPr>
          <p:cNvSpPr>
            <a:spLocks noChangeShapeType="1"/>
          </p:cNvSpPr>
          <p:nvPr/>
        </p:nvSpPr>
        <p:spPr bwMode="auto">
          <a:xfrm>
            <a:off x="2801516" y="4053695"/>
            <a:ext cx="5762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9">
            <a:extLst>
              <a:ext uri="{FF2B5EF4-FFF2-40B4-BE49-F238E27FC236}">
                <a16:creationId xmlns:a16="http://schemas.microsoft.com/office/drawing/2014/main" id="{07A9D524-0688-3F3B-0DAF-F50A9D06E11B}"/>
              </a:ext>
            </a:extLst>
          </p:cNvPr>
          <p:cNvSpPr>
            <a:spLocks noChangeShapeType="1"/>
          </p:cNvSpPr>
          <p:nvPr/>
        </p:nvSpPr>
        <p:spPr bwMode="auto">
          <a:xfrm>
            <a:off x="2801516" y="5636433"/>
            <a:ext cx="5762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 name="Text Box 20">
            <a:extLst>
              <a:ext uri="{FF2B5EF4-FFF2-40B4-BE49-F238E27FC236}">
                <a16:creationId xmlns:a16="http://schemas.microsoft.com/office/drawing/2014/main" id="{DA07D077-6566-A0BF-7253-3EF1ECCAE513}"/>
              </a:ext>
            </a:extLst>
          </p:cNvPr>
          <p:cNvSpPr txBox="1">
            <a:spLocks noChangeArrowheads="1"/>
          </p:cNvSpPr>
          <p:nvPr/>
        </p:nvSpPr>
        <p:spPr bwMode="auto">
          <a:xfrm>
            <a:off x="2082379" y="2540809"/>
            <a:ext cx="7296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entry</a:t>
            </a:r>
          </a:p>
          <a:p>
            <a:r>
              <a:rPr lang="en-US" altLang="zh-TW"/>
              <a:t>point</a:t>
            </a:r>
          </a:p>
        </p:txBody>
      </p:sp>
      <p:sp>
        <p:nvSpPr>
          <p:cNvPr id="36" name="Text Box 21">
            <a:extLst>
              <a:ext uri="{FF2B5EF4-FFF2-40B4-BE49-F238E27FC236}">
                <a16:creationId xmlns:a16="http://schemas.microsoft.com/office/drawing/2014/main" id="{1E8AE65C-77B0-92A0-FAEF-4EEA73682C8C}"/>
              </a:ext>
            </a:extLst>
          </p:cNvPr>
          <p:cNvSpPr txBox="1">
            <a:spLocks noChangeArrowheads="1"/>
          </p:cNvSpPr>
          <p:nvPr/>
        </p:nvSpPr>
        <p:spPr bwMode="auto">
          <a:xfrm>
            <a:off x="2082379" y="3117071"/>
            <a:ext cx="7296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entry</a:t>
            </a:r>
          </a:p>
          <a:p>
            <a:r>
              <a:rPr lang="en-US" altLang="zh-TW"/>
              <a:t>point</a:t>
            </a:r>
          </a:p>
        </p:txBody>
      </p:sp>
      <p:sp>
        <p:nvSpPr>
          <p:cNvPr id="37" name="Text Box 22">
            <a:extLst>
              <a:ext uri="{FF2B5EF4-FFF2-40B4-BE49-F238E27FC236}">
                <a16:creationId xmlns:a16="http://schemas.microsoft.com/office/drawing/2014/main" id="{0BC6FFFF-521C-8408-E4EC-326A25E1BDC9}"/>
              </a:ext>
            </a:extLst>
          </p:cNvPr>
          <p:cNvSpPr txBox="1">
            <a:spLocks noChangeArrowheads="1"/>
          </p:cNvSpPr>
          <p:nvPr/>
        </p:nvSpPr>
        <p:spPr bwMode="auto">
          <a:xfrm>
            <a:off x="2061741" y="3856846"/>
            <a:ext cx="7296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entry</a:t>
            </a:r>
          </a:p>
          <a:p>
            <a:r>
              <a:rPr lang="en-US" altLang="zh-TW"/>
              <a:t>point</a:t>
            </a:r>
          </a:p>
        </p:txBody>
      </p:sp>
      <p:sp>
        <p:nvSpPr>
          <p:cNvPr id="38" name="Text Box 23">
            <a:extLst>
              <a:ext uri="{FF2B5EF4-FFF2-40B4-BE49-F238E27FC236}">
                <a16:creationId xmlns:a16="http://schemas.microsoft.com/office/drawing/2014/main" id="{D1427BB3-C08F-789F-C76E-B40D5B5932C7}"/>
              </a:ext>
            </a:extLst>
          </p:cNvPr>
          <p:cNvSpPr txBox="1">
            <a:spLocks noChangeArrowheads="1"/>
          </p:cNvSpPr>
          <p:nvPr/>
        </p:nvSpPr>
        <p:spPr bwMode="auto">
          <a:xfrm>
            <a:off x="2133179" y="5441171"/>
            <a:ext cx="7296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entry</a:t>
            </a:r>
          </a:p>
          <a:p>
            <a:r>
              <a:rPr lang="en-US" altLang="zh-TW"/>
              <a:t>point</a:t>
            </a:r>
          </a:p>
        </p:txBody>
      </p:sp>
    </p:spTree>
    <p:extLst>
      <p:ext uri="{BB962C8B-B14F-4D97-AF65-F5344CB8AC3E}">
        <p14:creationId xmlns:p14="http://schemas.microsoft.com/office/powerpoint/2010/main" val="43513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90A75331-6C80-842D-021F-DB1F0612605A}"/>
              </a:ext>
            </a:extLst>
          </p:cNvPr>
          <p:cNvSpPr>
            <a:spLocks noGrp="1"/>
          </p:cNvSpPr>
          <p:nvPr>
            <p:ph type="title"/>
          </p:nvPr>
        </p:nvSpPr>
        <p:spPr>
          <a:xfrm>
            <a:off x="691079" y="725952"/>
            <a:ext cx="5818396" cy="1362156"/>
          </a:xfrm>
        </p:spPr>
        <p:txBody>
          <a:bodyPr>
            <a:normAutofit/>
          </a:bodyPr>
          <a:lstStyle/>
          <a:p>
            <a:pPr>
              <a:lnSpc>
                <a:spcPct val="90000"/>
              </a:lnSpc>
            </a:pPr>
            <a:r>
              <a:rPr lang="en-US" altLang="zh-TW" dirty="0"/>
              <a:t>Fully Static Runtime Environments</a:t>
            </a:r>
            <a:endParaRPr lang="zh-TW" altLang="en-US"/>
          </a:p>
        </p:txBody>
      </p:sp>
      <p:sp>
        <p:nvSpPr>
          <p:cNvPr id="3" name="內容版面配置區 2">
            <a:extLst>
              <a:ext uri="{FF2B5EF4-FFF2-40B4-BE49-F238E27FC236}">
                <a16:creationId xmlns:a16="http://schemas.microsoft.com/office/drawing/2014/main" id="{C372C6B1-AD80-7CAF-707B-F4DCB4B2065C}"/>
              </a:ext>
            </a:extLst>
          </p:cNvPr>
          <p:cNvSpPr>
            <a:spLocks noGrp="1"/>
          </p:cNvSpPr>
          <p:nvPr>
            <p:ph idx="1"/>
          </p:nvPr>
        </p:nvSpPr>
        <p:spPr>
          <a:xfrm>
            <a:off x="691079" y="2340131"/>
            <a:ext cx="5818396" cy="3791918"/>
          </a:xfrm>
        </p:spPr>
        <p:txBody>
          <a:bodyPr>
            <a:normAutofit/>
          </a:bodyPr>
          <a:lstStyle/>
          <a:p>
            <a:r>
              <a:rPr lang="en-US" altLang="zh-TW" dirty="0"/>
              <a:t>The simplest kind of a runtime environment is that in which all stat are static, remaining fixed in memory for the duration of program execution.</a:t>
            </a:r>
          </a:p>
          <a:p>
            <a:r>
              <a:rPr lang="en-US" altLang="zh-TW" dirty="0"/>
              <a:t>Such an environment can be used to implement a language in which there are no pointers or dynamic allocation, and in which procedures may not be called recursively.</a:t>
            </a:r>
          </a:p>
          <a:p>
            <a:endParaRPr lang="zh-TW" altLang="en-US" dirty="0"/>
          </a:p>
        </p:txBody>
      </p:sp>
      <p:pic>
        <p:nvPicPr>
          <p:cNvPr id="6" name="圖片 5">
            <a:extLst>
              <a:ext uri="{FF2B5EF4-FFF2-40B4-BE49-F238E27FC236}">
                <a16:creationId xmlns:a16="http://schemas.microsoft.com/office/drawing/2014/main" id="{1F22823D-BDAC-C4B7-A093-657618B109FA}"/>
              </a:ext>
            </a:extLst>
          </p:cNvPr>
          <p:cNvPicPr>
            <a:picLocks noChangeAspect="1"/>
          </p:cNvPicPr>
          <p:nvPr/>
        </p:nvPicPr>
        <p:blipFill>
          <a:blip r:embed="rId2"/>
          <a:stretch>
            <a:fillRect/>
          </a:stretch>
        </p:blipFill>
        <p:spPr>
          <a:xfrm>
            <a:off x="7087094" y="755561"/>
            <a:ext cx="4401655" cy="5353364"/>
          </a:xfrm>
          <a:prstGeom prst="rect">
            <a:avLst/>
          </a:prstGeom>
        </p:spPr>
      </p:pic>
      <p:sp>
        <p:nvSpPr>
          <p:cNvPr id="4" name="投影片編號版面配置區 3">
            <a:extLst>
              <a:ext uri="{FF2B5EF4-FFF2-40B4-BE49-F238E27FC236}">
                <a16:creationId xmlns:a16="http://schemas.microsoft.com/office/drawing/2014/main" id="{3A1F7EA0-8FFA-95BF-A6EA-DD918823D08E}"/>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5</a:t>
            </a:fld>
            <a:endParaRPr lang="en-US"/>
          </a:p>
        </p:txBody>
      </p:sp>
    </p:spTree>
    <p:extLst>
      <p:ext uri="{BB962C8B-B14F-4D97-AF65-F5344CB8AC3E}">
        <p14:creationId xmlns:p14="http://schemas.microsoft.com/office/powerpoint/2010/main" val="62760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AD7CF0-2AD6-6602-5160-72268A3B27A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6994C2A-9FC3-37C1-9172-6BFB6C67B044}"/>
              </a:ext>
            </a:extLst>
          </p:cNvPr>
          <p:cNvSpPr>
            <a:spLocks noGrp="1"/>
          </p:cNvSpPr>
          <p:nvPr>
            <p:ph idx="1"/>
          </p:nvPr>
        </p:nvSpPr>
        <p:spPr/>
        <p:txBody>
          <a:bodyPr/>
          <a:lstStyle/>
          <a:p>
            <a:r>
              <a:rPr lang="en-US" altLang="zh-TW" dirty="0"/>
              <a:t>Each execution of a procedure is referred to as an activation of the procedure. If the procedure is recursive, several of its activation may be alive at the same time.</a:t>
            </a:r>
          </a:p>
          <a:p>
            <a:endParaRPr lang="en-US" altLang="zh-TW" dirty="0"/>
          </a:p>
          <a:p>
            <a:r>
              <a:rPr lang="en-US" altLang="zh-TW" dirty="0"/>
              <a:t>Activation Record</a:t>
            </a:r>
          </a:p>
          <a:p>
            <a:pPr lvl="1"/>
            <a:r>
              <a:rPr lang="en-US" altLang="zh-TW" dirty="0"/>
              <a:t>a contiguous block of storage recording the state of an activation of a function, not all the compilers set the same fields.</a:t>
            </a:r>
          </a:p>
          <a:p>
            <a:endParaRPr lang="zh-TW" altLang="en-US" dirty="0"/>
          </a:p>
        </p:txBody>
      </p:sp>
      <p:sp>
        <p:nvSpPr>
          <p:cNvPr id="4" name="投影片編號版面配置區 3">
            <a:extLst>
              <a:ext uri="{FF2B5EF4-FFF2-40B4-BE49-F238E27FC236}">
                <a16:creationId xmlns:a16="http://schemas.microsoft.com/office/drawing/2014/main" id="{AAE11565-E09B-6CC5-270A-8822E9877C74}"/>
              </a:ext>
            </a:extLst>
          </p:cNvPr>
          <p:cNvSpPr>
            <a:spLocks noGrp="1"/>
          </p:cNvSpPr>
          <p:nvPr>
            <p:ph type="sldNum" sz="quarter" idx="12"/>
          </p:nvPr>
        </p:nvSpPr>
        <p:spPr/>
        <p:txBody>
          <a:bodyPr/>
          <a:lstStyle/>
          <a:p>
            <a:fld id="{BE15108C-154A-4A5A-9C05-91A49A422BA7}" type="slidenum">
              <a:rPr lang="en-US" smtClean="0"/>
              <a:t>6</a:t>
            </a:fld>
            <a:endParaRPr lang="en-US"/>
          </a:p>
        </p:txBody>
      </p:sp>
    </p:spTree>
    <p:extLst>
      <p:ext uri="{BB962C8B-B14F-4D97-AF65-F5344CB8AC3E}">
        <p14:creationId xmlns:p14="http://schemas.microsoft.com/office/powerpoint/2010/main" val="289119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71D997-613C-875A-74EB-1AFCA4104D7C}"/>
              </a:ext>
            </a:extLst>
          </p:cNvPr>
          <p:cNvSpPr>
            <a:spLocks noGrp="1"/>
          </p:cNvSpPr>
          <p:nvPr>
            <p:ph type="title"/>
          </p:nvPr>
        </p:nvSpPr>
        <p:spPr/>
        <p:txBody>
          <a:bodyPr/>
          <a:lstStyle/>
          <a:p>
            <a:r>
              <a:rPr lang="en-US" altLang="zh-TW" dirty="0"/>
              <a:t>What is the contents of the activation record?</a:t>
            </a:r>
            <a:endParaRPr lang="zh-TW" altLang="en-US" dirty="0"/>
          </a:p>
        </p:txBody>
      </p:sp>
      <p:sp>
        <p:nvSpPr>
          <p:cNvPr id="3" name="內容版面配置區 2">
            <a:extLst>
              <a:ext uri="{FF2B5EF4-FFF2-40B4-BE49-F238E27FC236}">
                <a16:creationId xmlns:a16="http://schemas.microsoft.com/office/drawing/2014/main" id="{DF9AD7D4-37C8-D5E2-469F-B7DD24683617}"/>
              </a:ext>
            </a:extLst>
          </p:cNvPr>
          <p:cNvSpPr>
            <a:spLocks noGrp="1"/>
          </p:cNvSpPr>
          <p:nvPr>
            <p:ph idx="1"/>
          </p:nvPr>
        </p:nvSpPr>
        <p:spPr/>
        <p:txBody>
          <a:bodyPr>
            <a:normAutofit/>
          </a:bodyPr>
          <a:lstStyle/>
          <a:p>
            <a:r>
              <a:rPr lang="en-US" altLang="zh-TW" dirty="0"/>
              <a:t>temporary values</a:t>
            </a:r>
          </a:p>
          <a:p>
            <a:r>
              <a:rPr lang="en-US" altLang="zh-TW" dirty="0"/>
              <a:t>local data</a:t>
            </a:r>
          </a:p>
          <a:p>
            <a:r>
              <a:rPr lang="en-US" altLang="zh-TW" dirty="0"/>
              <a:t>saved machine status</a:t>
            </a:r>
          </a:p>
          <a:p>
            <a:r>
              <a:rPr lang="en-US" altLang="zh-TW" dirty="0"/>
              <a:t>optional access link to refer to non-local data held in other activation records</a:t>
            </a:r>
          </a:p>
          <a:p>
            <a:r>
              <a:rPr lang="en-US" altLang="zh-TW" dirty="0"/>
              <a:t>optional control link to refer to the activation </a:t>
            </a:r>
          </a:p>
          <a:p>
            <a:r>
              <a:rPr lang="en-US" altLang="zh-TW" dirty="0"/>
              <a:t>actual parameters</a:t>
            </a:r>
          </a:p>
          <a:p>
            <a:r>
              <a:rPr lang="en-US" altLang="zh-TW" dirty="0"/>
              <a:t>returned value</a:t>
            </a:r>
          </a:p>
          <a:p>
            <a:endParaRPr lang="zh-TW" altLang="en-US" dirty="0"/>
          </a:p>
        </p:txBody>
      </p:sp>
      <p:sp>
        <p:nvSpPr>
          <p:cNvPr id="4" name="投影片編號版面配置區 3">
            <a:extLst>
              <a:ext uri="{FF2B5EF4-FFF2-40B4-BE49-F238E27FC236}">
                <a16:creationId xmlns:a16="http://schemas.microsoft.com/office/drawing/2014/main" id="{D2E92A65-CC92-95FF-C881-BAA2FDF41756}"/>
              </a:ext>
            </a:extLst>
          </p:cNvPr>
          <p:cNvSpPr>
            <a:spLocks noGrp="1"/>
          </p:cNvSpPr>
          <p:nvPr>
            <p:ph type="sldNum" sz="quarter" idx="12"/>
          </p:nvPr>
        </p:nvSpPr>
        <p:spPr/>
        <p:txBody>
          <a:bodyPr/>
          <a:lstStyle/>
          <a:p>
            <a:fld id="{BE15108C-154A-4A5A-9C05-91A49A422BA7}" type="slidenum">
              <a:rPr lang="en-US" smtClean="0"/>
              <a:t>7</a:t>
            </a:fld>
            <a:endParaRPr lang="en-US"/>
          </a:p>
        </p:txBody>
      </p:sp>
    </p:spTree>
    <p:extLst>
      <p:ext uri="{BB962C8B-B14F-4D97-AF65-F5344CB8AC3E}">
        <p14:creationId xmlns:p14="http://schemas.microsoft.com/office/powerpoint/2010/main" val="113083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AC3829-9006-7342-A518-7584634389B6}"/>
              </a:ext>
            </a:extLst>
          </p:cNvPr>
          <p:cNvSpPr>
            <a:spLocks noGrp="1"/>
          </p:cNvSpPr>
          <p:nvPr>
            <p:ph type="title"/>
          </p:nvPr>
        </p:nvSpPr>
        <p:spPr/>
        <p:txBody>
          <a:bodyPr/>
          <a:lstStyle/>
          <a:p>
            <a:r>
              <a:rPr lang="en-US" altLang="zh-TW" dirty="0"/>
              <a:t>General Organization of an Activation Record </a:t>
            </a:r>
            <a:endParaRPr lang="zh-TW" altLang="en-US" dirty="0"/>
          </a:p>
        </p:txBody>
      </p:sp>
      <p:pic>
        <p:nvPicPr>
          <p:cNvPr id="6" name="內容版面配置區 5">
            <a:extLst>
              <a:ext uri="{FF2B5EF4-FFF2-40B4-BE49-F238E27FC236}">
                <a16:creationId xmlns:a16="http://schemas.microsoft.com/office/drawing/2014/main" id="{827D43E1-5A80-576F-08CE-A1BB280815D5}"/>
              </a:ext>
            </a:extLst>
          </p:cNvPr>
          <p:cNvPicPr>
            <a:picLocks noGrp="1" noChangeAspect="1"/>
          </p:cNvPicPr>
          <p:nvPr>
            <p:ph idx="1"/>
          </p:nvPr>
        </p:nvPicPr>
        <p:blipFill>
          <a:blip r:embed="rId2"/>
          <a:stretch>
            <a:fillRect/>
          </a:stretch>
        </p:blipFill>
        <p:spPr>
          <a:xfrm>
            <a:off x="2926920" y="2339975"/>
            <a:ext cx="6584784" cy="4293021"/>
          </a:xfrm>
        </p:spPr>
      </p:pic>
      <p:sp>
        <p:nvSpPr>
          <p:cNvPr id="4" name="投影片編號版面配置區 3">
            <a:extLst>
              <a:ext uri="{FF2B5EF4-FFF2-40B4-BE49-F238E27FC236}">
                <a16:creationId xmlns:a16="http://schemas.microsoft.com/office/drawing/2014/main" id="{109F3039-93AF-2DF7-8AE1-59DBF0B76B6B}"/>
              </a:ext>
            </a:extLst>
          </p:cNvPr>
          <p:cNvSpPr>
            <a:spLocks noGrp="1"/>
          </p:cNvSpPr>
          <p:nvPr>
            <p:ph type="sldNum" sz="quarter" idx="12"/>
          </p:nvPr>
        </p:nvSpPr>
        <p:spPr/>
        <p:txBody>
          <a:bodyPr/>
          <a:lstStyle/>
          <a:p>
            <a:fld id="{BE15108C-154A-4A5A-9C05-91A49A422BA7}" type="slidenum">
              <a:rPr lang="en-US" smtClean="0"/>
              <a:t>8</a:t>
            </a:fld>
            <a:endParaRPr lang="en-US"/>
          </a:p>
        </p:txBody>
      </p:sp>
      <p:sp>
        <p:nvSpPr>
          <p:cNvPr id="8" name="文字方塊 7">
            <a:extLst>
              <a:ext uri="{FF2B5EF4-FFF2-40B4-BE49-F238E27FC236}">
                <a16:creationId xmlns:a16="http://schemas.microsoft.com/office/drawing/2014/main" id="{32C34237-21DC-3423-5AB2-758A05E2A2B1}"/>
              </a:ext>
            </a:extLst>
          </p:cNvPr>
          <p:cNvSpPr txBox="1"/>
          <p:nvPr/>
        </p:nvSpPr>
        <p:spPr>
          <a:xfrm>
            <a:off x="88084" y="5291162"/>
            <a:ext cx="2948731" cy="1200329"/>
          </a:xfrm>
          <a:prstGeom prst="rect">
            <a:avLst/>
          </a:prstGeom>
          <a:noFill/>
        </p:spPr>
        <p:txBody>
          <a:bodyPr wrap="square">
            <a:spAutoFit/>
          </a:bodyPr>
          <a:lstStyle/>
          <a:p>
            <a:pPr algn="l"/>
            <a:r>
              <a:rPr lang="en-US" altLang="zh-TW" dirty="0">
                <a:solidFill>
                  <a:srgbClr val="FF0000"/>
                </a:solidFill>
                <a:latin typeface="Times New Roman" panose="02020603050405020304" pitchFamily="18" charset="0"/>
              </a:rPr>
              <a:t>A register top-</a:t>
            </a:r>
            <a:r>
              <a:rPr lang="en-US" altLang="zh-TW" dirty="0" err="1">
                <a:solidFill>
                  <a:srgbClr val="FF0000"/>
                </a:solidFill>
                <a:latin typeface="Times New Roman" panose="02020603050405020304" pitchFamily="18" charset="0"/>
              </a:rPr>
              <a:t>sp</a:t>
            </a:r>
            <a:r>
              <a:rPr lang="en-US" altLang="zh-TW" dirty="0">
                <a:solidFill>
                  <a:srgbClr val="FF0000"/>
                </a:solidFill>
                <a:latin typeface="Times New Roman" panose="02020603050405020304" pitchFamily="18" charset="0"/>
              </a:rPr>
              <a:t> points to the end </a:t>
            </a:r>
            <a:r>
              <a:rPr lang="en-US" altLang="zh-TW" sz="1800" b="0" i="0" u="none" strike="noStrike" baseline="0" dirty="0">
                <a:solidFill>
                  <a:srgbClr val="FF0000"/>
                </a:solidFill>
                <a:latin typeface="Times New Roman" panose="02020603050405020304" pitchFamily="18" charset="0"/>
              </a:rPr>
              <a:t>of the machine status</a:t>
            </a:r>
          </a:p>
          <a:p>
            <a:pPr algn="l"/>
            <a:r>
              <a:rPr lang="en-US" altLang="zh-TW" sz="1800" b="0" i="0" u="none" strike="noStrike" baseline="0" dirty="0">
                <a:solidFill>
                  <a:srgbClr val="FF0000"/>
                </a:solidFill>
                <a:latin typeface="Times New Roman" panose="02020603050405020304" pitchFamily="18" charset="0"/>
              </a:rPr>
              <a:t>field in the current top activation record</a:t>
            </a:r>
            <a:endParaRPr lang="zh-TW" altLang="en-US" dirty="0">
              <a:solidFill>
                <a:srgbClr val="FF0000"/>
              </a:solidFill>
            </a:endParaRPr>
          </a:p>
        </p:txBody>
      </p:sp>
    </p:spTree>
    <p:extLst>
      <p:ext uri="{BB962C8B-B14F-4D97-AF65-F5344CB8AC3E}">
        <p14:creationId xmlns:p14="http://schemas.microsoft.com/office/powerpoint/2010/main" val="10572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F0615862-E954-564B-F97C-4D6AE7CCBCBA}"/>
              </a:ext>
            </a:extLst>
          </p:cNvPr>
          <p:cNvSpPr>
            <a:spLocks noGrp="1"/>
          </p:cNvSpPr>
          <p:nvPr>
            <p:ph type="title"/>
          </p:nvPr>
        </p:nvSpPr>
        <p:spPr>
          <a:xfrm>
            <a:off x="691079" y="725952"/>
            <a:ext cx="4038652" cy="1881178"/>
          </a:xfrm>
        </p:spPr>
        <p:txBody>
          <a:bodyPr>
            <a:normAutofit/>
          </a:bodyPr>
          <a:lstStyle/>
          <a:p>
            <a:endParaRPr lang="zh-TW" altLang="en-US"/>
          </a:p>
        </p:txBody>
      </p:sp>
      <p:sp>
        <p:nvSpPr>
          <p:cNvPr id="3" name="內容版面配置區 2">
            <a:extLst>
              <a:ext uri="{FF2B5EF4-FFF2-40B4-BE49-F238E27FC236}">
                <a16:creationId xmlns:a16="http://schemas.microsoft.com/office/drawing/2014/main" id="{161FEF46-58FB-A032-F39B-5711554803FB}"/>
              </a:ext>
            </a:extLst>
          </p:cNvPr>
          <p:cNvSpPr>
            <a:spLocks noGrp="1"/>
          </p:cNvSpPr>
          <p:nvPr>
            <p:ph idx="1"/>
          </p:nvPr>
        </p:nvSpPr>
        <p:spPr>
          <a:xfrm>
            <a:off x="691079" y="2886117"/>
            <a:ext cx="4038652" cy="3276824"/>
          </a:xfrm>
        </p:spPr>
        <p:txBody>
          <a:bodyPr>
            <a:normAutofit/>
          </a:bodyPr>
          <a:lstStyle/>
          <a:p>
            <a:pPr>
              <a:lnSpc>
                <a:spcPct val="100000"/>
              </a:lnSpc>
            </a:pPr>
            <a:r>
              <a:rPr lang="en-US" altLang="zh-TW" sz="1400" dirty="0"/>
              <a:t>So, local data are accessed by negative offsets from SP (stack pointer, a register holding a particular position of currently activated procedure). </a:t>
            </a:r>
          </a:p>
          <a:p>
            <a:pPr>
              <a:lnSpc>
                <a:spcPct val="100000"/>
              </a:lnSpc>
            </a:pPr>
            <a:r>
              <a:rPr lang="en-US" altLang="zh-TW" sz="1400" dirty="0"/>
              <a:t>A local name X can be referenced by X[SP] ([SP] means the address of SP), where X is the (negative) offset for the name from the location pointed to by SP. </a:t>
            </a:r>
          </a:p>
          <a:p>
            <a:pPr>
              <a:lnSpc>
                <a:spcPct val="100000"/>
              </a:lnSpc>
            </a:pPr>
            <a:r>
              <a:rPr lang="en-US" altLang="zh-TW" sz="1400" dirty="0"/>
              <a:t>Parameter can be referred to by a positive offset from SP. That is, the </a:t>
            </a:r>
            <a:r>
              <a:rPr lang="en-US" altLang="zh-TW" sz="1400" dirty="0" err="1"/>
              <a:t>ith</a:t>
            </a:r>
            <a:r>
              <a:rPr lang="en-US" altLang="zh-TW" sz="1400" dirty="0"/>
              <a:t> parameter can be referenced by (4+n-i)[SP] (assume each entry takes one unit of space)</a:t>
            </a:r>
          </a:p>
          <a:p>
            <a:pPr>
              <a:lnSpc>
                <a:spcPct val="100000"/>
              </a:lnSpc>
            </a:pPr>
            <a:endParaRPr lang="zh-TW" altLang="en-US" sz="1400" dirty="0"/>
          </a:p>
        </p:txBody>
      </p:sp>
      <p:pic>
        <p:nvPicPr>
          <p:cNvPr id="7" name="圖片 6">
            <a:extLst>
              <a:ext uri="{FF2B5EF4-FFF2-40B4-BE49-F238E27FC236}">
                <a16:creationId xmlns:a16="http://schemas.microsoft.com/office/drawing/2014/main" id="{577B9383-415F-27C5-324E-E64963BB2662}"/>
              </a:ext>
            </a:extLst>
          </p:cNvPr>
          <p:cNvPicPr>
            <a:picLocks noChangeAspect="1"/>
          </p:cNvPicPr>
          <p:nvPr/>
        </p:nvPicPr>
        <p:blipFill>
          <a:blip r:embed="rId2"/>
          <a:stretch>
            <a:fillRect/>
          </a:stretch>
        </p:blipFill>
        <p:spPr>
          <a:xfrm>
            <a:off x="5595761" y="729344"/>
            <a:ext cx="5422586" cy="5414060"/>
          </a:xfrm>
          <a:prstGeom prst="rect">
            <a:avLst/>
          </a:prstGeom>
        </p:spPr>
      </p:pic>
      <p:sp>
        <p:nvSpPr>
          <p:cNvPr id="4" name="投影片編號版面配置區 3">
            <a:extLst>
              <a:ext uri="{FF2B5EF4-FFF2-40B4-BE49-F238E27FC236}">
                <a16:creationId xmlns:a16="http://schemas.microsoft.com/office/drawing/2014/main" id="{4F56ACF7-C063-69DA-3237-99A5AF73AE40}"/>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9</a:t>
            </a:fld>
            <a:endParaRPr lang="en-US"/>
          </a:p>
        </p:txBody>
      </p:sp>
      <p:cxnSp>
        <p:nvCxnSpPr>
          <p:cNvPr id="9" name="直線單箭頭接點 8">
            <a:extLst>
              <a:ext uri="{FF2B5EF4-FFF2-40B4-BE49-F238E27FC236}">
                <a16:creationId xmlns:a16="http://schemas.microsoft.com/office/drawing/2014/main" id="{8EE75198-3B75-2CDE-F91F-DDE5C8E5B15E}"/>
              </a:ext>
            </a:extLst>
          </p:cNvPr>
          <p:cNvCxnSpPr/>
          <p:nvPr/>
        </p:nvCxnSpPr>
        <p:spPr>
          <a:xfrm>
            <a:off x="6677025" y="5276850"/>
            <a:ext cx="0" cy="666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0872DCFD-40B2-24E6-22B4-E18F15334B50}"/>
              </a:ext>
            </a:extLst>
          </p:cNvPr>
          <p:cNvSpPr txBox="1"/>
          <p:nvPr/>
        </p:nvSpPr>
        <p:spPr>
          <a:xfrm>
            <a:off x="5690106" y="6012025"/>
            <a:ext cx="1871025" cy="369332"/>
          </a:xfrm>
          <a:prstGeom prst="rect">
            <a:avLst/>
          </a:prstGeom>
          <a:noFill/>
        </p:spPr>
        <p:txBody>
          <a:bodyPr wrap="none" rtlCol="0">
            <a:spAutoFit/>
          </a:bodyPr>
          <a:lstStyle/>
          <a:p>
            <a:r>
              <a:rPr lang="en-US" altLang="zh-TW" dirty="0">
                <a:solidFill>
                  <a:srgbClr val="FF0000"/>
                </a:solidFill>
              </a:rPr>
              <a:t>negative offsets</a:t>
            </a:r>
            <a:endParaRPr lang="zh-TW" altLang="en-US" dirty="0">
              <a:solidFill>
                <a:srgbClr val="FF0000"/>
              </a:solidFill>
            </a:endParaRPr>
          </a:p>
        </p:txBody>
      </p:sp>
      <p:cxnSp>
        <p:nvCxnSpPr>
          <p:cNvPr id="46" name="直線單箭頭接點 45">
            <a:extLst>
              <a:ext uri="{FF2B5EF4-FFF2-40B4-BE49-F238E27FC236}">
                <a16:creationId xmlns:a16="http://schemas.microsoft.com/office/drawing/2014/main" id="{BABCE355-4C39-25A4-DA16-D92AF0F089DC}"/>
              </a:ext>
            </a:extLst>
          </p:cNvPr>
          <p:cNvCxnSpPr/>
          <p:nvPr/>
        </p:nvCxnSpPr>
        <p:spPr>
          <a:xfrm flipV="1">
            <a:off x="6677025" y="3733101"/>
            <a:ext cx="0" cy="1324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AAFA68AD-A3C8-9C6A-99B7-07DBEDDD256D}"/>
              </a:ext>
            </a:extLst>
          </p:cNvPr>
          <p:cNvSpPr txBox="1"/>
          <p:nvPr/>
        </p:nvSpPr>
        <p:spPr>
          <a:xfrm>
            <a:off x="5322790" y="3471826"/>
            <a:ext cx="1760418" cy="369332"/>
          </a:xfrm>
          <a:prstGeom prst="rect">
            <a:avLst/>
          </a:prstGeom>
          <a:noFill/>
        </p:spPr>
        <p:txBody>
          <a:bodyPr wrap="none" rtlCol="0">
            <a:spAutoFit/>
          </a:bodyPr>
          <a:lstStyle/>
          <a:p>
            <a:r>
              <a:rPr lang="en-US" altLang="zh-TW" dirty="0">
                <a:solidFill>
                  <a:srgbClr val="FF0000"/>
                </a:solidFill>
              </a:rPr>
              <a:t>positive offsets</a:t>
            </a:r>
            <a:endParaRPr lang="zh-TW" altLang="en-US" dirty="0">
              <a:solidFill>
                <a:srgbClr val="FF0000"/>
              </a:solidFill>
            </a:endParaRPr>
          </a:p>
        </p:txBody>
      </p:sp>
    </p:spTree>
    <p:extLst>
      <p:ext uri="{BB962C8B-B14F-4D97-AF65-F5344CB8AC3E}">
        <p14:creationId xmlns:p14="http://schemas.microsoft.com/office/powerpoint/2010/main" val="279869067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6270</TotalTime>
  <Words>1207</Words>
  <Application>Microsoft Office PowerPoint</Application>
  <PresentationFormat>寬螢幕</PresentationFormat>
  <Paragraphs>217</Paragraphs>
  <Slides>21</Slides>
  <Notes>12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Arial</vt:lpstr>
      <vt:lpstr>Calibri</vt:lpstr>
      <vt:lpstr>Grandview</vt:lpstr>
      <vt:lpstr>Times New Roman</vt:lpstr>
      <vt:lpstr>Wingdings</vt:lpstr>
      <vt:lpstr>CosineVTI</vt:lpstr>
      <vt:lpstr>Chapter 12: Runtime Environments </vt:lpstr>
      <vt:lpstr>Memory of a computer</vt:lpstr>
      <vt:lpstr>General Organization of Runtime Storage </vt:lpstr>
      <vt:lpstr>Code Area </vt:lpstr>
      <vt:lpstr>Fully Static Runtime Environments</vt:lpstr>
      <vt:lpstr>PowerPoint 簡報</vt:lpstr>
      <vt:lpstr>What is the contents of the activation record?</vt:lpstr>
      <vt:lpstr>General Organization of an Activation Record </vt:lpstr>
      <vt:lpstr>PowerPoint 簡報</vt:lpstr>
      <vt:lpstr>PowerPoint 簡報</vt:lpstr>
      <vt:lpstr>PowerPoint 簡報</vt:lpstr>
      <vt:lpstr>PowerPoint 簡報</vt:lpstr>
      <vt:lpstr>PowerPoint 簡報</vt:lpstr>
      <vt:lpstr>PowerPoint 簡報</vt:lpstr>
      <vt:lpstr>PowerPoint 簡報</vt:lpstr>
      <vt:lpstr>PowerPoint 簡報</vt:lpstr>
      <vt:lpstr>At run-time </vt:lpstr>
      <vt:lpstr>PowerPoint 簡報</vt:lpstr>
      <vt:lpstr>PowerPoint 簡報</vt:lpstr>
      <vt:lpstr>PowerPoint 簡報</vt:lpstr>
      <vt:lpstr>The ‘return’ statement </vt:lpstr>
    </vt:vector>
  </TitlesOfParts>
  <Company>NCKU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Construction 編譯系統</dc:title>
  <dc:creator>陳奇業</dc:creator>
  <cp:lastModifiedBy>陳奇業 Chen, Chi-Yeh</cp:lastModifiedBy>
  <cp:revision>73</cp:revision>
  <dcterms:created xsi:type="dcterms:W3CDTF">2022-10-08T08:58:42Z</dcterms:created>
  <dcterms:modified xsi:type="dcterms:W3CDTF">2024-05-29T09:17:49Z</dcterms:modified>
</cp:coreProperties>
</file>