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notesMasterIdLst>
    <p:notesMasterId r:id="rId12"/>
  </p:notesMasterIdLst>
  <p:sldIdLst>
    <p:sldId id="256" r:id="rId2"/>
    <p:sldId id="274" r:id="rId3"/>
    <p:sldId id="275" r:id="rId4"/>
    <p:sldId id="276" r:id="rId5"/>
    <p:sldId id="260" r:id="rId6"/>
    <p:sldId id="261" r:id="rId7"/>
    <p:sldId id="262" r:id="rId8"/>
    <p:sldId id="263" r:id="rId9"/>
    <p:sldId id="272" r:id="rId10"/>
    <p:sldId id="273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DDD4D-CABB-499A-BC3B-DA1771A1056F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8411A0-3842-472B-980A-68B5B0CFF2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3068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83BE02AD-FC40-5F0B-5658-B9ADFFCEFB1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F1B39A3F-BA2F-CFEB-386C-27577B5BE7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0F016887-7916-D4AC-39B9-AA9C8DDA6BE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805A7244-3E8E-1EAA-2168-8EC5B3C9E5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69610160-0199-7808-6BF3-3E66EA4368C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FEFB624C-0569-A372-700D-6B07995715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21132B52-69C2-416B-D45B-CE2462A139B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14FC682A-A7B7-72C7-7446-4A089B6F20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5C4C8A0F-6134-6672-A2DC-5DF70AE258F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540F3848-CA70-3E80-E3C8-EF4F1F8BBA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B7AF0024-6C77-DE69-7A65-DDBB21F01F3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3378E044-BC3E-8014-04D3-C6F415BC92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7948-C4CE-4373-AD43-9EB61FE31417}" type="datetime1">
              <a:rPr lang="en-US" altLang="zh-TW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35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2B3F-C8B9-424F-A928-0E402A8709A5}" type="datetime1">
              <a:rPr lang="en-US" altLang="zh-TW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13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26A3-39A5-4758-BAF4-C6AB5F620D43}" type="datetime1">
              <a:rPr lang="en-US" altLang="zh-TW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77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13209-9528-4BD3-97E2-3C0CD2F07FFA}" type="datetime1">
              <a:rPr lang="en-US" altLang="zh-TW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076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017F-B593-41B2-834C-CA7E5A557A48}" type="datetime1">
              <a:rPr lang="en-US" altLang="zh-TW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4E33-30B4-4242-8C4B-E3FD3A15B91A}" type="datetime1">
              <a:rPr lang="en-US" altLang="zh-TW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937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F00B4076-DE2F-44B5-B9D8-1EDDAA5CD457}" type="datetime1">
              <a:rPr lang="en-US" altLang="zh-TW" smtClean="0"/>
              <a:t>5/24/2023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13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C9F1E-A2E6-4D51-844D-2D6621E2D51F}" type="datetime1">
              <a:rPr lang="en-US" altLang="zh-TW" smtClean="0"/>
              <a:t>5/24/2023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C140D-E309-4A24-A8E9-D026C2F26A46}" type="datetime1">
              <a:rPr lang="en-US" altLang="zh-TW" smtClean="0"/>
              <a:t>5/24/2023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33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5C4D4-9FF7-4450-A131-43983DE44C92}" type="datetime1">
              <a:rPr lang="en-US" altLang="zh-TW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75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31226-2110-4A1C-ABDE-777E2157B4F7}" type="datetime1">
              <a:rPr lang="en-US" altLang="zh-TW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40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C9852-2212-4BD6-8AAA-23A444991A48}" type="datetime1">
              <a:rPr lang="en-US" altLang="zh-TW" smtClean="0"/>
              <a:t>5/24/2023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477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794" r:id="rId6"/>
    <p:sldLayoutId id="2147483790" r:id="rId7"/>
    <p:sldLayoutId id="2147483791" r:id="rId8"/>
    <p:sldLayoutId id="2147483792" r:id="rId9"/>
    <p:sldLayoutId id="2147483793" r:id="rId10"/>
    <p:sldLayoutId id="2147483795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0297160-077C-4B0C-9F1E-6519CEDB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1F77CDE-CC8E-40E6-8745-8D7CB6208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3FCA172-142C-4352-A938-33B43EC3B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53BB53B-6660-4F6B-8C3C-4EAA148CF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21D1E67-3038-4399-8F14-244731FAE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9A17FB9-5481-4E6D-A157-C4A1D8F29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B5B4D4B-6074-48B5-B7D7-5B22BDC2A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FE68CF5-4975-4F0E-98F8-E40F12E8F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63AD0D6-BFAB-41EE-A0DD-BFEB6844D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7EA9615-8E94-4E0C-BAF0-C52132326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6A76D71-0BE7-402F-BF24-CB0154E2A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B18C09B-8FB5-4D88-B4FF-2090E7818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A06FA18-2473-40B2-8AE0-DEDDC5E9A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187746C-FE57-4160-B924-6B283B332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7337AAE-EB93-4FBD-9904-036641260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6FA7169-C5DB-4F02-935F-AA39EDA4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4195B93-DBB3-4197-8D91-A786D4753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F2FF9EB-46CC-4A22-AF8A-9D11BC966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631DADE-538C-4EA4-9D90-3AED82E01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35A7E2F-77A0-48A1-A881-1A12940D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AC39BAD-DB08-4260-BCE5-4E1FB09A44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68F31ED-A97B-4A9A-9F56-221FFB7A3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362574E-3A61-4C31-915F-F541B7BE0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32BD431-3E1E-4528-AC59-5A23CE4CB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DE7131F-209C-4427-96DA-26E0E973E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283DFDB-6A1C-41B8-B590-966064699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DA3D6B3-30E3-4C45-A709-4F775DB84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481924-9C4A-4A91-8AB4-D796F33D7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3787DCF-DA69-4379-94AB-C361DF326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53DC9D9-196D-4C02-982F-935945BD5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2AF9976-A85B-4FAC-ACA0-7B4F06D18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FD38ACD-F4A1-4970-BE99-87B0A0482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Right Triangle 57">
            <a:extLst>
              <a:ext uri="{FF2B5EF4-FFF2-40B4-BE49-F238E27FC236}">
                <a16:creationId xmlns:a16="http://schemas.microsoft.com/office/drawing/2014/main" id="{429C64BC-8915-422E-9361-EE04C48F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261028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B4C6837-A996-ACAC-B19B-F12A2D673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3930417" cy="2479772"/>
          </a:xfrm>
        </p:spPr>
        <p:txBody>
          <a:bodyPr>
            <a:normAutofit/>
          </a:bodyPr>
          <a:lstStyle/>
          <a:p>
            <a:r>
              <a:rPr lang="en-US" altLang="zh-TW" sz="5000" dirty="0"/>
              <a:t>Chapter 13: Code Generation </a:t>
            </a:r>
            <a:endParaRPr lang="zh-TW" altLang="en-US" sz="50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6888697-328D-9A77-A4B5-23EB0D99B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3930417" cy="2306639"/>
          </a:xfrm>
        </p:spPr>
        <p:txBody>
          <a:bodyPr>
            <a:normAutofit/>
          </a:bodyPr>
          <a:lstStyle/>
          <a:p>
            <a:r>
              <a:rPr lang="zh-TW" altLang="en-US" dirty="0"/>
              <a:t>陳奇業 成功大學資訊工程系</a:t>
            </a:r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DD9F5D48-915F-52B2-DAE7-600BF3A6DF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74" r="13569"/>
          <a:stretch/>
        </p:blipFill>
        <p:spPr>
          <a:xfrm>
            <a:off x="5353908" y="714591"/>
            <a:ext cx="5887275" cy="5420505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1DAE42E-E474-E3C1-514E-C48E17435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24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>
            <a:extLst>
              <a:ext uri="{FF2B5EF4-FFF2-40B4-BE49-F238E27FC236}">
                <a16:creationId xmlns:a16="http://schemas.microsoft.com/office/drawing/2014/main" id="{947E343E-DF35-EA6A-AD3E-489DFB302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84FCD-A84B-4406-8758-EFD502869334}" type="slidenum">
              <a:rPr lang="en-US" altLang="zh-TW"/>
              <a:pPr/>
              <a:t>10</a:t>
            </a:fld>
            <a:endParaRPr lang="en-US" altLang="zh-TW"/>
          </a:p>
        </p:txBody>
      </p:sp>
      <p:pic>
        <p:nvPicPr>
          <p:cNvPr id="109572" name="Picture 4">
            <a:extLst>
              <a:ext uri="{FF2B5EF4-FFF2-40B4-BE49-F238E27FC236}">
                <a16:creationId xmlns:a16="http://schemas.microsoft.com/office/drawing/2014/main" id="{9B4858D1-27FF-1A8D-8A66-708C00E6B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04813"/>
            <a:ext cx="9144000" cy="5630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0EE31DDC-30DE-C954-1FCE-A95F4FD6C47E}"/>
              </a:ext>
            </a:extLst>
          </p:cNvPr>
          <p:cNvSpPr txBox="1"/>
          <p:nvPr/>
        </p:nvSpPr>
        <p:spPr>
          <a:xfrm>
            <a:off x="9865453" y="2390862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r7=1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3512DA5-C720-04A2-E4ED-F0BB87C51FB7}"/>
              </a:ext>
            </a:extLst>
          </p:cNvPr>
          <p:cNvSpPr txBox="1"/>
          <p:nvPr/>
        </p:nvSpPr>
        <p:spPr>
          <a:xfrm>
            <a:off x="9865453" y="4393797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r7=6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D17FCD-362C-F3D9-3B26-D9395004B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Generating Instructions from Three-address Code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ACEEE7-64B1-338D-8F4E-B35A0DB44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None/>
            </a:pPr>
            <a:r>
              <a:rPr lang="en-US" altLang="zh-TW" dirty="0"/>
              <a:t>Example:    D = (A*B)+C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TW" dirty="0"/>
              <a:t> 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TW" dirty="0"/>
              <a:t>        </a:t>
            </a:r>
            <a:r>
              <a:rPr lang="en-US" altLang="zh-TW" dirty="0">
                <a:solidFill>
                  <a:srgbClr val="FF0000"/>
                </a:solidFill>
              </a:rPr>
              <a:t>   0     1     2</a:t>
            </a:r>
            <a:endParaRPr lang="en-US" altLang="zh-TW" dirty="0"/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TW" dirty="0"/>
              <a:t>   =*    A     B    T1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TW" dirty="0"/>
              <a:t>   =+   T1   C    T2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TW" dirty="0"/>
              <a:t>   =     T2          D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6289AD8-6DD5-B12C-EC4E-608CD10FB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59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1317CA-D306-30DC-A9B6-270D78AB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Skeletons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95ED8B-B959-2462-2C26-D48E8FA92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TW" sz="2000" dirty="0"/>
              <a:t>=+  =&gt;    Load  R1 </a:t>
            </a:r>
            <a:r>
              <a:rPr lang="en-US" altLang="zh-TW" sz="2000" dirty="0">
                <a:solidFill>
                  <a:srgbClr val="FF0000"/>
                </a:solidFill>
              </a:rPr>
              <a:t> 0</a:t>
            </a:r>
            <a:r>
              <a:rPr lang="en-US" altLang="zh-TW" sz="2000" dirty="0"/>
              <a:t> (first parameter)</a:t>
            </a:r>
          </a:p>
          <a:p>
            <a:pPr marL="0" indent="0">
              <a:buNone/>
            </a:pPr>
            <a:r>
              <a:rPr lang="en-US" altLang="zh-TW" sz="2000" dirty="0"/>
              <a:t>             Add    R1  </a:t>
            </a:r>
            <a:r>
              <a:rPr lang="en-US" altLang="zh-TW" sz="2000" dirty="0">
                <a:solidFill>
                  <a:srgbClr val="FF0000"/>
                </a:solidFill>
              </a:rPr>
              <a:t>1</a:t>
            </a:r>
            <a:r>
              <a:rPr lang="en-US" altLang="zh-TW" sz="2000" dirty="0"/>
              <a:t> (2nd parameter)</a:t>
            </a:r>
          </a:p>
          <a:p>
            <a:pPr marL="0" indent="0">
              <a:buNone/>
            </a:pPr>
            <a:r>
              <a:rPr lang="en-US" altLang="zh-TW" sz="2000" dirty="0"/>
              <a:t>             </a:t>
            </a:r>
            <a:r>
              <a:rPr lang="en-US" altLang="zh-TW" sz="2000" dirty="0" err="1"/>
              <a:t>Stor</a:t>
            </a:r>
            <a:r>
              <a:rPr lang="en-US" altLang="zh-TW" sz="2000" dirty="0"/>
              <a:t>    R1  </a:t>
            </a:r>
            <a:r>
              <a:rPr lang="en-US" altLang="zh-TW" sz="2000" dirty="0">
                <a:solidFill>
                  <a:srgbClr val="FF0000"/>
                </a:solidFill>
              </a:rPr>
              <a:t>2</a:t>
            </a:r>
            <a:r>
              <a:rPr lang="en-US" altLang="zh-TW" sz="2000" dirty="0"/>
              <a:t> (3rd parameter)</a:t>
            </a:r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/>
              <a:t>=*  =&gt;    Load  R1  </a:t>
            </a:r>
            <a:r>
              <a:rPr lang="en-US" altLang="zh-TW" sz="2000" dirty="0">
                <a:solidFill>
                  <a:srgbClr val="FF0000"/>
                </a:solidFill>
              </a:rPr>
              <a:t>0</a:t>
            </a:r>
            <a:r>
              <a:rPr lang="en-US" altLang="zh-TW" sz="2000" dirty="0"/>
              <a:t> (first parameter)</a:t>
            </a:r>
          </a:p>
          <a:p>
            <a:pPr marL="0" indent="0">
              <a:buNone/>
            </a:pPr>
            <a:r>
              <a:rPr lang="en-US" altLang="zh-TW" sz="2000" dirty="0"/>
              <a:t>             Mul    R1  </a:t>
            </a:r>
            <a:r>
              <a:rPr lang="en-US" altLang="zh-TW" sz="2000" dirty="0">
                <a:solidFill>
                  <a:srgbClr val="FF0000"/>
                </a:solidFill>
              </a:rPr>
              <a:t>1</a:t>
            </a:r>
            <a:r>
              <a:rPr lang="en-US" altLang="zh-TW" sz="2000" dirty="0"/>
              <a:t> (2nd parameter)</a:t>
            </a:r>
          </a:p>
          <a:p>
            <a:pPr marL="0" indent="0">
              <a:buNone/>
            </a:pPr>
            <a:r>
              <a:rPr lang="en-US" altLang="zh-TW" sz="2000" dirty="0"/>
              <a:t>             </a:t>
            </a:r>
            <a:r>
              <a:rPr lang="en-US" altLang="zh-TW" sz="2000" dirty="0" err="1"/>
              <a:t>Stor</a:t>
            </a:r>
            <a:r>
              <a:rPr lang="en-US" altLang="zh-TW" sz="2000" dirty="0"/>
              <a:t>   R1  </a:t>
            </a:r>
            <a:r>
              <a:rPr lang="en-US" altLang="zh-TW" sz="2000" dirty="0">
                <a:solidFill>
                  <a:srgbClr val="FF0000"/>
                </a:solidFill>
              </a:rPr>
              <a:t>2</a:t>
            </a:r>
            <a:r>
              <a:rPr lang="en-US" altLang="zh-TW" sz="2000" dirty="0"/>
              <a:t> (3rd parameter)</a:t>
            </a:r>
          </a:p>
          <a:p>
            <a:pPr marL="0" indent="0">
              <a:buNone/>
            </a:pPr>
            <a:r>
              <a:rPr lang="en-US" altLang="zh-TW" sz="2000" dirty="0"/>
              <a:t> </a:t>
            </a:r>
          </a:p>
          <a:p>
            <a:pPr marL="0" indent="0">
              <a:buNone/>
            </a:pPr>
            <a:r>
              <a:rPr lang="en-US" altLang="zh-TW" sz="2000" dirty="0"/>
              <a:t>=   =&gt;   Load  R1  </a:t>
            </a:r>
            <a:r>
              <a:rPr lang="en-US" altLang="zh-TW" sz="2000" dirty="0">
                <a:solidFill>
                  <a:srgbClr val="FF0000"/>
                </a:solidFill>
              </a:rPr>
              <a:t>0</a:t>
            </a:r>
            <a:r>
              <a:rPr lang="en-US" altLang="zh-TW" sz="2000" dirty="0"/>
              <a:t> (first parameter)</a:t>
            </a:r>
          </a:p>
          <a:p>
            <a:pPr marL="0" indent="0">
              <a:buNone/>
            </a:pPr>
            <a:r>
              <a:rPr lang="en-US" altLang="zh-TW" sz="2000" dirty="0"/>
              <a:t>           </a:t>
            </a:r>
            <a:r>
              <a:rPr lang="en-US" altLang="zh-TW" sz="2000" dirty="0" err="1"/>
              <a:t>Stor</a:t>
            </a:r>
            <a:r>
              <a:rPr lang="en-US" altLang="zh-TW" sz="2000" dirty="0"/>
              <a:t>    R1  </a:t>
            </a:r>
            <a:r>
              <a:rPr lang="en-US" altLang="zh-TW" sz="2000" dirty="0">
                <a:solidFill>
                  <a:srgbClr val="FF0000"/>
                </a:solidFill>
              </a:rPr>
              <a:t>2</a:t>
            </a:r>
            <a:r>
              <a:rPr lang="en-US" altLang="zh-TW" sz="2000" dirty="0"/>
              <a:t> (3rd parameter)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22F2D42-1173-2E39-10A1-B609B6AD6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01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C7EABC-3F80-4EA9-AEBA-C887A19AB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618414-AC46-DC98-7974-DF884DA1A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/>
              <a:t>Thus we get: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 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            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            Load   R1    A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            Mul     R1    B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            </a:t>
            </a:r>
            <a:r>
              <a:rPr lang="en-US" altLang="zh-TW" sz="2000" dirty="0" err="1"/>
              <a:t>Stor</a:t>
            </a:r>
            <a:r>
              <a:rPr lang="en-US" altLang="zh-TW" sz="2000" dirty="0"/>
              <a:t>    R1   T1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            Load   R1   T1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            Add    R1    C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            </a:t>
            </a:r>
            <a:r>
              <a:rPr lang="en-US" altLang="zh-TW" sz="2000" dirty="0" err="1"/>
              <a:t>Stor</a:t>
            </a:r>
            <a:r>
              <a:rPr lang="en-US" altLang="zh-TW" sz="2000" dirty="0"/>
              <a:t>    R1   T2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            Load  R1   T2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            </a:t>
            </a:r>
            <a:r>
              <a:rPr lang="en-US" altLang="zh-TW" sz="2000" dirty="0" err="1"/>
              <a:t>Stor</a:t>
            </a:r>
            <a:r>
              <a:rPr lang="en-US" altLang="zh-TW" sz="2000" dirty="0"/>
              <a:t>    R1   D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 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There are 8 instructions.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CEBFD64-CF00-1B11-C27B-D02FD2263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086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5">
            <a:extLst>
              <a:ext uri="{FF2B5EF4-FFF2-40B4-BE49-F238E27FC236}">
                <a16:creationId xmlns:a16="http://schemas.microsoft.com/office/drawing/2014/main" id="{096ECDF8-5F48-F62A-3BDB-1C1830C4E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C2F4B-4473-42C1-BD70-B9AC5BBA8655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64514" name="AutoShape 2">
            <a:extLst>
              <a:ext uri="{FF2B5EF4-FFF2-40B4-BE49-F238E27FC236}">
                <a16:creationId xmlns:a16="http://schemas.microsoft.com/office/drawing/2014/main" id="{875CEE1B-6D59-DC77-6283-1B779E7CA6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27576" y="115888"/>
            <a:ext cx="6772275" cy="533400"/>
          </a:xfrm>
        </p:spPr>
        <p:txBody>
          <a:bodyPr>
            <a:normAutofit fontScale="90000"/>
          </a:bodyPr>
          <a:lstStyle/>
          <a:p>
            <a:r>
              <a:rPr lang="en-US" altLang="zh-TW" sz="2400" u="sng" dirty="0"/>
              <a:t>Additional skeleton (pseudo-operators)</a:t>
            </a:r>
            <a:r>
              <a:rPr lang="en-US" altLang="zh-TW" dirty="0"/>
              <a:t> 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92CAF0D6-814D-D254-F0F3-6A013C1AF9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51089" y="1052513"/>
            <a:ext cx="7858125" cy="4716462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80000"/>
              </a:lnSpc>
            </a:pPr>
            <a:r>
              <a:rPr lang="en-US" altLang="zh-TW" sz="2400" dirty="0">
                <a:latin typeface="Times New Roman" panose="02020603050405020304" pitchFamily="18" charset="0"/>
              </a:rPr>
              <a:t>FX :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</a:rPr>
              <a:t>fetch if not already available (</a:t>
            </a:r>
            <a:r>
              <a:rPr lang="zh-TW" altLang="en-US" sz="2400" dirty="0">
                <a:latin typeface="Times New Roman" panose="02020603050405020304" pitchFamily="18" charset="0"/>
              </a:rPr>
              <a:t>有需要才</a:t>
            </a:r>
            <a:r>
              <a:rPr lang="en-US" altLang="zh-TW" sz="2400" dirty="0">
                <a:latin typeface="Times New Roman" panose="02020603050405020304" pitchFamily="18" charset="0"/>
              </a:rPr>
              <a:t>fetch)</a:t>
            </a:r>
          </a:p>
          <a:p>
            <a:pPr algn="just">
              <a:lnSpc>
                <a:spcPct val="80000"/>
              </a:lnSpc>
            </a:pPr>
            <a:r>
              <a:rPr lang="en-US" altLang="zh-TW" sz="2400" b="1" u="sng" dirty="0">
                <a:latin typeface="Times New Roman" panose="02020603050405020304" pitchFamily="18" charset="0"/>
              </a:rPr>
              <a:t>Code generator must remember what is in each register.</a:t>
            </a:r>
            <a:endParaRPr lang="en-US" altLang="zh-TW" sz="2400" dirty="0">
              <a:latin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2400" dirty="0">
              <a:latin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2400" dirty="0"/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200" dirty="0"/>
              <a:t>Thus we have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200" dirty="0"/>
              <a:t> 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200" dirty="0"/>
              <a:t>   =+  </a:t>
            </a:r>
            <a:r>
              <a:rPr lang="en-US" altLang="zh-TW" sz="2200" dirty="0">
                <a:solidFill>
                  <a:schemeClr val="hlink"/>
                </a:solidFill>
              </a:rPr>
              <a:t>=&gt;</a:t>
            </a:r>
            <a:r>
              <a:rPr lang="en-US" altLang="zh-TW" sz="2200" dirty="0"/>
              <a:t>  FX     R1  0 (first parameter)      =*  </a:t>
            </a:r>
            <a:r>
              <a:rPr lang="en-US" altLang="zh-TW" sz="2200" dirty="0">
                <a:solidFill>
                  <a:schemeClr val="hlink"/>
                </a:solidFill>
              </a:rPr>
              <a:t>=&gt;</a:t>
            </a:r>
            <a:r>
              <a:rPr lang="en-US" altLang="zh-TW" sz="2200" dirty="0"/>
              <a:t>    FX    R1  0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200" dirty="0"/>
              <a:t>              Add   R1  1 (2nd parameter)                   Mul   R1  1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200" dirty="0"/>
              <a:t>              </a:t>
            </a:r>
            <a:r>
              <a:rPr lang="en-US" altLang="zh-TW" sz="2200" dirty="0" err="1"/>
              <a:t>Stor</a:t>
            </a:r>
            <a:r>
              <a:rPr lang="en-US" altLang="zh-TW" sz="2200" dirty="0"/>
              <a:t>   R1  2 (3rd parameter)                   </a:t>
            </a:r>
            <a:r>
              <a:rPr lang="en-US" altLang="zh-TW" sz="2200" dirty="0" err="1"/>
              <a:t>Stor</a:t>
            </a:r>
            <a:r>
              <a:rPr lang="en-US" altLang="zh-TW" sz="2200" dirty="0"/>
              <a:t>   R1  2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2200" dirty="0"/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200" dirty="0"/>
              <a:t>   =   </a:t>
            </a:r>
            <a:r>
              <a:rPr lang="en-US" altLang="zh-TW" sz="2200" dirty="0">
                <a:solidFill>
                  <a:schemeClr val="hlink"/>
                </a:solidFill>
              </a:rPr>
              <a:t>=&gt;</a:t>
            </a:r>
            <a:r>
              <a:rPr lang="en-US" altLang="zh-TW" sz="2200" dirty="0"/>
              <a:t>    FX    R1  0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200" dirty="0"/>
              <a:t>               </a:t>
            </a:r>
            <a:r>
              <a:rPr lang="en-US" altLang="zh-TW" sz="2200" dirty="0" err="1"/>
              <a:t>Stor</a:t>
            </a:r>
            <a:r>
              <a:rPr lang="en-US" altLang="zh-TW" sz="2200" dirty="0"/>
              <a:t>   R1  2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2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5">
            <a:extLst>
              <a:ext uri="{FF2B5EF4-FFF2-40B4-BE49-F238E27FC236}">
                <a16:creationId xmlns:a16="http://schemas.microsoft.com/office/drawing/2014/main" id="{B77083D9-2FE1-2866-2501-32C3BF831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09DC0-F2FF-48F4-8DCD-8AB9D64140E4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A01547F3-69AB-34C0-3CE3-FD0C331A97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62800" y="1148577"/>
            <a:ext cx="7620000" cy="54102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None/>
            </a:pPr>
            <a:r>
              <a:rPr lang="en-US" altLang="zh-TW" dirty="0"/>
              <a:t>Thus we get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TW" sz="2400" dirty="0"/>
              <a:t> 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TW" sz="2400" dirty="0"/>
              <a:t>         Load  R1   A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TW" sz="2400" dirty="0"/>
              <a:t>         Mul    R1   B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TW" sz="2400" dirty="0"/>
              <a:t>         </a:t>
            </a:r>
            <a:r>
              <a:rPr lang="en-US" altLang="zh-TW" sz="2400" dirty="0" err="1"/>
              <a:t>Stor</a:t>
            </a:r>
            <a:r>
              <a:rPr lang="en-US" altLang="zh-TW" sz="2400" dirty="0"/>
              <a:t>   R1  T1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TW" sz="2400" dirty="0"/>
              <a:t>         Add   R1  C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TW" sz="2400" dirty="0"/>
              <a:t>         </a:t>
            </a:r>
            <a:r>
              <a:rPr lang="en-US" altLang="zh-TW" sz="2400" dirty="0" err="1"/>
              <a:t>Stor</a:t>
            </a:r>
            <a:r>
              <a:rPr lang="en-US" altLang="zh-TW" sz="2400" dirty="0"/>
              <a:t>   R1  T2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TW" sz="2400" dirty="0"/>
              <a:t>         </a:t>
            </a:r>
            <a:r>
              <a:rPr lang="en-US" altLang="zh-TW" sz="2400" dirty="0" err="1"/>
              <a:t>Stor</a:t>
            </a:r>
            <a:r>
              <a:rPr lang="en-US" altLang="zh-TW" sz="2400" dirty="0"/>
              <a:t>   R1  D</a:t>
            </a:r>
          </a:p>
          <a:p>
            <a:pPr algn="just">
              <a:buFont typeface="Wingdings" panose="05000000000000000000" pitchFamily="2" charset="2"/>
              <a:buNone/>
            </a:pPr>
            <a:endParaRPr lang="en-US" altLang="zh-TW" sz="2400" dirty="0"/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TW" sz="2400" dirty="0"/>
              <a:t> </a:t>
            </a:r>
            <a:r>
              <a:rPr lang="en-US" altLang="zh-TW" dirty="0"/>
              <a:t>There are 6 instructions</a:t>
            </a:r>
            <a:endParaRPr lang="en-US" altLang="zh-TW" sz="2400" dirty="0"/>
          </a:p>
          <a:p>
            <a:pPr>
              <a:buFont typeface="Wingdings" panose="05000000000000000000" pitchFamily="2" charset="2"/>
              <a:buNone/>
            </a:pPr>
            <a:endParaRPr lang="en-US" altLang="zh-TW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227053A-8AF3-7929-AA3B-1009ECF6A1BB}"/>
              </a:ext>
            </a:extLst>
          </p:cNvPr>
          <p:cNvSpPr txBox="1"/>
          <p:nvPr/>
        </p:nvSpPr>
        <p:spPr>
          <a:xfrm>
            <a:off x="883640" y="2477916"/>
            <a:ext cx="2128007" cy="2751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dirty="0"/>
              <a:t>Load   R1    A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dirty="0"/>
              <a:t>Mul     R1    B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dirty="0" err="1"/>
              <a:t>Stor</a:t>
            </a:r>
            <a:r>
              <a:rPr lang="en-US" altLang="zh-TW" sz="2400" dirty="0"/>
              <a:t>    R1   T1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dirty="0"/>
              <a:t>Load   R1   T1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dirty="0"/>
              <a:t>Add    R1    C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dirty="0" err="1"/>
              <a:t>Stor</a:t>
            </a:r>
            <a:r>
              <a:rPr lang="en-US" altLang="zh-TW" sz="2400" dirty="0"/>
              <a:t>    R1   T2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dirty="0"/>
              <a:t>Load  R1   T2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dirty="0" err="1"/>
              <a:t>Stor</a:t>
            </a:r>
            <a:r>
              <a:rPr lang="en-US" altLang="zh-TW" sz="2400" dirty="0"/>
              <a:t>    R1   D</a:t>
            </a:r>
            <a:endParaRPr lang="zh-TW" altLang="en-US" sz="2400" dirty="0"/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91368A0D-45CF-291C-A106-1C11011E291E}"/>
              </a:ext>
            </a:extLst>
          </p:cNvPr>
          <p:cNvSpPr/>
          <p:nvPr/>
        </p:nvSpPr>
        <p:spPr>
          <a:xfrm>
            <a:off x="3305262" y="3429000"/>
            <a:ext cx="763399" cy="6061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5">
            <a:extLst>
              <a:ext uri="{FF2B5EF4-FFF2-40B4-BE49-F238E27FC236}">
                <a16:creationId xmlns:a16="http://schemas.microsoft.com/office/drawing/2014/main" id="{133EDD00-5E52-A536-2CD2-22F168EBA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60AD-0F4C-4CE3-8CA3-C06614D6D4FF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66562" name="AutoShape 2">
            <a:extLst>
              <a:ext uri="{FF2B5EF4-FFF2-40B4-BE49-F238E27FC236}">
                <a16:creationId xmlns:a16="http://schemas.microsoft.com/office/drawing/2014/main" id="{2A263DB3-8CC7-74F6-C880-B4E8C4E8AA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24113" y="1052513"/>
            <a:ext cx="7924800" cy="685800"/>
          </a:xfrm>
        </p:spPr>
        <p:txBody>
          <a:bodyPr/>
          <a:lstStyle/>
          <a:p>
            <a:r>
              <a:rPr lang="en-US" altLang="zh-TW" sz="2400" u="sng" dirty="0"/>
              <a:t>Another Pseudo Operator SX</a:t>
            </a:r>
            <a:endParaRPr lang="en-US" altLang="zh-TW" sz="2400" dirty="0"/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B153C2E3-B798-89B2-83D5-5D17A327B3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24113" y="1921924"/>
            <a:ext cx="8959748" cy="45720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altLang="zh-TW" sz="2200" b="1" dirty="0"/>
              <a:t>SX</a:t>
            </a:r>
            <a:r>
              <a:rPr lang="en-US" altLang="zh-TW" sz="2200" dirty="0"/>
              <a:t> -</a:t>
            </a:r>
            <a:r>
              <a:rPr lang="en-US" altLang="zh-TW" sz="2200" dirty="0">
                <a:solidFill>
                  <a:srgbClr val="FF0000"/>
                </a:solidFill>
              </a:rPr>
              <a:t> </a:t>
            </a:r>
            <a:r>
              <a:rPr lang="en-US" altLang="zh-TW" sz="2200" dirty="0"/>
              <a:t>store if not used right away (or if it is not a temporary variable  (e.g., T1, T2, etc.)) (</a:t>
            </a:r>
            <a:r>
              <a:rPr lang="zh-TW" altLang="en-US" sz="2200" dirty="0"/>
              <a:t>如果沒有馬上使用才</a:t>
            </a:r>
            <a:r>
              <a:rPr lang="en-US" altLang="zh-TW" sz="2200" dirty="0"/>
              <a:t>store)</a:t>
            </a:r>
          </a:p>
          <a:p>
            <a:pPr algn="just"/>
            <a:r>
              <a:rPr lang="en-US" altLang="zh-TW" sz="2200" dirty="0"/>
              <a:t>Thus we have: 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TW" sz="2200" dirty="0"/>
              <a:t> 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TW" sz="2200" dirty="0"/>
              <a:t>   =+  =&gt;  FX   R1  0 (first parameter)     =*   =&gt; FX    R1   0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TW" sz="2200" dirty="0"/>
              <a:t>              Add   R1  1 (2nd parameter)              Mul    R1   1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TW" sz="2200" dirty="0"/>
              <a:t>              SX    R1  2 (3rd parameter)                SX    R1   2</a:t>
            </a:r>
          </a:p>
          <a:p>
            <a:pPr algn="just">
              <a:buFont typeface="Wingdings" panose="05000000000000000000" pitchFamily="2" charset="2"/>
              <a:buNone/>
            </a:pPr>
            <a:endParaRPr lang="en-US" altLang="zh-TW" sz="2200" dirty="0"/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TW" sz="2200" dirty="0"/>
              <a:t>    =   =&gt;  FX    R1  0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TW" sz="2200" dirty="0"/>
              <a:t>              SX    R1  2</a:t>
            </a:r>
          </a:p>
          <a:p>
            <a:pPr algn="just">
              <a:buFont typeface="Wingdings" panose="05000000000000000000" pitchFamily="2" charset="2"/>
              <a:buNone/>
            </a:pPr>
            <a:endParaRPr lang="en-US" altLang="zh-TW" sz="2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5">
            <a:extLst>
              <a:ext uri="{FF2B5EF4-FFF2-40B4-BE49-F238E27FC236}">
                <a16:creationId xmlns:a16="http://schemas.microsoft.com/office/drawing/2014/main" id="{5EF52B23-8F07-5E98-FDBF-36F143A8A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AB663-E824-4112-9E3B-980672585F3F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8A094844-46A6-C5DC-F21D-AC63089B67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11424" y="1395233"/>
            <a:ext cx="6781800" cy="50292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None/>
            </a:pPr>
            <a:r>
              <a:rPr lang="en-US" altLang="zh-TW" dirty="0"/>
              <a:t>Thus we finally get: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TW" sz="2400" dirty="0"/>
              <a:t> 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TW" sz="2400" dirty="0"/>
              <a:t>         Load  R1  A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TW" sz="2400" dirty="0"/>
              <a:t>         Mul    R1  B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TW" sz="2400" dirty="0"/>
              <a:t>         Add   R1   C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TW" sz="2400" dirty="0"/>
              <a:t>         </a:t>
            </a:r>
            <a:r>
              <a:rPr lang="en-US" altLang="zh-TW" sz="2400" dirty="0" err="1"/>
              <a:t>Stor</a:t>
            </a:r>
            <a:r>
              <a:rPr lang="en-US" altLang="zh-TW" sz="2400" dirty="0"/>
              <a:t>   R1   D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TW" sz="2400" dirty="0"/>
              <a:t> 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400" dirty="0"/>
              <a:t>There are 4 instructions.</a:t>
            </a:r>
            <a:r>
              <a:rPr lang="en-US" altLang="zh-TW" dirty="0"/>
              <a:t> 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4D6F98A-12ED-AE8E-E7CC-0D4C98E639C5}"/>
              </a:ext>
            </a:extLst>
          </p:cNvPr>
          <p:cNvSpPr txBox="1"/>
          <p:nvPr/>
        </p:nvSpPr>
        <p:spPr>
          <a:xfrm>
            <a:off x="960539" y="2434391"/>
            <a:ext cx="270544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Wingdings" panose="05000000000000000000" pitchFamily="2" charset="2"/>
              <a:buNone/>
            </a:pPr>
            <a:r>
              <a:rPr lang="en-US" altLang="zh-TW" sz="2400" dirty="0"/>
              <a:t>Load  R1   A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TW" sz="2400" dirty="0"/>
              <a:t>Mul    R1   B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TW" sz="2400" dirty="0" err="1"/>
              <a:t>Stor</a:t>
            </a:r>
            <a:r>
              <a:rPr lang="en-US" altLang="zh-TW" sz="2400" dirty="0"/>
              <a:t>   R1  T1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TW" sz="2400" dirty="0"/>
              <a:t>Add   R1  C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TW" sz="2400" dirty="0" err="1"/>
              <a:t>Stor</a:t>
            </a:r>
            <a:r>
              <a:rPr lang="en-US" altLang="zh-TW" sz="2400" dirty="0"/>
              <a:t>   R1  T2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TW" sz="2400" dirty="0" err="1"/>
              <a:t>Stor</a:t>
            </a:r>
            <a:r>
              <a:rPr lang="en-US" altLang="zh-TW" sz="2400" dirty="0"/>
              <a:t>   R1  D</a:t>
            </a:r>
            <a:endParaRPr lang="zh-TW" altLang="en-US" sz="2400" dirty="0"/>
          </a:p>
        </p:txBody>
      </p:sp>
      <p:sp>
        <p:nvSpPr>
          <p:cNvPr id="5" name="箭號: 向右 4">
            <a:extLst>
              <a:ext uri="{FF2B5EF4-FFF2-40B4-BE49-F238E27FC236}">
                <a16:creationId xmlns:a16="http://schemas.microsoft.com/office/drawing/2014/main" id="{C1C8341B-C8BE-2092-BB5B-772CA03ED4A0}"/>
              </a:ext>
            </a:extLst>
          </p:cNvPr>
          <p:cNvSpPr/>
          <p:nvPr/>
        </p:nvSpPr>
        <p:spPr>
          <a:xfrm>
            <a:off x="3662800" y="3285500"/>
            <a:ext cx="1048624" cy="6061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>
            <a:extLst>
              <a:ext uri="{FF2B5EF4-FFF2-40B4-BE49-F238E27FC236}">
                <a16:creationId xmlns:a16="http://schemas.microsoft.com/office/drawing/2014/main" id="{FC40ADD0-3486-B54B-64DB-7357E6298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2D5C-948D-4641-B4F4-B5F86A70F446}" type="slidenum">
              <a:rPr lang="en-US" altLang="zh-TW"/>
              <a:pPr/>
              <a:t>9</a:t>
            </a:fld>
            <a:endParaRPr lang="en-US" altLang="zh-TW"/>
          </a:p>
        </p:txBody>
      </p:sp>
      <p:pic>
        <p:nvPicPr>
          <p:cNvPr id="107524" name="Picture 4">
            <a:extLst>
              <a:ext uri="{FF2B5EF4-FFF2-40B4-BE49-F238E27FC236}">
                <a16:creationId xmlns:a16="http://schemas.microsoft.com/office/drawing/2014/main" id="{934E4779-C016-375E-229C-7E99F2852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8" y="209551"/>
            <a:ext cx="8126412" cy="650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Custom 133">
      <a:dk1>
        <a:sysClr val="windowText" lastClr="000000"/>
      </a:dk1>
      <a:lt1>
        <a:sysClr val="window" lastClr="FFFFFF"/>
      </a:lt1>
      <a:dk2>
        <a:srgbClr val="2A2735"/>
      </a:dk2>
      <a:lt2>
        <a:srgbClr val="EEEEEE"/>
      </a:lt2>
      <a:accent1>
        <a:srgbClr val="1EBE9B"/>
      </a:accent1>
      <a:accent2>
        <a:srgbClr val="8F99BB"/>
      </a:accent2>
      <a:accent3>
        <a:srgbClr val="FD8686"/>
      </a:accent3>
      <a:accent4>
        <a:srgbClr val="A3A3C1"/>
      </a:accent4>
      <a:accent5>
        <a:srgbClr val="7162FE"/>
      </a:accent5>
      <a:accent6>
        <a:srgbClr val="E76445"/>
      </a:accent6>
      <a:hlink>
        <a:srgbClr val="EF08F7"/>
      </a:hlink>
      <a:folHlink>
        <a:srgbClr val="8477FE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3900</TotalTime>
  <Words>443</Words>
  <Application>Microsoft Office PowerPoint</Application>
  <PresentationFormat>寬螢幕</PresentationFormat>
  <Paragraphs>100</Paragraphs>
  <Slides>10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Arial</vt:lpstr>
      <vt:lpstr>Calibri</vt:lpstr>
      <vt:lpstr>Grandview</vt:lpstr>
      <vt:lpstr>Times New Roman</vt:lpstr>
      <vt:lpstr>Wingdings</vt:lpstr>
      <vt:lpstr>CosineVTI</vt:lpstr>
      <vt:lpstr>Chapter 13: Code Generation </vt:lpstr>
      <vt:lpstr>Generating Instructions from Three-address Code </vt:lpstr>
      <vt:lpstr>Skeletons</vt:lpstr>
      <vt:lpstr>PowerPoint 簡報</vt:lpstr>
      <vt:lpstr>Additional skeleton (pseudo-operators) </vt:lpstr>
      <vt:lpstr>PowerPoint 簡報</vt:lpstr>
      <vt:lpstr>Another Pseudo Operator SX</vt:lpstr>
      <vt:lpstr>PowerPoint 簡報</vt:lpstr>
      <vt:lpstr>PowerPoint 簡報</vt:lpstr>
      <vt:lpstr>PowerPoint 簡報</vt:lpstr>
    </vt:vector>
  </TitlesOfParts>
  <Company>NCKU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Compiler Construction 編譯系統</dc:title>
  <dc:creator>陳奇業</dc:creator>
  <cp:lastModifiedBy>陳奇業</cp:lastModifiedBy>
  <cp:revision>60</cp:revision>
  <dcterms:created xsi:type="dcterms:W3CDTF">2022-10-08T08:58:42Z</dcterms:created>
  <dcterms:modified xsi:type="dcterms:W3CDTF">2023-05-25T01:22:13Z</dcterms:modified>
</cp:coreProperties>
</file>