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48"/>
  </p:notesMasterIdLst>
  <p:sldIdLst>
    <p:sldId id="256" r:id="rId2"/>
    <p:sldId id="257" r:id="rId3"/>
    <p:sldId id="261" r:id="rId4"/>
    <p:sldId id="349" r:id="rId5"/>
    <p:sldId id="306" r:id="rId6"/>
    <p:sldId id="307" r:id="rId7"/>
    <p:sldId id="308" r:id="rId8"/>
    <p:sldId id="309" r:id="rId9"/>
    <p:sldId id="314" r:id="rId10"/>
    <p:sldId id="310" r:id="rId11"/>
    <p:sldId id="311" r:id="rId12"/>
    <p:sldId id="313" r:id="rId13"/>
    <p:sldId id="312" r:id="rId14"/>
    <p:sldId id="315" r:id="rId15"/>
    <p:sldId id="316" r:id="rId16"/>
    <p:sldId id="317" r:id="rId17"/>
    <p:sldId id="318" r:id="rId18"/>
    <p:sldId id="319" r:id="rId19"/>
    <p:sldId id="320" r:id="rId20"/>
    <p:sldId id="321" r:id="rId21"/>
    <p:sldId id="322" r:id="rId22"/>
    <p:sldId id="332" r:id="rId23"/>
    <p:sldId id="333" r:id="rId24"/>
    <p:sldId id="334" r:id="rId25"/>
    <p:sldId id="335" r:id="rId26"/>
    <p:sldId id="341" r:id="rId27"/>
    <p:sldId id="342" r:id="rId28"/>
    <p:sldId id="323" r:id="rId29"/>
    <p:sldId id="343" r:id="rId30"/>
    <p:sldId id="344" r:id="rId31"/>
    <p:sldId id="345" r:id="rId32"/>
    <p:sldId id="324" r:id="rId33"/>
    <p:sldId id="325" r:id="rId34"/>
    <p:sldId id="326" r:id="rId35"/>
    <p:sldId id="336" r:id="rId36"/>
    <p:sldId id="337" r:id="rId37"/>
    <p:sldId id="338" r:id="rId38"/>
    <p:sldId id="339" r:id="rId39"/>
    <p:sldId id="340" r:id="rId40"/>
    <p:sldId id="347" r:id="rId41"/>
    <p:sldId id="348" r:id="rId42"/>
    <p:sldId id="327" r:id="rId43"/>
    <p:sldId id="328" r:id="rId44"/>
    <p:sldId id="329" r:id="rId45"/>
    <p:sldId id="330" r:id="rId46"/>
    <p:sldId id="331"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DDD4D-CABB-499A-BC3B-DA1771A1056F}" type="datetimeFigureOut">
              <a:rPr lang="zh-TW" altLang="en-US" smtClean="0"/>
              <a:t>2024/2/26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411A0-3842-472B-980A-68B5B0CFF226}" type="slidenum">
              <a:rPr lang="zh-TW" altLang="en-US" smtClean="0"/>
              <a:t>‹#›</a:t>
            </a:fld>
            <a:endParaRPr lang="zh-TW" altLang="en-US"/>
          </a:p>
        </p:txBody>
      </p:sp>
    </p:spTree>
    <p:extLst>
      <p:ext uri="{BB962C8B-B14F-4D97-AF65-F5344CB8AC3E}">
        <p14:creationId xmlns:p14="http://schemas.microsoft.com/office/powerpoint/2010/main" val="320306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EE0D7948-C4CE-4373-AD43-9EB61FE31417}" type="datetime1">
              <a:rPr lang="en-US" altLang="zh-TW" smtClean="0"/>
              <a:t>2/26/2024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98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A6232B3F-C8B9-424F-A928-0E402A8709A5}" type="datetime1">
              <a:rPr lang="en-US" altLang="zh-TW" smtClean="0"/>
              <a:t>2/26/2024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461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99426A3-39A5-4758-BAF4-C6AB5F620D43}" type="datetime1">
              <a:rPr lang="en-US" altLang="zh-TW" smtClean="0"/>
              <a:t>2/26/2024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71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BA13209-9528-4BD3-97E2-3C0CD2F07FFA}" type="datetime1">
              <a:rPr lang="en-US" altLang="zh-TW" smtClean="0"/>
              <a:t>2/26/2024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40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637F017F-B593-41B2-834C-CA7E5A557A48}" type="datetime1">
              <a:rPr lang="en-US" altLang="zh-TW" smtClean="0"/>
              <a:t>2/26/2024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66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DBC24E33-30B4-4242-8C4B-E3FD3A15B91A}" type="datetime1">
              <a:rPr lang="en-US" altLang="zh-TW" smtClean="0"/>
              <a:t>2/26/2024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99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00B4076-DE2F-44B5-B9D8-1EDDAA5CD457}" type="datetime1">
              <a:rPr lang="en-US" altLang="zh-TW" smtClean="0"/>
              <a:t>2/26/2024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91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9A5C9F1E-A2E6-4D51-844D-2D6621E2D51F}" type="datetime1">
              <a:rPr lang="en-US" altLang="zh-TW" smtClean="0"/>
              <a:t>2/26/2024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7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A2DC140D-E309-4A24-A8E9-D026C2F26A46}" type="datetime1">
              <a:rPr lang="en-US" altLang="zh-TW" smtClean="0"/>
              <a:t>2/26/2024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683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B1F5C4D4-9FF7-4450-A131-43983DE44C92}" type="datetime1">
              <a:rPr lang="en-US" altLang="zh-TW" smtClean="0"/>
              <a:t>2/26/2024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4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60631226-2110-4A1C-ABDE-777E2157B4F7}" type="datetime1">
              <a:rPr lang="en-US" altLang="zh-TW" smtClean="0"/>
              <a:t>2/26/2024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92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B4C9852-2212-4BD6-8AAA-23A444991A48}" type="datetime1">
              <a:rPr lang="en-US" altLang="zh-TW" smtClean="0"/>
              <a:t>2/26/2024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247764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 name="Straight Connector 25">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8" name="Right Triangle 57">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6B4C6837-A996-ACAC-B19B-F12A2D67348A}"/>
              </a:ext>
            </a:extLst>
          </p:cNvPr>
          <p:cNvSpPr>
            <a:spLocks noGrp="1"/>
          </p:cNvSpPr>
          <p:nvPr>
            <p:ph type="ctrTitle"/>
          </p:nvPr>
        </p:nvSpPr>
        <p:spPr>
          <a:xfrm>
            <a:off x="691078" y="722903"/>
            <a:ext cx="3930417" cy="2479772"/>
          </a:xfrm>
        </p:spPr>
        <p:txBody>
          <a:bodyPr>
            <a:normAutofit/>
          </a:bodyPr>
          <a:lstStyle/>
          <a:p>
            <a:r>
              <a:rPr lang="fr-FR" altLang="zh-TW" sz="5000" dirty="0"/>
              <a:t>Chapter 2:</a:t>
            </a:r>
            <a:br>
              <a:rPr lang="fr-FR" altLang="zh-TW" sz="5000" dirty="0"/>
            </a:br>
            <a:r>
              <a:rPr lang="fr-FR" altLang="zh-TW" sz="5000" dirty="0"/>
              <a:t>A Simple Compiler</a:t>
            </a:r>
            <a:endParaRPr lang="zh-TW" altLang="en-US" sz="5000" dirty="0"/>
          </a:p>
        </p:txBody>
      </p:sp>
      <p:sp>
        <p:nvSpPr>
          <p:cNvPr id="3" name="副標題 2">
            <a:extLst>
              <a:ext uri="{FF2B5EF4-FFF2-40B4-BE49-F238E27FC236}">
                <a16:creationId xmlns:a16="http://schemas.microsoft.com/office/drawing/2014/main" id="{D6888697-328D-9A77-A4B5-23EB0D99B784}"/>
              </a:ext>
            </a:extLst>
          </p:cNvPr>
          <p:cNvSpPr>
            <a:spLocks noGrp="1"/>
          </p:cNvSpPr>
          <p:nvPr>
            <p:ph type="subTitle" idx="1"/>
          </p:nvPr>
        </p:nvSpPr>
        <p:spPr>
          <a:xfrm>
            <a:off x="691078" y="3428997"/>
            <a:ext cx="3930417" cy="2306639"/>
          </a:xfrm>
        </p:spPr>
        <p:txBody>
          <a:bodyPr>
            <a:normAutofit/>
          </a:bodyPr>
          <a:lstStyle/>
          <a:p>
            <a:r>
              <a:rPr lang="zh-TW" altLang="en-US" dirty="0"/>
              <a:t>陳奇業 成功大學資訊工程系</a:t>
            </a:r>
          </a:p>
        </p:txBody>
      </p:sp>
      <p:pic>
        <p:nvPicPr>
          <p:cNvPr id="18" name="Picture 3">
            <a:extLst>
              <a:ext uri="{FF2B5EF4-FFF2-40B4-BE49-F238E27FC236}">
                <a16:creationId xmlns:a16="http://schemas.microsoft.com/office/drawing/2014/main" id="{DD9F5D48-915F-52B2-DAE7-600BF3A6DF2D}"/>
              </a:ext>
            </a:extLst>
          </p:cNvPr>
          <p:cNvPicPr>
            <a:picLocks noChangeAspect="1"/>
          </p:cNvPicPr>
          <p:nvPr/>
        </p:nvPicPr>
        <p:blipFill rotWithShape="1">
          <a:blip r:embed="rId2"/>
          <a:srcRect l="8774" r="13569"/>
          <a:stretch/>
        </p:blipFill>
        <p:spPr>
          <a:xfrm>
            <a:off x="5353908" y="714591"/>
            <a:ext cx="5887275" cy="5420505"/>
          </a:xfrm>
          <a:prstGeom prst="rect">
            <a:avLst/>
          </a:prstGeom>
        </p:spPr>
      </p:pic>
      <p:sp>
        <p:nvSpPr>
          <p:cNvPr id="5" name="投影片編號版面配置區 4">
            <a:extLst>
              <a:ext uri="{FF2B5EF4-FFF2-40B4-BE49-F238E27FC236}">
                <a16:creationId xmlns:a16="http://schemas.microsoft.com/office/drawing/2014/main" id="{11DAE42E-E474-E3C1-514E-C48E174357BC}"/>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26492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FBD97257-AAF1-2942-18B2-FE8BDC753200}"/>
              </a:ext>
            </a:extLst>
          </p:cNvPr>
          <p:cNvSpPr>
            <a:spLocks noGrp="1"/>
          </p:cNvSpPr>
          <p:nvPr>
            <p:ph type="title"/>
          </p:nvPr>
        </p:nvSpPr>
        <p:spPr>
          <a:xfrm>
            <a:off x="691078" y="722903"/>
            <a:ext cx="3930417" cy="2479772"/>
          </a:xfrm>
        </p:spPr>
        <p:txBody>
          <a:bodyPr vert="horz" lIns="91440" tIns="45720" rIns="91440" bIns="45720" rtlCol="0" anchor="b">
            <a:normAutofit fontScale="90000"/>
          </a:bodyPr>
          <a:lstStyle/>
          <a:p>
            <a:r>
              <a:rPr lang="en-US" altLang="zh-TW" sz="5400"/>
              <a:t>Syntax Specification</a:t>
            </a:r>
          </a:p>
        </p:txBody>
      </p:sp>
      <p:pic>
        <p:nvPicPr>
          <p:cNvPr id="6" name="內容版面配置區 5">
            <a:extLst>
              <a:ext uri="{FF2B5EF4-FFF2-40B4-BE49-F238E27FC236}">
                <a16:creationId xmlns:a16="http://schemas.microsoft.com/office/drawing/2014/main" id="{E0CB9768-5E26-5C29-ECEA-A79B716A02C1}"/>
              </a:ext>
            </a:extLst>
          </p:cNvPr>
          <p:cNvPicPr>
            <a:picLocks noGrp="1" noChangeAspect="1"/>
          </p:cNvPicPr>
          <p:nvPr>
            <p:ph idx="1"/>
          </p:nvPr>
        </p:nvPicPr>
        <p:blipFill>
          <a:blip r:embed="rId2"/>
          <a:stretch>
            <a:fillRect/>
          </a:stretch>
        </p:blipFill>
        <p:spPr>
          <a:xfrm>
            <a:off x="6099019" y="714591"/>
            <a:ext cx="4397053" cy="5420505"/>
          </a:xfrm>
          <a:prstGeom prst="rect">
            <a:avLst/>
          </a:prstGeom>
        </p:spPr>
      </p:pic>
      <p:sp>
        <p:nvSpPr>
          <p:cNvPr id="4" name="投影片編號版面配置區 3">
            <a:extLst>
              <a:ext uri="{FF2B5EF4-FFF2-40B4-BE49-F238E27FC236}">
                <a16:creationId xmlns:a16="http://schemas.microsoft.com/office/drawing/2014/main" id="{91181052-A187-F76F-6DF6-066BA0852297}"/>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10</a:t>
            </a:fld>
            <a:endParaRPr lang="en-US"/>
          </a:p>
        </p:txBody>
      </p:sp>
    </p:spTree>
    <p:extLst>
      <p:ext uri="{BB962C8B-B14F-4D97-AF65-F5344CB8AC3E}">
        <p14:creationId xmlns:p14="http://schemas.microsoft.com/office/powerpoint/2010/main" val="348534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A40B394F-04CC-4077-761B-31CFCD24C4C6}"/>
              </a:ext>
            </a:extLst>
          </p:cNvPr>
          <p:cNvPicPr>
            <a:picLocks noGrp="1" noChangeAspect="1"/>
          </p:cNvPicPr>
          <p:nvPr>
            <p:ph idx="1"/>
          </p:nvPr>
        </p:nvPicPr>
        <p:blipFill>
          <a:blip r:embed="rId2"/>
          <a:stretch>
            <a:fillRect/>
          </a:stretch>
        </p:blipFill>
        <p:spPr>
          <a:xfrm>
            <a:off x="747583" y="217560"/>
            <a:ext cx="6601183" cy="6415436"/>
          </a:xfrm>
        </p:spPr>
      </p:pic>
      <p:sp>
        <p:nvSpPr>
          <p:cNvPr id="4" name="投影片編號版面配置區 3">
            <a:extLst>
              <a:ext uri="{FF2B5EF4-FFF2-40B4-BE49-F238E27FC236}">
                <a16:creationId xmlns:a16="http://schemas.microsoft.com/office/drawing/2014/main" id="{0C0E43D3-EC67-9C61-B557-859138900F7C}"/>
              </a:ext>
            </a:extLst>
          </p:cNvPr>
          <p:cNvSpPr>
            <a:spLocks noGrp="1"/>
          </p:cNvSpPr>
          <p:nvPr>
            <p:ph type="sldNum" sz="quarter" idx="12"/>
          </p:nvPr>
        </p:nvSpPr>
        <p:spPr/>
        <p:txBody>
          <a:bodyPr/>
          <a:lstStyle/>
          <a:p>
            <a:fld id="{BE15108C-154A-4A5A-9C05-91A49A422BA7}" type="slidenum">
              <a:rPr lang="en-US" smtClean="0"/>
              <a:t>11</a:t>
            </a:fld>
            <a:endParaRPr lang="en-US"/>
          </a:p>
        </p:txBody>
      </p:sp>
      <p:pic>
        <p:nvPicPr>
          <p:cNvPr id="2" name="內容版面配置區 5">
            <a:extLst>
              <a:ext uri="{FF2B5EF4-FFF2-40B4-BE49-F238E27FC236}">
                <a16:creationId xmlns:a16="http://schemas.microsoft.com/office/drawing/2014/main" id="{99CBDE9C-A4BC-C9D0-2579-760B0029DB52}"/>
              </a:ext>
            </a:extLst>
          </p:cNvPr>
          <p:cNvPicPr>
            <a:picLocks noChangeAspect="1"/>
          </p:cNvPicPr>
          <p:nvPr/>
        </p:nvPicPr>
        <p:blipFill>
          <a:blip r:embed="rId3"/>
          <a:stretch>
            <a:fillRect/>
          </a:stretch>
        </p:blipFill>
        <p:spPr>
          <a:xfrm>
            <a:off x="7781307" y="310392"/>
            <a:ext cx="4132894" cy="5094861"/>
          </a:xfrm>
          <a:prstGeom prst="rect">
            <a:avLst/>
          </a:prstGeom>
        </p:spPr>
      </p:pic>
    </p:spTree>
    <p:extLst>
      <p:ext uri="{BB962C8B-B14F-4D97-AF65-F5344CB8AC3E}">
        <p14:creationId xmlns:p14="http://schemas.microsoft.com/office/powerpoint/2010/main" val="100908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2AA5704-EE06-7472-8010-CB765CC25E5A}"/>
              </a:ext>
            </a:extLst>
          </p:cNvPr>
          <p:cNvSpPr>
            <a:spLocks noGrp="1"/>
          </p:cNvSpPr>
          <p:nvPr>
            <p:ph type="sldNum" sz="quarter" idx="12"/>
          </p:nvPr>
        </p:nvSpPr>
        <p:spPr/>
        <p:txBody>
          <a:bodyPr/>
          <a:lstStyle/>
          <a:p>
            <a:fld id="{BE15108C-154A-4A5A-9C05-91A49A422BA7}" type="slidenum">
              <a:rPr lang="en-US" smtClean="0"/>
              <a:t>12</a:t>
            </a:fld>
            <a:endParaRPr lang="en-US"/>
          </a:p>
        </p:txBody>
      </p:sp>
      <p:pic>
        <p:nvPicPr>
          <p:cNvPr id="6" name="圖片 5">
            <a:extLst>
              <a:ext uri="{FF2B5EF4-FFF2-40B4-BE49-F238E27FC236}">
                <a16:creationId xmlns:a16="http://schemas.microsoft.com/office/drawing/2014/main" id="{15746BD8-3444-D988-B28B-21CF916E73EB}"/>
              </a:ext>
            </a:extLst>
          </p:cNvPr>
          <p:cNvPicPr>
            <a:picLocks noChangeAspect="1"/>
          </p:cNvPicPr>
          <p:nvPr/>
        </p:nvPicPr>
        <p:blipFill>
          <a:blip r:embed="rId2"/>
          <a:stretch>
            <a:fillRect/>
          </a:stretch>
        </p:blipFill>
        <p:spPr>
          <a:xfrm>
            <a:off x="896983" y="84908"/>
            <a:ext cx="10398034" cy="6688183"/>
          </a:xfrm>
          <a:prstGeom prst="rect">
            <a:avLst/>
          </a:prstGeom>
        </p:spPr>
      </p:pic>
    </p:spTree>
    <p:extLst>
      <p:ext uri="{BB962C8B-B14F-4D97-AF65-F5344CB8AC3E}">
        <p14:creationId xmlns:p14="http://schemas.microsoft.com/office/powerpoint/2010/main" val="201112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BD36E939-D23A-A072-F639-B83FE5578F34}"/>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altLang="zh-TW" sz="5000"/>
              <a:t>Token Specification</a:t>
            </a:r>
          </a:p>
        </p:txBody>
      </p:sp>
      <p:pic>
        <p:nvPicPr>
          <p:cNvPr id="6" name="內容版面配置區 5">
            <a:extLst>
              <a:ext uri="{FF2B5EF4-FFF2-40B4-BE49-F238E27FC236}">
                <a16:creationId xmlns:a16="http://schemas.microsoft.com/office/drawing/2014/main" id="{1EFFB4F1-DC68-C0F8-F419-90D948A11641}"/>
              </a:ext>
            </a:extLst>
          </p:cNvPr>
          <p:cNvPicPr>
            <a:picLocks noGrp="1" noChangeAspect="1"/>
          </p:cNvPicPr>
          <p:nvPr>
            <p:ph idx="1"/>
          </p:nvPr>
        </p:nvPicPr>
        <p:blipFill>
          <a:blip r:embed="rId2"/>
          <a:stretch>
            <a:fillRect/>
          </a:stretch>
        </p:blipFill>
        <p:spPr>
          <a:xfrm>
            <a:off x="5106340" y="1363325"/>
            <a:ext cx="6382411" cy="4123037"/>
          </a:xfrm>
          <a:prstGeom prst="rect">
            <a:avLst/>
          </a:prstGeom>
        </p:spPr>
      </p:pic>
      <p:sp>
        <p:nvSpPr>
          <p:cNvPr id="4" name="投影片編號版面配置區 3">
            <a:extLst>
              <a:ext uri="{FF2B5EF4-FFF2-40B4-BE49-F238E27FC236}">
                <a16:creationId xmlns:a16="http://schemas.microsoft.com/office/drawing/2014/main" id="{7A8C631C-71BC-5706-2D29-2306DACCA705}"/>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13</a:t>
            </a:fld>
            <a:endParaRPr lang="en-US"/>
          </a:p>
        </p:txBody>
      </p:sp>
    </p:spTree>
    <p:extLst>
      <p:ext uri="{BB962C8B-B14F-4D97-AF65-F5344CB8AC3E}">
        <p14:creationId xmlns:p14="http://schemas.microsoft.com/office/powerpoint/2010/main" val="173551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0338A6-E7D9-1087-0824-57B5529A0459}"/>
              </a:ext>
            </a:extLst>
          </p:cNvPr>
          <p:cNvSpPr>
            <a:spLocks noGrp="1"/>
          </p:cNvSpPr>
          <p:nvPr>
            <p:ph type="title"/>
          </p:nvPr>
        </p:nvSpPr>
        <p:spPr/>
        <p:txBody>
          <a:bodyPr/>
          <a:lstStyle/>
          <a:p>
            <a:r>
              <a:rPr lang="en-US" altLang="zh-TW" dirty="0"/>
              <a:t>An ac Scanner</a:t>
            </a:r>
            <a:endParaRPr lang="zh-TW" altLang="en-US" dirty="0"/>
          </a:p>
        </p:txBody>
      </p:sp>
      <p:sp>
        <p:nvSpPr>
          <p:cNvPr id="3" name="內容版面配置區 2">
            <a:extLst>
              <a:ext uri="{FF2B5EF4-FFF2-40B4-BE49-F238E27FC236}">
                <a16:creationId xmlns:a16="http://schemas.microsoft.com/office/drawing/2014/main" id="{708B14E9-C5F6-104B-555E-1AEDD3D3FA98}"/>
              </a:ext>
            </a:extLst>
          </p:cNvPr>
          <p:cNvSpPr>
            <a:spLocks noGrp="1"/>
          </p:cNvSpPr>
          <p:nvPr>
            <p:ph idx="1"/>
          </p:nvPr>
        </p:nvSpPr>
        <p:spPr/>
        <p:txBody>
          <a:bodyPr/>
          <a:lstStyle/>
          <a:p>
            <a:r>
              <a:rPr lang="en-US" altLang="zh-TW" dirty="0"/>
              <a:t>The ac Scanner will be a function of no arguments that returns token values</a:t>
            </a:r>
          </a:p>
          <a:p>
            <a:r>
              <a:rPr lang="en-US" altLang="zh-TW" dirty="0"/>
              <a:t>There are 10 tokens.</a:t>
            </a:r>
          </a:p>
          <a:p>
            <a:endParaRPr lang="zh-TW" altLang="en-US" dirty="0"/>
          </a:p>
        </p:txBody>
      </p:sp>
      <p:sp>
        <p:nvSpPr>
          <p:cNvPr id="4" name="投影片編號版面配置區 3">
            <a:extLst>
              <a:ext uri="{FF2B5EF4-FFF2-40B4-BE49-F238E27FC236}">
                <a16:creationId xmlns:a16="http://schemas.microsoft.com/office/drawing/2014/main" id="{86A93B1D-16FB-192F-C916-5A63DD023B00}"/>
              </a:ext>
            </a:extLst>
          </p:cNvPr>
          <p:cNvSpPr>
            <a:spLocks noGrp="1"/>
          </p:cNvSpPr>
          <p:nvPr>
            <p:ph type="sldNum" sz="quarter" idx="12"/>
          </p:nvPr>
        </p:nvSpPr>
        <p:spPr/>
        <p:txBody>
          <a:bodyPr/>
          <a:lstStyle/>
          <a:p>
            <a:fld id="{BE15108C-154A-4A5A-9C05-91A49A422BA7}" type="slidenum">
              <a:rPr lang="en-US" smtClean="0"/>
              <a:t>14</a:t>
            </a:fld>
            <a:endParaRPr lang="en-US"/>
          </a:p>
        </p:txBody>
      </p:sp>
      <p:sp>
        <p:nvSpPr>
          <p:cNvPr id="5" name="Text Box 4">
            <a:extLst>
              <a:ext uri="{FF2B5EF4-FFF2-40B4-BE49-F238E27FC236}">
                <a16:creationId xmlns:a16="http://schemas.microsoft.com/office/drawing/2014/main" id="{8F51E1B1-B4CD-68F7-8E2C-A7F6D6C8DD01}"/>
              </a:ext>
            </a:extLst>
          </p:cNvPr>
          <p:cNvSpPr txBox="1">
            <a:spLocks noChangeArrowheads="1"/>
          </p:cNvSpPr>
          <p:nvPr/>
        </p:nvSpPr>
        <p:spPr bwMode="auto">
          <a:xfrm>
            <a:off x="2289495" y="3363986"/>
            <a:ext cx="675056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solidFill>
                  <a:schemeClr val="accent2"/>
                </a:solidFill>
                <a:latin typeface="GungsuhChe" panose="02030609000101010101" pitchFamily="49" charset="-127"/>
                <a:ea typeface="GungsuhChe" panose="02030609000101010101" pitchFamily="49" charset="-127"/>
              </a:rPr>
              <a:t>typedef </a:t>
            </a:r>
            <a:r>
              <a:rPr lang="en-US" altLang="zh-TW" sz="2000" dirty="0" err="1">
                <a:solidFill>
                  <a:schemeClr val="accent2"/>
                </a:solidFill>
                <a:latin typeface="GungsuhChe" panose="02030609000101010101" pitchFamily="49" charset="-127"/>
                <a:ea typeface="GungsuhChe" panose="02030609000101010101" pitchFamily="49" charset="-127"/>
              </a:rPr>
              <a:t>enum</a:t>
            </a:r>
            <a:r>
              <a:rPr lang="en-US" altLang="zh-TW" sz="2000" dirty="0">
                <a:solidFill>
                  <a:schemeClr val="accent2"/>
                </a:solidFill>
                <a:latin typeface="GungsuhChe" panose="02030609000101010101" pitchFamily="49" charset="-127"/>
                <a:ea typeface="GungsuhChe" panose="02030609000101010101" pitchFamily="49" charset="-127"/>
              </a:rPr>
              <a:t> </a:t>
            </a:r>
            <a:r>
              <a:rPr lang="en-US" altLang="zh-TW" sz="2000" dirty="0" err="1">
                <a:solidFill>
                  <a:schemeClr val="accent2"/>
                </a:solidFill>
                <a:latin typeface="GungsuhChe" panose="02030609000101010101" pitchFamily="49" charset="-127"/>
                <a:ea typeface="GungsuhChe" panose="02030609000101010101" pitchFamily="49" charset="-127"/>
              </a:rPr>
              <a:t>token_types</a:t>
            </a:r>
            <a:r>
              <a:rPr lang="en-US" altLang="zh-TW" sz="2000" dirty="0">
                <a:solidFill>
                  <a:schemeClr val="accent2"/>
                </a:solidFill>
                <a:latin typeface="GungsuhChe" panose="02030609000101010101" pitchFamily="49" charset="-127"/>
                <a:ea typeface="GungsuhChe" panose="02030609000101010101" pitchFamily="49" charset="-127"/>
              </a:rPr>
              <a:t> {</a:t>
            </a:r>
          </a:p>
          <a:p>
            <a:r>
              <a:rPr lang="en-US" altLang="zh-TW" sz="2000" dirty="0">
                <a:solidFill>
                  <a:schemeClr val="accent2"/>
                </a:solidFill>
                <a:latin typeface="GungsuhChe" panose="02030609000101010101" pitchFamily="49" charset="-127"/>
                <a:ea typeface="GungsuhChe" panose="02030609000101010101" pitchFamily="49" charset="-127"/>
              </a:rPr>
              <a:t>	</a:t>
            </a:r>
            <a:r>
              <a:rPr lang="en-US" altLang="zh-TW" sz="2000" dirty="0" err="1">
                <a:solidFill>
                  <a:schemeClr val="accent2"/>
                </a:solidFill>
                <a:latin typeface="GungsuhChe" panose="02030609000101010101" pitchFamily="49" charset="-127"/>
                <a:ea typeface="GungsuhChe" panose="02030609000101010101" pitchFamily="49" charset="-127"/>
              </a:rPr>
              <a:t>floatdcl</a:t>
            </a:r>
            <a:r>
              <a:rPr lang="en-US" altLang="zh-TW" sz="2000" dirty="0">
                <a:solidFill>
                  <a:schemeClr val="accent2"/>
                </a:solidFill>
                <a:latin typeface="GungsuhChe" panose="02030609000101010101" pitchFamily="49" charset="-127"/>
                <a:ea typeface="GungsuhChe" panose="02030609000101010101" pitchFamily="49" charset="-127"/>
              </a:rPr>
              <a:t>, </a:t>
            </a:r>
            <a:r>
              <a:rPr lang="en-US" altLang="zh-TW" sz="2000" dirty="0" err="1">
                <a:solidFill>
                  <a:schemeClr val="accent2"/>
                </a:solidFill>
                <a:latin typeface="GungsuhChe" panose="02030609000101010101" pitchFamily="49" charset="-127"/>
                <a:ea typeface="GungsuhChe" panose="02030609000101010101" pitchFamily="49" charset="-127"/>
              </a:rPr>
              <a:t>intdcl</a:t>
            </a:r>
            <a:r>
              <a:rPr lang="en-US" altLang="zh-TW" sz="2000" dirty="0">
                <a:solidFill>
                  <a:schemeClr val="accent2"/>
                </a:solidFill>
                <a:latin typeface="GungsuhChe" panose="02030609000101010101" pitchFamily="49" charset="-127"/>
                <a:ea typeface="GungsuhChe" panose="02030609000101010101" pitchFamily="49" charset="-127"/>
              </a:rPr>
              <a:t>, print, id, assign, plus,</a:t>
            </a:r>
          </a:p>
          <a:p>
            <a:r>
              <a:rPr lang="en-US" altLang="zh-TW" sz="2000" dirty="0">
                <a:solidFill>
                  <a:schemeClr val="accent2"/>
                </a:solidFill>
                <a:latin typeface="GungsuhChe" panose="02030609000101010101" pitchFamily="49" charset="-127"/>
                <a:ea typeface="GungsuhChe" panose="02030609000101010101" pitchFamily="49" charset="-127"/>
              </a:rPr>
              <a:t>	minus, </a:t>
            </a:r>
            <a:r>
              <a:rPr lang="en-US" altLang="zh-TW" sz="2000" dirty="0" err="1">
                <a:solidFill>
                  <a:schemeClr val="accent2"/>
                </a:solidFill>
                <a:latin typeface="GungsuhChe" panose="02030609000101010101" pitchFamily="49" charset="-127"/>
                <a:ea typeface="GungsuhChe" panose="02030609000101010101" pitchFamily="49" charset="-127"/>
              </a:rPr>
              <a:t>inum</a:t>
            </a:r>
            <a:r>
              <a:rPr lang="en-US" altLang="zh-TW" sz="2000" dirty="0">
                <a:solidFill>
                  <a:schemeClr val="accent2"/>
                </a:solidFill>
                <a:latin typeface="GungsuhChe" panose="02030609000101010101" pitchFamily="49" charset="-127"/>
                <a:ea typeface="GungsuhChe" panose="02030609000101010101" pitchFamily="49" charset="-127"/>
              </a:rPr>
              <a:t>, </a:t>
            </a:r>
            <a:r>
              <a:rPr lang="en-US" altLang="zh-TW" sz="2000" dirty="0" err="1">
                <a:solidFill>
                  <a:schemeClr val="accent2"/>
                </a:solidFill>
                <a:latin typeface="GungsuhChe" panose="02030609000101010101" pitchFamily="49" charset="-127"/>
                <a:ea typeface="GungsuhChe" panose="02030609000101010101" pitchFamily="49" charset="-127"/>
              </a:rPr>
              <a:t>fnum</a:t>
            </a:r>
            <a:r>
              <a:rPr lang="en-US" altLang="zh-TW" sz="2000" dirty="0">
                <a:solidFill>
                  <a:schemeClr val="accent2"/>
                </a:solidFill>
                <a:latin typeface="GungsuhChe" panose="02030609000101010101" pitchFamily="49" charset="-127"/>
                <a:ea typeface="GungsuhChe" panose="02030609000101010101" pitchFamily="49" charset="-127"/>
              </a:rPr>
              <a:t>, blank</a:t>
            </a:r>
          </a:p>
          <a:p>
            <a:r>
              <a:rPr lang="en-US" altLang="zh-TW" sz="2000" dirty="0">
                <a:solidFill>
                  <a:schemeClr val="accent2"/>
                </a:solidFill>
                <a:latin typeface="GungsuhChe" panose="02030609000101010101" pitchFamily="49" charset="-127"/>
                <a:ea typeface="GungsuhChe" panose="02030609000101010101" pitchFamily="49" charset="-127"/>
              </a:rPr>
              <a:t>} token;</a:t>
            </a:r>
          </a:p>
          <a:p>
            <a:endParaRPr lang="en-US" altLang="zh-TW" sz="2000" dirty="0">
              <a:solidFill>
                <a:schemeClr val="accent2"/>
              </a:solidFill>
              <a:latin typeface="GungsuhChe" panose="02030609000101010101" pitchFamily="49" charset="-127"/>
              <a:ea typeface="GungsuhChe" panose="02030609000101010101" pitchFamily="49" charset="-127"/>
            </a:endParaRPr>
          </a:p>
          <a:p>
            <a:r>
              <a:rPr lang="en-US" altLang="zh-TW" sz="2000" dirty="0">
                <a:solidFill>
                  <a:schemeClr val="accent2"/>
                </a:solidFill>
                <a:latin typeface="GungsuhChe" panose="02030609000101010101" pitchFamily="49" charset="-127"/>
                <a:ea typeface="GungsuhChe" panose="02030609000101010101" pitchFamily="49" charset="-127"/>
              </a:rPr>
              <a:t>Extern token scanner(void); </a:t>
            </a:r>
          </a:p>
        </p:txBody>
      </p:sp>
    </p:spTree>
    <p:extLst>
      <p:ext uri="{BB962C8B-B14F-4D97-AF65-F5344CB8AC3E}">
        <p14:creationId xmlns:p14="http://schemas.microsoft.com/office/powerpoint/2010/main" val="14328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C6ED92-4D5F-6CDB-3418-B8B7C7AFC175}"/>
              </a:ext>
            </a:extLst>
          </p:cNvPr>
          <p:cNvSpPr>
            <a:spLocks noGrp="1"/>
          </p:cNvSpPr>
          <p:nvPr>
            <p:ph type="title"/>
          </p:nvPr>
        </p:nvSpPr>
        <p:spPr/>
        <p:txBody>
          <a:bodyPr/>
          <a:lstStyle/>
          <a:p>
            <a:r>
              <a:rPr lang="en-US" altLang="zh-TW" dirty="0"/>
              <a:t>An ac Scanner (Cont’d)</a:t>
            </a:r>
            <a:endParaRPr lang="zh-TW" altLang="en-US" dirty="0"/>
          </a:p>
        </p:txBody>
      </p:sp>
      <p:sp>
        <p:nvSpPr>
          <p:cNvPr id="3" name="內容版面配置區 2">
            <a:extLst>
              <a:ext uri="{FF2B5EF4-FFF2-40B4-BE49-F238E27FC236}">
                <a16:creationId xmlns:a16="http://schemas.microsoft.com/office/drawing/2014/main" id="{A1FA66E6-081C-156B-1961-90ADD402F449}"/>
              </a:ext>
            </a:extLst>
          </p:cNvPr>
          <p:cNvSpPr>
            <a:spLocks noGrp="1"/>
          </p:cNvSpPr>
          <p:nvPr>
            <p:ph idx="1"/>
          </p:nvPr>
        </p:nvSpPr>
        <p:spPr/>
        <p:txBody>
          <a:bodyPr/>
          <a:lstStyle/>
          <a:p>
            <a:r>
              <a:rPr lang="en-US" altLang="zh-TW" dirty="0"/>
              <a:t>The scanner returns the longest string that constitutes a token, e.g., in</a:t>
            </a:r>
          </a:p>
          <a:p>
            <a:pPr marL="0" indent="0">
              <a:buNone/>
            </a:pPr>
            <a:r>
              <a:rPr lang="en-US" altLang="zh-TW" dirty="0" err="1">
                <a:solidFill>
                  <a:srgbClr val="FF0000"/>
                </a:solidFill>
              </a:rPr>
              <a:t>abcdef</a:t>
            </a:r>
            <a:endParaRPr lang="en-US" altLang="zh-TW" dirty="0">
              <a:solidFill>
                <a:srgbClr val="FF0000"/>
              </a:solidFill>
            </a:endParaRPr>
          </a:p>
          <a:p>
            <a:pPr marL="0" indent="0">
              <a:buNone/>
            </a:pPr>
            <a:r>
              <a:rPr lang="en-US" altLang="zh-TW" dirty="0"/>
              <a:t>ab, </a:t>
            </a:r>
            <a:r>
              <a:rPr lang="en-US" altLang="zh-TW" dirty="0" err="1"/>
              <a:t>abc</a:t>
            </a:r>
            <a:r>
              <a:rPr lang="en-US" altLang="zh-TW" dirty="0"/>
              <a:t>, </a:t>
            </a:r>
            <a:r>
              <a:rPr lang="en-US" altLang="zh-TW" dirty="0" err="1"/>
              <a:t>abcdef</a:t>
            </a:r>
            <a:r>
              <a:rPr lang="en-US" altLang="zh-TW" dirty="0"/>
              <a:t> are all valid tokens.  </a:t>
            </a:r>
          </a:p>
          <a:p>
            <a:pPr marL="0" indent="0">
              <a:buNone/>
            </a:pPr>
            <a:r>
              <a:rPr lang="en-US" altLang="zh-TW" dirty="0"/>
              <a:t>The scanner will return the </a:t>
            </a:r>
          </a:p>
          <a:p>
            <a:pPr marL="0" indent="0">
              <a:buNone/>
            </a:pPr>
            <a:r>
              <a:rPr lang="en-US" altLang="zh-TW" dirty="0"/>
              <a:t>longest one (i.e., </a:t>
            </a:r>
            <a:r>
              <a:rPr lang="en-US" altLang="zh-TW" dirty="0" err="1"/>
              <a:t>abcdef</a:t>
            </a:r>
            <a:r>
              <a:rPr lang="en-US" altLang="zh-TW" dirty="0"/>
              <a:t>).</a:t>
            </a:r>
          </a:p>
          <a:p>
            <a:endParaRPr lang="zh-TW" altLang="en-US" dirty="0"/>
          </a:p>
        </p:txBody>
      </p:sp>
      <p:sp>
        <p:nvSpPr>
          <p:cNvPr id="4" name="投影片編號版面配置區 3">
            <a:extLst>
              <a:ext uri="{FF2B5EF4-FFF2-40B4-BE49-F238E27FC236}">
                <a16:creationId xmlns:a16="http://schemas.microsoft.com/office/drawing/2014/main" id="{79A8E076-9B27-B281-3D46-70A4814369E4}"/>
              </a:ext>
            </a:extLst>
          </p:cNvPr>
          <p:cNvSpPr>
            <a:spLocks noGrp="1"/>
          </p:cNvSpPr>
          <p:nvPr>
            <p:ph type="sldNum" sz="quarter" idx="12"/>
          </p:nvPr>
        </p:nvSpPr>
        <p:spPr/>
        <p:txBody>
          <a:bodyPr/>
          <a:lstStyle/>
          <a:p>
            <a:fld id="{BE15108C-154A-4A5A-9C05-91A49A422BA7}" type="slidenum">
              <a:rPr lang="en-US" smtClean="0"/>
              <a:t>15</a:t>
            </a:fld>
            <a:endParaRPr lang="en-US"/>
          </a:p>
        </p:txBody>
      </p:sp>
    </p:spTree>
    <p:extLst>
      <p:ext uri="{BB962C8B-B14F-4D97-AF65-F5344CB8AC3E}">
        <p14:creationId xmlns:p14="http://schemas.microsoft.com/office/powerpoint/2010/main" val="69957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F5021F-9EAF-B45A-6004-850395F9FA49}"/>
              </a:ext>
            </a:extLst>
          </p:cNvPr>
          <p:cNvSpPr>
            <a:spLocks noGrp="1"/>
          </p:cNvSpPr>
          <p:nvPr>
            <p:ph type="title"/>
          </p:nvPr>
        </p:nvSpPr>
        <p:spPr/>
        <p:txBody>
          <a:bodyPr/>
          <a:lstStyle/>
          <a:p>
            <a:r>
              <a:rPr lang="en-US" altLang="zh-TW" dirty="0"/>
              <a:t>Phases of a Simple Compiler</a:t>
            </a:r>
            <a:endParaRPr lang="zh-TW" altLang="en-US" dirty="0"/>
          </a:p>
        </p:txBody>
      </p:sp>
      <p:sp>
        <p:nvSpPr>
          <p:cNvPr id="3" name="內容版面配置區 2">
            <a:extLst>
              <a:ext uri="{FF2B5EF4-FFF2-40B4-BE49-F238E27FC236}">
                <a16:creationId xmlns:a16="http://schemas.microsoft.com/office/drawing/2014/main" id="{D4946A4E-6350-4129-985D-98D91FE79D57}"/>
              </a:ext>
            </a:extLst>
          </p:cNvPr>
          <p:cNvSpPr>
            <a:spLocks noGrp="1"/>
          </p:cNvSpPr>
          <p:nvPr>
            <p:ph idx="1"/>
          </p:nvPr>
        </p:nvSpPr>
        <p:spPr/>
        <p:txBody>
          <a:bodyPr>
            <a:normAutofit fontScale="92500"/>
          </a:bodyPr>
          <a:lstStyle/>
          <a:p>
            <a:pPr marL="457200" indent="-457200">
              <a:buAutoNum type="arabicPeriod"/>
            </a:pPr>
            <a:r>
              <a:rPr lang="en-US" altLang="zh-TW" dirty="0"/>
              <a:t>The </a:t>
            </a:r>
            <a:r>
              <a:rPr lang="en-US" altLang="zh-TW" dirty="0">
                <a:solidFill>
                  <a:srgbClr val="FF0000"/>
                </a:solidFill>
              </a:rPr>
              <a:t>scanner</a:t>
            </a:r>
            <a:r>
              <a:rPr lang="en-US" altLang="zh-TW" dirty="0"/>
              <a:t> reads a source ac program as a text file and produces a stream of tokens.</a:t>
            </a:r>
          </a:p>
          <a:p>
            <a:pPr marL="457200" indent="-457200">
              <a:buAutoNum type="arabicPeriod"/>
            </a:pPr>
            <a:r>
              <a:rPr lang="en-US" altLang="zh-TW" dirty="0"/>
              <a:t>The </a:t>
            </a:r>
            <a:r>
              <a:rPr lang="en-US" altLang="zh-TW" dirty="0">
                <a:solidFill>
                  <a:srgbClr val="FF0000"/>
                </a:solidFill>
              </a:rPr>
              <a:t>parser</a:t>
            </a:r>
            <a:r>
              <a:rPr lang="en-US" altLang="zh-TW" dirty="0"/>
              <a:t> processes tokens produced by the scanner, determines the syntactic validity of the token stream, and creates an abstract syntax tree (AST) suitable for the compiler’s subsequent activities.</a:t>
            </a:r>
          </a:p>
          <a:p>
            <a:pPr marL="457200" indent="-457200">
              <a:buAutoNum type="arabicPeriod"/>
            </a:pPr>
            <a:r>
              <a:rPr lang="en-US" altLang="zh-TW" dirty="0"/>
              <a:t>The AST created by the parsing task is next traversed to </a:t>
            </a:r>
            <a:r>
              <a:rPr lang="en-US" altLang="zh-TW" dirty="0">
                <a:solidFill>
                  <a:srgbClr val="FF0000"/>
                </a:solidFill>
              </a:rPr>
              <a:t>create a symbol table</a:t>
            </a:r>
            <a:r>
              <a:rPr lang="en-US" altLang="zh-TW" dirty="0"/>
              <a:t>. This table associates type and other contextual information with variables used in an ac program.</a:t>
            </a:r>
          </a:p>
          <a:p>
            <a:pPr marL="457200" indent="-457200">
              <a:buAutoNum type="arabicPeriod"/>
            </a:pPr>
            <a:r>
              <a:rPr lang="en-US" altLang="zh-TW" dirty="0"/>
              <a:t>The AST is next traversed to perform </a:t>
            </a:r>
            <a:r>
              <a:rPr lang="en-US" altLang="zh-TW" dirty="0">
                <a:solidFill>
                  <a:srgbClr val="FF0000"/>
                </a:solidFill>
              </a:rPr>
              <a:t>semantic analysis</a:t>
            </a:r>
            <a:r>
              <a:rPr lang="en-US" altLang="zh-TW" dirty="0"/>
              <a:t>.</a:t>
            </a:r>
          </a:p>
          <a:p>
            <a:pPr marL="457200" indent="-457200">
              <a:buAutoNum type="arabicPeriod"/>
            </a:pPr>
            <a:r>
              <a:rPr lang="en-US" altLang="zh-TW" dirty="0"/>
              <a:t>Finally, the AST is traversed to generate a translation of the original program.</a:t>
            </a:r>
            <a:endParaRPr lang="zh-TW" altLang="en-US" dirty="0"/>
          </a:p>
        </p:txBody>
      </p:sp>
      <p:sp>
        <p:nvSpPr>
          <p:cNvPr id="4" name="投影片編號版面配置區 3">
            <a:extLst>
              <a:ext uri="{FF2B5EF4-FFF2-40B4-BE49-F238E27FC236}">
                <a16:creationId xmlns:a16="http://schemas.microsoft.com/office/drawing/2014/main" id="{9556F732-E5B4-923E-62A1-FCAD0C65C4C1}"/>
              </a:ext>
            </a:extLst>
          </p:cNvPr>
          <p:cNvSpPr>
            <a:spLocks noGrp="1"/>
          </p:cNvSpPr>
          <p:nvPr>
            <p:ph type="sldNum" sz="quarter" idx="12"/>
          </p:nvPr>
        </p:nvSpPr>
        <p:spPr/>
        <p:txBody>
          <a:bodyPr/>
          <a:lstStyle/>
          <a:p>
            <a:fld id="{BE15108C-154A-4A5A-9C05-91A49A422BA7}" type="slidenum">
              <a:rPr lang="en-US" smtClean="0"/>
              <a:t>16</a:t>
            </a:fld>
            <a:endParaRPr lang="en-US"/>
          </a:p>
        </p:txBody>
      </p:sp>
    </p:spTree>
    <p:extLst>
      <p:ext uri="{BB962C8B-B14F-4D97-AF65-F5344CB8AC3E}">
        <p14:creationId xmlns:p14="http://schemas.microsoft.com/office/powerpoint/2010/main" val="353852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86149-D0C4-764A-6E3A-C9FBB1DA98A0}"/>
              </a:ext>
            </a:extLst>
          </p:cNvPr>
          <p:cNvSpPr>
            <a:spLocks noGrp="1"/>
          </p:cNvSpPr>
          <p:nvPr>
            <p:ph type="title"/>
          </p:nvPr>
        </p:nvSpPr>
        <p:spPr/>
        <p:txBody>
          <a:bodyPr/>
          <a:lstStyle/>
          <a:p>
            <a:r>
              <a:rPr lang="en-US" altLang="zh-TW" dirty="0"/>
              <a:t>Scanning</a:t>
            </a:r>
            <a:endParaRPr lang="zh-TW" altLang="en-US" dirty="0"/>
          </a:p>
        </p:txBody>
      </p:sp>
      <p:sp>
        <p:nvSpPr>
          <p:cNvPr id="3" name="內容版面配置區 2">
            <a:extLst>
              <a:ext uri="{FF2B5EF4-FFF2-40B4-BE49-F238E27FC236}">
                <a16:creationId xmlns:a16="http://schemas.microsoft.com/office/drawing/2014/main" id="{F849E071-50F8-1F64-C3EE-0F4DB2120146}"/>
              </a:ext>
            </a:extLst>
          </p:cNvPr>
          <p:cNvSpPr>
            <a:spLocks noGrp="1"/>
          </p:cNvSpPr>
          <p:nvPr>
            <p:ph idx="1"/>
          </p:nvPr>
        </p:nvSpPr>
        <p:spPr/>
        <p:txBody>
          <a:bodyPr>
            <a:normAutofit fontScale="92500"/>
          </a:bodyPr>
          <a:lstStyle/>
          <a:p>
            <a:r>
              <a:rPr lang="en-US" altLang="zh-TW" dirty="0"/>
              <a:t>The scanner’s job is to translate a stream of characters into a stream of tokens, where each token represents an instance of some terminal symbol.</a:t>
            </a:r>
          </a:p>
          <a:p>
            <a:r>
              <a:rPr lang="en-US" altLang="zh-TW" dirty="0"/>
              <a:t>Each token found by the scanner has the following two components:</a:t>
            </a:r>
            <a:br>
              <a:rPr lang="en-US" altLang="zh-TW" dirty="0"/>
            </a:br>
            <a:r>
              <a:rPr lang="en-US" altLang="zh-TW" dirty="0"/>
              <a:t>1. A token’s type explains the token’s membership in the terminal alphabet. All instances of a given terminal have the same token type.</a:t>
            </a:r>
            <a:br>
              <a:rPr lang="en-US" altLang="zh-TW" dirty="0"/>
            </a:br>
            <a:r>
              <a:rPr lang="en-US" altLang="zh-TW" dirty="0"/>
              <a:t>2. A token’s semantic value provides additional information about the token.</a:t>
            </a:r>
            <a:br>
              <a:rPr lang="en-US" altLang="zh-TW" dirty="0"/>
            </a:br>
            <a:br>
              <a:rPr lang="en-US" altLang="zh-TW" dirty="0"/>
            </a:br>
            <a:r>
              <a:rPr lang="en-US" altLang="zh-TW" dirty="0"/>
              <a:t>For terminals such as plus, </a:t>
            </a:r>
            <a:r>
              <a:rPr lang="en-US" altLang="zh-TW" dirty="0">
                <a:solidFill>
                  <a:srgbClr val="FF0000"/>
                </a:solidFill>
              </a:rPr>
              <a:t>no semantic information</a:t>
            </a:r>
            <a:r>
              <a:rPr lang="en-US" altLang="zh-TW" dirty="0"/>
              <a:t> is required, because only one token (+) can correspond to that terminal. Other terminals, such as </a:t>
            </a:r>
            <a:r>
              <a:rPr lang="en-US" altLang="zh-TW" dirty="0">
                <a:solidFill>
                  <a:srgbClr val="FF0000"/>
                </a:solidFill>
              </a:rPr>
              <a:t>id</a:t>
            </a:r>
            <a:r>
              <a:rPr lang="en-US" altLang="zh-TW" dirty="0"/>
              <a:t> and </a:t>
            </a:r>
            <a:r>
              <a:rPr lang="en-US" altLang="zh-TW" dirty="0">
                <a:solidFill>
                  <a:srgbClr val="FF0000"/>
                </a:solidFill>
              </a:rPr>
              <a:t>num</a:t>
            </a:r>
            <a:r>
              <a:rPr lang="en-US" altLang="zh-TW" dirty="0"/>
              <a:t>, require semantic information so that the compiler can </a:t>
            </a:r>
            <a:r>
              <a:rPr lang="en-US" altLang="zh-TW" dirty="0">
                <a:solidFill>
                  <a:srgbClr val="FF0000"/>
                </a:solidFill>
              </a:rPr>
              <a:t>record which identifier or number</a:t>
            </a:r>
            <a:r>
              <a:rPr lang="en-US" altLang="zh-TW" dirty="0"/>
              <a:t> has been scanned.</a:t>
            </a:r>
            <a:endParaRPr lang="zh-TW" altLang="en-US" dirty="0"/>
          </a:p>
        </p:txBody>
      </p:sp>
      <p:sp>
        <p:nvSpPr>
          <p:cNvPr id="4" name="投影片編號版面配置區 3">
            <a:extLst>
              <a:ext uri="{FF2B5EF4-FFF2-40B4-BE49-F238E27FC236}">
                <a16:creationId xmlns:a16="http://schemas.microsoft.com/office/drawing/2014/main" id="{974F9DE4-DD25-E76F-43AB-5D620D9008EA}"/>
              </a:ext>
            </a:extLst>
          </p:cNvPr>
          <p:cNvSpPr>
            <a:spLocks noGrp="1"/>
          </p:cNvSpPr>
          <p:nvPr>
            <p:ph type="sldNum" sz="quarter" idx="12"/>
          </p:nvPr>
        </p:nvSpPr>
        <p:spPr/>
        <p:txBody>
          <a:bodyPr/>
          <a:lstStyle/>
          <a:p>
            <a:fld id="{BE15108C-154A-4A5A-9C05-91A49A422BA7}" type="slidenum">
              <a:rPr lang="en-US" smtClean="0"/>
              <a:t>17</a:t>
            </a:fld>
            <a:endParaRPr lang="en-US"/>
          </a:p>
        </p:txBody>
      </p:sp>
    </p:spTree>
    <p:extLst>
      <p:ext uri="{BB962C8B-B14F-4D97-AF65-F5344CB8AC3E}">
        <p14:creationId xmlns:p14="http://schemas.microsoft.com/office/powerpoint/2010/main" val="244054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C8806C-FA18-BA88-118E-5721B5FC3362}"/>
              </a:ext>
            </a:extLst>
          </p:cNvPr>
          <p:cNvSpPr>
            <a:spLocks noGrp="1"/>
          </p:cNvSpPr>
          <p:nvPr>
            <p:ph type="title"/>
          </p:nvPr>
        </p:nvSpPr>
        <p:spPr/>
        <p:txBody>
          <a:bodyPr/>
          <a:lstStyle/>
          <a:p>
            <a:r>
              <a:rPr lang="en-US" altLang="zh-TW" dirty="0"/>
              <a:t>Scanning</a:t>
            </a:r>
            <a:endParaRPr lang="zh-TW" altLang="en-US" dirty="0"/>
          </a:p>
        </p:txBody>
      </p:sp>
      <p:sp>
        <p:nvSpPr>
          <p:cNvPr id="3" name="內容版面配置區 2">
            <a:extLst>
              <a:ext uri="{FF2B5EF4-FFF2-40B4-BE49-F238E27FC236}">
                <a16:creationId xmlns:a16="http://schemas.microsoft.com/office/drawing/2014/main" id="{11EE8059-43EB-4A51-5CB7-456CBD6827C5}"/>
              </a:ext>
            </a:extLst>
          </p:cNvPr>
          <p:cNvSpPr>
            <a:spLocks noGrp="1"/>
          </p:cNvSpPr>
          <p:nvPr>
            <p:ph idx="1"/>
          </p:nvPr>
        </p:nvSpPr>
        <p:spPr/>
        <p:txBody>
          <a:bodyPr/>
          <a:lstStyle/>
          <a:p>
            <a:r>
              <a:rPr lang="en-US" altLang="zh-TW" dirty="0"/>
              <a:t>For most programming languages, the scanner’s job is not so easy. Some tokens (+) can be prefixes of other tokens (++); other tokens such as comments and string constants have special symbols involved in their recognition.</a:t>
            </a:r>
          </a:p>
          <a:p>
            <a:endParaRPr lang="zh-TW" altLang="en-US" dirty="0"/>
          </a:p>
        </p:txBody>
      </p:sp>
      <p:sp>
        <p:nvSpPr>
          <p:cNvPr id="4" name="投影片編號版面配置區 3">
            <a:extLst>
              <a:ext uri="{FF2B5EF4-FFF2-40B4-BE49-F238E27FC236}">
                <a16:creationId xmlns:a16="http://schemas.microsoft.com/office/drawing/2014/main" id="{CCB551BF-EFC0-60B9-E459-D364D1876720}"/>
              </a:ext>
            </a:extLst>
          </p:cNvPr>
          <p:cNvSpPr>
            <a:spLocks noGrp="1"/>
          </p:cNvSpPr>
          <p:nvPr>
            <p:ph type="sldNum" sz="quarter" idx="12"/>
          </p:nvPr>
        </p:nvSpPr>
        <p:spPr/>
        <p:txBody>
          <a:bodyPr/>
          <a:lstStyle/>
          <a:p>
            <a:fld id="{BE15108C-154A-4A5A-9C05-91A49A422BA7}" type="slidenum">
              <a:rPr lang="en-US" smtClean="0"/>
              <a:t>18</a:t>
            </a:fld>
            <a:endParaRPr lang="en-US"/>
          </a:p>
        </p:txBody>
      </p:sp>
    </p:spTree>
    <p:extLst>
      <p:ext uri="{BB962C8B-B14F-4D97-AF65-F5344CB8AC3E}">
        <p14:creationId xmlns:p14="http://schemas.microsoft.com/office/powerpoint/2010/main" val="328913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3" name="Right Triangle 12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5" name="Rectangle 12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7" name="Group 12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8" name="Straight Connector 12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0" name="Right Triangle 15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303C8B02-B3A0-DC9A-A4F8-954D8339C4A6}"/>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altLang="zh-TW" sz="5400" dirty="0"/>
              <a:t>Scanner for the ac language.</a:t>
            </a:r>
          </a:p>
        </p:txBody>
      </p:sp>
      <p:pic>
        <p:nvPicPr>
          <p:cNvPr id="6" name="內容版面配置區 5">
            <a:extLst>
              <a:ext uri="{FF2B5EF4-FFF2-40B4-BE49-F238E27FC236}">
                <a16:creationId xmlns:a16="http://schemas.microsoft.com/office/drawing/2014/main" id="{157AA9A9-F5DA-8499-55D4-9211AB7EF26B}"/>
              </a:ext>
            </a:extLst>
          </p:cNvPr>
          <p:cNvPicPr>
            <a:picLocks noGrp="1" noChangeAspect="1"/>
          </p:cNvPicPr>
          <p:nvPr>
            <p:ph idx="1"/>
          </p:nvPr>
        </p:nvPicPr>
        <p:blipFill>
          <a:blip r:embed="rId2"/>
          <a:stretch>
            <a:fillRect/>
          </a:stretch>
        </p:blipFill>
        <p:spPr>
          <a:xfrm>
            <a:off x="6099106" y="82067"/>
            <a:ext cx="4405994" cy="6699414"/>
          </a:xfrm>
          <a:prstGeom prst="rect">
            <a:avLst/>
          </a:prstGeom>
        </p:spPr>
      </p:pic>
      <p:sp>
        <p:nvSpPr>
          <p:cNvPr id="4" name="投影片編號版面配置區 3">
            <a:extLst>
              <a:ext uri="{FF2B5EF4-FFF2-40B4-BE49-F238E27FC236}">
                <a16:creationId xmlns:a16="http://schemas.microsoft.com/office/drawing/2014/main" id="{524A061B-8867-59A3-129B-7505D9457682}"/>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19</a:t>
            </a:fld>
            <a:endParaRPr lang="en-US"/>
          </a:p>
        </p:txBody>
      </p:sp>
    </p:spTree>
    <p:extLst>
      <p:ext uri="{BB962C8B-B14F-4D97-AF65-F5344CB8AC3E}">
        <p14:creationId xmlns:p14="http://schemas.microsoft.com/office/powerpoint/2010/main" val="90975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1463A7D8-7990-F2C0-0D88-D3D5DDB1F340}"/>
              </a:ext>
            </a:extLst>
          </p:cNvPr>
          <p:cNvSpPr>
            <a:spLocks noGrp="1"/>
          </p:cNvSpPr>
          <p:nvPr>
            <p:ph type="sldNum" sz="quarter" idx="12"/>
          </p:nvPr>
        </p:nvSpPr>
        <p:spPr/>
        <p:txBody>
          <a:bodyPr/>
          <a:lstStyle/>
          <a:p>
            <a:fld id="{5FC33563-F913-470B-934E-F1311DE65397}" type="slidenum">
              <a:rPr lang="zh-TW" altLang="en-US"/>
              <a:pPr/>
              <a:t>2</a:t>
            </a:fld>
            <a:endParaRPr lang="zh-TW" altLang="en-US"/>
          </a:p>
        </p:txBody>
      </p:sp>
      <p:sp>
        <p:nvSpPr>
          <p:cNvPr id="6146" name="Rectangle 2">
            <a:extLst>
              <a:ext uri="{FF2B5EF4-FFF2-40B4-BE49-F238E27FC236}">
                <a16:creationId xmlns:a16="http://schemas.microsoft.com/office/drawing/2014/main" id="{5B176F3F-6131-7EB6-235D-D9E22C73B231}"/>
              </a:ext>
            </a:extLst>
          </p:cNvPr>
          <p:cNvSpPr>
            <a:spLocks noGrp="1" noChangeArrowheads="1"/>
          </p:cNvSpPr>
          <p:nvPr>
            <p:ph type="title"/>
          </p:nvPr>
        </p:nvSpPr>
        <p:spPr/>
        <p:txBody>
          <a:bodyPr/>
          <a:lstStyle/>
          <a:p>
            <a:r>
              <a:rPr lang="en-US" altLang="zh-TW"/>
              <a:t>Outlines</a:t>
            </a:r>
          </a:p>
        </p:txBody>
      </p:sp>
      <p:sp>
        <p:nvSpPr>
          <p:cNvPr id="6147" name="Rectangle 3">
            <a:extLst>
              <a:ext uri="{FF2B5EF4-FFF2-40B4-BE49-F238E27FC236}">
                <a16:creationId xmlns:a16="http://schemas.microsoft.com/office/drawing/2014/main" id="{18258CC1-2EA7-D937-F845-A55E26D2BA20}"/>
              </a:ext>
            </a:extLst>
          </p:cNvPr>
          <p:cNvSpPr>
            <a:spLocks noGrp="1" noChangeArrowheads="1"/>
          </p:cNvSpPr>
          <p:nvPr>
            <p:ph type="body" idx="1"/>
          </p:nvPr>
        </p:nvSpPr>
        <p:spPr/>
        <p:txBody>
          <a:bodyPr>
            <a:normAutofit lnSpcReduction="10000"/>
          </a:bodyPr>
          <a:lstStyle/>
          <a:p>
            <a:r>
              <a:rPr lang="zh-TW" altLang="en-US" dirty="0"/>
              <a:t>2.1 </a:t>
            </a:r>
            <a:r>
              <a:rPr lang="en-US" altLang="zh-TW" dirty="0"/>
              <a:t>An Informal Definition of the ac Language</a:t>
            </a:r>
          </a:p>
          <a:p>
            <a:r>
              <a:rPr lang="en-US" altLang="zh-TW" dirty="0"/>
              <a:t>2.2 Formal Definition of ac</a:t>
            </a:r>
          </a:p>
          <a:p>
            <a:r>
              <a:rPr lang="en-US" altLang="zh-TW" dirty="0"/>
              <a:t>2.3 Phases of a Simple Compiler</a:t>
            </a:r>
          </a:p>
          <a:p>
            <a:r>
              <a:rPr lang="en-US" altLang="zh-TW" dirty="0"/>
              <a:t>2.4 Scanning</a:t>
            </a:r>
          </a:p>
          <a:p>
            <a:r>
              <a:rPr lang="en-US" altLang="zh-TW" dirty="0"/>
              <a:t>2.5 Parsing</a:t>
            </a:r>
          </a:p>
          <a:p>
            <a:r>
              <a:rPr lang="en-US" altLang="zh-TW" dirty="0"/>
              <a:t>2.6 Abstract Syntax Trees</a:t>
            </a:r>
          </a:p>
          <a:p>
            <a:r>
              <a:rPr lang="en-US" altLang="zh-TW" dirty="0"/>
              <a:t>2.7 Semantic Analysis</a:t>
            </a:r>
          </a:p>
          <a:p>
            <a:r>
              <a:rPr lang="en-US" altLang="zh-TW" dirty="0"/>
              <a:t>2.8 Code Generation</a:t>
            </a:r>
          </a:p>
          <a:p>
            <a:pPr>
              <a:buFontTx/>
              <a:buNone/>
            </a:pPr>
            <a:endParaRPr lang="en-US" altLang="zh-TW"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826CB3B7-F66E-C7D9-C35E-71B6BC20795B}"/>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altLang="zh-TW" sz="4200" dirty="0"/>
              <a:t>Finding </a:t>
            </a:r>
            <a:r>
              <a:rPr lang="en-US" altLang="zh-TW" sz="4200" dirty="0" err="1"/>
              <a:t>inum</a:t>
            </a:r>
            <a:r>
              <a:rPr lang="en-US" altLang="zh-TW" sz="4200" dirty="0"/>
              <a:t> or </a:t>
            </a:r>
            <a:r>
              <a:rPr lang="en-US" altLang="zh-TW" sz="4200" dirty="0" err="1"/>
              <a:t>fnum</a:t>
            </a:r>
            <a:r>
              <a:rPr lang="en-US" altLang="zh-TW" sz="4200" dirty="0"/>
              <a:t> tokens for the ac language</a:t>
            </a:r>
          </a:p>
        </p:txBody>
      </p:sp>
      <p:pic>
        <p:nvPicPr>
          <p:cNvPr id="6" name="內容版面配置區 5">
            <a:extLst>
              <a:ext uri="{FF2B5EF4-FFF2-40B4-BE49-F238E27FC236}">
                <a16:creationId xmlns:a16="http://schemas.microsoft.com/office/drawing/2014/main" id="{E3BDDAEC-F04B-8B75-7FA4-032E8A559AE9}"/>
              </a:ext>
            </a:extLst>
          </p:cNvPr>
          <p:cNvPicPr>
            <a:picLocks noGrp="1" noChangeAspect="1"/>
          </p:cNvPicPr>
          <p:nvPr>
            <p:ph idx="1"/>
          </p:nvPr>
        </p:nvPicPr>
        <p:blipFill>
          <a:blip r:embed="rId2"/>
          <a:stretch>
            <a:fillRect/>
          </a:stretch>
        </p:blipFill>
        <p:spPr>
          <a:xfrm>
            <a:off x="5106340" y="928276"/>
            <a:ext cx="6382411" cy="4993135"/>
          </a:xfrm>
          <a:prstGeom prst="rect">
            <a:avLst/>
          </a:prstGeom>
        </p:spPr>
      </p:pic>
      <p:sp>
        <p:nvSpPr>
          <p:cNvPr id="4" name="投影片編號版面配置區 3">
            <a:extLst>
              <a:ext uri="{FF2B5EF4-FFF2-40B4-BE49-F238E27FC236}">
                <a16:creationId xmlns:a16="http://schemas.microsoft.com/office/drawing/2014/main" id="{7E0D8C7F-8A29-A2FF-B673-96868A52AA9F}"/>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20</a:t>
            </a:fld>
            <a:endParaRPr lang="en-US"/>
          </a:p>
        </p:txBody>
      </p:sp>
    </p:spTree>
    <p:extLst>
      <p:ext uri="{BB962C8B-B14F-4D97-AF65-F5344CB8AC3E}">
        <p14:creationId xmlns:p14="http://schemas.microsoft.com/office/powerpoint/2010/main" val="425259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2621D4-8B98-5B44-CB8B-B83C2DB4833B}"/>
              </a:ext>
            </a:extLst>
          </p:cNvPr>
          <p:cNvSpPr>
            <a:spLocks noGrp="1"/>
          </p:cNvSpPr>
          <p:nvPr>
            <p:ph type="title"/>
          </p:nvPr>
        </p:nvSpPr>
        <p:spPr/>
        <p:txBody>
          <a:bodyPr/>
          <a:lstStyle/>
          <a:p>
            <a:r>
              <a:rPr lang="en-US" altLang="zh-TW" dirty="0"/>
              <a:t>Parsing</a:t>
            </a:r>
            <a:endParaRPr lang="zh-TW" altLang="en-US" dirty="0"/>
          </a:p>
        </p:txBody>
      </p:sp>
      <p:sp>
        <p:nvSpPr>
          <p:cNvPr id="3" name="內容版面配置區 2">
            <a:extLst>
              <a:ext uri="{FF2B5EF4-FFF2-40B4-BE49-F238E27FC236}">
                <a16:creationId xmlns:a16="http://schemas.microsoft.com/office/drawing/2014/main" id="{8C1506A2-650C-044A-9E3F-E840A165D52E}"/>
              </a:ext>
            </a:extLst>
          </p:cNvPr>
          <p:cNvSpPr>
            <a:spLocks noGrp="1"/>
          </p:cNvSpPr>
          <p:nvPr>
            <p:ph idx="1"/>
          </p:nvPr>
        </p:nvSpPr>
        <p:spPr/>
        <p:txBody>
          <a:bodyPr/>
          <a:lstStyle/>
          <a:p>
            <a:r>
              <a:rPr lang="en-US" altLang="zh-TW" dirty="0"/>
              <a:t>The parser is responsible for determining if the stream of tokens provided by the scanner conforms to the language’s grammar specification.</a:t>
            </a:r>
          </a:p>
          <a:p>
            <a:r>
              <a:rPr lang="en-US" altLang="zh-TW" dirty="0"/>
              <a:t>We build a parser for ac using a well-known parsing technique called </a:t>
            </a:r>
            <a:r>
              <a:rPr lang="en-US" altLang="zh-TW" dirty="0">
                <a:solidFill>
                  <a:srgbClr val="FF0000"/>
                </a:solidFill>
              </a:rPr>
              <a:t>recursive descent</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F461761A-5B53-E47A-9E3F-D0EE5020E5BF}"/>
              </a:ext>
            </a:extLst>
          </p:cNvPr>
          <p:cNvSpPr>
            <a:spLocks noGrp="1"/>
          </p:cNvSpPr>
          <p:nvPr>
            <p:ph type="sldNum" sz="quarter" idx="12"/>
          </p:nvPr>
        </p:nvSpPr>
        <p:spPr/>
        <p:txBody>
          <a:bodyPr/>
          <a:lstStyle/>
          <a:p>
            <a:fld id="{BE15108C-154A-4A5A-9C05-91A49A422BA7}" type="slidenum">
              <a:rPr lang="en-US" smtClean="0"/>
              <a:t>21</a:t>
            </a:fld>
            <a:endParaRPr lang="en-US"/>
          </a:p>
        </p:txBody>
      </p:sp>
    </p:spTree>
    <p:extLst>
      <p:ext uri="{BB962C8B-B14F-4D97-AF65-F5344CB8AC3E}">
        <p14:creationId xmlns:p14="http://schemas.microsoft.com/office/powerpoint/2010/main" val="265504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193E20-19B8-2752-30C9-BC323A117E46}"/>
              </a:ext>
            </a:extLst>
          </p:cNvPr>
          <p:cNvSpPr>
            <a:spLocks noGrp="1"/>
          </p:cNvSpPr>
          <p:nvPr>
            <p:ph type="title"/>
          </p:nvPr>
        </p:nvSpPr>
        <p:spPr/>
        <p:txBody>
          <a:bodyPr/>
          <a:lstStyle/>
          <a:p>
            <a:r>
              <a:rPr lang="en-US" altLang="zh-TW" dirty="0"/>
              <a:t>Ambiguity (</a:t>
            </a:r>
            <a:r>
              <a:rPr lang="zh-TW" altLang="en-US" dirty="0"/>
              <a:t>模稜兩可）</a:t>
            </a:r>
          </a:p>
        </p:txBody>
      </p:sp>
      <p:sp>
        <p:nvSpPr>
          <p:cNvPr id="3" name="內容版面配置區 2">
            <a:extLst>
              <a:ext uri="{FF2B5EF4-FFF2-40B4-BE49-F238E27FC236}">
                <a16:creationId xmlns:a16="http://schemas.microsoft.com/office/drawing/2014/main" id="{436B4589-710E-E59B-A529-DCA97FADE69E}"/>
              </a:ext>
            </a:extLst>
          </p:cNvPr>
          <p:cNvSpPr>
            <a:spLocks noGrp="1"/>
          </p:cNvSpPr>
          <p:nvPr>
            <p:ph idx="1"/>
          </p:nvPr>
        </p:nvSpPr>
        <p:spPr/>
        <p:txBody>
          <a:bodyPr/>
          <a:lstStyle/>
          <a:p>
            <a:r>
              <a:rPr lang="en-US" altLang="zh-TW" dirty="0"/>
              <a:t>Suppose we used a single nonterminal string and did not distinguish between digits and lists. We could have written the grammar</a:t>
            </a:r>
            <a:br>
              <a:rPr lang="en-US" altLang="zh-TW" dirty="0"/>
            </a:br>
            <a:r>
              <a:rPr lang="en-US" altLang="zh-TW" dirty="0"/>
              <a:t>string → string + string | string - string | 0 | 1 | 2 | 3 | 4 | 5 | 6 | 7 | 8 | 9</a:t>
            </a:r>
            <a:endParaRPr lang="zh-TW" altLang="en-US" dirty="0"/>
          </a:p>
        </p:txBody>
      </p:sp>
      <p:sp>
        <p:nvSpPr>
          <p:cNvPr id="4" name="投影片編號版面配置區 3">
            <a:extLst>
              <a:ext uri="{FF2B5EF4-FFF2-40B4-BE49-F238E27FC236}">
                <a16:creationId xmlns:a16="http://schemas.microsoft.com/office/drawing/2014/main" id="{3D140B5C-8E87-57BE-0EF4-82D14B573F18}"/>
              </a:ext>
            </a:extLst>
          </p:cNvPr>
          <p:cNvSpPr>
            <a:spLocks noGrp="1"/>
          </p:cNvSpPr>
          <p:nvPr>
            <p:ph type="sldNum" sz="quarter" idx="12"/>
          </p:nvPr>
        </p:nvSpPr>
        <p:spPr/>
        <p:txBody>
          <a:bodyPr/>
          <a:lstStyle/>
          <a:p>
            <a:fld id="{BE15108C-154A-4A5A-9C05-91A49A422BA7}" type="slidenum">
              <a:rPr lang="en-US" smtClean="0"/>
              <a:t>22</a:t>
            </a:fld>
            <a:endParaRPr lang="en-US"/>
          </a:p>
        </p:txBody>
      </p:sp>
      <p:pic>
        <p:nvPicPr>
          <p:cNvPr id="6" name="圖片 5">
            <a:extLst>
              <a:ext uri="{FF2B5EF4-FFF2-40B4-BE49-F238E27FC236}">
                <a16:creationId xmlns:a16="http://schemas.microsoft.com/office/drawing/2014/main" id="{F812A375-73AE-97EE-164B-9EC24AE73BB4}"/>
              </a:ext>
            </a:extLst>
          </p:cNvPr>
          <p:cNvPicPr>
            <a:picLocks noChangeAspect="1"/>
          </p:cNvPicPr>
          <p:nvPr/>
        </p:nvPicPr>
        <p:blipFill>
          <a:blip r:embed="rId2"/>
          <a:stretch>
            <a:fillRect/>
          </a:stretch>
        </p:blipFill>
        <p:spPr>
          <a:xfrm>
            <a:off x="1795929" y="3754492"/>
            <a:ext cx="8115300" cy="2878504"/>
          </a:xfrm>
          <a:prstGeom prst="rect">
            <a:avLst/>
          </a:prstGeom>
        </p:spPr>
      </p:pic>
    </p:spTree>
    <p:extLst>
      <p:ext uri="{BB962C8B-B14F-4D97-AF65-F5344CB8AC3E}">
        <p14:creationId xmlns:p14="http://schemas.microsoft.com/office/powerpoint/2010/main" val="853784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8B7BC7-CED8-3D45-9D46-542B6A514D03}"/>
              </a:ext>
            </a:extLst>
          </p:cNvPr>
          <p:cNvSpPr>
            <a:spLocks noGrp="1"/>
          </p:cNvSpPr>
          <p:nvPr>
            <p:ph type="title"/>
          </p:nvPr>
        </p:nvSpPr>
        <p:spPr/>
        <p:txBody>
          <a:bodyPr/>
          <a:lstStyle/>
          <a:p>
            <a:r>
              <a:rPr lang="en-US" altLang="zh-TW" dirty="0"/>
              <a:t>Associativity of Operators</a:t>
            </a:r>
            <a:endParaRPr lang="zh-TW" altLang="en-US" dirty="0"/>
          </a:p>
        </p:txBody>
      </p:sp>
      <p:sp>
        <p:nvSpPr>
          <p:cNvPr id="3" name="內容版面配置區 2">
            <a:extLst>
              <a:ext uri="{FF2B5EF4-FFF2-40B4-BE49-F238E27FC236}">
                <a16:creationId xmlns:a16="http://schemas.microsoft.com/office/drawing/2014/main" id="{B39AE032-DFA7-33D5-8001-9A221D819045}"/>
              </a:ext>
            </a:extLst>
          </p:cNvPr>
          <p:cNvSpPr>
            <a:spLocks noGrp="1"/>
          </p:cNvSpPr>
          <p:nvPr>
            <p:ph idx="1"/>
          </p:nvPr>
        </p:nvSpPr>
        <p:spPr/>
        <p:txBody>
          <a:bodyPr>
            <a:normAutofit/>
          </a:bodyPr>
          <a:lstStyle/>
          <a:p>
            <a:r>
              <a:rPr lang="en-US" altLang="zh-TW" dirty="0"/>
              <a:t>By convention, 9+5+2 is equivalent to (9+5)+2 and 9-5-2 is equivalent to (9-5)-2. When an operand like 5 has operators to its left and right, conventions are needed for deciding which operator applies to that operand. We say that the operator + associates to the left, because an operand with plus signs on both sides of it belongs to the operator to its left.</a:t>
            </a:r>
          </a:p>
          <a:p>
            <a:r>
              <a:rPr lang="en-US" altLang="zh-TW" dirty="0"/>
              <a:t>Some common operators such as exponentiation are right-associative. As another example, the assignment operator = in C and its descendants is right associative; that is, the expression a=b=c is treated in the same way as the expression a= (b=c) .</a:t>
            </a:r>
            <a:endParaRPr lang="zh-TW" altLang="en-US" dirty="0"/>
          </a:p>
        </p:txBody>
      </p:sp>
      <p:sp>
        <p:nvSpPr>
          <p:cNvPr id="4" name="投影片編號版面配置區 3">
            <a:extLst>
              <a:ext uri="{FF2B5EF4-FFF2-40B4-BE49-F238E27FC236}">
                <a16:creationId xmlns:a16="http://schemas.microsoft.com/office/drawing/2014/main" id="{AA070C7F-ADE3-8394-FF5C-8D2CE9A80635}"/>
              </a:ext>
            </a:extLst>
          </p:cNvPr>
          <p:cNvSpPr>
            <a:spLocks noGrp="1"/>
          </p:cNvSpPr>
          <p:nvPr>
            <p:ph type="sldNum" sz="quarter" idx="12"/>
          </p:nvPr>
        </p:nvSpPr>
        <p:spPr/>
        <p:txBody>
          <a:bodyPr/>
          <a:lstStyle/>
          <a:p>
            <a:fld id="{BE15108C-154A-4A5A-9C05-91A49A422BA7}" type="slidenum">
              <a:rPr lang="en-US" smtClean="0"/>
              <a:t>23</a:t>
            </a:fld>
            <a:endParaRPr lang="en-US"/>
          </a:p>
        </p:txBody>
      </p:sp>
    </p:spTree>
    <p:extLst>
      <p:ext uri="{BB962C8B-B14F-4D97-AF65-F5344CB8AC3E}">
        <p14:creationId xmlns:p14="http://schemas.microsoft.com/office/powerpoint/2010/main" val="43936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201BE96F-E75A-9EF4-93DC-502815614220}"/>
              </a:ext>
            </a:extLst>
          </p:cNvPr>
          <p:cNvSpPr>
            <a:spLocks noGrp="1"/>
          </p:cNvSpPr>
          <p:nvPr>
            <p:ph type="title"/>
          </p:nvPr>
        </p:nvSpPr>
        <p:spPr>
          <a:xfrm>
            <a:off x="691079" y="725952"/>
            <a:ext cx="5818396" cy="1362156"/>
          </a:xfrm>
        </p:spPr>
        <p:txBody>
          <a:bodyPr>
            <a:normAutofit/>
          </a:bodyPr>
          <a:lstStyle/>
          <a:p>
            <a:pPr>
              <a:lnSpc>
                <a:spcPct val="90000"/>
              </a:lnSpc>
            </a:pPr>
            <a:r>
              <a:rPr lang="en-US" altLang="zh-TW" dirty="0"/>
              <a:t>Associativity of Operators</a:t>
            </a:r>
            <a:endParaRPr lang="zh-TW" altLang="en-US"/>
          </a:p>
        </p:txBody>
      </p:sp>
      <p:sp>
        <p:nvSpPr>
          <p:cNvPr id="3" name="內容版面配置區 2">
            <a:extLst>
              <a:ext uri="{FF2B5EF4-FFF2-40B4-BE49-F238E27FC236}">
                <a16:creationId xmlns:a16="http://schemas.microsoft.com/office/drawing/2014/main" id="{B6F5A596-AFF5-37C3-4867-E0B346582372}"/>
              </a:ext>
            </a:extLst>
          </p:cNvPr>
          <p:cNvSpPr>
            <a:spLocks noGrp="1"/>
          </p:cNvSpPr>
          <p:nvPr>
            <p:ph idx="1"/>
          </p:nvPr>
        </p:nvSpPr>
        <p:spPr>
          <a:xfrm>
            <a:off x="691079" y="2340131"/>
            <a:ext cx="5818396" cy="3791918"/>
          </a:xfrm>
        </p:spPr>
        <p:txBody>
          <a:bodyPr>
            <a:normAutofit/>
          </a:bodyPr>
          <a:lstStyle/>
          <a:p>
            <a:r>
              <a:rPr lang="en-US" altLang="zh-TW" dirty="0"/>
              <a:t>Left recursion =&gt; left-associative</a:t>
            </a:r>
          </a:p>
          <a:p>
            <a:r>
              <a:rPr lang="en-US" altLang="zh-TW" dirty="0"/>
              <a:t>Right recursion =&gt; right-associative</a:t>
            </a:r>
          </a:p>
          <a:p>
            <a:r>
              <a:rPr lang="en-US" altLang="zh-TW" dirty="0"/>
              <a:t>Strings like a=b=c with a right-associative operator are generated by the following grammar:</a:t>
            </a:r>
            <a:br>
              <a:rPr lang="en-US" altLang="zh-TW" dirty="0"/>
            </a:br>
            <a:r>
              <a:rPr lang="en-US" altLang="zh-TW" dirty="0"/>
              <a:t>right → letter = right | letter</a:t>
            </a:r>
            <a:br>
              <a:rPr lang="en-US" altLang="zh-TW" dirty="0"/>
            </a:br>
            <a:r>
              <a:rPr lang="en-US" altLang="zh-TW" dirty="0" err="1"/>
              <a:t>letter</a:t>
            </a:r>
            <a:r>
              <a:rPr lang="en-US" altLang="zh-TW" dirty="0"/>
              <a:t> → a | b | … | z</a:t>
            </a:r>
            <a:endParaRPr lang="zh-TW" altLang="en-US" dirty="0"/>
          </a:p>
        </p:txBody>
      </p:sp>
      <p:pic>
        <p:nvPicPr>
          <p:cNvPr id="6" name="圖片 5">
            <a:extLst>
              <a:ext uri="{FF2B5EF4-FFF2-40B4-BE49-F238E27FC236}">
                <a16:creationId xmlns:a16="http://schemas.microsoft.com/office/drawing/2014/main" id="{4999AAE6-8E27-258E-3078-08E3325CB56E}"/>
              </a:ext>
            </a:extLst>
          </p:cNvPr>
          <p:cNvPicPr>
            <a:picLocks noChangeAspect="1"/>
          </p:cNvPicPr>
          <p:nvPr/>
        </p:nvPicPr>
        <p:blipFill>
          <a:blip r:embed="rId2"/>
          <a:stretch>
            <a:fillRect/>
          </a:stretch>
        </p:blipFill>
        <p:spPr>
          <a:xfrm>
            <a:off x="5900329" y="2052383"/>
            <a:ext cx="6176031" cy="2515667"/>
          </a:xfrm>
          <a:prstGeom prst="rect">
            <a:avLst/>
          </a:prstGeom>
        </p:spPr>
      </p:pic>
      <p:sp>
        <p:nvSpPr>
          <p:cNvPr id="4" name="投影片編號版面配置區 3">
            <a:extLst>
              <a:ext uri="{FF2B5EF4-FFF2-40B4-BE49-F238E27FC236}">
                <a16:creationId xmlns:a16="http://schemas.microsoft.com/office/drawing/2014/main" id="{FEB1708A-F8AD-C672-D718-AFEF16A910DD}"/>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24</a:t>
            </a:fld>
            <a:endParaRPr lang="en-US"/>
          </a:p>
        </p:txBody>
      </p:sp>
    </p:spTree>
    <p:extLst>
      <p:ext uri="{BB962C8B-B14F-4D97-AF65-F5344CB8AC3E}">
        <p14:creationId xmlns:p14="http://schemas.microsoft.com/office/powerpoint/2010/main" val="505838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E1269-07E0-B777-C8B3-AA0885115F5F}"/>
              </a:ext>
            </a:extLst>
          </p:cNvPr>
          <p:cNvSpPr>
            <a:spLocks noGrp="1"/>
          </p:cNvSpPr>
          <p:nvPr>
            <p:ph type="title"/>
          </p:nvPr>
        </p:nvSpPr>
        <p:spPr/>
        <p:txBody>
          <a:bodyPr/>
          <a:lstStyle/>
          <a:p>
            <a:r>
              <a:rPr lang="en-US" altLang="zh-TW" dirty="0"/>
              <a:t>Precedence of Operators</a:t>
            </a:r>
            <a:endParaRPr lang="zh-TW" altLang="en-US" dirty="0"/>
          </a:p>
        </p:txBody>
      </p:sp>
      <p:sp>
        <p:nvSpPr>
          <p:cNvPr id="3" name="內容版面配置區 2">
            <a:extLst>
              <a:ext uri="{FF2B5EF4-FFF2-40B4-BE49-F238E27FC236}">
                <a16:creationId xmlns:a16="http://schemas.microsoft.com/office/drawing/2014/main" id="{A5091B66-39F7-2C6B-F8DD-AAE7D9BF4409}"/>
              </a:ext>
            </a:extLst>
          </p:cNvPr>
          <p:cNvSpPr>
            <a:spLocks noGrp="1"/>
          </p:cNvSpPr>
          <p:nvPr>
            <p:ph idx="1"/>
          </p:nvPr>
        </p:nvSpPr>
        <p:spPr/>
        <p:txBody>
          <a:bodyPr/>
          <a:lstStyle/>
          <a:p>
            <a:r>
              <a:rPr lang="en-US" altLang="zh-TW" dirty="0"/>
              <a:t>Consider the expression 9+5*2. There are two possible interpretations of this expression: (9+5) *2 or 9+ (5*2).</a:t>
            </a:r>
          </a:p>
          <a:p>
            <a:r>
              <a:rPr lang="en-US" altLang="zh-TW" dirty="0"/>
              <a:t>Ex. : A grammar for arithmetic expressions can be constructed from a table showing the associativity and precedence of operators.</a:t>
            </a:r>
            <a:br>
              <a:rPr lang="en-US" altLang="zh-TW" dirty="0"/>
            </a:br>
            <a:r>
              <a:rPr lang="en-US" altLang="zh-TW" dirty="0"/>
              <a:t>expr → expr + term | expr - term | term</a:t>
            </a:r>
            <a:br>
              <a:rPr lang="en-US" altLang="zh-TW" dirty="0"/>
            </a:br>
            <a:r>
              <a:rPr lang="en-US" altLang="zh-TW" dirty="0" err="1"/>
              <a:t>term</a:t>
            </a:r>
            <a:r>
              <a:rPr lang="en-US" altLang="zh-TW" dirty="0"/>
              <a:t> → term * factor I term / factor | factor</a:t>
            </a:r>
            <a:br>
              <a:rPr lang="en-US" altLang="zh-TW" dirty="0"/>
            </a:br>
            <a:r>
              <a:rPr lang="en-US" altLang="zh-TW" dirty="0" err="1"/>
              <a:t>factor</a:t>
            </a:r>
            <a:r>
              <a:rPr lang="en-US" altLang="zh-TW" dirty="0"/>
              <a:t> → digit | ( expr )</a:t>
            </a:r>
            <a:endParaRPr lang="zh-TW" altLang="en-US" dirty="0"/>
          </a:p>
        </p:txBody>
      </p:sp>
      <p:sp>
        <p:nvSpPr>
          <p:cNvPr id="4" name="投影片編號版面配置區 3">
            <a:extLst>
              <a:ext uri="{FF2B5EF4-FFF2-40B4-BE49-F238E27FC236}">
                <a16:creationId xmlns:a16="http://schemas.microsoft.com/office/drawing/2014/main" id="{4ECE9FF9-5BBE-E75F-AB44-3B9764115EFB}"/>
              </a:ext>
            </a:extLst>
          </p:cNvPr>
          <p:cNvSpPr>
            <a:spLocks noGrp="1"/>
          </p:cNvSpPr>
          <p:nvPr>
            <p:ph type="sldNum" sz="quarter" idx="12"/>
          </p:nvPr>
        </p:nvSpPr>
        <p:spPr/>
        <p:txBody>
          <a:bodyPr/>
          <a:lstStyle/>
          <a:p>
            <a:fld id="{BE15108C-154A-4A5A-9C05-91A49A422BA7}" type="slidenum">
              <a:rPr lang="en-US" smtClean="0"/>
              <a:t>25</a:t>
            </a:fld>
            <a:endParaRPr lang="en-US"/>
          </a:p>
        </p:txBody>
      </p:sp>
    </p:spTree>
    <p:extLst>
      <p:ext uri="{BB962C8B-B14F-4D97-AF65-F5344CB8AC3E}">
        <p14:creationId xmlns:p14="http://schemas.microsoft.com/office/powerpoint/2010/main" val="406731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5F96BF-9F7E-A356-91D1-8AA0A2E98BF8}"/>
              </a:ext>
            </a:extLst>
          </p:cNvPr>
          <p:cNvSpPr>
            <a:spLocks noGrp="1"/>
          </p:cNvSpPr>
          <p:nvPr>
            <p:ph type="title"/>
          </p:nvPr>
        </p:nvSpPr>
        <p:spPr/>
        <p:txBody>
          <a:bodyPr/>
          <a:lstStyle/>
          <a:p>
            <a:r>
              <a:rPr lang="en-US" altLang="zh-TW" dirty="0"/>
              <a:t>Parse Tree Construction</a:t>
            </a:r>
            <a:endParaRPr lang="zh-TW" altLang="en-US" dirty="0"/>
          </a:p>
        </p:txBody>
      </p:sp>
      <p:sp>
        <p:nvSpPr>
          <p:cNvPr id="3" name="內容版面配置區 2">
            <a:extLst>
              <a:ext uri="{FF2B5EF4-FFF2-40B4-BE49-F238E27FC236}">
                <a16:creationId xmlns:a16="http://schemas.microsoft.com/office/drawing/2014/main" id="{A5392094-02F3-CBFE-170B-AD5922274B4E}"/>
              </a:ext>
            </a:extLst>
          </p:cNvPr>
          <p:cNvSpPr>
            <a:spLocks noGrp="1"/>
          </p:cNvSpPr>
          <p:nvPr>
            <p:ph idx="1"/>
          </p:nvPr>
        </p:nvSpPr>
        <p:spPr/>
        <p:txBody>
          <a:bodyPr/>
          <a:lstStyle/>
          <a:p>
            <a:r>
              <a:rPr lang="en-US" altLang="zh-TW" dirty="0"/>
              <a:t>Most parsing methods fall into one of two classes, called the </a:t>
            </a:r>
            <a:r>
              <a:rPr lang="en-US" altLang="zh-TW" dirty="0">
                <a:solidFill>
                  <a:srgbClr val="FF0000"/>
                </a:solidFill>
              </a:rPr>
              <a:t>top-down</a:t>
            </a:r>
            <a:r>
              <a:rPr lang="en-US" altLang="zh-TW" dirty="0"/>
              <a:t> and </a:t>
            </a:r>
            <a:r>
              <a:rPr lang="en-US" altLang="zh-TW" dirty="0">
                <a:solidFill>
                  <a:srgbClr val="FF0000"/>
                </a:solidFill>
              </a:rPr>
              <a:t>bottom-up</a:t>
            </a:r>
            <a:r>
              <a:rPr lang="en-US" altLang="zh-TW" dirty="0"/>
              <a:t> methods.</a:t>
            </a:r>
          </a:p>
          <a:p>
            <a:r>
              <a:rPr lang="en-US" altLang="zh-TW" dirty="0"/>
              <a:t>In top-down parsers, construction starts at the root and proceeds towards the leaves, while in bottom-up parsers, construction starts at the leaves and proceeds towards the root.</a:t>
            </a:r>
            <a:endParaRPr lang="zh-TW" altLang="en-US" dirty="0"/>
          </a:p>
        </p:txBody>
      </p:sp>
      <p:sp>
        <p:nvSpPr>
          <p:cNvPr id="4" name="投影片編號版面配置區 3">
            <a:extLst>
              <a:ext uri="{FF2B5EF4-FFF2-40B4-BE49-F238E27FC236}">
                <a16:creationId xmlns:a16="http://schemas.microsoft.com/office/drawing/2014/main" id="{255E14C5-DEA6-157F-E52B-8C3BD788620B}"/>
              </a:ext>
            </a:extLst>
          </p:cNvPr>
          <p:cNvSpPr>
            <a:spLocks noGrp="1"/>
          </p:cNvSpPr>
          <p:nvPr>
            <p:ph type="sldNum" sz="quarter" idx="12"/>
          </p:nvPr>
        </p:nvSpPr>
        <p:spPr/>
        <p:txBody>
          <a:bodyPr/>
          <a:lstStyle/>
          <a:p>
            <a:fld id="{BE15108C-154A-4A5A-9C05-91A49A422BA7}" type="slidenum">
              <a:rPr lang="en-US" smtClean="0"/>
              <a:t>26</a:t>
            </a:fld>
            <a:endParaRPr lang="en-US"/>
          </a:p>
        </p:txBody>
      </p:sp>
    </p:spTree>
    <p:extLst>
      <p:ext uri="{BB962C8B-B14F-4D97-AF65-F5344CB8AC3E}">
        <p14:creationId xmlns:p14="http://schemas.microsoft.com/office/powerpoint/2010/main" val="273131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0FECF563-FCF2-A34E-0604-47E9748AB947}"/>
              </a:ext>
            </a:extLst>
          </p:cNvPr>
          <p:cNvSpPr>
            <a:spLocks noGrp="1"/>
          </p:cNvSpPr>
          <p:nvPr>
            <p:ph type="title"/>
          </p:nvPr>
        </p:nvSpPr>
        <p:spPr>
          <a:xfrm>
            <a:off x="691079" y="725952"/>
            <a:ext cx="4038652" cy="1881178"/>
          </a:xfrm>
        </p:spPr>
        <p:txBody>
          <a:bodyPr>
            <a:normAutofit/>
          </a:bodyPr>
          <a:lstStyle/>
          <a:p>
            <a:r>
              <a:rPr lang="en-US" altLang="zh-TW" dirty="0"/>
              <a:t>Top-Down Parsing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62780F5-E2B8-DBFC-95D8-65255451971D}"/>
                  </a:ext>
                </a:extLst>
              </p:cNvPr>
              <p:cNvSpPr>
                <a:spLocks noGrp="1"/>
              </p:cNvSpPr>
              <p:nvPr>
                <p:ph idx="1"/>
              </p:nvPr>
            </p:nvSpPr>
            <p:spPr>
              <a:xfrm>
                <a:off x="263239" y="2886117"/>
                <a:ext cx="4979880" cy="3276824"/>
              </a:xfrm>
            </p:spPr>
            <p:txBody>
              <a:bodyPr>
                <a:normAutofit/>
              </a:bodyPr>
              <a:lstStyle/>
              <a:p>
                <a:r>
                  <a:rPr lang="en-US" altLang="zh-TW" dirty="0"/>
                  <a:t>stmt → expr ;</a:t>
                </a:r>
                <a:br>
                  <a:rPr lang="en-US" altLang="zh-TW" dirty="0"/>
                </a:br>
                <a:r>
                  <a:rPr lang="en-US" altLang="zh-TW" dirty="0"/>
                  <a:t>| if ( expr ) </a:t>
                </a:r>
                <a:r>
                  <a:rPr lang="en-US" altLang="zh-TW" dirty="0" err="1"/>
                  <a:t>stmt</a:t>
                </a:r>
                <a:br>
                  <a:rPr lang="en-US" altLang="zh-TW" dirty="0"/>
                </a:br>
                <a:r>
                  <a:rPr lang="en-US" altLang="zh-TW" dirty="0"/>
                  <a:t>| for ( </a:t>
                </a:r>
                <a:r>
                  <a:rPr lang="en-US" altLang="zh-TW" dirty="0" err="1"/>
                  <a:t>optexpr</a:t>
                </a:r>
                <a:r>
                  <a:rPr lang="en-US" altLang="zh-TW" dirty="0"/>
                  <a:t> ; </a:t>
                </a:r>
                <a:r>
                  <a:rPr lang="en-US" altLang="zh-TW" dirty="0" err="1"/>
                  <a:t>optexpr</a:t>
                </a:r>
                <a:r>
                  <a:rPr lang="en-US" altLang="zh-TW" dirty="0"/>
                  <a:t> ; </a:t>
                </a:r>
                <a:r>
                  <a:rPr lang="en-US" altLang="zh-TW" dirty="0" err="1"/>
                  <a:t>optexpr</a:t>
                </a:r>
                <a:r>
                  <a:rPr lang="en-US" altLang="zh-TW" dirty="0"/>
                  <a:t> ) </a:t>
                </a:r>
                <a:r>
                  <a:rPr lang="en-US" altLang="zh-TW" dirty="0" err="1"/>
                  <a:t>stmt</a:t>
                </a:r>
                <a:br>
                  <a:rPr lang="en-US" altLang="zh-TW" dirty="0"/>
                </a:br>
                <a:r>
                  <a:rPr lang="en-US" altLang="zh-TW" dirty="0"/>
                  <a:t>| other</a:t>
                </a:r>
              </a:p>
              <a:p>
                <a:r>
                  <a:rPr lang="en-US" altLang="zh-TW" dirty="0" err="1"/>
                  <a:t>optexpr</a:t>
                </a:r>
                <a:r>
                  <a:rPr lang="en-US" altLang="zh-TW" dirty="0"/>
                  <a:t> →</a:t>
                </a:r>
                <a14:m>
                  <m:oMath xmlns:m="http://schemas.openxmlformats.org/officeDocument/2006/math">
                    <m:r>
                      <a:rPr lang="zh-TW" altLang="en-US" i="1" smtClean="0">
                        <a:latin typeface="Cambria Math" panose="02040503050406030204" pitchFamily="18" charset="0"/>
                      </a:rPr>
                      <m:t>𝜀</m:t>
                    </m:r>
                  </m:oMath>
                </a14:m>
                <a:r>
                  <a:rPr lang="en-US" altLang="zh-TW" dirty="0"/>
                  <a:t> | expr</a:t>
                </a:r>
                <a:endParaRPr lang="zh-TW" altLang="en-US" dirty="0"/>
              </a:p>
            </p:txBody>
          </p:sp>
        </mc:Choice>
        <mc:Fallback xmlns="">
          <p:sp>
            <p:nvSpPr>
              <p:cNvPr id="3" name="內容版面配置區 2">
                <a:extLst>
                  <a:ext uri="{FF2B5EF4-FFF2-40B4-BE49-F238E27FC236}">
                    <a16:creationId xmlns:a16="http://schemas.microsoft.com/office/drawing/2014/main" id="{762780F5-E2B8-DBFC-95D8-65255451971D}"/>
                  </a:ext>
                </a:extLst>
              </p:cNvPr>
              <p:cNvSpPr>
                <a:spLocks noGrp="1" noRot="1" noChangeAspect="1" noMove="1" noResize="1" noEditPoints="1" noAdjustHandles="1" noChangeArrowheads="1" noChangeShapeType="1" noTextEdit="1"/>
              </p:cNvSpPr>
              <p:nvPr>
                <p:ph idx="1"/>
              </p:nvPr>
            </p:nvSpPr>
            <p:spPr>
              <a:xfrm>
                <a:off x="263239" y="2886117"/>
                <a:ext cx="4979880" cy="3276824"/>
              </a:xfrm>
              <a:blipFill>
                <a:blip r:embed="rId2"/>
                <a:stretch>
                  <a:fillRect l="-367" t="-929"/>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DB4A274D-9F28-D3BF-AAD6-2DE5ED5E74D6}"/>
              </a:ext>
            </a:extLst>
          </p:cNvPr>
          <p:cNvPicPr>
            <a:picLocks noChangeAspect="1"/>
          </p:cNvPicPr>
          <p:nvPr/>
        </p:nvPicPr>
        <p:blipFill>
          <a:blip r:embed="rId3"/>
          <a:stretch>
            <a:fillRect/>
          </a:stretch>
        </p:blipFill>
        <p:spPr>
          <a:xfrm>
            <a:off x="5106333" y="2523492"/>
            <a:ext cx="6401443" cy="1825763"/>
          </a:xfrm>
          <a:prstGeom prst="rect">
            <a:avLst/>
          </a:prstGeom>
        </p:spPr>
      </p:pic>
      <p:sp>
        <p:nvSpPr>
          <p:cNvPr id="4" name="投影片編號版面配置區 3">
            <a:extLst>
              <a:ext uri="{FF2B5EF4-FFF2-40B4-BE49-F238E27FC236}">
                <a16:creationId xmlns:a16="http://schemas.microsoft.com/office/drawing/2014/main" id="{F211B623-BDE4-EFF7-E07F-26FB56AB3823}"/>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27</a:t>
            </a:fld>
            <a:endParaRPr lang="en-US"/>
          </a:p>
        </p:txBody>
      </p:sp>
    </p:spTree>
    <p:extLst>
      <p:ext uri="{BB962C8B-B14F-4D97-AF65-F5344CB8AC3E}">
        <p14:creationId xmlns:p14="http://schemas.microsoft.com/office/powerpoint/2010/main" val="254477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ECB94B2D-5957-ACCD-F187-CB0EE762D90E}"/>
              </a:ext>
            </a:extLst>
          </p:cNvPr>
          <p:cNvSpPr>
            <a:spLocks noGrp="1"/>
          </p:cNvSpPr>
          <p:nvPr>
            <p:ph type="title"/>
          </p:nvPr>
        </p:nvSpPr>
        <p:spPr>
          <a:xfrm>
            <a:off x="691079" y="725952"/>
            <a:ext cx="5818396" cy="1362156"/>
          </a:xfrm>
        </p:spPr>
        <p:txBody>
          <a:bodyPr>
            <a:normAutofit/>
          </a:bodyPr>
          <a:lstStyle/>
          <a:p>
            <a:pPr>
              <a:lnSpc>
                <a:spcPct val="90000"/>
              </a:lnSpc>
            </a:pPr>
            <a:r>
              <a:rPr lang="en-US" altLang="zh-TW" dirty="0"/>
              <a:t>Predicting a Parsing Procedure</a:t>
            </a:r>
            <a:endParaRPr lang="zh-TW" altLang="en-US"/>
          </a:p>
        </p:txBody>
      </p:sp>
      <p:sp>
        <p:nvSpPr>
          <p:cNvPr id="3" name="內容版面配置區 2">
            <a:extLst>
              <a:ext uri="{FF2B5EF4-FFF2-40B4-BE49-F238E27FC236}">
                <a16:creationId xmlns:a16="http://schemas.microsoft.com/office/drawing/2014/main" id="{6DA05E04-7B3C-64DD-F886-19212AEB186C}"/>
              </a:ext>
            </a:extLst>
          </p:cNvPr>
          <p:cNvSpPr>
            <a:spLocks noGrp="1"/>
          </p:cNvSpPr>
          <p:nvPr>
            <p:ph idx="1"/>
          </p:nvPr>
        </p:nvSpPr>
        <p:spPr>
          <a:xfrm>
            <a:off x="691079" y="2340131"/>
            <a:ext cx="5818396" cy="3791918"/>
          </a:xfrm>
        </p:spPr>
        <p:txBody>
          <a:bodyPr>
            <a:normAutofit/>
          </a:bodyPr>
          <a:lstStyle/>
          <a:p>
            <a:r>
              <a:rPr lang="en-US" altLang="zh-TW" dirty="0"/>
              <a:t>Each procedure first examines the next input token to predict which production should be applied. For example, </a:t>
            </a:r>
            <a:r>
              <a:rPr lang="en-US" altLang="zh-TW" dirty="0" err="1"/>
              <a:t>Stmt</a:t>
            </a:r>
            <a:r>
              <a:rPr lang="en-US" altLang="zh-TW" dirty="0"/>
              <a:t> offers two productions:</a:t>
            </a:r>
          </a:p>
          <a:p>
            <a:pPr marL="0" indent="0">
              <a:buNone/>
            </a:pPr>
            <a:r>
              <a:rPr lang="en-US" altLang="zh-TW" dirty="0" err="1"/>
              <a:t>Stmt→id</a:t>
            </a:r>
            <a:r>
              <a:rPr lang="en-US" altLang="zh-TW" dirty="0"/>
              <a:t> assign Val Expr</a:t>
            </a:r>
          </a:p>
          <a:p>
            <a:pPr marL="0" indent="0">
              <a:buNone/>
            </a:pPr>
            <a:r>
              <a:rPr lang="en-US" altLang="zh-TW" dirty="0" err="1"/>
              <a:t>Stmt→print</a:t>
            </a:r>
            <a:r>
              <a:rPr lang="en-US" altLang="zh-TW" dirty="0"/>
              <a:t> id</a:t>
            </a:r>
            <a:endParaRPr lang="zh-TW" altLang="en-US" dirty="0"/>
          </a:p>
        </p:txBody>
      </p:sp>
      <p:pic>
        <p:nvPicPr>
          <p:cNvPr id="6" name="圖片 5">
            <a:extLst>
              <a:ext uri="{FF2B5EF4-FFF2-40B4-BE49-F238E27FC236}">
                <a16:creationId xmlns:a16="http://schemas.microsoft.com/office/drawing/2014/main" id="{E6714CFF-0774-4D06-302D-261D1E69A8DD}"/>
              </a:ext>
            </a:extLst>
          </p:cNvPr>
          <p:cNvPicPr>
            <a:picLocks noChangeAspect="1"/>
          </p:cNvPicPr>
          <p:nvPr/>
        </p:nvPicPr>
        <p:blipFill>
          <a:blip r:embed="rId2"/>
          <a:stretch>
            <a:fillRect/>
          </a:stretch>
        </p:blipFill>
        <p:spPr>
          <a:xfrm>
            <a:off x="6886061" y="485775"/>
            <a:ext cx="4669711" cy="5728540"/>
          </a:xfrm>
          <a:prstGeom prst="rect">
            <a:avLst/>
          </a:prstGeom>
        </p:spPr>
      </p:pic>
      <p:sp>
        <p:nvSpPr>
          <p:cNvPr id="4" name="投影片編號版面配置區 3">
            <a:extLst>
              <a:ext uri="{FF2B5EF4-FFF2-40B4-BE49-F238E27FC236}">
                <a16:creationId xmlns:a16="http://schemas.microsoft.com/office/drawing/2014/main" id="{4B8413CB-792C-216E-F297-8E18B8180A86}"/>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28</a:t>
            </a:fld>
            <a:endParaRPr lang="en-US"/>
          </a:p>
        </p:txBody>
      </p:sp>
    </p:spTree>
    <p:extLst>
      <p:ext uri="{BB962C8B-B14F-4D97-AF65-F5344CB8AC3E}">
        <p14:creationId xmlns:p14="http://schemas.microsoft.com/office/powerpoint/2010/main" val="2579646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80BD292D-4D5F-0D83-41B5-12805525052E}"/>
              </a:ext>
            </a:extLst>
          </p:cNvPr>
          <p:cNvSpPr>
            <a:spLocks noGrp="1"/>
          </p:cNvSpPr>
          <p:nvPr>
            <p:ph type="title"/>
          </p:nvPr>
        </p:nvSpPr>
        <p:spPr>
          <a:xfrm>
            <a:off x="691079" y="725952"/>
            <a:ext cx="4038652" cy="1881178"/>
          </a:xfrm>
        </p:spPr>
        <p:txBody>
          <a:bodyPr>
            <a:normAutofit/>
          </a:bodyPr>
          <a:lstStyle/>
          <a:p>
            <a:r>
              <a:rPr lang="en-US" altLang="zh-TW" sz="4100"/>
              <a:t>Recursive-descent Parsing</a:t>
            </a:r>
            <a:endParaRPr lang="zh-TW" altLang="en-US" sz="4100"/>
          </a:p>
        </p:txBody>
      </p:sp>
      <p:sp>
        <p:nvSpPr>
          <p:cNvPr id="3" name="內容版面配置區 2">
            <a:extLst>
              <a:ext uri="{FF2B5EF4-FFF2-40B4-BE49-F238E27FC236}">
                <a16:creationId xmlns:a16="http://schemas.microsoft.com/office/drawing/2014/main" id="{1F1E1832-37CF-5B0D-A7F6-2BF55ACB6D33}"/>
              </a:ext>
            </a:extLst>
          </p:cNvPr>
          <p:cNvSpPr>
            <a:spLocks noGrp="1"/>
          </p:cNvSpPr>
          <p:nvPr>
            <p:ph idx="1"/>
          </p:nvPr>
        </p:nvSpPr>
        <p:spPr>
          <a:xfrm>
            <a:off x="691079" y="2886117"/>
            <a:ext cx="4038652" cy="3276824"/>
          </a:xfrm>
        </p:spPr>
        <p:txBody>
          <a:bodyPr>
            <a:normAutofit/>
          </a:bodyPr>
          <a:lstStyle/>
          <a:p>
            <a:r>
              <a:rPr lang="en-US" altLang="zh-TW" dirty="0"/>
              <a:t>Recursive-descent parsing is a top-down method of syntax analysis in which a set of recursive procedures is used to process the input.</a:t>
            </a:r>
          </a:p>
          <a:p>
            <a:r>
              <a:rPr lang="en-US" altLang="zh-TW" dirty="0"/>
              <a:t>FIRST(</a:t>
            </a:r>
            <a:r>
              <a:rPr lang="en-US" altLang="zh-TW" dirty="0" err="1"/>
              <a:t>stmt</a:t>
            </a:r>
            <a:r>
              <a:rPr lang="en-US" altLang="zh-TW" dirty="0"/>
              <a:t>) = {expr, if, for, other}</a:t>
            </a:r>
            <a:endParaRPr lang="zh-TW" altLang="en-US" dirty="0"/>
          </a:p>
        </p:txBody>
      </p:sp>
      <p:pic>
        <p:nvPicPr>
          <p:cNvPr id="6" name="圖片 5">
            <a:extLst>
              <a:ext uri="{FF2B5EF4-FFF2-40B4-BE49-F238E27FC236}">
                <a16:creationId xmlns:a16="http://schemas.microsoft.com/office/drawing/2014/main" id="{D7E69C37-BB04-AD71-01DC-5925BC7A61B8}"/>
              </a:ext>
            </a:extLst>
          </p:cNvPr>
          <p:cNvPicPr>
            <a:picLocks noChangeAspect="1"/>
          </p:cNvPicPr>
          <p:nvPr/>
        </p:nvPicPr>
        <p:blipFill>
          <a:blip r:embed="rId2"/>
          <a:stretch>
            <a:fillRect/>
          </a:stretch>
        </p:blipFill>
        <p:spPr>
          <a:xfrm>
            <a:off x="5562942" y="729344"/>
            <a:ext cx="5488224" cy="5414060"/>
          </a:xfrm>
          <a:prstGeom prst="rect">
            <a:avLst/>
          </a:prstGeom>
        </p:spPr>
      </p:pic>
      <p:sp>
        <p:nvSpPr>
          <p:cNvPr id="4" name="投影片編號版面配置區 3">
            <a:extLst>
              <a:ext uri="{FF2B5EF4-FFF2-40B4-BE49-F238E27FC236}">
                <a16:creationId xmlns:a16="http://schemas.microsoft.com/office/drawing/2014/main" id="{BDB582A8-FFA5-5A1B-79EA-B1336A2D37F3}"/>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29</a:t>
            </a:fld>
            <a:endParaRPr lang="en-US"/>
          </a:p>
        </p:txBody>
      </p:sp>
    </p:spTree>
    <p:extLst>
      <p:ext uri="{BB962C8B-B14F-4D97-AF65-F5344CB8AC3E}">
        <p14:creationId xmlns:p14="http://schemas.microsoft.com/office/powerpoint/2010/main" val="400356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5092F14-9E2C-0C1F-1443-6F17DD2AFA73}"/>
              </a:ext>
            </a:extLst>
          </p:cNvPr>
          <p:cNvSpPr>
            <a:spLocks noGrp="1"/>
          </p:cNvSpPr>
          <p:nvPr>
            <p:ph type="sldNum" sz="quarter" idx="12"/>
          </p:nvPr>
        </p:nvSpPr>
        <p:spPr/>
        <p:txBody>
          <a:bodyPr/>
          <a:lstStyle/>
          <a:p>
            <a:fld id="{E9EBBEB3-0BF0-415D-B134-30A575C170C0}" type="slidenum">
              <a:rPr lang="zh-TW" altLang="en-US"/>
              <a:pPr/>
              <a:t>3</a:t>
            </a:fld>
            <a:endParaRPr lang="zh-TW" altLang="en-US"/>
          </a:p>
        </p:txBody>
      </p:sp>
      <p:grpSp>
        <p:nvGrpSpPr>
          <p:cNvPr id="25602" name="Group 2">
            <a:extLst>
              <a:ext uri="{FF2B5EF4-FFF2-40B4-BE49-F238E27FC236}">
                <a16:creationId xmlns:a16="http://schemas.microsoft.com/office/drawing/2014/main" id="{F4665AF1-5A40-1F4D-3373-EF2BFC6FCFA5}"/>
              </a:ext>
            </a:extLst>
          </p:cNvPr>
          <p:cNvGrpSpPr>
            <a:grpSpLocks/>
          </p:cNvGrpSpPr>
          <p:nvPr/>
        </p:nvGrpSpPr>
        <p:grpSpPr bwMode="auto">
          <a:xfrm>
            <a:off x="2133601" y="457201"/>
            <a:ext cx="8010525" cy="5795963"/>
            <a:chOff x="336" y="528"/>
            <a:chExt cx="5046" cy="3651"/>
          </a:xfrm>
        </p:grpSpPr>
        <p:sp>
          <p:nvSpPr>
            <p:cNvPr id="25603" name="Rectangle 3">
              <a:extLst>
                <a:ext uri="{FF2B5EF4-FFF2-40B4-BE49-F238E27FC236}">
                  <a16:creationId xmlns:a16="http://schemas.microsoft.com/office/drawing/2014/main" id="{0CE9F873-4E65-1D11-A7BE-4F8869AB754B}"/>
                </a:ext>
              </a:extLst>
            </p:cNvPr>
            <p:cNvSpPr>
              <a:spLocks noChangeArrowheads="1"/>
            </p:cNvSpPr>
            <p:nvPr/>
          </p:nvSpPr>
          <p:spPr bwMode="auto">
            <a:xfrm>
              <a:off x="1344" y="768"/>
              <a:ext cx="76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Scanner</a:t>
              </a:r>
            </a:p>
          </p:txBody>
        </p:sp>
        <p:sp>
          <p:nvSpPr>
            <p:cNvPr id="25604" name="Rectangle 4">
              <a:extLst>
                <a:ext uri="{FF2B5EF4-FFF2-40B4-BE49-F238E27FC236}">
                  <a16:creationId xmlns:a16="http://schemas.microsoft.com/office/drawing/2014/main" id="{9ACDCB41-8359-AA00-A3FF-1ACC894AB02E}"/>
                </a:ext>
              </a:extLst>
            </p:cNvPr>
            <p:cNvSpPr>
              <a:spLocks noChangeArrowheads="1"/>
            </p:cNvSpPr>
            <p:nvPr/>
          </p:nvSpPr>
          <p:spPr bwMode="auto">
            <a:xfrm>
              <a:off x="2880" y="768"/>
              <a:ext cx="76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Parser</a:t>
              </a:r>
            </a:p>
          </p:txBody>
        </p:sp>
        <p:sp>
          <p:nvSpPr>
            <p:cNvPr id="25605" name="Rectangle 5">
              <a:extLst>
                <a:ext uri="{FF2B5EF4-FFF2-40B4-BE49-F238E27FC236}">
                  <a16:creationId xmlns:a16="http://schemas.microsoft.com/office/drawing/2014/main" id="{59E73827-320C-2114-BC1E-E7D293993561}"/>
                </a:ext>
              </a:extLst>
            </p:cNvPr>
            <p:cNvSpPr>
              <a:spLocks noChangeArrowheads="1"/>
            </p:cNvSpPr>
            <p:nvPr/>
          </p:nvSpPr>
          <p:spPr bwMode="auto">
            <a:xfrm>
              <a:off x="4416" y="768"/>
              <a:ext cx="76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Semantic</a:t>
              </a:r>
            </a:p>
            <a:p>
              <a:pPr algn="ctr"/>
              <a:r>
                <a:rPr lang="en-US" altLang="zh-TW" b="1"/>
                <a:t>Routines</a:t>
              </a:r>
            </a:p>
          </p:txBody>
        </p:sp>
        <p:sp>
          <p:nvSpPr>
            <p:cNvPr id="25606" name="Rectangle 6">
              <a:extLst>
                <a:ext uri="{FF2B5EF4-FFF2-40B4-BE49-F238E27FC236}">
                  <a16:creationId xmlns:a16="http://schemas.microsoft.com/office/drawing/2014/main" id="{A50FDA3A-1EF0-CEF8-4FDB-1A40A3C428D4}"/>
                </a:ext>
              </a:extLst>
            </p:cNvPr>
            <p:cNvSpPr>
              <a:spLocks noChangeArrowheads="1"/>
            </p:cNvSpPr>
            <p:nvPr/>
          </p:nvSpPr>
          <p:spPr bwMode="auto">
            <a:xfrm>
              <a:off x="4416" y="3024"/>
              <a:ext cx="76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Code</a:t>
              </a:r>
            </a:p>
            <a:p>
              <a:pPr algn="ctr"/>
              <a:r>
                <a:rPr lang="en-US" altLang="zh-TW" b="1"/>
                <a:t>Generator</a:t>
              </a:r>
            </a:p>
          </p:txBody>
        </p:sp>
        <p:sp>
          <p:nvSpPr>
            <p:cNvPr id="25607" name="Rectangle 7">
              <a:extLst>
                <a:ext uri="{FF2B5EF4-FFF2-40B4-BE49-F238E27FC236}">
                  <a16:creationId xmlns:a16="http://schemas.microsoft.com/office/drawing/2014/main" id="{39F4F8C4-58AA-9F70-345D-131EFEA53A6E}"/>
                </a:ext>
              </a:extLst>
            </p:cNvPr>
            <p:cNvSpPr>
              <a:spLocks noChangeArrowheads="1"/>
            </p:cNvSpPr>
            <p:nvPr/>
          </p:nvSpPr>
          <p:spPr bwMode="auto">
            <a:xfrm>
              <a:off x="4416" y="1968"/>
              <a:ext cx="76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Optimizer</a:t>
              </a:r>
            </a:p>
          </p:txBody>
        </p:sp>
        <p:sp>
          <p:nvSpPr>
            <p:cNvPr id="25608" name="Line 8">
              <a:extLst>
                <a:ext uri="{FF2B5EF4-FFF2-40B4-BE49-F238E27FC236}">
                  <a16:creationId xmlns:a16="http://schemas.microsoft.com/office/drawing/2014/main" id="{852E1A94-602D-3D42-CC7C-65595444A045}"/>
                </a:ext>
              </a:extLst>
            </p:cNvPr>
            <p:cNvSpPr>
              <a:spLocks noChangeShapeType="1"/>
            </p:cNvSpPr>
            <p:nvPr/>
          </p:nvSpPr>
          <p:spPr bwMode="auto">
            <a:xfrm>
              <a:off x="576" y="96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09" name="Line 9">
              <a:extLst>
                <a:ext uri="{FF2B5EF4-FFF2-40B4-BE49-F238E27FC236}">
                  <a16:creationId xmlns:a16="http://schemas.microsoft.com/office/drawing/2014/main" id="{771E5426-7860-7723-88F9-7166A53AAE00}"/>
                </a:ext>
              </a:extLst>
            </p:cNvPr>
            <p:cNvSpPr>
              <a:spLocks noChangeShapeType="1"/>
            </p:cNvSpPr>
            <p:nvPr/>
          </p:nvSpPr>
          <p:spPr bwMode="auto">
            <a:xfrm>
              <a:off x="2112" y="96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10" name="Line 10">
              <a:extLst>
                <a:ext uri="{FF2B5EF4-FFF2-40B4-BE49-F238E27FC236}">
                  <a16:creationId xmlns:a16="http://schemas.microsoft.com/office/drawing/2014/main" id="{7934EA60-18E8-19A8-259C-69EAB200CAAE}"/>
                </a:ext>
              </a:extLst>
            </p:cNvPr>
            <p:cNvSpPr>
              <a:spLocks noChangeShapeType="1"/>
            </p:cNvSpPr>
            <p:nvPr/>
          </p:nvSpPr>
          <p:spPr bwMode="auto">
            <a:xfrm>
              <a:off x="3648" y="96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11" name="Line 11">
              <a:extLst>
                <a:ext uri="{FF2B5EF4-FFF2-40B4-BE49-F238E27FC236}">
                  <a16:creationId xmlns:a16="http://schemas.microsoft.com/office/drawing/2014/main" id="{1DD35D59-36DC-C959-9063-415370676809}"/>
                </a:ext>
              </a:extLst>
            </p:cNvPr>
            <p:cNvSpPr>
              <a:spLocks noChangeShapeType="1"/>
            </p:cNvSpPr>
            <p:nvPr/>
          </p:nvSpPr>
          <p:spPr bwMode="auto">
            <a:xfrm>
              <a:off x="4800" y="1200"/>
              <a:ext cx="0"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12" name="Line 12">
              <a:extLst>
                <a:ext uri="{FF2B5EF4-FFF2-40B4-BE49-F238E27FC236}">
                  <a16:creationId xmlns:a16="http://schemas.microsoft.com/office/drawing/2014/main" id="{A50014AB-A2A9-931B-35D2-EAE769F4651D}"/>
                </a:ext>
              </a:extLst>
            </p:cNvPr>
            <p:cNvSpPr>
              <a:spLocks noChangeShapeType="1"/>
            </p:cNvSpPr>
            <p:nvPr/>
          </p:nvSpPr>
          <p:spPr bwMode="auto">
            <a:xfrm>
              <a:off x="4800" y="240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13" name="Line 13">
              <a:extLst>
                <a:ext uri="{FF2B5EF4-FFF2-40B4-BE49-F238E27FC236}">
                  <a16:creationId xmlns:a16="http://schemas.microsoft.com/office/drawing/2014/main" id="{101252AC-2B87-356D-AC78-14D00226A1CD}"/>
                </a:ext>
              </a:extLst>
            </p:cNvPr>
            <p:cNvSpPr>
              <a:spLocks noChangeShapeType="1"/>
            </p:cNvSpPr>
            <p:nvPr/>
          </p:nvSpPr>
          <p:spPr bwMode="auto">
            <a:xfrm>
              <a:off x="4800" y="345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14" name="Text Box 14">
              <a:extLst>
                <a:ext uri="{FF2B5EF4-FFF2-40B4-BE49-F238E27FC236}">
                  <a16:creationId xmlns:a16="http://schemas.microsoft.com/office/drawing/2014/main" id="{7A4A7C1B-0715-766A-30B6-E272EC325407}"/>
                </a:ext>
              </a:extLst>
            </p:cNvPr>
            <p:cNvSpPr txBox="1">
              <a:spLocks noChangeArrowheads="1"/>
            </p:cNvSpPr>
            <p:nvPr/>
          </p:nvSpPr>
          <p:spPr bwMode="auto">
            <a:xfrm>
              <a:off x="480" y="528"/>
              <a:ext cx="69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Source</a:t>
              </a:r>
            </a:p>
            <a:p>
              <a:r>
                <a:rPr lang="en-US" altLang="zh-TW" b="1"/>
                <a:t>Program</a:t>
              </a:r>
            </a:p>
          </p:txBody>
        </p:sp>
        <p:sp>
          <p:nvSpPr>
            <p:cNvPr id="25615" name="Text Box 15">
              <a:extLst>
                <a:ext uri="{FF2B5EF4-FFF2-40B4-BE49-F238E27FC236}">
                  <a16:creationId xmlns:a16="http://schemas.microsoft.com/office/drawing/2014/main" id="{F3A12792-EEFB-9E19-2589-F9F0A45819EF}"/>
                </a:ext>
              </a:extLst>
            </p:cNvPr>
            <p:cNvSpPr txBox="1">
              <a:spLocks noChangeArrowheads="1"/>
            </p:cNvSpPr>
            <p:nvPr/>
          </p:nvSpPr>
          <p:spPr bwMode="auto">
            <a:xfrm>
              <a:off x="480" y="1008"/>
              <a:ext cx="81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(Character</a:t>
              </a:r>
            </a:p>
            <a:p>
              <a:r>
                <a:rPr lang="en-US" altLang="zh-TW" b="1"/>
                <a:t>Stream)</a:t>
              </a:r>
            </a:p>
          </p:txBody>
        </p:sp>
        <p:sp>
          <p:nvSpPr>
            <p:cNvPr id="25616" name="Text Box 16">
              <a:extLst>
                <a:ext uri="{FF2B5EF4-FFF2-40B4-BE49-F238E27FC236}">
                  <a16:creationId xmlns:a16="http://schemas.microsoft.com/office/drawing/2014/main" id="{37C8014D-7D7A-E4DF-915F-192BE6BC98D9}"/>
                </a:ext>
              </a:extLst>
            </p:cNvPr>
            <p:cNvSpPr txBox="1">
              <a:spLocks noChangeArrowheads="1"/>
            </p:cNvSpPr>
            <p:nvPr/>
          </p:nvSpPr>
          <p:spPr bwMode="auto">
            <a:xfrm>
              <a:off x="2160" y="720"/>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Tokens</a:t>
              </a:r>
            </a:p>
          </p:txBody>
        </p:sp>
        <p:sp>
          <p:nvSpPr>
            <p:cNvPr id="25617" name="Text Box 17">
              <a:extLst>
                <a:ext uri="{FF2B5EF4-FFF2-40B4-BE49-F238E27FC236}">
                  <a16:creationId xmlns:a16="http://schemas.microsoft.com/office/drawing/2014/main" id="{24E4D2DF-A453-7B38-1553-A0031E91421D}"/>
                </a:ext>
              </a:extLst>
            </p:cNvPr>
            <p:cNvSpPr txBox="1">
              <a:spLocks noChangeArrowheads="1"/>
            </p:cNvSpPr>
            <p:nvPr/>
          </p:nvSpPr>
          <p:spPr bwMode="auto">
            <a:xfrm>
              <a:off x="3744" y="720"/>
              <a:ext cx="7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Syntactic</a:t>
              </a:r>
            </a:p>
          </p:txBody>
        </p:sp>
        <p:sp>
          <p:nvSpPr>
            <p:cNvPr id="25618" name="Text Box 18">
              <a:extLst>
                <a:ext uri="{FF2B5EF4-FFF2-40B4-BE49-F238E27FC236}">
                  <a16:creationId xmlns:a16="http://schemas.microsoft.com/office/drawing/2014/main" id="{AFF6F48B-DFA5-755C-2A91-7CD8F621E646}"/>
                </a:ext>
              </a:extLst>
            </p:cNvPr>
            <p:cNvSpPr txBox="1">
              <a:spLocks noChangeArrowheads="1"/>
            </p:cNvSpPr>
            <p:nvPr/>
          </p:nvSpPr>
          <p:spPr bwMode="auto">
            <a:xfrm>
              <a:off x="3744" y="960"/>
              <a:ext cx="7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Structure</a:t>
              </a:r>
            </a:p>
          </p:txBody>
        </p:sp>
        <p:sp>
          <p:nvSpPr>
            <p:cNvPr id="25619" name="Text Box 19">
              <a:extLst>
                <a:ext uri="{FF2B5EF4-FFF2-40B4-BE49-F238E27FC236}">
                  <a16:creationId xmlns:a16="http://schemas.microsoft.com/office/drawing/2014/main" id="{91CCE727-C9E2-D433-9A9B-6967632E81FD}"/>
                </a:ext>
              </a:extLst>
            </p:cNvPr>
            <p:cNvSpPr txBox="1">
              <a:spLocks noChangeArrowheads="1"/>
            </p:cNvSpPr>
            <p:nvPr/>
          </p:nvSpPr>
          <p:spPr bwMode="auto">
            <a:xfrm>
              <a:off x="3792" y="1296"/>
              <a:ext cx="111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Intermediate</a:t>
              </a:r>
            </a:p>
            <a:p>
              <a:r>
                <a:rPr lang="en-US" altLang="zh-TW" b="1"/>
                <a:t>Representation</a:t>
              </a:r>
            </a:p>
          </p:txBody>
        </p:sp>
        <p:sp>
          <p:nvSpPr>
            <p:cNvPr id="25620" name="Line 20">
              <a:extLst>
                <a:ext uri="{FF2B5EF4-FFF2-40B4-BE49-F238E27FC236}">
                  <a16:creationId xmlns:a16="http://schemas.microsoft.com/office/drawing/2014/main" id="{8D2D4074-26AE-2F61-BD7B-77934B2594EE}"/>
                </a:ext>
              </a:extLst>
            </p:cNvPr>
            <p:cNvSpPr>
              <a:spLocks noChangeShapeType="1"/>
            </p:cNvSpPr>
            <p:nvPr/>
          </p:nvSpPr>
          <p:spPr bwMode="auto">
            <a:xfrm flipH="1">
              <a:off x="4176" y="1824"/>
              <a:ext cx="624"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21" name="Line 21">
              <a:extLst>
                <a:ext uri="{FF2B5EF4-FFF2-40B4-BE49-F238E27FC236}">
                  <a16:creationId xmlns:a16="http://schemas.microsoft.com/office/drawing/2014/main" id="{4FADC925-7577-A704-2864-FD2699E30883}"/>
                </a:ext>
              </a:extLst>
            </p:cNvPr>
            <p:cNvSpPr>
              <a:spLocks noChangeShapeType="1"/>
            </p:cNvSpPr>
            <p:nvPr/>
          </p:nvSpPr>
          <p:spPr bwMode="auto">
            <a:xfrm flipH="1">
              <a:off x="4176" y="1824"/>
              <a:ext cx="0" cy="912"/>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22" name="Line 22">
              <a:extLst>
                <a:ext uri="{FF2B5EF4-FFF2-40B4-BE49-F238E27FC236}">
                  <a16:creationId xmlns:a16="http://schemas.microsoft.com/office/drawing/2014/main" id="{6A311801-A5F3-19FF-45C8-0D1EBDBAE2AA}"/>
                </a:ext>
              </a:extLst>
            </p:cNvPr>
            <p:cNvSpPr>
              <a:spLocks noChangeShapeType="1"/>
            </p:cNvSpPr>
            <p:nvPr/>
          </p:nvSpPr>
          <p:spPr bwMode="auto">
            <a:xfrm>
              <a:off x="4176" y="2736"/>
              <a:ext cx="624" cy="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23" name="Text Box 23">
              <a:extLst>
                <a:ext uri="{FF2B5EF4-FFF2-40B4-BE49-F238E27FC236}">
                  <a16:creationId xmlns:a16="http://schemas.microsoft.com/office/drawing/2014/main" id="{C1E8A11E-F0B8-CD0A-E417-125A95CCBCFD}"/>
                </a:ext>
              </a:extLst>
            </p:cNvPr>
            <p:cNvSpPr txBox="1">
              <a:spLocks noChangeArrowheads="1"/>
            </p:cNvSpPr>
            <p:nvPr/>
          </p:nvSpPr>
          <p:spPr bwMode="auto">
            <a:xfrm>
              <a:off x="4265" y="3772"/>
              <a:ext cx="111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b="1"/>
                <a:t>Target Machine</a:t>
              </a:r>
            </a:p>
            <a:p>
              <a:pPr algn="ctr"/>
              <a:r>
                <a:rPr lang="en-US" altLang="zh-TW" b="1"/>
                <a:t>Code</a:t>
              </a:r>
            </a:p>
          </p:txBody>
        </p:sp>
        <p:sp>
          <p:nvSpPr>
            <p:cNvPr id="25624" name="Rectangle 24">
              <a:extLst>
                <a:ext uri="{FF2B5EF4-FFF2-40B4-BE49-F238E27FC236}">
                  <a16:creationId xmlns:a16="http://schemas.microsoft.com/office/drawing/2014/main" id="{C77CB87A-2D67-5908-F50F-900AE705ACC3}"/>
                </a:ext>
              </a:extLst>
            </p:cNvPr>
            <p:cNvSpPr>
              <a:spLocks noChangeArrowheads="1"/>
            </p:cNvSpPr>
            <p:nvPr/>
          </p:nvSpPr>
          <p:spPr bwMode="auto">
            <a:xfrm>
              <a:off x="1296" y="2016"/>
              <a:ext cx="129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Symbol and</a:t>
              </a:r>
            </a:p>
            <a:p>
              <a:pPr algn="ctr"/>
              <a:r>
                <a:rPr lang="en-US" altLang="zh-TW" b="1"/>
                <a:t>Attribute</a:t>
              </a:r>
            </a:p>
            <a:p>
              <a:pPr algn="ctr"/>
              <a:r>
                <a:rPr lang="en-US" altLang="zh-TW" b="1"/>
                <a:t>Tables</a:t>
              </a:r>
            </a:p>
          </p:txBody>
        </p:sp>
        <p:sp>
          <p:nvSpPr>
            <p:cNvPr id="25625" name="Text Box 25">
              <a:extLst>
                <a:ext uri="{FF2B5EF4-FFF2-40B4-BE49-F238E27FC236}">
                  <a16:creationId xmlns:a16="http://schemas.microsoft.com/office/drawing/2014/main" id="{767CBE96-0C27-58DD-B6DC-45D7122C0D5A}"/>
                </a:ext>
              </a:extLst>
            </p:cNvPr>
            <p:cNvSpPr txBox="1">
              <a:spLocks noChangeArrowheads="1"/>
            </p:cNvSpPr>
            <p:nvPr/>
          </p:nvSpPr>
          <p:spPr bwMode="auto">
            <a:xfrm>
              <a:off x="1536" y="2736"/>
              <a:ext cx="103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(Used by all</a:t>
              </a:r>
            </a:p>
            <a:p>
              <a:r>
                <a:rPr lang="en-US" altLang="zh-TW" b="1"/>
                <a:t>Phases of </a:t>
              </a:r>
            </a:p>
            <a:p>
              <a:r>
                <a:rPr lang="en-US" altLang="zh-TW" b="1"/>
                <a:t>The Compiler)</a:t>
              </a:r>
            </a:p>
          </p:txBody>
        </p:sp>
        <p:sp>
          <p:nvSpPr>
            <p:cNvPr id="25626" name="Text Box 26">
              <a:extLst>
                <a:ext uri="{FF2B5EF4-FFF2-40B4-BE49-F238E27FC236}">
                  <a16:creationId xmlns:a16="http://schemas.microsoft.com/office/drawing/2014/main" id="{429D5B17-4FE9-A7B8-1B1C-FC479EF248AB}"/>
                </a:ext>
              </a:extLst>
            </p:cNvPr>
            <p:cNvSpPr txBox="1">
              <a:spLocks noChangeArrowheads="1"/>
            </p:cNvSpPr>
            <p:nvPr/>
          </p:nvSpPr>
          <p:spPr bwMode="auto">
            <a:xfrm>
              <a:off x="336" y="3600"/>
              <a:ext cx="30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t>The structure of a Syntax-Directed Compiler</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9F1E8-1A68-73F0-9929-35DF1F7DE77A}"/>
              </a:ext>
            </a:extLst>
          </p:cNvPr>
          <p:cNvSpPr>
            <a:spLocks noGrp="1"/>
          </p:cNvSpPr>
          <p:nvPr>
            <p:ph type="title"/>
          </p:nvPr>
        </p:nvSpPr>
        <p:spPr/>
        <p:txBody>
          <a:bodyPr/>
          <a:lstStyle/>
          <a:p>
            <a:r>
              <a:rPr lang="en-US" altLang="zh-TW" dirty="0"/>
              <a:t>Left Recursion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19EE1C-30D0-6200-4A24-CB11CCBB591C}"/>
                  </a:ext>
                </a:extLst>
              </p:cNvPr>
              <p:cNvSpPr>
                <a:spLocks noGrp="1"/>
              </p:cNvSpPr>
              <p:nvPr>
                <p:ph idx="1"/>
              </p:nvPr>
            </p:nvSpPr>
            <p:spPr/>
            <p:txBody>
              <a:bodyPr/>
              <a:lstStyle/>
              <a:p>
                <a:r>
                  <a:rPr lang="en-US" altLang="zh-TW" dirty="0"/>
                  <a:t>It is possible for a recursive-descent parser to loop forever. A problem arises with "left-recursive" productions like</a:t>
                </a:r>
                <a:br>
                  <a:rPr lang="en-US" altLang="zh-TW" dirty="0"/>
                </a:br>
                <a:r>
                  <a:rPr lang="en-US" altLang="zh-TW" dirty="0"/>
                  <a:t>expr → expr + term</a:t>
                </a:r>
              </a:p>
              <a:p>
                <a:r>
                  <a:rPr lang="en-US" altLang="zh-TW" dirty="0"/>
                  <a:t>A left-recursive production can be eliminated by rewriting the offending production. Consider a nonterminal A with two productions</a:t>
                </a:r>
                <a:br>
                  <a:rPr lang="en-US" altLang="zh-TW" dirty="0"/>
                </a:br>
                <a:r>
                  <a:rPr lang="en-US" altLang="zh-TW" dirty="0"/>
                  <a:t>A → A</a:t>
                </a:r>
                <a14:m>
                  <m:oMath xmlns:m="http://schemas.openxmlformats.org/officeDocument/2006/math">
                    <m:r>
                      <a:rPr lang="zh-TW" altLang="en-US" i="1" smtClean="0">
                        <a:latin typeface="Cambria Math" panose="02040503050406030204" pitchFamily="18" charset="0"/>
                      </a:rPr>
                      <m:t>𝛼</m:t>
                    </m:r>
                  </m:oMath>
                </a14:m>
                <a:r>
                  <a:rPr lang="en-US" altLang="zh-TW" dirty="0"/>
                  <a:t>|</a:t>
                </a:r>
                <a14:m>
                  <m:oMath xmlns:m="http://schemas.openxmlformats.org/officeDocument/2006/math">
                    <m:r>
                      <a:rPr lang="zh-TW" altLang="en-US" i="1" smtClean="0">
                        <a:latin typeface="Cambria Math" panose="02040503050406030204" pitchFamily="18" charset="0"/>
                      </a:rPr>
                      <m:t>𝛽</m:t>
                    </m:r>
                  </m:oMath>
                </a14:m>
                <a:endParaRPr lang="en-US" altLang="zh-TW" dirty="0"/>
              </a:p>
              <a:p>
                <a:r>
                  <a:rPr lang="en-US" altLang="zh-TW" dirty="0"/>
                  <a:t>For example, A= expr, </a:t>
                </a:r>
                <a14:m>
                  <m:oMath xmlns:m="http://schemas.openxmlformats.org/officeDocument/2006/math">
                    <m:r>
                      <a:rPr lang="zh-TW" altLang="en-US" i="1" smtClean="0">
                        <a:latin typeface="Cambria Math" panose="02040503050406030204" pitchFamily="18" charset="0"/>
                      </a:rPr>
                      <m:t>𝛼</m:t>
                    </m:r>
                  </m:oMath>
                </a14:m>
                <a:r>
                  <a:rPr lang="en-US" altLang="zh-TW" dirty="0"/>
                  <a:t>= + term, </a:t>
                </a:r>
                <a14:m>
                  <m:oMath xmlns:m="http://schemas.openxmlformats.org/officeDocument/2006/math">
                    <m:r>
                      <a:rPr lang="zh-TW" altLang="en-US" i="1">
                        <a:latin typeface="Cambria Math" panose="02040503050406030204" pitchFamily="18" charset="0"/>
                      </a:rPr>
                      <m:t>𝛽</m:t>
                    </m:r>
                  </m:oMath>
                </a14:m>
                <a:r>
                  <a:rPr lang="en-US" altLang="zh-TW" dirty="0"/>
                  <a:t>= term</a:t>
                </a:r>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7C19EE1C-30D0-6200-4A24-CB11CCBB591C}"/>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A7C1443-B263-B509-A17D-C6EA90316387}"/>
              </a:ext>
            </a:extLst>
          </p:cNvPr>
          <p:cNvSpPr>
            <a:spLocks noGrp="1"/>
          </p:cNvSpPr>
          <p:nvPr>
            <p:ph type="sldNum" sz="quarter" idx="12"/>
          </p:nvPr>
        </p:nvSpPr>
        <p:spPr/>
        <p:txBody>
          <a:bodyPr/>
          <a:lstStyle/>
          <a:p>
            <a:fld id="{BE15108C-154A-4A5A-9C05-91A49A422BA7}" type="slidenum">
              <a:rPr lang="en-US" smtClean="0"/>
              <a:t>30</a:t>
            </a:fld>
            <a:endParaRPr lang="en-US"/>
          </a:p>
        </p:txBody>
      </p:sp>
    </p:spTree>
    <p:extLst>
      <p:ext uri="{BB962C8B-B14F-4D97-AF65-F5344CB8AC3E}">
        <p14:creationId xmlns:p14="http://schemas.microsoft.com/office/powerpoint/2010/main" val="138076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996A625E-3696-761C-AA7F-3C386D06903B}"/>
              </a:ext>
            </a:extLst>
          </p:cNvPr>
          <p:cNvSpPr>
            <a:spLocks noGrp="1"/>
          </p:cNvSpPr>
          <p:nvPr>
            <p:ph type="title"/>
          </p:nvPr>
        </p:nvSpPr>
        <p:spPr>
          <a:xfrm>
            <a:off x="691079" y="725952"/>
            <a:ext cx="4038652" cy="1881178"/>
          </a:xfrm>
        </p:spPr>
        <p:txBody>
          <a:bodyPr>
            <a:normAutofit/>
          </a:bodyPr>
          <a:lstStyle/>
          <a:p>
            <a:r>
              <a:rPr lang="en-US" altLang="zh-TW" dirty="0"/>
              <a:t>Left Recursion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44AE51D-322D-9720-C262-F1363325C574}"/>
                  </a:ext>
                </a:extLst>
              </p:cNvPr>
              <p:cNvSpPr>
                <a:spLocks noGrp="1"/>
              </p:cNvSpPr>
              <p:nvPr>
                <p:ph idx="1"/>
              </p:nvPr>
            </p:nvSpPr>
            <p:spPr>
              <a:xfrm>
                <a:off x="691079" y="2886117"/>
                <a:ext cx="4038652" cy="3276824"/>
              </a:xfrm>
            </p:spPr>
            <p:txBody>
              <a:bodyPr>
                <a:normAutofit/>
              </a:bodyPr>
              <a:lstStyle/>
              <a:p>
                <a:r>
                  <a:rPr lang="en-US" altLang="zh-TW" dirty="0"/>
                  <a:t>We can convert left recursion to right recursion in the following manner, using a new nonterminal R:</a:t>
                </a:r>
                <a:br>
                  <a:rPr lang="en-US" altLang="zh-TW" dirty="0"/>
                </a:br>
                <a:r>
                  <a:rPr lang="en-US" altLang="zh-TW" dirty="0"/>
                  <a:t>A →</a:t>
                </a:r>
                <a14:m>
                  <m:oMath xmlns:m="http://schemas.openxmlformats.org/officeDocument/2006/math">
                    <m:r>
                      <a:rPr lang="zh-TW" altLang="en-US" i="1">
                        <a:latin typeface="Cambria Math" panose="02040503050406030204" pitchFamily="18" charset="0"/>
                      </a:rPr>
                      <m:t>𝛽</m:t>
                    </m:r>
                  </m:oMath>
                </a14:m>
                <a:r>
                  <a:rPr lang="en-US" altLang="zh-TW" dirty="0"/>
                  <a:t>R</a:t>
                </a:r>
                <a:br>
                  <a:rPr lang="en-US" altLang="zh-TW" dirty="0"/>
                </a:br>
                <a:r>
                  <a:rPr lang="en-US" altLang="zh-TW" dirty="0"/>
                  <a:t>R → </a:t>
                </a:r>
                <a14:m>
                  <m:oMath xmlns:m="http://schemas.openxmlformats.org/officeDocument/2006/math">
                    <m:r>
                      <a:rPr lang="zh-TW" altLang="en-US" i="1" smtClean="0">
                        <a:latin typeface="Cambria Math" panose="02040503050406030204" pitchFamily="18" charset="0"/>
                      </a:rPr>
                      <m:t>𝛼</m:t>
                    </m:r>
                  </m:oMath>
                </a14:m>
                <a:r>
                  <a:rPr lang="en-US" altLang="zh-TW" dirty="0"/>
                  <a:t>R|</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ϵ</m:t>
                    </m:r>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944AE51D-322D-9720-C262-F1363325C574}"/>
                  </a:ext>
                </a:extLst>
              </p:cNvPr>
              <p:cNvSpPr>
                <a:spLocks noGrp="1" noRot="1" noChangeAspect="1" noMove="1" noResize="1" noEditPoints="1" noAdjustHandles="1" noChangeArrowheads="1" noChangeShapeType="1" noTextEdit="1"/>
              </p:cNvSpPr>
              <p:nvPr>
                <p:ph idx="1"/>
              </p:nvPr>
            </p:nvSpPr>
            <p:spPr>
              <a:xfrm>
                <a:off x="691079" y="2886117"/>
                <a:ext cx="4038652" cy="3276824"/>
              </a:xfrm>
              <a:blipFill>
                <a:blip r:embed="rId2"/>
                <a:stretch>
                  <a:fillRect l="-452" t="-929"/>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8A4FEF9F-EAF8-5854-931E-7DBEAA58C7F4}"/>
              </a:ext>
            </a:extLst>
          </p:cNvPr>
          <p:cNvPicPr>
            <a:picLocks noChangeAspect="1"/>
          </p:cNvPicPr>
          <p:nvPr/>
        </p:nvPicPr>
        <p:blipFill>
          <a:blip r:embed="rId3"/>
          <a:stretch>
            <a:fillRect/>
          </a:stretch>
        </p:blipFill>
        <p:spPr>
          <a:xfrm>
            <a:off x="5106333" y="2083895"/>
            <a:ext cx="6401443" cy="2704957"/>
          </a:xfrm>
          <a:prstGeom prst="rect">
            <a:avLst/>
          </a:prstGeom>
        </p:spPr>
      </p:pic>
      <p:sp>
        <p:nvSpPr>
          <p:cNvPr id="4" name="投影片編號版面配置區 3">
            <a:extLst>
              <a:ext uri="{FF2B5EF4-FFF2-40B4-BE49-F238E27FC236}">
                <a16:creationId xmlns:a16="http://schemas.microsoft.com/office/drawing/2014/main" id="{89464DFB-90B2-B262-7678-7DE452F6A390}"/>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31</a:t>
            </a:fld>
            <a:endParaRPr lang="en-US"/>
          </a:p>
        </p:txBody>
      </p:sp>
    </p:spTree>
    <p:extLst>
      <p:ext uri="{BB962C8B-B14F-4D97-AF65-F5344CB8AC3E}">
        <p14:creationId xmlns:p14="http://schemas.microsoft.com/office/powerpoint/2010/main" val="443090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A75C6D-0260-944A-E42D-8A25B172BDE7}"/>
              </a:ext>
            </a:extLst>
          </p:cNvPr>
          <p:cNvSpPr>
            <a:spLocks noGrp="1"/>
          </p:cNvSpPr>
          <p:nvPr>
            <p:ph type="title"/>
          </p:nvPr>
        </p:nvSpPr>
        <p:spPr/>
        <p:txBody>
          <a:bodyPr/>
          <a:lstStyle/>
          <a:p>
            <a:r>
              <a:rPr lang="en-US" altLang="zh-TW" dirty="0"/>
              <a:t>Abstract Syntax Trees</a:t>
            </a:r>
            <a:endParaRPr lang="zh-TW" altLang="en-US" dirty="0"/>
          </a:p>
        </p:txBody>
      </p:sp>
      <p:sp>
        <p:nvSpPr>
          <p:cNvPr id="3" name="內容版面配置區 2">
            <a:extLst>
              <a:ext uri="{FF2B5EF4-FFF2-40B4-BE49-F238E27FC236}">
                <a16:creationId xmlns:a16="http://schemas.microsoft.com/office/drawing/2014/main" id="{53CAF505-F89D-749C-E7FB-5A630802676D}"/>
              </a:ext>
            </a:extLst>
          </p:cNvPr>
          <p:cNvSpPr>
            <a:spLocks noGrp="1"/>
          </p:cNvSpPr>
          <p:nvPr>
            <p:ph idx="1"/>
          </p:nvPr>
        </p:nvSpPr>
        <p:spPr>
          <a:xfrm>
            <a:off x="691079" y="2340130"/>
            <a:ext cx="10325000" cy="4292865"/>
          </a:xfrm>
        </p:spPr>
        <p:txBody>
          <a:bodyPr>
            <a:normAutofit/>
          </a:bodyPr>
          <a:lstStyle/>
          <a:p>
            <a:r>
              <a:rPr lang="en-US" altLang="zh-TW" dirty="0"/>
              <a:t>While the process of compilation begins with scanning and parsing, following are some aspects of compilation that can be difficult or even impossible to perform during syntax analysis:</a:t>
            </a:r>
          </a:p>
          <a:p>
            <a:pPr lvl="1"/>
            <a:r>
              <a:rPr lang="en-US" altLang="zh-TW" dirty="0"/>
              <a:t>Most programming language specifications include prose that describes aspects of the language that cannot be specified in a CFG. Ex: </a:t>
            </a:r>
            <a:r>
              <a:rPr lang="de-DE" altLang="zh-TW" dirty="0"/>
              <a:t>x.y.z in Java, operator overloading.</a:t>
            </a:r>
          </a:p>
          <a:p>
            <a:pPr lvl="1"/>
            <a:r>
              <a:rPr lang="en-US" altLang="zh-TW" dirty="0"/>
              <a:t>For relatively simple languages, syntax-directed translation can perform almost all aspects of program translation during syntax analysis. However, from a software engineering perspective, the separation of activities and concerns into phases (such as syntax analysis, semantic analysis, optimization, and code generation) makes the resulting compiler much easier to write and maintain.</a:t>
            </a:r>
          </a:p>
          <a:p>
            <a:pPr marL="228600" lvl="1">
              <a:spcBef>
                <a:spcPts val="1000"/>
              </a:spcBef>
            </a:pPr>
            <a:r>
              <a:rPr lang="en-US" altLang="zh-TW" sz="2000" dirty="0"/>
              <a:t>In response to the above concerns, we might consider using the </a:t>
            </a:r>
            <a:r>
              <a:rPr lang="en-US" altLang="zh-TW" sz="2000" dirty="0">
                <a:solidFill>
                  <a:srgbClr val="FF0000"/>
                </a:solidFill>
              </a:rPr>
              <a:t>parse tree</a:t>
            </a:r>
            <a:r>
              <a:rPr lang="en-US" altLang="zh-TW" sz="2000" dirty="0"/>
              <a:t> as the structure that survives syntax analysis and is used </a:t>
            </a:r>
            <a:r>
              <a:rPr lang="en-US" altLang="zh-TW" sz="2000" dirty="0">
                <a:solidFill>
                  <a:srgbClr val="FF0000"/>
                </a:solidFill>
              </a:rPr>
              <a:t>for the remaining phases</a:t>
            </a:r>
            <a:r>
              <a:rPr lang="en-US" altLang="zh-TW" sz="2000" dirty="0"/>
              <a:t>.</a:t>
            </a:r>
            <a:endParaRPr lang="zh-TW" altLang="en-US" sz="2000" dirty="0"/>
          </a:p>
        </p:txBody>
      </p:sp>
      <p:sp>
        <p:nvSpPr>
          <p:cNvPr id="4" name="投影片編號版面配置區 3">
            <a:extLst>
              <a:ext uri="{FF2B5EF4-FFF2-40B4-BE49-F238E27FC236}">
                <a16:creationId xmlns:a16="http://schemas.microsoft.com/office/drawing/2014/main" id="{040C8C47-A0D8-10A1-8D06-A8BA48E4ED71}"/>
              </a:ext>
            </a:extLst>
          </p:cNvPr>
          <p:cNvSpPr>
            <a:spLocks noGrp="1"/>
          </p:cNvSpPr>
          <p:nvPr>
            <p:ph type="sldNum" sz="quarter" idx="12"/>
          </p:nvPr>
        </p:nvSpPr>
        <p:spPr/>
        <p:txBody>
          <a:bodyPr/>
          <a:lstStyle/>
          <a:p>
            <a:fld id="{BE15108C-154A-4A5A-9C05-91A49A422BA7}" type="slidenum">
              <a:rPr lang="en-US" smtClean="0"/>
              <a:t>32</a:t>
            </a:fld>
            <a:endParaRPr lang="en-US"/>
          </a:p>
        </p:txBody>
      </p:sp>
    </p:spTree>
    <p:extLst>
      <p:ext uri="{BB962C8B-B14F-4D97-AF65-F5344CB8AC3E}">
        <p14:creationId xmlns:p14="http://schemas.microsoft.com/office/powerpoint/2010/main" val="3286461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6EBA47-17F3-F131-AF61-102F94067A4B}"/>
              </a:ext>
            </a:extLst>
          </p:cNvPr>
          <p:cNvSpPr>
            <a:spLocks noGrp="1"/>
          </p:cNvSpPr>
          <p:nvPr>
            <p:ph type="title"/>
          </p:nvPr>
        </p:nvSpPr>
        <p:spPr/>
        <p:txBody>
          <a:bodyPr/>
          <a:lstStyle/>
          <a:p>
            <a:r>
              <a:rPr lang="en-US" altLang="zh-TW" dirty="0"/>
              <a:t>Abstract Syntax Trees</a:t>
            </a:r>
            <a:endParaRPr lang="zh-TW" altLang="en-US" dirty="0"/>
          </a:p>
        </p:txBody>
      </p:sp>
      <p:sp>
        <p:nvSpPr>
          <p:cNvPr id="3" name="內容版面配置區 2">
            <a:extLst>
              <a:ext uri="{FF2B5EF4-FFF2-40B4-BE49-F238E27FC236}">
                <a16:creationId xmlns:a16="http://schemas.microsoft.com/office/drawing/2014/main" id="{2EC148A4-A6B2-95FF-93DD-1D10ED9C36F9}"/>
              </a:ext>
            </a:extLst>
          </p:cNvPr>
          <p:cNvSpPr>
            <a:spLocks noGrp="1"/>
          </p:cNvSpPr>
          <p:nvPr>
            <p:ph idx="1"/>
          </p:nvPr>
        </p:nvSpPr>
        <p:spPr/>
        <p:txBody>
          <a:bodyPr/>
          <a:lstStyle/>
          <a:p>
            <a:r>
              <a:rPr lang="en-US" altLang="zh-TW" dirty="0"/>
              <a:t>However, such trees can be rather large and unnecessarily detailed, even for very simple grammars and inputs.</a:t>
            </a:r>
          </a:p>
          <a:p>
            <a:r>
              <a:rPr lang="en-US" altLang="zh-TW" dirty="0"/>
              <a:t>It is therefore common practice to create an artifact of syntax analysis known as the abstract syntax tree (AST). This structure contains the essential information from a parse tree, but inessential punctuation and delimiters (braces, semicolons, parentheses, etc.) are not included.</a:t>
            </a:r>
            <a:endParaRPr lang="zh-TW" altLang="en-US" dirty="0"/>
          </a:p>
        </p:txBody>
      </p:sp>
      <p:sp>
        <p:nvSpPr>
          <p:cNvPr id="4" name="投影片編號版面配置區 3">
            <a:extLst>
              <a:ext uri="{FF2B5EF4-FFF2-40B4-BE49-F238E27FC236}">
                <a16:creationId xmlns:a16="http://schemas.microsoft.com/office/drawing/2014/main" id="{2F803F1C-481E-308C-1D70-0D771E3BBBB6}"/>
              </a:ext>
            </a:extLst>
          </p:cNvPr>
          <p:cNvSpPr>
            <a:spLocks noGrp="1"/>
          </p:cNvSpPr>
          <p:nvPr>
            <p:ph type="sldNum" sz="quarter" idx="12"/>
          </p:nvPr>
        </p:nvSpPr>
        <p:spPr/>
        <p:txBody>
          <a:bodyPr/>
          <a:lstStyle/>
          <a:p>
            <a:fld id="{BE15108C-154A-4A5A-9C05-91A49A422BA7}" type="slidenum">
              <a:rPr lang="en-US" smtClean="0"/>
              <a:t>33</a:t>
            </a:fld>
            <a:endParaRPr lang="en-US"/>
          </a:p>
        </p:txBody>
      </p:sp>
    </p:spTree>
    <p:extLst>
      <p:ext uri="{BB962C8B-B14F-4D97-AF65-F5344CB8AC3E}">
        <p14:creationId xmlns:p14="http://schemas.microsoft.com/office/powerpoint/2010/main" val="76544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696E80AE-E906-A0B5-3206-3A2D95FE4FA8}"/>
              </a:ext>
            </a:extLst>
          </p:cNvPr>
          <p:cNvPicPr>
            <a:picLocks noGrp="1" noChangeAspect="1"/>
          </p:cNvPicPr>
          <p:nvPr>
            <p:ph idx="1"/>
          </p:nvPr>
        </p:nvPicPr>
        <p:blipFill>
          <a:blip r:embed="rId2"/>
          <a:stretch>
            <a:fillRect/>
          </a:stretch>
        </p:blipFill>
        <p:spPr>
          <a:xfrm>
            <a:off x="6960734" y="1545555"/>
            <a:ext cx="5135612" cy="3563938"/>
          </a:xfrm>
        </p:spPr>
      </p:pic>
      <p:sp>
        <p:nvSpPr>
          <p:cNvPr id="4" name="投影片編號版面配置區 3">
            <a:extLst>
              <a:ext uri="{FF2B5EF4-FFF2-40B4-BE49-F238E27FC236}">
                <a16:creationId xmlns:a16="http://schemas.microsoft.com/office/drawing/2014/main" id="{E9374C1A-A147-A1D0-2027-BA059B76A7CD}"/>
              </a:ext>
            </a:extLst>
          </p:cNvPr>
          <p:cNvSpPr>
            <a:spLocks noGrp="1"/>
          </p:cNvSpPr>
          <p:nvPr>
            <p:ph type="sldNum" sz="quarter" idx="12"/>
          </p:nvPr>
        </p:nvSpPr>
        <p:spPr/>
        <p:txBody>
          <a:bodyPr/>
          <a:lstStyle/>
          <a:p>
            <a:fld id="{BE15108C-154A-4A5A-9C05-91A49A422BA7}" type="slidenum">
              <a:rPr lang="en-US" smtClean="0"/>
              <a:t>34</a:t>
            </a:fld>
            <a:endParaRPr lang="en-US"/>
          </a:p>
        </p:txBody>
      </p:sp>
      <p:pic>
        <p:nvPicPr>
          <p:cNvPr id="7" name="圖片 6">
            <a:extLst>
              <a:ext uri="{FF2B5EF4-FFF2-40B4-BE49-F238E27FC236}">
                <a16:creationId xmlns:a16="http://schemas.microsoft.com/office/drawing/2014/main" id="{0B8FBAA3-3A89-64E8-12DE-C2E4771DDE78}"/>
              </a:ext>
            </a:extLst>
          </p:cNvPr>
          <p:cNvPicPr>
            <a:picLocks noChangeAspect="1"/>
          </p:cNvPicPr>
          <p:nvPr/>
        </p:nvPicPr>
        <p:blipFill>
          <a:blip r:embed="rId3"/>
          <a:stretch>
            <a:fillRect/>
          </a:stretch>
        </p:blipFill>
        <p:spPr>
          <a:xfrm>
            <a:off x="436401" y="1330722"/>
            <a:ext cx="6524333" cy="4196556"/>
          </a:xfrm>
          <a:prstGeom prst="rect">
            <a:avLst/>
          </a:prstGeom>
        </p:spPr>
      </p:pic>
      <p:sp>
        <p:nvSpPr>
          <p:cNvPr id="9" name="文字方塊 8">
            <a:extLst>
              <a:ext uri="{FF2B5EF4-FFF2-40B4-BE49-F238E27FC236}">
                <a16:creationId xmlns:a16="http://schemas.microsoft.com/office/drawing/2014/main" id="{C9F21EDE-64FD-60B3-D2FB-A605B384A904}"/>
              </a:ext>
            </a:extLst>
          </p:cNvPr>
          <p:cNvSpPr txBox="1"/>
          <p:nvPr/>
        </p:nvSpPr>
        <p:spPr>
          <a:xfrm>
            <a:off x="8752514" y="5681904"/>
            <a:ext cx="2622958" cy="369332"/>
          </a:xfrm>
          <a:prstGeom prst="rect">
            <a:avLst/>
          </a:prstGeom>
          <a:noFill/>
        </p:spPr>
        <p:txBody>
          <a:bodyPr wrap="square">
            <a:spAutoFit/>
          </a:bodyPr>
          <a:lstStyle/>
          <a:p>
            <a:r>
              <a:rPr lang="en-US" altLang="zh-TW" dirty="0"/>
              <a:t>Abstract Syntax Tree</a:t>
            </a:r>
            <a:endParaRPr lang="zh-TW" altLang="en-US" dirty="0"/>
          </a:p>
        </p:txBody>
      </p:sp>
      <p:sp>
        <p:nvSpPr>
          <p:cNvPr id="11" name="文字方塊 10">
            <a:extLst>
              <a:ext uri="{FF2B5EF4-FFF2-40B4-BE49-F238E27FC236}">
                <a16:creationId xmlns:a16="http://schemas.microsoft.com/office/drawing/2014/main" id="{C3AE3F26-58AA-C8E1-3114-DD5BC969C2E4}"/>
              </a:ext>
            </a:extLst>
          </p:cNvPr>
          <p:cNvSpPr txBox="1"/>
          <p:nvPr/>
        </p:nvSpPr>
        <p:spPr>
          <a:xfrm>
            <a:off x="2800526" y="5687126"/>
            <a:ext cx="1544972" cy="369332"/>
          </a:xfrm>
          <a:prstGeom prst="rect">
            <a:avLst/>
          </a:prstGeom>
          <a:noFill/>
        </p:spPr>
        <p:txBody>
          <a:bodyPr wrap="square">
            <a:spAutoFit/>
          </a:bodyPr>
          <a:lstStyle/>
          <a:p>
            <a:r>
              <a:rPr lang="en-US" altLang="zh-TW" dirty="0"/>
              <a:t>Parse Tree</a:t>
            </a:r>
            <a:endParaRPr lang="zh-TW" altLang="en-US" dirty="0"/>
          </a:p>
        </p:txBody>
      </p:sp>
    </p:spTree>
    <p:extLst>
      <p:ext uri="{BB962C8B-B14F-4D97-AF65-F5344CB8AC3E}">
        <p14:creationId xmlns:p14="http://schemas.microsoft.com/office/powerpoint/2010/main" val="51417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93ECBC-A730-9B01-0C0C-7291DBC83D36}"/>
              </a:ext>
            </a:extLst>
          </p:cNvPr>
          <p:cNvSpPr>
            <a:spLocks noGrp="1"/>
          </p:cNvSpPr>
          <p:nvPr>
            <p:ph type="title"/>
          </p:nvPr>
        </p:nvSpPr>
        <p:spPr/>
        <p:txBody>
          <a:bodyPr/>
          <a:lstStyle/>
          <a:p>
            <a:r>
              <a:rPr lang="en-US" altLang="zh-TW" dirty="0"/>
              <a:t>Syntax-Directed Translation</a:t>
            </a:r>
            <a:endParaRPr lang="zh-TW" altLang="en-US" dirty="0"/>
          </a:p>
        </p:txBody>
      </p:sp>
      <p:sp>
        <p:nvSpPr>
          <p:cNvPr id="3" name="內容版面配置區 2">
            <a:extLst>
              <a:ext uri="{FF2B5EF4-FFF2-40B4-BE49-F238E27FC236}">
                <a16:creationId xmlns:a16="http://schemas.microsoft.com/office/drawing/2014/main" id="{82EC855A-8778-295A-7D13-9EC30EC1A02C}"/>
              </a:ext>
            </a:extLst>
          </p:cNvPr>
          <p:cNvSpPr>
            <a:spLocks noGrp="1"/>
          </p:cNvSpPr>
          <p:nvPr>
            <p:ph idx="1"/>
          </p:nvPr>
        </p:nvSpPr>
        <p:spPr/>
        <p:txBody>
          <a:bodyPr>
            <a:normAutofit/>
          </a:bodyPr>
          <a:lstStyle/>
          <a:p>
            <a:r>
              <a:rPr lang="en-US" altLang="zh-TW" dirty="0"/>
              <a:t>Two concepts related to syntax-directed translation:</a:t>
            </a:r>
          </a:p>
          <a:p>
            <a:pPr lvl="1"/>
            <a:r>
              <a:rPr lang="en-US" altLang="zh-TW" dirty="0">
                <a:solidFill>
                  <a:srgbClr val="FF0000"/>
                </a:solidFill>
              </a:rPr>
              <a:t>Attributes</a:t>
            </a:r>
            <a:r>
              <a:rPr lang="en-US" altLang="zh-TW" dirty="0"/>
              <a:t>. An attribute is any quantity associated with a programming construct. Examples of attributes are data types of expressions, the number of instructions in the generated code, or the location of the first instruction in the generated code for a construct …</a:t>
            </a:r>
          </a:p>
          <a:p>
            <a:pPr lvl="1"/>
            <a:r>
              <a:rPr lang="en-US" altLang="zh-TW" dirty="0">
                <a:solidFill>
                  <a:srgbClr val="FF0000"/>
                </a:solidFill>
              </a:rPr>
              <a:t>Translation schemes</a:t>
            </a:r>
            <a:r>
              <a:rPr lang="en-US" altLang="zh-TW" dirty="0"/>
              <a:t>. A translation scheme is a notation for attaching program fragments to the productions of a grammar. The program fragments are executed when the production is used during syntax analysis. The combined result of all these fragment executions, in the order induced by the syntax analysis, produces the translation of the program to which this analysis/synthesis process is applied.</a:t>
            </a:r>
            <a:endParaRPr lang="zh-TW" altLang="en-US" dirty="0"/>
          </a:p>
        </p:txBody>
      </p:sp>
      <p:sp>
        <p:nvSpPr>
          <p:cNvPr id="4" name="投影片編號版面配置區 3">
            <a:extLst>
              <a:ext uri="{FF2B5EF4-FFF2-40B4-BE49-F238E27FC236}">
                <a16:creationId xmlns:a16="http://schemas.microsoft.com/office/drawing/2014/main" id="{A05471B9-F8CF-35A0-4CA1-0D185FA937CA}"/>
              </a:ext>
            </a:extLst>
          </p:cNvPr>
          <p:cNvSpPr>
            <a:spLocks noGrp="1"/>
          </p:cNvSpPr>
          <p:nvPr>
            <p:ph type="sldNum" sz="quarter" idx="12"/>
          </p:nvPr>
        </p:nvSpPr>
        <p:spPr/>
        <p:txBody>
          <a:bodyPr/>
          <a:lstStyle/>
          <a:p>
            <a:fld id="{BE15108C-154A-4A5A-9C05-91A49A422BA7}" type="slidenum">
              <a:rPr lang="en-US" smtClean="0"/>
              <a:t>35</a:t>
            </a:fld>
            <a:endParaRPr lang="en-US"/>
          </a:p>
        </p:txBody>
      </p:sp>
    </p:spTree>
    <p:extLst>
      <p:ext uri="{BB962C8B-B14F-4D97-AF65-F5344CB8AC3E}">
        <p14:creationId xmlns:p14="http://schemas.microsoft.com/office/powerpoint/2010/main" val="1096716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8" name="Rectangle 4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Right Triangle 82">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C0BE6644-BFD5-F928-AEA5-3BB7881C69C6}"/>
              </a:ext>
            </a:extLst>
          </p:cNvPr>
          <p:cNvSpPr>
            <a:spLocks noGrp="1"/>
          </p:cNvSpPr>
          <p:nvPr>
            <p:ph type="title"/>
          </p:nvPr>
        </p:nvSpPr>
        <p:spPr>
          <a:xfrm>
            <a:off x="691078" y="1010149"/>
            <a:ext cx="4927427" cy="2418845"/>
          </a:xfrm>
        </p:spPr>
        <p:txBody>
          <a:bodyPr vert="horz" lIns="91440" tIns="45720" rIns="91440" bIns="45720" rtlCol="0" anchor="ctr">
            <a:normAutofit/>
          </a:bodyPr>
          <a:lstStyle/>
          <a:p>
            <a:r>
              <a:rPr lang="en-US" altLang="zh-TW" sz="5400"/>
              <a:t>Synthesized Attributes</a:t>
            </a:r>
          </a:p>
        </p:txBody>
      </p:sp>
      <p:sp useBgFill="1">
        <p:nvSpPr>
          <p:cNvPr id="85" name="Freeform: Shape 84">
            <a:extLst>
              <a:ext uri="{FF2B5EF4-FFF2-40B4-BE49-F238E27FC236}">
                <a16:creationId xmlns:a16="http://schemas.microsoft.com/office/drawing/2014/main" id="{DC4B089A-D5C8-4CF7-AFF9-EA4CCE28D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圖片 7">
            <a:extLst>
              <a:ext uri="{FF2B5EF4-FFF2-40B4-BE49-F238E27FC236}">
                <a16:creationId xmlns:a16="http://schemas.microsoft.com/office/drawing/2014/main" id="{AEAB6714-BEAA-6110-D806-4286185A7CAC}"/>
              </a:ext>
            </a:extLst>
          </p:cNvPr>
          <p:cNvPicPr>
            <a:picLocks noChangeAspect="1"/>
          </p:cNvPicPr>
          <p:nvPr/>
        </p:nvPicPr>
        <p:blipFill>
          <a:blip r:embed="rId2"/>
          <a:stretch>
            <a:fillRect/>
          </a:stretch>
        </p:blipFill>
        <p:spPr>
          <a:xfrm>
            <a:off x="7151436" y="714592"/>
            <a:ext cx="4289121" cy="2631961"/>
          </a:xfrm>
          <a:prstGeom prst="rect">
            <a:avLst/>
          </a:prstGeom>
        </p:spPr>
      </p:pic>
      <p:pic>
        <p:nvPicPr>
          <p:cNvPr id="6" name="內容版面配置區 5">
            <a:extLst>
              <a:ext uri="{FF2B5EF4-FFF2-40B4-BE49-F238E27FC236}">
                <a16:creationId xmlns:a16="http://schemas.microsoft.com/office/drawing/2014/main" id="{18464CCC-6C43-300F-88F1-7DAC939BFDE7}"/>
              </a:ext>
            </a:extLst>
          </p:cNvPr>
          <p:cNvPicPr>
            <a:picLocks noGrp="1" noChangeAspect="1"/>
          </p:cNvPicPr>
          <p:nvPr>
            <p:ph idx="1"/>
          </p:nvPr>
        </p:nvPicPr>
        <p:blipFill>
          <a:blip r:embed="rId3"/>
          <a:stretch>
            <a:fillRect/>
          </a:stretch>
        </p:blipFill>
        <p:spPr>
          <a:xfrm>
            <a:off x="7073123" y="3511441"/>
            <a:ext cx="4445750" cy="2228244"/>
          </a:xfrm>
          <a:prstGeom prst="rect">
            <a:avLst/>
          </a:prstGeom>
        </p:spPr>
      </p:pic>
      <p:sp>
        <p:nvSpPr>
          <p:cNvPr id="4" name="投影片編號版面配置區 3">
            <a:extLst>
              <a:ext uri="{FF2B5EF4-FFF2-40B4-BE49-F238E27FC236}">
                <a16:creationId xmlns:a16="http://schemas.microsoft.com/office/drawing/2014/main" id="{DDD62E3B-8E3B-8BEE-075F-E13E3EB01290}"/>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36</a:t>
            </a:fld>
            <a:endParaRPr lang="en-US"/>
          </a:p>
        </p:txBody>
      </p:sp>
    </p:spTree>
    <p:extLst>
      <p:ext uri="{BB962C8B-B14F-4D97-AF65-F5344CB8AC3E}">
        <p14:creationId xmlns:p14="http://schemas.microsoft.com/office/powerpoint/2010/main" val="135101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8BC9B5-CCAB-7B33-D60C-126AB7FAD5FD}"/>
              </a:ext>
            </a:extLst>
          </p:cNvPr>
          <p:cNvSpPr>
            <a:spLocks noGrp="1"/>
          </p:cNvSpPr>
          <p:nvPr>
            <p:ph type="title"/>
          </p:nvPr>
        </p:nvSpPr>
        <p:spPr/>
        <p:txBody>
          <a:bodyPr/>
          <a:lstStyle/>
          <a:p>
            <a:r>
              <a:rPr lang="en-US" altLang="zh-TW" dirty="0"/>
              <a:t>Tree Traversals</a:t>
            </a:r>
            <a:endParaRPr lang="zh-TW" altLang="en-US" dirty="0"/>
          </a:p>
        </p:txBody>
      </p:sp>
      <p:sp>
        <p:nvSpPr>
          <p:cNvPr id="3" name="內容版面配置區 2">
            <a:extLst>
              <a:ext uri="{FF2B5EF4-FFF2-40B4-BE49-F238E27FC236}">
                <a16:creationId xmlns:a16="http://schemas.microsoft.com/office/drawing/2014/main" id="{0950D49F-221D-6B06-EF50-69EC220B8AD1}"/>
              </a:ext>
            </a:extLst>
          </p:cNvPr>
          <p:cNvSpPr>
            <a:spLocks noGrp="1"/>
          </p:cNvSpPr>
          <p:nvPr>
            <p:ph idx="1"/>
          </p:nvPr>
        </p:nvSpPr>
        <p:spPr/>
        <p:txBody>
          <a:bodyPr/>
          <a:lstStyle/>
          <a:p>
            <a:r>
              <a:rPr lang="en-US" altLang="zh-TW" dirty="0"/>
              <a:t>Tree traversals will be used for describing attribute evaluation and for specifying the execution of code fragments in a translation scheme.</a:t>
            </a:r>
            <a:endParaRPr lang="zh-TW" altLang="en-US" dirty="0"/>
          </a:p>
        </p:txBody>
      </p:sp>
      <p:sp>
        <p:nvSpPr>
          <p:cNvPr id="4" name="投影片編號版面配置區 3">
            <a:extLst>
              <a:ext uri="{FF2B5EF4-FFF2-40B4-BE49-F238E27FC236}">
                <a16:creationId xmlns:a16="http://schemas.microsoft.com/office/drawing/2014/main" id="{A1DBCF40-5DC7-A16C-4206-6DCAB0453682}"/>
              </a:ext>
            </a:extLst>
          </p:cNvPr>
          <p:cNvSpPr>
            <a:spLocks noGrp="1"/>
          </p:cNvSpPr>
          <p:nvPr>
            <p:ph type="sldNum" sz="quarter" idx="12"/>
          </p:nvPr>
        </p:nvSpPr>
        <p:spPr/>
        <p:txBody>
          <a:bodyPr/>
          <a:lstStyle/>
          <a:p>
            <a:fld id="{BE15108C-154A-4A5A-9C05-91A49A422BA7}" type="slidenum">
              <a:rPr lang="en-US" smtClean="0"/>
              <a:t>37</a:t>
            </a:fld>
            <a:endParaRPr lang="en-US"/>
          </a:p>
        </p:txBody>
      </p:sp>
      <p:pic>
        <p:nvPicPr>
          <p:cNvPr id="6" name="圖片 5">
            <a:extLst>
              <a:ext uri="{FF2B5EF4-FFF2-40B4-BE49-F238E27FC236}">
                <a16:creationId xmlns:a16="http://schemas.microsoft.com/office/drawing/2014/main" id="{65A0E3DD-32BC-4247-D0AE-C51B6187E94D}"/>
              </a:ext>
            </a:extLst>
          </p:cNvPr>
          <p:cNvPicPr>
            <a:picLocks noChangeAspect="1"/>
          </p:cNvPicPr>
          <p:nvPr/>
        </p:nvPicPr>
        <p:blipFill>
          <a:blip r:embed="rId2"/>
          <a:stretch>
            <a:fillRect/>
          </a:stretch>
        </p:blipFill>
        <p:spPr>
          <a:xfrm>
            <a:off x="3112315" y="3155748"/>
            <a:ext cx="5169895" cy="3060122"/>
          </a:xfrm>
          <a:prstGeom prst="rect">
            <a:avLst/>
          </a:prstGeom>
        </p:spPr>
      </p:pic>
      <p:sp>
        <p:nvSpPr>
          <p:cNvPr id="8" name="文字方塊 7">
            <a:extLst>
              <a:ext uri="{FF2B5EF4-FFF2-40B4-BE49-F238E27FC236}">
                <a16:creationId xmlns:a16="http://schemas.microsoft.com/office/drawing/2014/main" id="{4D37DDE5-BE0F-C56C-65A0-B20BF4A16BBA}"/>
              </a:ext>
            </a:extLst>
          </p:cNvPr>
          <p:cNvSpPr txBox="1"/>
          <p:nvPr/>
        </p:nvSpPr>
        <p:spPr>
          <a:xfrm>
            <a:off x="4819474" y="6024323"/>
            <a:ext cx="2688672" cy="400110"/>
          </a:xfrm>
          <a:prstGeom prst="rect">
            <a:avLst/>
          </a:prstGeom>
          <a:noFill/>
        </p:spPr>
        <p:txBody>
          <a:bodyPr wrap="square">
            <a:spAutoFit/>
          </a:bodyPr>
          <a:lstStyle/>
          <a:p>
            <a:r>
              <a:rPr lang="en-US" altLang="zh-TW" sz="2000" dirty="0">
                <a:solidFill>
                  <a:srgbClr val="FF0000"/>
                </a:solidFill>
              </a:rPr>
              <a:t>depth-first traversal</a:t>
            </a:r>
            <a:endParaRPr lang="zh-TW" altLang="en-US" sz="2000" dirty="0">
              <a:solidFill>
                <a:srgbClr val="FF0000"/>
              </a:solidFill>
            </a:endParaRPr>
          </a:p>
        </p:txBody>
      </p:sp>
    </p:spTree>
    <p:extLst>
      <p:ext uri="{BB962C8B-B14F-4D97-AF65-F5344CB8AC3E}">
        <p14:creationId xmlns:p14="http://schemas.microsoft.com/office/powerpoint/2010/main" val="63940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1B4438-6956-01A0-2772-E7C20599E8F0}"/>
              </a:ext>
            </a:extLst>
          </p:cNvPr>
          <p:cNvSpPr>
            <a:spLocks noGrp="1"/>
          </p:cNvSpPr>
          <p:nvPr>
            <p:ph type="title"/>
          </p:nvPr>
        </p:nvSpPr>
        <p:spPr/>
        <p:txBody>
          <a:bodyPr/>
          <a:lstStyle/>
          <a:p>
            <a:r>
              <a:rPr lang="en-US" altLang="zh-TW" dirty="0"/>
              <a:t>Translation Schemes</a:t>
            </a:r>
            <a:endParaRPr lang="zh-TW" altLang="en-US" dirty="0"/>
          </a:p>
        </p:txBody>
      </p:sp>
      <p:sp>
        <p:nvSpPr>
          <p:cNvPr id="3" name="內容版面配置區 2">
            <a:extLst>
              <a:ext uri="{FF2B5EF4-FFF2-40B4-BE49-F238E27FC236}">
                <a16:creationId xmlns:a16="http://schemas.microsoft.com/office/drawing/2014/main" id="{B1F6EEBC-C67E-7319-D11E-6C399F46786C}"/>
              </a:ext>
            </a:extLst>
          </p:cNvPr>
          <p:cNvSpPr>
            <a:spLocks noGrp="1"/>
          </p:cNvSpPr>
          <p:nvPr>
            <p:ph idx="1"/>
          </p:nvPr>
        </p:nvSpPr>
        <p:spPr/>
        <p:txBody>
          <a:bodyPr/>
          <a:lstStyle/>
          <a:p>
            <a:r>
              <a:rPr lang="en-US" altLang="zh-TW" dirty="0"/>
              <a:t>A syntax-directed translation scheme is a notation for specifying a translation by attaching program fragments to productions in a grammar.</a:t>
            </a:r>
          </a:p>
          <a:p>
            <a:r>
              <a:rPr lang="en-US" altLang="zh-TW" dirty="0"/>
              <a:t>The position at which an action is to be executed is shown by enclosing it between curly braces and writing it within the production body, as in</a:t>
            </a:r>
            <a:br>
              <a:rPr lang="en-US" altLang="zh-TW" dirty="0"/>
            </a:br>
            <a:r>
              <a:rPr lang="en-US" altLang="zh-TW" dirty="0"/>
              <a:t>rest → + term {print('+’)} rest</a:t>
            </a:r>
            <a:r>
              <a:rPr lang="en-US" altLang="zh-TW" baseline="-25000" dirty="0"/>
              <a:t>1</a:t>
            </a:r>
            <a:endParaRPr lang="zh-TW" altLang="en-US" baseline="-25000" dirty="0"/>
          </a:p>
        </p:txBody>
      </p:sp>
      <p:sp>
        <p:nvSpPr>
          <p:cNvPr id="4" name="投影片編號版面配置區 3">
            <a:extLst>
              <a:ext uri="{FF2B5EF4-FFF2-40B4-BE49-F238E27FC236}">
                <a16:creationId xmlns:a16="http://schemas.microsoft.com/office/drawing/2014/main" id="{978BAFEF-8B8A-B9C2-9768-487631AA7FDA}"/>
              </a:ext>
            </a:extLst>
          </p:cNvPr>
          <p:cNvSpPr>
            <a:spLocks noGrp="1"/>
          </p:cNvSpPr>
          <p:nvPr>
            <p:ph type="sldNum" sz="quarter" idx="12"/>
          </p:nvPr>
        </p:nvSpPr>
        <p:spPr/>
        <p:txBody>
          <a:bodyPr/>
          <a:lstStyle/>
          <a:p>
            <a:fld id="{BE15108C-154A-4A5A-9C05-91A49A422BA7}" type="slidenum">
              <a:rPr lang="en-US" smtClean="0"/>
              <a:t>38</a:t>
            </a:fld>
            <a:endParaRPr lang="en-US"/>
          </a:p>
        </p:txBody>
      </p:sp>
      <p:pic>
        <p:nvPicPr>
          <p:cNvPr id="6" name="圖片 5">
            <a:extLst>
              <a:ext uri="{FF2B5EF4-FFF2-40B4-BE49-F238E27FC236}">
                <a16:creationId xmlns:a16="http://schemas.microsoft.com/office/drawing/2014/main" id="{42B5BF8D-061F-AC34-1F3B-905BD46D1AF7}"/>
              </a:ext>
            </a:extLst>
          </p:cNvPr>
          <p:cNvPicPr>
            <a:picLocks noChangeAspect="1"/>
          </p:cNvPicPr>
          <p:nvPr/>
        </p:nvPicPr>
        <p:blipFill>
          <a:blip r:embed="rId2"/>
          <a:stretch>
            <a:fillRect/>
          </a:stretch>
        </p:blipFill>
        <p:spPr>
          <a:xfrm>
            <a:off x="3006124" y="4448175"/>
            <a:ext cx="5893560" cy="1683874"/>
          </a:xfrm>
          <a:prstGeom prst="rect">
            <a:avLst/>
          </a:prstGeom>
        </p:spPr>
      </p:pic>
    </p:spTree>
    <p:extLst>
      <p:ext uri="{BB962C8B-B14F-4D97-AF65-F5344CB8AC3E}">
        <p14:creationId xmlns:p14="http://schemas.microsoft.com/office/powerpoint/2010/main" val="3395852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E83D4FA2-B0BD-E5A0-4846-E0A8F1F7EC41}"/>
              </a:ext>
            </a:extLst>
          </p:cNvPr>
          <p:cNvSpPr>
            <a:spLocks noGrp="1"/>
          </p:cNvSpPr>
          <p:nvPr>
            <p:ph type="title"/>
          </p:nvPr>
        </p:nvSpPr>
        <p:spPr>
          <a:xfrm>
            <a:off x="691079" y="725952"/>
            <a:ext cx="4038652" cy="1881178"/>
          </a:xfrm>
        </p:spPr>
        <p:txBody>
          <a:bodyPr>
            <a:normAutofit/>
          </a:bodyPr>
          <a:lstStyle/>
          <a:p>
            <a:r>
              <a:rPr lang="en-US" altLang="zh-TW" dirty="0"/>
              <a:t>Translation Schemes</a:t>
            </a:r>
            <a:endParaRPr lang="zh-TW" altLang="en-US" dirty="0"/>
          </a:p>
        </p:txBody>
      </p:sp>
      <p:sp>
        <p:nvSpPr>
          <p:cNvPr id="3" name="內容版面配置區 2">
            <a:extLst>
              <a:ext uri="{FF2B5EF4-FFF2-40B4-BE49-F238E27FC236}">
                <a16:creationId xmlns:a16="http://schemas.microsoft.com/office/drawing/2014/main" id="{335A8057-F0CF-B3BC-5864-240A96924C41}"/>
              </a:ext>
            </a:extLst>
          </p:cNvPr>
          <p:cNvSpPr>
            <a:spLocks noGrp="1"/>
          </p:cNvSpPr>
          <p:nvPr>
            <p:ph idx="1"/>
          </p:nvPr>
        </p:nvSpPr>
        <p:spPr>
          <a:xfrm>
            <a:off x="691079" y="2886117"/>
            <a:ext cx="4038652" cy="3276824"/>
          </a:xfrm>
        </p:spPr>
        <p:txBody>
          <a:bodyPr>
            <a:normAutofit/>
          </a:bodyPr>
          <a:lstStyle/>
          <a:p>
            <a:pPr marL="0" indent="0">
              <a:buNone/>
            </a:pPr>
            <a:r>
              <a:rPr lang="en-US" altLang="zh-TW" dirty="0"/>
              <a:t>expr → expr</a:t>
            </a:r>
            <a:r>
              <a:rPr lang="en-US" altLang="zh-TW" baseline="-25000" dirty="0"/>
              <a:t>1</a:t>
            </a:r>
            <a:r>
              <a:rPr lang="en-US" altLang="zh-TW" dirty="0"/>
              <a:t> + term {print('+’)}</a:t>
            </a:r>
          </a:p>
          <a:p>
            <a:pPr marL="0" indent="0">
              <a:buNone/>
            </a:pPr>
            <a:r>
              <a:rPr lang="en-US" altLang="zh-TW" dirty="0"/>
              <a:t>expr → expr</a:t>
            </a:r>
            <a:r>
              <a:rPr lang="en-US" altLang="zh-TW" baseline="-25000" dirty="0"/>
              <a:t>1</a:t>
            </a:r>
            <a:r>
              <a:rPr lang="en-US" altLang="zh-TW" dirty="0"/>
              <a:t> - term {print('-’)}</a:t>
            </a:r>
          </a:p>
          <a:p>
            <a:pPr marL="0" indent="0">
              <a:buNone/>
            </a:pPr>
            <a:r>
              <a:rPr lang="en-US" altLang="zh-TW" dirty="0"/>
              <a:t>expr → term</a:t>
            </a:r>
          </a:p>
          <a:p>
            <a:pPr marL="0" indent="0">
              <a:buNone/>
            </a:pPr>
            <a:r>
              <a:rPr lang="en-US" altLang="zh-TW" dirty="0"/>
              <a:t>term → 0 {print (‘0’)}</a:t>
            </a:r>
          </a:p>
          <a:p>
            <a:pPr marL="0" indent="0">
              <a:buNone/>
            </a:pPr>
            <a:r>
              <a:rPr lang="en-US" altLang="zh-TW" dirty="0"/>
              <a:t>term → 1 {print (' 1’)}</a:t>
            </a:r>
          </a:p>
          <a:p>
            <a:pPr marL="0" indent="0">
              <a:buNone/>
            </a:pPr>
            <a:r>
              <a:rPr lang="en-US" altLang="zh-TW" dirty="0"/>
              <a:t>...</a:t>
            </a:r>
          </a:p>
          <a:p>
            <a:pPr marL="0" indent="0">
              <a:buNone/>
            </a:pPr>
            <a:r>
              <a:rPr lang="en-US" altLang="zh-TW" dirty="0"/>
              <a:t>term → 9 {print ('9’)}</a:t>
            </a:r>
            <a:endParaRPr lang="zh-TW" altLang="en-US" dirty="0"/>
          </a:p>
        </p:txBody>
      </p:sp>
      <p:pic>
        <p:nvPicPr>
          <p:cNvPr id="6" name="圖片 5">
            <a:extLst>
              <a:ext uri="{FF2B5EF4-FFF2-40B4-BE49-F238E27FC236}">
                <a16:creationId xmlns:a16="http://schemas.microsoft.com/office/drawing/2014/main" id="{62796FED-1E47-53E9-D871-764DF9C54395}"/>
              </a:ext>
            </a:extLst>
          </p:cNvPr>
          <p:cNvPicPr>
            <a:picLocks noChangeAspect="1"/>
          </p:cNvPicPr>
          <p:nvPr/>
        </p:nvPicPr>
        <p:blipFill>
          <a:blip r:embed="rId2"/>
          <a:stretch>
            <a:fillRect/>
          </a:stretch>
        </p:blipFill>
        <p:spPr>
          <a:xfrm>
            <a:off x="5106333" y="2009386"/>
            <a:ext cx="6401443" cy="2853976"/>
          </a:xfrm>
          <a:prstGeom prst="rect">
            <a:avLst/>
          </a:prstGeom>
        </p:spPr>
      </p:pic>
      <p:sp>
        <p:nvSpPr>
          <p:cNvPr id="4" name="投影片編號版面配置區 3">
            <a:extLst>
              <a:ext uri="{FF2B5EF4-FFF2-40B4-BE49-F238E27FC236}">
                <a16:creationId xmlns:a16="http://schemas.microsoft.com/office/drawing/2014/main" id="{882354EB-154B-B2FE-0873-28BEDCBF8438}"/>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39</a:t>
            </a:fld>
            <a:endParaRPr lang="en-US"/>
          </a:p>
        </p:txBody>
      </p:sp>
    </p:spTree>
    <p:extLst>
      <p:ext uri="{BB962C8B-B14F-4D97-AF65-F5344CB8AC3E}">
        <p14:creationId xmlns:p14="http://schemas.microsoft.com/office/powerpoint/2010/main" val="3123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9EC11C3-4162-022E-9CB5-5C1150182233}"/>
              </a:ext>
            </a:extLst>
          </p:cNvPr>
          <p:cNvSpPr>
            <a:spLocks noGrp="1"/>
          </p:cNvSpPr>
          <p:nvPr>
            <p:ph type="sldNum" sz="quarter" idx="12"/>
          </p:nvPr>
        </p:nvSpPr>
        <p:spPr/>
        <p:txBody>
          <a:bodyPr/>
          <a:lstStyle/>
          <a:p>
            <a:fld id="{BE15108C-154A-4A5A-9C05-91A49A422BA7}" type="slidenum">
              <a:rPr lang="en-US" smtClean="0"/>
              <a:t>4</a:t>
            </a:fld>
            <a:endParaRPr lang="en-US"/>
          </a:p>
        </p:txBody>
      </p:sp>
      <p:pic>
        <p:nvPicPr>
          <p:cNvPr id="4" name="圖片 3">
            <a:extLst>
              <a:ext uri="{FF2B5EF4-FFF2-40B4-BE49-F238E27FC236}">
                <a16:creationId xmlns:a16="http://schemas.microsoft.com/office/drawing/2014/main" id="{A67FA1CE-2FAA-8ACE-1707-809E07FF2845}"/>
              </a:ext>
            </a:extLst>
          </p:cNvPr>
          <p:cNvPicPr>
            <a:picLocks noChangeAspect="1"/>
          </p:cNvPicPr>
          <p:nvPr/>
        </p:nvPicPr>
        <p:blipFill>
          <a:blip r:embed="rId2"/>
          <a:stretch>
            <a:fillRect/>
          </a:stretch>
        </p:blipFill>
        <p:spPr>
          <a:xfrm>
            <a:off x="1818409" y="0"/>
            <a:ext cx="8555182" cy="6858000"/>
          </a:xfrm>
          <a:prstGeom prst="rect">
            <a:avLst/>
          </a:prstGeom>
        </p:spPr>
      </p:pic>
    </p:spTree>
    <p:extLst>
      <p:ext uri="{BB962C8B-B14F-4D97-AF65-F5344CB8AC3E}">
        <p14:creationId xmlns:p14="http://schemas.microsoft.com/office/powerpoint/2010/main" val="2273510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D0207F9-7142-9967-1C85-6E155D6A74EA}"/>
              </a:ext>
            </a:extLst>
          </p:cNvPr>
          <p:cNvSpPr>
            <a:spLocks noGrp="1"/>
          </p:cNvSpPr>
          <p:nvPr>
            <p:ph type="title"/>
          </p:nvPr>
        </p:nvSpPr>
        <p:spPr/>
        <p:txBody>
          <a:bodyPr/>
          <a:lstStyle/>
          <a:p>
            <a:r>
              <a:rPr lang="en-US" altLang="zh-TW" dirty="0"/>
              <a:t>Translation Schemes</a:t>
            </a:r>
            <a:endParaRPr lang="zh-TW" altLang="en-US" dirty="0"/>
          </a:p>
        </p:txBody>
      </p:sp>
      <p:sp>
        <p:nvSpPr>
          <p:cNvPr id="6" name="內容版面配置區 5">
            <a:extLst>
              <a:ext uri="{FF2B5EF4-FFF2-40B4-BE49-F238E27FC236}">
                <a16:creationId xmlns:a16="http://schemas.microsoft.com/office/drawing/2014/main" id="{3B5C24FB-B1EB-7D9A-47AB-60D4DB362BD4}"/>
              </a:ext>
            </a:extLst>
          </p:cNvPr>
          <p:cNvSpPr>
            <a:spLocks noGrp="1"/>
          </p:cNvSpPr>
          <p:nvPr>
            <p:ph sz="half" idx="1"/>
          </p:nvPr>
        </p:nvSpPr>
        <p:spPr/>
        <p:txBody>
          <a:bodyPr/>
          <a:lstStyle/>
          <a:p>
            <a:r>
              <a:rPr lang="en-US" altLang="zh-TW" dirty="0"/>
              <a:t>Let</a:t>
            </a:r>
          </a:p>
          <a:p>
            <a:endParaRPr lang="zh-TW" altLang="en-US" dirty="0"/>
          </a:p>
        </p:txBody>
      </p:sp>
      <p:sp>
        <p:nvSpPr>
          <p:cNvPr id="7" name="內容版面配置區 6">
            <a:extLst>
              <a:ext uri="{FF2B5EF4-FFF2-40B4-BE49-F238E27FC236}">
                <a16:creationId xmlns:a16="http://schemas.microsoft.com/office/drawing/2014/main" id="{D7DE62AA-A2B6-4945-59A3-B09722A8C3FB}"/>
              </a:ext>
            </a:extLst>
          </p:cNvPr>
          <p:cNvSpPr>
            <a:spLocks noGrp="1"/>
          </p:cNvSpPr>
          <p:nvPr>
            <p:ph sz="half" idx="2"/>
          </p:nvPr>
        </p:nvSpPr>
        <p:spPr/>
        <p:txBody>
          <a:bodyPr/>
          <a:lstStyle/>
          <a:p>
            <a:r>
              <a:rPr lang="en-US" altLang="zh-TW" dirty="0"/>
              <a:t>Then the left-recursion-eliminating transformation produces the translation scheme</a:t>
            </a:r>
          </a:p>
          <a:p>
            <a:endParaRPr lang="zh-TW" altLang="en-US" dirty="0"/>
          </a:p>
        </p:txBody>
      </p:sp>
      <p:sp>
        <p:nvSpPr>
          <p:cNvPr id="4" name="投影片編號版面配置區 3">
            <a:extLst>
              <a:ext uri="{FF2B5EF4-FFF2-40B4-BE49-F238E27FC236}">
                <a16:creationId xmlns:a16="http://schemas.microsoft.com/office/drawing/2014/main" id="{29721DB1-E3F8-3EAA-F018-E201189D6B52}"/>
              </a:ext>
            </a:extLst>
          </p:cNvPr>
          <p:cNvSpPr>
            <a:spLocks noGrp="1"/>
          </p:cNvSpPr>
          <p:nvPr>
            <p:ph type="sldNum" sz="quarter" idx="12"/>
          </p:nvPr>
        </p:nvSpPr>
        <p:spPr/>
        <p:txBody>
          <a:bodyPr/>
          <a:lstStyle/>
          <a:p>
            <a:fld id="{BE15108C-154A-4A5A-9C05-91A49A422BA7}" type="slidenum">
              <a:rPr lang="en-US" smtClean="0"/>
              <a:t>40</a:t>
            </a:fld>
            <a:endParaRPr lang="en-US"/>
          </a:p>
        </p:txBody>
      </p:sp>
      <p:pic>
        <p:nvPicPr>
          <p:cNvPr id="8" name="圖片 7">
            <a:extLst>
              <a:ext uri="{FF2B5EF4-FFF2-40B4-BE49-F238E27FC236}">
                <a16:creationId xmlns:a16="http://schemas.microsoft.com/office/drawing/2014/main" id="{0C19F2F7-837E-BB77-D5FE-A8463C9D5A0D}"/>
              </a:ext>
            </a:extLst>
          </p:cNvPr>
          <p:cNvPicPr>
            <a:picLocks noChangeAspect="1"/>
          </p:cNvPicPr>
          <p:nvPr/>
        </p:nvPicPr>
        <p:blipFill>
          <a:blip r:embed="rId2"/>
          <a:stretch>
            <a:fillRect/>
          </a:stretch>
        </p:blipFill>
        <p:spPr>
          <a:xfrm>
            <a:off x="1330963" y="2823753"/>
            <a:ext cx="3593442" cy="1388375"/>
          </a:xfrm>
          <a:prstGeom prst="rect">
            <a:avLst/>
          </a:prstGeom>
        </p:spPr>
      </p:pic>
      <p:pic>
        <p:nvPicPr>
          <p:cNvPr id="9" name="圖片 8">
            <a:extLst>
              <a:ext uri="{FF2B5EF4-FFF2-40B4-BE49-F238E27FC236}">
                <a16:creationId xmlns:a16="http://schemas.microsoft.com/office/drawing/2014/main" id="{03184DDF-5F47-2DBB-4311-16F77ED7C0BD}"/>
              </a:ext>
            </a:extLst>
          </p:cNvPr>
          <p:cNvPicPr>
            <a:picLocks noChangeAspect="1"/>
          </p:cNvPicPr>
          <p:nvPr/>
        </p:nvPicPr>
        <p:blipFill>
          <a:blip r:embed="rId3"/>
          <a:stretch>
            <a:fillRect/>
          </a:stretch>
        </p:blipFill>
        <p:spPr>
          <a:xfrm>
            <a:off x="6096000" y="3378568"/>
            <a:ext cx="5004133" cy="3252686"/>
          </a:xfrm>
          <a:prstGeom prst="rect">
            <a:avLst/>
          </a:prstGeom>
        </p:spPr>
      </p:pic>
    </p:spTree>
    <p:extLst>
      <p:ext uri="{BB962C8B-B14F-4D97-AF65-F5344CB8AC3E}">
        <p14:creationId xmlns:p14="http://schemas.microsoft.com/office/powerpoint/2010/main" val="2612193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C9BEFC98-F0D9-7570-525B-D7E5AA898C23}"/>
              </a:ext>
            </a:extLst>
          </p:cNvPr>
          <p:cNvSpPr>
            <a:spLocks noGrp="1"/>
          </p:cNvSpPr>
          <p:nvPr>
            <p:ph type="title"/>
          </p:nvPr>
        </p:nvSpPr>
        <p:spPr/>
        <p:txBody>
          <a:bodyPr/>
          <a:lstStyle/>
          <a:p>
            <a:r>
              <a:rPr lang="en-US" altLang="zh-TW" dirty="0"/>
              <a:t>Translation Schemes</a:t>
            </a:r>
            <a:endParaRPr lang="zh-TW" altLang="en-US" dirty="0"/>
          </a:p>
        </p:txBody>
      </p:sp>
      <p:pic>
        <p:nvPicPr>
          <p:cNvPr id="9" name="內容版面配置區 8">
            <a:extLst>
              <a:ext uri="{FF2B5EF4-FFF2-40B4-BE49-F238E27FC236}">
                <a16:creationId xmlns:a16="http://schemas.microsoft.com/office/drawing/2014/main" id="{BAE20072-60E7-F275-D5D8-206C85097B33}"/>
              </a:ext>
            </a:extLst>
          </p:cNvPr>
          <p:cNvPicPr>
            <a:picLocks noGrp="1" noChangeAspect="1"/>
          </p:cNvPicPr>
          <p:nvPr>
            <p:ph idx="1"/>
          </p:nvPr>
        </p:nvPicPr>
        <p:blipFill>
          <a:blip r:embed="rId2"/>
          <a:stretch>
            <a:fillRect/>
          </a:stretch>
        </p:blipFill>
        <p:spPr>
          <a:xfrm>
            <a:off x="1770584" y="2339975"/>
            <a:ext cx="8165058" cy="3563938"/>
          </a:xfrm>
        </p:spPr>
      </p:pic>
      <p:sp>
        <p:nvSpPr>
          <p:cNvPr id="5" name="投影片編號版面配置區 4">
            <a:extLst>
              <a:ext uri="{FF2B5EF4-FFF2-40B4-BE49-F238E27FC236}">
                <a16:creationId xmlns:a16="http://schemas.microsoft.com/office/drawing/2014/main" id="{820EFA62-2AFF-E506-B1B9-E36FFAA1ABEE}"/>
              </a:ext>
            </a:extLst>
          </p:cNvPr>
          <p:cNvSpPr>
            <a:spLocks noGrp="1"/>
          </p:cNvSpPr>
          <p:nvPr>
            <p:ph type="sldNum" sz="quarter" idx="12"/>
          </p:nvPr>
        </p:nvSpPr>
        <p:spPr/>
        <p:txBody>
          <a:bodyPr/>
          <a:lstStyle/>
          <a:p>
            <a:fld id="{BE15108C-154A-4A5A-9C05-91A49A422BA7}" type="slidenum">
              <a:rPr lang="en-US" smtClean="0"/>
              <a:t>41</a:t>
            </a:fld>
            <a:endParaRPr lang="en-US"/>
          </a:p>
        </p:txBody>
      </p:sp>
    </p:spTree>
    <p:extLst>
      <p:ext uri="{BB962C8B-B14F-4D97-AF65-F5344CB8AC3E}">
        <p14:creationId xmlns:p14="http://schemas.microsoft.com/office/powerpoint/2010/main" val="846471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E16BB4BA-EE77-F97C-79AB-632C78EE23BA}"/>
              </a:ext>
            </a:extLst>
          </p:cNvPr>
          <p:cNvSpPr>
            <a:spLocks noGrp="1"/>
          </p:cNvSpPr>
          <p:nvPr>
            <p:ph type="title"/>
          </p:nvPr>
        </p:nvSpPr>
        <p:spPr>
          <a:xfrm>
            <a:off x="691079" y="725952"/>
            <a:ext cx="4038652" cy="1881178"/>
          </a:xfrm>
        </p:spPr>
        <p:txBody>
          <a:bodyPr>
            <a:normAutofit/>
          </a:bodyPr>
          <a:lstStyle/>
          <a:p>
            <a:r>
              <a:rPr lang="en-US" altLang="zh-TW" dirty="0"/>
              <a:t>Semantic Analysis</a:t>
            </a:r>
            <a:endParaRPr lang="zh-TW" altLang="en-US" dirty="0"/>
          </a:p>
        </p:txBody>
      </p:sp>
      <p:sp>
        <p:nvSpPr>
          <p:cNvPr id="3" name="內容版面配置區 2">
            <a:extLst>
              <a:ext uri="{FF2B5EF4-FFF2-40B4-BE49-F238E27FC236}">
                <a16:creationId xmlns:a16="http://schemas.microsoft.com/office/drawing/2014/main" id="{DA7FA0AC-AC25-F9CC-13D7-5AF84AD32E7C}"/>
              </a:ext>
            </a:extLst>
          </p:cNvPr>
          <p:cNvSpPr>
            <a:spLocks noGrp="1"/>
          </p:cNvSpPr>
          <p:nvPr>
            <p:ph idx="1"/>
          </p:nvPr>
        </p:nvSpPr>
        <p:spPr>
          <a:xfrm>
            <a:off x="691079" y="2886117"/>
            <a:ext cx="4038652" cy="3276824"/>
          </a:xfrm>
        </p:spPr>
        <p:txBody>
          <a:bodyPr>
            <a:normAutofit/>
          </a:bodyPr>
          <a:lstStyle/>
          <a:p>
            <a:r>
              <a:rPr lang="en-US" altLang="zh-TW" dirty="0"/>
              <a:t>For the ac language, we focus on two aspects of semantic analysis: symbol table construction and type checking.</a:t>
            </a:r>
            <a:endParaRPr lang="zh-TW" altLang="en-US" dirty="0"/>
          </a:p>
        </p:txBody>
      </p:sp>
      <p:pic>
        <p:nvPicPr>
          <p:cNvPr id="6" name="圖片 5">
            <a:extLst>
              <a:ext uri="{FF2B5EF4-FFF2-40B4-BE49-F238E27FC236}">
                <a16:creationId xmlns:a16="http://schemas.microsoft.com/office/drawing/2014/main" id="{12801419-CB1E-FE81-B729-E26277B5824A}"/>
              </a:ext>
            </a:extLst>
          </p:cNvPr>
          <p:cNvPicPr>
            <a:picLocks noChangeAspect="1"/>
          </p:cNvPicPr>
          <p:nvPr/>
        </p:nvPicPr>
        <p:blipFill>
          <a:blip r:embed="rId2"/>
          <a:stretch>
            <a:fillRect/>
          </a:stretch>
        </p:blipFill>
        <p:spPr>
          <a:xfrm>
            <a:off x="5480847" y="729344"/>
            <a:ext cx="5652414" cy="5414060"/>
          </a:xfrm>
          <a:prstGeom prst="rect">
            <a:avLst/>
          </a:prstGeom>
        </p:spPr>
      </p:pic>
      <p:sp>
        <p:nvSpPr>
          <p:cNvPr id="4" name="投影片編號版面配置區 3">
            <a:extLst>
              <a:ext uri="{FF2B5EF4-FFF2-40B4-BE49-F238E27FC236}">
                <a16:creationId xmlns:a16="http://schemas.microsoft.com/office/drawing/2014/main" id="{63B451DF-A2B8-CBCB-4274-A70BFC0E74A3}"/>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42</a:t>
            </a:fld>
            <a:endParaRPr lang="en-US"/>
          </a:p>
        </p:txBody>
      </p:sp>
    </p:spTree>
    <p:extLst>
      <p:ext uri="{BB962C8B-B14F-4D97-AF65-F5344CB8AC3E}">
        <p14:creationId xmlns:p14="http://schemas.microsoft.com/office/powerpoint/2010/main" val="3518781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EDF217-82C4-90F8-1D49-C2E2F49A5E34}"/>
              </a:ext>
            </a:extLst>
          </p:cNvPr>
          <p:cNvSpPr>
            <a:spLocks noGrp="1"/>
          </p:cNvSpPr>
          <p:nvPr>
            <p:ph type="title"/>
          </p:nvPr>
        </p:nvSpPr>
        <p:spPr/>
        <p:txBody>
          <a:bodyPr/>
          <a:lstStyle/>
          <a:p>
            <a:r>
              <a:rPr lang="en-US" altLang="zh-TW" dirty="0"/>
              <a:t>Type Checking</a:t>
            </a:r>
            <a:endParaRPr lang="zh-TW" altLang="en-US" dirty="0"/>
          </a:p>
        </p:txBody>
      </p:sp>
      <p:pic>
        <p:nvPicPr>
          <p:cNvPr id="6" name="內容版面配置區 5">
            <a:extLst>
              <a:ext uri="{FF2B5EF4-FFF2-40B4-BE49-F238E27FC236}">
                <a16:creationId xmlns:a16="http://schemas.microsoft.com/office/drawing/2014/main" id="{E92CFF6E-F583-380F-DAF6-F67DCC862392}"/>
              </a:ext>
            </a:extLst>
          </p:cNvPr>
          <p:cNvPicPr>
            <a:picLocks noGrp="1" noChangeAspect="1"/>
          </p:cNvPicPr>
          <p:nvPr>
            <p:ph idx="1"/>
          </p:nvPr>
        </p:nvPicPr>
        <p:blipFill>
          <a:blip r:embed="rId2"/>
          <a:stretch>
            <a:fillRect/>
          </a:stretch>
        </p:blipFill>
        <p:spPr>
          <a:xfrm>
            <a:off x="1302855" y="2168414"/>
            <a:ext cx="3619009" cy="3563938"/>
          </a:xfrm>
        </p:spPr>
      </p:pic>
      <p:sp>
        <p:nvSpPr>
          <p:cNvPr id="4" name="投影片編號版面配置區 3">
            <a:extLst>
              <a:ext uri="{FF2B5EF4-FFF2-40B4-BE49-F238E27FC236}">
                <a16:creationId xmlns:a16="http://schemas.microsoft.com/office/drawing/2014/main" id="{2B5C87C8-B31A-727A-FCD0-81BAEF59C3AB}"/>
              </a:ext>
            </a:extLst>
          </p:cNvPr>
          <p:cNvSpPr>
            <a:spLocks noGrp="1"/>
          </p:cNvSpPr>
          <p:nvPr>
            <p:ph type="sldNum" sz="quarter" idx="12"/>
          </p:nvPr>
        </p:nvSpPr>
        <p:spPr/>
        <p:txBody>
          <a:bodyPr/>
          <a:lstStyle/>
          <a:p>
            <a:fld id="{BE15108C-154A-4A5A-9C05-91A49A422BA7}" type="slidenum">
              <a:rPr lang="en-US" smtClean="0"/>
              <a:t>43</a:t>
            </a:fld>
            <a:endParaRPr lang="en-US"/>
          </a:p>
        </p:txBody>
      </p:sp>
      <p:pic>
        <p:nvPicPr>
          <p:cNvPr id="8" name="圖片 7">
            <a:extLst>
              <a:ext uri="{FF2B5EF4-FFF2-40B4-BE49-F238E27FC236}">
                <a16:creationId xmlns:a16="http://schemas.microsoft.com/office/drawing/2014/main" id="{DCE93602-1F05-85F7-CFBD-A02158FB80D4}"/>
              </a:ext>
            </a:extLst>
          </p:cNvPr>
          <p:cNvPicPr>
            <a:picLocks noChangeAspect="1"/>
          </p:cNvPicPr>
          <p:nvPr/>
        </p:nvPicPr>
        <p:blipFill>
          <a:blip r:embed="rId3"/>
          <a:stretch>
            <a:fillRect/>
          </a:stretch>
        </p:blipFill>
        <p:spPr>
          <a:xfrm>
            <a:off x="5790508" y="2153629"/>
            <a:ext cx="4841462" cy="4464582"/>
          </a:xfrm>
          <a:prstGeom prst="rect">
            <a:avLst/>
          </a:prstGeom>
        </p:spPr>
      </p:pic>
    </p:spTree>
    <p:extLst>
      <p:ext uri="{BB962C8B-B14F-4D97-AF65-F5344CB8AC3E}">
        <p14:creationId xmlns:p14="http://schemas.microsoft.com/office/powerpoint/2010/main" val="1015256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5224715A-34D0-4BE2-AA44-60ACDF630A68}"/>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altLang="zh-TW" sz="5400"/>
              <a:t>AST after semantic analysis</a:t>
            </a:r>
          </a:p>
        </p:txBody>
      </p:sp>
      <p:pic>
        <p:nvPicPr>
          <p:cNvPr id="6" name="內容版面配置區 5">
            <a:extLst>
              <a:ext uri="{FF2B5EF4-FFF2-40B4-BE49-F238E27FC236}">
                <a16:creationId xmlns:a16="http://schemas.microsoft.com/office/drawing/2014/main" id="{01BD97F1-5D1E-35F6-04FD-4F4DE5D7534A}"/>
              </a:ext>
            </a:extLst>
          </p:cNvPr>
          <p:cNvPicPr>
            <a:picLocks noGrp="1" noChangeAspect="1"/>
          </p:cNvPicPr>
          <p:nvPr>
            <p:ph idx="1"/>
          </p:nvPr>
        </p:nvPicPr>
        <p:blipFill>
          <a:blip r:embed="rId2"/>
          <a:stretch>
            <a:fillRect/>
          </a:stretch>
        </p:blipFill>
        <p:spPr>
          <a:xfrm>
            <a:off x="5113754" y="714591"/>
            <a:ext cx="6367582" cy="5420505"/>
          </a:xfrm>
          <a:prstGeom prst="rect">
            <a:avLst/>
          </a:prstGeom>
        </p:spPr>
      </p:pic>
      <p:sp>
        <p:nvSpPr>
          <p:cNvPr id="4" name="投影片編號版面配置區 3">
            <a:extLst>
              <a:ext uri="{FF2B5EF4-FFF2-40B4-BE49-F238E27FC236}">
                <a16:creationId xmlns:a16="http://schemas.microsoft.com/office/drawing/2014/main" id="{7F50D27E-B9B7-1859-1B9F-BE180A435863}"/>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44</a:t>
            </a:fld>
            <a:endParaRPr lang="en-US"/>
          </a:p>
        </p:txBody>
      </p:sp>
    </p:spTree>
    <p:extLst>
      <p:ext uri="{BB962C8B-B14F-4D97-AF65-F5344CB8AC3E}">
        <p14:creationId xmlns:p14="http://schemas.microsoft.com/office/powerpoint/2010/main" val="3551548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E9CDCF7D-6079-ADCA-0AB8-98790AB9EA82}"/>
              </a:ext>
            </a:extLst>
          </p:cNvPr>
          <p:cNvSpPr>
            <a:spLocks noGrp="1"/>
          </p:cNvSpPr>
          <p:nvPr>
            <p:ph type="title"/>
          </p:nvPr>
        </p:nvSpPr>
        <p:spPr>
          <a:xfrm>
            <a:off x="691078" y="722903"/>
            <a:ext cx="3930417" cy="2479772"/>
          </a:xfrm>
        </p:spPr>
        <p:txBody>
          <a:bodyPr vert="horz" lIns="91440" tIns="45720" rIns="91440" bIns="45720" rtlCol="0" anchor="b">
            <a:normAutofit/>
          </a:bodyPr>
          <a:lstStyle/>
          <a:p>
            <a:r>
              <a:rPr lang="en-US" altLang="zh-TW" sz="5400" dirty="0"/>
              <a:t>Code Generation</a:t>
            </a:r>
          </a:p>
        </p:txBody>
      </p:sp>
      <p:pic>
        <p:nvPicPr>
          <p:cNvPr id="6" name="內容版面配置區 5">
            <a:extLst>
              <a:ext uri="{FF2B5EF4-FFF2-40B4-BE49-F238E27FC236}">
                <a16:creationId xmlns:a16="http://schemas.microsoft.com/office/drawing/2014/main" id="{A12EBF2F-ED6E-5F24-D126-6A6A3E58D44B}"/>
              </a:ext>
            </a:extLst>
          </p:cNvPr>
          <p:cNvPicPr>
            <a:picLocks noGrp="1" noChangeAspect="1"/>
          </p:cNvPicPr>
          <p:nvPr>
            <p:ph idx="1"/>
          </p:nvPr>
        </p:nvPicPr>
        <p:blipFill>
          <a:blip r:embed="rId2"/>
          <a:stretch>
            <a:fillRect/>
          </a:stretch>
        </p:blipFill>
        <p:spPr>
          <a:xfrm>
            <a:off x="6591443" y="77261"/>
            <a:ext cx="3431860" cy="6733728"/>
          </a:xfrm>
          <a:prstGeom prst="rect">
            <a:avLst/>
          </a:prstGeom>
        </p:spPr>
      </p:pic>
      <p:sp>
        <p:nvSpPr>
          <p:cNvPr id="4" name="投影片編號版面配置區 3">
            <a:extLst>
              <a:ext uri="{FF2B5EF4-FFF2-40B4-BE49-F238E27FC236}">
                <a16:creationId xmlns:a16="http://schemas.microsoft.com/office/drawing/2014/main" id="{FF5D7902-9955-3CAF-7943-68806E6A46A4}"/>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45</a:t>
            </a:fld>
            <a:endParaRPr lang="en-US"/>
          </a:p>
        </p:txBody>
      </p:sp>
    </p:spTree>
    <p:extLst>
      <p:ext uri="{BB962C8B-B14F-4D97-AF65-F5344CB8AC3E}">
        <p14:creationId xmlns:p14="http://schemas.microsoft.com/office/powerpoint/2010/main" val="613761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C1C339-BC52-13CA-A653-FC19CD146D43}"/>
              </a:ext>
            </a:extLst>
          </p:cNvPr>
          <p:cNvSpPr>
            <a:spLocks noGrp="1"/>
          </p:cNvSpPr>
          <p:nvPr>
            <p:ph type="title"/>
          </p:nvPr>
        </p:nvSpPr>
        <p:spPr/>
        <p:txBody>
          <a:bodyPr/>
          <a:lstStyle/>
          <a:p>
            <a:r>
              <a:rPr lang="en-US" altLang="zh-TW" dirty="0"/>
              <a:t>Code Generation</a:t>
            </a:r>
            <a:endParaRPr lang="zh-TW" altLang="en-US" dirty="0"/>
          </a:p>
        </p:txBody>
      </p:sp>
      <p:pic>
        <p:nvPicPr>
          <p:cNvPr id="6" name="內容版面配置區 5">
            <a:extLst>
              <a:ext uri="{FF2B5EF4-FFF2-40B4-BE49-F238E27FC236}">
                <a16:creationId xmlns:a16="http://schemas.microsoft.com/office/drawing/2014/main" id="{DAEEF6BD-4B28-01C2-51DC-3CBC2A6114D4}"/>
              </a:ext>
            </a:extLst>
          </p:cNvPr>
          <p:cNvPicPr>
            <a:picLocks noGrp="1" noChangeAspect="1"/>
          </p:cNvPicPr>
          <p:nvPr>
            <p:ph idx="1"/>
          </p:nvPr>
        </p:nvPicPr>
        <p:blipFill>
          <a:blip r:embed="rId2"/>
          <a:stretch>
            <a:fillRect/>
          </a:stretch>
        </p:blipFill>
        <p:spPr>
          <a:xfrm>
            <a:off x="2586879" y="2339975"/>
            <a:ext cx="6532468" cy="3563938"/>
          </a:xfrm>
        </p:spPr>
      </p:pic>
      <p:sp>
        <p:nvSpPr>
          <p:cNvPr id="4" name="投影片編號版面配置區 3">
            <a:extLst>
              <a:ext uri="{FF2B5EF4-FFF2-40B4-BE49-F238E27FC236}">
                <a16:creationId xmlns:a16="http://schemas.microsoft.com/office/drawing/2014/main" id="{11688F6F-665E-811E-70A0-1443E6DE22ED}"/>
              </a:ext>
            </a:extLst>
          </p:cNvPr>
          <p:cNvSpPr>
            <a:spLocks noGrp="1"/>
          </p:cNvSpPr>
          <p:nvPr>
            <p:ph type="sldNum" sz="quarter" idx="12"/>
          </p:nvPr>
        </p:nvSpPr>
        <p:spPr/>
        <p:txBody>
          <a:bodyPr/>
          <a:lstStyle/>
          <a:p>
            <a:fld id="{BE15108C-154A-4A5A-9C05-91A49A422BA7}" type="slidenum">
              <a:rPr lang="en-US" smtClean="0"/>
              <a:t>46</a:t>
            </a:fld>
            <a:endParaRPr lang="en-US"/>
          </a:p>
        </p:txBody>
      </p:sp>
    </p:spTree>
    <p:extLst>
      <p:ext uri="{BB962C8B-B14F-4D97-AF65-F5344CB8AC3E}">
        <p14:creationId xmlns:p14="http://schemas.microsoft.com/office/powerpoint/2010/main" val="176660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447C8C-78BF-AEB8-9E6E-F1DA7C45C734}"/>
              </a:ext>
            </a:extLst>
          </p:cNvPr>
          <p:cNvSpPr>
            <a:spLocks noGrp="1"/>
          </p:cNvSpPr>
          <p:nvPr>
            <p:ph type="title"/>
          </p:nvPr>
        </p:nvSpPr>
        <p:spPr/>
        <p:txBody>
          <a:bodyPr/>
          <a:lstStyle/>
          <a:p>
            <a:r>
              <a:rPr lang="en-US" altLang="zh-TW" dirty="0"/>
              <a:t>An Informal Definition of the ac Language</a:t>
            </a:r>
            <a:endParaRPr lang="zh-TW" altLang="en-US" dirty="0"/>
          </a:p>
        </p:txBody>
      </p:sp>
      <p:sp>
        <p:nvSpPr>
          <p:cNvPr id="3" name="內容版面配置區 2">
            <a:extLst>
              <a:ext uri="{FF2B5EF4-FFF2-40B4-BE49-F238E27FC236}">
                <a16:creationId xmlns:a16="http://schemas.microsoft.com/office/drawing/2014/main" id="{02ADEE61-79AF-3FF0-FFB1-95D0A1132CD3}"/>
              </a:ext>
            </a:extLst>
          </p:cNvPr>
          <p:cNvSpPr>
            <a:spLocks noGrp="1"/>
          </p:cNvSpPr>
          <p:nvPr>
            <p:ph idx="1"/>
          </p:nvPr>
        </p:nvSpPr>
        <p:spPr/>
        <p:txBody>
          <a:bodyPr>
            <a:normAutofit/>
          </a:bodyPr>
          <a:lstStyle/>
          <a:p>
            <a:r>
              <a:rPr lang="en-US" altLang="zh-TW" b="1" dirty="0"/>
              <a:t>Types:</a:t>
            </a:r>
            <a:r>
              <a:rPr lang="en-US" altLang="zh-TW" dirty="0"/>
              <a:t> There are only two data types: </a:t>
            </a:r>
            <a:r>
              <a:rPr lang="en-US" altLang="zh-TW" dirty="0">
                <a:solidFill>
                  <a:srgbClr val="FF0000"/>
                </a:solidFill>
              </a:rPr>
              <a:t>integer</a:t>
            </a:r>
            <a:r>
              <a:rPr lang="en-US" altLang="zh-TW" dirty="0"/>
              <a:t> and </a:t>
            </a:r>
            <a:r>
              <a:rPr lang="en-US" altLang="zh-TW" dirty="0">
                <a:solidFill>
                  <a:srgbClr val="FF0000"/>
                </a:solidFill>
              </a:rPr>
              <a:t>float</a:t>
            </a:r>
            <a:r>
              <a:rPr lang="en-US" altLang="zh-TW" dirty="0"/>
              <a:t>. An integer type is a sequence of decimal numerals, as found in most programming languages. A float type allows five fractional digits after the decimal point.</a:t>
            </a:r>
          </a:p>
          <a:p>
            <a:r>
              <a:rPr lang="en-US" altLang="zh-TW" b="1" dirty="0"/>
              <a:t>Keywords:</a:t>
            </a:r>
            <a:r>
              <a:rPr lang="en-US" altLang="zh-TW" dirty="0"/>
              <a:t> There are </a:t>
            </a:r>
            <a:r>
              <a:rPr lang="en-US" altLang="zh-TW" dirty="0">
                <a:solidFill>
                  <a:srgbClr val="FF0000"/>
                </a:solidFill>
              </a:rPr>
              <a:t>three reserved keywords</a:t>
            </a:r>
            <a:r>
              <a:rPr lang="en-US" altLang="zh-TW" dirty="0"/>
              <a:t>, each limited for simplicity to a </a:t>
            </a:r>
            <a:r>
              <a:rPr lang="en-US" altLang="zh-TW" dirty="0">
                <a:solidFill>
                  <a:srgbClr val="FF0000"/>
                </a:solidFill>
              </a:rPr>
              <a:t>single letter</a:t>
            </a:r>
            <a:r>
              <a:rPr lang="en-US" altLang="zh-TW" dirty="0"/>
              <a:t>: </a:t>
            </a:r>
            <a:r>
              <a:rPr lang="en-US" altLang="zh-TW" dirty="0">
                <a:solidFill>
                  <a:srgbClr val="0070C0"/>
                </a:solidFill>
              </a:rPr>
              <a:t>f</a:t>
            </a:r>
            <a:r>
              <a:rPr lang="en-US" altLang="zh-TW" dirty="0">
                <a:solidFill>
                  <a:srgbClr val="FF0000"/>
                </a:solidFill>
              </a:rPr>
              <a:t> </a:t>
            </a:r>
            <a:r>
              <a:rPr lang="en-US" altLang="zh-TW" dirty="0"/>
              <a:t>(declares a float variable), </a:t>
            </a:r>
            <a:r>
              <a:rPr lang="en-US" altLang="zh-TW" dirty="0" err="1">
                <a:solidFill>
                  <a:srgbClr val="0070C0"/>
                </a:solidFill>
              </a:rPr>
              <a:t>i</a:t>
            </a:r>
            <a:r>
              <a:rPr lang="en-US" altLang="zh-TW" dirty="0"/>
              <a:t> (declares an integer variable), and </a:t>
            </a:r>
            <a:r>
              <a:rPr lang="en-US" altLang="zh-TW" dirty="0">
                <a:solidFill>
                  <a:srgbClr val="0070C0"/>
                </a:solidFill>
              </a:rPr>
              <a:t>p</a:t>
            </a:r>
            <a:r>
              <a:rPr lang="en-US" altLang="zh-TW" dirty="0"/>
              <a:t> (prints the value of a variable).</a:t>
            </a:r>
          </a:p>
          <a:p>
            <a:r>
              <a:rPr lang="en-US" altLang="zh-TW" b="1" dirty="0"/>
              <a:t>Variables:</a:t>
            </a:r>
            <a:r>
              <a:rPr lang="en-US" altLang="zh-TW" dirty="0"/>
              <a:t> The ac language offers only </a:t>
            </a:r>
            <a:r>
              <a:rPr lang="en-US" altLang="zh-TW" dirty="0">
                <a:solidFill>
                  <a:srgbClr val="FF0000"/>
                </a:solidFill>
              </a:rPr>
              <a:t>23 possible variable names</a:t>
            </a:r>
            <a:r>
              <a:rPr lang="en-US" altLang="zh-TW" dirty="0"/>
              <a:t>, drawn from the lowercase Roman alphabet and excluding the three reserved keywords f, </a:t>
            </a:r>
            <a:r>
              <a:rPr lang="en-US" altLang="zh-TW" dirty="0" err="1"/>
              <a:t>i</a:t>
            </a:r>
            <a:r>
              <a:rPr lang="en-US" altLang="zh-TW" dirty="0"/>
              <a:t>, and p. Variables must be declared prior to using them.</a:t>
            </a:r>
            <a:endParaRPr lang="zh-TW" altLang="en-US" dirty="0"/>
          </a:p>
        </p:txBody>
      </p:sp>
      <p:sp>
        <p:nvSpPr>
          <p:cNvPr id="4" name="投影片編號版面配置區 3">
            <a:extLst>
              <a:ext uri="{FF2B5EF4-FFF2-40B4-BE49-F238E27FC236}">
                <a16:creationId xmlns:a16="http://schemas.microsoft.com/office/drawing/2014/main" id="{3C0FBEBD-7291-AE0E-07F4-671BE24DB91F}"/>
              </a:ext>
            </a:extLst>
          </p:cNvPr>
          <p:cNvSpPr>
            <a:spLocks noGrp="1"/>
          </p:cNvSpPr>
          <p:nvPr>
            <p:ph type="sldNum" sz="quarter" idx="12"/>
          </p:nvPr>
        </p:nvSpPr>
        <p:spPr/>
        <p:txBody>
          <a:bodyPr/>
          <a:lstStyle/>
          <a:p>
            <a:fld id="{BE15108C-154A-4A5A-9C05-91A49A422BA7}" type="slidenum">
              <a:rPr lang="en-US" smtClean="0"/>
              <a:t>5</a:t>
            </a:fld>
            <a:endParaRPr lang="en-US"/>
          </a:p>
        </p:txBody>
      </p:sp>
    </p:spTree>
    <p:extLst>
      <p:ext uri="{BB962C8B-B14F-4D97-AF65-F5344CB8AC3E}">
        <p14:creationId xmlns:p14="http://schemas.microsoft.com/office/powerpoint/2010/main" val="357161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5BB76-F039-E100-CE14-05D795B0AF83}"/>
              </a:ext>
            </a:extLst>
          </p:cNvPr>
          <p:cNvSpPr>
            <a:spLocks noGrp="1"/>
          </p:cNvSpPr>
          <p:nvPr>
            <p:ph type="title"/>
          </p:nvPr>
        </p:nvSpPr>
        <p:spPr/>
        <p:txBody>
          <a:bodyPr/>
          <a:lstStyle/>
          <a:p>
            <a:r>
              <a:rPr lang="en-US" altLang="zh-TW" dirty="0"/>
              <a:t>An Informal Definition of the ac Language</a:t>
            </a:r>
            <a:endParaRPr lang="zh-TW" altLang="en-US" dirty="0"/>
          </a:p>
        </p:txBody>
      </p:sp>
      <p:sp>
        <p:nvSpPr>
          <p:cNvPr id="3" name="內容版面配置區 2">
            <a:extLst>
              <a:ext uri="{FF2B5EF4-FFF2-40B4-BE49-F238E27FC236}">
                <a16:creationId xmlns:a16="http://schemas.microsoft.com/office/drawing/2014/main" id="{C11B3B14-FB08-9F8D-406B-4E813CA15D8F}"/>
              </a:ext>
            </a:extLst>
          </p:cNvPr>
          <p:cNvSpPr>
            <a:spLocks noGrp="1"/>
          </p:cNvSpPr>
          <p:nvPr>
            <p:ph idx="1"/>
          </p:nvPr>
        </p:nvSpPr>
        <p:spPr/>
        <p:txBody>
          <a:bodyPr/>
          <a:lstStyle/>
          <a:p>
            <a:r>
              <a:rPr lang="en-US" altLang="zh-TW" dirty="0"/>
              <a:t>In some cases, such type conversion is handled automatically by the compiler, while other cases require explicit syntax (such as casts) to allow the type conversion. </a:t>
            </a:r>
          </a:p>
          <a:p>
            <a:endParaRPr lang="en-US" altLang="zh-TW" dirty="0"/>
          </a:p>
          <a:p>
            <a:r>
              <a:rPr lang="en-US" altLang="zh-TW" dirty="0"/>
              <a:t>In ac, conversion from </a:t>
            </a:r>
            <a:r>
              <a:rPr lang="en-US" altLang="zh-TW" dirty="0">
                <a:solidFill>
                  <a:srgbClr val="FF0000"/>
                </a:solidFill>
              </a:rPr>
              <a:t>integer type to float type is accomplished automatically</a:t>
            </a:r>
            <a:r>
              <a:rPr lang="en-US" altLang="zh-TW" dirty="0"/>
              <a:t>. Conversion </a:t>
            </a:r>
            <a:r>
              <a:rPr lang="en-US" altLang="zh-TW" dirty="0">
                <a:solidFill>
                  <a:srgbClr val="FF0000"/>
                </a:solidFill>
              </a:rPr>
              <a:t>in the other direction is not allowed </a:t>
            </a:r>
            <a:r>
              <a:rPr lang="en-US" altLang="zh-TW" dirty="0"/>
              <a:t>under any circumstances.</a:t>
            </a:r>
            <a:endParaRPr lang="zh-TW" altLang="en-US" dirty="0"/>
          </a:p>
        </p:txBody>
      </p:sp>
      <p:sp>
        <p:nvSpPr>
          <p:cNvPr id="4" name="投影片編號版面配置區 3">
            <a:extLst>
              <a:ext uri="{FF2B5EF4-FFF2-40B4-BE49-F238E27FC236}">
                <a16:creationId xmlns:a16="http://schemas.microsoft.com/office/drawing/2014/main" id="{6DEF6014-6EE1-4A0F-1AB0-5A08968F5191}"/>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340434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FF81D-7666-BE7E-8F57-5B8850E21D77}"/>
              </a:ext>
            </a:extLst>
          </p:cNvPr>
          <p:cNvSpPr>
            <a:spLocks noGrp="1"/>
          </p:cNvSpPr>
          <p:nvPr>
            <p:ph type="title"/>
          </p:nvPr>
        </p:nvSpPr>
        <p:spPr/>
        <p:txBody>
          <a:bodyPr/>
          <a:lstStyle/>
          <a:p>
            <a:r>
              <a:rPr lang="en-US" altLang="zh-TW" dirty="0"/>
              <a:t>An Informal Definition of the ac Language</a:t>
            </a:r>
            <a:endParaRPr lang="zh-TW" altLang="en-US" dirty="0"/>
          </a:p>
        </p:txBody>
      </p:sp>
      <p:sp>
        <p:nvSpPr>
          <p:cNvPr id="3" name="內容版面配置區 2">
            <a:extLst>
              <a:ext uri="{FF2B5EF4-FFF2-40B4-BE49-F238E27FC236}">
                <a16:creationId xmlns:a16="http://schemas.microsoft.com/office/drawing/2014/main" id="{6585990F-6A29-5A32-77AE-5D66D14BB3A6}"/>
              </a:ext>
            </a:extLst>
          </p:cNvPr>
          <p:cNvSpPr>
            <a:spLocks noGrp="1"/>
          </p:cNvSpPr>
          <p:nvPr>
            <p:ph idx="1"/>
          </p:nvPr>
        </p:nvSpPr>
        <p:spPr/>
        <p:txBody>
          <a:bodyPr/>
          <a:lstStyle/>
          <a:p>
            <a:r>
              <a:rPr lang="en-US" altLang="zh-TW" dirty="0"/>
              <a:t>For the target of translation, we use the widely available program dc (for desk calculator), which is a stack-based calculator that uses </a:t>
            </a:r>
            <a:r>
              <a:rPr lang="en-US" altLang="zh-TW" dirty="0">
                <a:solidFill>
                  <a:srgbClr val="FF0000"/>
                </a:solidFill>
              </a:rPr>
              <a:t>reverse Polish notation</a:t>
            </a:r>
            <a:r>
              <a:rPr lang="en-US" altLang="zh-TW" dirty="0"/>
              <a:t> (RPN</a:t>
            </a:r>
            <a:r>
              <a:rPr lang="zh-TW" altLang="en-US" dirty="0"/>
              <a:t>逆波蘭表示法</a:t>
            </a:r>
            <a:r>
              <a:rPr lang="en-US" altLang="zh-TW" dirty="0"/>
              <a:t>). </a:t>
            </a:r>
          </a:p>
          <a:p>
            <a:endParaRPr lang="en-US" altLang="zh-TW" dirty="0"/>
          </a:p>
          <a:p>
            <a:r>
              <a:rPr lang="en-US" altLang="zh-TW" dirty="0"/>
              <a:t>When an ac program is translated into a dc program, the resulting instructions must be acceptable to the dc program and must faithfully represent the operations specified in an ac program.</a:t>
            </a:r>
            <a:endParaRPr lang="zh-TW" altLang="en-US" dirty="0"/>
          </a:p>
        </p:txBody>
      </p:sp>
      <p:sp>
        <p:nvSpPr>
          <p:cNvPr id="4" name="投影片編號版面配置區 3">
            <a:extLst>
              <a:ext uri="{FF2B5EF4-FFF2-40B4-BE49-F238E27FC236}">
                <a16:creationId xmlns:a16="http://schemas.microsoft.com/office/drawing/2014/main" id="{A068DC1D-B237-CF87-F052-675947E2C569}"/>
              </a:ext>
            </a:extLst>
          </p:cNvPr>
          <p:cNvSpPr>
            <a:spLocks noGrp="1"/>
          </p:cNvSpPr>
          <p:nvPr>
            <p:ph type="sldNum" sz="quarter" idx="12"/>
          </p:nvPr>
        </p:nvSpPr>
        <p:spPr/>
        <p:txBody>
          <a:bodyPr/>
          <a:lstStyle/>
          <a:p>
            <a:fld id="{BE15108C-154A-4A5A-9C05-91A49A422BA7}" type="slidenum">
              <a:rPr lang="en-US" smtClean="0"/>
              <a:t>7</a:t>
            </a:fld>
            <a:endParaRPr lang="en-US"/>
          </a:p>
        </p:txBody>
      </p:sp>
    </p:spTree>
    <p:extLst>
      <p:ext uri="{BB962C8B-B14F-4D97-AF65-F5344CB8AC3E}">
        <p14:creationId xmlns:p14="http://schemas.microsoft.com/office/powerpoint/2010/main" val="403032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93BEA8-66CD-A7E9-1C6C-870F441068CA}"/>
              </a:ext>
            </a:extLst>
          </p:cNvPr>
          <p:cNvSpPr>
            <a:spLocks noGrp="1"/>
          </p:cNvSpPr>
          <p:nvPr>
            <p:ph type="title"/>
          </p:nvPr>
        </p:nvSpPr>
        <p:spPr/>
        <p:txBody>
          <a:bodyPr/>
          <a:lstStyle/>
          <a:p>
            <a:r>
              <a:rPr lang="en-US" altLang="zh-TW" dirty="0"/>
              <a:t>Formal Definition of ac</a:t>
            </a:r>
            <a:endParaRPr lang="zh-TW" altLang="en-US" dirty="0"/>
          </a:p>
        </p:txBody>
      </p:sp>
      <p:sp>
        <p:nvSpPr>
          <p:cNvPr id="3" name="內容版面配置區 2">
            <a:extLst>
              <a:ext uri="{FF2B5EF4-FFF2-40B4-BE49-F238E27FC236}">
                <a16:creationId xmlns:a16="http://schemas.microsoft.com/office/drawing/2014/main" id="{A2C9D6D6-E886-05A3-0686-A192C7ADB9BA}"/>
              </a:ext>
            </a:extLst>
          </p:cNvPr>
          <p:cNvSpPr>
            <a:spLocks noGrp="1"/>
          </p:cNvSpPr>
          <p:nvPr>
            <p:ph idx="1"/>
          </p:nvPr>
        </p:nvSpPr>
        <p:spPr/>
        <p:txBody>
          <a:bodyPr/>
          <a:lstStyle/>
          <a:p>
            <a:r>
              <a:rPr lang="en-US" altLang="zh-TW" dirty="0"/>
              <a:t>Before translating ac to dc we must first understand the </a:t>
            </a:r>
            <a:r>
              <a:rPr lang="en-US" altLang="zh-TW" dirty="0">
                <a:solidFill>
                  <a:srgbClr val="FF0000"/>
                </a:solidFill>
              </a:rPr>
              <a:t>syntax</a:t>
            </a:r>
            <a:r>
              <a:rPr lang="en-US" altLang="zh-TW" dirty="0"/>
              <a:t> and </a:t>
            </a:r>
            <a:r>
              <a:rPr lang="en-US" altLang="zh-TW" dirty="0">
                <a:solidFill>
                  <a:srgbClr val="FF0000"/>
                </a:solidFill>
              </a:rPr>
              <a:t>semantics</a:t>
            </a:r>
            <a:r>
              <a:rPr lang="en-US" altLang="zh-TW" dirty="0"/>
              <a:t> of the ac language.</a:t>
            </a:r>
          </a:p>
          <a:p>
            <a:endParaRPr lang="en-US" altLang="zh-TW" dirty="0"/>
          </a:p>
          <a:p>
            <a:r>
              <a:rPr lang="en-US" altLang="zh-TW" dirty="0"/>
              <a:t>We use </a:t>
            </a:r>
            <a:r>
              <a:rPr lang="en-US" altLang="zh-TW" dirty="0">
                <a:solidFill>
                  <a:srgbClr val="FF0000"/>
                </a:solidFill>
              </a:rPr>
              <a:t>a context-free grammar (CFG) </a:t>
            </a:r>
            <a:r>
              <a:rPr lang="en-US" altLang="zh-TW" dirty="0"/>
              <a:t>to specify our language’s syntax and </a:t>
            </a:r>
            <a:r>
              <a:rPr lang="en-US" altLang="zh-TW" dirty="0">
                <a:solidFill>
                  <a:srgbClr val="FF0000"/>
                </a:solidFill>
              </a:rPr>
              <a:t>regular expressions</a:t>
            </a:r>
            <a:r>
              <a:rPr lang="en-US" altLang="zh-TW" dirty="0"/>
              <a:t> to specify the basic symbols of the language.</a:t>
            </a:r>
            <a:endParaRPr lang="zh-TW" altLang="en-US" dirty="0"/>
          </a:p>
        </p:txBody>
      </p:sp>
      <p:sp>
        <p:nvSpPr>
          <p:cNvPr id="4" name="投影片編號版面配置區 3">
            <a:extLst>
              <a:ext uri="{FF2B5EF4-FFF2-40B4-BE49-F238E27FC236}">
                <a16:creationId xmlns:a16="http://schemas.microsoft.com/office/drawing/2014/main" id="{64FC6FE2-5187-F268-89D6-3538F2FF3A79}"/>
              </a:ext>
            </a:extLst>
          </p:cNvPr>
          <p:cNvSpPr>
            <a:spLocks noGrp="1"/>
          </p:cNvSpPr>
          <p:nvPr>
            <p:ph type="sldNum" sz="quarter" idx="12"/>
          </p:nvPr>
        </p:nvSpPr>
        <p:spPr/>
        <p:txBody>
          <a:bodyPr/>
          <a:lstStyle/>
          <a:p>
            <a:fld id="{BE15108C-154A-4A5A-9C05-91A49A422BA7}" type="slidenum">
              <a:rPr lang="en-US" smtClean="0"/>
              <a:t>8</a:t>
            </a:fld>
            <a:endParaRPr lang="en-US"/>
          </a:p>
        </p:txBody>
      </p:sp>
    </p:spTree>
    <p:extLst>
      <p:ext uri="{BB962C8B-B14F-4D97-AF65-F5344CB8AC3E}">
        <p14:creationId xmlns:p14="http://schemas.microsoft.com/office/powerpoint/2010/main" val="70588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502B0D-948F-17DD-9432-006FE036E6F2}"/>
              </a:ext>
            </a:extLst>
          </p:cNvPr>
          <p:cNvSpPr>
            <a:spLocks noGrp="1"/>
          </p:cNvSpPr>
          <p:nvPr>
            <p:ph type="title"/>
          </p:nvPr>
        </p:nvSpPr>
        <p:spPr/>
        <p:txBody>
          <a:bodyPr/>
          <a:lstStyle/>
          <a:p>
            <a:r>
              <a:rPr lang="en-US" altLang="zh-TW" dirty="0"/>
              <a:t>The Syntax of ac</a:t>
            </a:r>
            <a:endParaRPr lang="zh-TW" altLang="en-US" dirty="0"/>
          </a:p>
        </p:txBody>
      </p:sp>
      <p:sp>
        <p:nvSpPr>
          <p:cNvPr id="3" name="內容版面配置區 2">
            <a:extLst>
              <a:ext uri="{FF2B5EF4-FFF2-40B4-BE49-F238E27FC236}">
                <a16:creationId xmlns:a16="http://schemas.microsoft.com/office/drawing/2014/main" id="{779F6D91-A599-4AAB-B144-42ABD32D7477}"/>
              </a:ext>
            </a:extLst>
          </p:cNvPr>
          <p:cNvSpPr>
            <a:spLocks noGrp="1"/>
          </p:cNvSpPr>
          <p:nvPr>
            <p:ph idx="1"/>
          </p:nvPr>
        </p:nvSpPr>
        <p:spPr/>
        <p:txBody>
          <a:bodyPr>
            <a:normAutofit lnSpcReduction="10000"/>
          </a:bodyPr>
          <a:lstStyle/>
          <a:p>
            <a:r>
              <a:rPr lang="en-US" altLang="zh-TW" dirty="0"/>
              <a:t>Ac’s syntax is defined by a context-free grammar (CFG)</a:t>
            </a:r>
          </a:p>
          <a:p>
            <a:r>
              <a:rPr lang="en-US" altLang="zh-TW" dirty="0"/>
              <a:t>CFG is also called BNF (Backus-Naur Form </a:t>
            </a:r>
            <a:r>
              <a:rPr lang="zh-TW" altLang="en-US" dirty="0"/>
              <a:t>巴科斯範式</a:t>
            </a:r>
            <a:r>
              <a:rPr lang="en-US" altLang="zh-TW" dirty="0"/>
              <a:t>) grammar</a:t>
            </a:r>
          </a:p>
          <a:p>
            <a:r>
              <a:rPr lang="en-US" altLang="zh-TW" dirty="0"/>
              <a:t>CFG consists of a set of production rules,     </a:t>
            </a:r>
          </a:p>
          <a:p>
            <a:pPr marL="0" indent="0">
              <a:buNone/>
            </a:pPr>
            <a:r>
              <a:rPr lang="en-US" altLang="zh-TW" dirty="0"/>
              <a:t>          </a:t>
            </a:r>
          </a:p>
          <a:p>
            <a:pPr algn="ctr">
              <a:lnSpc>
                <a:spcPct val="90000"/>
              </a:lnSpc>
              <a:spcBef>
                <a:spcPct val="0"/>
              </a:spcBef>
              <a:spcAft>
                <a:spcPct val="50000"/>
              </a:spcAft>
              <a:buFontTx/>
              <a:buNone/>
            </a:pPr>
            <a:r>
              <a:rPr lang="en-US" altLang="zh-TW" sz="2000" u="sng" dirty="0">
                <a:latin typeface="Helvetica" panose="020B0604020202020204" pitchFamily="34" charset="0"/>
              </a:rPr>
              <a:t>A</a:t>
            </a:r>
            <a:r>
              <a:rPr lang="en-US" altLang="zh-TW" sz="2000" dirty="0">
                <a:latin typeface="Helvetica" panose="020B0604020202020204" pitchFamily="34" charset="0"/>
                <a:sym typeface="Symbol" panose="05050102010706020507" pitchFamily="18" charset="2"/>
              </a:rPr>
              <a:t></a:t>
            </a:r>
            <a:r>
              <a:rPr lang="en-US" altLang="zh-TW" sz="2000" u="sng" dirty="0">
                <a:latin typeface="Helvetica" panose="020B0604020202020204" pitchFamily="34" charset="0"/>
                <a:sym typeface="Symbol" panose="05050102010706020507" pitchFamily="18" charset="2"/>
              </a:rPr>
              <a:t>B C D Z</a:t>
            </a:r>
          </a:p>
          <a:p>
            <a:pPr marL="0" indent="0">
              <a:buNone/>
            </a:pPr>
            <a:endParaRPr lang="en-US" altLang="zh-TW" dirty="0"/>
          </a:p>
          <a:p>
            <a:pPr marL="0" indent="0">
              <a:buNone/>
            </a:pPr>
            <a:r>
              <a:rPr lang="en-US" altLang="zh-TW" dirty="0"/>
              <a:t>LHS must be a single </a:t>
            </a:r>
            <a:r>
              <a:rPr lang="en-US" altLang="zh-TW" dirty="0">
                <a:solidFill>
                  <a:srgbClr val="FF0000"/>
                </a:solidFill>
              </a:rPr>
              <a:t>nonterminal</a:t>
            </a:r>
          </a:p>
          <a:p>
            <a:pPr marL="0" indent="0">
              <a:buNone/>
            </a:pPr>
            <a:r>
              <a:rPr lang="en-US" altLang="zh-TW" dirty="0"/>
              <a:t>RHS consists 0 or more </a:t>
            </a:r>
            <a:r>
              <a:rPr lang="en-US" altLang="zh-TW" dirty="0">
                <a:solidFill>
                  <a:srgbClr val="FF0000"/>
                </a:solidFill>
              </a:rPr>
              <a:t>terminals</a:t>
            </a:r>
            <a:r>
              <a:rPr lang="en-US" altLang="zh-TW" dirty="0"/>
              <a:t> or </a:t>
            </a:r>
            <a:r>
              <a:rPr lang="en-US" altLang="zh-TW" dirty="0" err="1">
                <a:solidFill>
                  <a:srgbClr val="FF0000"/>
                </a:solidFill>
              </a:rPr>
              <a:t>nonterminals</a:t>
            </a:r>
            <a:endParaRPr lang="en-US" altLang="zh-TW" dirty="0">
              <a:solidFill>
                <a:srgbClr val="FF0000"/>
              </a:solidFill>
            </a:endParaRPr>
          </a:p>
          <a:p>
            <a:endParaRPr lang="zh-TW" altLang="en-US" dirty="0"/>
          </a:p>
        </p:txBody>
      </p:sp>
      <p:sp>
        <p:nvSpPr>
          <p:cNvPr id="4" name="投影片編號版面配置區 3">
            <a:extLst>
              <a:ext uri="{FF2B5EF4-FFF2-40B4-BE49-F238E27FC236}">
                <a16:creationId xmlns:a16="http://schemas.microsoft.com/office/drawing/2014/main" id="{6E3A0A43-83C8-E462-EA33-A9C84C9C77AC}"/>
              </a:ext>
            </a:extLst>
          </p:cNvPr>
          <p:cNvSpPr>
            <a:spLocks noGrp="1"/>
          </p:cNvSpPr>
          <p:nvPr>
            <p:ph type="sldNum" sz="quarter" idx="12"/>
          </p:nvPr>
        </p:nvSpPr>
        <p:spPr/>
        <p:txBody>
          <a:bodyPr/>
          <a:lstStyle/>
          <a:p>
            <a:fld id="{BE15108C-154A-4A5A-9C05-91A49A422BA7}" type="slidenum">
              <a:rPr lang="en-US" smtClean="0"/>
              <a:t>9</a:t>
            </a:fld>
            <a:endParaRPr lang="en-US"/>
          </a:p>
        </p:txBody>
      </p:sp>
      <p:sp>
        <p:nvSpPr>
          <p:cNvPr id="5" name="AutoShape 4">
            <a:extLst>
              <a:ext uri="{FF2B5EF4-FFF2-40B4-BE49-F238E27FC236}">
                <a16:creationId xmlns:a16="http://schemas.microsoft.com/office/drawing/2014/main" id="{0C5DE569-360A-9496-D314-2B0D2534624B}"/>
              </a:ext>
            </a:extLst>
          </p:cNvPr>
          <p:cNvSpPr>
            <a:spLocks noChangeArrowheads="1"/>
          </p:cNvSpPr>
          <p:nvPr/>
        </p:nvSpPr>
        <p:spPr bwMode="auto">
          <a:xfrm>
            <a:off x="4748170" y="4820874"/>
            <a:ext cx="914400" cy="609600"/>
          </a:xfrm>
          <a:prstGeom prst="wedgeRoundRectCallout">
            <a:avLst>
              <a:gd name="adj1" fmla="val -8190"/>
              <a:gd name="adj2" fmla="val -15427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dirty="0"/>
              <a:t>LHS</a:t>
            </a:r>
          </a:p>
        </p:txBody>
      </p:sp>
      <p:sp>
        <p:nvSpPr>
          <p:cNvPr id="6" name="AutoShape 5">
            <a:extLst>
              <a:ext uri="{FF2B5EF4-FFF2-40B4-BE49-F238E27FC236}">
                <a16:creationId xmlns:a16="http://schemas.microsoft.com/office/drawing/2014/main" id="{ED27DB5D-F932-9C4C-9281-31D184AF8EAF}"/>
              </a:ext>
            </a:extLst>
          </p:cNvPr>
          <p:cNvSpPr>
            <a:spLocks noChangeArrowheads="1"/>
          </p:cNvSpPr>
          <p:nvPr/>
        </p:nvSpPr>
        <p:spPr bwMode="auto">
          <a:xfrm>
            <a:off x="6529432" y="4711817"/>
            <a:ext cx="914400" cy="609600"/>
          </a:xfrm>
          <a:prstGeom prst="wedgeRoundRectCallout">
            <a:avLst>
              <a:gd name="adj1" fmla="val -50176"/>
              <a:gd name="adj2" fmla="val -1333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dirty="0"/>
              <a:t>RHS</a:t>
            </a:r>
          </a:p>
        </p:txBody>
      </p:sp>
    </p:spTree>
    <p:extLst>
      <p:ext uri="{BB962C8B-B14F-4D97-AF65-F5344CB8AC3E}">
        <p14:creationId xmlns:p14="http://schemas.microsoft.com/office/powerpoint/2010/main" val="3482893354"/>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23392</TotalTime>
  <Words>2077</Words>
  <Application>Microsoft Office PowerPoint</Application>
  <PresentationFormat>寬螢幕</PresentationFormat>
  <Paragraphs>212</Paragraphs>
  <Slides>46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46</vt:i4>
      </vt:variant>
    </vt:vector>
  </HeadingPairs>
  <TitlesOfParts>
    <vt:vector size="54" baseType="lpstr">
      <vt:lpstr>GungsuhChe</vt:lpstr>
      <vt:lpstr>Arial</vt:lpstr>
      <vt:lpstr>Calibri</vt:lpstr>
      <vt:lpstr>Cambria Math</vt:lpstr>
      <vt:lpstr>Grandview</vt:lpstr>
      <vt:lpstr>Helvetica</vt:lpstr>
      <vt:lpstr>Wingdings</vt:lpstr>
      <vt:lpstr>CosineVTI</vt:lpstr>
      <vt:lpstr>Chapter 2: A Simple Compiler</vt:lpstr>
      <vt:lpstr>Outlines</vt:lpstr>
      <vt:lpstr>PowerPoint 簡報</vt:lpstr>
      <vt:lpstr>PowerPoint 簡報</vt:lpstr>
      <vt:lpstr>An Informal Definition of the ac Language</vt:lpstr>
      <vt:lpstr>An Informal Definition of the ac Language</vt:lpstr>
      <vt:lpstr>An Informal Definition of the ac Language</vt:lpstr>
      <vt:lpstr>Formal Definition of ac</vt:lpstr>
      <vt:lpstr>The Syntax of ac</vt:lpstr>
      <vt:lpstr>Syntax Specification</vt:lpstr>
      <vt:lpstr>PowerPoint 簡報</vt:lpstr>
      <vt:lpstr>PowerPoint 簡報</vt:lpstr>
      <vt:lpstr>Token Specification</vt:lpstr>
      <vt:lpstr>An ac Scanner</vt:lpstr>
      <vt:lpstr>An ac Scanner (Cont’d)</vt:lpstr>
      <vt:lpstr>Phases of a Simple Compiler</vt:lpstr>
      <vt:lpstr>Scanning</vt:lpstr>
      <vt:lpstr>Scanning</vt:lpstr>
      <vt:lpstr>Scanner for the ac language.</vt:lpstr>
      <vt:lpstr>Finding inum or fnum tokens for the ac language</vt:lpstr>
      <vt:lpstr>Parsing</vt:lpstr>
      <vt:lpstr>Ambiguity (模稜兩可）</vt:lpstr>
      <vt:lpstr>Associativity of Operators</vt:lpstr>
      <vt:lpstr>Associativity of Operators</vt:lpstr>
      <vt:lpstr>Precedence of Operators</vt:lpstr>
      <vt:lpstr>Parse Tree Construction</vt:lpstr>
      <vt:lpstr>Top-Down Parsing</vt:lpstr>
      <vt:lpstr>Predicting a Parsing Procedure</vt:lpstr>
      <vt:lpstr>Recursive-descent Parsing</vt:lpstr>
      <vt:lpstr>Left Recursion</vt:lpstr>
      <vt:lpstr>Left Recursion</vt:lpstr>
      <vt:lpstr>Abstract Syntax Trees</vt:lpstr>
      <vt:lpstr>Abstract Syntax Trees</vt:lpstr>
      <vt:lpstr>PowerPoint 簡報</vt:lpstr>
      <vt:lpstr>Syntax-Directed Translation</vt:lpstr>
      <vt:lpstr>Synthesized Attributes</vt:lpstr>
      <vt:lpstr>Tree Traversals</vt:lpstr>
      <vt:lpstr>Translation Schemes</vt:lpstr>
      <vt:lpstr>Translation Schemes</vt:lpstr>
      <vt:lpstr>Translation Schemes</vt:lpstr>
      <vt:lpstr>Translation Schemes</vt:lpstr>
      <vt:lpstr>Semantic Analysis</vt:lpstr>
      <vt:lpstr>Type Checking</vt:lpstr>
      <vt:lpstr>AST after semantic analysis</vt:lpstr>
      <vt:lpstr>Code Generation</vt:lpstr>
      <vt:lpstr>Code Generation</vt:lpstr>
    </vt:vector>
  </TitlesOfParts>
  <Company>NCKU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Construction 編譯系統</dc:title>
  <dc:creator>陳奇業</dc:creator>
  <cp:lastModifiedBy>陳奇業 Chen, Chi-Yeh</cp:lastModifiedBy>
  <cp:revision>89</cp:revision>
  <dcterms:created xsi:type="dcterms:W3CDTF">2022-10-08T08:58:42Z</dcterms:created>
  <dcterms:modified xsi:type="dcterms:W3CDTF">2024-02-28T10:40:10Z</dcterms:modified>
</cp:coreProperties>
</file>