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64"/>
  </p:notesMasterIdLst>
  <p:sldIdLst>
    <p:sldId id="256" r:id="rId2"/>
    <p:sldId id="257" r:id="rId3"/>
    <p:sldId id="328" r:id="rId4"/>
    <p:sldId id="268" r:id="rId5"/>
    <p:sldId id="317" r:id="rId6"/>
    <p:sldId id="270" r:id="rId7"/>
    <p:sldId id="261" r:id="rId8"/>
    <p:sldId id="312" r:id="rId9"/>
    <p:sldId id="307" r:id="rId10"/>
    <p:sldId id="308" r:id="rId11"/>
    <p:sldId id="313" r:id="rId12"/>
    <p:sldId id="314" r:id="rId13"/>
    <p:sldId id="331" r:id="rId14"/>
    <p:sldId id="343" r:id="rId15"/>
    <p:sldId id="332" r:id="rId16"/>
    <p:sldId id="333" r:id="rId17"/>
    <p:sldId id="334" r:id="rId18"/>
    <p:sldId id="335" r:id="rId19"/>
    <p:sldId id="345" r:id="rId20"/>
    <p:sldId id="344" r:id="rId21"/>
    <p:sldId id="336" r:id="rId22"/>
    <p:sldId id="337" r:id="rId23"/>
    <p:sldId id="338" r:id="rId24"/>
    <p:sldId id="320" r:id="rId25"/>
    <p:sldId id="321" r:id="rId26"/>
    <p:sldId id="322" r:id="rId27"/>
    <p:sldId id="291" r:id="rId28"/>
    <p:sldId id="306" r:id="rId29"/>
    <p:sldId id="323" r:id="rId30"/>
    <p:sldId id="292" r:id="rId31"/>
    <p:sldId id="299" r:id="rId32"/>
    <p:sldId id="300" r:id="rId33"/>
    <p:sldId id="278" r:id="rId34"/>
    <p:sldId id="293" r:id="rId35"/>
    <p:sldId id="324" r:id="rId36"/>
    <p:sldId id="301" r:id="rId37"/>
    <p:sldId id="340" r:id="rId38"/>
    <p:sldId id="341" r:id="rId39"/>
    <p:sldId id="342" r:id="rId40"/>
    <p:sldId id="348" r:id="rId41"/>
    <p:sldId id="346" r:id="rId42"/>
    <p:sldId id="271" r:id="rId43"/>
    <p:sldId id="349" r:id="rId44"/>
    <p:sldId id="273" r:id="rId45"/>
    <p:sldId id="274" r:id="rId46"/>
    <p:sldId id="351" r:id="rId47"/>
    <p:sldId id="276" r:id="rId48"/>
    <p:sldId id="277" r:id="rId49"/>
    <p:sldId id="347" r:id="rId50"/>
    <p:sldId id="281" r:id="rId51"/>
    <p:sldId id="362" r:id="rId52"/>
    <p:sldId id="352" r:id="rId53"/>
    <p:sldId id="353" r:id="rId54"/>
    <p:sldId id="283" r:id="rId55"/>
    <p:sldId id="284" r:id="rId56"/>
    <p:sldId id="354" r:id="rId57"/>
    <p:sldId id="286" r:id="rId58"/>
    <p:sldId id="355" r:id="rId59"/>
    <p:sldId id="358" r:id="rId60"/>
    <p:sldId id="359" r:id="rId61"/>
    <p:sldId id="360" r:id="rId62"/>
    <p:sldId id="361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DD4D-CABB-499A-BC3B-DA1771A1056F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11A0-3842-472B-980A-68B5B0CFF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06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13D9C46-A531-3E25-DF7B-FFAFAAC78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1A55DEE-7A6B-AE6B-C782-5E15170E2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720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05EEA72-C883-576A-A324-EF895554D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7B1850B-C7D0-8560-0CFE-7E36142EF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483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3D5CE6D-A59F-9CC9-2E9B-43FEEE90B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2135297-3FDB-84B9-B918-DE0DB28D8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051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B7A7D27-81D5-9C30-92CC-5CB76E6E1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CF5FBE7-584B-8891-7BE3-2A71AC40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82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17C619D-22D8-2AAE-6561-771A6D68E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0FD54AE-3EB4-0B47-43B7-5110B3D41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393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485C695-E4E3-01D8-F5C6-726325559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203A9E7-75E1-0778-89A6-910D403D6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4665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79A2BBC-7923-B53E-F0B5-06CAE9D8A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B665B69-7438-0868-01E4-368838B80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01002C8-4D1C-6ADE-3052-AB4C32D3F0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6D875EA7-25C5-40EE-99C9-FA2D72DAC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D442BFE-A369-8CDE-2F38-3AE87EDA0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59E5F05-1525-8AA4-8096-22DE3F3CB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F3BEFB9-1C3C-4CAA-E333-D900733B3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CAC3946-751F-12E9-1C37-FE609F05E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7854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9371F9E-6CA1-EF9E-B7D6-7AE74784B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D82CFB3E-F6E2-B62C-A6F9-37E0BD8D5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6323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226B1FC-3EA9-01BA-0016-C1D1E09DA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7068290-6339-7F01-4CF7-B79B8944F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495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E855333-A941-F34E-B364-38D3BEF09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55DC141A-A906-66A2-9F8F-733477B31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02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948-C4CE-4373-AD43-9EB61FE31417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B3F-C8B9-424F-A928-0E402A8709A5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26A3-39A5-4758-BAF4-C6AB5F620D43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3209-9528-4BD3-97E2-3C0CD2F07FFA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017F-B593-41B2-834C-CA7E5A557A48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4E33-30B4-4242-8C4B-E3FD3A15B91A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F00B4076-DE2F-44B5-B9D8-1EDDAA5CD457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F1E-A2E6-4D51-844D-2D6621E2D51F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40D-E309-4A24-A8E9-D026C2F26A46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C4D4-9FF7-4450-A131-43983DE44C92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1226-2110-4A1C-ABDE-777E2157B4F7}" type="datetime1">
              <a:rPr lang="en-US" altLang="zh-TW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9852-2212-4BD6-8AAA-23A444991A48}" type="datetime1">
              <a:rPr lang="en-US" altLang="zh-TW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C6837-A996-ACAC-B19B-F12A2D67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r>
              <a:rPr lang="en-US" altLang="zh-TW" sz="5000"/>
              <a:t>Chapter 4:</a:t>
            </a:r>
            <a:endParaRPr lang="zh-TW" altLang="en-US" sz="5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88697-328D-9A77-A4B5-23EB0D99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Grammars and Parsing</a:t>
            </a:r>
            <a:endParaRPr lang="en-US" altLang="zh-TW" dirty="0"/>
          </a:p>
          <a:p>
            <a:r>
              <a:rPr lang="zh-TW" altLang="en-US" dirty="0"/>
              <a:t>陳奇業 成功大學資訊工程系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D9F5D48-915F-52B2-DAE7-600BF3A6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4" r="13569"/>
          <a:stretch/>
        </p:blipFill>
        <p:spPr>
          <a:xfrm>
            <a:off x="5353908" y="714591"/>
            <a:ext cx="5887275" cy="542050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DAE42E-E474-E3C1-514E-C48E174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>
            <a:extLst>
              <a:ext uri="{FF2B5EF4-FFF2-40B4-BE49-F238E27FC236}">
                <a16:creationId xmlns:a16="http://schemas.microsoft.com/office/drawing/2014/main" id="{B2CE5D68-48D2-F4F0-4AA6-0AD484717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1392238"/>
            <a:ext cx="4907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exp </a:t>
            </a:r>
            <a:r>
              <a:rPr lang="en-US" altLang="zh-TW" sz="2800" dirty="0">
                <a:sym typeface="Wingdings" panose="05000000000000000000" pitchFamily="2" charset="2"/>
              </a:rPr>
              <a:t> exp </a:t>
            </a:r>
            <a:r>
              <a:rPr lang="en-US" altLang="zh-TW" sz="2800" dirty="0" err="1">
                <a:sym typeface="Wingdings" panose="05000000000000000000" pitchFamily="2" charset="2"/>
              </a:rPr>
              <a:t>addop</a:t>
            </a:r>
            <a:r>
              <a:rPr lang="en-US" altLang="zh-TW" sz="2800" dirty="0">
                <a:sym typeface="Wingdings" panose="05000000000000000000" pitchFamily="2" charset="2"/>
              </a:rPr>
              <a:t> term | term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773B9622-A925-F17C-871C-8FFDA266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2298701"/>
            <a:ext cx="2496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 err="1"/>
              <a:t>addop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 + | -</a:t>
            </a:r>
            <a:r>
              <a:rPr lang="en-US" altLang="zh-TW" sz="3200" dirty="0">
                <a:sym typeface="Wingdings" panose="05000000000000000000" pitchFamily="2" charset="2"/>
              </a:rPr>
              <a:t> </a:t>
            </a:r>
            <a:endParaRPr lang="en-US" altLang="zh-TW" sz="3200" dirty="0"/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A67B2AA8-ECAB-EBFB-FF1D-4DA24418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3429000"/>
            <a:ext cx="5692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term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term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sz="2800" dirty="0" err="1">
                <a:sym typeface="Wingdings" panose="05000000000000000000" pitchFamily="2" charset="2"/>
              </a:rPr>
              <a:t>mulop</a:t>
            </a:r>
            <a:r>
              <a:rPr lang="en-US" altLang="zh-TW" sz="2800" dirty="0">
                <a:sym typeface="Wingdings" panose="05000000000000000000" pitchFamily="2" charset="2"/>
              </a:rPr>
              <a:t> factor | factor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B03D6541-A8C5-B329-0FA2-A25E3629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1" y="4560888"/>
            <a:ext cx="16514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mulop </a:t>
            </a:r>
            <a:r>
              <a:rPr lang="en-US" altLang="zh-TW" sz="2800">
                <a:sym typeface="Wingdings" panose="05000000000000000000" pitchFamily="2" charset="2"/>
              </a:rPr>
              <a:t></a:t>
            </a:r>
            <a:endParaRPr lang="en-US" altLang="en-US" sz="3600" b="1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36200" name="Text Box 8">
            <a:extLst>
              <a:ext uri="{FF2B5EF4-FFF2-40B4-BE49-F238E27FC236}">
                <a16:creationId xmlns:a16="http://schemas.microsoft.com/office/drawing/2014/main" id="{121178E2-6DA9-F4DD-1413-0AFEFB49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5589588"/>
            <a:ext cx="42482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factor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b="1" dirty="0">
                <a:sym typeface="Wingdings" panose="05000000000000000000" pitchFamily="2" charset="2"/>
              </a:rPr>
              <a:t>(</a:t>
            </a:r>
            <a:r>
              <a:rPr lang="en-US" altLang="zh-TW" sz="2800" dirty="0">
                <a:sym typeface="Wingdings" panose="05000000000000000000" pitchFamily="2" charset="2"/>
              </a:rPr>
              <a:t> exp </a:t>
            </a:r>
            <a:r>
              <a:rPr lang="en-US" altLang="zh-TW" sz="2800" b="1" dirty="0">
                <a:sym typeface="Wingdings" panose="05000000000000000000" pitchFamily="2" charset="2"/>
              </a:rPr>
              <a:t>)</a:t>
            </a:r>
            <a:r>
              <a:rPr lang="en-US" altLang="zh-TW" sz="2800" dirty="0">
                <a:sym typeface="Wingdings" panose="05000000000000000000" pitchFamily="2" charset="2"/>
              </a:rPr>
              <a:t> | number</a:t>
            </a:r>
            <a:endParaRPr lang="en-US" altLang="zh-TW" sz="2800" dirty="0"/>
          </a:p>
        </p:txBody>
      </p:sp>
      <p:sp>
        <p:nvSpPr>
          <p:cNvPr id="136202" name="Rectangle 10">
            <a:extLst>
              <a:ext uri="{FF2B5EF4-FFF2-40B4-BE49-F238E27FC236}">
                <a16:creationId xmlns:a16="http://schemas.microsoft.com/office/drawing/2014/main" id="{EED422B8-B5B2-4E59-48F2-05607A62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25451"/>
            <a:ext cx="517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u="sng" dirty="0" err="1"/>
              <a:t>Contex</a:t>
            </a:r>
            <a:r>
              <a:rPr lang="en-US" altLang="zh-TW" sz="2800" u="sng" dirty="0"/>
              <a:t> Free Grammar (in BNF)</a:t>
            </a:r>
          </a:p>
        </p:txBody>
      </p:sp>
      <p:sp>
        <p:nvSpPr>
          <p:cNvPr id="136203" name="Rectangle 11">
            <a:extLst>
              <a:ext uri="{FF2B5EF4-FFF2-40B4-BE49-F238E27FC236}">
                <a16:creationId xmlns:a16="http://schemas.microsoft.com/office/drawing/2014/main" id="{BAC3F125-11B9-335E-9095-3CC37487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581525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>
                <a:sym typeface="Wingdings" panose="05000000000000000000" pitchFamily="2" charset="2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381D2-DC7B-44CB-0BE7-FA527B38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History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3FA509-86F3-37F3-907C-E572CD77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1956 BNF (Backus </a:t>
            </a:r>
            <a:r>
              <a:rPr lang="en-US" altLang="zh-TW" dirty="0" err="1"/>
              <a:t>Naur</a:t>
            </a:r>
            <a:r>
              <a:rPr lang="en-US" altLang="zh-TW" dirty="0"/>
              <a:t> Form</a:t>
            </a:r>
            <a:r>
              <a:rPr lang="zh-TW" altLang="en-US" dirty="0"/>
              <a:t>：巴科斯</a:t>
            </a:r>
            <a:r>
              <a:rPr lang="en-US" altLang="zh-TW" dirty="0"/>
              <a:t>-</a:t>
            </a:r>
            <a:r>
              <a:rPr lang="zh-TW" altLang="en-US" dirty="0"/>
              <a:t>諾爾範式</a:t>
            </a:r>
            <a:r>
              <a:rPr lang="en-US" altLang="zh-TW" dirty="0"/>
              <a:t>) is used for description of natural language.  </a:t>
            </a:r>
          </a:p>
          <a:p>
            <a:r>
              <a:rPr lang="en-US" altLang="zh-TW" dirty="0"/>
              <a:t>The Syntactic Specification of Programming Languages - CFG ( a BNF description)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BEBC48-AE5B-6024-44AF-4C56963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0D946-7DE7-42B6-B27B-79EDAA05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Capabilities of Context-free grammars</a:t>
            </a:r>
            <a:r>
              <a:rPr lang="en-US" altLang="zh-TW" sz="5400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1F4FB-9A1E-A9C2-264A-38AAA153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dirty="0"/>
              <a:t>give precise syntactic specification of programming languages</a:t>
            </a:r>
          </a:p>
          <a:p>
            <a:pPr algn="just">
              <a:lnSpc>
                <a:spcPct val="90000"/>
              </a:lnSpc>
            </a:pPr>
            <a:r>
              <a:rPr lang="en-US" altLang="zh-TW" dirty="0"/>
              <a:t>a parser can be constructed automatically by CFG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syntax entity specified in CFG can be used for translating into object code.</a:t>
            </a:r>
          </a:p>
          <a:p>
            <a:pPr algn="just">
              <a:lnSpc>
                <a:spcPct val="90000"/>
              </a:lnSpc>
            </a:pPr>
            <a:r>
              <a:rPr lang="en-US" altLang="zh-TW" dirty="0"/>
              <a:t>useful for describing nested structures such as balanced parentheses, matching begin-end's, corresponding if-then-else, etc.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D7AB70-6D2C-B4F8-16B2-873742C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D48D8-2AA8-DC7F-8E52-1AEE8457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Context-Free Grammars: Concepts and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8C042-B6E1-4109-2DB7-27568E432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A context-free grammar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 finite terminal vocabulary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The token set produced by scanner</a:t>
                </a:r>
              </a:p>
              <a:p>
                <a:pPr lvl="1"/>
                <a:r>
                  <a:rPr lang="en-US" altLang="zh-TW" dirty="0"/>
                  <a:t>A finite set of nonterminal vocabulary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Intermediate symbols</a:t>
                </a:r>
              </a:p>
              <a:p>
                <a:r>
                  <a:rPr lang="en-US" altLang="zh-TW" dirty="0"/>
                  <a:t>A start symbol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that starts all derivations</a:t>
                </a:r>
              </a:p>
              <a:p>
                <a:pPr lvl="1"/>
                <a:r>
                  <a:rPr lang="en-US" altLang="zh-TW" dirty="0"/>
                  <a:t>Also called goal symbol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/>
                  <a:t>, a finite set of productions (rewriting rules) of the form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valid production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8C042-B6E1-4109-2DB7-27568E432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F0FF1-8ADD-DD74-027D-1A6E9AE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EF8234-120E-DD5E-921D-93ECE07D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400"/>
              <a:t>Context-Free Grammars: Concepts and Notation</a:t>
            </a:r>
            <a:endParaRPr lang="zh-TW" altLang="en-US" sz="3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F547DD-0765-442D-7ADA-11E4D4FEC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1193" y="703245"/>
                <a:ext cx="5431498" cy="1940921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+, ∗, (, ), 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exp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exp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exp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| (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exp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) |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number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op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+ | − | ∗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F547DD-0765-442D-7ADA-11E4D4FEC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1193" y="703245"/>
                <a:ext cx="5431498" cy="1940921"/>
              </a:xfrm>
              <a:blipFill>
                <a:blip r:embed="rId2"/>
                <a:stretch>
                  <a:fillRect l="-337" t="-5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36C5C6-C8FD-EDB1-9961-6E12D47C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179" y="2883005"/>
            <a:ext cx="9589411" cy="32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935E94-3CFD-8A6F-DC2B-B431146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DB17774-1329-390E-144F-F5EEF522C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53" y="4815684"/>
            <a:ext cx="26689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/>
              <a:t>(number-number)*number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D8E77CD-3191-6837-1D7D-E1BA89DBA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316" y="4310859"/>
            <a:ext cx="0" cy="433388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8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7F6D-4495-6320-0041-68DCF4AB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Context-Free Grammars: Concepts and Notation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367C91-D0D7-FCCC-871F-17CF7959F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Other notations</a:t>
                </a:r>
              </a:p>
              <a:p>
                <a:pPr lvl="1"/>
                <a:r>
                  <a:rPr lang="en-US" altLang="zh-TW" dirty="0"/>
                  <a:t>Vocabulary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the set of string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 derivable from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Context-free language of grammar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Notational conventions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TW" dirty="0"/>
                  <a:t>	denote symbols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TW" dirty="0"/>
                  <a:t> 	denote symbols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TW" dirty="0"/>
                  <a:t>	denote symbols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TW" dirty="0"/>
                  <a:t>	denote strings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TW" dirty="0"/>
                  <a:t>	denote strings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367C91-D0D7-FCCC-871F-17CF7959F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" t="-1709" b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C828D0-D997-118F-50F3-CD25F808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3DF8E-6D8B-A80E-484B-D58F621B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Context-Free Grammars: Concepts and Notation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3C14BA-9E2D-33CF-D7E1-402D5E171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Derivation</a:t>
                </a:r>
              </a:p>
              <a:p>
                <a:pPr lvl="1"/>
                <a:r>
                  <a:rPr lang="en-US" altLang="zh-TW" dirty="0"/>
                  <a:t>One step derivation</a:t>
                </a:r>
              </a:p>
              <a:p>
                <a:pPr lvl="2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𝛼𝛾𝛽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One or more steps derivation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Zero or more steps derivation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is said to be sentential form of the CFG</a:t>
                </a:r>
              </a:p>
              <a:p>
                <a:pPr lvl="1"/>
                <a:r>
                  <a:rPr lang="en-US" altLang="zh-TW" dirty="0"/>
                  <a:t>SF(G) is the set of sentential forms of grammar G (may contain nonterminal vocabulary 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SF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G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3C14BA-9E2D-33CF-D7E1-402D5E171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1669E4-9CF8-1140-0979-A60CACD2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D1486-1D71-A107-E404-785E8C62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Context-Free Grammars: Concepts and Notation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2037FB-DF81-4D01-1F5F-F2EEF3EA8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Left-most derivation, a top-down parsers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lm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E.g. of leftmost derivation of f(</a:t>
                </a:r>
                <a:r>
                  <a:rPr lang="en-US" altLang="zh-TW" dirty="0" err="1"/>
                  <a:t>v+v</a:t>
                </a:r>
                <a:r>
                  <a:rPr lang="en-US" altLang="zh-TW" dirty="0"/>
                  <a:t>)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2037FB-DF81-4D01-1F5F-F2EEF3EA8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6201A3-5734-523A-5FA3-CC43DD64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E439A4-C7B7-9337-5F71-E389F08D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97" y="3619499"/>
            <a:ext cx="4315379" cy="29337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EA69337-0116-FE91-FCD3-B515E4E2A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865" y="3495675"/>
            <a:ext cx="4644865" cy="31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BCE18-65A0-EB8F-7C88-3F83A95E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Context-Free Grammars: Concepts and Notation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8A1175-64B6-8441-208D-898E4CDB3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Right-most derivation (canonical derivation)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rm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E.g. of rightmost derivation of f(</a:t>
                </a:r>
                <a:r>
                  <a:rPr lang="en-US" altLang="zh-TW" dirty="0" err="1"/>
                  <a:t>v+v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8A1175-64B6-8441-208D-898E4CDB3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329EC-51CE-A88B-D107-EA90F825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CBE34E-111C-4629-BFD4-5D052F2A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97" y="3619499"/>
            <a:ext cx="4315379" cy="29337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A8A18A-B354-B900-A359-B900F8653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48" y="3546146"/>
            <a:ext cx="5198473" cy="29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35B37-672C-CFC8-C35C-DEBE7506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AEC209-A8CC-DAEF-D807-52476D7D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006111"/>
            <a:ext cx="9718766" cy="26125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BB16A7-F819-2663-0799-7FF3C292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725951"/>
            <a:ext cx="3135086" cy="128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C1FCF21-60DB-ED7A-B105-17CC1D589642}"/>
                  </a:ext>
                </a:extLst>
              </p:cNvPr>
              <p:cNvSpPr txBox="1"/>
              <p:nvPr/>
            </p:nvSpPr>
            <p:spPr>
              <a:xfrm>
                <a:off x="691079" y="4574891"/>
                <a:ext cx="4271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C1FCF21-60DB-ED7A-B105-17CC1D589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9" y="4574891"/>
                <a:ext cx="4271426" cy="276999"/>
              </a:xfrm>
              <a:prstGeom prst="rect">
                <a:avLst/>
              </a:prstGeom>
              <a:blipFill>
                <a:blip r:embed="rId4"/>
                <a:stretch>
                  <a:fillRect l="-713" r="-571"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36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23ADA-5937-891D-875F-9C310585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>
                <a:solidFill>
                  <a:schemeClr val="tx1"/>
                </a:solidFill>
              </a:rPr>
              <a:t>Parsing: Syntax Analysis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12A0EE-5B85-A140-82D7-02F14F29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decides which part of the incoming token stream should be grouped together.</a:t>
            </a:r>
          </a:p>
          <a:p>
            <a:pPr algn="just"/>
            <a:r>
              <a:rPr lang="en-US" altLang="zh-TW" dirty="0"/>
              <a:t>the output of parsing is some representation of a </a:t>
            </a:r>
            <a:r>
              <a:rPr lang="en-US" altLang="zh-TW" u="sng" dirty="0">
                <a:solidFill>
                  <a:srgbClr val="CC3300"/>
                </a:solidFill>
              </a:rPr>
              <a:t>parse tree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intermediate code generator transforms the parse tree into an intermediate language.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5367C1-D6AB-17FD-92F3-9118B7C5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BE328-5B29-A799-D832-FDF78995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5C14F1D-CAB5-8E43-E309-325BF330E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98266"/>
              </p:ext>
            </p:extLst>
          </p:nvPr>
        </p:nvGraphicFramePr>
        <p:xfrm>
          <a:off x="690563" y="2339975"/>
          <a:ext cx="10325100" cy="1925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1692029357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151278605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0426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classic approach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modern approach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5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top-down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recursive descent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LL parsing (produce leftmost derivation)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bottom-up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operator precedence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LR parsing (shift-reduce parsing; produce rightmost derivation in reverse order)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3757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DC068-E053-8B63-41A4-A982806A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A893EB-4521-F16B-7619-C30E9ACE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100"/>
              <a:t>Context-Free Grammars: Concepts and Notation (Cont’d)</a:t>
            </a:r>
            <a:endParaRPr lang="zh-TW" altLang="en-US" sz="3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27F6ED-FCD6-AEE5-7208-4F171524D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886117"/>
                <a:ext cx="4038652" cy="327682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/>
                  <a:t>A parse tree</a:t>
                </a:r>
              </a:p>
              <a:p>
                <a:pPr lvl="1"/>
                <a:r>
                  <a:rPr lang="en-US" altLang="zh-TW" dirty="0"/>
                  <a:t>rooted by the start symbol</a:t>
                </a:r>
              </a:p>
              <a:p>
                <a:pPr lvl="1"/>
                <a:r>
                  <a:rPr lang="en-US" altLang="zh-TW" dirty="0"/>
                  <a:t>Its leaves are grammar symbols or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 graphical representation for derivations.</a:t>
                </a:r>
              </a:p>
              <a:p>
                <a:pPr lvl="2"/>
                <a:r>
                  <a:rPr lang="en-US" altLang="zh-TW" dirty="0"/>
                  <a:t>(Note the difference between parse tree and syntax tree.) </a:t>
                </a:r>
              </a:p>
              <a:p>
                <a:pPr lvl="1"/>
                <a:r>
                  <a:rPr lang="en-US" altLang="zh-TW" dirty="0"/>
                  <a:t>Often the parse tree is produced in only a figurative sense; in reality, the parse tree exists only as a sequence of actions made by stepping through the tree construction process.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27F6ED-FCD6-AEE5-7208-4F171524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886117"/>
                <a:ext cx="4038652" cy="3276824"/>
              </a:xfrm>
              <a:blipFill>
                <a:blip r:embed="rId2"/>
                <a:stretch>
                  <a:fillRect t="-558" r="-1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D0C5BD02-EEBA-8EC4-5C77-BC8D3287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59" y="729344"/>
            <a:ext cx="4426790" cy="541406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980DE-47A4-6F8B-DEDF-5AE950D0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0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07385-E680-E5D7-E615-3C6B848E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Errors in Context-Free Grammars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E4336-4BCC-80BC-C5D0-682020C4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CFGs are a definitional mechanism. They may have errors, just as programs may.</a:t>
            </a:r>
          </a:p>
          <a:p>
            <a:r>
              <a:rPr lang="en-US" altLang="zh-TW" dirty="0"/>
              <a:t>Flawed CFG</a:t>
            </a:r>
          </a:p>
          <a:p>
            <a:pPr lvl="1"/>
            <a:r>
              <a:rPr lang="en-US" altLang="zh-TW" dirty="0"/>
              <a:t>Useless </a:t>
            </a:r>
            <a:r>
              <a:rPr lang="en-US" altLang="zh-TW" dirty="0" err="1"/>
              <a:t>nonterminals</a:t>
            </a:r>
            <a:endParaRPr lang="en-US" altLang="zh-TW" dirty="0"/>
          </a:p>
          <a:p>
            <a:pPr lvl="2"/>
            <a:r>
              <a:rPr lang="en-US" altLang="zh-TW" dirty="0"/>
              <a:t>Unreachable</a:t>
            </a:r>
          </a:p>
          <a:p>
            <a:pPr lvl="2"/>
            <a:r>
              <a:rPr lang="en-US" altLang="zh-TW" dirty="0"/>
              <a:t>Derive no terminal string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80865-E180-BB6F-DC6B-C0BC2813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9AF5ABB-8C65-4E73-CF63-4347E0AB3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731" y="4361577"/>
            <a:ext cx="92365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S</a:t>
            </a:r>
            <a:r>
              <a:rPr lang="en-US" altLang="zh-TW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accent2"/>
                </a:solidFill>
              </a:rPr>
              <a:t>A|B</a:t>
            </a:r>
          </a:p>
          <a:p>
            <a:r>
              <a:rPr lang="en-US" altLang="zh-TW">
                <a:solidFill>
                  <a:schemeClr val="accent2"/>
                </a:solidFill>
              </a:rPr>
              <a:t>A</a:t>
            </a:r>
            <a:r>
              <a:rPr lang="en-US" altLang="zh-TW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accent2"/>
                </a:solidFill>
              </a:rPr>
              <a:t>a</a:t>
            </a:r>
          </a:p>
          <a:p>
            <a:r>
              <a:rPr lang="en-US" altLang="zh-TW">
                <a:solidFill>
                  <a:schemeClr val="accent2"/>
                </a:solidFill>
              </a:rPr>
              <a:t>B</a:t>
            </a:r>
            <a:r>
              <a:rPr lang="en-US" altLang="zh-TW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accent2"/>
                </a:solidFill>
              </a:rPr>
              <a:t>Bb</a:t>
            </a:r>
          </a:p>
          <a:p>
            <a:r>
              <a:rPr lang="en-US" altLang="zh-TW">
                <a:solidFill>
                  <a:schemeClr val="accent2"/>
                </a:solidFill>
              </a:rPr>
              <a:t>C</a:t>
            </a:r>
            <a:r>
              <a:rPr lang="en-US" altLang="zh-TW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accent2"/>
                </a:solidFill>
              </a:rPr>
              <a:t>c</a:t>
            </a:r>
            <a:endParaRPr lang="en-US" altLang="zh-TW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28B15EA-3C59-7B02-DDD1-F4E049C8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871" y="4638575"/>
            <a:ext cx="44502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Nonterminal C cannot be reached form 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Nonterminal B derives no terminal string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9D1C7F-8736-1B9D-18EE-50A760BA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544" y="5762717"/>
            <a:ext cx="2379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8000"/>
                </a:solidFill>
              </a:rPr>
              <a:t>S is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214600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D85F-BF44-F217-DC20-DA3DF032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Errors in Context-Free Grammars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16606-7D1A-8B11-CD88-735048F6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Ambiguous:</a:t>
            </a:r>
          </a:p>
          <a:p>
            <a:pPr lvl="1"/>
            <a:r>
              <a:rPr lang="en-US" altLang="zh-TW" dirty="0"/>
              <a:t>Grammars that allow different parse trees for the same terminal string</a:t>
            </a:r>
          </a:p>
          <a:p>
            <a:r>
              <a:rPr lang="en-US" altLang="zh-TW" dirty="0"/>
              <a:t>It is impossible to decide whether a given CFG is ambiguous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C5717D-6E22-DFCF-A7CA-C00EC1A5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F8E4A-13CA-B961-58A1-711F10B0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573463"/>
            <a:ext cx="3429000" cy="31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9260D-89E2-3CBA-A0BA-F9FF1BE3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3649662"/>
            <a:ext cx="3733800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2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4564E-D55F-6CB9-4A16-EFF25C85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Ambiguity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A9DCD-2060-9DE7-69E8-1D21248B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u="sng" dirty="0"/>
              <a:t>Ambiguous Grammars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-</a:t>
            </a:r>
            <a:r>
              <a:rPr lang="en-US" altLang="zh-TW" dirty="0">
                <a:cs typeface="Times New Roman" panose="02020603050405020304" pitchFamily="18" charset="0"/>
              </a:rPr>
              <a:t> Def.: </a:t>
            </a:r>
            <a:r>
              <a:rPr lang="en-US" altLang="zh-TW" dirty="0"/>
              <a:t>A context-free grammar that can produce more than one parse tree for some sentence.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- The ways to disambiguate a grammar: (1) specifying the intention (e.g. associativity and precedence for arithmetic operators, other) (2) rewrite a grammar to incorporate the intention into the grammar itself.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22948-29CD-5E58-26B6-5337B17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8A1FD-4F86-0F98-701B-CB9B0FCC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E4A49-0E6A-B5C1-8C55-D4369368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zh-TW" sz="2000" dirty="0"/>
              <a:t>For (1) Precedence: </a:t>
            </a:r>
            <a:r>
              <a:rPr lang="en-US" altLang="zh-TW" dirty="0"/>
              <a:t>(   )&gt;negate </a:t>
            </a:r>
            <a:r>
              <a:rPr lang="en-US" altLang="zh-TW" sz="2000" dirty="0"/>
              <a:t>&gt; exponent &gt; *  / &gt; + </a:t>
            </a:r>
            <a:r>
              <a:rPr lang="zh-TW" altLang="en-US" sz="2000" dirty="0"/>
              <a:t>－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 dirty="0"/>
              <a:t>           </a:t>
            </a:r>
            <a:r>
              <a:rPr lang="en-US" altLang="zh-TW" sz="2000" dirty="0"/>
              <a:t>Associativity: exponent </a:t>
            </a:r>
            <a:r>
              <a:rPr lang="zh-TW" altLang="en-US" dirty="0"/>
              <a:t>→</a:t>
            </a:r>
            <a:r>
              <a:rPr lang="en-US" altLang="zh-TW" sz="2000" dirty="0"/>
              <a:t>  right associativity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                        others </a:t>
            </a:r>
            <a:r>
              <a:rPr lang="zh-TW" altLang="en-US" dirty="0"/>
              <a:t>→</a:t>
            </a:r>
            <a:r>
              <a:rPr lang="en-US" altLang="zh-TW" sz="2000" dirty="0"/>
              <a:t> left  associativity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For (2) 1. introducing one nonterminal for each precedence  level.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BB340-801D-02D2-4607-235B1923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24427-6EBB-00E2-D514-E423F0F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Example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14F70-67C5-9D35-1039-C5861303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E -&gt; E + E | E</a:t>
            </a:r>
            <a:r>
              <a:rPr lang="zh-TW" altLang="en-US" dirty="0"/>
              <a:t>－</a:t>
            </a:r>
            <a:r>
              <a:rPr lang="en-US" altLang="zh-TW" dirty="0"/>
              <a:t>E | E * E | E / E | E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↑</a:t>
            </a:r>
            <a:r>
              <a:rPr lang="zh-TW" altLang="en-US" dirty="0"/>
              <a:t> </a:t>
            </a:r>
            <a:r>
              <a:rPr lang="en-US" altLang="zh-TW" dirty="0"/>
              <a:t>E | ( E ) | - E | 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is ambiguous (</a:t>
            </a:r>
            <a:r>
              <a:rPr lang="zh-TW" altLang="en-US" dirty="0">
                <a:solidFill>
                  <a:srgbClr val="FF0000"/>
                </a:solidFill>
              </a:rPr>
              <a:t>↑</a:t>
            </a:r>
            <a:r>
              <a:rPr lang="en-US" altLang="zh-TW" dirty="0"/>
              <a:t> is exponent operator with right associativity.)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3BF096-41CA-1D83-7F9C-CD67FEC8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026">
            <a:extLst>
              <a:ext uri="{FF2B5EF4-FFF2-40B4-BE49-F238E27FC236}">
                <a16:creationId xmlns:a16="http://schemas.microsoft.com/office/drawing/2014/main" id="{9B7E5D28-24ED-57FB-CF75-C83E931E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576264"/>
            <a:ext cx="549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683" name="Line 1027">
            <a:extLst>
              <a:ext uri="{FF2B5EF4-FFF2-40B4-BE49-F238E27FC236}">
                <a16:creationId xmlns:a16="http://schemas.microsoft.com/office/drawing/2014/main" id="{2FCFFC7D-1B1D-40FB-60FE-77C437A1CC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14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4" name="Text Box 1028">
            <a:extLst>
              <a:ext uri="{FF2B5EF4-FFF2-40B4-BE49-F238E27FC236}">
                <a16:creationId xmlns:a16="http://schemas.microsoft.com/office/drawing/2014/main" id="{A4CF5E33-5968-D74C-4B79-874ADE54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685" name="Line 1029">
            <a:extLst>
              <a:ext uri="{FF2B5EF4-FFF2-40B4-BE49-F238E27FC236}">
                <a16:creationId xmlns:a16="http://schemas.microsoft.com/office/drawing/2014/main" id="{F4D760DD-831D-0F51-50DB-A00A43CB6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143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Text Box 1030">
            <a:extLst>
              <a:ext uri="{FF2B5EF4-FFF2-40B4-BE49-F238E27FC236}">
                <a16:creationId xmlns:a16="http://schemas.microsoft.com/office/drawing/2014/main" id="{2A841110-974A-081F-0CAF-70D1BE30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1728789"/>
            <a:ext cx="415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687" name="Line 1031">
            <a:extLst>
              <a:ext uri="{FF2B5EF4-FFF2-40B4-BE49-F238E27FC236}">
                <a16:creationId xmlns:a16="http://schemas.microsoft.com/office/drawing/2014/main" id="{C6FD0070-9E9D-C3C3-BEEC-532476182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143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8" name="Text Box 1032">
            <a:extLst>
              <a:ext uri="{FF2B5EF4-FFF2-40B4-BE49-F238E27FC236}">
                <a16:creationId xmlns:a16="http://schemas.microsoft.com/office/drawing/2014/main" id="{09EEA4A1-54D9-CF1F-3F08-383A4FC9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28789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689" name="Line 1033">
            <a:extLst>
              <a:ext uri="{FF2B5EF4-FFF2-40B4-BE49-F238E27FC236}">
                <a16:creationId xmlns:a16="http://schemas.microsoft.com/office/drawing/2014/main" id="{06D268A7-42C7-6AE0-738B-46300B7B65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86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0" name="Line 1034">
            <a:extLst>
              <a:ext uri="{FF2B5EF4-FFF2-40B4-BE49-F238E27FC236}">
                <a16:creationId xmlns:a16="http://schemas.microsoft.com/office/drawing/2014/main" id="{08DD53B0-4AD9-4051-4E6B-0E34F343B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2" name="Line 1036">
            <a:extLst>
              <a:ext uri="{FF2B5EF4-FFF2-40B4-BE49-F238E27FC236}">
                <a16:creationId xmlns:a16="http://schemas.microsoft.com/office/drawing/2014/main" id="{1287EEC7-0495-DF7F-5B35-59FDA8B4D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3" name="Text Box 1037">
            <a:extLst>
              <a:ext uri="{FF2B5EF4-FFF2-40B4-BE49-F238E27FC236}">
                <a16:creationId xmlns:a16="http://schemas.microsoft.com/office/drawing/2014/main" id="{B075DABC-669E-50F7-A786-BFCB6083B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971800"/>
            <a:ext cx="36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694" name="Text Box 1038">
            <a:extLst>
              <a:ext uri="{FF2B5EF4-FFF2-40B4-BE49-F238E27FC236}">
                <a16:creationId xmlns:a16="http://schemas.microsoft.com/office/drawing/2014/main" id="{5602F712-8483-AFF2-E1C7-7BA1B301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1695" name="Text Box 1039">
            <a:extLst>
              <a:ext uri="{FF2B5EF4-FFF2-40B4-BE49-F238E27FC236}">
                <a16:creationId xmlns:a16="http://schemas.microsoft.com/office/drawing/2014/main" id="{DCB57299-0D54-87DC-9E2A-40090B6C7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718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696" name="Line 1040">
            <a:extLst>
              <a:ext uri="{FF2B5EF4-FFF2-40B4-BE49-F238E27FC236}">
                <a16:creationId xmlns:a16="http://schemas.microsoft.com/office/drawing/2014/main" id="{807917E8-9BE8-DE6A-173A-66C24C65F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86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7" name="Line 1041">
            <a:extLst>
              <a:ext uri="{FF2B5EF4-FFF2-40B4-BE49-F238E27FC236}">
                <a16:creationId xmlns:a16="http://schemas.microsoft.com/office/drawing/2014/main" id="{17FC4F39-8605-FBDD-F466-9EB02A023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8" name="Line 1042">
            <a:extLst>
              <a:ext uri="{FF2B5EF4-FFF2-40B4-BE49-F238E27FC236}">
                <a16:creationId xmlns:a16="http://schemas.microsoft.com/office/drawing/2014/main" id="{13376FE7-72BC-0112-13B9-C29DB133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05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9" name="Text Box 1043">
            <a:extLst>
              <a:ext uri="{FF2B5EF4-FFF2-40B4-BE49-F238E27FC236}">
                <a16:creationId xmlns:a16="http://schemas.microsoft.com/office/drawing/2014/main" id="{CE49D8EE-8E8A-7DC9-6A7E-AAF4CC38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71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700" name="Text Box 1044">
            <a:extLst>
              <a:ext uri="{FF2B5EF4-FFF2-40B4-BE49-F238E27FC236}">
                <a16:creationId xmlns:a16="http://schemas.microsoft.com/office/drawing/2014/main" id="{592DB8F8-86B7-46AE-974C-AA45822E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6" y="4038600"/>
            <a:ext cx="50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701" name="Text Box 1045">
            <a:extLst>
              <a:ext uri="{FF2B5EF4-FFF2-40B4-BE49-F238E27FC236}">
                <a16:creationId xmlns:a16="http://schemas.microsoft.com/office/drawing/2014/main" id="{56E232B2-2B4C-2426-1653-485CF114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57650"/>
            <a:ext cx="56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702" name="Text Box 1046">
            <a:extLst>
              <a:ext uri="{FF2B5EF4-FFF2-40B4-BE49-F238E27FC236}">
                <a16:creationId xmlns:a16="http://schemas.microsoft.com/office/drawing/2014/main" id="{141F4FA4-59CE-2EC5-F87C-71B281A3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533400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03" name="Line 1047">
            <a:extLst>
              <a:ext uri="{FF2B5EF4-FFF2-40B4-BE49-F238E27FC236}">
                <a16:creationId xmlns:a16="http://schemas.microsoft.com/office/drawing/2014/main" id="{4C328965-FA91-8BA8-14A9-819A6679C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066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4" name="Line 1048">
            <a:extLst>
              <a:ext uri="{FF2B5EF4-FFF2-40B4-BE49-F238E27FC236}">
                <a16:creationId xmlns:a16="http://schemas.microsoft.com/office/drawing/2014/main" id="{744F9911-33A0-7DEE-EDA0-353B61C67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06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5" name="Line 1049">
            <a:extLst>
              <a:ext uri="{FF2B5EF4-FFF2-40B4-BE49-F238E27FC236}">
                <a16:creationId xmlns:a16="http://schemas.microsoft.com/office/drawing/2014/main" id="{D3017378-7A78-8BEA-05CF-95F2ECBC9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0668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6" name="Text Box 1050">
            <a:extLst>
              <a:ext uri="{FF2B5EF4-FFF2-40B4-BE49-F238E27FC236}">
                <a16:creationId xmlns:a16="http://schemas.microsoft.com/office/drawing/2014/main" id="{23AF0824-697C-1978-780F-18FCBE43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676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07" name="Text Box 1051">
            <a:extLst>
              <a:ext uri="{FF2B5EF4-FFF2-40B4-BE49-F238E27FC236}">
                <a16:creationId xmlns:a16="http://schemas.microsoft.com/office/drawing/2014/main" id="{11160BA0-F05A-2753-AC57-6BE02C37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52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1708" name="Text Box 1052">
            <a:extLst>
              <a:ext uri="{FF2B5EF4-FFF2-40B4-BE49-F238E27FC236}">
                <a16:creationId xmlns:a16="http://schemas.microsoft.com/office/drawing/2014/main" id="{E07C8DAA-3E69-CA0B-4729-51518FDB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676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09" name="Line 1053">
            <a:extLst>
              <a:ext uri="{FF2B5EF4-FFF2-40B4-BE49-F238E27FC236}">
                <a16:creationId xmlns:a16="http://schemas.microsoft.com/office/drawing/2014/main" id="{8A121B25-11F6-70A6-D3D1-1B9580BD74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0" name="Line 1054">
            <a:extLst>
              <a:ext uri="{FF2B5EF4-FFF2-40B4-BE49-F238E27FC236}">
                <a16:creationId xmlns:a16="http://schemas.microsoft.com/office/drawing/2014/main" id="{8C155965-592A-C543-8551-44F044C13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1" name="Line 1055">
            <a:extLst>
              <a:ext uri="{FF2B5EF4-FFF2-40B4-BE49-F238E27FC236}">
                <a16:creationId xmlns:a16="http://schemas.microsoft.com/office/drawing/2014/main" id="{DE817593-DDB6-C9DD-F09E-CD2251DBE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2" name="Text Box 1056">
            <a:extLst>
              <a:ext uri="{FF2B5EF4-FFF2-40B4-BE49-F238E27FC236}">
                <a16:creationId xmlns:a16="http://schemas.microsoft.com/office/drawing/2014/main" id="{08DB98B9-FD84-967A-38D4-FA5F4267B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718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13" name="Text Box 1057">
            <a:extLst>
              <a:ext uri="{FF2B5EF4-FFF2-40B4-BE49-F238E27FC236}">
                <a16:creationId xmlns:a16="http://schemas.microsoft.com/office/drawing/2014/main" id="{DAE046F4-3EE1-EF9C-6B3D-06813EB5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2914650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714" name="Text Box 1058">
            <a:extLst>
              <a:ext uri="{FF2B5EF4-FFF2-40B4-BE49-F238E27FC236}">
                <a16:creationId xmlns:a16="http://schemas.microsoft.com/office/drawing/2014/main" id="{E81C85A7-EDEA-FEB9-C654-B4A092D6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9718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15" name="Line 1059">
            <a:extLst>
              <a:ext uri="{FF2B5EF4-FFF2-40B4-BE49-F238E27FC236}">
                <a16:creationId xmlns:a16="http://schemas.microsoft.com/office/drawing/2014/main" id="{EFA2A69D-4467-EA68-8C92-E5860BDB9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05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6" name="Line 1060">
            <a:extLst>
              <a:ext uri="{FF2B5EF4-FFF2-40B4-BE49-F238E27FC236}">
                <a16:creationId xmlns:a16="http://schemas.microsoft.com/office/drawing/2014/main" id="{FE8493FB-7962-5AD9-C2A1-D880F19FB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5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7" name="Line 1061">
            <a:extLst>
              <a:ext uri="{FF2B5EF4-FFF2-40B4-BE49-F238E27FC236}">
                <a16:creationId xmlns:a16="http://schemas.microsoft.com/office/drawing/2014/main" id="{040FF00E-F97A-E96F-D6E2-1E2164B2D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8" name="Text Box 1062">
            <a:extLst>
              <a:ext uri="{FF2B5EF4-FFF2-40B4-BE49-F238E27FC236}">
                <a16:creationId xmlns:a16="http://schemas.microsoft.com/office/drawing/2014/main" id="{899691D9-386D-DB04-7CDA-422B15993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57650"/>
            <a:ext cx="56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719" name="Text Box 1063">
            <a:extLst>
              <a:ext uri="{FF2B5EF4-FFF2-40B4-BE49-F238E27FC236}">
                <a16:creationId xmlns:a16="http://schemas.microsoft.com/office/drawing/2014/main" id="{F0276D4B-467C-EF5D-0FE6-BC065E897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038600"/>
            <a:ext cx="56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720" name="Text Box 1064">
            <a:extLst>
              <a:ext uri="{FF2B5EF4-FFF2-40B4-BE49-F238E27FC236}">
                <a16:creationId xmlns:a16="http://schemas.microsoft.com/office/drawing/2014/main" id="{57479742-2488-8EC7-4923-D4024152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971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721" name="Text Box 1065">
            <a:extLst>
              <a:ext uri="{FF2B5EF4-FFF2-40B4-BE49-F238E27FC236}">
                <a16:creationId xmlns:a16="http://schemas.microsoft.com/office/drawing/2014/main" id="{F23CC26D-AE62-EB3A-9ABF-D71C12F0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anose="02020603050405020304" pitchFamily="18" charset="0"/>
              </a:rPr>
              <a:t>More than one parse tree for the sentence </a:t>
            </a:r>
            <a:r>
              <a:rPr lang="en-US" altLang="zh-TW" sz="2400" u="sng">
                <a:latin typeface="Times New Roman" panose="02020603050405020304" pitchFamily="18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360301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B128E587-11A7-9689-453A-713B7E74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69215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 b="1">
                <a:solidFill>
                  <a:srgbClr val="CC3300"/>
                </a:solidFill>
              </a:rPr>
              <a:t>+</a:t>
            </a:r>
          </a:p>
        </p:txBody>
      </p:sp>
      <p:sp>
        <p:nvSpPr>
          <p:cNvPr id="96259" name="Line 3">
            <a:extLst>
              <a:ext uri="{FF2B5EF4-FFF2-40B4-BE49-F238E27FC236}">
                <a16:creationId xmlns:a16="http://schemas.microsoft.com/office/drawing/2014/main" id="{221A0981-7A69-8512-A684-A80D3F7F4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14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8119788A-FF09-1E0F-9AF5-6DF283269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143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4" name="Text Box 8">
            <a:extLst>
              <a:ext uri="{FF2B5EF4-FFF2-40B4-BE49-F238E27FC236}">
                <a16:creationId xmlns:a16="http://schemas.microsoft.com/office/drawing/2014/main" id="{31601EE0-75E9-993B-7209-D07C17285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1746250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96265" name="Line 9">
            <a:extLst>
              <a:ext uri="{FF2B5EF4-FFF2-40B4-BE49-F238E27FC236}">
                <a16:creationId xmlns:a16="http://schemas.microsoft.com/office/drawing/2014/main" id="{D14BE762-7401-7095-1556-21553CE6A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86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7" name="Line 11">
            <a:extLst>
              <a:ext uri="{FF2B5EF4-FFF2-40B4-BE49-F238E27FC236}">
                <a16:creationId xmlns:a16="http://schemas.microsoft.com/office/drawing/2014/main" id="{9796387A-46B3-A7C8-C99C-6335FAEB3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86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DA60CEF8-083E-AF4A-3E69-80B2C5D2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1773239"/>
            <a:ext cx="68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6275" name="Text Box 19">
            <a:extLst>
              <a:ext uri="{FF2B5EF4-FFF2-40B4-BE49-F238E27FC236}">
                <a16:creationId xmlns:a16="http://schemas.microsoft.com/office/drawing/2014/main" id="{62D525A4-E245-20E3-3430-6911363D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2924175"/>
            <a:ext cx="50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6276" name="Text Box 20">
            <a:extLst>
              <a:ext uri="{FF2B5EF4-FFF2-40B4-BE49-F238E27FC236}">
                <a16:creationId xmlns:a16="http://schemas.microsoft.com/office/drawing/2014/main" id="{8214CBA7-D979-354F-C98C-F314FD3E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924175"/>
            <a:ext cx="56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65652EDE-026B-D880-2FC6-E4C67AE2C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066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775A1806-4730-F543-390C-B4EF6EA6E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0668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2" name="Text Box 26">
            <a:extLst>
              <a:ext uri="{FF2B5EF4-FFF2-40B4-BE49-F238E27FC236}">
                <a16:creationId xmlns:a16="http://schemas.microsoft.com/office/drawing/2014/main" id="{AF31DD41-C7A8-CA87-42CA-AD351EBC2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0714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21D6EADF-86C8-D9D7-A81F-D32DFC4D1C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id="{529612F8-0328-53C3-9A2B-603E39148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549705B2-7836-3CEC-4C2E-352DC841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1" y="1700214"/>
            <a:ext cx="415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96293" name="Text Box 37">
            <a:extLst>
              <a:ext uri="{FF2B5EF4-FFF2-40B4-BE49-F238E27FC236}">
                <a16:creationId xmlns:a16="http://schemas.microsoft.com/office/drawing/2014/main" id="{585EE6AE-9A92-54E3-B65D-F0FBD758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2924175"/>
            <a:ext cx="560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6294" name="Text Box 38">
            <a:extLst>
              <a:ext uri="{FF2B5EF4-FFF2-40B4-BE49-F238E27FC236}">
                <a16:creationId xmlns:a16="http://schemas.microsoft.com/office/drawing/2014/main" id="{A4D502AE-5787-B938-DCCA-05BA20D0E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2924175"/>
            <a:ext cx="56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6295" name="Text Box 39">
            <a:extLst>
              <a:ext uri="{FF2B5EF4-FFF2-40B4-BE49-F238E27FC236}">
                <a16:creationId xmlns:a16="http://schemas.microsoft.com/office/drawing/2014/main" id="{627749A2-D653-9979-8622-2200F599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1773239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96296" name="Text Box 40">
            <a:extLst>
              <a:ext uri="{FF2B5EF4-FFF2-40B4-BE49-F238E27FC236}">
                <a16:creationId xmlns:a16="http://schemas.microsoft.com/office/drawing/2014/main" id="{572B2CF5-22DF-DAB5-558F-9A740A28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anose="02020603050405020304" pitchFamily="18" charset="0"/>
              </a:rPr>
              <a:t>More than one </a:t>
            </a:r>
            <a:r>
              <a:rPr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syntax tree</a:t>
            </a:r>
            <a:r>
              <a:rPr lang="en-US" altLang="zh-TW" sz="2400">
                <a:latin typeface="Times New Roman" panose="02020603050405020304" pitchFamily="18" charset="0"/>
              </a:rPr>
              <a:t> for the sentence </a:t>
            </a:r>
            <a:r>
              <a:rPr lang="en-US" altLang="zh-TW" sz="2400" u="sng">
                <a:latin typeface="Times New Roman" panose="02020603050405020304" pitchFamily="18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693683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9B414-4E7E-205A-DE44-652CE1CC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corresponding grammar shown below is unambiguous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857C-C12D-E81B-F4EE-4AF4AA8F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element </a:t>
            </a:r>
            <a:r>
              <a:rPr lang="zh-TW" altLang="en-US" dirty="0"/>
              <a:t>→</a:t>
            </a:r>
            <a:r>
              <a:rPr lang="en-US" altLang="zh-TW" dirty="0"/>
              <a:t> (expression) | id</a:t>
            </a:r>
            <a:r>
              <a:rPr lang="en-US" altLang="zh-TW" sz="3200" dirty="0"/>
              <a:t>  </a:t>
            </a:r>
            <a:r>
              <a:rPr lang="en-US" altLang="zh-TW" dirty="0"/>
              <a:t>/*((expression) </a:t>
            </a:r>
            <a:r>
              <a:rPr lang="zh-TW" altLang="en-US" dirty="0"/>
              <a:t>括號內的最優先做之故</a:t>
            </a:r>
            <a:r>
              <a:rPr lang="en-US" altLang="zh-TW" dirty="0"/>
              <a:t>)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primary </a:t>
            </a:r>
            <a:r>
              <a:rPr lang="zh-TW" altLang="en-US" dirty="0"/>
              <a:t>→ </a:t>
            </a:r>
            <a:r>
              <a:rPr lang="en-US" altLang="zh-TW" dirty="0"/>
              <a:t>-primary | element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factor </a:t>
            </a:r>
            <a:r>
              <a:rPr lang="zh-TW" altLang="en-US" dirty="0"/>
              <a:t>→ </a:t>
            </a:r>
            <a:r>
              <a:rPr lang="en-US" altLang="zh-TW" dirty="0"/>
              <a:t>primary </a:t>
            </a:r>
            <a:r>
              <a:rPr lang="zh-TW" altLang="en-US" dirty="0">
                <a:solidFill>
                  <a:srgbClr val="FF0000"/>
                </a:solidFill>
              </a:rPr>
              <a:t>↑</a:t>
            </a:r>
            <a:r>
              <a:rPr lang="en-US" altLang="zh-TW" dirty="0"/>
              <a:t> factor | primary</a:t>
            </a:r>
            <a:r>
              <a:rPr lang="en-US" altLang="zh-TW" sz="3200" dirty="0"/>
              <a:t>  </a:t>
            </a:r>
            <a:r>
              <a:rPr lang="en-US" altLang="zh-TW" dirty="0"/>
              <a:t>/*has right associativity */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term </a:t>
            </a:r>
            <a:r>
              <a:rPr lang="zh-TW" altLang="en-US" dirty="0"/>
              <a:t>→ </a:t>
            </a:r>
            <a:r>
              <a:rPr lang="en-US" altLang="zh-TW" dirty="0"/>
              <a:t>term * factor | term / factor | factor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expression </a:t>
            </a:r>
            <a:r>
              <a:rPr lang="zh-TW" altLang="en-US" dirty="0"/>
              <a:t>→</a:t>
            </a:r>
            <a:r>
              <a:rPr lang="en-US" altLang="zh-TW" dirty="0"/>
              <a:t> expression + term | expression –  term | term  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02A81-4711-E4CA-8433-1418571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06810-96C7-5503-92A7-9FB66BDA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Comparisons between regular expressions and context-free grammars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5D6EAD-5881-6F5B-7CF4-B347DCD6E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context-free grammar: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⁡|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+|−|∗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 regular expression: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8|9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The major difference is that the rules of a context-free grammar are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recursive</a:t>
                </a:r>
                <a:r>
                  <a:rPr lang="en-US" altLang="zh-TW" dirty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5D6EAD-5881-6F5B-7CF4-B347DCD6E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0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9E64B-9D08-E710-42F6-61E8B5C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1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02AE17E6-2F59-7961-6833-E0B74D7B3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6096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expression</a:t>
            </a:r>
          </a:p>
        </p:txBody>
      </p:sp>
      <p:sp>
        <p:nvSpPr>
          <p:cNvPr id="72707" name="Line 3">
            <a:extLst>
              <a:ext uri="{FF2B5EF4-FFF2-40B4-BE49-F238E27FC236}">
                <a16:creationId xmlns:a16="http://schemas.microsoft.com/office/drawing/2014/main" id="{0084539B-FEBD-50D4-9041-0D070846C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2954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87F8894E-EB0C-A294-00F6-646923FF1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D61D9FA8-A9CD-0CB7-0C42-2AC6B0D98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2954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F15F5E6C-A189-E44E-FD98-B20E41DD8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2000250"/>
            <a:ext cx="213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expression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2A20A40C-E588-028F-DEDB-D6C1216E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50AADB62-EE7A-7A09-1588-05D0535D1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0574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3200"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202335AB-13A6-4E09-9A22-A5E29F3FF7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667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6" name="Line 12">
            <a:extLst>
              <a:ext uri="{FF2B5EF4-FFF2-40B4-BE49-F238E27FC236}">
                <a16:creationId xmlns:a16="http://schemas.microsoft.com/office/drawing/2014/main" id="{9B677362-8448-0022-C34F-4674CC345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960AF84E-5D1C-7A5D-7FAB-6D5F8C9D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219450"/>
            <a:ext cx="928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DA413231-1F89-10DF-808E-BB923957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352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1">
                <a:solidFill>
                  <a:srgbClr val="CC33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62555AB4-A7F9-822A-F3AB-6855CB77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21945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factor</a:t>
            </a:r>
          </a:p>
        </p:txBody>
      </p:sp>
      <p:sp>
        <p:nvSpPr>
          <p:cNvPr id="72720" name="Line 16">
            <a:extLst>
              <a:ext uri="{FF2B5EF4-FFF2-40B4-BE49-F238E27FC236}">
                <a16:creationId xmlns:a16="http://schemas.microsoft.com/office/drawing/2014/main" id="{DA4D7B72-72E1-EFD1-86CC-D69EA8586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24C2E3E8-6817-2DF4-B41E-AC89C74C9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6" y="4114800"/>
            <a:ext cx="147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9423382F-D90D-5280-E584-AA64402CD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648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EDBDFAED-EED9-E383-5BF9-5A138C2C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7205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element</a:t>
            </a:r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47F57935-BF22-7933-E7E3-4D7F64F0B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4A36D9B7-AC29-F6BB-B002-F77C641A1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2726" name="Line 22">
            <a:extLst>
              <a:ext uri="{FF2B5EF4-FFF2-40B4-BE49-F238E27FC236}">
                <a16:creationId xmlns:a16="http://schemas.microsoft.com/office/drawing/2014/main" id="{70D6A1A1-3A1F-E089-E673-FD5B21D3F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27" name="Text Box 23">
            <a:extLst>
              <a:ext uri="{FF2B5EF4-FFF2-40B4-BE49-F238E27FC236}">
                <a16:creationId xmlns:a16="http://schemas.microsoft.com/office/drawing/2014/main" id="{F4BE5EC9-6C38-3EB8-813E-8F1480A0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1465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72728" name="Line 24">
            <a:extLst>
              <a:ext uri="{FF2B5EF4-FFF2-40B4-BE49-F238E27FC236}">
                <a16:creationId xmlns:a16="http://schemas.microsoft.com/office/drawing/2014/main" id="{2FC367DC-1228-A4BB-1D53-39AB3BEDB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05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69D53464-F4B4-3848-F6BE-697E5EBF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3733800"/>
            <a:ext cx="1192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factor</a:t>
            </a:r>
          </a:p>
        </p:txBody>
      </p:sp>
      <p:sp>
        <p:nvSpPr>
          <p:cNvPr id="72730" name="Line 26">
            <a:extLst>
              <a:ext uri="{FF2B5EF4-FFF2-40B4-BE49-F238E27FC236}">
                <a16:creationId xmlns:a16="http://schemas.microsoft.com/office/drawing/2014/main" id="{7DBAA105-F209-B4D5-B053-2A201F61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824584C8-D716-A70E-08D8-DD5A2AFE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1530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72732" name="Line 28">
            <a:extLst>
              <a:ext uri="{FF2B5EF4-FFF2-40B4-BE49-F238E27FC236}">
                <a16:creationId xmlns:a16="http://schemas.microsoft.com/office/drawing/2014/main" id="{25F42F5A-6893-6E2A-F401-C90904D39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7D971403-AF72-8B6E-436B-BFF6168D0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6" y="5410200"/>
            <a:ext cx="147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element</a:t>
            </a:r>
          </a:p>
        </p:txBody>
      </p:sp>
      <p:sp>
        <p:nvSpPr>
          <p:cNvPr id="72734" name="Line 30">
            <a:extLst>
              <a:ext uri="{FF2B5EF4-FFF2-40B4-BE49-F238E27FC236}">
                <a16:creationId xmlns:a16="http://schemas.microsoft.com/office/drawing/2014/main" id="{6A5C2EFB-A2B6-90BE-575C-6636A5BD6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94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35" name="Text Box 31">
            <a:extLst>
              <a:ext uri="{FF2B5EF4-FFF2-40B4-BE49-F238E27FC236}">
                <a16:creationId xmlns:a16="http://schemas.microsoft.com/office/drawing/2014/main" id="{7A48F061-4CD7-FCB2-CAC0-82B355B1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2484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2736" name="Line 32">
            <a:extLst>
              <a:ext uri="{FF2B5EF4-FFF2-40B4-BE49-F238E27FC236}">
                <a16:creationId xmlns:a16="http://schemas.microsoft.com/office/drawing/2014/main" id="{3F14DF7E-88F9-0C49-C7B5-36DE40D77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9597C2F8-F438-21E2-309D-E9129433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6" y="3952876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factor</a:t>
            </a:r>
          </a:p>
        </p:txBody>
      </p:sp>
      <p:sp>
        <p:nvSpPr>
          <p:cNvPr id="72738" name="Line 34">
            <a:extLst>
              <a:ext uri="{FF2B5EF4-FFF2-40B4-BE49-F238E27FC236}">
                <a16:creationId xmlns:a16="http://schemas.microsoft.com/office/drawing/2014/main" id="{969598A7-AB42-BCCA-6EA8-03430D874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419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39" name="Text Box 35">
            <a:extLst>
              <a:ext uri="{FF2B5EF4-FFF2-40B4-BE49-F238E27FC236}">
                <a16:creationId xmlns:a16="http://schemas.microsoft.com/office/drawing/2014/main" id="{FA1E35C8-3C49-6B1B-8772-ED314EFC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65676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72740" name="Line 36">
            <a:extLst>
              <a:ext uri="{FF2B5EF4-FFF2-40B4-BE49-F238E27FC236}">
                <a16:creationId xmlns:a16="http://schemas.microsoft.com/office/drawing/2014/main" id="{3AE256D8-49D6-3E25-422E-15FE2C3DF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257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41" name="Text Box 37">
            <a:extLst>
              <a:ext uri="{FF2B5EF4-FFF2-40B4-BE49-F238E27FC236}">
                <a16:creationId xmlns:a16="http://schemas.microsoft.com/office/drawing/2014/main" id="{954373EF-6C3F-AC84-CCB9-25CD493B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86401"/>
            <a:ext cx="144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element</a:t>
            </a:r>
          </a:p>
        </p:txBody>
      </p:sp>
      <p:sp>
        <p:nvSpPr>
          <p:cNvPr id="72742" name="Line 38">
            <a:extLst>
              <a:ext uri="{FF2B5EF4-FFF2-40B4-BE49-F238E27FC236}">
                <a16:creationId xmlns:a16="http://schemas.microsoft.com/office/drawing/2014/main" id="{0AC7B5B2-0471-DA47-8B6B-309E9BF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94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43" name="Text Box 39">
            <a:extLst>
              <a:ext uri="{FF2B5EF4-FFF2-40B4-BE49-F238E27FC236}">
                <a16:creationId xmlns:a16="http://schemas.microsoft.com/office/drawing/2014/main" id="{F0F0D425-4018-47CF-CEF2-C0725EE7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solidFill>
                  <a:srgbClr val="CC3300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2744" name="Text Box 40">
            <a:extLst>
              <a:ext uri="{FF2B5EF4-FFF2-40B4-BE49-F238E27FC236}">
                <a16:creationId xmlns:a16="http://schemas.microsoft.com/office/drawing/2014/main" id="{2245137D-FE37-1000-AE66-547BFDCB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858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800">
                <a:latin typeface="Times New Roman" panose="02020603050405020304" pitchFamily="18" charset="0"/>
              </a:rPr>
              <a:t>Ex: </a:t>
            </a:r>
            <a:r>
              <a:rPr lang="en-US" altLang="zh-TW" sz="2800" u="sng">
                <a:latin typeface="Times New Roman" panose="02020603050405020304" pitchFamily="18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2558805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>
            <a:extLst>
              <a:ext uri="{FF2B5EF4-FFF2-40B4-BE49-F238E27FC236}">
                <a16:creationId xmlns:a16="http://schemas.microsoft.com/office/drawing/2014/main" id="{A16F9ADD-A69F-4CD5-5CB4-054F2664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5176"/>
            <a:ext cx="9144000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>
            <a:extLst>
              <a:ext uri="{FF2B5EF4-FFF2-40B4-BE49-F238E27FC236}">
                <a16:creationId xmlns:a16="http://schemas.microsoft.com/office/drawing/2014/main" id="{CF667516-CA01-498E-860F-8069AE68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55601"/>
            <a:ext cx="8066087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2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AB21182F-7C2D-E574-56BF-B44D9ADD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A58-050E-4DFB-9BE4-ECC75102774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8370" name="AutoShape 2">
            <a:extLst>
              <a:ext uri="{FF2B5EF4-FFF2-40B4-BE49-F238E27FC236}">
                <a16:creationId xmlns:a16="http://schemas.microsoft.com/office/drawing/2014/main" id="{A2AEB75B-9E6F-4B5B-E33D-8AA4B0F78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 2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94FFCF-2810-81DA-ED0D-04B816585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stat </a:t>
            </a:r>
            <a:r>
              <a:rPr lang="zh-TW" altLang="en-US" dirty="0"/>
              <a:t>→</a:t>
            </a:r>
            <a:r>
              <a:rPr lang="en-US" altLang="zh-TW" dirty="0"/>
              <a:t> IF </a:t>
            </a:r>
            <a:r>
              <a:rPr lang="en-US" altLang="zh-TW" dirty="0" err="1"/>
              <a:t>cond</a:t>
            </a:r>
            <a:r>
              <a:rPr lang="en-US" altLang="zh-TW" dirty="0"/>
              <a:t> THEN stat | IF </a:t>
            </a:r>
            <a:r>
              <a:rPr lang="en-US" altLang="zh-TW" dirty="0" err="1"/>
              <a:t>cond</a:t>
            </a:r>
            <a:r>
              <a:rPr lang="en-US" altLang="zh-TW" dirty="0"/>
              <a:t> THEN stat ELSE stat |  other stat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is an ambiguous grammar </a:t>
            </a:r>
          </a:p>
        </p:txBody>
      </p:sp>
    </p:spTree>
    <p:extLst>
      <p:ext uri="{BB962C8B-B14F-4D97-AF65-F5344CB8AC3E}">
        <p14:creationId xmlns:p14="http://schemas.microsoft.com/office/powerpoint/2010/main" val="3503558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B8CF0FFB-9C46-D9A2-EEDA-74D4EB86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3200">
                <a:latin typeface="Times New Roman" panose="02020603050405020304" pitchFamily="18" charset="0"/>
              </a:rPr>
              <a:t>if             c1         then    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87314F0-4717-ADB3-5200-A5BE1FCE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71450"/>
            <a:ext cx="749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stat</a:t>
            </a: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8CBD6A60-C07C-06B5-2244-08A2E8778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52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1F1F7EAE-8CFB-DF64-EDBF-6B37A8EA4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6" y="914400"/>
            <a:ext cx="634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IF           cond      THEN      stat</a:t>
            </a:r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524AC37A-8912-5D21-014D-1CA922E32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609600"/>
            <a:ext cx="1752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84058AF3-8C1D-CA30-94C3-7583C1EEF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685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7FA1867-243A-B605-2ECA-25A06F5F5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85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11D743CA-7EA3-FCB5-7ED5-359AA76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63BC4F95-2AEB-6B0A-3C2B-547367BB5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24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DDD25778-2931-4FAB-E6BD-318BF50A9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447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29AF12CC-B1F2-423A-0B57-A994AE591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057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CB40C746-2057-BEE8-9058-C8701E842F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14478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7474095D-513F-5902-F662-7CD9157D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76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anose="02020603050405020304" pitchFamily="18" charset="0"/>
              </a:rPr>
              <a:t>IF cond THEN stat ELSE  stat</a:t>
            </a:r>
          </a:p>
        </p:txBody>
      </p:sp>
      <p:sp>
        <p:nvSpPr>
          <p:cNvPr id="73744" name="Line 16">
            <a:extLst>
              <a:ext uri="{FF2B5EF4-FFF2-40B4-BE49-F238E27FC236}">
                <a16:creationId xmlns:a16="http://schemas.microsoft.com/office/drawing/2014/main" id="{68ABADE1-8508-43CB-71B0-384561131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09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0CFF2351-0DA9-F1F8-20C0-168018809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209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2561CD94-CB7F-4B98-3423-6166D9DCF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209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5AAFE78E-BABB-FE53-F54A-C6532474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9718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800">
                <a:latin typeface="Times New Roman" panose="02020603050405020304" pitchFamily="18" charset="0"/>
              </a:rPr>
              <a:t>if   c2    then   s2   else  s3</a:t>
            </a:r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F27D9A4C-0AE0-D722-EBFB-3728919DB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133600"/>
            <a:ext cx="228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004BD370-173E-0ECA-8347-22E2F56AF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0" name="Line 22">
            <a:extLst>
              <a:ext uri="{FF2B5EF4-FFF2-40B4-BE49-F238E27FC236}">
                <a16:creationId xmlns:a16="http://schemas.microsoft.com/office/drawing/2014/main" id="{6B35B588-DF07-9360-4D1F-D4BB169041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20574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1" name="Line 23">
            <a:extLst>
              <a:ext uri="{FF2B5EF4-FFF2-40B4-BE49-F238E27FC236}">
                <a16:creationId xmlns:a16="http://schemas.microsoft.com/office/drawing/2014/main" id="{D2F14017-1E29-3F79-B0D5-40CEAE4FD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2133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2" name="Line 24">
            <a:extLst>
              <a:ext uri="{FF2B5EF4-FFF2-40B4-BE49-F238E27FC236}">
                <a16:creationId xmlns:a16="http://schemas.microsoft.com/office/drawing/2014/main" id="{49F8B68A-A855-B73B-43E9-67ECAAB14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12579B63-B59A-FF66-8FB3-03D831ED45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63000" y="2057400"/>
            <a:ext cx="304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C0B34018-A98E-21DA-3C23-2C15CDC2C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2133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5" name="Line 27">
            <a:extLst>
              <a:ext uri="{FF2B5EF4-FFF2-40B4-BE49-F238E27FC236}">
                <a16:creationId xmlns:a16="http://schemas.microsoft.com/office/drawing/2014/main" id="{6488124A-5D58-50DF-6728-2D03E1020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3048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E9F5A986-5F1E-44BE-EB1D-10B2F0B802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34600" y="20574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7" name="Line 29">
            <a:extLst>
              <a:ext uri="{FF2B5EF4-FFF2-40B4-BE49-F238E27FC236}">
                <a16:creationId xmlns:a16="http://schemas.microsoft.com/office/drawing/2014/main" id="{5BD970A7-0550-A27B-2454-AA1DC5486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4478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6DA55725-95FC-A5BD-5041-C13A4077D8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447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9" name="Line 31">
            <a:extLst>
              <a:ext uri="{FF2B5EF4-FFF2-40B4-BE49-F238E27FC236}">
                <a16:creationId xmlns:a16="http://schemas.microsoft.com/office/drawing/2014/main" id="{246485E7-7A30-3396-30D8-DD177B28D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0" name="Line 32">
            <a:extLst>
              <a:ext uri="{FF2B5EF4-FFF2-40B4-BE49-F238E27FC236}">
                <a16:creationId xmlns:a16="http://schemas.microsoft.com/office/drawing/2014/main" id="{1DED5C06-298E-682D-50B5-1DA4C2AEB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447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1" name="Line 33">
            <a:extLst>
              <a:ext uri="{FF2B5EF4-FFF2-40B4-BE49-F238E27FC236}">
                <a16:creationId xmlns:a16="http://schemas.microsoft.com/office/drawing/2014/main" id="{84E86ED7-FE7B-A80B-D439-BC40545B5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3716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2" name="Line 34">
            <a:extLst>
              <a:ext uri="{FF2B5EF4-FFF2-40B4-BE49-F238E27FC236}">
                <a16:creationId xmlns:a16="http://schemas.microsoft.com/office/drawing/2014/main" id="{624A3DD5-A8AF-9089-2895-9F2CDB517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295400"/>
            <a:ext cx="1752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BF803FBB-F709-175B-0CED-3233094C3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3524250"/>
            <a:ext cx="88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stat</a:t>
            </a:r>
          </a:p>
        </p:txBody>
      </p:sp>
      <p:sp>
        <p:nvSpPr>
          <p:cNvPr id="73764" name="Text Box 36">
            <a:extLst>
              <a:ext uri="{FF2B5EF4-FFF2-40B4-BE49-F238E27FC236}">
                <a16:creationId xmlns:a16="http://schemas.microsoft.com/office/drawing/2014/main" id="{5B191B3D-25E5-F1AF-943A-F5392B31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3200">
                <a:latin typeface="Times New Roman" panose="02020603050405020304" pitchFamily="18" charset="0"/>
              </a:rPr>
              <a:t>IF cond THEN stat ELSE stat</a:t>
            </a:r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EF053375-A402-361E-0CD9-8EB762783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578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800">
                <a:latin typeface="Times New Roman" panose="02020603050405020304" pitchFamily="18" charset="0"/>
              </a:rPr>
              <a:t>IF cond THEN stat</a:t>
            </a:r>
          </a:p>
        </p:txBody>
      </p:sp>
      <p:sp>
        <p:nvSpPr>
          <p:cNvPr id="73767" name="Line 39">
            <a:extLst>
              <a:ext uri="{FF2B5EF4-FFF2-40B4-BE49-F238E27FC236}">
                <a16:creationId xmlns:a16="http://schemas.microsoft.com/office/drawing/2014/main" id="{EF71ADA4-5365-3985-0575-E483C680A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422A9657-FDD4-CD61-8976-582ECD85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5305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  </a:t>
            </a:r>
            <a:r>
              <a:rPr lang="en-US" altLang="zh-TW" sz="3200"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73769" name="Line 41">
            <a:extLst>
              <a:ext uri="{FF2B5EF4-FFF2-40B4-BE49-F238E27FC236}">
                <a16:creationId xmlns:a16="http://schemas.microsoft.com/office/drawing/2014/main" id="{DB1CA809-C032-CFB1-C598-E129CB09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038600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0" name="Line 42">
            <a:extLst>
              <a:ext uri="{FF2B5EF4-FFF2-40B4-BE49-F238E27FC236}">
                <a16:creationId xmlns:a16="http://schemas.microsoft.com/office/drawing/2014/main" id="{00236E98-220D-6C6F-C80F-37064A11F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114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1" name="Line 43">
            <a:extLst>
              <a:ext uri="{FF2B5EF4-FFF2-40B4-BE49-F238E27FC236}">
                <a16:creationId xmlns:a16="http://schemas.microsoft.com/office/drawing/2014/main" id="{FB854832-3BCB-C9BB-3442-C18D2F3EA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38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2" name="Line 44">
            <a:extLst>
              <a:ext uri="{FF2B5EF4-FFF2-40B4-BE49-F238E27FC236}">
                <a16:creationId xmlns:a16="http://schemas.microsoft.com/office/drawing/2014/main" id="{81AE4DE2-C1A7-358C-8E3C-913AF41B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1148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3" name="Line 45">
            <a:extLst>
              <a:ext uri="{FF2B5EF4-FFF2-40B4-BE49-F238E27FC236}">
                <a16:creationId xmlns:a16="http://schemas.microsoft.com/office/drawing/2014/main" id="{3EB94942-F59A-D7D8-A506-57A9B409C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1143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4" name="Line 46">
            <a:extLst>
              <a:ext uri="{FF2B5EF4-FFF2-40B4-BE49-F238E27FC236}">
                <a16:creationId xmlns:a16="http://schemas.microsoft.com/office/drawing/2014/main" id="{5D47F268-31BC-8C40-243A-4BA3DD0B8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1524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5" name="Line 47">
            <a:extLst>
              <a:ext uri="{FF2B5EF4-FFF2-40B4-BE49-F238E27FC236}">
                <a16:creationId xmlns:a16="http://schemas.microsoft.com/office/drawing/2014/main" id="{9DDFBC20-7856-7F43-AF82-4E27B3573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8768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6" name="Line 48">
            <a:extLst>
              <a:ext uri="{FF2B5EF4-FFF2-40B4-BE49-F238E27FC236}">
                <a16:creationId xmlns:a16="http://schemas.microsoft.com/office/drawing/2014/main" id="{1FDCB1A7-4A42-0D4F-D1AF-C33D42098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76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7" name="Line 49">
            <a:extLst>
              <a:ext uri="{FF2B5EF4-FFF2-40B4-BE49-F238E27FC236}">
                <a16:creationId xmlns:a16="http://schemas.microsoft.com/office/drawing/2014/main" id="{E49E7F16-F081-3088-3D00-F6F8C0D40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768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8" name="Line 50">
            <a:extLst>
              <a:ext uri="{FF2B5EF4-FFF2-40B4-BE49-F238E27FC236}">
                <a16:creationId xmlns:a16="http://schemas.microsoft.com/office/drawing/2014/main" id="{FFB90BB8-4023-A3F6-EC72-782A8DA51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76800"/>
            <a:ext cx="1524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9" name="Line 51">
            <a:extLst>
              <a:ext uri="{FF2B5EF4-FFF2-40B4-BE49-F238E27FC236}">
                <a16:creationId xmlns:a16="http://schemas.microsoft.com/office/drawing/2014/main" id="{C41D2401-9622-9417-B651-2E22CCBC7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0" name="Line 52">
            <a:extLst>
              <a:ext uri="{FF2B5EF4-FFF2-40B4-BE49-F238E27FC236}">
                <a16:creationId xmlns:a16="http://schemas.microsoft.com/office/drawing/2014/main" id="{30422FDC-B107-77BB-E71D-75695EE0C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1" name="Line 53">
            <a:extLst>
              <a:ext uri="{FF2B5EF4-FFF2-40B4-BE49-F238E27FC236}">
                <a16:creationId xmlns:a16="http://schemas.microsoft.com/office/drawing/2014/main" id="{C115DDA2-B855-1B38-B383-0A12AD191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7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2" name="Line 54">
            <a:extLst>
              <a:ext uri="{FF2B5EF4-FFF2-40B4-BE49-F238E27FC236}">
                <a16:creationId xmlns:a16="http://schemas.microsoft.com/office/drawing/2014/main" id="{37BC02C7-D24B-DBA6-660F-D72BC4F0B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8768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3" name="Line 55">
            <a:extLst>
              <a:ext uri="{FF2B5EF4-FFF2-40B4-BE49-F238E27FC236}">
                <a16:creationId xmlns:a16="http://schemas.microsoft.com/office/drawing/2014/main" id="{5FF3FA85-4ABB-2AED-7F8A-8CDEC0058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562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4" name="Line 56">
            <a:extLst>
              <a:ext uri="{FF2B5EF4-FFF2-40B4-BE49-F238E27FC236}">
                <a16:creationId xmlns:a16="http://schemas.microsoft.com/office/drawing/2014/main" id="{34239B89-053C-DC9D-3E5F-72F6B0DD3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562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5" name="Line 57">
            <a:extLst>
              <a:ext uri="{FF2B5EF4-FFF2-40B4-BE49-F238E27FC236}">
                <a16:creationId xmlns:a16="http://schemas.microsoft.com/office/drawing/2014/main" id="{112CCC58-7FBC-A35D-50A0-B43A38DA4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8006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85F2C16E-49F2-B623-7C38-591BA955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6" y="5562601"/>
            <a:ext cx="51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c1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81000401-FC21-464A-EC9A-3DB2FED9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5626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then</a:t>
            </a:r>
          </a:p>
        </p:txBody>
      </p:sp>
      <p:sp>
        <p:nvSpPr>
          <p:cNvPr id="73788" name="Text Box 60">
            <a:extLst>
              <a:ext uri="{FF2B5EF4-FFF2-40B4-BE49-F238E27FC236}">
                <a16:creationId xmlns:a16="http://schemas.microsoft.com/office/drawing/2014/main" id="{F9711A3F-266A-A64A-3898-36184BAF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6096001"/>
            <a:ext cx="47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73789" name="Line 61">
            <a:extLst>
              <a:ext uri="{FF2B5EF4-FFF2-40B4-BE49-F238E27FC236}">
                <a16:creationId xmlns:a16="http://schemas.microsoft.com/office/drawing/2014/main" id="{772F2744-4429-3840-2B14-8BF890C2F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7150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90" name="Line 62">
            <a:extLst>
              <a:ext uri="{FF2B5EF4-FFF2-40B4-BE49-F238E27FC236}">
                <a16:creationId xmlns:a16="http://schemas.microsoft.com/office/drawing/2014/main" id="{FA8EE115-29A0-9494-EC3C-8C1384663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91" name="Line 63">
            <a:extLst>
              <a:ext uri="{FF2B5EF4-FFF2-40B4-BE49-F238E27FC236}">
                <a16:creationId xmlns:a16="http://schemas.microsoft.com/office/drawing/2014/main" id="{0E162907-4504-540C-3512-DFF139CED7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56388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92" name="Text Box 64">
            <a:extLst>
              <a:ext uri="{FF2B5EF4-FFF2-40B4-BE49-F238E27FC236}">
                <a16:creationId xmlns:a16="http://schemas.microsoft.com/office/drawing/2014/main" id="{CB914BBE-698B-B386-B90E-E32D749BD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96001"/>
            <a:ext cx="65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c2</a:t>
            </a:r>
          </a:p>
        </p:txBody>
      </p:sp>
      <p:sp>
        <p:nvSpPr>
          <p:cNvPr id="73793" name="Text Box 65">
            <a:extLst>
              <a:ext uri="{FF2B5EF4-FFF2-40B4-BE49-F238E27FC236}">
                <a16:creationId xmlns:a16="http://schemas.microsoft.com/office/drawing/2014/main" id="{44376E69-05C2-FE49-B450-8D72CE5D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6096001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then</a:t>
            </a:r>
          </a:p>
        </p:txBody>
      </p:sp>
      <p:sp>
        <p:nvSpPr>
          <p:cNvPr id="73794" name="Line 66">
            <a:extLst>
              <a:ext uri="{FF2B5EF4-FFF2-40B4-BE49-F238E27FC236}">
                <a16:creationId xmlns:a16="http://schemas.microsoft.com/office/drawing/2014/main" id="{14D88E3E-89DA-D104-9DFC-B19BD8EC6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0060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95" name="Text Box 67">
            <a:extLst>
              <a:ext uri="{FF2B5EF4-FFF2-40B4-BE49-F238E27FC236}">
                <a16:creationId xmlns:a16="http://schemas.microsoft.com/office/drawing/2014/main" id="{46DDDEBB-2A85-954B-21B1-981F8711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5299075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else</a:t>
            </a:r>
          </a:p>
        </p:txBody>
      </p:sp>
      <p:sp>
        <p:nvSpPr>
          <p:cNvPr id="73796" name="Line 68">
            <a:extLst>
              <a:ext uri="{FF2B5EF4-FFF2-40B4-BE49-F238E27FC236}">
                <a16:creationId xmlns:a16="http://schemas.microsoft.com/office/drawing/2014/main" id="{4132DAD6-A091-3C56-43F7-92985E0A1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7150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97" name="Line 69">
            <a:extLst>
              <a:ext uri="{FF2B5EF4-FFF2-40B4-BE49-F238E27FC236}">
                <a16:creationId xmlns:a16="http://schemas.microsoft.com/office/drawing/2014/main" id="{24BA20CA-E801-931E-276C-594A3E8B4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617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98" name="Line 70">
            <a:extLst>
              <a:ext uri="{FF2B5EF4-FFF2-40B4-BE49-F238E27FC236}">
                <a16:creationId xmlns:a16="http://schemas.microsoft.com/office/drawing/2014/main" id="{D63C8C5A-241A-F4C9-B4AF-8FC9F21204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57150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800" name="Text Box 72">
            <a:extLst>
              <a:ext uri="{FF2B5EF4-FFF2-40B4-BE49-F238E27FC236}">
                <a16:creationId xmlns:a16="http://schemas.microsoft.com/office/drawing/2014/main" id="{C6CCC473-212E-9812-4D30-FBFC11A59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6" y="6086476"/>
            <a:ext cx="50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73803" name="Line 75">
            <a:extLst>
              <a:ext uri="{FF2B5EF4-FFF2-40B4-BE49-F238E27FC236}">
                <a16:creationId xmlns:a16="http://schemas.microsoft.com/office/drawing/2014/main" id="{5602A3EB-D316-E0C1-CFFE-7485D6CF9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00600"/>
            <a:ext cx="1600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804" name="Line 76">
            <a:extLst>
              <a:ext uri="{FF2B5EF4-FFF2-40B4-BE49-F238E27FC236}">
                <a16:creationId xmlns:a16="http://schemas.microsoft.com/office/drawing/2014/main" id="{A0F0170F-3D41-3311-FF85-5DC98714E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805" name="Line 77">
            <a:extLst>
              <a:ext uri="{FF2B5EF4-FFF2-40B4-BE49-F238E27FC236}">
                <a16:creationId xmlns:a16="http://schemas.microsoft.com/office/drawing/2014/main" id="{4E2C090A-2155-111D-2379-B80659BFA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00600"/>
            <a:ext cx="2209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806" name="Text Box 78">
            <a:extLst>
              <a:ext uri="{FF2B5EF4-FFF2-40B4-BE49-F238E27FC236}">
                <a16:creationId xmlns:a16="http://schemas.microsoft.com/office/drawing/2014/main" id="{5B07816E-6621-0232-0FC5-E9516C8D0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526" y="5334001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 </a:t>
            </a:r>
            <a:r>
              <a:rPr lang="en-US" altLang="zh-TW" sz="2800">
                <a:latin typeface="Times New Roman" panose="02020603050405020304" pitchFamily="18" charset="0"/>
              </a:rPr>
              <a:t>s3</a:t>
            </a:r>
          </a:p>
        </p:txBody>
      </p:sp>
      <p:sp>
        <p:nvSpPr>
          <p:cNvPr id="73807" name="Text Box 79">
            <a:extLst>
              <a:ext uri="{FF2B5EF4-FFF2-40B4-BE49-F238E27FC236}">
                <a16:creationId xmlns:a16="http://schemas.microsoft.com/office/drawing/2014/main" id="{B6FB83A0-FA2B-2D1E-5CB3-E3BDF81A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 u="sng">
                <a:latin typeface="Times New Roman" panose="02020603050405020304" pitchFamily="18" charset="0"/>
              </a:rPr>
              <a:t>If c1 then if c2 then s2 else s3</a:t>
            </a:r>
          </a:p>
        </p:txBody>
      </p:sp>
      <p:sp>
        <p:nvSpPr>
          <p:cNvPr id="73809" name="Rectangle 81">
            <a:extLst>
              <a:ext uri="{FF2B5EF4-FFF2-40B4-BE49-F238E27FC236}">
                <a16:creationId xmlns:a16="http://schemas.microsoft.com/office/drawing/2014/main" id="{04D6B715-070C-C27B-883A-78A89A6D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88913"/>
            <a:ext cx="2952750" cy="360362"/>
          </a:xfrm>
          <a:prstGeom prst="rect">
            <a:avLst/>
          </a:prstGeom>
          <a:solidFill>
            <a:schemeClr val="bg1"/>
          </a:soli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CC3300"/>
                </a:solidFill>
              </a:rPr>
              <a:t>Dangling else problem</a:t>
            </a:r>
          </a:p>
        </p:txBody>
      </p:sp>
    </p:spTree>
    <p:extLst>
      <p:ext uri="{BB962C8B-B14F-4D97-AF65-F5344CB8AC3E}">
        <p14:creationId xmlns:p14="http://schemas.microsoft.com/office/powerpoint/2010/main" val="3999279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E3C3D-5924-56CD-BDD7-AD20DD5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corresponding grammar shown below is unambiguous.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64A72-D9D1-EEF6-4D02-913CBDD1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TW" sz="2000" dirty="0"/>
              <a:t>stat </a:t>
            </a:r>
            <a:r>
              <a:rPr lang="zh-TW" altLang="en-US" sz="2000" dirty="0"/>
              <a:t>→ </a:t>
            </a:r>
            <a:r>
              <a:rPr lang="en-US" altLang="zh-TW" sz="2000" dirty="0"/>
              <a:t>matched-stat | unmatched-stat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sz="2000" dirty="0"/>
              <a:t>matched-stat </a:t>
            </a:r>
            <a:r>
              <a:rPr lang="zh-TW" altLang="en-US" sz="2000" dirty="0"/>
              <a:t>→</a:t>
            </a:r>
            <a:r>
              <a:rPr lang="en-US" altLang="zh-TW" sz="2000" dirty="0"/>
              <a:t> IF </a:t>
            </a:r>
            <a:r>
              <a:rPr lang="en-US" altLang="zh-TW" sz="2000" dirty="0" err="1"/>
              <a:t>cond</a:t>
            </a:r>
            <a:r>
              <a:rPr lang="en-US" altLang="zh-TW" sz="2000" dirty="0"/>
              <a:t> THEN matched-stat ELSE matched-stat | other-stat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unmatched-stat </a:t>
            </a:r>
            <a:r>
              <a:rPr lang="zh-TW" altLang="en-US" sz="2000" dirty="0"/>
              <a:t>→</a:t>
            </a:r>
            <a:r>
              <a:rPr lang="en-US" altLang="zh-TW" sz="2000" dirty="0"/>
              <a:t> IF </a:t>
            </a:r>
            <a:r>
              <a:rPr lang="en-US" altLang="zh-TW" sz="2000" dirty="0" err="1"/>
              <a:t>cond</a:t>
            </a:r>
            <a:r>
              <a:rPr lang="en-US" altLang="zh-TW" sz="2000" dirty="0"/>
              <a:t> THEN stat | IF </a:t>
            </a:r>
            <a:r>
              <a:rPr lang="en-US" altLang="zh-TW" sz="2000" dirty="0" err="1"/>
              <a:t>cond</a:t>
            </a:r>
            <a:r>
              <a:rPr lang="en-US" altLang="zh-TW" sz="2000" dirty="0"/>
              <a:t> THEN matched-stat ELSE unmatched-stat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76B14-AD8A-D7B9-E774-299A4141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2" name="Picture 6">
            <a:extLst>
              <a:ext uri="{FF2B5EF4-FFF2-40B4-BE49-F238E27FC236}">
                <a16:creationId xmlns:a16="http://schemas.microsoft.com/office/drawing/2014/main" id="{DFC999E6-D58F-D1EC-2A32-99002A64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33363"/>
            <a:ext cx="8685212" cy="639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38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8F5D04-BF8A-3893-9C87-31FAA19B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100"/>
              <a:t>Transforming </a:t>
            </a:r>
            <a:r>
              <a:rPr lang="en-US" altLang="zh-TW" sz="4100" err="1"/>
              <a:t>Extened</a:t>
            </a:r>
            <a:r>
              <a:rPr lang="en-US" altLang="zh-TW" sz="4100"/>
              <a:t> BNF Grammars</a:t>
            </a:r>
            <a:endParaRPr lang="zh-TW" altLang="en-US" sz="4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39916F-CB5F-BF56-8446-9C5970CDD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886117"/>
                <a:ext cx="4038652" cy="327682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Extended BNF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TW" dirty="0"/>
                  <a:t>BNF</a:t>
                </a:r>
              </a:p>
              <a:p>
                <a:pPr lvl="1"/>
                <a:r>
                  <a:rPr lang="en-US" altLang="zh-TW" dirty="0"/>
                  <a:t>Extended BNF allows </a:t>
                </a:r>
              </a:p>
              <a:p>
                <a:pPr lvl="2"/>
                <a:r>
                  <a:rPr lang="en-US" altLang="zh-TW" dirty="0"/>
                  <a:t>Square bracket []</a:t>
                </a:r>
              </a:p>
              <a:p>
                <a:pPr lvl="2"/>
                <a:r>
                  <a:rPr lang="en-US" altLang="zh-TW" dirty="0"/>
                  <a:t>Optional list {}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39916F-CB5F-BF56-8446-9C5970CDD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886117"/>
                <a:ext cx="4038652" cy="3276824"/>
              </a:xfrm>
              <a:blipFill>
                <a:blip r:embed="rId2"/>
                <a:stretch>
                  <a:fillRect l="-452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一張含有 文字 的圖片&#10;&#10;自動產生的描述">
            <a:extLst>
              <a:ext uri="{FF2B5EF4-FFF2-40B4-BE49-F238E27FC236}">
                <a16:creationId xmlns:a16="http://schemas.microsoft.com/office/drawing/2014/main" id="{0E23D250-12B6-DD90-C4CD-21672BF0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333" y="1619965"/>
            <a:ext cx="6401443" cy="363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657EC1-65E0-8BB5-19CA-6FDC3218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B90B3-FAE5-E46B-E0A7-45E98A81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81CA52F-FFB6-D6DF-6738-85F6C3604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969" y="2339975"/>
            <a:ext cx="8790288" cy="35639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D7C9C3-2759-E8BD-9E04-F6BFEC1E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0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3C8BE-670A-C0CF-0072-EB6027F7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89C4DAE-07CC-CED7-DD8F-A4A45C2C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02" y="2339975"/>
            <a:ext cx="10295821" cy="35639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FEE6E-16B9-DF0C-BEF8-882DD0E6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7F23E8AE-4A39-68F0-A0B6-56449348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B08-D06C-4BBD-BBFA-B1D1BD97640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8130" name="AutoShape 2">
            <a:extLst>
              <a:ext uri="{FF2B5EF4-FFF2-40B4-BE49-F238E27FC236}">
                <a16:creationId xmlns:a16="http://schemas.microsoft.com/office/drawing/2014/main" id="{B49B1D2B-3C78-BFA3-4ACE-CA9EA902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</a:rPr>
              <a:t>Rules from F.A.(</a:t>
            </a:r>
            <a:r>
              <a:rPr lang="en-US" altLang="zh-TW" sz="3200" dirty="0" err="1">
                <a:solidFill>
                  <a:schemeClr val="tx1"/>
                </a:solidFill>
              </a:rPr>
              <a:t>r.e</a:t>
            </a:r>
            <a:r>
              <a:rPr lang="en-US" altLang="zh-TW" sz="3200" dirty="0">
                <a:solidFill>
                  <a:schemeClr val="tx1"/>
                </a:solidFill>
              </a:rPr>
              <a:t>.) to CFG</a:t>
            </a:r>
            <a:r>
              <a:rPr lang="en-US" altLang="zh-TW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3">
                <a:extLst>
                  <a:ext uri="{FF2B5EF4-FFF2-40B4-BE49-F238E27FC236}">
                    <a16:creationId xmlns:a16="http://schemas.microsoft.com/office/drawing/2014/main" id="{07A1AB4C-366C-D039-2DD6-98655468E0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33400" indent="-533400" algn="just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TW" dirty="0"/>
                  <a:t>For each state there is a nonterminal symbol.</a:t>
                </a:r>
              </a:p>
              <a:p>
                <a:pPr marL="533400" indent="-533400" algn="just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TW" dirty="0"/>
                  <a:t>If state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has a transition to state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on symbol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, introduce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𝑎𝐵</m:t>
                    </m:r>
                  </m:oMath>
                </a14:m>
                <a:r>
                  <a:rPr lang="en-US" altLang="zh-TW" dirty="0" err="1"/>
                  <a:t>.</a:t>
                </a:r>
                <a:endParaRPr lang="en-US" altLang="zh-TW" dirty="0"/>
              </a:p>
              <a:p>
                <a:pPr marL="533400" indent="-533400" algn="just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goes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on input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, introduce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533400" indent="-533400" algn="just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is an accepting state, introduce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533400" indent="-533400" algn="just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zh-TW" dirty="0"/>
                  <a:t>Make the start state of the NFA be the start symbol of the grammar. </a:t>
                </a:r>
              </a:p>
            </p:txBody>
          </p:sp>
        </mc:Choice>
        <mc:Fallback xmlns="">
          <p:sp>
            <p:nvSpPr>
              <p:cNvPr id="48131" name="Rectangle 3">
                <a:extLst>
                  <a:ext uri="{FF2B5EF4-FFF2-40B4-BE49-F238E27FC236}">
                    <a16:creationId xmlns:a16="http://schemas.microsoft.com/office/drawing/2014/main" id="{07A1AB4C-366C-D039-2DD6-98655468E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36" t="-18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41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0642-FD1E-5ADA-A46B-4873A274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Parsers and Recognizers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AF4BC-2E59-7027-C3A5-C0766DAD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Recognizer</a:t>
            </a:r>
          </a:p>
          <a:p>
            <a:pPr lvl="1"/>
            <a:r>
              <a:rPr lang="en-US" altLang="zh-TW" dirty="0"/>
              <a:t>An algorithm that does </a:t>
            </a:r>
            <a:r>
              <a:rPr lang="en-US" altLang="zh-TW" dirty="0" err="1"/>
              <a:t>boolean</a:t>
            </a:r>
            <a:r>
              <a:rPr lang="en-US" altLang="zh-TW" dirty="0"/>
              <a:t>-valued test</a:t>
            </a:r>
          </a:p>
          <a:p>
            <a:pPr lvl="2"/>
            <a:r>
              <a:rPr lang="en-US" altLang="zh-TW" dirty="0"/>
              <a:t>“Is this input syntactically valid?</a:t>
            </a:r>
          </a:p>
          <a:p>
            <a:r>
              <a:rPr lang="en-US" altLang="zh-TW" dirty="0"/>
              <a:t>Parser</a:t>
            </a:r>
          </a:p>
          <a:p>
            <a:pPr lvl="1"/>
            <a:r>
              <a:rPr lang="en-US" altLang="zh-TW" dirty="0"/>
              <a:t>Answers more general questions</a:t>
            </a:r>
          </a:p>
          <a:p>
            <a:pPr lvl="2"/>
            <a:r>
              <a:rPr lang="en-US" altLang="zh-TW" dirty="0"/>
              <a:t>Is this input valid?</a:t>
            </a:r>
          </a:p>
          <a:p>
            <a:pPr lvl="2"/>
            <a:r>
              <a:rPr lang="en-US" altLang="zh-TW" dirty="0"/>
              <a:t>And, if it is, what is its structure (parse tree)?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C64E0-DBB0-06AE-05F0-C776F7DD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7E4D51B6-055E-A92C-6C79-2A3BBC10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EEA0-271E-4753-9382-084597E35783}" type="slidenum">
              <a:rPr lang="zh-TW" altLang="en-US"/>
              <a:pPr/>
              <a:t>41</a:t>
            </a:fld>
            <a:endParaRPr lang="zh-TW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A4B6EE0-4826-75C1-4FCE-1B18D800D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Parsers and Recognizers (Cont’d)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095E582-7F64-618B-C74F-614427E96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Two general approaches to parsing</a:t>
            </a:r>
          </a:p>
          <a:p>
            <a:pPr lvl="1"/>
            <a:r>
              <a:rPr lang="en-US" altLang="zh-TW"/>
              <a:t>Top-down parser</a:t>
            </a:r>
          </a:p>
          <a:p>
            <a:pPr lvl="2"/>
            <a:r>
              <a:rPr lang="en-US" altLang="zh-TW"/>
              <a:t>Expanding the parse tree (via predictions) in a depth-first manner</a:t>
            </a:r>
          </a:p>
          <a:p>
            <a:pPr lvl="2"/>
            <a:r>
              <a:rPr lang="en-US" altLang="zh-TW"/>
              <a:t>Preorder traversal of the parse tree</a:t>
            </a:r>
          </a:p>
          <a:p>
            <a:pPr lvl="2"/>
            <a:r>
              <a:rPr lang="en-US" altLang="zh-TW" b="1" i="1"/>
              <a:t>Predictive</a:t>
            </a:r>
            <a:r>
              <a:rPr lang="en-US" altLang="zh-TW"/>
              <a:t> in nature</a:t>
            </a:r>
          </a:p>
          <a:p>
            <a:pPr lvl="2"/>
            <a:r>
              <a:rPr lang="en-US" altLang="zh-TW"/>
              <a:t>lm</a:t>
            </a:r>
          </a:p>
          <a:p>
            <a:pPr lvl="2"/>
            <a:r>
              <a:rPr lang="en-US" altLang="zh-TW"/>
              <a:t>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E2A22FEA-2533-D428-5BB7-040C1D0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96B9-9061-4C09-9BCE-87321FC1CED8}" type="slidenum">
              <a:rPr lang="zh-TW" altLang="en-US"/>
              <a:pPr/>
              <a:t>42</a:t>
            </a:fld>
            <a:endParaRPr lang="zh-TW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A4B2849F-6E4D-0960-0E84-2D03409C8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Parsers and Recognizers (Cont’d)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16FC868-024A-1FD3-CE6A-8661E37F5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Buttom-down parser</a:t>
            </a:r>
          </a:p>
          <a:p>
            <a:pPr lvl="2"/>
            <a:r>
              <a:rPr lang="en-US" altLang="zh-TW"/>
              <a:t>Beginning at its bottom (the leaves of the tree, which are terminal symbols) and determining the productions used to generate the leaves</a:t>
            </a:r>
          </a:p>
          <a:p>
            <a:pPr lvl="2"/>
            <a:r>
              <a:rPr lang="en-US" altLang="zh-TW"/>
              <a:t>Postorder traversal of the parse tree</a:t>
            </a:r>
          </a:p>
          <a:p>
            <a:pPr lvl="2"/>
            <a:r>
              <a:rPr lang="en-US" altLang="zh-TW"/>
              <a:t>rm</a:t>
            </a:r>
          </a:p>
          <a:p>
            <a:pPr lvl="2"/>
            <a:r>
              <a:rPr lang="en-US" altLang="zh-TW"/>
              <a:t>LR</a:t>
            </a:r>
          </a:p>
          <a:p>
            <a:pPr lvl="2"/>
            <a:endParaRPr lang="en-US" altLang="zh-TW"/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4CD0B-ED4A-2FA1-7E2B-D913209D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Parsers and Recognizers (Cont’d)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463D5-7436-24BC-5AD4-C3190BD1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C6F1708-3E24-5632-19F5-3A8AA2E78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905121"/>
              </p:ext>
            </p:extLst>
          </p:nvPr>
        </p:nvGraphicFramePr>
        <p:xfrm>
          <a:off x="2600587" y="2331742"/>
          <a:ext cx="60198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3866667" imgH="1743318" progId="Paint.Picture">
                  <p:embed/>
                </p:oleObj>
              </mc:Choice>
              <mc:Fallback>
                <p:oleObj name="點陣圖影像" r:id="rId2" imgW="3866667" imgH="1743318" progId="Paint.Picture">
                  <p:embed/>
                  <p:pic>
                    <p:nvPicPr>
                      <p:cNvPr id="142340" name="Object 4">
                        <a:extLst>
                          <a:ext uri="{FF2B5EF4-FFF2-40B4-BE49-F238E27FC236}">
                            <a16:creationId xmlns:a16="http://schemas.microsoft.com/office/drawing/2014/main" id="{1FD1C165-2028-3902-6AB0-7BF66176D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587" y="2331742"/>
                        <a:ext cx="60198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909A1424-0D71-DF3E-624B-F48B0D69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533" y="5044780"/>
            <a:ext cx="75504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/>
              <a:t>To parse </a:t>
            </a:r>
          </a:p>
          <a:p>
            <a:r>
              <a:rPr lang="en-US" altLang="zh-TW" sz="3200" dirty="0"/>
              <a:t>    </a:t>
            </a:r>
            <a:r>
              <a:rPr lang="en-US" altLang="zh-TW" sz="3200" b="1" dirty="0">
                <a:solidFill>
                  <a:srgbClr val="FF0000"/>
                </a:solidFill>
              </a:rPr>
              <a:t>begin</a:t>
            </a:r>
            <a:r>
              <a:rPr lang="en-US" altLang="zh-TW" sz="3200" dirty="0">
                <a:solidFill>
                  <a:schemeClr val="accent2"/>
                </a:solidFill>
              </a:rPr>
              <a:t> </a:t>
            </a:r>
            <a:r>
              <a:rPr lang="en-US" altLang="zh-TW" sz="3200" dirty="0" err="1">
                <a:solidFill>
                  <a:schemeClr val="accent2"/>
                </a:solidFill>
              </a:rPr>
              <a:t>SimpleStmt</a:t>
            </a:r>
            <a:r>
              <a:rPr lang="en-US" altLang="zh-TW" sz="3200" dirty="0">
                <a:solidFill>
                  <a:schemeClr val="accent2"/>
                </a:solidFill>
              </a:rPr>
              <a:t>; </a:t>
            </a:r>
            <a:r>
              <a:rPr lang="en-US" altLang="zh-TW" sz="3200" dirty="0" err="1">
                <a:solidFill>
                  <a:schemeClr val="accent2"/>
                </a:solidFill>
              </a:rPr>
              <a:t>SimpleStmt</a:t>
            </a:r>
            <a:r>
              <a:rPr lang="en-US" altLang="zh-TW" sz="3200" dirty="0">
                <a:solidFill>
                  <a:schemeClr val="accent2"/>
                </a:solidFill>
              </a:rPr>
              <a:t>; </a:t>
            </a:r>
            <a:r>
              <a:rPr lang="en-US" altLang="zh-TW" sz="3200" b="1" dirty="0">
                <a:solidFill>
                  <a:srgbClr val="FF0000"/>
                </a:solidFill>
              </a:rPr>
              <a:t>end</a:t>
            </a:r>
            <a:r>
              <a:rPr lang="en-US" altLang="zh-TW" sz="3200" dirty="0">
                <a:solidFill>
                  <a:schemeClr val="accent2"/>
                </a:solidFill>
              </a:rPr>
              <a:t> $</a:t>
            </a:r>
          </a:p>
        </p:txBody>
      </p:sp>
    </p:spTree>
    <p:extLst>
      <p:ext uri="{BB962C8B-B14F-4D97-AF65-F5344CB8AC3E}">
        <p14:creationId xmlns:p14="http://schemas.microsoft.com/office/powerpoint/2010/main" val="1415338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00B7D-C805-F6B9-CD69-2785A9B3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C39-5C39-4848-8781-CE4E35F260E6}" type="slidenum">
              <a:rPr lang="zh-TW" altLang="en-US"/>
              <a:pPr/>
              <a:t>44</a:t>
            </a:fld>
            <a:endParaRPr lang="zh-TW" altLang="en-US"/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92AEFCAA-08AE-9861-AA30-004FE9E87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0"/>
          <a:ext cx="62230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5191850" imgH="5466667" progId="Paint.Picture">
                  <p:embed/>
                </p:oleObj>
              </mc:Choice>
              <mc:Fallback>
                <p:oleObj name="點陣圖影像" r:id="rId2" imgW="5191850" imgH="5466667" progId="Paint.Picture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92AEFCAA-08AE-9861-AA30-004FE9E87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0"/>
                        <a:ext cx="6223000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CA838-DEEC-A261-45C3-2585789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F5AD-8348-4846-83AE-53999EA5AE61}" type="slidenum">
              <a:rPr lang="zh-TW" altLang="en-US"/>
              <a:pPr/>
              <a:t>45</a:t>
            </a:fld>
            <a:endParaRPr lang="zh-TW" altLang="en-US"/>
          </a:p>
        </p:txBody>
      </p:sp>
      <p:graphicFrame>
        <p:nvGraphicFramePr>
          <p:cNvPr id="144386" name="Object 2">
            <a:extLst>
              <a:ext uri="{FF2B5EF4-FFF2-40B4-BE49-F238E27FC236}">
                <a16:creationId xmlns:a16="http://schemas.microsoft.com/office/drawing/2014/main" id="{AEAB9CB1-6991-F2ED-48A3-D17E5FB9F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0"/>
          <a:ext cx="5754688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4382112" imgH="5106113" progId="Paint.Picture">
                  <p:embed/>
                </p:oleObj>
              </mc:Choice>
              <mc:Fallback>
                <p:oleObj name="點陣圖影像" r:id="rId2" imgW="4382112" imgH="5106113" progId="Paint.Picture">
                  <p:embed/>
                  <p:pic>
                    <p:nvPicPr>
                      <p:cNvPr id="144386" name="Object 2">
                        <a:extLst>
                          <a:ext uri="{FF2B5EF4-FFF2-40B4-BE49-F238E27FC236}">
                            <a16:creationId xmlns:a16="http://schemas.microsoft.com/office/drawing/2014/main" id="{AEAB9CB1-6991-F2ED-48A3-D17E5FB9F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0"/>
                        <a:ext cx="5754688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993C8-D545-D657-8502-9CFA156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Parsers and Recognizers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77E926-3C20-2912-D278-626DADB5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Naming of parsing techniques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Top-down</a:t>
            </a:r>
          </a:p>
          <a:p>
            <a:pPr lvl="1"/>
            <a:r>
              <a:rPr lang="en-US" altLang="zh-TW" dirty="0"/>
              <a:t>LL</a:t>
            </a:r>
          </a:p>
          <a:p>
            <a:r>
              <a:rPr lang="en-US" altLang="zh-TW" dirty="0"/>
              <a:t>Bottom-up</a:t>
            </a:r>
          </a:p>
          <a:p>
            <a:pPr lvl="1"/>
            <a:r>
              <a:rPr lang="en-US" altLang="zh-TW" dirty="0"/>
              <a:t>LR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205C5-6FB8-8BE0-F758-60762878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46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7600BB0-0D14-F01C-4104-61C618DB5711}"/>
              </a:ext>
            </a:extLst>
          </p:cNvPr>
          <p:cNvGrpSpPr/>
          <p:nvPr/>
        </p:nvGrpSpPr>
        <p:grpSpPr>
          <a:xfrm>
            <a:off x="2392262" y="3089945"/>
            <a:ext cx="5004327" cy="1560732"/>
            <a:chOff x="2895601" y="2133600"/>
            <a:chExt cx="5004327" cy="1560732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954197-C14D-78C7-D0B3-EC2540DB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3600"/>
              <a:ext cx="914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3FCF667-1227-4300-BD1D-75D54AB1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2133600"/>
              <a:ext cx="914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112245B-6548-B20C-B186-6492592D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1" y="3048001"/>
              <a:ext cx="200888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The way to parse </a:t>
              </a:r>
            </a:p>
            <a:p>
              <a:r>
                <a:rPr lang="en-US" altLang="zh-TW"/>
                <a:t>token sequence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6F32B46-00F8-18A8-4733-7FCBBE43C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048001"/>
              <a:ext cx="149912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L: Leftmost </a:t>
              </a:r>
            </a:p>
            <a:p>
              <a:r>
                <a:rPr lang="en-US" altLang="zh-TW"/>
                <a:t>R: Righmost 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78EDE46-4F66-2350-35CE-60899B590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25146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DBC36C1-5C24-99BB-2A32-657622A8F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2438400"/>
              <a:ext cx="990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930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B0B93795-6E26-452C-0BE4-893E89C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0D6A-5967-4E2F-BD0F-7325707D937A}" type="slidenum">
              <a:rPr lang="zh-TW" altLang="en-US"/>
              <a:pPr/>
              <a:t>47</a:t>
            </a:fld>
            <a:endParaRPr lang="zh-TW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624227E4-4043-D703-AF7E-859523633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Grammar Analysis Algorithms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052D0EA-39B5-8ADC-A5CA-8C08F116D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772400" cy="2057400"/>
          </a:xfrm>
        </p:spPr>
        <p:txBody>
          <a:bodyPr/>
          <a:lstStyle/>
          <a:p>
            <a:r>
              <a:rPr lang="en-US" altLang="zh-TW"/>
              <a:t>Goal of this section:</a:t>
            </a:r>
          </a:p>
          <a:p>
            <a:pPr lvl="1"/>
            <a:r>
              <a:rPr lang="en-US" altLang="zh-TW"/>
              <a:t>Discuss a number of important analysis algorithms for Grammars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DCAA7B8-E7C1-40F6-3FD4-E73B5976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25B-F146-4187-9AB8-79012C7E440A}" type="slidenum">
              <a:rPr lang="zh-TW" altLang="en-US"/>
              <a:pPr/>
              <a:t>48</a:t>
            </a:fld>
            <a:endParaRPr lang="zh-TW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6C3C9045-E0CA-4929-A7BE-D8BAC36B0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Grammar</a:t>
            </a:r>
            <a:r>
              <a:rPr lang="en-US" altLang="zh-TW" sz="3600"/>
              <a:t> Analysis Algorithms (Cont’d)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B40440D2-00BE-52D9-4965-528581015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914400"/>
          </a:xfrm>
        </p:spPr>
        <p:txBody>
          <a:bodyPr/>
          <a:lstStyle/>
          <a:p>
            <a:r>
              <a:rPr lang="en-US" altLang="zh-TW"/>
              <a:t>The data structure of a grammar G</a:t>
            </a:r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E7493094-80CA-F067-A92E-500D7934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5424488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1" name="Picture 5">
            <a:extLst>
              <a:ext uri="{FF2B5EF4-FFF2-40B4-BE49-F238E27FC236}">
                <a16:creationId xmlns:a16="http://schemas.microsoft.com/office/drawing/2014/main" id="{219E8949-65F7-3398-540A-C41CB54FC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614614"/>
            <a:ext cx="6172200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054BD855-3CFB-B238-0819-CAAF5526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6B3F-12A7-436E-8C1C-9DF0EC0B34E9}" type="slidenum">
              <a:rPr lang="zh-TW" altLang="en-US"/>
              <a:pPr/>
              <a:t>49</a:t>
            </a:fld>
            <a:endParaRPr lang="zh-TW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DDFFAA09-4F8D-764C-3E6B-31F649B38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Grammar</a:t>
            </a:r>
            <a:r>
              <a:rPr lang="en-US" altLang="zh-TW" sz="3600"/>
              <a:t> Analysis Algorithms (Cont’d)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4E6B15F-2D1C-9277-F312-F80C34E46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838200"/>
            <a:ext cx="7772400" cy="2133600"/>
          </a:xfrm>
        </p:spPr>
        <p:txBody>
          <a:bodyPr/>
          <a:lstStyle/>
          <a:p>
            <a:r>
              <a:rPr lang="en-US" altLang="zh-TW" dirty="0"/>
              <a:t>What </a:t>
            </a:r>
            <a:r>
              <a:rPr lang="en-US" altLang="zh-TW" dirty="0" err="1"/>
              <a:t>nonterminals</a:t>
            </a:r>
            <a:r>
              <a:rPr lang="en-US" altLang="zh-TW" dirty="0"/>
              <a:t> can derive </a:t>
            </a:r>
            <a:r>
              <a:rPr lang="en-US" altLang="zh-TW" dirty="0">
                <a:sym typeface="Symbol" panose="05050102010706020507" pitchFamily="18" charset="2"/>
              </a:rPr>
              <a:t>?</a:t>
            </a:r>
          </a:p>
          <a:p>
            <a:pPr lvl="1">
              <a:buFontTx/>
              <a:buNone/>
            </a:pPr>
            <a:r>
              <a:rPr lang="en-US" altLang="zh-TW" dirty="0"/>
              <a:t>     A </a:t>
            </a:r>
            <a:r>
              <a:rPr lang="en-US" altLang="zh-TW" dirty="0">
                <a:sym typeface="Symbol" panose="05050102010706020507" pitchFamily="18" charset="2"/>
              </a:rPr>
              <a:t> BCD  BC  B  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An iterative marking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75BDF-F984-2CC8-30FF-6D40C8A6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Examples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5C27A8-9571-A990-2CAB-4BE017C22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/>
                  <a:t>(1)   </a:t>
                </a:r>
                <a:r>
                  <a:rPr lang="en-US" altLang="zh-TW" sz="2000" dirty="0" err="1"/>
                  <a:t>r.e</a:t>
                </a:r>
                <a:r>
                  <a:rPr lang="en-US" altLang="zh-TW" sz="2000" dirty="0"/>
                  <a:t>.:  (</a:t>
                </a:r>
                <a:r>
                  <a:rPr lang="en-US" altLang="zh-TW" sz="2000" dirty="0" err="1"/>
                  <a:t>a|b</a:t>
                </a:r>
                <a:r>
                  <a:rPr lang="en-US" altLang="zh-TW" sz="2000" dirty="0"/>
                  <a:t>)(a|b|0|1)*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zh-TW" sz="2000" dirty="0"/>
                  <a:t>       </a:t>
                </a:r>
                <a:r>
                  <a:rPr lang="en-US" altLang="zh-TW" sz="2000" dirty="0" err="1"/>
                  <a:t>c.f.g</a:t>
                </a:r>
                <a:r>
                  <a:rPr lang="en-US" altLang="zh-TW" sz="2000" dirty="0"/>
                  <a:t>.:  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 err="1"/>
                  <a:t>aA|bA</a:t>
                </a:r>
                <a:r>
                  <a:rPr lang="en-US" altLang="zh-TW" sz="2000" dirty="0"/>
                  <a:t>   A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/>
                  <a:t> aA|bA|0A|1A|</a:t>
                </a:r>
                <a:r>
                  <a:rPr lang="zh-TW" altLang="en-US" dirty="0">
                    <a:sym typeface="Symbol" panose="05050102010706020507" pitchFamily="18" charset="2"/>
                  </a:rPr>
                  <a:t>𝜆</a:t>
                </a:r>
                <a:endParaRPr lang="en-US" altLang="zh-TW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TW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(2)  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r.e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.:  (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a|b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)*abb</a:t>
                </a: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      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c.f.g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.: 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aS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 |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bS</a:t>
                </a:r>
                <a:r>
                  <a:rPr lang="en-US" altLang="zh-TW" sz="2000" dirty="0">
                    <a:sym typeface="Symbol" panose="05050102010706020507" pitchFamily="18" charset="2"/>
                  </a:rPr>
                  <a:t> |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aA</a:t>
                </a:r>
                <a:endParaRPr lang="en-US" altLang="zh-TW" sz="2000" dirty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                 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bB</a:t>
                </a:r>
                <a:endParaRPr lang="en-US" altLang="zh-TW" sz="2000" dirty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                 B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err="1">
                    <a:sym typeface="Symbol" panose="05050102010706020507" pitchFamily="18" charset="2"/>
                  </a:rPr>
                  <a:t>bC</a:t>
                </a:r>
                <a:endParaRPr lang="en-US" altLang="zh-TW" sz="2000" dirty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altLang="zh-TW" sz="2000" dirty="0">
                    <a:sym typeface="Symbol" panose="05050102010706020507" pitchFamily="18" charset="2"/>
                  </a:rPr>
                  <a:t>                 C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>
                    <a:sym typeface="Symbol" panose="05050102010706020507" pitchFamily="18" charset="2"/>
                  </a:rPr>
                  <a:t>𝜆</a:t>
                </a:r>
                <a:endParaRPr lang="en-US" altLang="zh-TW" sz="2000" b="1" dirty="0"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5C27A8-9571-A990-2CAB-4BE017C22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0" t="-18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6D680-7E1E-4B0E-8883-77F9F5C1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0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FE8CB2-9696-3E3F-9CEA-C4FFB12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B0F-FA7F-4663-B29D-81934C21AA37}" type="slidenum">
              <a:rPr lang="zh-TW" altLang="en-US"/>
              <a:pPr/>
              <a:t>50</a:t>
            </a:fld>
            <a:endParaRPr lang="zh-TW" altLang="en-US"/>
          </a:p>
        </p:txBody>
      </p:sp>
      <p:pic>
        <p:nvPicPr>
          <p:cNvPr id="151554" name="Picture 2">
            <a:extLst>
              <a:ext uri="{FF2B5EF4-FFF2-40B4-BE49-F238E27FC236}">
                <a16:creationId xmlns:a16="http://schemas.microsoft.com/office/drawing/2014/main" id="{2E4FBDA1-7C0A-2311-9D1D-D600C7E6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"/>
            <a:ext cx="462438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103ED-6AF9-45F9-3B5F-96D0CB5E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Analysis Algorithms (Cont’d)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27EC0-A3ED-ECF4-AB79-E54C7E5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51</a:t>
            </a:fld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F2FFBC-DF54-7F6A-D625-18087E065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64" y="2534807"/>
            <a:ext cx="9039497" cy="31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8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DADE4C3-8EAB-D596-8859-304B7713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Analysis Algorithms (Cont’d)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50129E1E-D9A0-81C7-2EB7-591372985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Follow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is any nonterminal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Follow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dirty="0"/>
                  <a:t> is the set of terminals that my follow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in some sentential form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Follow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else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First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set of all the terminal symbols that can begin a sentential form derivable from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is the right-hand side of a production,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First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TW" dirty="0"/>
                  <a:t> contains terminal symbols that begin strings derivable from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First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then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else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50129E1E-D9A0-81C7-2EB7-591372985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356D49-5927-1A5A-BCE2-903C45D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2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24E86-415A-FE8E-D04C-FD9C3C62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Analysis Algorithms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E977E9-F8A5-71E4-E64F-4CDC9905B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Definition of C data structures and subroutines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contains terminal symbols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 is any single vocabulary symbol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follow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contains terminal symbols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is a nonterminal symbol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E977E9-F8A5-71E4-E64F-4CDC9905B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49B83-D3D9-E430-6D89-FA449C0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9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E1040-5544-E642-8D03-AFE227D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620-7AB8-4686-8EE7-04AB21E9703B}" type="slidenum">
              <a:rPr lang="zh-TW" altLang="en-US"/>
              <a:pPr/>
              <a:t>54</a:t>
            </a:fld>
            <a:endParaRPr lang="zh-TW" altLang="en-US"/>
          </a:p>
        </p:txBody>
      </p:sp>
      <p:pic>
        <p:nvPicPr>
          <p:cNvPr id="153602" name="Picture 2">
            <a:extLst>
              <a:ext uri="{FF2B5EF4-FFF2-40B4-BE49-F238E27FC236}">
                <a16:creationId xmlns:a16="http://schemas.microsoft.com/office/drawing/2014/main" id="{450406CB-EDBB-73B6-0394-0CB7FB61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7772400" cy="64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03" name="Text Box 3">
            <a:extLst>
              <a:ext uri="{FF2B5EF4-FFF2-40B4-BE49-F238E27FC236}">
                <a16:creationId xmlns:a16="http://schemas.microsoft.com/office/drawing/2014/main" id="{50078597-7150-DA23-C603-432FD4ED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2387601"/>
            <a:ext cx="33954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accent2"/>
                </a:solidFill>
              </a:rPr>
              <a:t>It is a subroutine of </a:t>
            </a:r>
          </a:p>
          <a:p>
            <a:r>
              <a:rPr lang="en-US" altLang="zh-TW" sz="2800" b="1">
                <a:solidFill>
                  <a:schemeClr val="accent2"/>
                </a:solidFill>
              </a:rPr>
              <a:t>fill_first_set()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7A228-E1D9-F8D4-938A-C8D37F08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06B6-95E7-4178-B221-89B317266146}" type="slidenum">
              <a:rPr lang="zh-TW" altLang="en-US"/>
              <a:pPr/>
              <a:t>55</a:t>
            </a:fld>
            <a:endParaRPr lang="zh-TW" altLang="en-US"/>
          </a:p>
        </p:txBody>
      </p:sp>
      <p:pic>
        <p:nvPicPr>
          <p:cNvPr id="154626" name="Picture 2">
            <a:extLst>
              <a:ext uri="{FF2B5EF4-FFF2-40B4-BE49-F238E27FC236}">
                <a16:creationId xmlns:a16="http://schemas.microsoft.com/office/drawing/2014/main" id="{0BB127C2-DA8B-8656-89C3-754A16DC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0"/>
            <a:ext cx="5586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981A8D-F8EC-F984-7236-652F34E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56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2EA032-5ED9-DB2A-AE84-053E5D22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87" y="494100"/>
            <a:ext cx="4493623" cy="3069771"/>
          </a:xfrm>
          <a:prstGeom prst="rect">
            <a:avLst/>
          </a:prstGeom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4F701F97-D1AC-1FCA-BB73-3837508E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268" y="3638506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execution of </a:t>
            </a:r>
            <a:r>
              <a:rPr lang="en-US" altLang="zh-TW" dirty="0" err="1"/>
              <a:t>fill_first_set</a:t>
            </a:r>
            <a:r>
              <a:rPr lang="en-US" altLang="zh-TW" dirty="0"/>
              <a:t>() using grammar G</a:t>
            </a:r>
            <a:r>
              <a:rPr lang="en-US" altLang="zh-TW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3DF47D51-BDD5-9BF5-A17D-F632BB957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809512"/>
                  </p:ext>
                </p:extLst>
              </p:nvPr>
            </p:nvGraphicFramePr>
            <p:xfrm>
              <a:off x="389463" y="4361670"/>
              <a:ext cx="1110827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64934">
                      <a:extLst>
                        <a:ext uri="{9D8B030D-6E8A-4147-A177-3AD203B41FA5}">
                          <a16:colId xmlns:a16="http://schemas.microsoft.com/office/drawing/2014/main" val="2093452884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1914274214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2400863663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2792765817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227337252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1185717811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1619519960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685326080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32070980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first_set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002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Prefix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Tail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0" dirty="0"/>
                            <a:t>v</a:t>
                          </a:r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490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First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8091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Second (nested)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+, 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04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Third loop,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(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+, 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161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3DF47D51-BDD5-9BF5-A17D-F632BB957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809512"/>
                  </p:ext>
                </p:extLst>
              </p:nvPr>
            </p:nvGraphicFramePr>
            <p:xfrm>
              <a:off x="389463" y="4361670"/>
              <a:ext cx="1110827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64934">
                      <a:extLst>
                        <a:ext uri="{9D8B030D-6E8A-4147-A177-3AD203B41FA5}">
                          <a16:colId xmlns:a16="http://schemas.microsoft.com/office/drawing/2014/main" val="2093452884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1914274214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2400863663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2792765817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227337252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1185717811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1619519960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685326080"/>
                        </a:ext>
                      </a:extLst>
                    </a:gridCol>
                    <a:gridCol w="1005417">
                      <a:extLst>
                        <a:ext uri="{9D8B030D-6E8A-4147-A177-3AD203B41FA5}">
                          <a16:colId xmlns:a16="http://schemas.microsoft.com/office/drawing/2014/main" val="32070980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first_set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002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455" t="-108197" r="-70181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455" t="-108197" r="-60181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08197" r="-4981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0" dirty="0"/>
                            <a:t>v</a:t>
                          </a:r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06061" t="-108197" r="-1012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6061" t="-108197" r="-121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490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First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455" t="-208197" r="-7018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455" t="-208197" r="-6018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08197" r="-4981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8091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Second (nested)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455" t="-308197" r="-7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455" t="-308197" r="-6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08197" r="-4981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061" t="-308197" r="-40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06061" t="-308197" r="-30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6061" t="-308197" r="-20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06061" t="-308197" r="-10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6061" t="-308197" r="-121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04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Third loop,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455" t="-408197" r="-7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5455" t="-408197" r="-6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08197" r="-4981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06061" t="-408197" r="-40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06061" t="-408197" r="-30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806061" t="-408197" r="-20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906061" t="-408197" r="-10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6061" t="-408197" r="-12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1161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9407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4CB4B-F1B7-21D6-050D-C8D985D7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BF0-AD60-48B2-AAF3-5942917C6666}" type="slidenum">
              <a:rPr lang="zh-TW" altLang="en-US"/>
              <a:pPr/>
              <a:t>57</a:t>
            </a:fld>
            <a:endParaRPr lang="zh-TW" altLang="en-US"/>
          </a:p>
        </p:txBody>
      </p:sp>
      <p:pic>
        <p:nvPicPr>
          <p:cNvPr id="156674" name="Picture 2">
            <a:extLst>
              <a:ext uri="{FF2B5EF4-FFF2-40B4-BE49-F238E27FC236}">
                <a16:creationId xmlns:a16="http://schemas.microsoft.com/office/drawing/2014/main" id="{7CC4C572-4B5C-527C-CBF2-B7B3A6DA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"/>
            <a:ext cx="62674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694BFD-6AB8-8D8A-676F-C3F57870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58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B53B11-A494-3421-7660-56143978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21" y="262467"/>
            <a:ext cx="4493623" cy="3069771"/>
          </a:xfrm>
          <a:prstGeom prst="rect">
            <a:avLst/>
          </a:prstGeom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E1AC7639-D1EA-630C-9B8D-4E171307B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1" y="3515054"/>
            <a:ext cx="5495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execution of </a:t>
            </a:r>
            <a:r>
              <a:rPr lang="en-US" altLang="zh-TW" dirty="0" err="1"/>
              <a:t>fill_follow_set</a:t>
            </a:r>
            <a:r>
              <a:rPr lang="en-US" altLang="zh-TW" dirty="0"/>
              <a:t>() using grammar G</a:t>
            </a:r>
            <a:r>
              <a:rPr lang="en-US" altLang="zh-TW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BC1000E-F054-487E-202E-092DE5149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841188"/>
                  </p:ext>
                </p:extLst>
              </p:nvPr>
            </p:nvGraphicFramePr>
            <p:xfrm>
              <a:off x="1507065" y="4199393"/>
              <a:ext cx="917786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16867">
                      <a:extLst>
                        <a:ext uri="{9D8B030D-6E8A-4147-A177-3AD203B41FA5}">
                          <a16:colId xmlns:a16="http://schemas.microsoft.com/office/drawing/2014/main" val="2240601218"/>
                        </a:ext>
                      </a:extLst>
                    </a:gridCol>
                    <a:gridCol w="1820334">
                      <a:extLst>
                        <a:ext uri="{9D8B030D-6E8A-4147-A177-3AD203B41FA5}">
                          <a16:colId xmlns:a16="http://schemas.microsoft.com/office/drawing/2014/main" val="1869870147"/>
                        </a:ext>
                      </a:extLst>
                    </a:gridCol>
                    <a:gridCol w="1820334">
                      <a:extLst>
                        <a:ext uri="{9D8B030D-6E8A-4147-A177-3AD203B41FA5}">
                          <a16:colId xmlns:a16="http://schemas.microsoft.com/office/drawing/2014/main" val="3254520381"/>
                        </a:ext>
                      </a:extLst>
                    </a:gridCol>
                    <a:gridCol w="1820334">
                      <a:extLst>
                        <a:ext uri="{9D8B030D-6E8A-4147-A177-3AD203B41FA5}">
                          <a16:colId xmlns:a16="http://schemas.microsoft.com/office/drawing/2014/main" val="1777207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follow_set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896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Prefix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Tail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12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Initialization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70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Process Prefix in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52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Process E in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886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(4) Process Tail in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736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BC1000E-F054-487E-202E-092DE5149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841188"/>
                  </p:ext>
                </p:extLst>
              </p:nvPr>
            </p:nvGraphicFramePr>
            <p:xfrm>
              <a:off x="1507065" y="4199393"/>
              <a:ext cx="917786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16867">
                      <a:extLst>
                        <a:ext uri="{9D8B030D-6E8A-4147-A177-3AD203B41FA5}">
                          <a16:colId xmlns:a16="http://schemas.microsoft.com/office/drawing/2014/main" val="2240601218"/>
                        </a:ext>
                      </a:extLst>
                    </a:gridCol>
                    <a:gridCol w="1820334">
                      <a:extLst>
                        <a:ext uri="{9D8B030D-6E8A-4147-A177-3AD203B41FA5}">
                          <a16:colId xmlns:a16="http://schemas.microsoft.com/office/drawing/2014/main" val="1869870147"/>
                        </a:ext>
                      </a:extLst>
                    </a:gridCol>
                    <a:gridCol w="1820334">
                      <a:extLst>
                        <a:ext uri="{9D8B030D-6E8A-4147-A177-3AD203B41FA5}">
                          <a16:colId xmlns:a16="http://schemas.microsoft.com/office/drawing/2014/main" val="3254520381"/>
                        </a:ext>
                      </a:extLst>
                    </a:gridCol>
                    <a:gridCol w="1820334">
                      <a:extLst>
                        <a:ext uri="{9D8B030D-6E8A-4147-A177-3AD203B41FA5}">
                          <a16:colId xmlns:a16="http://schemas.microsoft.com/office/drawing/2014/main" val="1777207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follow_set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896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4348" t="-108197" r="-20033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369" t="-108197" r="-10100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4013" t="-108197" r="-66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12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Initialization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4348" t="-208197" r="-20033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369" t="-208197" r="-10100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4013" t="-208197" r="-66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701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Process Prefix in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4348" t="-308197" r="-2003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369" t="-308197" r="-1010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4013" t="-308197" r="-66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52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Process E in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4348" t="-408197" r="-20033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369" t="-408197" r="-1010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4013" t="-408197" r="-66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86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(4) Process Tail in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4348" t="-508197" r="-20033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5369" t="-508197" r="-1010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04013" t="-508197" r="-6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736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9537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21E7A-6800-F8C2-0AE8-AE33CC3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More examples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D7E7CE-DB8A-B52A-69DB-82595A9F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795DB52-DA35-2D4C-7645-FB52D50CF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044846"/>
                  </p:ext>
                </p:extLst>
              </p:nvPr>
            </p:nvGraphicFramePr>
            <p:xfrm>
              <a:off x="620536" y="3901898"/>
              <a:ext cx="11362264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8120">
                      <a:extLst>
                        <a:ext uri="{9D8B030D-6E8A-4147-A177-3AD203B41FA5}">
                          <a16:colId xmlns:a16="http://schemas.microsoft.com/office/drawing/2014/main" val="3287657011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429318422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28264480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837124892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2281018399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375362127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1919837621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620628094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27754343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first_set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268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169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First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48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Second (nested)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68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Third loop, production 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369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(4) Third loop, production 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(5) Third loop, production 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575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795DB52-DA35-2D4C-7645-FB52D50CF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044846"/>
                  </p:ext>
                </p:extLst>
              </p:nvPr>
            </p:nvGraphicFramePr>
            <p:xfrm>
              <a:off x="620536" y="3901898"/>
              <a:ext cx="11362264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8120">
                      <a:extLst>
                        <a:ext uri="{9D8B030D-6E8A-4147-A177-3AD203B41FA5}">
                          <a16:colId xmlns:a16="http://schemas.microsoft.com/office/drawing/2014/main" val="3287657011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429318422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28264480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837124892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2281018399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375362127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1919837621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620628094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27754343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first_set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268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108197" r="-70243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3939" t="-108197" r="-59818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7195" t="-108197" r="-50182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108197" r="-40182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108197" r="-30182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2121" t="-108197" r="-200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37805" t="-108197" r="-10122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37805" t="-108197" r="-1220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69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First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208197" r="-70243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3939" t="-208197" r="-59818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7195" t="-208197" r="-5018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48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Second (nested)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313333" r="-70243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3939" t="-313333" r="-59818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7195" t="-313333" r="-50182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313333" r="-40182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313333" r="-30182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2121" t="-313333" r="-200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37805" t="-313333" r="-10122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37805" t="-313333" r="-1220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68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Third loop, production 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406557" r="-7024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3939" t="-406557" r="-59818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7195" t="-406557" r="-5018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406557" r="-4018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406557" r="-3018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2121" t="-406557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37805" t="-406557" r="-1012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37805" t="-406557" r="-122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369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(4) Third loop, production 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506557" r="-7024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3939" t="-506557" r="-5981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7195" t="-506557" r="-5018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506557" r="-4018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506557" r="-3018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2121" t="-506557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37805" t="-506557" r="-10122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37805" t="-506557" r="-122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(5) Third loop, production 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606557" r="-7024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3939" t="-606557" r="-5981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7195" t="-606557" r="-5018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606557" r="-4018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606557" r="-3018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2121" t="-606557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37805" t="-606557" r="-1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37805" t="-606557" r="-12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575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Box 5">
            <a:extLst>
              <a:ext uri="{FF2B5EF4-FFF2-40B4-BE49-F238E27FC236}">
                <a16:creationId xmlns:a16="http://schemas.microsoft.com/office/drawing/2014/main" id="{D1E7BE3B-7D79-47B9-4EFC-3CB36047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511" y="2078939"/>
            <a:ext cx="10871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aSe</a:t>
            </a:r>
            <a:endParaRPr lang="en-US" altLang="zh-TW" dirty="0"/>
          </a:p>
          <a:p>
            <a:r>
              <a:rPr lang="en-US" altLang="zh-TW" dirty="0"/>
              <a:t>S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/>
              <a:t> B</a:t>
            </a:r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bBe</a:t>
            </a:r>
            <a:endParaRPr lang="en-US" altLang="zh-TW" dirty="0"/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C</a:t>
            </a:r>
          </a:p>
          <a:p>
            <a:r>
              <a:rPr lang="en-US" altLang="zh-TW" dirty="0"/>
              <a:t>C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cCe</a:t>
            </a:r>
            <a:endParaRPr lang="en-US" altLang="zh-TW" dirty="0"/>
          </a:p>
          <a:p>
            <a:r>
              <a:rPr lang="en-US" altLang="zh-TW" dirty="0"/>
              <a:t>C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>
                <a:sym typeface="Symbol" panose="05050102010706020507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4514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42C1FA52-9624-69D1-F078-C7C8371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7F9-60AF-4E4F-B260-2AD97228BBF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0178" name="AutoShape 2">
            <a:extLst>
              <a:ext uri="{FF2B5EF4-FFF2-40B4-BE49-F238E27FC236}">
                <a16:creationId xmlns:a16="http://schemas.microsoft.com/office/drawing/2014/main" id="{99ACA538-0550-CEC0-99F5-41B571629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Why don’t we use </a:t>
            </a:r>
            <a:r>
              <a:rPr lang="en-US" altLang="zh-TW" dirty="0" err="1">
                <a:solidFill>
                  <a:schemeClr val="tx1"/>
                </a:solidFill>
              </a:rPr>
              <a:t>c.f.g</a:t>
            </a:r>
            <a:r>
              <a:rPr lang="en-US" altLang="zh-TW" dirty="0">
                <a:solidFill>
                  <a:schemeClr val="tx1"/>
                </a:solidFill>
              </a:rPr>
              <a:t>. to replace </a:t>
            </a:r>
            <a:r>
              <a:rPr lang="en-US" altLang="zh-TW" dirty="0" err="1">
                <a:solidFill>
                  <a:schemeClr val="tx1"/>
                </a:solidFill>
              </a:rPr>
              <a:t>r.e</a:t>
            </a:r>
            <a:r>
              <a:rPr lang="en-US" altLang="zh-TW" dirty="0">
                <a:solidFill>
                  <a:schemeClr val="tx1"/>
                </a:solidFill>
              </a:rPr>
              <a:t>. ?</a:t>
            </a:r>
            <a:r>
              <a:rPr lang="en-US" altLang="zh-TW" dirty="0"/>
              <a:t>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05547DF-78AF-01BF-C1E9-0A9E265BE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err="1"/>
              <a:t>r.e</a:t>
            </a:r>
            <a:r>
              <a:rPr lang="en-US" altLang="zh-TW" dirty="0"/>
              <a:t>. =&gt; easy &amp; clear description for token.</a:t>
            </a:r>
          </a:p>
          <a:p>
            <a:pPr algn="just"/>
            <a:r>
              <a:rPr lang="en-US" altLang="zh-TW" dirty="0" err="1"/>
              <a:t>r.e</a:t>
            </a:r>
            <a:r>
              <a:rPr lang="en-US" altLang="zh-TW" dirty="0"/>
              <a:t>. =&gt; efficient token recognizer</a:t>
            </a:r>
          </a:p>
          <a:p>
            <a:r>
              <a:rPr lang="en-US" altLang="zh-TW" dirty="0"/>
              <a:t>modularizing the components (The grammar rules use regular expressions as components)</a:t>
            </a:r>
          </a:p>
        </p:txBody>
      </p:sp>
    </p:spTree>
    <p:extLst>
      <p:ext uri="{BB962C8B-B14F-4D97-AF65-F5344CB8AC3E}">
        <p14:creationId xmlns:p14="http://schemas.microsoft.com/office/powerpoint/2010/main" val="2091332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77685-D568-16AA-D1A3-49A0ECE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More examples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0A8D63-B0AF-56C5-885A-441FFFF9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841B4BFB-44A8-35A0-514F-0F8E00392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601417"/>
                  </p:ext>
                </p:extLst>
              </p:nvPr>
            </p:nvGraphicFramePr>
            <p:xfrm>
              <a:off x="829733" y="3361266"/>
              <a:ext cx="1087119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0467">
                      <a:extLst>
                        <a:ext uri="{9D8B030D-6E8A-4147-A177-3AD203B41FA5}">
                          <a16:colId xmlns:a16="http://schemas.microsoft.com/office/drawing/2014/main" val="441114785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4270681387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62957493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1751331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follow_set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846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137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arenBoth"/>
                          </a:pPr>
                          <a:r>
                            <a:rPr lang="en-US" altLang="zh-TW" dirty="0"/>
                            <a:t>Initialization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361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6819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(3)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B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61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(4)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B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 changes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99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(5)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C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(6)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C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No changes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354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841B4BFB-44A8-35A0-514F-0F8E00392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601417"/>
                  </p:ext>
                </p:extLst>
              </p:nvPr>
            </p:nvGraphicFramePr>
            <p:xfrm>
              <a:off x="829733" y="3361266"/>
              <a:ext cx="1087119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0467">
                      <a:extLst>
                        <a:ext uri="{9D8B030D-6E8A-4147-A177-3AD203B41FA5}">
                          <a16:colId xmlns:a16="http://schemas.microsoft.com/office/drawing/2014/main" val="441114785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4270681387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62957493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1751331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follow_set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846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401" t="-108197" r="-20024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961" t="-108197" r="-10072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159" t="-108197" r="-48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137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arenBoth"/>
                          </a:pPr>
                          <a:r>
                            <a:rPr lang="en-US" altLang="zh-TW" dirty="0"/>
                            <a:t>Initialization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401" t="-208197" r="-20024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961" t="-208197" r="-10072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159" t="-208197" r="-48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361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401" t="-308197" r="-20024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961" t="-308197" r="-1007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159" t="-308197" r="-48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819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(3)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B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401" t="-408197" r="-20024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961" t="-408197" r="-1007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159" t="-408197" r="-483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861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(4)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B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 changes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99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(5)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C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401" t="-608197" r="-2002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961" t="-608197" r="-1007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159" t="-608197" r="-48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9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(6)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C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No changes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354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Box 5">
            <a:extLst>
              <a:ext uri="{FF2B5EF4-FFF2-40B4-BE49-F238E27FC236}">
                <a16:creationId xmlns:a16="http://schemas.microsoft.com/office/drawing/2014/main" id="{B600C9DB-EA45-242D-A94D-DD6253FA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421" y="1443756"/>
            <a:ext cx="10871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aSe</a:t>
            </a:r>
            <a:endParaRPr lang="en-US" altLang="zh-TW" dirty="0"/>
          </a:p>
          <a:p>
            <a:r>
              <a:rPr lang="en-US" altLang="zh-TW" dirty="0"/>
              <a:t>S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/>
              <a:t> B</a:t>
            </a:r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bBe</a:t>
            </a:r>
            <a:endParaRPr lang="en-US" altLang="zh-TW" dirty="0"/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C</a:t>
            </a:r>
          </a:p>
          <a:p>
            <a:r>
              <a:rPr lang="en-US" altLang="zh-TW" dirty="0"/>
              <a:t>C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cCe</a:t>
            </a:r>
            <a:endParaRPr lang="en-US" altLang="zh-TW" dirty="0"/>
          </a:p>
          <a:p>
            <a:r>
              <a:rPr lang="en-US" altLang="zh-TW" dirty="0"/>
              <a:t>C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>
                <a:sym typeface="Symbol" panose="05050102010706020507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46502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8AD22-F742-D93E-5EFB-4CF68BB6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More examples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58D36F-01F9-761E-30F7-348A4ED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57FBEF8-857B-DD6D-425C-2F8A06B257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296064"/>
                  </p:ext>
                </p:extLst>
              </p:nvPr>
            </p:nvGraphicFramePr>
            <p:xfrm>
              <a:off x="1415386" y="4361670"/>
              <a:ext cx="936122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8120">
                      <a:extLst>
                        <a:ext uri="{9D8B030D-6E8A-4147-A177-3AD203B41FA5}">
                          <a16:colId xmlns:a16="http://schemas.microsoft.com/office/drawing/2014/main" val="3287657011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429318422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28264480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837124892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2281018399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375362127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1919837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first_set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268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169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First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48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Second (nested)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68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Third loop,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369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57FBEF8-857B-DD6D-425C-2F8A06B257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296064"/>
                  </p:ext>
                </p:extLst>
              </p:nvPr>
            </p:nvGraphicFramePr>
            <p:xfrm>
              <a:off x="1415386" y="4361670"/>
              <a:ext cx="936122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8120">
                      <a:extLst>
                        <a:ext uri="{9D8B030D-6E8A-4147-A177-3AD203B41FA5}">
                          <a16:colId xmlns:a16="http://schemas.microsoft.com/office/drawing/2014/main" val="3287657011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429318422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282644803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837124892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2281018399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3375362127"/>
                        </a:ext>
                      </a:extLst>
                    </a:gridCol>
                    <a:gridCol w="1000518">
                      <a:extLst>
                        <a:ext uri="{9D8B030D-6E8A-4147-A177-3AD203B41FA5}">
                          <a16:colId xmlns:a16="http://schemas.microsoft.com/office/drawing/2014/main" val="1919837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first_set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268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108197" r="-5018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6585" t="-108197" r="-4018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3333" t="-108197" r="-29939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108197" r="-20122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108197" r="-10122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7195" t="-108197" r="-122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69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(1) First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208197" r="-5018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6585" t="-208197" r="-4018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3333" t="-208197" r="-29939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48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 Second (nested) loop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308197" r="-5018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6585" t="-308197" r="-4018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3333" t="-308197" r="-29939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308197" r="-20122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308197" r="-10122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7195" t="-308197" r="-122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68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(3) Third loop, production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6585" t="-408197" r="-5018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36585" t="-408197" r="-4018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33333" t="-408197" r="-29939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37195" t="-408197" r="-2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37195" t="-408197" r="-1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37195" t="-408197" r="-12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3696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Box 3">
            <a:extLst>
              <a:ext uri="{FF2B5EF4-FFF2-40B4-BE49-F238E27FC236}">
                <a16:creationId xmlns:a16="http://schemas.microsoft.com/office/drawing/2014/main" id="{3FDC5516-5E7C-C1C5-DFE5-16271536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386" y="2526378"/>
            <a:ext cx="10951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/>
              <a:t> a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endParaRPr lang="en-US" altLang="zh-TW" dirty="0"/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b</a:t>
            </a:r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1453082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58423-DE4F-F8D6-20AF-E1C771CC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More examples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1072-83DD-B5B4-5F79-72B2FF86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6DF9D09-4E5C-6786-2BEC-687BEA7BF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937591"/>
                  </p:ext>
                </p:extLst>
              </p:nvPr>
            </p:nvGraphicFramePr>
            <p:xfrm>
              <a:off x="804333" y="4277849"/>
              <a:ext cx="108711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0467">
                      <a:extLst>
                        <a:ext uri="{9D8B030D-6E8A-4147-A177-3AD203B41FA5}">
                          <a16:colId xmlns:a16="http://schemas.microsoft.com/office/drawing/2014/main" val="441114785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4270681387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62957493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1751331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follow_set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846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TW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137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arenBoth"/>
                          </a:pPr>
                          <a:r>
                            <a:rPr lang="en-US" altLang="zh-TW" dirty="0"/>
                            <a:t>Initialization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361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A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6819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(3)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B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61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6DF9D09-4E5C-6786-2BEC-687BEA7BF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937591"/>
                  </p:ext>
                </p:extLst>
              </p:nvPr>
            </p:nvGraphicFramePr>
            <p:xfrm>
              <a:off x="804333" y="4277849"/>
              <a:ext cx="108711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0467">
                      <a:extLst>
                        <a:ext uri="{9D8B030D-6E8A-4147-A177-3AD203B41FA5}">
                          <a16:colId xmlns:a16="http://schemas.microsoft.com/office/drawing/2014/main" val="441114785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4270681387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62957493"/>
                        </a:ext>
                      </a:extLst>
                    </a:gridCol>
                    <a:gridCol w="2520244">
                      <a:extLst>
                        <a:ext uri="{9D8B030D-6E8A-4147-A177-3AD203B41FA5}">
                          <a16:colId xmlns:a16="http://schemas.microsoft.com/office/drawing/2014/main" val="17513315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Step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follow_set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846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961" t="-108197" r="-2009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401" t="-108197" r="-10048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401" t="-108197" r="-48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137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arenBoth"/>
                          </a:pPr>
                          <a:r>
                            <a:rPr lang="en-US" altLang="zh-TW" dirty="0"/>
                            <a:t>Initialization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961" t="-208197" r="-2009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401" t="-208197" r="-1004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401" t="-208197" r="-48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361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(2)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A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961" t="-308197" r="-2009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401" t="-308197" r="-1004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401" t="-308197" r="-48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819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(3)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Process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B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in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production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1961" t="-408197" r="-2009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31401" t="-408197" r="-1004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31401" t="-408197" r="-48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8614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Box 3">
            <a:extLst>
              <a:ext uri="{FF2B5EF4-FFF2-40B4-BE49-F238E27FC236}">
                <a16:creationId xmlns:a16="http://schemas.microsoft.com/office/drawing/2014/main" id="{E0D2659B-6475-41DB-7CEC-FA685FB38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386" y="2526378"/>
            <a:ext cx="10951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/>
              <a:t> a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endParaRPr lang="en-US" altLang="zh-TW" dirty="0"/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b</a:t>
            </a:r>
          </a:p>
          <a:p>
            <a:r>
              <a:rPr lang="en-US" altLang="zh-TW" dirty="0"/>
              <a:t>B </a:t>
            </a:r>
            <a:r>
              <a:rPr lang="en-US" altLang="zh-TW" dirty="0"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307744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B418394B-DD1B-26BB-327E-86B13C1A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169F-7247-4A9E-81D8-D83D3CD4C88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0962" name="AutoShape 2">
            <a:extLst>
              <a:ext uri="{FF2B5EF4-FFF2-40B4-BE49-F238E27FC236}">
                <a16:creationId xmlns:a16="http://schemas.microsoft.com/office/drawing/2014/main" id="{F122D676-6F83-B96A-10CA-F1567C5A0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Features of programming languages</a:t>
            </a:r>
            <a:r>
              <a:rPr lang="en-US" altLang="zh-TW" dirty="0"/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22D071E-4393-8BFD-3229-9DC03FDFB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contents: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  - declarations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  - sequential statements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TW" dirty="0"/>
              <a:t>     - iterative statements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- conditional statements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73CFD-6183-19E8-9DCE-A3416B3E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Description of programming languages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8C8DC-0945-24A4-741D-D9712D7D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Syntax Diagrams </a:t>
            </a:r>
          </a:p>
          <a:p>
            <a:pPr algn="just"/>
            <a:r>
              <a:rPr lang="en-US" altLang="zh-TW" dirty="0"/>
              <a:t>Context Free Grammars (CFG)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3F16B3-7978-4878-3749-B5704539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8" name="Picture 4">
            <a:extLst>
              <a:ext uri="{FF2B5EF4-FFF2-40B4-BE49-F238E27FC236}">
                <a16:creationId xmlns:a16="http://schemas.microsoft.com/office/drawing/2014/main" id="{9D955EE8-AC05-2184-8FD7-B90B1457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55601"/>
            <a:ext cx="8066087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2316</Words>
  <Application>Microsoft Office PowerPoint</Application>
  <PresentationFormat>寬螢幕</PresentationFormat>
  <Paragraphs>560</Paragraphs>
  <Slides>62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Grandview</vt:lpstr>
      <vt:lpstr>Symbol</vt:lpstr>
      <vt:lpstr>Times New Roman</vt:lpstr>
      <vt:lpstr>Wingdings</vt:lpstr>
      <vt:lpstr>CosineVTI</vt:lpstr>
      <vt:lpstr>點陣圖影像</vt:lpstr>
      <vt:lpstr>Chapter 4:</vt:lpstr>
      <vt:lpstr>Parsing: Syntax Analysis </vt:lpstr>
      <vt:lpstr>Comparisons between regular expressions and context-free grammars</vt:lpstr>
      <vt:lpstr>Rules from F.A.(r.e.) to CFG </vt:lpstr>
      <vt:lpstr>Examples</vt:lpstr>
      <vt:lpstr>Why don’t we use c.f.g. to replace r.e. ? </vt:lpstr>
      <vt:lpstr>Features of programming languages </vt:lpstr>
      <vt:lpstr>Description of programming languages </vt:lpstr>
      <vt:lpstr>PowerPoint 簡報</vt:lpstr>
      <vt:lpstr>PowerPoint 簡報</vt:lpstr>
      <vt:lpstr>History</vt:lpstr>
      <vt:lpstr>Capabilities of Context-free grammars </vt:lpstr>
      <vt:lpstr>Context-Free Grammars: Concepts and Notation</vt:lpstr>
      <vt:lpstr>Context-Free Grammars: Concepts and Notation</vt:lpstr>
      <vt:lpstr>Context-Free Grammars: Concepts and Notation (Cont’d)</vt:lpstr>
      <vt:lpstr>Context-Free Grammars: Concepts and Notation (Cont’d)</vt:lpstr>
      <vt:lpstr>Context-Free Grammars: Concepts and Notation (Cont’d)</vt:lpstr>
      <vt:lpstr>Context-Free Grammars: Concepts and Notation (Cont’d)</vt:lpstr>
      <vt:lpstr>PowerPoint 簡報</vt:lpstr>
      <vt:lpstr>PowerPoint 簡報</vt:lpstr>
      <vt:lpstr>Context-Free Grammars: Concepts and Notation (Cont’d)</vt:lpstr>
      <vt:lpstr>Errors in Context-Free Grammars</vt:lpstr>
      <vt:lpstr>Errors in Context-Free Grammars</vt:lpstr>
      <vt:lpstr>Ambiguity</vt:lpstr>
      <vt:lpstr>PowerPoint 簡報</vt:lpstr>
      <vt:lpstr>Example 1</vt:lpstr>
      <vt:lpstr>PowerPoint 簡報</vt:lpstr>
      <vt:lpstr>PowerPoint 簡報</vt:lpstr>
      <vt:lpstr>The corresponding grammar shown below is unambiguous</vt:lpstr>
      <vt:lpstr>PowerPoint 簡報</vt:lpstr>
      <vt:lpstr>PowerPoint 簡報</vt:lpstr>
      <vt:lpstr>PowerPoint 簡報</vt:lpstr>
      <vt:lpstr>Example 2</vt:lpstr>
      <vt:lpstr>PowerPoint 簡報</vt:lpstr>
      <vt:lpstr>The corresponding grammar shown below is unambiguous.</vt:lpstr>
      <vt:lpstr>PowerPoint 簡報</vt:lpstr>
      <vt:lpstr>Transforming Extened BNF Grammars</vt:lpstr>
      <vt:lpstr>PowerPoint 簡報</vt:lpstr>
      <vt:lpstr>PowerPoint 簡報</vt:lpstr>
      <vt:lpstr>Parsers and Recognizers</vt:lpstr>
      <vt:lpstr>Parsers and Recognizers (Cont’d)</vt:lpstr>
      <vt:lpstr>Parsers and Recognizers (Cont’d)</vt:lpstr>
      <vt:lpstr>Parsers and Recognizers (Cont’d)</vt:lpstr>
      <vt:lpstr>PowerPoint 簡報</vt:lpstr>
      <vt:lpstr>PowerPoint 簡報</vt:lpstr>
      <vt:lpstr>Parsers and Recognizers (Cont’d)</vt:lpstr>
      <vt:lpstr>Grammar Analysis Algorithms</vt:lpstr>
      <vt:lpstr>Grammar Analysis Algorithms (Cont’d)</vt:lpstr>
      <vt:lpstr>Grammar Analysis Algorithms (Cont’d)</vt:lpstr>
      <vt:lpstr>PowerPoint 簡報</vt:lpstr>
      <vt:lpstr>Grammar Analysis Algorithms (Cont’d)</vt:lpstr>
      <vt:lpstr>Grammar Analysis Algorithms (Cont’d)</vt:lpstr>
      <vt:lpstr>Grammar Analysis Algorithms (Cont’d)</vt:lpstr>
      <vt:lpstr>PowerPoint 簡報</vt:lpstr>
      <vt:lpstr>PowerPoint 簡報</vt:lpstr>
      <vt:lpstr>PowerPoint 簡報</vt:lpstr>
      <vt:lpstr>PowerPoint 簡報</vt:lpstr>
      <vt:lpstr>PowerPoint 簡報</vt:lpstr>
      <vt:lpstr>More examples</vt:lpstr>
      <vt:lpstr>More examples</vt:lpstr>
      <vt:lpstr>More examples</vt:lpstr>
      <vt:lpstr>More examples</vt:lpstr>
    </vt:vector>
  </TitlesOfParts>
  <Company>NCKU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 編譯系統</dc:title>
  <dc:creator>陳奇業</dc:creator>
  <cp:lastModifiedBy>陳奇業 Chen, Chi-Yeh</cp:lastModifiedBy>
  <cp:revision>94</cp:revision>
  <dcterms:created xsi:type="dcterms:W3CDTF">2022-10-08T08:58:42Z</dcterms:created>
  <dcterms:modified xsi:type="dcterms:W3CDTF">2024-03-21T08:09:33Z</dcterms:modified>
</cp:coreProperties>
</file>