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56"/>
  </p:notesMasterIdLst>
  <p:sldIdLst>
    <p:sldId id="256" r:id="rId2"/>
    <p:sldId id="337" r:id="rId3"/>
    <p:sldId id="345" r:id="rId4"/>
    <p:sldId id="310" r:id="rId5"/>
    <p:sldId id="258" r:id="rId6"/>
    <p:sldId id="346" r:id="rId7"/>
    <p:sldId id="347" r:id="rId8"/>
    <p:sldId id="348" r:id="rId9"/>
    <p:sldId id="349" r:id="rId10"/>
    <p:sldId id="350" r:id="rId11"/>
    <p:sldId id="352" r:id="rId12"/>
    <p:sldId id="351" r:id="rId13"/>
    <p:sldId id="353" r:id="rId14"/>
    <p:sldId id="356" r:id="rId15"/>
    <p:sldId id="354" r:id="rId16"/>
    <p:sldId id="355" r:id="rId17"/>
    <p:sldId id="368" r:id="rId18"/>
    <p:sldId id="357" r:id="rId19"/>
    <p:sldId id="358" r:id="rId20"/>
    <p:sldId id="359" r:id="rId21"/>
    <p:sldId id="360" r:id="rId22"/>
    <p:sldId id="361" r:id="rId23"/>
    <p:sldId id="362" r:id="rId24"/>
    <p:sldId id="363" r:id="rId25"/>
    <p:sldId id="364" r:id="rId26"/>
    <p:sldId id="365" r:id="rId27"/>
    <p:sldId id="369" r:id="rId28"/>
    <p:sldId id="370" r:id="rId29"/>
    <p:sldId id="371" r:id="rId30"/>
    <p:sldId id="372" r:id="rId31"/>
    <p:sldId id="373" r:id="rId32"/>
    <p:sldId id="374" r:id="rId33"/>
    <p:sldId id="375" r:id="rId34"/>
    <p:sldId id="376" r:id="rId35"/>
    <p:sldId id="378" r:id="rId36"/>
    <p:sldId id="377" r:id="rId37"/>
    <p:sldId id="379" r:id="rId38"/>
    <p:sldId id="380" r:id="rId39"/>
    <p:sldId id="389" r:id="rId40"/>
    <p:sldId id="390" r:id="rId41"/>
    <p:sldId id="381" r:id="rId42"/>
    <p:sldId id="383" r:id="rId43"/>
    <p:sldId id="384" r:id="rId44"/>
    <p:sldId id="386" r:id="rId45"/>
    <p:sldId id="387" r:id="rId46"/>
    <p:sldId id="388" r:id="rId47"/>
    <p:sldId id="391" r:id="rId48"/>
    <p:sldId id="393" r:id="rId49"/>
    <p:sldId id="382" r:id="rId50"/>
    <p:sldId id="394" r:id="rId51"/>
    <p:sldId id="395" r:id="rId52"/>
    <p:sldId id="397" r:id="rId53"/>
    <p:sldId id="396" r:id="rId54"/>
    <p:sldId id="398" r:id="rId5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DDD4D-CABB-499A-BC3B-DA1771A1056F}" type="datetimeFigureOut">
              <a:rPr lang="zh-TW" altLang="en-US" smtClean="0"/>
              <a:t>2024/4/23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11A0-3842-472B-980A-68B5B0CFF226}" type="slidenum">
              <a:rPr lang="zh-TW" altLang="en-US" smtClean="0"/>
              <a:t>‹#›</a:t>
            </a:fld>
            <a:endParaRPr lang="zh-TW" altLang="en-US"/>
          </a:p>
        </p:txBody>
      </p:sp>
    </p:spTree>
    <p:extLst>
      <p:ext uri="{BB962C8B-B14F-4D97-AF65-F5344CB8AC3E}">
        <p14:creationId xmlns:p14="http://schemas.microsoft.com/office/powerpoint/2010/main" val="32030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80E7F3E-E21A-012F-C96D-A48A64F7CABA}"/>
              </a:ext>
            </a:extLst>
          </p:cNvPr>
          <p:cNvSpPr>
            <a:spLocks noGrp="1" noRot="1" noChangeAspect="1" noChangeArrowheads="1" noTextEdit="1"/>
          </p:cNvSpPr>
          <p:nvPr>
            <p:ph type="sldImg"/>
          </p:nvPr>
        </p:nvSpPr>
        <p:spPr>
          <a:xfrm>
            <a:off x="393700" y="692150"/>
            <a:ext cx="6070600" cy="3416300"/>
          </a:xfrm>
          <a:ln/>
        </p:spPr>
      </p:sp>
      <p:sp>
        <p:nvSpPr>
          <p:cNvPr id="120835" name="Rectangle 3">
            <a:extLst>
              <a:ext uri="{FF2B5EF4-FFF2-40B4-BE49-F238E27FC236}">
                <a16:creationId xmlns:a16="http://schemas.microsoft.com/office/drawing/2014/main" id="{B4F612FD-CBAA-D5C6-9EAD-A910C2BDE778}"/>
              </a:ext>
            </a:extLst>
          </p:cNvPr>
          <p:cNvSpPr>
            <a:spLocks noGrp="1" noChangeArrowheads="1"/>
          </p:cNvSpPr>
          <p:nvPr>
            <p:ph type="body" idx="1"/>
          </p:nvPr>
        </p:nvSpPr>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11CE6C93-4078-08B3-D04C-78E9D4BCC835}"/>
              </a:ext>
            </a:extLst>
          </p:cNvPr>
          <p:cNvSpPr>
            <a:spLocks noGrp="1" noRot="1" noChangeAspect="1" noChangeArrowheads="1" noTextEdit="1"/>
          </p:cNvSpPr>
          <p:nvPr>
            <p:ph type="sldImg"/>
          </p:nvPr>
        </p:nvSpPr>
        <p:spPr>
          <a:xfrm>
            <a:off x="393700" y="692150"/>
            <a:ext cx="6070600" cy="3416300"/>
          </a:xfrm>
          <a:ln/>
        </p:spPr>
      </p:sp>
      <p:sp>
        <p:nvSpPr>
          <p:cNvPr id="176131" name="Rectangle 3">
            <a:extLst>
              <a:ext uri="{FF2B5EF4-FFF2-40B4-BE49-F238E27FC236}">
                <a16:creationId xmlns:a16="http://schemas.microsoft.com/office/drawing/2014/main" id="{7519901F-11AD-B824-FEC6-4A5FC7C28808}"/>
              </a:ext>
            </a:extLst>
          </p:cNvPr>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00489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zh-TW" altLang="en-US"/>
              <a:t>按一下以編輯母片標題樣式</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EE0D7948-C4CE-4373-AD43-9EB61FE31417}" type="datetime1">
              <a:rPr lang="en-US" altLang="zh-TW" smtClean="0"/>
              <a:t>4/23/2024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98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A6232B3F-C8B9-424F-A928-0E402A8709A5}" type="datetime1">
              <a:rPr lang="en-US" altLang="zh-TW" smtClean="0"/>
              <a:t>4/23/2024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61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zh-TW" altLang="en-US"/>
              <a:t>按一下以編輯母片標題樣式</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99426A3-39A5-4758-BAF4-C6AB5F620D43}" type="datetime1">
              <a:rPr lang="en-US" altLang="zh-TW" smtClean="0"/>
              <a:t>4/23/2024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A13209-9528-4BD3-97E2-3C0CD2F07FFA}" type="datetime1">
              <a:rPr lang="en-US" altLang="zh-TW" smtClean="0"/>
              <a:t>4/23/2024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40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637F017F-B593-41B2-834C-CA7E5A557A48}" type="datetime1">
              <a:rPr lang="en-US" altLang="zh-TW" smtClean="0"/>
              <a:t>4/23/2024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BC24E33-30B4-4242-8C4B-E3FD3A15B91A}" type="datetime1">
              <a:rPr lang="en-US" altLang="zh-TW" smtClean="0"/>
              <a:t>4/23/2024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99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00B4076-DE2F-44B5-B9D8-1EDDAA5CD457}" type="datetime1">
              <a:rPr lang="en-US" altLang="zh-TW" smtClean="0"/>
              <a:t>4/23/2024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9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zh-TW" altLang="en-US"/>
              <a:t>按一下以編輯母片標題樣式</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9A5C9F1E-A2E6-4D51-844D-2D6621E2D51F}" type="datetime1">
              <a:rPr lang="en-US" altLang="zh-TW" smtClean="0"/>
              <a:t>4/23/2024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2DC140D-E309-4A24-A8E9-D026C2F26A46}" type="datetime1">
              <a:rPr lang="en-US" altLang="zh-TW" smtClean="0"/>
              <a:t>4/23/2024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683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zh-TW" altLang="en-US"/>
              <a:t>按一下以編輯母片文字樣式</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B1F5C4D4-9FF7-4450-A131-43983DE44C92}" type="datetime1">
              <a:rPr lang="en-US" altLang="zh-TW" smtClean="0"/>
              <a:t>4/23/2024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4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zh-TW" altLang="en-US"/>
              <a:t>按一下以編輯母片標題樣式</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60631226-2110-4A1C-ABDE-777E2157B4F7}" type="datetime1">
              <a:rPr lang="en-US" altLang="zh-TW" smtClean="0"/>
              <a:t>4/23/2024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9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B4C9852-2212-4BD6-8AAA-23A444991A48}" type="datetime1">
              <a:rPr lang="en-US" altLang="zh-TW" smtClean="0"/>
              <a:t>4/23/2024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47764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8" name="Right Triangle 57">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6B4C6837-A996-ACAC-B19B-F12A2D67348A}"/>
              </a:ext>
            </a:extLst>
          </p:cNvPr>
          <p:cNvSpPr>
            <a:spLocks noGrp="1"/>
          </p:cNvSpPr>
          <p:nvPr>
            <p:ph type="ctrTitle"/>
          </p:nvPr>
        </p:nvSpPr>
        <p:spPr>
          <a:xfrm>
            <a:off x="597419" y="1220671"/>
            <a:ext cx="4659664" cy="2479772"/>
          </a:xfrm>
        </p:spPr>
        <p:txBody>
          <a:bodyPr>
            <a:normAutofit fontScale="90000"/>
          </a:bodyPr>
          <a:lstStyle/>
          <a:p>
            <a:r>
              <a:rPr lang="en-US" altLang="zh-TW" sz="5000"/>
              <a:t>Chapter 6:</a:t>
            </a:r>
            <a:br>
              <a:rPr lang="en-US" altLang="zh-TW" sz="5000" dirty="0"/>
            </a:br>
            <a:r>
              <a:rPr lang="en-US" altLang="zh-TW" sz="4400" dirty="0"/>
              <a:t>Bottom-Up Parsing</a:t>
            </a:r>
            <a:br>
              <a:rPr lang="en-US" altLang="zh-TW" sz="5000" dirty="0"/>
            </a:br>
            <a:r>
              <a:rPr lang="en-US" altLang="zh-TW" sz="4000" dirty="0"/>
              <a:t>(Shift-Reduce) </a:t>
            </a:r>
            <a:endParaRPr lang="zh-TW" altLang="en-US" sz="4000" dirty="0"/>
          </a:p>
        </p:txBody>
      </p:sp>
      <p:sp>
        <p:nvSpPr>
          <p:cNvPr id="3" name="副標題 2">
            <a:extLst>
              <a:ext uri="{FF2B5EF4-FFF2-40B4-BE49-F238E27FC236}">
                <a16:creationId xmlns:a16="http://schemas.microsoft.com/office/drawing/2014/main" id="{D6888697-328D-9A77-A4B5-23EB0D99B784}"/>
              </a:ext>
            </a:extLst>
          </p:cNvPr>
          <p:cNvSpPr>
            <a:spLocks noGrp="1"/>
          </p:cNvSpPr>
          <p:nvPr>
            <p:ph type="subTitle" idx="1"/>
          </p:nvPr>
        </p:nvSpPr>
        <p:spPr>
          <a:xfrm>
            <a:off x="691078" y="3936997"/>
            <a:ext cx="3930417" cy="2306639"/>
          </a:xfrm>
        </p:spPr>
        <p:txBody>
          <a:bodyPr>
            <a:normAutofit/>
          </a:bodyPr>
          <a:lstStyle/>
          <a:p>
            <a:r>
              <a:rPr lang="zh-TW" altLang="en-US" dirty="0"/>
              <a:t>陳奇業 成功大學資訊工程系</a:t>
            </a:r>
          </a:p>
        </p:txBody>
      </p:sp>
      <p:pic>
        <p:nvPicPr>
          <p:cNvPr id="18" name="Picture 3">
            <a:extLst>
              <a:ext uri="{FF2B5EF4-FFF2-40B4-BE49-F238E27FC236}">
                <a16:creationId xmlns:a16="http://schemas.microsoft.com/office/drawing/2014/main" id="{DD9F5D48-915F-52B2-DAE7-600BF3A6DF2D}"/>
              </a:ext>
            </a:extLst>
          </p:cNvPr>
          <p:cNvPicPr>
            <a:picLocks noChangeAspect="1"/>
          </p:cNvPicPr>
          <p:nvPr/>
        </p:nvPicPr>
        <p:blipFill rotWithShape="1">
          <a:blip r:embed="rId2"/>
          <a:srcRect l="8774" r="13569"/>
          <a:stretch/>
        </p:blipFill>
        <p:spPr>
          <a:xfrm>
            <a:off x="5353908" y="714591"/>
            <a:ext cx="5887275" cy="5420505"/>
          </a:xfrm>
          <a:prstGeom prst="rect">
            <a:avLst/>
          </a:prstGeom>
        </p:spPr>
      </p:pic>
      <p:sp>
        <p:nvSpPr>
          <p:cNvPr id="5" name="投影片編號版面配置區 4">
            <a:extLst>
              <a:ext uri="{FF2B5EF4-FFF2-40B4-BE49-F238E27FC236}">
                <a16:creationId xmlns:a16="http://schemas.microsoft.com/office/drawing/2014/main" id="{11DAE42E-E474-E3C1-514E-C48E174357BC}"/>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6492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59AB10-97F6-3452-EAA5-71CC93D96AD8}"/>
              </a:ext>
            </a:extLst>
          </p:cNvPr>
          <p:cNvSpPr>
            <a:spLocks noGrp="1"/>
          </p:cNvSpPr>
          <p:nvPr>
            <p:ph type="title"/>
          </p:nvPr>
        </p:nvSpPr>
        <p:spPr/>
        <p:txBody>
          <a:bodyPr/>
          <a:lstStyle/>
          <a:p>
            <a:r>
              <a:rPr lang="en-US" altLang="zh-TW" dirty="0"/>
              <a:t>Handle Pruning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38E4B16-1645-B28B-B6EF-84E9A47225B9}"/>
                  </a:ext>
                </a:extLst>
              </p:cNvPr>
              <p:cNvSpPr>
                <a:spLocks noGrp="1"/>
              </p:cNvSpPr>
              <p:nvPr>
                <p:ph idx="1"/>
              </p:nvPr>
            </p:nvSpPr>
            <p:spPr/>
            <p:txBody>
              <a:bodyPr/>
              <a:lstStyle/>
              <a:p>
                <a:r>
                  <a:rPr lang="en-US" altLang="zh-TW" dirty="0"/>
                  <a:t>A rightmost derivation in reverse can be obtained by "handle pruning.“ That is, we start with a string of terminals </a:t>
                </a:r>
                <a14:m>
                  <m:oMath xmlns:m="http://schemas.openxmlformats.org/officeDocument/2006/math">
                    <m:r>
                      <a:rPr lang="en-US" altLang="zh-TW" i="1" dirty="0" smtClean="0">
                        <a:latin typeface="Cambria Math" panose="02040503050406030204" pitchFamily="18" charset="0"/>
                      </a:rPr>
                      <m:t>𝑤</m:t>
                    </m:r>
                  </m:oMath>
                </a14:m>
                <a:r>
                  <a:rPr lang="en-US" altLang="zh-TW" dirty="0"/>
                  <a:t> to be parsed. If </a:t>
                </a:r>
                <a14:m>
                  <m:oMath xmlns:m="http://schemas.openxmlformats.org/officeDocument/2006/math">
                    <m:r>
                      <a:rPr lang="en-US" altLang="zh-TW" i="1" dirty="0" smtClean="0">
                        <a:latin typeface="Cambria Math" panose="02040503050406030204" pitchFamily="18" charset="0"/>
                      </a:rPr>
                      <m:t>𝑤</m:t>
                    </m:r>
                  </m:oMath>
                </a14:m>
                <a:r>
                  <a:rPr lang="en-US" altLang="zh-TW" dirty="0"/>
                  <a:t> is a sentence of the grammar at hand, then let </a:t>
                </a:r>
                <a14:m>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𝛾</m:t>
                        </m:r>
                      </m:e>
                      <m:sub>
                        <m:r>
                          <a:rPr lang="en-US" altLang="zh-TW" b="0" i="1" smtClean="0">
                            <a:latin typeface="Cambria Math" panose="02040503050406030204" pitchFamily="18" charset="0"/>
                          </a:rPr>
                          <m:t>𝑛</m:t>
                        </m:r>
                      </m:sub>
                    </m:sSub>
                  </m:oMath>
                </a14:m>
                <a:r>
                  <a:rPr lang="en-US" altLang="zh-TW" dirty="0"/>
                  <a:t>, where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i="1">
                            <a:latin typeface="Cambria Math" panose="02040503050406030204" pitchFamily="18" charset="0"/>
                          </a:rPr>
                          <m:t>𝑛</m:t>
                        </m:r>
                      </m:sub>
                    </m:sSub>
                  </m:oMath>
                </a14:m>
                <a:r>
                  <a:rPr lang="en-US" altLang="zh-TW" dirty="0"/>
                  <a:t> is the </a:t>
                </a:r>
                <a14:m>
                  <m:oMath xmlns:m="http://schemas.openxmlformats.org/officeDocument/2006/math">
                    <m:r>
                      <a:rPr lang="en-US" altLang="zh-TW" i="1" dirty="0" smtClean="0">
                        <a:latin typeface="Cambria Math" panose="02040503050406030204" pitchFamily="18" charset="0"/>
                      </a:rPr>
                      <m:t>𝑛</m:t>
                    </m:r>
                  </m:oMath>
                </a14:m>
                <a:r>
                  <a:rPr lang="en-US" altLang="zh-TW" dirty="0"/>
                  <a:t>th right-sentential form of some as yet unknown rightmost derivation</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𝑆</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𝛾</m:t>
                          </m:r>
                        </m:e>
                        <m:sub>
                          <m:r>
                            <a:rPr lang="en-US" altLang="zh-TW" b="0" i="1" smtClean="0">
                              <a:latin typeface="Cambria Math" panose="02040503050406030204" pitchFamily="18" charset="0"/>
                            </a:rPr>
                            <m:t>0</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Sub>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b="0" i="1" smtClean="0">
                              <a:latin typeface="Cambria Math" panose="02040503050406030204" pitchFamily="18" charset="0"/>
                            </a:rPr>
                            <m:t>1</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m:rPr>
                              <m:sty m:val="p"/>
                            </m:rPr>
                            <a:rPr lang="en-US" altLang="zh-TW">
                              <a:latin typeface="Cambria Math" panose="02040503050406030204" pitchFamily="18" charset="0"/>
                            </a:rPr>
                            <m:t>rm</m:t>
                          </m:r>
                        </m:sub>
                      </m:sSub>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b="0" i="1" smtClean="0">
                              <a:latin typeface="Cambria Math" panose="02040503050406030204" pitchFamily="18" charset="0"/>
                            </a:rPr>
                            <m:t>2</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m:rPr>
                              <m:sty m:val="p"/>
                            </m:rPr>
                            <a:rPr lang="en-US" altLang="zh-TW">
                              <a:latin typeface="Cambria Math" panose="02040503050406030204" pitchFamily="18" charset="0"/>
                            </a:rPr>
                            <m:t>rm</m:t>
                          </m:r>
                        </m:sub>
                      </m:sSub>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m:rPr>
                              <m:sty m:val="p"/>
                            </m:rPr>
                            <a:rPr lang="en-US" altLang="zh-TW">
                              <a:latin typeface="Cambria Math" panose="02040503050406030204" pitchFamily="18" charset="0"/>
                            </a:rPr>
                            <m:t>rm</m:t>
                          </m:r>
                        </m:sub>
                      </m:sSub>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i="1">
                              <a:latin typeface="Cambria Math" panose="02040503050406030204" pitchFamily="18" charset="0"/>
                            </a:rPr>
                            <m:t>𝑛</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𝑤</m:t>
                      </m:r>
                    </m:oMath>
                  </m:oMathPara>
                </a14:m>
                <a:endParaRPr lang="zh-TW" altLang="en-US" dirty="0"/>
              </a:p>
            </p:txBody>
          </p:sp>
        </mc:Choice>
        <mc:Fallback xmlns="">
          <p:sp>
            <p:nvSpPr>
              <p:cNvPr id="3" name="內容版面配置區 2">
                <a:extLst>
                  <a:ext uri="{FF2B5EF4-FFF2-40B4-BE49-F238E27FC236}">
                    <a16:creationId xmlns:a16="http://schemas.microsoft.com/office/drawing/2014/main" id="{238E4B16-1645-B28B-B6EF-84E9A47225B9}"/>
                  </a:ext>
                </a:extLst>
              </p:cNvPr>
              <p:cNvSpPr>
                <a:spLocks noGrp="1" noRot="1" noChangeAspect="1" noMove="1" noResize="1" noEditPoints="1" noAdjustHandles="1" noChangeArrowheads="1" noChangeShapeType="1" noTextEdit="1"/>
              </p:cNvSpPr>
              <p:nvPr>
                <p:ph idx="1"/>
              </p:nvPr>
            </p:nvSpPr>
            <p:spPr>
              <a:blipFill>
                <a:blip r:embed="rId2"/>
                <a:stretch>
                  <a:fillRect l="-177" t="-1026" r="-11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ED638EE-5879-2C01-A2C7-11F4C585F069}"/>
              </a:ext>
            </a:extLst>
          </p:cNvPr>
          <p:cNvSpPr>
            <a:spLocks noGrp="1"/>
          </p:cNvSpPr>
          <p:nvPr>
            <p:ph type="sldNum" sz="quarter" idx="12"/>
          </p:nvPr>
        </p:nvSpPr>
        <p:spPr/>
        <p:txBody>
          <a:bodyPr/>
          <a:lstStyle/>
          <a:p>
            <a:fld id="{BE15108C-154A-4A5A-9C05-91A49A422BA7}" type="slidenum">
              <a:rPr lang="en-US" smtClean="0"/>
              <a:t>10</a:t>
            </a:fld>
            <a:endParaRPr lang="en-US"/>
          </a:p>
        </p:txBody>
      </p:sp>
    </p:spTree>
    <p:extLst>
      <p:ext uri="{BB962C8B-B14F-4D97-AF65-F5344CB8AC3E}">
        <p14:creationId xmlns:p14="http://schemas.microsoft.com/office/powerpoint/2010/main" val="96832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4E0EBB-28BE-CD77-AC05-2F110DB0BDB2}"/>
              </a:ext>
            </a:extLst>
          </p:cNvPr>
          <p:cNvSpPr>
            <a:spLocks noGrp="1"/>
          </p:cNvSpPr>
          <p:nvPr>
            <p:ph type="title"/>
          </p:nvPr>
        </p:nvSpPr>
        <p:spPr/>
        <p:txBody>
          <a:bodyPr/>
          <a:lstStyle/>
          <a:p>
            <a:r>
              <a:rPr lang="en-US" altLang="zh-TW" dirty="0"/>
              <a:t>Shift-Reduce Parsing</a:t>
            </a:r>
            <a:endParaRPr lang="zh-TW" altLang="en-US" dirty="0"/>
          </a:p>
        </p:txBody>
      </p:sp>
      <p:sp>
        <p:nvSpPr>
          <p:cNvPr id="3" name="內容版面配置區 2">
            <a:extLst>
              <a:ext uri="{FF2B5EF4-FFF2-40B4-BE49-F238E27FC236}">
                <a16:creationId xmlns:a16="http://schemas.microsoft.com/office/drawing/2014/main" id="{615D6BC4-A5A2-2CBB-BC05-90796D820111}"/>
              </a:ext>
            </a:extLst>
          </p:cNvPr>
          <p:cNvSpPr>
            <a:spLocks noGrp="1"/>
          </p:cNvSpPr>
          <p:nvPr>
            <p:ph idx="1"/>
          </p:nvPr>
        </p:nvSpPr>
        <p:spPr/>
        <p:txBody>
          <a:bodyPr/>
          <a:lstStyle/>
          <a:p>
            <a:r>
              <a:rPr lang="en-US" altLang="zh-TW" dirty="0"/>
              <a:t>There are four actions a parser can make: </a:t>
            </a:r>
          </a:p>
          <a:p>
            <a:pPr lvl="1"/>
            <a:r>
              <a:rPr lang="en-US" altLang="zh-TW" dirty="0">
                <a:solidFill>
                  <a:srgbClr val="FF0000"/>
                </a:solidFill>
              </a:rPr>
              <a:t>Shift</a:t>
            </a:r>
            <a:r>
              <a:rPr lang="en-US" altLang="zh-TW" dirty="0"/>
              <a:t>. Shift the next input symbol onto the top of the stack.</a:t>
            </a:r>
          </a:p>
          <a:p>
            <a:pPr lvl="1"/>
            <a:r>
              <a:rPr lang="en-US" altLang="zh-TW" dirty="0">
                <a:solidFill>
                  <a:srgbClr val="FF0000"/>
                </a:solidFill>
              </a:rPr>
              <a:t>Reduce</a:t>
            </a:r>
            <a:r>
              <a:rPr lang="en-US" altLang="zh-TW" dirty="0"/>
              <a:t>. The right end of the string to be reduced must be at the top of the stack. Locate the left end of the string within the stack and decide with what nonterminal to replace the string.</a:t>
            </a:r>
          </a:p>
          <a:p>
            <a:pPr lvl="1"/>
            <a:r>
              <a:rPr lang="en-US" altLang="zh-TW" dirty="0">
                <a:solidFill>
                  <a:srgbClr val="FF0000"/>
                </a:solidFill>
              </a:rPr>
              <a:t>Accept</a:t>
            </a:r>
            <a:r>
              <a:rPr lang="en-US" altLang="zh-TW" dirty="0"/>
              <a:t>. Announce successful completion of parsing.</a:t>
            </a:r>
          </a:p>
          <a:p>
            <a:pPr lvl="1"/>
            <a:r>
              <a:rPr lang="en-US" altLang="zh-TW" dirty="0">
                <a:solidFill>
                  <a:srgbClr val="FF0000"/>
                </a:solidFill>
              </a:rPr>
              <a:t>Error</a:t>
            </a:r>
            <a:r>
              <a:rPr lang="en-US" altLang="zh-TW" dirty="0"/>
              <a:t>. Discover a syntax error and call an error recovery routine.</a:t>
            </a:r>
          </a:p>
          <a:p>
            <a:endParaRPr lang="zh-TW" altLang="en-US" dirty="0"/>
          </a:p>
        </p:txBody>
      </p:sp>
      <p:sp>
        <p:nvSpPr>
          <p:cNvPr id="4" name="投影片編號版面配置區 3">
            <a:extLst>
              <a:ext uri="{FF2B5EF4-FFF2-40B4-BE49-F238E27FC236}">
                <a16:creationId xmlns:a16="http://schemas.microsoft.com/office/drawing/2014/main" id="{B1ADBD02-5004-0E52-7311-9E5133B5D782}"/>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193444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953C4-DE0D-27DE-75D4-39A06DB91D59}"/>
              </a:ext>
            </a:extLst>
          </p:cNvPr>
          <p:cNvSpPr>
            <a:spLocks noGrp="1"/>
          </p:cNvSpPr>
          <p:nvPr>
            <p:ph type="title"/>
          </p:nvPr>
        </p:nvSpPr>
        <p:spPr/>
        <p:txBody>
          <a:bodyPr/>
          <a:lstStyle/>
          <a:p>
            <a:r>
              <a:rPr lang="en-US" altLang="zh-TW" dirty="0"/>
              <a:t>Stack Implementation of Bottom-Up Parsing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6FB12C2-724F-254F-D9DB-ABE189BD2C1E}"/>
                  </a:ext>
                </a:extLst>
              </p:cNvPr>
              <p:cNvSpPr>
                <a:spLocks noGrp="1"/>
              </p:cNvSpPr>
              <p:nvPr>
                <p:ph idx="1"/>
              </p:nvPr>
            </p:nvSpPr>
            <p:spPr/>
            <p:txBody>
              <a:bodyPr/>
              <a:lstStyle/>
              <a:p>
                <a:r>
                  <a:rPr lang="en-US" altLang="zh-TW" dirty="0"/>
                  <a:t>There is an important fact that justifies the use of a stack in shift-reduce parsing: the handle will always eventually appear on top of the stack, never inside.</a:t>
                </a:r>
              </a:p>
              <a:p>
                <a:endParaRPr lang="en-US" altLang="zh-TW" dirty="0"/>
              </a:p>
              <a:p>
                <a:pPr marL="0" indent="0">
                  <a:buNone/>
                </a:pPr>
                <a:r>
                  <a:rPr lang="en-US" altLang="zh-TW" dirty="0"/>
                  <a:t>    Initially,   (stack) $       </a:t>
                </a:r>
                <a14:m>
                  <m:oMath xmlns:m="http://schemas.openxmlformats.org/officeDocument/2006/math">
                    <m:r>
                      <a:rPr lang="en-US" altLang="zh-TW" i="1" dirty="0" smtClean="0">
                        <a:latin typeface="Cambria Math" panose="02040503050406030204" pitchFamily="18" charset="0"/>
                      </a:rPr>
                      <m:t>𝑤</m:t>
                    </m:r>
                  </m:oMath>
                </a14:m>
                <a:r>
                  <a:rPr lang="en-US" altLang="zh-TW" dirty="0"/>
                  <a:t>$ (input buffer)</a:t>
                </a:r>
              </a:p>
              <a:p>
                <a:pPr marL="0" indent="0">
                  <a:buNone/>
                </a:pPr>
                <a:r>
                  <a:rPr lang="en-US" altLang="zh-TW" dirty="0"/>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endParaRPr lang="en-US" altLang="zh-TW" dirty="0"/>
              </a:p>
              <a:p>
                <a:pPr marL="0" indent="0">
                  <a:buNone/>
                </a:pPr>
                <a:r>
                  <a:rPr lang="en-US" altLang="zh-TW" dirty="0"/>
                  <a:t>    Finally,    (stack) $</a:t>
                </a:r>
                <a14:m>
                  <m:oMath xmlns:m="http://schemas.openxmlformats.org/officeDocument/2006/math">
                    <m:r>
                      <a:rPr lang="en-US" altLang="zh-TW" i="1" dirty="0" smtClean="0">
                        <a:latin typeface="Cambria Math" panose="02040503050406030204" pitchFamily="18" charset="0"/>
                      </a:rPr>
                      <m:t>𝑆</m:t>
                    </m:r>
                  </m:oMath>
                </a14:m>
                <a:r>
                  <a:rPr lang="en-US" altLang="zh-TW" dirty="0"/>
                  <a:t>       $ (input buffer)    // </a:t>
                </a:r>
                <a14:m>
                  <m:oMath xmlns:m="http://schemas.openxmlformats.org/officeDocument/2006/math">
                    <m:r>
                      <a:rPr lang="en-US" altLang="zh-TW" i="1" dirty="0" smtClean="0">
                        <a:latin typeface="Cambria Math" panose="02040503050406030204" pitchFamily="18" charset="0"/>
                      </a:rPr>
                      <m:t>𝑆</m:t>
                    </m:r>
                  </m:oMath>
                </a14:m>
                <a:r>
                  <a:rPr lang="en-US" altLang="zh-TW" dirty="0"/>
                  <a:t> is a start symbol of grammar G </a:t>
                </a:r>
                <a:endParaRPr lang="zh-TW" altLang="en-US" dirty="0"/>
              </a:p>
            </p:txBody>
          </p:sp>
        </mc:Choice>
        <mc:Fallback xmlns="">
          <p:sp>
            <p:nvSpPr>
              <p:cNvPr id="3" name="內容版面配置區 2">
                <a:extLst>
                  <a:ext uri="{FF2B5EF4-FFF2-40B4-BE49-F238E27FC236}">
                    <a16:creationId xmlns:a16="http://schemas.microsoft.com/office/drawing/2014/main" id="{46FB12C2-724F-254F-D9DB-ABE189BD2C1E}"/>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7A7AEA1-8716-75CA-DB64-B746331E5570}"/>
              </a:ext>
            </a:extLst>
          </p:cNvPr>
          <p:cNvSpPr>
            <a:spLocks noGrp="1"/>
          </p:cNvSpPr>
          <p:nvPr>
            <p:ph type="sldNum" sz="quarter" idx="12"/>
          </p:nvPr>
        </p:nvSpPr>
        <p:spPr/>
        <p:txBody>
          <a:bodyPr/>
          <a:lstStyle/>
          <a:p>
            <a:fld id="{BE15108C-154A-4A5A-9C05-91A49A422BA7}" type="slidenum">
              <a:rPr lang="en-US" smtClean="0"/>
              <a:t>12</a:t>
            </a:fld>
            <a:endParaRPr lang="en-US"/>
          </a:p>
        </p:txBody>
      </p:sp>
    </p:spTree>
    <p:extLst>
      <p:ext uri="{BB962C8B-B14F-4D97-AF65-F5344CB8AC3E}">
        <p14:creationId xmlns:p14="http://schemas.microsoft.com/office/powerpoint/2010/main" val="88527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86F24B-2CCC-059B-2D56-ED923DCDE69E}"/>
              </a:ext>
            </a:extLst>
          </p:cNvPr>
          <p:cNvSpPr>
            <a:spLocks noGrp="1"/>
          </p:cNvSpPr>
          <p:nvPr>
            <p:ph type="title"/>
          </p:nvPr>
        </p:nvSpPr>
        <p:spPr/>
        <p:txBody>
          <a:bodyPr/>
          <a:lstStyle/>
          <a:p>
            <a:r>
              <a:rPr lang="en-US" altLang="zh-TW" dirty="0"/>
              <a:t>Example (from </a:t>
            </a:r>
            <a:r>
              <a:rPr lang="zh-TW" altLang="en-US" dirty="0"/>
              <a:t>龍書</a:t>
            </a:r>
            <a:r>
              <a:rPr lang="en-US" altLang="zh-TW" dirty="0"/>
              <a:t>)</a:t>
            </a:r>
            <a:endParaRPr lang="zh-TW" altLang="en-US" dirty="0"/>
          </a:p>
        </p:txBody>
      </p:sp>
      <p:pic>
        <p:nvPicPr>
          <p:cNvPr id="6" name="內容版面配置區 5">
            <a:extLst>
              <a:ext uri="{FF2B5EF4-FFF2-40B4-BE49-F238E27FC236}">
                <a16:creationId xmlns:a16="http://schemas.microsoft.com/office/drawing/2014/main" id="{E98532A1-67FC-AB63-1368-74FF82786734}"/>
              </a:ext>
            </a:extLst>
          </p:cNvPr>
          <p:cNvPicPr>
            <a:picLocks noGrp="1" noChangeAspect="1"/>
          </p:cNvPicPr>
          <p:nvPr>
            <p:ph idx="1"/>
          </p:nvPr>
        </p:nvPicPr>
        <p:blipFill>
          <a:blip r:embed="rId2"/>
          <a:stretch>
            <a:fillRect/>
          </a:stretch>
        </p:blipFill>
        <p:spPr>
          <a:xfrm>
            <a:off x="3079439" y="2339975"/>
            <a:ext cx="5547347" cy="3563938"/>
          </a:xfrm>
        </p:spPr>
      </p:pic>
      <p:sp>
        <p:nvSpPr>
          <p:cNvPr id="4" name="投影片編號版面配置區 3">
            <a:extLst>
              <a:ext uri="{FF2B5EF4-FFF2-40B4-BE49-F238E27FC236}">
                <a16:creationId xmlns:a16="http://schemas.microsoft.com/office/drawing/2014/main" id="{86E968AB-4D2A-9985-3754-3E1BB7E1A144}"/>
              </a:ext>
            </a:extLst>
          </p:cNvPr>
          <p:cNvSpPr>
            <a:spLocks noGrp="1"/>
          </p:cNvSpPr>
          <p:nvPr>
            <p:ph type="sldNum" sz="quarter" idx="12"/>
          </p:nvPr>
        </p:nvSpPr>
        <p:spPr/>
        <p:txBody>
          <a:bodyPr/>
          <a:lstStyle/>
          <a:p>
            <a:fld id="{BE15108C-154A-4A5A-9C05-91A49A422BA7}" type="slidenum">
              <a:rPr lang="en-US" smtClean="0"/>
              <a:t>13</a:t>
            </a:fld>
            <a:endParaRPr lang="en-US"/>
          </a:p>
        </p:txBody>
      </p:sp>
    </p:spTree>
    <p:extLst>
      <p:ext uri="{BB962C8B-B14F-4D97-AF65-F5344CB8AC3E}">
        <p14:creationId xmlns:p14="http://schemas.microsoft.com/office/powerpoint/2010/main" val="196845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94EFB84-6057-EAAB-142E-E82954A8A288}"/>
              </a:ext>
            </a:extLst>
          </p:cNvPr>
          <p:cNvSpPr>
            <a:spLocks noGrp="1"/>
          </p:cNvSpPr>
          <p:nvPr>
            <p:ph type="sldNum" sz="quarter" idx="12"/>
          </p:nvPr>
        </p:nvSpPr>
        <p:spPr/>
        <p:txBody>
          <a:bodyPr/>
          <a:lstStyle/>
          <a:p>
            <a:fld id="{BE15108C-154A-4A5A-9C05-91A49A422BA7}" type="slidenum">
              <a:rPr lang="en-US" smtClean="0"/>
              <a:t>14</a:t>
            </a:fld>
            <a:endParaRPr lang="en-US"/>
          </a:p>
        </p:txBody>
      </p:sp>
      <p:pic>
        <p:nvPicPr>
          <p:cNvPr id="6" name="圖片 5">
            <a:extLst>
              <a:ext uri="{FF2B5EF4-FFF2-40B4-BE49-F238E27FC236}">
                <a16:creationId xmlns:a16="http://schemas.microsoft.com/office/drawing/2014/main" id="{6BF1E4AD-97E1-2885-5CDA-9071E111FDFC}"/>
              </a:ext>
            </a:extLst>
          </p:cNvPr>
          <p:cNvPicPr>
            <a:picLocks noChangeAspect="1"/>
          </p:cNvPicPr>
          <p:nvPr/>
        </p:nvPicPr>
        <p:blipFill>
          <a:blip r:embed="rId2"/>
          <a:stretch>
            <a:fillRect/>
          </a:stretch>
        </p:blipFill>
        <p:spPr>
          <a:xfrm>
            <a:off x="5712033" y="0"/>
            <a:ext cx="4324865" cy="6858000"/>
          </a:xfrm>
          <a:prstGeom prst="rect">
            <a:avLst/>
          </a:prstGeom>
        </p:spPr>
      </p:pic>
      <p:pic>
        <p:nvPicPr>
          <p:cNvPr id="8" name="圖片 7">
            <a:extLst>
              <a:ext uri="{FF2B5EF4-FFF2-40B4-BE49-F238E27FC236}">
                <a16:creationId xmlns:a16="http://schemas.microsoft.com/office/drawing/2014/main" id="{2FA1A2EF-7944-9EC1-1BE0-3B0B830215A7}"/>
              </a:ext>
            </a:extLst>
          </p:cNvPr>
          <p:cNvPicPr>
            <a:picLocks noChangeAspect="1"/>
          </p:cNvPicPr>
          <p:nvPr/>
        </p:nvPicPr>
        <p:blipFill>
          <a:blip r:embed="rId3"/>
          <a:stretch>
            <a:fillRect/>
          </a:stretch>
        </p:blipFill>
        <p:spPr>
          <a:xfrm>
            <a:off x="541990" y="755008"/>
            <a:ext cx="4923875" cy="4016845"/>
          </a:xfrm>
          <a:prstGeom prst="rect">
            <a:avLst/>
          </a:prstGeom>
        </p:spPr>
      </p:pic>
    </p:spTree>
    <p:extLst>
      <p:ext uri="{BB962C8B-B14F-4D97-AF65-F5344CB8AC3E}">
        <p14:creationId xmlns:p14="http://schemas.microsoft.com/office/powerpoint/2010/main" val="108112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5418BC-4CCC-603B-D126-A24BEF4D2C27}"/>
              </a:ext>
            </a:extLst>
          </p:cNvPr>
          <p:cNvSpPr>
            <a:spLocks noGrp="1"/>
          </p:cNvSpPr>
          <p:nvPr>
            <p:ph type="title"/>
          </p:nvPr>
        </p:nvSpPr>
        <p:spPr/>
        <p:txBody>
          <a:bodyPr/>
          <a:lstStyle/>
          <a:p>
            <a:r>
              <a:rPr lang="en-US" altLang="zh-TW" dirty="0"/>
              <a:t>Shift-Reduce Parsing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F2C251B-8357-4947-7FC8-EAB2B518BF45}"/>
                  </a:ext>
                </a:extLst>
              </p:cNvPr>
              <p:cNvSpPr>
                <a:spLocks noGrp="1"/>
              </p:cNvSpPr>
              <p:nvPr>
                <p:ph idx="1"/>
              </p:nvPr>
            </p:nvSpPr>
            <p:spPr/>
            <p:txBody>
              <a:bodyPr>
                <a:normAutofit/>
              </a:bodyPr>
              <a:lstStyle/>
              <a:p>
                <a:r>
                  <a:rPr lang="en-US" altLang="zh-TW" dirty="0"/>
                  <a:t>The use of a stack in shift-reduce parsing is justified by an important fact: the handle will always eventually appear on </a:t>
                </a:r>
                <a:r>
                  <a:rPr lang="en-US" altLang="zh-TW" dirty="0">
                    <a:solidFill>
                      <a:srgbClr val="FF0000"/>
                    </a:solidFill>
                  </a:rPr>
                  <a:t>top of the stack</a:t>
                </a:r>
                <a:r>
                  <a:rPr lang="en-US" altLang="zh-TW" dirty="0"/>
                  <a:t>, never inside.</a:t>
                </a:r>
              </a:p>
              <a:p>
                <a:r>
                  <a:rPr lang="en-US" altLang="zh-TW" dirty="0"/>
                  <a:t>This fact can be shown by considering the possible forms of two successive steps in any rightmost derivation. In case (I), </a:t>
                </a:r>
                <a14:m>
                  <m:oMath xmlns:m="http://schemas.openxmlformats.org/officeDocument/2006/math">
                    <m:r>
                      <a:rPr lang="en-US" altLang="zh-TW" i="1" dirty="0" smtClean="0">
                        <a:latin typeface="Cambria Math" panose="02040503050406030204" pitchFamily="18" charset="0"/>
                      </a:rPr>
                      <m:t>𝐴</m:t>
                    </m:r>
                  </m:oMath>
                </a14:m>
                <a:r>
                  <a:rPr lang="en-US" altLang="zh-TW" dirty="0"/>
                  <a:t> is replaced by </a:t>
                </a:r>
                <a14:m>
                  <m:oMath xmlns:m="http://schemas.openxmlformats.org/officeDocument/2006/math">
                    <m:r>
                      <a:rPr lang="zh-TW" altLang="en-US" i="1" smtClean="0">
                        <a:latin typeface="Cambria Math" panose="02040503050406030204" pitchFamily="18" charset="0"/>
                      </a:rPr>
                      <m:t>𝛽</m:t>
                    </m:r>
                    <m:r>
                      <a:rPr lang="en-US" altLang="zh-TW" b="0" i="1" smtClean="0">
                        <a:latin typeface="Cambria Math" panose="02040503050406030204" pitchFamily="18" charset="0"/>
                      </a:rPr>
                      <m:t>𝐵𝑦</m:t>
                    </m:r>
                  </m:oMath>
                </a14:m>
                <a:r>
                  <a:rPr lang="en-US" altLang="zh-TW" dirty="0"/>
                  <a:t>, and then the rightmost nonterminal </a:t>
                </a:r>
                <a14:m>
                  <m:oMath xmlns:m="http://schemas.openxmlformats.org/officeDocument/2006/math">
                    <m:r>
                      <a:rPr lang="en-US" altLang="zh-TW" i="1" dirty="0" smtClean="0">
                        <a:latin typeface="Cambria Math" panose="02040503050406030204" pitchFamily="18" charset="0"/>
                      </a:rPr>
                      <m:t>𝐵</m:t>
                    </m:r>
                  </m:oMath>
                </a14:m>
                <a:r>
                  <a:rPr lang="en-US" altLang="zh-TW" dirty="0"/>
                  <a:t> in the body </a:t>
                </a:r>
                <a14:m>
                  <m:oMath xmlns:m="http://schemas.openxmlformats.org/officeDocument/2006/math">
                    <m:r>
                      <a:rPr lang="zh-TW" altLang="en-US" i="1">
                        <a:latin typeface="Cambria Math" panose="02040503050406030204" pitchFamily="18" charset="0"/>
                      </a:rPr>
                      <m:t>𝛽</m:t>
                    </m:r>
                    <m:r>
                      <a:rPr lang="zh-TW" altLang="en-US" i="1" smtClean="0">
                        <a:latin typeface="Cambria Math" panose="02040503050406030204" pitchFamily="18" charset="0"/>
                      </a:rPr>
                      <m:t>𝛾</m:t>
                    </m:r>
                    <m:r>
                      <a:rPr lang="en-US" altLang="zh-TW" i="1">
                        <a:latin typeface="Cambria Math" panose="02040503050406030204" pitchFamily="18" charset="0"/>
                      </a:rPr>
                      <m:t>𝑦</m:t>
                    </m:r>
                  </m:oMath>
                </a14:m>
                <a:r>
                  <a:rPr lang="en-US" altLang="zh-TW" dirty="0"/>
                  <a:t> is replaced by </a:t>
                </a:r>
                <a14:m>
                  <m:oMath xmlns:m="http://schemas.openxmlformats.org/officeDocument/2006/math">
                    <m:r>
                      <a:rPr lang="zh-TW" altLang="en-US" i="1">
                        <a:latin typeface="Cambria Math" panose="02040503050406030204" pitchFamily="18" charset="0"/>
                      </a:rPr>
                      <m:t>𝛾</m:t>
                    </m:r>
                  </m:oMath>
                </a14:m>
                <a:r>
                  <a:rPr lang="en-US" altLang="zh-TW" dirty="0"/>
                  <a:t>. In case (2), </a:t>
                </a:r>
                <a14:m>
                  <m:oMath xmlns:m="http://schemas.openxmlformats.org/officeDocument/2006/math">
                    <m:r>
                      <a:rPr lang="en-US" altLang="zh-TW" i="1" dirty="0" smtClean="0">
                        <a:latin typeface="Cambria Math" panose="02040503050406030204" pitchFamily="18" charset="0"/>
                      </a:rPr>
                      <m:t>𝐴</m:t>
                    </m:r>
                  </m:oMath>
                </a14:m>
                <a:r>
                  <a:rPr lang="en-US" altLang="zh-TW" dirty="0"/>
                  <a:t> is again expanded first, but this time the body is a string </a:t>
                </a:r>
                <a14:m>
                  <m:oMath xmlns:m="http://schemas.openxmlformats.org/officeDocument/2006/math">
                    <m:r>
                      <a:rPr lang="en-US" altLang="zh-TW" i="1" dirty="0" smtClean="0">
                        <a:latin typeface="Cambria Math" panose="02040503050406030204" pitchFamily="18" charset="0"/>
                      </a:rPr>
                      <m:t>𝑦</m:t>
                    </m:r>
                  </m:oMath>
                </a14:m>
                <a:r>
                  <a:rPr lang="en-US" altLang="zh-TW" dirty="0"/>
                  <a:t> of terminals only. The next rightmost nonterminal </a:t>
                </a:r>
                <a14:m>
                  <m:oMath xmlns:m="http://schemas.openxmlformats.org/officeDocument/2006/math">
                    <m:r>
                      <a:rPr lang="en-US" altLang="zh-TW" i="1" dirty="0" smtClean="0">
                        <a:latin typeface="Cambria Math" panose="02040503050406030204" pitchFamily="18" charset="0"/>
                      </a:rPr>
                      <m:t>𝐵</m:t>
                    </m:r>
                  </m:oMath>
                </a14:m>
                <a:r>
                  <a:rPr lang="en-US" altLang="zh-TW" dirty="0"/>
                  <a:t> will be somewhere to the left of </a:t>
                </a:r>
                <a14:m>
                  <m:oMath xmlns:m="http://schemas.openxmlformats.org/officeDocument/2006/math">
                    <m:r>
                      <a:rPr lang="en-US" altLang="zh-TW" i="1" dirty="0" smtClean="0">
                        <a:latin typeface="Cambria Math" panose="02040503050406030204" pitchFamily="18" charset="0"/>
                      </a:rPr>
                      <m:t>𝑦</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9F2C251B-8357-4947-7FC8-EAB2B518BF45}"/>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6595B1F-1DD6-AC8D-35CB-761486F66F70}"/>
              </a:ext>
            </a:extLst>
          </p:cNvPr>
          <p:cNvSpPr>
            <a:spLocks noGrp="1"/>
          </p:cNvSpPr>
          <p:nvPr>
            <p:ph type="sldNum" sz="quarter" idx="12"/>
          </p:nvPr>
        </p:nvSpPr>
        <p:spPr/>
        <p:txBody>
          <a:bodyPr/>
          <a:lstStyle/>
          <a:p>
            <a:fld id="{BE15108C-154A-4A5A-9C05-91A49A422BA7}" type="slidenum">
              <a:rPr lang="en-US" smtClean="0"/>
              <a:t>15</a:t>
            </a:fld>
            <a:endParaRPr lang="en-US"/>
          </a:p>
        </p:txBody>
      </p:sp>
      <p:pic>
        <p:nvPicPr>
          <p:cNvPr id="6" name="圖片 5">
            <a:extLst>
              <a:ext uri="{FF2B5EF4-FFF2-40B4-BE49-F238E27FC236}">
                <a16:creationId xmlns:a16="http://schemas.microsoft.com/office/drawing/2014/main" id="{4CEB60E2-FBDC-8400-841B-E2733B115D0C}"/>
              </a:ext>
            </a:extLst>
          </p:cNvPr>
          <p:cNvPicPr>
            <a:picLocks noChangeAspect="1"/>
          </p:cNvPicPr>
          <p:nvPr/>
        </p:nvPicPr>
        <p:blipFill>
          <a:blip r:embed="rId3"/>
          <a:stretch>
            <a:fillRect/>
          </a:stretch>
        </p:blipFill>
        <p:spPr>
          <a:xfrm>
            <a:off x="3176587" y="4920451"/>
            <a:ext cx="5838825" cy="1798269"/>
          </a:xfrm>
          <a:prstGeom prst="rect">
            <a:avLst/>
          </a:prstGeom>
        </p:spPr>
      </p:pic>
    </p:spTree>
    <p:extLst>
      <p:ext uri="{BB962C8B-B14F-4D97-AF65-F5344CB8AC3E}">
        <p14:creationId xmlns:p14="http://schemas.microsoft.com/office/powerpoint/2010/main" val="424519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3C6B28-0246-FFBB-0DC9-E1C2090366E1}"/>
              </a:ext>
            </a:extLst>
          </p:cNvPr>
          <p:cNvSpPr>
            <a:spLocks noGrp="1"/>
          </p:cNvSpPr>
          <p:nvPr>
            <p:ph type="title"/>
          </p:nvPr>
        </p:nvSpPr>
        <p:spPr/>
        <p:txBody>
          <a:bodyPr/>
          <a:lstStyle/>
          <a:p>
            <a:r>
              <a:rPr lang="en-US" altLang="zh-TW" dirty="0"/>
              <a:t>Shift-Reduce Parsing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3748245-9940-5ACF-CC88-E4A449506A58}"/>
                  </a:ext>
                </a:extLst>
              </p:cNvPr>
              <p:cNvSpPr>
                <a:spLocks noGrp="1"/>
              </p:cNvSpPr>
              <p:nvPr>
                <p:ph idx="1"/>
              </p:nvPr>
            </p:nvSpPr>
            <p:spPr/>
            <p:txBody>
              <a:bodyPr/>
              <a:lstStyle/>
              <a:p>
                <a:r>
                  <a:rPr lang="en-US" altLang="zh-TW" dirty="0"/>
                  <a:t>In other words:</a:t>
                </a:r>
              </a:p>
              <a:p>
                <a:pPr marL="0" indent="0">
                  <a:buNone/>
                </a:pPr>
                <a:r>
                  <a:rPr lang="en-US" altLang="zh-TW" dirty="0"/>
                  <a:t>(1) </a:t>
                </a:r>
                <a14:m>
                  <m:oMath xmlns:m="http://schemas.openxmlformats.org/officeDocument/2006/math">
                    <m:r>
                      <a:rPr lang="en-US" altLang="zh-TW" b="0" i="1" smtClean="0">
                        <a:latin typeface="Cambria Math" panose="02040503050406030204" pitchFamily="18" charset="0"/>
                      </a:rPr>
                      <m:t>𝑆</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up>
                        <m:r>
                          <a:rPr lang="en-US" altLang="zh-TW" b="0" i="1" smtClean="0">
                            <a:latin typeface="Cambria Math" panose="02040503050406030204" pitchFamily="18" charset="0"/>
                          </a:rPr>
                          <m:t>∗</m:t>
                        </m:r>
                      </m:sup>
                    </m:sSubSup>
                    <m:r>
                      <a:rPr lang="zh-TW" altLang="en-US" b="0" i="1" smtClean="0">
                        <a:latin typeface="Cambria Math" panose="02040503050406030204" pitchFamily="18" charset="0"/>
                      </a:rPr>
                      <m:t>𝛼</m:t>
                    </m:r>
                    <m:r>
                      <a:rPr lang="en-US" altLang="zh-TW" b="0" i="1" smtClean="0">
                        <a:latin typeface="Cambria Math" panose="02040503050406030204" pitchFamily="18" charset="0"/>
                      </a:rPr>
                      <m:t>𝐴𝑧</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Sub>
                    <m:r>
                      <a:rPr lang="zh-TW" altLang="en-US" b="0" i="1" smtClean="0">
                        <a:latin typeface="Cambria Math" panose="02040503050406030204" pitchFamily="18" charset="0"/>
                      </a:rPr>
                      <m:t>𝛼𝛽</m:t>
                    </m:r>
                    <m:r>
                      <a:rPr lang="en-US" altLang="zh-TW" b="0" i="1" smtClean="0">
                        <a:latin typeface="Cambria Math" panose="02040503050406030204" pitchFamily="18" charset="0"/>
                      </a:rPr>
                      <m:t>𝐵𝑦𝑧</m:t>
                    </m:r>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m:rPr>
                            <m:sty m:val="p"/>
                          </m:rPr>
                          <a:rPr lang="en-US" altLang="zh-TW">
                            <a:latin typeface="Cambria Math" panose="02040503050406030204" pitchFamily="18" charset="0"/>
                          </a:rPr>
                          <m:t>rm</m:t>
                        </m:r>
                      </m:sub>
                    </m:sSub>
                    <m:r>
                      <a:rPr lang="zh-TW" altLang="en-US" i="1">
                        <a:latin typeface="Cambria Math" panose="02040503050406030204" pitchFamily="18" charset="0"/>
                      </a:rPr>
                      <m:t>𝛼𝛽</m:t>
                    </m:r>
                    <m:r>
                      <a:rPr lang="zh-TW" altLang="en-US" i="1" smtClean="0">
                        <a:latin typeface="Cambria Math" panose="02040503050406030204" pitchFamily="18" charset="0"/>
                      </a:rPr>
                      <m:t>𝛾</m:t>
                    </m:r>
                    <m:r>
                      <a:rPr lang="en-US" altLang="zh-TW" i="1">
                        <a:latin typeface="Cambria Math" panose="02040503050406030204" pitchFamily="18" charset="0"/>
                      </a:rPr>
                      <m:t>𝑦𝑧</m:t>
                    </m:r>
                  </m:oMath>
                </a14:m>
                <a:endParaRPr lang="en-US" altLang="zh-TW" dirty="0"/>
              </a:p>
              <a:p>
                <a:pPr marL="0" indent="0">
                  <a:buNone/>
                </a:pPr>
                <a:r>
                  <a:rPr lang="en-US" altLang="zh-TW" dirty="0"/>
                  <a:t>(2) </a:t>
                </a:r>
                <a14:m>
                  <m:oMath xmlns:m="http://schemas.openxmlformats.org/officeDocument/2006/math">
                    <m:r>
                      <a:rPr lang="en-US" altLang="zh-TW" b="0" i="1" smtClean="0">
                        <a:latin typeface="Cambria Math" panose="02040503050406030204" pitchFamily="18" charset="0"/>
                      </a:rPr>
                      <m:t>𝑆</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up>
                        <m:r>
                          <a:rPr lang="en-US" altLang="zh-TW" b="0" i="1" smtClean="0">
                            <a:latin typeface="Cambria Math" panose="02040503050406030204" pitchFamily="18" charset="0"/>
                          </a:rPr>
                          <m:t>∗</m:t>
                        </m:r>
                      </m:sup>
                    </m:sSubSup>
                    <m:r>
                      <a:rPr lang="zh-TW" altLang="en-US" b="0" i="1" smtClean="0">
                        <a:latin typeface="Cambria Math" panose="02040503050406030204" pitchFamily="18" charset="0"/>
                      </a:rPr>
                      <m:t>𝛼</m:t>
                    </m:r>
                    <m:r>
                      <a:rPr lang="en-US" altLang="zh-TW" b="0" i="1" smtClean="0">
                        <a:latin typeface="Cambria Math" panose="02040503050406030204" pitchFamily="18" charset="0"/>
                      </a:rPr>
                      <m:t>𝐵𝑥𝐴𝑧</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Sub>
                    <m:r>
                      <a:rPr lang="zh-TW" altLang="en-US" b="0" i="1" smtClean="0">
                        <a:latin typeface="Cambria Math" panose="02040503050406030204" pitchFamily="18" charset="0"/>
                      </a:rPr>
                      <m:t>𝛼</m:t>
                    </m:r>
                    <m:r>
                      <a:rPr lang="en-US" altLang="zh-TW" b="0" i="1" smtClean="0">
                        <a:latin typeface="Cambria Math" panose="02040503050406030204" pitchFamily="18" charset="0"/>
                      </a:rPr>
                      <m:t>𝐵𝑥𝑦𝑧</m:t>
                    </m:r>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m:rPr>
                            <m:sty m:val="p"/>
                          </m:rPr>
                          <a:rPr lang="en-US" altLang="zh-TW">
                            <a:latin typeface="Cambria Math" panose="02040503050406030204" pitchFamily="18" charset="0"/>
                          </a:rPr>
                          <m:t>rm</m:t>
                        </m:r>
                      </m:sub>
                    </m:sSub>
                    <m:r>
                      <a:rPr lang="zh-TW" altLang="en-US" i="1">
                        <a:latin typeface="Cambria Math" panose="02040503050406030204" pitchFamily="18" charset="0"/>
                      </a:rPr>
                      <m:t>𝛼</m:t>
                    </m:r>
                    <m:r>
                      <a:rPr lang="zh-TW" altLang="en-US" i="1" smtClean="0">
                        <a:latin typeface="Cambria Math" panose="02040503050406030204" pitchFamily="18" charset="0"/>
                      </a:rPr>
                      <m:t>𝛾</m:t>
                    </m:r>
                    <m:r>
                      <a:rPr lang="en-US" altLang="zh-TW" b="0" i="1" smtClean="0">
                        <a:latin typeface="Cambria Math" panose="02040503050406030204" pitchFamily="18" charset="0"/>
                      </a:rPr>
                      <m:t>𝑥</m:t>
                    </m:r>
                    <m:r>
                      <a:rPr lang="en-US" altLang="zh-TW" i="1">
                        <a:latin typeface="Cambria Math" panose="02040503050406030204" pitchFamily="18" charset="0"/>
                      </a:rPr>
                      <m:t>𝑦𝑧</m:t>
                    </m:r>
                  </m:oMath>
                </a14:m>
                <a:endParaRPr lang="en-US" altLang="zh-TW" dirty="0"/>
              </a:p>
              <a:p>
                <a:pPr marL="0" indent="0">
                  <a:buNone/>
                </a:pPr>
                <a:r>
                  <a:rPr lang="en-US" altLang="zh-TW" dirty="0"/>
                  <a:t>Consider case (1) in reverse                                  Consider case (2)</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E3748245-9940-5ACF-CC88-E4A449506A58}"/>
                  </a:ext>
                </a:extLst>
              </p:cNvPr>
              <p:cNvSpPr>
                <a:spLocks noGrp="1" noRot="1" noChangeAspect="1" noMove="1" noResize="1" noEditPoints="1" noAdjustHandles="1" noChangeArrowheads="1" noChangeShapeType="1" noTextEdit="1"/>
              </p:cNvSpPr>
              <p:nvPr>
                <p:ph idx="1"/>
              </p:nvPr>
            </p:nvSpPr>
            <p:spPr>
              <a:blipFill>
                <a:blip r:embed="rId2"/>
                <a:stretch>
                  <a:fillRect l="-590"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49BF7C4-392A-7F3F-C90D-EE657CEE5286}"/>
              </a:ext>
            </a:extLst>
          </p:cNvPr>
          <p:cNvSpPr>
            <a:spLocks noGrp="1"/>
          </p:cNvSpPr>
          <p:nvPr>
            <p:ph type="sldNum" sz="quarter" idx="12"/>
          </p:nvPr>
        </p:nvSpPr>
        <p:spPr/>
        <p:txBody>
          <a:bodyPr/>
          <a:lstStyle/>
          <a:p>
            <a:fld id="{BE15108C-154A-4A5A-9C05-91A49A422BA7}" type="slidenum">
              <a:rPr lang="en-US" smtClean="0"/>
              <a:t>16</a:t>
            </a:fld>
            <a:endParaRPr lang="en-US"/>
          </a:p>
        </p:txBody>
      </p:sp>
      <mc:AlternateContent xmlns:mc="http://schemas.openxmlformats.org/markup-compatibility/2006" xmlns:a14="http://schemas.microsoft.com/office/drawing/2010/main">
        <mc:Choice Requires="a14">
          <p:graphicFrame>
            <p:nvGraphicFramePr>
              <p:cNvPr id="7" name="表格 7">
                <a:extLst>
                  <a:ext uri="{FF2B5EF4-FFF2-40B4-BE49-F238E27FC236}">
                    <a16:creationId xmlns:a16="http://schemas.microsoft.com/office/drawing/2014/main" id="{D33246DA-8A33-7AB8-E855-53324B4202ED}"/>
                  </a:ext>
                </a:extLst>
              </p:cNvPr>
              <p:cNvGraphicFramePr>
                <a:graphicFrameLocks noGrp="1"/>
              </p:cNvGraphicFramePr>
              <p:nvPr>
                <p:extLst>
                  <p:ext uri="{D42A27DB-BD31-4B8C-83A1-F6EECF244321}">
                    <p14:modId xmlns:p14="http://schemas.microsoft.com/office/powerpoint/2010/main" val="691077583"/>
                  </p:ext>
                </p:extLst>
              </p:nvPr>
            </p:nvGraphicFramePr>
            <p:xfrm>
              <a:off x="798819" y="4110069"/>
              <a:ext cx="4251353" cy="1483360"/>
            </p:xfrm>
            <a:graphic>
              <a:graphicData uri="http://schemas.openxmlformats.org/drawingml/2006/table">
                <a:tbl>
                  <a:tblPr firstRow="1" bandRow="1">
                    <a:tableStyleId>{5940675A-B579-460E-94D1-54222C63F5DA}</a:tableStyleId>
                  </a:tblPr>
                  <a:tblGrid>
                    <a:gridCol w="1074928">
                      <a:extLst>
                        <a:ext uri="{9D8B030D-6E8A-4147-A177-3AD203B41FA5}">
                          <a16:colId xmlns:a16="http://schemas.microsoft.com/office/drawing/2014/main" val="1054134482"/>
                        </a:ext>
                      </a:extLst>
                    </a:gridCol>
                    <a:gridCol w="1030812">
                      <a:extLst>
                        <a:ext uri="{9D8B030D-6E8A-4147-A177-3AD203B41FA5}">
                          <a16:colId xmlns:a16="http://schemas.microsoft.com/office/drawing/2014/main" val="339174100"/>
                        </a:ext>
                      </a:extLst>
                    </a:gridCol>
                    <a:gridCol w="2145613">
                      <a:extLst>
                        <a:ext uri="{9D8B030D-6E8A-4147-A177-3AD203B41FA5}">
                          <a16:colId xmlns:a16="http://schemas.microsoft.com/office/drawing/2014/main" val="3429237452"/>
                        </a:ext>
                      </a:extLst>
                    </a:gridCol>
                  </a:tblGrid>
                  <a:tr h="370840">
                    <a:tc>
                      <a:txBody>
                        <a:bodyPr/>
                        <a:lstStyle/>
                        <a:p>
                          <a:pPr algn="l"/>
                          <a:r>
                            <a:rPr lang="en-US" altLang="zh-TW" dirty="0"/>
                            <a:t>STACK</a:t>
                          </a:r>
                          <a:endParaRPr lang="zh-TW" altLang="en-US" dirty="0"/>
                        </a:p>
                      </a:txBody>
                      <a:tcPr/>
                    </a:tc>
                    <a:tc>
                      <a:txBody>
                        <a:bodyPr/>
                        <a:lstStyle/>
                        <a:p>
                          <a:pPr algn="r"/>
                          <a:r>
                            <a:rPr lang="en-US" altLang="zh-TW" dirty="0"/>
                            <a:t>INPUT</a:t>
                          </a:r>
                          <a:endParaRPr lang="zh-TW" altLang="en-US" dirty="0"/>
                        </a:p>
                      </a:txBody>
                      <a:tcPr/>
                    </a:tc>
                    <a:tc>
                      <a:txBody>
                        <a:bodyPr/>
                        <a:lstStyle/>
                        <a:p>
                          <a:pPr algn="l"/>
                          <a:r>
                            <a:rPr lang="en-US" altLang="zh-TW" dirty="0"/>
                            <a:t>ACTION</a:t>
                          </a:r>
                          <a:endParaRPr lang="zh-TW" altLang="en-US" dirty="0"/>
                        </a:p>
                      </a:txBody>
                      <a:tcPr/>
                    </a:tc>
                    <a:extLst>
                      <a:ext uri="{0D108BD9-81ED-4DB2-BD59-A6C34878D82A}">
                        <a16:rowId xmlns:a16="http://schemas.microsoft.com/office/drawing/2014/main" val="2975027986"/>
                      </a:ext>
                    </a:extLst>
                  </a:tr>
                  <a:tr h="370840">
                    <a:tc>
                      <a:txBody>
                        <a:bodyPr/>
                        <a:lstStyle/>
                        <a:p>
                          <a:r>
                            <a:rPr lang="en-US" altLang="zh-TW" dirty="0"/>
                            <a:t>$</a:t>
                          </a:r>
                          <a14:m>
                            <m:oMath xmlns:m="http://schemas.openxmlformats.org/officeDocument/2006/math">
                              <m:r>
                                <a:rPr lang="zh-TW" altLang="en-US" smtClean="0">
                                  <a:latin typeface="Cambria Math" panose="02040503050406030204" pitchFamily="18" charset="0"/>
                                </a:rPr>
                                <m:t>𝛼𝛽𝛾</m:t>
                              </m:r>
                            </m:oMath>
                          </a14:m>
                          <a:endParaRPr lang="zh-TW" altLang="en-US" dirty="0"/>
                        </a:p>
                      </a:txBody>
                      <a:tcPr/>
                    </a:tc>
                    <a:tc>
                      <a:txBody>
                        <a:bodyPr/>
                        <a:lstStyle/>
                        <a:p>
                          <a:pPr algn="r"/>
                          <a14:m>
                            <m:oMath xmlns:m="http://schemas.openxmlformats.org/officeDocument/2006/math">
                              <m:r>
                                <a:rPr lang="en-US" altLang="zh-TW" smtClean="0">
                                  <a:latin typeface="Cambria Math" panose="02040503050406030204" pitchFamily="18" charset="0"/>
                                </a:rPr>
                                <m:t>𝑦𝑧</m:t>
                              </m:r>
                            </m:oMath>
                          </a14:m>
                          <a:r>
                            <a:rPr lang="en-US" altLang="zh-TW" dirty="0"/>
                            <a:t>$</a:t>
                          </a:r>
                          <a:endParaRPr lang="zh-TW" altLang="en-US" dirty="0"/>
                        </a:p>
                      </a:txBody>
                      <a:tcPr/>
                    </a:tc>
                    <a:tc>
                      <a:txBody>
                        <a:bodyPr/>
                        <a:lstStyle/>
                        <a:p>
                          <a:pPr algn="l"/>
                          <a:r>
                            <a:rPr lang="en-US" altLang="zh-TW" dirty="0"/>
                            <a:t>reduce by </a:t>
                          </a:r>
                          <a14:m>
                            <m:oMath xmlns:m="http://schemas.openxmlformats.org/officeDocument/2006/math">
                              <m:r>
                                <a:rPr lang="en-US" altLang="zh-TW" b="0" smtClean="0">
                                  <a:latin typeface="Cambria Math" panose="02040503050406030204" pitchFamily="18" charset="0"/>
                                </a:rPr>
                                <m:t>𝐵</m:t>
                              </m:r>
                              <m:r>
                                <a:rPr lang="en-US" altLang="zh-TW" b="0" smtClean="0">
                                  <a:latin typeface="Cambria Math" panose="02040503050406030204" pitchFamily="18" charset="0"/>
                                </a:rPr>
                                <m:t>→</m:t>
                              </m:r>
                              <m:r>
                                <a:rPr lang="zh-TW" altLang="en-US" b="0" smtClean="0">
                                  <a:latin typeface="Cambria Math" panose="02040503050406030204" pitchFamily="18" charset="0"/>
                                </a:rPr>
                                <m:t>𝛾</m:t>
                              </m:r>
                            </m:oMath>
                          </a14:m>
                          <a:endParaRPr lang="zh-TW" altLang="en-US" dirty="0"/>
                        </a:p>
                      </a:txBody>
                      <a:tcPr/>
                    </a:tc>
                    <a:extLst>
                      <a:ext uri="{0D108BD9-81ED-4DB2-BD59-A6C34878D82A}">
                        <a16:rowId xmlns:a16="http://schemas.microsoft.com/office/drawing/2014/main" val="818473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14:m>
                            <m:oMath xmlns:m="http://schemas.openxmlformats.org/officeDocument/2006/math">
                              <m:r>
                                <a:rPr lang="zh-TW" altLang="en-US" smtClean="0">
                                  <a:latin typeface="Cambria Math" panose="02040503050406030204" pitchFamily="18" charset="0"/>
                                </a:rPr>
                                <m:t>𝛼𝛽</m:t>
                              </m:r>
                              <m:r>
                                <a:rPr lang="en-US" altLang="zh-TW" b="0" i="1" smtClean="0">
                                  <a:latin typeface="Cambria Math" panose="02040503050406030204" pitchFamily="18" charset="0"/>
                                </a:rPr>
                                <m:t>𝐵</m:t>
                              </m:r>
                            </m:oMath>
                          </a14:m>
                          <a:endParaRPr lang="zh-TW" altLang="en-US"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mtClean="0">
                                  <a:latin typeface="Cambria Math" panose="02040503050406030204" pitchFamily="18" charset="0"/>
                                </a:rPr>
                                <m:t>𝑦𝑧</m:t>
                              </m:r>
                            </m:oMath>
                          </a14:m>
                          <a:r>
                            <a:rPr lang="en-US" altLang="zh-TW" dirty="0"/>
                            <a:t>$</a:t>
                          </a:r>
                          <a:endParaRPr lang="zh-TW" altLang="en-US" dirty="0"/>
                        </a:p>
                      </a:txBody>
                      <a:tcPr/>
                    </a:tc>
                    <a:tc>
                      <a:txBody>
                        <a:bodyPr/>
                        <a:lstStyle/>
                        <a:p>
                          <a:r>
                            <a:rPr lang="en-US" altLang="zh-TW" dirty="0"/>
                            <a:t>shift</a:t>
                          </a:r>
                          <a:endParaRPr lang="zh-TW" altLang="en-US" dirty="0"/>
                        </a:p>
                      </a:txBody>
                      <a:tcPr/>
                    </a:tc>
                    <a:extLst>
                      <a:ext uri="{0D108BD9-81ED-4DB2-BD59-A6C34878D82A}">
                        <a16:rowId xmlns:a16="http://schemas.microsoft.com/office/drawing/2014/main" val="392946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14:m>
                            <m:oMath xmlns:m="http://schemas.openxmlformats.org/officeDocument/2006/math">
                              <m:r>
                                <a:rPr lang="zh-TW" altLang="en-US" smtClean="0">
                                  <a:latin typeface="Cambria Math" panose="02040503050406030204" pitchFamily="18" charset="0"/>
                                </a:rPr>
                                <m:t>𝛼𝛽</m:t>
                              </m:r>
                              <m:r>
                                <a:rPr lang="en-US" altLang="zh-TW" b="0" i="1" smtClean="0">
                                  <a:latin typeface="Cambria Math" panose="02040503050406030204" pitchFamily="18" charset="0"/>
                                </a:rPr>
                                <m:t>𝐵𝑦</m:t>
                              </m:r>
                            </m:oMath>
                          </a14:m>
                          <a:endParaRPr lang="zh-TW" altLang="en-US"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mtClean="0">
                                  <a:latin typeface="Cambria Math" panose="02040503050406030204" pitchFamily="18" charset="0"/>
                                </a:rPr>
                                <m:t>𝑧</m:t>
                              </m:r>
                            </m:oMath>
                          </a14:m>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reduce by </a:t>
                          </a:r>
                          <a14:m>
                            <m:oMath xmlns:m="http://schemas.openxmlformats.org/officeDocument/2006/math">
                              <m:r>
                                <a:rPr lang="en-US" altLang="zh-TW" b="0" i="1" smtClean="0">
                                  <a:latin typeface="Cambria Math" panose="02040503050406030204" pitchFamily="18" charset="0"/>
                                </a:rPr>
                                <m:t>𝐴</m:t>
                              </m:r>
                              <m:r>
                                <a:rPr lang="en-US" altLang="zh-TW" b="0" smtClean="0">
                                  <a:latin typeface="Cambria Math" panose="02040503050406030204" pitchFamily="18" charset="0"/>
                                </a:rPr>
                                <m:t>→</m:t>
                              </m:r>
                              <m:r>
                                <a:rPr lang="zh-TW" altLang="en-US" smtClean="0">
                                  <a:latin typeface="Cambria Math" panose="02040503050406030204" pitchFamily="18" charset="0"/>
                                </a:rPr>
                                <m:t>𝛽</m:t>
                              </m:r>
                              <m:r>
                                <a:rPr lang="en-US" altLang="zh-TW" b="0" i="1" smtClean="0">
                                  <a:latin typeface="Cambria Math" panose="02040503050406030204" pitchFamily="18" charset="0"/>
                                </a:rPr>
                                <m:t>𝐵</m:t>
                              </m:r>
                              <m:r>
                                <m:rPr>
                                  <m:sty m:val="p"/>
                                </m:rPr>
                                <a:rPr lang="en-US" altLang="zh-TW" b="0" i="0" smtClean="0">
                                  <a:latin typeface="Cambria Math" panose="02040503050406030204" pitchFamily="18" charset="0"/>
                                </a:rPr>
                                <m:t>y</m:t>
                              </m:r>
                            </m:oMath>
                          </a14:m>
                          <a:endParaRPr lang="zh-TW" altLang="en-US" dirty="0"/>
                        </a:p>
                      </a:txBody>
                      <a:tcPr/>
                    </a:tc>
                    <a:extLst>
                      <a:ext uri="{0D108BD9-81ED-4DB2-BD59-A6C34878D82A}">
                        <a16:rowId xmlns:a16="http://schemas.microsoft.com/office/drawing/2014/main" val="1883945755"/>
                      </a:ext>
                    </a:extLst>
                  </a:tr>
                </a:tbl>
              </a:graphicData>
            </a:graphic>
          </p:graphicFrame>
        </mc:Choice>
        <mc:Fallback xmlns="">
          <p:graphicFrame>
            <p:nvGraphicFramePr>
              <p:cNvPr id="7" name="表格 7">
                <a:extLst>
                  <a:ext uri="{FF2B5EF4-FFF2-40B4-BE49-F238E27FC236}">
                    <a16:creationId xmlns:a16="http://schemas.microsoft.com/office/drawing/2014/main" id="{D33246DA-8A33-7AB8-E855-53324B4202ED}"/>
                  </a:ext>
                </a:extLst>
              </p:cNvPr>
              <p:cNvGraphicFramePr>
                <a:graphicFrameLocks noGrp="1"/>
              </p:cNvGraphicFramePr>
              <p:nvPr>
                <p:extLst>
                  <p:ext uri="{D42A27DB-BD31-4B8C-83A1-F6EECF244321}">
                    <p14:modId xmlns:p14="http://schemas.microsoft.com/office/powerpoint/2010/main" val="691077583"/>
                  </p:ext>
                </p:extLst>
              </p:nvPr>
            </p:nvGraphicFramePr>
            <p:xfrm>
              <a:off x="798819" y="4110069"/>
              <a:ext cx="4251353" cy="1483360"/>
            </p:xfrm>
            <a:graphic>
              <a:graphicData uri="http://schemas.openxmlformats.org/drawingml/2006/table">
                <a:tbl>
                  <a:tblPr firstRow="1" bandRow="1">
                    <a:tableStyleId>{5940675A-B579-460E-94D1-54222C63F5DA}</a:tableStyleId>
                  </a:tblPr>
                  <a:tblGrid>
                    <a:gridCol w="1074928">
                      <a:extLst>
                        <a:ext uri="{9D8B030D-6E8A-4147-A177-3AD203B41FA5}">
                          <a16:colId xmlns:a16="http://schemas.microsoft.com/office/drawing/2014/main" val="1054134482"/>
                        </a:ext>
                      </a:extLst>
                    </a:gridCol>
                    <a:gridCol w="1030812">
                      <a:extLst>
                        <a:ext uri="{9D8B030D-6E8A-4147-A177-3AD203B41FA5}">
                          <a16:colId xmlns:a16="http://schemas.microsoft.com/office/drawing/2014/main" val="339174100"/>
                        </a:ext>
                      </a:extLst>
                    </a:gridCol>
                    <a:gridCol w="2145613">
                      <a:extLst>
                        <a:ext uri="{9D8B030D-6E8A-4147-A177-3AD203B41FA5}">
                          <a16:colId xmlns:a16="http://schemas.microsoft.com/office/drawing/2014/main" val="3429237452"/>
                        </a:ext>
                      </a:extLst>
                    </a:gridCol>
                  </a:tblGrid>
                  <a:tr h="370840">
                    <a:tc>
                      <a:txBody>
                        <a:bodyPr/>
                        <a:lstStyle/>
                        <a:p>
                          <a:pPr algn="l"/>
                          <a:r>
                            <a:rPr lang="en-US" altLang="zh-TW" dirty="0"/>
                            <a:t>STACK</a:t>
                          </a:r>
                          <a:endParaRPr lang="zh-TW" altLang="en-US" dirty="0"/>
                        </a:p>
                      </a:txBody>
                      <a:tcPr/>
                    </a:tc>
                    <a:tc>
                      <a:txBody>
                        <a:bodyPr/>
                        <a:lstStyle/>
                        <a:p>
                          <a:pPr algn="r"/>
                          <a:r>
                            <a:rPr lang="en-US" altLang="zh-TW" dirty="0"/>
                            <a:t>INPUT</a:t>
                          </a:r>
                          <a:endParaRPr lang="zh-TW" altLang="en-US" dirty="0"/>
                        </a:p>
                      </a:txBody>
                      <a:tcPr/>
                    </a:tc>
                    <a:tc>
                      <a:txBody>
                        <a:bodyPr/>
                        <a:lstStyle/>
                        <a:p>
                          <a:pPr algn="l"/>
                          <a:r>
                            <a:rPr lang="en-US" altLang="zh-TW" dirty="0"/>
                            <a:t>ACTION</a:t>
                          </a:r>
                          <a:endParaRPr lang="zh-TW" altLang="en-US" dirty="0"/>
                        </a:p>
                      </a:txBody>
                      <a:tcPr/>
                    </a:tc>
                    <a:extLst>
                      <a:ext uri="{0D108BD9-81ED-4DB2-BD59-A6C34878D82A}">
                        <a16:rowId xmlns:a16="http://schemas.microsoft.com/office/drawing/2014/main" val="2975027986"/>
                      </a:ext>
                    </a:extLst>
                  </a:tr>
                  <a:tr h="370840">
                    <a:tc>
                      <a:txBody>
                        <a:bodyPr/>
                        <a:lstStyle/>
                        <a:p>
                          <a:endParaRPr lang="zh-TW"/>
                        </a:p>
                      </a:txBody>
                      <a:tcPr>
                        <a:blipFill>
                          <a:blip r:embed="rId3"/>
                          <a:stretch>
                            <a:fillRect l="-1136" t="-108197" r="-297727" b="-224590"/>
                          </a:stretch>
                        </a:blipFill>
                      </a:tcPr>
                    </a:tc>
                    <a:tc>
                      <a:txBody>
                        <a:bodyPr/>
                        <a:lstStyle/>
                        <a:p>
                          <a:endParaRPr lang="zh-TW"/>
                        </a:p>
                      </a:txBody>
                      <a:tcPr>
                        <a:blipFill>
                          <a:blip r:embed="rId3"/>
                          <a:stretch>
                            <a:fillRect l="-104706" t="-108197" r="-208235" b="-224590"/>
                          </a:stretch>
                        </a:blipFill>
                      </a:tcPr>
                    </a:tc>
                    <a:tc>
                      <a:txBody>
                        <a:bodyPr/>
                        <a:lstStyle/>
                        <a:p>
                          <a:endParaRPr lang="zh-TW"/>
                        </a:p>
                      </a:txBody>
                      <a:tcPr>
                        <a:blipFill>
                          <a:blip r:embed="rId3"/>
                          <a:stretch>
                            <a:fillRect l="-98864" t="-108197" r="-568" b="-224590"/>
                          </a:stretch>
                        </a:blipFill>
                      </a:tcPr>
                    </a:tc>
                    <a:extLst>
                      <a:ext uri="{0D108BD9-81ED-4DB2-BD59-A6C34878D82A}">
                        <a16:rowId xmlns:a16="http://schemas.microsoft.com/office/drawing/2014/main" val="818473622"/>
                      </a:ext>
                    </a:extLst>
                  </a:tr>
                  <a:tr h="370840">
                    <a:tc>
                      <a:txBody>
                        <a:bodyPr/>
                        <a:lstStyle/>
                        <a:p>
                          <a:endParaRPr lang="zh-TW"/>
                        </a:p>
                      </a:txBody>
                      <a:tcPr>
                        <a:blipFill>
                          <a:blip r:embed="rId3"/>
                          <a:stretch>
                            <a:fillRect l="-1136" t="-208197" r="-297727" b="-124590"/>
                          </a:stretch>
                        </a:blipFill>
                      </a:tcPr>
                    </a:tc>
                    <a:tc>
                      <a:txBody>
                        <a:bodyPr/>
                        <a:lstStyle/>
                        <a:p>
                          <a:endParaRPr lang="zh-TW"/>
                        </a:p>
                      </a:txBody>
                      <a:tcPr>
                        <a:blipFill>
                          <a:blip r:embed="rId3"/>
                          <a:stretch>
                            <a:fillRect l="-104706" t="-208197" r="-208235" b="-124590"/>
                          </a:stretch>
                        </a:blipFill>
                      </a:tcPr>
                    </a:tc>
                    <a:tc>
                      <a:txBody>
                        <a:bodyPr/>
                        <a:lstStyle/>
                        <a:p>
                          <a:r>
                            <a:rPr lang="en-US" altLang="zh-TW" dirty="0"/>
                            <a:t>shift</a:t>
                          </a:r>
                          <a:endParaRPr lang="zh-TW" altLang="en-US" dirty="0"/>
                        </a:p>
                      </a:txBody>
                      <a:tcPr/>
                    </a:tc>
                    <a:extLst>
                      <a:ext uri="{0D108BD9-81ED-4DB2-BD59-A6C34878D82A}">
                        <a16:rowId xmlns:a16="http://schemas.microsoft.com/office/drawing/2014/main" val="3929460862"/>
                      </a:ext>
                    </a:extLst>
                  </a:tr>
                  <a:tr h="370840">
                    <a:tc>
                      <a:txBody>
                        <a:bodyPr/>
                        <a:lstStyle/>
                        <a:p>
                          <a:endParaRPr lang="zh-TW"/>
                        </a:p>
                      </a:txBody>
                      <a:tcPr>
                        <a:blipFill>
                          <a:blip r:embed="rId3"/>
                          <a:stretch>
                            <a:fillRect l="-1136" t="-308197" r="-297727" b="-24590"/>
                          </a:stretch>
                        </a:blipFill>
                      </a:tcPr>
                    </a:tc>
                    <a:tc>
                      <a:txBody>
                        <a:bodyPr/>
                        <a:lstStyle/>
                        <a:p>
                          <a:endParaRPr lang="zh-TW"/>
                        </a:p>
                      </a:txBody>
                      <a:tcPr>
                        <a:blipFill>
                          <a:blip r:embed="rId3"/>
                          <a:stretch>
                            <a:fillRect l="-104706" t="-308197" r="-208235" b="-24590"/>
                          </a:stretch>
                        </a:blipFill>
                      </a:tcPr>
                    </a:tc>
                    <a:tc>
                      <a:txBody>
                        <a:bodyPr/>
                        <a:lstStyle/>
                        <a:p>
                          <a:endParaRPr lang="zh-TW"/>
                        </a:p>
                      </a:txBody>
                      <a:tcPr>
                        <a:blipFill>
                          <a:blip r:embed="rId3"/>
                          <a:stretch>
                            <a:fillRect l="-98864" t="-308197" r="-568" b="-24590"/>
                          </a:stretch>
                        </a:blipFill>
                      </a:tcPr>
                    </a:tc>
                    <a:extLst>
                      <a:ext uri="{0D108BD9-81ED-4DB2-BD59-A6C34878D82A}">
                        <a16:rowId xmlns:a16="http://schemas.microsoft.com/office/drawing/2014/main" val="188394575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74908817-CC50-1B75-D33C-555559D3142E}"/>
                  </a:ext>
                </a:extLst>
              </p:cNvPr>
              <p:cNvGraphicFramePr>
                <a:graphicFrameLocks noGrp="1"/>
              </p:cNvGraphicFramePr>
              <p:nvPr>
                <p:extLst>
                  <p:ext uri="{D42A27DB-BD31-4B8C-83A1-F6EECF244321}">
                    <p14:modId xmlns:p14="http://schemas.microsoft.com/office/powerpoint/2010/main" val="445327514"/>
                  </p:ext>
                </p:extLst>
              </p:nvPr>
            </p:nvGraphicFramePr>
            <p:xfrm>
              <a:off x="6236283" y="4122349"/>
              <a:ext cx="4251353" cy="1854200"/>
            </p:xfrm>
            <a:graphic>
              <a:graphicData uri="http://schemas.openxmlformats.org/drawingml/2006/table">
                <a:tbl>
                  <a:tblPr firstRow="1" bandRow="1">
                    <a:tableStyleId>{5940675A-B579-460E-94D1-54222C63F5DA}</a:tableStyleId>
                  </a:tblPr>
                  <a:tblGrid>
                    <a:gridCol w="1074928">
                      <a:extLst>
                        <a:ext uri="{9D8B030D-6E8A-4147-A177-3AD203B41FA5}">
                          <a16:colId xmlns:a16="http://schemas.microsoft.com/office/drawing/2014/main" val="1054134482"/>
                        </a:ext>
                      </a:extLst>
                    </a:gridCol>
                    <a:gridCol w="1030812">
                      <a:extLst>
                        <a:ext uri="{9D8B030D-6E8A-4147-A177-3AD203B41FA5}">
                          <a16:colId xmlns:a16="http://schemas.microsoft.com/office/drawing/2014/main" val="339174100"/>
                        </a:ext>
                      </a:extLst>
                    </a:gridCol>
                    <a:gridCol w="2145613">
                      <a:extLst>
                        <a:ext uri="{9D8B030D-6E8A-4147-A177-3AD203B41FA5}">
                          <a16:colId xmlns:a16="http://schemas.microsoft.com/office/drawing/2014/main" val="3429237452"/>
                        </a:ext>
                      </a:extLst>
                    </a:gridCol>
                  </a:tblGrid>
                  <a:tr h="370840">
                    <a:tc>
                      <a:txBody>
                        <a:bodyPr/>
                        <a:lstStyle/>
                        <a:p>
                          <a:pPr algn="l"/>
                          <a:r>
                            <a:rPr lang="en-US" altLang="zh-TW" dirty="0"/>
                            <a:t>STACK</a:t>
                          </a:r>
                          <a:endParaRPr lang="zh-TW" altLang="en-US" dirty="0"/>
                        </a:p>
                      </a:txBody>
                      <a:tcPr/>
                    </a:tc>
                    <a:tc>
                      <a:txBody>
                        <a:bodyPr/>
                        <a:lstStyle/>
                        <a:p>
                          <a:pPr algn="r"/>
                          <a:r>
                            <a:rPr lang="en-US" altLang="zh-TW" dirty="0"/>
                            <a:t>INPUT</a:t>
                          </a:r>
                          <a:endParaRPr lang="zh-TW" altLang="en-US" dirty="0"/>
                        </a:p>
                      </a:txBody>
                      <a:tcPr/>
                    </a:tc>
                    <a:tc>
                      <a:txBody>
                        <a:bodyPr/>
                        <a:lstStyle/>
                        <a:p>
                          <a:pPr algn="l"/>
                          <a:r>
                            <a:rPr lang="en-US" altLang="zh-TW" dirty="0"/>
                            <a:t>ACTION</a:t>
                          </a:r>
                          <a:endParaRPr lang="zh-TW" altLang="en-US" dirty="0"/>
                        </a:p>
                      </a:txBody>
                      <a:tcPr/>
                    </a:tc>
                    <a:extLst>
                      <a:ext uri="{0D108BD9-81ED-4DB2-BD59-A6C34878D82A}">
                        <a16:rowId xmlns:a16="http://schemas.microsoft.com/office/drawing/2014/main" val="2975027986"/>
                      </a:ext>
                    </a:extLst>
                  </a:tr>
                  <a:tr h="370840">
                    <a:tc>
                      <a:txBody>
                        <a:bodyPr/>
                        <a:lstStyle/>
                        <a:p>
                          <a:r>
                            <a:rPr lang="en-US" altLang="zh-TW" dirty="0"/>
                            <a:t>$</a:t>
                          </a:r>
                          <a14:m>
                            <m:oMath xmlns:m="http://schemas.openxmlformats.org/officeDocument/2006/math">
                              <m:r>
                                <a:rPr lang="zh-TW" altLang="en-US" i="1" smtClean="0">
                                  <a:latin typeface="Cambria Math" panose="02040503050406030204" pitchFamily="18" charset="0"/>
                                </a:rPr>
                                <m:t>𝛼𝛾</m:t>
                              </m:r>
                            </m:oMath>
                          </a14:m>
                          <a:endParaRPr lang="zh-TW" altLang="en-US" dirty="0"/>
                        </a:p>
                      </a:txBody>
                      <a:tcPr/>
                    </a:tc>
                    <a:tc>
                      <a:txBody>
                        <a:bodyPr/>
                        <a:lstStyle/>
                        <a:p>
                          <a:pPr algn="r"/>
                          <a14:m>
                            <m:oMath xmlns:m="http://schemas.openxmlformats.org/officeDocument/2006/math">
                              <m:r>
                                <a:rPr lang="en-US" altLang="zh-TW" b="0" i="1" smtClean="0">
                                  <a:latin typeface="Cambria Math" panose="02040503050406030204" pitchFamily="18" charset="0"/>
                                </a:rPr>
                                <m:t>𝑥</m:t>
                              </m:r>
                              <m:r>
                                <a:rPr lang="en-US" altLang="zh-TW" i="1">
                                  <a:latin typeface="Cambria Math" panose="02040503050406030204" pitchFamily="18" charset="0"/>
                                </a:rPr>
                                <m:t>𝑦𝑧</m:t>
                              </m:r>
                            </m:oMath>
                          </a14:m>
                          <a:r>
                            <a:rPr lang="en-US" altLang="zh-TW" dirty="0"/>
                            <a:t>$</a:t>
                          </a:r>
                          <a:endParaRPr lang="zh-TW" altLang="en-US" dirty="0"/>
                        </a:p>
                      </a:txBody>
                      <a:tcPr/>
                    </a:tc>
                    <a:tc>
                      <a:txBody>
                        <a:bodyPr/>
                        <a:lstStyle/>
                        <a:p>
                          <a:pPr algn="l"/>
                          <a:r>
                            <a:rPr lang="en-US" altLang="zh-TW" dirty="0"/>
                            <a:t>reduce by </a:t>
                          </a:r>
                          <a14:m>
                            <m:oMath xmlns:m="http://schemas.openxmlformats.org/officeDocument/2006/math">
                              <m:r>
                                <a:rPr lang="en-US" altLang="zh-TW" b="0" smtClean="0">
                                  <a:latin typeface="Cambria Math" panose="02040503050406030204" pitchFamily="18" charset="0"/>
                                </a:rPr>
                                <m:t>𝐵</m:t>
                              </m:r>
                              <m:r>
                                <a:rPr lang="en-US" altLang="zh-TW" b="0" smtClean="0">
                                  <a:latin typeface="Cambria Math" panose="02040503050406030204" pitchFamily="18" charset="0"/>
                                </a:rPr>
                                <m:t>→</m:t>
                              </m:r>
                              <m:r>
                                <a:rPr lang="zh-TW" altLang="en-US" b="0" smtClean="0">
                                  <a:latin typeface="Cambria Math" panose="02040503050406030204" pitchFamily="18" charset="0"/>
                                </a:rPr>
                                <m:t>𝛾</m:t>
                              </m:r>
                            </m:oMath>
                          </a14:m>
                          <a:endParaRPr lang="zh-TW" altLang="en-US" dirty="0"/>
                        </a:p>
                      </a:txBody>
                      <a:tcPr/>
                    </a:tc>
                    <a:extLst>
                      <a:ext uri="{0D108BD9-81ED-4DB2-BD59-A6C34878D82A}">
                        <a16:rowId xmlns:a16="http://schemas.microsoft.com/office/drawing/2014/main" val="818473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14:m>
                            <m:oMath xmlns:m="http://schemas.openxmlformats.org/officeDocument/2006/math">
                              <m:r>
                                <a:rPr lang="zh-TW" altLang="en-US" smtClean="0">
                                  <a:latin typeface="Cambria Math" panose="02040503050406030204" pitchFamily="18" charset="0"/>
                                </a:rPr>
                                <m:t>𝛼</m:t>
                              </m:r>
                              <m:r>
                                <a:rPr lang="en-US" altLang="zh-TW" b="0" i="1" smtClean="0">
                                  <a:latin typeface="Cambria Math" panose="02040503050406030204" pitchFamily="18" charset="0"/>
                                </a:rPr>
                                <m:t>𝐵</m:t>
                              </m:r>
                            </m:oMath>
                          </a14:m>
                          <a:endParaRPr lang="zh-TW" altLang="en-US"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b="0" i="1" smtClean="0">
                                  <a:latin typeface="Cambria Math" panose="02040503050406030204" pitchFamily="18" charset="0"/>
                                </a:rPr>
                                <m:t>𝑥</m:t>
                              </m:r>
                              <m:r>
                                <a:rPr lang="en-US" altLang="zh-TW" i="1">
                                  <a:latin typeface="Cambria Math" panose="02040503050406030204" pitchFamily="18" charset="0"/>
                                </a:rPr>
                                <m:t>𝑦𝑧</m:t>
                              </m:r>
                            </m:oMath>
                          </a14:m>
                          <a:r>
                            <a:rPr lang="en-US" altLang="zh-TW" dirty="0"/>
                            <a:t>$</a:t>
                          </a:r>
                          <a:endParaRPr lang="zh-TW" altLang="en-US" dirty="0"/>
                        </a:p>
                      </a:txBody>
                      <a:tcPr/>
                    </a:tc>
                    <a:tc>
                      <a:txBody>
                        <a:bodyPr/>
                        <a:lstStyle/>
                        <a:p>
                          <a:r>
                            <a:rPr lang="en-US" altLang="zh-TW" dirty="0"/>
                            <a:t>shift</a:t>
                          </a:r>
                          <a:endParaRPr lang="zh-TW" altLang="en-US" dirty="0"/>
                        </a:p>
                      </a:txBody>
                      <a:tcPr/>
                    </a:tc>
                    <a:extLst>
                      <a:ext uri="{0D108BD9-81ED-4DB2-BD59-A6C34878D82A}">
                        <a16:rowId xmlns:a16="http://schemas.microsoft.com/office/drawing/2014/main" val="392946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14:m>
                            <m:oMath xmlns:m="http://schemas.openxmlformats.org/officeDocument/2006/math">
                              <m:r>
                                <a:rPr lang="zh-TW" altLang="en-US" smtClean="0">
                                  <a:latin typeface="Cambria Math" panose="02040503050406030204" pitchFamily="18" charset="0"/>
                                </a:rPr>
                                <m:t>𝛼</m:t>
                              </m:r>
                              <m:r>
                                <a:rPr lang="en-US" altLang="zh-TW" b="0" i="1" smtClean="0">
                                  <a:latin typeface="Cambria Math" panose="02040503050406030204" pitchFamily="18" charset="0"/>
                                </a:rPr>
                                <m:t>𝐵𝑥</m:t>
                              </m:r>
                            </m:oMath>
                          </a14:m>
                          <a:endParaRPr lang="zh-TW" altLang="en-US"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altLang="zh-TW" b="0" i="0" smtClean="0">
                                  <a:latin typeface="Cambria Math" panose="02040503050406030204" pitchFamily="18" charset="0"/>
                                </a:rPr>
                                <m:t>y</m:t>
                              </m:r>
                              <m:r>
                                <a:rPr lang="en-US" altLang="zh-TW" smtClean="0">
                                  <a:latin typeface="Cambria Math" panose="02040503050406030204" pitchFamily="18" charset="0"/>
                                </a:rPr>
                                <m:t>𝑧</m:t>
                              </m:r>
                            </m:oMath>
                          </a14:m>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shift</a:t>
                          </a:r>
                          <a:endParaRPr lang="zh-TW" altLang="en-US" dirty="0"/>
                        </a:p>
                      </a:txBody>
                      <a:tcPr/>
                    </a:tc>
                    <a:extLst>
                      <a:ext uri="{0D108BD9-81ED-4DB2-BD59-A6C34878D82A}">
                        <a16:rowId xmlns:a16="http://schemas.microsoft.com/office/drawing/2014/main" val="18839457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14:m>
                            <m:oMath xmlns:m="http://schemas.openxmlformats.org/officeDocument/2006/math">
                              <m:r>
                                <a:rPr lang="zh-TW" altLang="en-US" smtClean="0">
                                  <a:latin typeface="Cambria Math" panose="02040503050406030204" pitchFamily="18" charset="0"/>
                                </a:rPr>
                                <m:t>𝛼</m:t>
                              </m:r>
                              <m:r>
                                <a:rPr lang="en-US" altLang="zh-TW" b="0" i="1" smtClean="0">
                                  <a:latin typeface="Cambria Math" panose="02040503050406030204" pitchFamily="18" charset="0"/>
                                </a:rPr>
                                <m:t>𝐵𝑥𝑦</m:t>
                              </m:r>
                            </m:oMath>
                          </a14:m>
                          <a:endParaRPr lang="zh-TW" altLang="en-US"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mtClean="0">
                                  <a:latin typeface="Cambria Math" panose="02040503050406030204" pitchFamily="18" charset="0"/>
                                </a:rPr>
                                <m:t>𝑧</m:t>
                              </m:r>
                            </m:oMath>
                          </a14:m>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reduce by </a:t>
                          </a:r>
                          <a14:m>
                            <m:oMath xmlns:m="http://schemas.openxmlformats.org/officeDocument/2006/math">
                              <m:r>
                                <a:rPr lang="en-US" altLang="zh-TW" b="0" i="1" smtClean="0">
                                  <a:latin typeface="Cambria Math" panose="02040503050406030204" pitchFamily="18" charset="0"/>
                                </a:rPr>
                                <m:t>𝐴</m:t>
                              </m:r>
                              <m:r>
                                <a:rPr lang="en-US" altLang="zh-TW" b="0" smtClean="0">
                                  <a:latin typeface="Cambria Math" panose="02040503050406030204" pitchFamily="18" charset="0"/>
                                </a:rPr>
                                <m:t>→</m:t>
                              </m:r>
                              <m:r>
                                <m:rPr>
                                  <m:sty m:val="p"/>
                                </m:rPr>
                                <a:rPr lang="en-US" altLang="zh-TW" b="0" i="0" smtClean="0">
                                  <a:latin typeface="Cambria Math" panose="02040503050406030204" pitchFamily="18" charset="0"/>
                                </a:rPr>
                                <m:t>y</m:t>
                              </m:r>
                            </m:oMath>
                          </a14:m>
                          <a:endParaRPr lang="zh-TW" altLang="en-US" dirty="0"/>
                        </a:p>
                      </a:txBody>
                      <a:tcPr/>
                    </a:tc>
                    <a:extLst>
                      <a:ext uri="{0D108BD9-81ED-4DB2-BD59-A6C34878D82A}">
                        <a16:rowId xmlns:a16="http://schemas.microsoft.com/office/drawing/2014/main" val="1101014124"/>
                      </a:ext>
                    </a:extLst>
                  </a:tr>
                </a:tbl>
              </a:graphicData>
            </a:graphic>
          </p:graphicFrame>
        </mc:Choice>
        <mc:Fallback xmlns="">
          <p:graphicFrame>
            <p:nvGraphicFramePr>
              <p:cNvPr id="8" name="表格 7">
                <a:extLst>
                  <a:ext uri="{FF2B5EF4-FFF2-40B4-BE49-F238E27FC236}">
                    <a16:creationId xmlns:a16="http://schemas.microsoft.com/office/drawing/2014/main" id="{74908817-CC50-1B75-D33C-555559D3142E}"/>
                  </a:ext>
                </a:extLst>
              </p:cNvPr>
              <p:cNvGraphicFramePr>
                <a:graphicFrameLocks noGrp="1"/>
              </p:cNvGraphicFramePr>
              <p:nvPr>
                <p:extLst>
                  <p:ext uri="{D42A27DB-BD31-4B8C-83A1-F6EECF244321}">
                    <p14:modId xmlns:p14="http://schemas.microsoft.com/office/powerpoint/2010/main" val="445327514"/>
                  </p:ext>
                </p:extLst>
              </p:nvPr>
            </p:nvGraphicFramePr>
            <p:xfrm>
              <a:off x="6236283" y="4122349"/>
              <a:ext cx="4251353" cy="1854200"/>
            </p:xfrm>
            <a:graphic>
              <a:graphicData uri="http://schemas.openxmlformats.org/drawingml/2006/table">
                <a:tbl>
                  <a:tblPr firstRow="1" bandRow="1">
                    <a:tableStyleId>{5940675A-B579-460E-94D1-54222C63F5DA}</a:tableStyleId>
                  </a:tblPr>
                  <a:tblGrid>
                    <a:gridCol w="1074928">
                      <a:extLst>
                        <a:ext uri="{9D8B030D-6E8A-4147-A177-3AD203B41FA5}">
                          <a16:colId xmlns:a16="http://schemas.microsoft.com/office/drawing/2014/main" val="1054134482"/>
                        </a:ext>
                      </a:extLst>
                    </a:gridCol>
                    <a:gridCol w="1030812">
                      <a:extLst>
                        <a:ext uri="{9D8B030D-6E8A-4147-A177-3AD203B41FA5}">
                          <a16:colId xmlns:a16="http://schemas.microsoft.com/office/drawing/2014/main" val="339174100"/>
                        </a:ext>
                      </a:extLst>
                    </a:gridCol>
                    <a:gridCol w="2145613">
                      <a:extLst>
                        <a:ext uri="{9D8B030D-6E8A-4147-A177-3AD203B41FA5}">
                          <a16:colId xmlns:a16="http://schemas.microsoft.com/office/drawing/2014/main" val="3429237452"/>
                        </a:ext>
                      </a:extLst>
                    </a:gridCol>
                  </a:tblGrid>
                  <a:tr h="370840">
                    <a:tc>
                      <a:txBody>
                        <a:bodyPr/>
                        <a:lstStyle/>
                        <a:p>
                          <a:pPr algn="l"/>
                          <a:r>
                            <a:rPr lang="en-US" altLang="zh-TW" dirty="0"/>
                            <a:t>STACK</a:t>
                          </a:r>
                          <a:endParaRPr lang="zh-TW" altLang="en-US" dirty="0"/>
                        </a:p>
                      </a:txBody>
                      <a:tcPr/>
                    </a:tc>
                    <a:tc>
                      <a:txBody>
                        <a:bodyPr/>
                        <a:lstStyle/>
                        <a:p>
                          <a:pPr algn="r"/>
                          <a:r>
                            <a:rPr lang="en-US" altLang="zh-TW" dirty="0"/>
                            <a:t>INPUT</a:t>
                          </a:r>
                          <a:endParaRPr lang="zh-TW" altLang="en-US" dirty="0"/>
                        </a:p>
                      </a:txBody>
                      <a:tcPr/>
                    </a:tc>
                    <a:tc>
                      <a:txBody>
                        <a:bodyPr/>
                        <a:lstStyle/>
                        <a:p>
                          <a:pPr algn="l"/>
                          <a:r>
                            <a:rPr lang="en-US" altLang="zh-TW" dirty="0"/>
                            <a:t>ACTION</a:t>
                          </a:r>
                          <a:endParaRPr lang="zh-TW" altLang="en-US" dirty="0"/>
                        </a:p>
                      </a:txBody>
                      <a:tcPr/>
                    </a:tc>
                    <a:extLst>
                      <a:ext uri="{0D108BD9-81ED-4DB2-BD59-A6C34878D82A}">
                        <a16:rowId xmlns:a16="http://schemas.microsoft.com/office/drawing/2014/main" val="2975027986"/>
                      </a:ext>
                    </a:extLst>
                  </a:tr>
                  <a:tr h="370840">
                    <a:tc>
                      <a:txBody>
                        <a:bodyPr/>
                        <a:lstStyle/>
                        <a:p>
                          <a:endParaRPr lang="zh-TW"/>
                        </a:p>
                      </a:txBody>
                      <a:tcPr>
                        <a:blipFill>
                          <a:blip r:embed="rId4"/>
                          <a:stretch>
                            <a:fillRect l="-1136" t="-108197" r="-297727" b="-324590"/>
                          </a:stretch>
                        </a:blipFill>
                      </a:tcPr>
                    </a:tc>
                    <a:tc>
                      <a:txBody>
                        <a:bodyPr/>
                        <a:lstStyle/>
                        <a:p>
                          <a:endParaRPr lang="zh-TW"/>
                        </a:p>
                      </a:txBody>
                      <a:tcPr>
                        <a:blipFill>
                          <a:blip r:embed="rId4"/>
                          <a:stretch>
                            <a:fillRect l="-104706" t="-108197" r="-208235" b="-324590"/>
                          </a:stretch>
                        </a:blipFill>
                      </a:tcPr>
                    </a:tc>
                    <a:tc>
                      <a:txBody>
                        <a:bodyPr/>
                        <a:lstStyle/>
                        <a:p>
                          <a:endParaRPr lang="zh-TW"/>
                        </a:p>
                      </a:txBody>
                      <a:tcPr>
                        <a:blipFill>
                          <a:blip r:embed="rId4"/>
                          <a:stretch>
                            <a:fillRect l="-98864" t="-108197" r="-568" b="-324590"/>
                          </a:stretch>
                        </a:blipFill>
                      </a:tcPr>
                    </a:tc>
                    <a:extLst>
                      <a:ext uri="{0D108BD9-81ED-4DB2-BD59-A6C34878D82A}">
                        <a16:rowId xmlns:a16="http://schemas.microsoft.com/office/drawing/2014/main" val="818473622"/>
                      </a:ext>
                    </a:extLst>
                  </a:tr>
                  <a:tr h="370840">
                    <a:tc>
                      <a:txBody>
                        <a:bodyPr/>
                        <a:lstStyle/>
                        <a:p>
                          <a:endParaRPr lang="zh-TW"/>
                        </a:p>
                      </a:txBody>
                      <a:tcPr>
                        <a:blipFill>
                          <a:blip r:embed="rId4"/>
                          <a:stretch>
                            <a:fillRect l="-1136" t="-208197" r="-297727" b="-224590"/>
                          </a:stretch>
                        </a:blipFill>
                      </a:tcPr>
                    </a:tc>
                    <a:tc>
                      <a:txBody>
                        <a:bodyPr/>
                        <a:lstStyle/>
                        <a:p>
                          <a:endParaRPr lang="zh-TW"/>
                        </a:p>
                      </a:txBody>
                      <a:tcPr>
                        <a:blipFill>
                          <a:blip r:embed="rId4"/>
                          <a:stretch>
                            <a:fillRect l="-104706" t="-208197" r="-208235" b="-224590"/>
                          </a:stretch>
                        </a:blipFill>
                      </a:tcPr>
                    </a:tc>
                    <a:tc>
                      <a:txBody>
                        <a:bodyPr/>
                        <a:lstStyle/>
                        <a:p>
                          <a:r>
                            <a:rPr lang="en-US" altLang="zh-TW" dirty="0"/>
                            <a:t>shift</a:t>
                          </a:r>
                          <a:endParaRPr lang="zh-TW" altLang="en-US" dirty="0"/>
                        </a:p>
                      </a:txBody>
                      <a:tcPr/>
                    </a:tc>
                    <a:extLst>
                      <a:ext uri="{0D108BD9-81ED-4DB2-BD59-A6C34878D82A}">
                        <a16:rowId xmlns:a16="http://schemas.microsoft.com/office/drawing/2014/main" val="3929460862"/>
                      </a:ext>
                    </a:extLst>
                  </a:tr>
                  <a:tr h="370840">
                    <a:tc>
                      <a:txBody>
                        <a:bodyPr/>
                        <a:lstStyle/>
                        <a:p>
                          <a:endParaRPr lang="zh-TW"/>
                        </a:p>
                      </a:txBody>
                      <a:tcPr>
                        <a:blipFill>
                          <a:blip r:embed="rId4"/>
                          <a:stretch>
                            <a:fillRect l="-1136" t="-308197" r="-297727" b="-124590"/>
                          </a:stretch>
                        </a:blipFill>
                      </a:tcPr>
                    </a:tc>
                    <a:tc>
                      <a:txBody>
                        <a:bodyPr/>
                        <a:lstStyle/>
                        <a:p>
                          <a:endParaRPr lang="zh-TW"/>
                        </a:p>
                      </a:txBody>
                      <a:tcPr>
                        <a:blipFill>
                          <a:blip r:embed="rId4"/>
                          <a:stretch>
                            <a:fillRect l="-104706" t="-308197" r="-208235" b="-12459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shift</a:t>
                          </a:r>
                          <a:endParaRPr lang="zh-TW" altLang="en-US" dirty="0"/>
                        </a:p>
                      </a:txBody>
                      <a:tcPr/>
                    </a:tc>
                    <a:extLst>
                      <a:ext uri="{0D108BD9-81ED-4DB2-BD59-A6C34878D82A}">
                        <a16:rowId xmlns:a16="http://schemas.microsoft.com/office/drawing/2014/main" val="1883945755"/>
                      </a:ext>
                    </a:extLst>
                  </a:tr>
                  <a:tr h="370840">
                    <a:tc>
                      <a:txBody>
                        <a:bodyPr/>
                        <a:lstStyle/>
                        <a:p>
                          <a:endParaRPr lang="zh-TW"/>
                        </a:p>
                      </a:txBody>
                      <a:tcPr>
                        <a:blipFill>
                          <a:blip r:embed="rId4"/>
                          <a:stretch>
                            <a:fillRect l="-1136" t="-408197" r="-297727" b="-24590"/>
                          </a:stretch>
                        </a:blipFill>
                      </a:tcPr>
                    </a:tc>
                    <a:tc>
                      <a:txBody>
                        <a:bodyPr/>
                        <a:lstStyle/>
                        <a:p>
                          <a:endParaRPr lang="zh-TW"/>
                        </a:p>
                      </a:txBody>
                      <a:tcPr>
                        <a:blipFill>
                          <a:blip r:embed="rId4"/>
                          <a:stretch>
                            <a:fillRect l="-104706" t="-408197" r="-208235" b="-24590"/>
                          </a:stretch>
                        </a:blipFill>
                      </a:tcPr>
                    </a:tc>
                    <a:tc>
                      <a:txBody>
                        <a:bodyPr/>
                        <a:lstStyle/>
                        <a:p>
                          <a:endParaRPr lang="zh-TW"/>
                        </a:p>
                      </a:txBody>
                      <a:tcPr>
                        <a:blipFill>
                          <a:blip r:embed="rId4"/>
                          <a:stretch>
                            <a:fillRect l="-98864" t="-408197" r="-568" b="-24590"/>
                          </a:stretch>
                        </a:blipFill>
                      </a:tcPr>
                    </a:tc>
                    <a:extLst>
                      <a:ext uri="{0D108BD9-81ED-4DB2-BD59-A6C34878D82A}">
                        <a16:rowId xmlns:a16="http://schemas.microsoft.com/office/drawing/2014/main" val="1101014124"/>
                      </a:ext>
                    </a:extLst>
                  </a:tr>
                </a:tbl>
              </a:graphicData>
            </a:graphic>
          </p:graphicFrame>
        </mc:Fallback>
      </mc:AlternateContent>
    </p:spTree>
    <p:extLst>
      <p:ext uri="{BB962C8B-B14F-4D97-AF65-F5344CB8AC3E}">
        <p14:creationId xmlns:p14="http://schemas.microsoft.com/office/powerpoint/2010/main" val="124303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1E864A-0937-EE7F-6B69-868E9FA2C973}"/>
              </a:ext>
            </a:extLst>
          </p:cNvPr>
          <p:cNvSpPr>
            <a:spLocks noGrp="1"/>
          </p:cNvSpPr>
          <p:nvPr>
            <p:ph type="title"/>
          </p:nvPr>
        </p:nvSpPr>
        <p:spPr/>
        <p:txBody>
          <a:bodyPr/>
          <a:lstStyle/>
          <a:p>
            <a:r>
              <a:rPr lang="en-US" altLang="zh-TW" dirty="0"/>
              <a:t>LR Parsers </a:t>
            </a:r>
            <a:endParaRPr lang="zh-TW" altLang="en-US" dirty="0"/>
          </a:p>
        </p:txBody>
      </p:sp>
      <p:sp>
        <p:nvSpPr>
          <p:cNvPr id="3" name="內容版面配置區 2">
            <a:extLst>
              <a:ext uri="{FF2B5EF4-FFF2-40B4-BE49-F238E27FC236}">
                <a16:creationId xmlns:a16="http://schemas.microsoft.com/office/drawing/2014/main" id="{301AB3C4-6801-32A7-C5EB-DB0BD0A599DC}"/>
              </a:ext>
            </a:extLst>
          </p:cNvPr>
          <p:cNvSpPr>
            <a:spLocks noGrp="1"/>
          </p:cNvSpPr>
          <p:nvPr>
            <p:ph idx="1"/>
          </p:nvPr>
        </p:nvSpPr>
        <p:spPr/>
        <p:txBody>
          <a:bodyPr>
            <a:normAutofit lnSpcReduction="10000"/>
          </a:bodyPr>
          <a:lstStyle/>
          <a:p>
            <a:r>
              <a:rPr lang="en-US" altLang="zh-TW" dirty="0"/>
              <a:t>Advantages: </a:t>
            </a:r>
          </a:p>
          <a:p>
            <a:pPr lvl="1"/>
            <a:r>
              <a:rPr lang="en-US" altLang="zh-TW" dirty="0"/>
              <a:t>LR parsers can be constructed to recognize all programming language construct for which context-free grammars can be written.</a:t>
            </a:r>
          </a:p>
          <a:p>
            <a:pPr lvl="1"/>
            <a:r>
              <a:rPr lang="en-US" altLang="zh-TW" dirty="0"/>
              <a:t>The LR-parsing method is the most general nonbacktracking shift-reduce parsing method known, yet it can be implemented as efficiently as other, more primitive shift-reduce methods</a:t>
            </a:r>
          </a:p>
          <a:p>
            <a:pPr lvl="1"/>
            <a:r>
              <a:rPr lang="en-US" altLang="zh-TW" dirty="0"/>
              <a:t>The class of grammars that can be parsed by LR parser is the </a:t>
            </a:r>
            <a:r>
              <a:rPr lang="en-US" altLang="zh-TW" dirty="0">
                <a:solidFill>
                  <a:srgbClr val="FF0000"/>
                </a:solidFill>
              </a:rPr>
              <a:t>proper superset</a:t>
            </a:r>
            <a:r>
              <a:rPr lang="en-US" altLang="zh-TW" dirty="0"/>
              <a:t> of the class of grammars that can be parsed by predictive parsers.</a:t>
            </a:r>
          </a:p>
          <a:p>
            <a:pPr lvl="1"/>
            <a:r>
              <a:rPr lang="en-US" altLang="zh-TW" dirty="0"/>
              <a:t>LR parsers can detect errors in syntax as soon as possible </a:t>
            </a:r>
          </a:p>
          <a:p>
            <a:r>
              <a:rPr lang="en-US" altLang="zh-TW" dirty="0"/>
              <a:t>Drawbacks:</a:t>
            </a:r>
          </a:p>
          <a:p>
            <a:pPr lvl="1"/>
            <a:r>
              <a:rPr lang="en-US" altLang="zh-TW" dirty="0"/>
              <a:t>Too much work to do</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7726187-ADBC-5ABC-6092-33599F80CE45}"/>
              </a:ext>
            </a:extLst>
          </p:cNvPr>
          <p:cNvSpPr>
            <a:spLocks noGrp="1"/>
          </p:cNvSpPr>
          <p:nvPr>
            <p:ph type="sldNum" sz="quarter" idx="12"/>
          </p:nvPr>
        </p:nvSpPr>
        <p:spPr/>
        <p:txBody>
          <a:bodyPr/>
          <a:lstStyle/>
          <a:p>
            <a:fld id="{BE15108C-154A-4A5A-9C05-91A49A422BA7}" type="slidenum">
              <a:rPr lang="en-US" smtClean="0"/>
              <a:t>17</a:t>
            </a:fld>
            <a:endParaRPr lang="en-US"/>
          </a:p>
        </p:txBody>
      </p:sp>
    </p:spTree>
    <p:extLst>
      <p:ext uri="{BB962C8B-B14F-4D97-AF65-F5344CB8AC3E}">
        <p14:creationId xmlns:p14="http://schemas.microsoft.com/office/powerpoint/2010/main" val="3073492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80648-11A4-AEC6-08C4-4A5275EF1989}"/>
              </a:ext>
            </a:extLst>
          </p:cNvPr>
          <p:cNvSpPr>
            <a:spLocks noGrp="1"/>
          </p:cNvSpPr>
          <p:nvPr>
            <p:ph type="title"/>
          </p:nvPr>
        </p:nvSpPr>
        <p:spPr>
          <a:xfrm>
            <a:off x="683587" y="713677"/>
            <a:ext cx="4434823" cy="3020519"/>
          </a:xfrm>
        </p:spPr>
        <p:txBody>
          <a:bodyPr anchor="b">
            <a:normAutofit/>
          </a:bodyPr>
          <a:lstStyle/>
          <a:p>
            <a:r>
              <a:rPr lang="en-US" altLang="zh-TW" dirty="0"/>
              <a:t>LR Parsing Engine</a:t>
            </a:r>
            <a:endParaRPr lang="zh-TW" altLang="en-US" dirty="0"/>
          </a:p>
        </p:txBody>
      </p:sp>
      <p:pic>
        <p:nvPicPr>
          <p:cNvPr id="6" name="內容版面配置區 5">
            <a:extLst>
              <a:ext uri="{FF2B5EF4-FFF2-40B4-BE49-F238E27FC236}">
                <a16:creationId xmlns:a16="http://schemas.microsoft.com/office/drawing/2014/main" id="{AEAD8ABF-5B09-3247-1F8D-1BEAFDF18457}"/>
              </a:ext>
            </a:extLst>
          </p:cNvPr>
          <p:cNvPicPr>
            <a:picLocks noGrp="1" noChangeAspect="1"/>
          </p:cNvPicPr>
          <p:nvPr>
            <p:ph type="pic" idx="1"/>
          </p:nvPr>
        </p:nvPicPr>
        <p:blipFill>
          <a:blip r:embed="rId2"/>
          <a:stretch/>
        </p:blipFill>
        <p:spPr>
          <a:xfrm>
            <a:off x="5698672" y="1651386"/>
            <a:ext cx="5304977" cy="3555226"/>
          </a:xfrm>
          <a:noFill/>
        </p:spPr>
      </p:pic>
      <p:sp>
        <p:nvSpPr>
          <p:cNvPr id="11" name="Text Placeholder 3">
            <a:extLst>
              <a:ext uri="{FF2B5EF4-FFF2-40B4-BE49-F238E27FC236}">
                <a16:creationId xmlns:a16="http://schemas.microsoft.com/office/drawing/2014/main" id="{1D1AD428-3A2C-A442-99D2-646003A61A63}"/>
              </a:ext>
            </a:extLst>
          </p:cNvPr>
          <p:cNvSpPr>
            <a:spLocks noGrp="1"/>
          </p:cNvSpPr>
          <p:nvPr>
            <p:ph type="body" sz="half" idx="2"/>
          </p:nvPr>
        </p:nvSpPr>
        <p:spPr>
          <a:xfrm>
            <a:off x="683587" y="3970330"/>
            <a:ext cx="4434823" cy="2173992"/>
          </a:xfrm>
        </p:spPr>
        <p:txBody>
          <a:bodyPr/>
          <a:lstStyle/>
          <a:p>
            <a:endParaRPr lang="en-US"/>
          </a:p>
        </p:txBody>
      </p:sp>
      <p:sp>
        <p:nvSpPr>
          <p:cNvPr id="4" name="投影片編號版面配置區 3">
            <a:extLst>
              <a:ext uri="{FF2B5EF4-FFF2-40B4-BE49-F238E27FC236}">
                <a16:creationId xmlns:a16="http://schemas.microsoft.com/office/drawing/2014/main" id="{5F1BFDB8-D9EA-CBBE-235A-02D05C194A16}"/>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18</a:t>
            </a:fld>
            <a:endParaRPr lang="en-US"/>
          </a:p>
        </p:txBody>
      </p:sp>
    </p:spTree>
    <p:extLst>
      <p:ext uri="{BB962C8B-B14F-4D97-AF65-F5344CB8AC3E}">
        <p14:creationId xmlns:p14="http://schemas.microsoft.com/office/powerpoint/2010/main" val="1328407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BB8E50C-3533-F04A-369E-31C8E2449BA3}"/>
              </a:ext>
            </a:extLst>
          </p:cNvPr>
          <p:cNvSpPr>
            <a:spLocks noGrp="1"/>
          </p:cNvSpPr>
          <p:nvPr>
            <p:ph type="title"/>
          </p:nvPr>
        </p:nvSpPr>
        <p:spPr/>
        <p:txBody>
          <a:bodyPr/>
          <a:lstStyle/>
          <a:p>
            <a:r>
              <a:rPr lang="en-US" altLang="zh-TW" dirty="0"/>
              <a:t>LR Parsing Engine</a:t>
            </a:r>
            <a:endParaRPr lang="zh-TW" altLang="en-US" dirty="0"/>
          </a:p>
        </p:txBody>
      </p:sp>
      <p:pic>
        <p:nvPicPr>
          <p:cNvPr id="9" name="內容版面配置區 8">
            <a:extLst>
              <a:ext uri="{FF2B5EF4-FFF2-40B4-BE49-F238E27FC236}">
                <a16:creationId xmlns:a16="http://schemas.microsoft.com/office/drawing/2014/main" id="{893A896A-EEA7-2AB2-CE3D-3FCCE77EBE53}"/>
              </a:ext>
            </a:extLst>
          </p:cNvPr>
          <p:cNvPicPr>
            <a:picLocks noGrp="1" noChangeAspect="1"/>
          </p:cNvPicPr>
          <p:nvPr>
            <p:ph idx="1"/>
          </p:nvPr>
        </p:nvPicPr>
        <p:blipFill>
          <a:blip r:embed="rId2"/>
          <a:stretch>
            <a:fillRect/>
          </a:stretch>
        </p:blipFill>
        <p:spPr>
          <a:xfrm>
            <a:off x="2487171" y="2339975"/>
            <a:ext cx="6731883" cy="3563938"/>
          </a:xfrm>
        </p:spPr>
      </p:pic>
      <p:sp>
        <p:nvSpPr>
          <p:cNvPr id="5" name="投影片編號版面配置區 4">
            <a:extLst>
              <a:ext uri="{FF2B5EF4-FFF2-40B4-BE49-F238E27FC236}">
                <a16:creationId xmlns:a16="http://schemas.microsoft.com/office/drawing/2014/main" id="{2DCA781D-E083-C033-50E9-5DD307533ABD}"/>
              </a:ext>
            </a:extLst>
          </p:cNvPr>
          <p:cNvSpPr>
            <a:spLocks noGrp="1"/>
          </p:cNvSpPr>
          <p:nvPr>
            <p:ph type="sldNum" sz="quarter" idx="12"/>
          </p:nvPr>
        </p:nvSpPr>
        <p:spPr/>
        <p:txBody>
          <a:bodyPr/>
          <a:lstStyle/>
          <a:p>
            <a:fld id="{BE15108C-154A-4A5A-9C05-91A49A422BA7}" type="slidenum">
              <a:rPr lang="en-US" smtClean="0"/>
              <a:t>19</a:t>
            </a:fld>
            <a:endParaRPr lang="en-US"/>
          </a:p>
        </p:txBody>
      </p:sp>
    </p:spTree>
    <p:extLst>
      <p:ext uri="{BB962C8B-B14F-4D97-AF65-F5344CB8AC3E}">
        <p14:creationId xmlns:p14="http://schemas.microsoft.com/office/powerpoint/2010/main" val="226250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DF2A5-89B8-2DE5-3C2F-2E2305058DF3}"/>
              </a:ext>
            </a:extLst>
          </p:cNvPr>
          <p:cNvSpPr>
            <a:spLocks noGrp="1"/>
          </p:cNvSpPr>
          <p:nvPr>
            <p:ph type="title"/>
          </p:nvPr>
        </p:nvSpPr>
        <p:spPr/>
        <p:txBody>
          <a:bodyPr/>
          <a:lstStyle/>
          <a:p>
            <a:r>
              <a:rPr lang="en-US" altLang="zh-TW" dirty="0"/>
              <a:t>Overview</a:t>
            </a:r>
            <a:endParaRPr lang="zh-TW" altLang="en-US" dirty="0"/>
          </a:p>
        </p:txBody>
      </p:sp>
      <p:sp>
        <p:nvSpPr>
          <p:cNvPr id="3" name="內容版面配置區 2">
            <a:extLst>
              <a:ext uri="{FF2B5EF4-FFF2-40B4-BE49-F238E27FC236}">
                <a16:creationId xmlns:a16="http://schemas.microsoft.com/office/drawing/2014/main" id="{75BE29BE-C224-FF67-FD0B-496BFE22F059}"/>
              </a:ext>
            </a:extLst>
          </p:cNvPr>
          <p:cNvSpPr>
            <a:spLocks noGrp="1"/>
          </p:cNvSpPr>
          <p:nvPr>
            <p:ph idx="1"/>
          </p:nvPr>
        </p:nvSpPr>
        <p:spPr/>
        <p:txBody>
          <a:bodyPr/>
          <a:lstStyle/>
          <a:p>
            <a:r>
              <a:rPr lang="en-US" altLang="zh-TW" dirty="0"/>
              <a:t>We study bottom-up (also called LR) parsers, whose operation can be compared with top-down parsers as follows:</a:t>
            </a:r>
          </a:p>
          <a:p>
            <a:pPr lvl="1"/>
            <a:r>
              <a:rPr lang="en-US" altLang="zh-TW" dirty="0"/>
              <a:t>A bottom-up parser begins with the parse tree’s leaves and moves toward its root. A top-down parser moves the parse tree’s root toward its leaves.</a:t>
            </a:r>
          </a:p>
          <a:p>
            <a:pPr lvl="1"/>
            <a:r>
              <a:rPr lang="en-US" altLang="zh-TW" dirty="0"/>
              <a:t>A bottom-up parser traces a </a:t>
            </a:r>
            <a:r>
              <a:rPr lang="en-US" altLang="zh-TW" dirty="0">
                <a:solidFill>
                  <a:srgbClr val="FF0000"/>
                </a:solidFill>
              </a:rPr>
              <a:t>rightmost derivation</a:t>
            </a:r>
            <a:r>
              <a:rPr lang="en-US" altLang="zh-TW" dirty="0"/>
              <a:t> in reverse. A top-down parser traces a </a:t>
            </a:r>
            <a:r>
              <a:rPr lang="en-US" altLang="zh-TW" dirty="0">
                <a:solidFill>
                  <a:srgbClr val="FF0000"/>
                </a:solidFill>
              </a:rPr>
              <a:t>leftmost derivation</a:t>
            </a:r>
            <a:r>
              <a:rPr lang="en-US" altLang="zh-TW" dirty="0"/>
              <a:t>.</a:t>
            </a:r>
          </a:p>
          <a:p>
            <a:pPr lvl="1"/>
            <a:r>
              <a:rPr lang="en-US" altLang="zh-TW" dirty="0"/>
              <a:t>A bottom-up parser uses a grammar rule to replace the rule’s right-hand side (RHS) with its left-hand side (LHS). A top-down parser does the opposite, replacing a rule’s LHS with its RHS.</a:t>
            </a:r>
            <a:endParaRPr lang="zh-TW" altLang="en-US" dirty="0"/>
          </a:p>
        </p:txBody>
      </p:sp>
      <p:sp>
        <p:nvSpPr>
          <p:cNvPr id="4" name="投影片編號版面配置區 3">
            <a:extLst>
              <a:ext uri="{FF2B5EF4-FFF2-40B4-BE49-F238E27FC236}">
                <a16:creationId xmlns:a16="http://schemas.microsoft.com/office/drawing/2014/main" id="{E122B4D6-FF86-82EF-E3A6-C8916B853033}"/>
              </a:ext>
            </a:extLst>
          </p:cNvPr>
          <p:cNvSpPr>
            <a:spLocks noGrp="1"/>
          </p:cNvSpPr>
          <p:nvPr>
            <p:ph type="sldNum" sz="quarter" idx="12"/>
          </p:nvPr>
        </p:nvSpPr>
        <p:spPr/>
        <p:txBody>
          <a:bodyPr/>
          <a:lstStyle/>
          <a:p>
            <a:fld id="{BE15108C-154A-4A5A-9C05-91A49A422BA7}" type="slidenum">
              <a:rPr lang="en-US" smtClean="0"/>
              <a:t>2</a:t>
            </a:fld>
            <a:endParaRPr lang="en-US"/>
          </a:p>
        </p:txBody>
      </p:sp>
    </p:spTree>
    <p:extLst>
      <p:ext uri="{BB962C8B-B14F-4D97-AF65-F5344CB8AC3E}">
        <p14:creationId xmlns:p14="http://schemas.microsoft.com/office/powerpoint/2010/main" val="1876742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84CB30-FA0A-0340-7ADA-61B80E7B3F02}"/>
              </a:ext>
            </a:extLst>
          </p:cNvPr>
          <p:cNvSpPr>
            <a:spLocks noGrp="1"/>
          </p:cNvSpPr>
          <p:nvPr>
            <p:ph type="title"/>
          </p:nvPr>
        </p:nvSpPr>
        <p:spPr/>
        <p:txBody>
          <a:bodyPr/>
          <a:lstStyle/>
          <a:p>
            <a:r>
              <a:rPr lang="en-US" altLang="zh-TW" dirty="0"/>
              <a:t>Structure of the LR Parsing Table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711BDF9-1171-219B-1B97-0CD5521F8EC6}"/>
                  </a:ext>
                </a:extLst>
              </p:cNvPr>
              <p:cNvSpPr>
                <a:spLocks noGrp="1"/>
              </p:cNvSpPr>
              <p:nvPr>
                <p:ph idx="1"/>
              </p:nvPr>
            </p:nvSpPr>
            <p:spPr/>
            <p:txBody>
              <a:bodyPr>
                <a:normAutofit lnSpcReduction="10000"/>
              </a:bodyPr>
              <a:lstStyle/>
              <a:p>
                <a:r>
                  <a:rPr lang="en-US" altLang="zh-TW" dirty="0"/>
                  <a:t>The parsing table consists of two parts: a parsing-action function ACTION and a </a:t>
                </a:r>
                <a:r>
                  <a:rPr lang="en-US" altLang="zh-TW" dirty="0" err="1"/>
                  <a:t>goto</a:t>
                </a:r>
                <a:r>
                  <a:rPr lang="en-US" altLang="zh-TW" dirty="0"/>
                  <a:t> function GOTO</a:t>
                </a:r>
              </a:p>
              <a:p>
                <a:pPr marL="571500" lvl="1" indent="-342900">
                  <a:buAutoNum type="arabicPeriod"/>
                </a:pPr>
                <a:r>
                  <a:rPr lang="en-US" altLang="zh-TW" dirty="0"/>
                  <a:t>The ACTION function takes as arguments a state </a:t>
                </a:r>
                <a14:m>
                  <m:oMath xmlns:m="http://schemas.openxmlformats.org/officeDocument/2006/math">
                    <m:r>
                      <a:rPr lang="en-US" altLang="zh-TW" i="1" dirty="0" smtClean="0">
                        <a:latin typeface="Cambria Math" panose="02040503050406030204" pitchFamily="18" charset="0"/>
                      </a:rPr>
                      <m:t>𝑖</m:t>
                    </m:r>
                  </m:oMath>
                </a14:m>
                <a:r>
                  <a:rPr lang="en-US" altLang="zh-TW" dirty="0"/>
                  <a:t> and a terminal </a:t>
                </a:r>
                <a14:m>
                  <m:oMath xmlns:m="http://schemas.openxmlformats.org/officeDocument/2006/math">
                    <m:r>
                      <a:rPr lang="en-US" altLang="zh-TW" i="1" dirty="0" smtClean="0">
                        <a:latin typeface="Cambria Math" panose="02040503050406030204" pitchFamily="18" charset="0"/>
                      </a:rPr>
                      <m:t>𝑎</m:t>
                    </m:r>
                  </m:oMath>
                </a14:m>
                <a:r>
                  <a:rPr lang="en-US" altLang="zh-TW" dirty="0"/>
                  <a:t> (or $, the input </a:t>
                </a:r>
                <a:r>
                  <a:rPr lang="en-US" altLang="zh-TW" dirty="0" err="1"/>
                  <a:t>endmarker</a:t>
                </a:r>
                <a:r>
                  <a:rPr lang="en-US" altLang="zh-TW" dirty="0"/>
                  <a:t>). The value of ACTION[</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𝑎</m:t>
                    </m:r>
                  </m:oMath>
                </a14:m>
                <a:r>
                  <a:rPr lang="en-US" altLang="zh-TW" dirty="0"/>
                  <a:t>] can have one of four forms:</a:t>
                </a:r>
              </a:p>
              <a:p>
                <a:pPr marL="800100" lvl="2" indent="-342900">
                  <a:buAutoNum type="alphaLcParenBoth"/>
                </a:pPr>
                <a:r>
                  <a:rPr lang="en-US" altLang="zh-TW" dirty="0"/>
                  <a:t>Shift </a:t>
                </a:r>
                <a14:m>
                  <m:oMath xmlns:m="http://schemas.openxmlformats.org/officeDocument/2006/math">
                    <m:r>
                      <a:rPr lang="en-US" altLang="zh-TW" i="1" dirty="0" smtClean="0">
                        <a:latin typeface="Cambria Math" panose="02040503050406030204" pitchFamily="18" charset="0"/>
                      </a:rPr>
                      <m:t>𝑗</m:t>
                    </m:r>
                  </m:oMath>
                </a14:m>
                <a:r>
                  <a:rPr lang="en-US" altLang="zh-TW" dirty="0"/>
                  <a:t>, where </a:t>
                </a:r>
                <a14:m>
                  <m:oMath xmlns:m="http://schemas.openxmlformats.org/officeDocument/2006/math">
                    <m:r>
                      <a:rPr lang="en-US" altLang="zh-TW" i="1" dirty="0" smtClean="0">
                        <a:latin typeface="Cambria Math" panose="02040503050406030204" pitchFamily="18" charset="0"/>
                      </a:rPr>
                      <m:t>𝑗</m:t>
                    </m:r>
                  </m:oMath>
                </a14:m>
                <a:r>
                  <a:rPr lang="en-US" altLang="zh-TW" dirty="0"/>
                  <a:t> is a state. The action taken by the parser effectively shifts input </a:t>
                </a:r>
                <a14:m>
                  <m:oMath xmlns:m="http://schemas.openxmlformats.org/officeDocument/2006/math">
                    <m:r>
                      <a:rPr lang="en-US" altLang="zh-TW" i="1" dirty="0" smtClean="0">
                        <a:latin typeface="Cambria Math" panose="02040503050406030204" pitchFamily="18" charset="0"/>
                      </a:rPr>
                      <m:t>𝑎</m:t>
                    </m:r>
                  </m:oMath>
                </a14:m>
                <a:r>
                  <a:rPr lang="en-US" altLang="zh-TW" dirty="0"/>
                  <a:t> to the stack, but uses state </a:t>
                </a:r>
                <a14:m>
                  <m:oMath xmlns:m="http://schemas.openxmlformats.org/officeDocument/2006/math">
                    <m:r>
                      <a:rPr lang="en-US" altLang="zh-TW" i="1" dirty="0" smtClean="0">
                        <a:latin typeface="Cambria Math" panose="02040503050406030204" pitchFamily="18" charset="0"/>
                      </a:rPr>
                      <m:t>𝑗</m:t>
                    </m:r>
                  </m:oMath>
                </a14:m>
                <a:r>
                  <a:rPr lang="en-US" altLang="zh-TW" dirty="0"/>
                  <a:t> to represent </a:t>
                </a:r>
                <a14:m>
                  <m:oMath xmlns:m="http://schemas.openxmlformats.org/officeDocument/2006/math">
                    <m:r>
                      <a:rPr lang="en-US" altLang="zh-TW" i="1" dirty="0" smtClean="0">
                        <a:latin typeface="Cambria Math" panose="02040503050406030204" pitchFamily="18" charset="0"/>
                      </a:rPr>
                      <m:t>𝑎</m:t>
                    </m:r>
                  </m:oMath>
                </a14:m>
                <a:r>
                  <a:rPr lang="en-US" altLang="zh-TW" dirty="0"/>
                  <a:t>.</a:t>
                </a:r>
              </a:p>
              <a:p>
                <a:pPr marL="800100" lvl="2" indent="-342900">
                  <a:buAutoNum type="alphaLcParenBoth"/>
                </a:pPr>
                <a:r>
                  <a:rPr lang="en-US" altLang="zh-TW" dirty="0"/>
                  <a:t>Reduce </a:t>
                </a:r>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𝛽</m:t>
                    </m:r>
                  </m:oMath>
                </a14:m>
                <a:r>
                  <a:rPr lang="en-US" altLang="zh-TW" dirty="0"/>
                  <a:t>. The action of the parser effectively reduces </a:t>
                </a:r>
                <a14:m>
                  <m:oMath xmlns:m="http://schemas.openxmlformats.org/officeDocument/2006/math">
                    <m:r>
                      <a:rPr lang="zh-TW" altLang="en-US" i="1">
                        <a:latin typeface="Cambria Math" panose="02040503050406030204" pitchFamily="18" charset="0"/>
                        <a:ea typeface="Cambria Math" panose="02040503050406030204" pitchFamily="18" charset="0"/>
                      </a:rPr>
                      <m:t>𝛽</m:t>
                    </m:r>
                  </m:oMath>
                </a14:m>
                <a:r>
                  <a:rPr lang="en-US" altLang="zh-TW" dirty="0"/>
                  <a:t> on the top of the stack to head </a:t>
                </a:r>
                <a14:m>
                  <m:oMath xmlns:m="http://schemas.openxmlformats.org/officeDocument/2006/math">
                    <m:r>
                      <a:rPr lang="en-US" altLang="zh-TW" i="1" dirty="0" smtClean="0">
                        <a:latin typeface="Cambria Math" panose="02040503050406030204" pitchFamily="18" charset="0"/>
                      </a:rPr>
                      <m:t>𝐴</m:t>
                    </m:r>
                  </m:oMath>
                </a14:m>
                <a:r>
                  <a:rPr lang="en-US" altLang="zh-TW" dirty="0"/>
                  <a:t>.</a:t>
                </a:r>
              </a:p>
              <a:p>
                <a:pPr marL="800100" lvl="2" indent="-342900">
                  <a:buAutoNum type="alphaLcParenBoth"/>
                </a:pPr>
                <a:r>
                  <a:rPr lang="en-US" altLang="zh-TW" dirty="0"/>
                  <a:t>Accept. The parser accepts the input and finishes parsing.</a:t>
                </a:r>
              </a:p>
              <a:p>
                <a:pPr marL="800100" lvl="2" indent="-342900">
                  <a:buAutoNum type="alphaLcParenBoth"/>
                </a:pPr>
                <a:r>
                  <a:rPr lang="en-US" altLang="zh-TW" dirty="0"/>
                  <a:t>Error. The parser discovers an error in its input and takes some corrective action.</a:t>
                </a:r>
              </a:p>
              <a:p>
                <a:pPr marL="571500" lvl="1" indent="-342900">
                  <a:buAutoNum type="arabicPeriod"/>
                </a:pPr>
                <a:r>
                  <a:rPr lang="en-US" altLang="zh-TW" dirty="0"/>
                  <a:t>We extend the GOTO function, defined on sets of items, to states: if GOTO[</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𝐴</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𝑗</m:t>
                        </m:r>
                      </m:sub>
                    </m:sSub>
                  </m:oMath>
                </a14:m>
                <a:r>
                  <a:rPr lang="en-US" altLang="zh-TW" dirty="0"/>
                  <a:t> then GOT0 also maps a state </a:t>
                </a:r>
                <a14:m>
                  <m:oMath xmlns:m="http://schemas.openxmlformats.org/officeDocument/2006/math">
                    <m:r>
                      <a:rPr lang="en-US" altLang="zh-TW" i="1" dirty="0" smtClean="0">
                        <a:latin typeface="Cambria Math" panose="02040503050406030204" pitchFamily="18" charset="0"/>
                      </a:rPr>
                      <m:t>𝑖</m:t>
                    </m:r>
                  </m:oMath>
                </a14:m>
                <a:r>
                  <a:rPr lang="en-US" altLang="zh-TW" dirty="0"/>
                  <a:t> and a nonterminal </a:t>
                </a:r>
                <a14:m>
                  <m:oMath xmlns:m="http://schemas.openxmlformats.org/officeDocument/2006/math">
                    <m:r>
                      <a:rPr lang="en-US" altLang="zh-TW" i="1" dirty="0" smtClean="0">
                        <a:latin typeface="Cambria Math" panose="02040503050406030204" pitchFamily="18" charset="0"/>
                      </a:rPr>
                      <m:t>𝐴</m:t>
                    </m:r>
                  </m:oMath>
                </a14:m>
                <a:r>
                  <a:rPr lang="en-US" altLang="zh-TW" dirty="0"/>
                  <a:t> to state </a:t>
                </a:r>
                <a14:m>
                  <m:oMath xmlns:m="http://schemas.openxmlformats.org/officeDocument/2006/math">
                    <m:r>
                      <a:rPr lang="en-US" altLang="zh-TW" i="1" dirty="0" smtClean="0">
                        <a:latin typeface="Cambria Math" panose="02040503050406030204" pitchFamily="18" charset="0"/>
                      </a:rPr>
                      <m:t>𝑗</m:t>
                    </m:r>
                  </m:oMath>
                </a14:m>
                <a:r>
                  <a:rPr lang="en-US" altLang="zh-TW" dirty="0"/>
                  <a:t>.</a:t>
                </a:r>
              </a:p>
              <a:p>
                <a:pPr marL="571500" lvl="1" indent="-342900">
                  <a:buAutoNum type="arabicPeriod"/>
                </a:pPr>
                <a:endParaRPr lang="zh-TW" altLang="en-US" dirty="0"/>
              </a:p>
            </p:txBody>
          </p:sp>
        </mc:Choice>
        <mc:Fallback xmlns="">
          <p:sp>
            <p:nvSpPr>
              <p:cNvPr id="3" name="內容版面配置區 2">
                <a:extLst>
                  <a:ext uri="{FF2B5EF4-FFF2-40B4-BE49-F238E27FC236}">
                    <a16:creationId xmlns:a16="http://schemas.microsoft.com/office/drawing/2014/main" id="{9711BDF9-1171-219B-1B97-0CD5521F8EC6}"/>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D079A65-1381-F5C5-4E3F-3764C3F41C92}"/>
              </a:ext>
            </a:extLst>
          </p:cNvPr>
          <p:cNvSpPr>
            <a:spLocks noGrp="1"/>
          </p:cNvSpPr>
          <p:nvPr>
            <p:ph type="sldNum" sz="quarter" idx="12"/>
          </p:nvPr>
        </p:nvSpPr>
        <p:spPr/>
        <p:txBody>
          <a:bodyPr/>
          <a:lstStyle/>
          <a:p>
            <a:fld id="{BE15108C-154A-4A5A-9C05-91A49A422BA7}" type="slidenum">
              <a:rPr lang="en-US" smtClean="0"/>
              <a:t>20</a:t>
            </a:fld>
            <a:endParaRPr lang="en-US"/>
          </a:p>
        </p:txBody>
      </p:sp>
    </p:spTree>
    <p:extLst>
      <p:ext uri="{BB962C8B-B14F-4D97-AF65-F5344CB8AC3E}">
        <p14:creationId xmlns:p14="http://schemas.microsoft.com/office/powerpoint/2010/main" val="263393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88AD7CA-1EA2-A1A0-7241-EDAE4BC18102}"/>
              </a:ext>
            </a:extLst>
          </p:cNvPr>
          <p:cNvSpPr>
            <a:spLocks noGrp="1"/>
          </p:cNvSpPr>
          <p:nvPr>
            <p:ph type="sldNum" sz="quarter" idx="12"/>
          </p:nvPr>
        </p:nvSpPr>
        <p:spPr/>
        <p:txBody>
          <a:bodyPr/>
          <a:lstStyle/>
          <a:p>
            <a:fld id="{BE15108C-154A-4A5A-9C05-91A49A422BA7}" type="slidenum">
              <a:rPr lang="en-US" smtClean="0"/>
              <a:t>21</a:t>
            </a:fld>
            <a:endParaRPr lang="en-US"/>
          </a:p>
        </p:txBody>
      </p:sp>
      <p:pic>
        <p:nvPicPr>
          <p:cNvPr id="6" name="圖片 5">
            <a:extLst>
              <a:ext uri="{FF2B5EF4-FFF2-40B4-BE49-F238E27FC236}">
                <a16:creationId xmlns:a16="http://schemas.microsoft.com/office/drawing/2014/main" id="{B5174730-AEBE-FA78-C621-2899E330FD69}"/>
              </a:ext>
            </a:extLst>
          </p:cNvPr>
          <p:cNvPicPr>
            <a:picLocks noChangeAspect="1"/>
          </p:cNvPicPr>
          <p:nvPr/>
        </p:nvPicPr>
        <p:blipFill>
          <a:blip r:embed="rId2"/>
          <a:stretch>
            <a:fillRect/>
          </a:stretch>
        </p:blipFill>
        <p:spPr>
          <a:xfrm>
            <a:off x="4015547" y="0"/>
            <a:ext cx="8176453" cy="6858000"/>
          </a:xfrm>
          <a:prstGeom prst="rect">
            <a:avLst/>
          </a:prstGeom>
        </p:spPr>
      </p:pic>
      <p:pic>
        <p:nvPicPr>
          <p:cNvPr id="8" name="圖片 7">
            <a:extLst>
              <a:ext uri="{FF2B5EF4-FFF2-40B4-BE49-F238E27FC236}">
                <a16:creationId xmlns:a16="http://schemas.microsoft.com/office/drawing/2014/main" id="{F2A9561E-1EEA-B604-FEE0-1954E8B25AAF}"/>
              </a:ext>
            </a:extLst>
          </p:cNvPr>
          <p:cNvPicPr>
            <a:picLocks noChangeAspect="1"/>
          </p:cNvPicPr>
          <p:nvPr/>
        </p:nvPicPr>
        <p:blipFill>
          <a:blip r:embed="rId3"/>
          <a:stretch>
            <a:fillRect/>
          </a:stretch>
        </p:blipFill>
        <p:spPr>
          <a:xfrm>
            <a:off x="0" y="102167"/>
            <a:ext cx="3953799" cy="6530829"/>
          </a:xfrm>
          <a:prstGeom prst="rect">
            <a:avLst/>
          </a:prstGeom>
        </p:spPr>
      </p:pic>
    </p:spTree>
    <p:extLst>
      <p:ext uri="{BB962C8B-B14F-4D97-AF65-F5344CB8AC3E}">
        <p14:creationId xmlns:p14="http://schemas.microsoft.com/office/powerpoint/2010/main" val="601732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6B257E5-FA22-EDF5-A6D9-7B15E2699334}"/>
              </a:ext>
            </a:extLst>
          </p:cNvPr>
          <p:cNvSpPr>
            <a:spLocks noGrp="1"/>
          </p:cNvSpPr>
          <p:nvPr>
            <p:ph type="sldNum" sz="quarter" idx="12"/>
          </p:nvPr>
        </p:nvSpPr>
        <p:spPr/>
        <p:txBody>
          <a:bodyPr/>
          <a:lstStyle/>
          <a:p>
            <a:fld id="{BE15108C-154A-4A5A-9C05-91A49A422BA7}" type="slidenum">
              <a:rPr lang="en-US" smtClean="0"/>
              <a:t>22</a:t>
            </a:fld>
            <a:endParaRPr lang="en-US"/>
          </a:p>
        </p:txBody>
      </p:sp>
      <p:pic>
        <p:nvPicPr>
          <p:cNvPr id="6" name="圖片 5">
            <a:extLst>
              <a:ext uri="{FF2B5EF4-FFF2-40B4-BE49-F238E27FC236}">
                <a16:creationId xmlns:a16="http://schemas.microsoft.com/office/drawing/2014/main" id="{D7E125AA-F0FC-9BA7-4CF9-6A8405A6B25A}"/>
              </a:ext>
            </a:extLst>
          </p:cNvPr>
          <p:cNvPicPr>
            <a:picLocks noChangeAspect="1"/>
          </p:cNvPicPr>
          <p:nvPr/>
        </p:nvPicPr>
        <p:blipFill>
          <a:blip r:embed="rId2"/>
          <a:stretch>
            <a:fillRect/>
          </a:stretch>
        </p:blipFill>
        <p:spPr>
          <a:xfrm>
            <a:off x="5379640" y="0"/>
            <a:ext cx="6466114" cy="6858000"/>
          </a:xfrm>
          <a:prstGeom prst="rect">
            <a:avLst/>
          </a:prstGeom>
        </p:spPr>
      </p:pic>
      <p:pic>
        <p:nvPicPr>
          <p:cNvPr id="7" name="圖片 6">
            <a:extLst>
              <a:ext uri="{FF2B5EF4-FFF2-40B4-BE49-F238E27FC236}">
                <a16:creationId xmlns:a16="http://schemas.microsoft.com/office/drawing/2014/main" id="{9A39EFF6-50F8-DB70-8D62-506B68568AF3}"/>
              </a:ext>
            </a:extLst>
          </p:cNvPr>
          <p:cNvPicPr>
            <a:picLocks noChangeAspect="1"/>
          </p:cNvPicPr>
          <p:nvPr/>
        </p:nvPicPr>
        <p:blipFill>
          <a:blip r:embed="rId3"/>
          <a:stretch>
            <a:fillRect/>
          </a:stretch>
        </p:blipFill>
        <p:spPr>
          <a:xfrm>
            <a:off x="201933" y="75501"/>
            <a:ext cx="5177707" cy="4342802"/>
          </a:xfrm>
          <a:prstGeom prst="rect">
            <a:avLst/>
          </a:prstGeom>
        </p:spPr>
      </p:pic>
      <p:pic>
        <p:nvPicPr>
          <p:cNvPr id="8" name="圖片 7">
            <a:extLst>
              <a:ext uri="{FF2B5EF4-FFF2-40B4-BE49-F238E27FC236}">
                <a16:creationId xmlns:a16="http://schemas.microsoft.com/office/drawing/2014/main" id="{6F9B3A4E-E1BB-AEE5-E2B4-FBB54C241A18}"/>
              </a:ext>
            </a:extLst>
          </p:cNvPr>
          <p:cNvPicPr>
            <a:picLocks noChangeAspect="1"/>
          </p:cNvPicPr>
          <p:nvPr/>
        </p:nvPicPr>
        <p:blipFill rotWithShape="1">
          <a:blip r:embed="rId4"/>
          <a:srcRect b="49060"/>
          <a:stretch/>
        </p:blipFill>
        <p:spPr>
          <a:xfrm>
            <a:off x="201933" y="4376281"/>
            <a:ext cx="2949417" cy="2481719"/>
          </a:xfrm>
          <a:prstGeom prst="rect">
            <a:avLst/>
          </a:prstGeom>
        </p:spPr>
      </p:pic>
    </p:spTree>
    <p:extLst>
      <p:ext uri="{BB962C8B-B14F-4D97-AF65-F5344CB8AC3E}">
        <p14:creationId xmlns:p14="http://schemas.microsoft.com/office/powerpoint/2010/main" val="256870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6B257E5-FA22-EDF5-A6D9-7B15E2699334}"/>
              </a:ext>
            </a:extLst>
          </p:cNvPr>
          <p:cNvSpPr>
            <a:spLocks noGrp="1"/>
          </p:cNvSpPr>
          <p:nvPr>
            <p:ph type="sldNum" sz="quarter" idx="12"/>
          </p:nvPr>
        </p:nvSpPr>
        <p:spPr/>
        <p:txBody>
          <a:bodyPr/>
          <a:lstStyle/>
          <a:p>
            <a:fld id="{BE15108C-154A-4A5A-9C05-91A49A422BA7}" type="slidenum">
              <a:rPr lang="en-US" smtClean="0"/>
              <a:t>23</a:t>
            </a:fld>
            <a:endParaRPr lang="en-US"/>
          </a:p>
        </p:txBody>
      </p:sp>
      <p:pic>
        <p:nvPicPr>
          <p:cNvPr id="7" name="圖片 6">
            <a:extLst>
              <a:ext uri="{FF2B5EF4-FFF2-40B4-BE49-F238E27FC236}">
                <a16:creationId xmlns:a16="http://schemas.microsoft.com/office/drawing/2014/main" id="{9A39EFF6-50F8-DB70-8D62-506B68568AF3}"/>
              </a:ext>
            </a:extLst>
          </p:cNvPr>
          <p:cNvPicPr>
            <a:picLocks noChangeAspect="1"/>
          </p:cNvPicPr>
          <p:nvPr/>
        </p:nvPicPr>
        <p:blipFill>
          <a:blip r:embed="rId2"/>
          <a:stretch>
            <a:fillRect/>
          </a:stretch>
        </p:blipFill>
        <p:spPr>
          <a:xfrm>
            <a:off x="201933" y="75501"/>
            <a:ext cx="5177707" cy="4342802"/>
          </a:xfrm>
          <a:prstGeom prst="rect">
            <a:avLst/>
          </a:prstGeom>
        </p:spPr>
      </p:pic>
      <p:pic>
        <p:nvPicPr>
          <p:cNvPr id="8" name="圖片 7">
            <a:extLst>
              <a:ext uri="{FF2B5EF4-FFF2-40B4-BE49-F238E27FC236}">
                <a16:creationId xmlns:a16="http://schemas.microsoft.com/office/drawing/2014/main" id="{6F9B3A4E-E1BB-AEE5-E2B4-FBB54C241A18}"/>
              </a:ext>
            </a:extLst>
          </p:cNvPr>
          <p:cNvPicPr>
            <a:picLocks noChangeAspect="1"/>
          </p:cNvPicPr>
          <p:nvPr/>
        </p:nvPicPr>
        <p:blipFill rotWithShape="1">
          <a:blip r:embed="rId3"/>
          <a:srcRect b="49060"/>
          <a:stretch/>
        </p:blipFill>
        <p:spPr>
          <a:xfrm>
            <a:off x="201933" y="4376281"/>
            <a:ext cx="2949417" cy="2481719"/>
          </a:xfrm>
          <a:prstGeom prst="rect">
            <a:avLst/>
          </a:prstGeom>
        </p:spPr>
      </p:pic>
      <p:pic>
        <p:nvPicPr>
          <p:cNvPr id="3" name="圖片 2">
            <a:extLst>
              <a:ext uri="{FF2B5EF4-FFF2-40B4-BE49-F238E27FC236}">
                <a16:creationId xmlns:a16="http://schemas.microsoft.com/office/drawing/2014/main" id="{AFF9ECAB-CB39-9BA4-E15E-999140A5A280}"/>
              </a:ext>
            </a:extLst>
          </p:cNvPr>
          <p:cNvPicPr>
            <a:picLocks noChangeAspect="1"/>
          </p:cNvPicPr>
          <p:nvPr/>
        </p:nvPicPr>
        <p:blipFill>
          <a:blip r:embed="rId4"/>
          <a:stretch>
            <a:fillRect/>
          </a:stretch>
        </p:blipFill>
        <p:spPr>
          <a:xfrm>
            <a:off x="5663829" y="75501"/>
            <a:ext cx="6318971" cy="5098972"/>
          </a:xfrm>
          <a:prstGeom prst="rect">
            <a:avLst/>
          </a:prstGeom>
        </p:spPr>
      </p:pic>
    </p:spTree>
    <p:extLst>
      <p:ext uri="{BB962C8B-B14F-4D97-AF65-F5344CB8AC3E}">
        <p14:creationId xmlns:p14="http://schemas.microsoft.com/office/powerpoint/2010/main" val="277363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11A54E04-3AB2-ECE9-68D9-4191623B9FE1}"/>
                  </a:ext>
                </a:extLst>
              </p:cNvPr>
              <p:cNvSpPr>
                <a:spLocks noGrp="1"/>
              </p:cNvSpPr>
              <p:nvPr>
                <p:ph type="title"/>
              </p:nvPr>
            </p:nvSpPr>
            <p:spPr/>
            <p:txBody>
              <a:bodyPr/>
              <a:lstStyle/>
              <a:p>
                <a:r>
                  <a:rPr lang="en-US" altLang="zh-TW" dirty="0"/>
                  <a:t>LR(</a:t>
                </a:r>
                <a14:m>
                  <m:oMath xmlns:m="http://schemas.openxmlformats.org/officeDocument/2006/math">
                    <m:r>
                      <a:rPr lang="en-US" altLang="zh-TW" i="1" dirty="0" smtClean="0">
                        <a:latin typeface="Cambria Math" panose="02040503050406030204" pitchFamily="18" charset="0"/>
                      </a:rPr>
                      <m:t>𝑘</m:t>
                    </m:r>
                  </m:oMath>
                </a14:m>
                <a:r>
                  <a:rPr lang="en-US" altLang="zh-TW" dirty="0"/>
                  <a:t>) Parsing</a:t>
                </a:r>
                <a:endParaRPr lang="zh-TW" altLang="en-US" dirty="0"/>
              </a:p>
            </p:txBody>
          </p:sp>
        </mc:Choice>
        <mc:Fallback xmlns="">
          <p:sp>
            <p:nvSpPr>
              <p:cNvPr id="2" name="標題 1">
                <a:extLst>
                  <a:ext uri="{FF2B5EF4-FFF2-40B4-BE49-F238E27FC236}">
                    <a16:creationId xmlns:a16="http://schemas.microsoft.com/office/drawing/2014/main" id="{11A54E04-3AB2-ECE9-68D9-4191623B9FE1}"/>
                  </a:ext>
                </a:extLst>
              </p:cNvPr>
              <p:cNvSpPr>
                <a:spLocks noGrp="1" noRot="1" noChangeAspect="1" noMove="1" noResize="1" noEditPoints="1" noAdjustHandles="1" noChangeArrowheads="1" noChangeShapeType="1" noTextEdit="1"/>
              </p:cNvSpPr>
              <p:nvPr>
                <p:ph type="title"/>
              </p:nvPr>
            </p:nvSpPr>
            <p:spPr>
              <a:blipFill>
                <a:blip r:embed="rId2"/>
                <a:stretch>
                  <a:fillRect l="-2361" b="-19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FCBED2B-58B4-03F2-17ED-E4CF685B2B86}"/>
                  </a:ext>
                </a:extLst>
              </p:cNvPr>
              <p:cNvSpPr>
                <a:spLocks noGrp="1"/>
              </p:cNvSpPr>
              <p:nvPr>
                <p:ph idx="1"/>
              </p:nvPr>
            </p:nvSpPr>
            <p:spPr/>
            <p:txBody>
              <a:bodyPr>
                <a:normAutofit/>
              </a:bodyPr>
              <a:lstStyle/>
              <a:p>
                <a:r>
                  <a:rPr lang="en-US" altLang="zh-TW" dirty="0"/>
                  <a:t>As is the case with LL parsers, LR parsers are parameterized by the number of lookahead symbols that are consulted to determine the appropriate parser action.</a:t>
                </a:r>
              </a:p>
              <a:p>
                <a:r>
                  <a:rPr lang="en-US" altLang="zh-TW" dirty="0"/>
                  <a:t>An LR(</a:t>
                </a:r>
                <a14:m>
                  <m:oMath xmlns:m="http://schemas.openxmlformats.org/officeDocument/2006/math">
                    <m:r>
                      <a:rPr lang="en-US" altLang="zh-TW" i="1" dirty="0" smtClean="0">
                        <a:latin typeface="Cambria Math" panose="02040503050406030204" pitchFamily="18" charset="0"/>
                      </a:rPr>
                      <m:t>𝑘</m:t>
                    </m:r>
                  </m:oMath>
                </a14:m>
                <a:r>
                  <a:rPr lang="en-US" altLang="zh-TW" dirty="0"/>
                  <a:t>) parser can peek at the next </a:t>
                </a:r>
                <a14:m>
                  <m:oMath xmlns:m="http://schemas.openxmlformats.org/officeDocument/2006/math">
                    <m:r>
                      <a:rPr lang="en-US" altLang="zh-TW" i="1" dirty="0" smtClean="0">
                        <a:latin typeface="Cambria Math" panose="02040503050406030204" pitchFamily="18" charset="0"/>
                      </a:rPr>
                      <m:t>𝑘</m:t>
                    </m:r>
                  </m:oMath>
                </a14:m>
                <a:r>
                  <a:rPr lang="en-US" altLang="zh-TW" dirty="0"/>
                  <a:t> tokens.</a:t>
                </a:r>
              </a:p>
              <a:p>
                <a:r>
                  <a:rPr lang="en-US" altLang="zh-TW" dirty="0"/>
                  <a:t>This notion of “peeking” and the term LR(0) are confusing, because even an LR(0) parser must refer to the next input token, for the purpose of indexing the parse table to determine the appropriate action. The “0” in LR(0) refers </a:t>
                </a:r>
                <a:r>
                  <a:rPr lang="en-US" altLang="zh-TW" dirty="0">
                    <a:solidFill>
                      <a:srgbClr val="FF0000"/>
                    </a:solidFill>
                  </a:rPr>
                  <a:t>not to the lookahead at parse time</a:t>
                </a:r>
                <a:r>
                  <a:rPr lang="en-US" altLang="zh-TW" dirty="0"/>
                  <a:t>, but rather to the lookahead used in constructing the parse table.</a:t>
                </a:r>
              </a:p>
              <a:p>
                <a:r>
                  <a:rPr lang="en-US" altLang="zh-TW" dirty="0"/>
                  <a:t>At parse-time, LR(0) and LR(1) parsers index the parse table using one token of lookahead; for </a:t>
                </a:r>
                <a14:m>
                  <m:oMath xmlns:m="http://schemas.openxmlformats.org/officeDocument/2006/math">
                    <m:r>
                      <a:rPr lang="en-US" altLang="zh-TW" i="1" dirty="0" smtClean="0">
                        <a:latin typeface="Cambria Math" panose="02040503050406030204" pitchFamily="18" charset="0"/>
                      </a:rPr>
                      <m:t>𝑘</m:t>
                    </m:r>
                    <m:r>
                      <a:rPr lang="en-US" altLang="zh-TW" i="1" dirty="0" smtClean="0">
                        <a:latin typeface="Cambria Math" panose="02040503050406030204" pitchFamily="18" charset="0"/>
                      </a:rPr>
                      <m:t>≥2</m:t>
                    </m:r>
                  </m:oMath>
                </a14:m>
                <a:r>
                  <a:rPr lang="en-US" altLang="zh-TW" dirty="0"/>
                  <a:t>, an LR(</a:t>
                </a:r>
                <a14:m>
                  <m:oMath xmlns:m="http://schemas.openxmlformats.org/officeDocument/2006/math">
                    <m:r>
                      <a:rPr lang="en-US" altLang="zh-TW" i="1" dirty="0" smtClean="0">
                        <a:latin typeface="Cambria Math" panose="02040503050406030204" pitchFamily="18" charset="0"/>
                      </a:rPr>
                      <m:t>𝑘</m:t>
                    </m:r>
                  </m:oMath>
                </a14:m>
                <a:r>
                  <a:rPr lang="en-US" altLang="zh-TW" dirty="0"/>
                  <a:t>) parser uses </a:t>
                </a:r>
                <a14:m>
                  <m:oMath xmlns:m="http://schemas.openxmlformats.org/officeDocument/2006/math">
                    <m:r>
                      <a:rPr lang="en-US" altLang="zh-TW" i="1" dirty="0" smtClean="0">
                        <a:latin typeface="Cambria Math" panose="02040503050406030204" pitchFamily="18" charset="0"/>
                      </a:rPr>
                      <m:t>𝑘</m:t>
                    </m:r>
                  </m:oMath>
                </a14:m>
                <a:r>
                  <a:rPr lang="en-US" altLang="zh-TW" dirty="0"/>
                  <a:t> tokens of lookahead.</a:t>
                </a:r>
                <a:endParaRPr lang="zh-TW" altLang="en-US" dirty="0"/>
              </a:p>
            </p:txBody>
          </p:sp>
        </mc:Choice>
        <mc:Fallback xmlns="">
          <p:sp>
            <p:nvSpPr>
              <p:cNvPr id="3" name="內容版面配置區 2">
                <a:extLst>
                  <a:ext uri="{FF2B5EF4-FFF2-40B4-BE49-F238E27FC236}">
                    <a16:creationId xmlns:a16="http://schemas.microsoft.com/office/drawing/2014/main" id="{8FCBED2B-58B4-03F2-17ED-E4CF685B2B86}"/>
                  </a:ext>
                </a:extLst>
              </p:cNvPr>
              <p:cNvSpPr>
                <a:spLocks noGrp="1" noRot="1" noChangeAspect="1" noMove="1" noResize="1" noEditPoints="1" noAdjustHandles="1" noChangeArrowheads="1" noChangeShapeType="1" noTextEdit="1"/>
              </p:cNvSpPr>
              <p:nvPr>
                <p:ph idx="1"/>
              </p:nvPr>
            </p:nvSpPr>
            <p:spPr>
              <a:blipFill>
                <a:blip r:embed="rId3"/>
                <a:stretch>
                  <a:fillRect l="-177" t="-1026" b="-17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F64C797-DDFE-2B2F-F36D-FCA9D07D8B19}"/>
              </a:ext>
            </a:extLst>
          </p:cNvPr>
          <p:cNvSpPr>
            <a:spLocks noGrp="1"/>
          </p:cNvSpPr>
          <p:nvPr>
            <p:ph type="sldNum" sz="quarter" idx="12"/>
          </p:nvPr>
        </p:nvSpPr>
        <p:spPr/>
        <p:txBody>
          <a:bodyPr/>
          <a:lstStyle/>
          <a:p>
            <a:fld id="{BE15108C-154A-4A5A-9C05-91A49A422BA7}" type="slidenum">
              <a:rPr lang="en-US" smtClean="0"/>
              <a:t>24</a:t>
            </a:fld>
            <a:endParaRPr lang="en-US"/>
          </a:p>
        </p:txBody>
      </p:sp>
    </p:spTree>
    <p:extLst>
      <p:ext uri="{BB962C8B-B14F-4D97-AF65-F5344CB8AC3E}">
        <p14:creationId xmlns:p14="http://schemas.microsoft.com/office/powerpoint/2010/main" val="290530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DC628E79-11DC-E80C-E174-2E0B87335107}"/>
                  </a:ext>
                </a:extLst>
              </p:cNvPr>
              <p:cNvSpPr>
                <a:spLocks noGrp="1"/>
              </p:cNvSpPr>
              <p:nvPr>
                <p:ph type="title"/>
              </p:nvPr>
            </p:nvSpPr>
            <p:spPr/>
            <p:txBody>
              <a:bodyPr/>
              <a:lstStyle/>
              <a:p>
                <a:r>
                  <a:rPr lang="en-US" altLang="zh-TW" dirty="0"/>
                  <a:t>LR(</a:t>
                </a:r>
                <a14:m>
                  <m:oMath xmlns:m="http://schemas.openxmlformats.org/officeDocument/2006/math">
                    <m:r>
                      <a:rPr lang="en-US" altLang="zh-TW" i="1" dirty="0" smtClean="0">
                        <a:latin typeface="Cambria Math" panose="02040503050406030204" pitchFamily="18" charset="0"/>
                      </a:rPr>
                      <m:t>𝑘</m:t>
                    </m:r>
                  </m:oMath>
                </a14:m>
                <a:r>
                  <a:rPr lang="en-US" altLang="zh-TW" dirty="0"/>
                  <a:t>) Parsing</a:t>
                </a:r>
                <a:endParaRPr lang="zh-TW" altLang="en-US" dirty="0"/>
              </a:p>
            </p:txBody>
          </p:sp>
        </mc:Choice>
        <mc:Fallback xmlns="">
          <p:sp>
            <p:nvSpPr>
              <p:cNvPr id="2" name="標題 1">
                <a:extLst>
                  <a:ext uri="{FF2B5EF4-FFF2-40B4-BE49-F238E27FC236}">
                    <a16:creationId xmlns:a16="http://schemas.microsoft.com/office/drawing/2014/main" id="{DC628E79-11DC-E80C-E174-2E0B87335107}"/>
                  </a:ext>
                </a:extLst>
              </p:cNvPr>
              <p:cNvSpPr>
                <a:spLocks noGrp="1" noRot="1" noChangeAspect="1" noMove="1" noResize="1" noEditPoints="1" noAdjustHandles="1" noChangeArrowheads="1" noChangeShapeType="1" noTextEdit="1"/>
              </p:cNvSpPr>
              <p:nvPr>
                <p:ph type="title"/>
              </p:nvPr>
            </p:nvSpPr>
            <p:spPr>
              <a:blipFill>
                <a:blip r:embed="rId2"/>
                <a:stretch>
                  <a:fillRect l="-2361" b="-19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71FB2D7-9B99-F8B8-3AB1-501ABAB3872E}"/>
                  </a:ext>
                </a:extLst>
              </p:cNvPr>
              <p:cNvSpPr>
                <a:spLocks noGrp="1"/>
              </p:cNvSpPr>
              <p:nvPr>
                <p:ph idx="1"/>
              </p:nvPr>
            </p:nvSpPr>
            <p:spPr/>
            <p:txBody>
              <a:bodyPr>
                <a:normAutofit/>
              </a:bodyPr>
              <a:lstStyle/>
              <a:p>
                <a:r>
                  <a:rPr lang="en-US" altLang="zh-TW" dirty="0"/>
                  <a:t>The number of columns in an LR(</a:t>
                </a:r>
                <a14:m>
                  <m:oMath xmlns:m="http://schemas.openxmlformats.org/officeDocument/2006/math">
                    <m:r>
                      <a:rPr lang="en-US" altLang="zh-TW" i="1" dirty="0" smtClean="0">
                        <a:latin typeface="Cambria Math" panose="02040503050406030204" pitchFamily="18" charset="0"/>
                      </a:rPr>
                      <m:t>𝑘</m:t>
                    </m:r>
                  </m:oMath>
                </a14:m>
                <a:r>
                  <a:rPr lang="en-US" altLang="zh-TW" dirty="0"/>
                  <a:t>) parse table grows dramatically with </a:t>
                </a:r>
                <a14:m>
                  <m:oMath xmlns:m="http://schemas.openxmlformats.org/officeDocument/2006/math">
                    <m:r>
                      <a:rPr lang="en-US" altLang="zh-TW" i="1" dirty="0" smtClean="0">
                        <a:latin typeface="Cambria Math" panose="02040503050406030204" pitchFamily="18" charset="0"/>
                      </a:rPr>
                      <m:t>𝑘</m:t>
                    </m:r>
                  </m:oMath>
                </a14:m>
                <a:r>
                  <a:rPr lang="en-US" altLang="zh-TW" dirty="0"/>
                  <a:t>.</a:t>
                </a:r>
              </a:p>
              <a:p>
                <a:r>
                  <a:rPr lang="en-US" altLang="zh-TW" dirty="0"/>
                  <a:t>For example, an LR(3) parse table is indexed by the parse state to select a row, and by the next 3 input tokens to select a column. </a:t>
                </a:r>
              </a:p>
              <a:p>
                <a:r>
                  <a:rPr lang="en-US" altLang="zh-TW" dirty="0"/>
                  <a:t>If the terminal alphabet has </a:t>
                </a:r>
                <a14:m>
                  <m:oMath xmlns:m="http://schemas.openxmlformats.org/officeDocument/2006/math">
                    <m:r>
                      <a:rPr lang="en-US" altLang="zh-TW" i="1" dirty="0" smtClean="0">
                        <a:latin typeface="Cambria Math" panose="02040503050406030204" pitchFamily="18" charset="0"/>
                      </a:rPr>
                      <m:t>𝑛</m:t>
                    </m:r>
                  </m:oMath>
                </a14:m>
                <a:r>
                  <a:rPr lang="en-US" altLang="zh-TW" dirty="0"/>
                  <a:t> symbols, then the number of distinct three-token sequences is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3</m:t>
                        </m:r>
                      </m:sup>
                    </m:sSup>
                  </m:oMath>
                </a14:m>
                <a:r>
                  <a:rPr lang="en-US" altLang="zh-TW" dirty="0"/>
                  <a:t>. More generally, an LR(</a:t>
                </a:r>
                <a14:m>
                  <m:oMath xmlns:m="http://schemas.openxmlformats.org/officeDocument/2006/math">
                    <m:r>
                      <a:rPr lang="en-US" altLang="zh-TW" i="1" dirty="0" smtClean="0">
                        <a:latin typeface="Cambria Math" panose="02040503050406030204" pitchFamily="18" charset="0"/>
                      </a:rPr>
                      <m:t>𝑘</m:t>
                    </m:r>
                  </m:oMath>
                </a14:m>
                <a:r>
                  <a:rPr lang="en-US" altLang="zh-TW" dirty="0"/>
                  <a:t>) table has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𝑛</m:t>
                        </m:r>
                      </m:e>
                      <m:sup>
                        <m:r>
                          <a:rPr lang="en-US" altLang="zh-TW" b="0" i="1" smtClean="0">
                            <a:latin typeface="Cambria Math" panose="02040503050406030204" pitchFamily="18" charset="0"/>
                          </a:rPr>
                          <m:t>𝑘</m:t>
                        </m:r>
                      </m:sup>
                    </m:sSup>
                  </m:oMath>
                </a14:m>
                <a:r>
                  <a:rPr lang="en-US" altLang="zh-TW" dirty="0"/>
                  <a:t> columns for a token alphabet of size </a:t>
                </a:r>
                <a14:m>
                  <m:oMath xmlns:m="http://schemas.openxmlformats.org/officeDocument/2006/math">
                    <m:r>
                      <a:rPr lang="en-US" altLang="zh-TW" i="1" dirty="0" smtClean="0">
                        <a:latin typeface="Cambria Math" panose="02040503050406030204" pitchFamily="18" charset="0"/>
                      </a:rPr>
                      <m:t>𝑛</m:t>
                    </m:r>
                  </m:oMath>
                </a14:m>
                <a:r>
                  <a:rPr lang="en-US" altLang="zh-TW" dirty="0"/>
                  <a:t>. </a:t>
                </a:r>
              </a:p>
              <a:p>
                <a:r>
                  <a:rPr lang="en-US" altLang="zh-TW" dirty="0"/>
                  <a:t>To keep the size of parse tables within reason, most parser generators are limited to one token of lookahead.</a:t>
                </a:r>
                <a:endParaRPr lang="zh-TW" altLang="en-US" dirty="0"/>
              </a:p>
            </p:txBody>
          </p:sp>
        </mc:Choice>
        <mc:Fallback xmlns="">
          <p:sp>
            <p:nvSpPr>
              <p:cNvPr id="3" name="內容版面配置區 2">
                <a:extLst>
                  <a:ext uri="{FF2B5EF4-FFF2-40B4-BE49-F238E27FC236}">
                    <a16:creationId xmlns:a16="http://schemas.microsoft.com/office/drawing/2014/main" id="{971FB2D7-9B99-F8B8-3AB1-501ABAB3872E}"/>
                  </a:ext>
                </a:extLst>
              </p:cNvPr>
              <p:cNvSpPr>
                <a:spLocks noGrp="1" noRot="1" noChangeAspect="1" noMove="1" noResize="1" noEditPoints="1" noAdjustHandles="1" noChangeArrowheads="1" noChangeShapeType="1" noTextEdit="1"/>
              </p:cNvSpPr>
              <p:nvPr>
                <p:ph idx="1"/>
              </p:nvPr>
            </p:nvSpPr>
            <p:spPr>
              <a:blipFill>
                <a:blip r:embed="rId3"/>
                <a:stretch>
                  <a:fillRect l="-177" t="-1026" r="-88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95AA277-38D7-E08D-62D4-4663EF544275}"/>
              </a:ext>
            </a:extLst>
          </p:cNvPr>
          <p:cNvSpPr>
            <a:spLocks noGrp="1"/>
          </p:cNvSpPr>
          <p:nvPr>
            <p:ph type="sldNum" sz="quarter" idx="12"/>
          </p:nvPr>
        </p:nvSpPr>
        <p:spPr/>
        <p:txBody>
          <a:bodyPr/>
          <a:lstStyle/>
          <a:p>
            <a:fld id="{BE15108C-154A-4A5A-9C05-91A49A422BA7}" type="slidenum">
              <a:rPr lang="en-US" smtClean="0"/>
              <a:t>25</a:t>
            </a:fld>
            <a:endParaRPr lang="en-US"/>
          </a:p>
        </p:txBody>
      </p:sp>
    </p:spTree>
    <p:extLst>
      <p:ext uri="{BB962C8B-B14F-4D97-AF65-F5344CB8AC3E}">
        <p14:creationId xmlns:p14="http://schemas.microsoft.com/office/powerpoint/2010/main" val="253687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C9E785B9-E916-51A8-D10E-8F1ADEE167F2}"/>
                  </a:ext>
                </a:extLst>
              </p:cNvPr>
              <p:cNvSpPr>
                <a:spLocks noGrp="1"/>
              </p:cNvSpPr>
              <p:nvPr>
                <p:ph type="title"/>
              </p:nvPr>
            </p:nvSpPr>
            <p:spPr/>
            <p:txBody>
              <a:bodyPr/>
              <a:lstStyle/>
              <a:p>
                <a:r>
                  <a:rPr lang="en-US" altLang="zh-TW" dirty="0"/>
                  <a:t>LR(</a:t>
                </a:r>
                <a14:m>
                  <m:oMath xmlns:m="http://schemas.openxmlformats.org/officeDocument/2006/math">
                    <m:r>
                      <a:rPr lang="en-US" altLang="zh-TW" i="1" dirty="0" smtClean="0">
                        <a:latin typeface="Cambria Math" panose="02040503050406030204" pitchFamily="18" charset="0"/>
                      </a:rPr>
                      <m:t>𝑘</m:t>
                    </m:r>
                  </m:oMath>
                </a14:m>
                <a:r>
                  <a:rPr lang="en-US" altLang="zh-TW" dirty="0"/>
                  <a:t>) Parsing</a:t>
                </a:r>
                <a:endParaRPr lang="zh-TW" altLang="en-US" dirty="0"/>
              </a:p>
            </p:txBody>
          </p:sp>
        </mc:Choice>
        <mc:Fallback xmlns="">
          <p:sp>
            <p:nvSpPr>
              <p:cNvPr id="2" name="標題 1">
                <a:extLst>
                  <a:ext uri="{FF2B5EF4-FFF2-40B4-BE49-F238E27FC236}">
                    <a16:creationId xmlns:a16="http://schemas.microsoft.com/office/drawing/2014/main" id="{C9E785B9-E916-51A8-D10E-8F1ADEE167F2}"/>
                  </a:ext>
                </a:extLst>
              </p:cNvPr>
              <p:cNvSpPr>
                <a:spLocks noGrp="1" noRot="1" noChangeAspect="1" noMove="1" noResize="1" noEditPoints="1" noAdjustHandles="1" noChangeArrowheads="1" noChangeShapeType="1" noTextEdit="1"/>
              </p:cNvSpPr>
              <p:nvPr>
                <p:ph type="title"/>
              </p:nvPr>
            </p:nvSpPr>
            <p:spPr>
              <a:blipFill>
                <a:blip r:embed="rId2"/>
                <a:stretch>
                  <a:fillRect l="-2361" b="-19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1AF6B9A-881D-BCDC-6CBE-8C15F7D4FAB1}"/>
                  </a:ext>
                </a:extLst>
              </p:cNvPr>
              <p:cNvSpPr>
                <a:spLocks noGrp="1"/>
              </p:cNvSpPr>
              <p:nvPr>
                <p:ph idx="1"/>
              </p:nvPr>
            </p:nvSpPr>
            <p:spPr/>
            <p:txBody>
              <a:bodyPr/>
              <a:lstStyle/>
              <a:p>
                <a:r>
                  <a:rPr lang="en-US" altLang="zh-TW" dirty="0"/>
                  <a:t>LR(</a:t>
                </a:r>
                <a14:m>
                  <m:oMath xmlns:m="http://schemas.openxmlformats.org/officeDocument/2006/math">
                    <m:r>
                      <a:rPr lang="zh-TW" altLang="en-US" i="1" dirty="0" smtClean="0">
                        <a:latin typeface="Cambria Math" panose="02040503050406030204" pitchFamily="18" charset="0"/>
                      </a:rPr>
                      <m:t>𝑘</m:t>
                    </m:r>
                  </m:oMath>
                </a14:m>
                <a:r>
                  <a:rPr lang="en-US" altLang="zh-TW" dirty="0"/>
                  <a:t>) parsing decide the next action by examining the tokens already shifted and at most </a:t>
                </a:r>
                <a14:m>
                  <m:oMath xmlns:m="http://schemas.openxmlformats.org/officeDocument/2006/math">
                    <m:r>
                      <a:rPr lang="en-US" altLang="zh-TW" i="1" dirty="0" smtClean="0">
                        <a:latin typeface="Cambria Math" panose="02040503050406030204" pitchFamily="18" charset="0"/>
                      </a:rPr>
                      <m:t>𝑘</m:t>
                    </m:r>
                  </m:oMath>
                </a14:m>
                <a:r>
                  <a:rPr lang="en-US" altLang="zh-TW" dirty="0"/>
                  <a:t> lookahead tokens</a:t>
                </a:r>
              </a:p>
              <a:p>
                <a:r>
                  <a:rPr lang="en-US" altLang="zh-TW" dirty="0"/>
                  <a:t>A grammar is LR(</a:t>
                </a:r>
                <a14:m>
                  <m:oMath xmlns:m="http://schemas.openxmlformats.org/officeDocument/2006/math">
                    <m:r>
                      <a:rPr lang="en-US" altLang="zh-TW" i="1" dirty="0" smtClean="0">
                        <a:latin typeface="Cambria Math" panose="02040503050406030204" pitchFamily="18" charset="0"/>
                      </a:rPr>
                      <m:t>𝑘</m:t>
                    </m:r>
                  </m:oMath>
                </a14:m>
                <a:r>
                  <a:rPr lang="en-US" altLang="zh-TW" dirty="0"/>
                  <a:t>) if, and only if, it is possible to construct an LR parse table such that </a:t>
                </a:r>
                <a14:m>
                  <m:oMath xmlns:m="http://schemas.openxmlformats.org/officeDocument/2006/math">
                    <m:r>
                      <a:rPr lang="en-US" altLang="zh-TW" i="1" dirty="0" smtClean="0">
                        <a:latin typeface="Cambria Math" panose="02040503050406030204" pitchFamily="18" charset="0"/>
                      </a:rPr>
                      <m:t>𝑘</m:t>
                    </m:r>
                  </m:oMath>
                </a14:m>
                <a:r>
                  <a:rPr lang="en-US" altLang="zh-TW" dirty="0"/>
                  <a:t> tokens of lookahead allows the parser to recognize exactly those strings in the grammar’s language.</a:t>
                </a:r>
              </a:p>
              <a:p>
                <a:endParaRPr lang="zh-TW" altLang="en-US" dirty="0"/>
              </a:p>
            </p:txBody>
          </p:sp>
        </mc:Choice>
        <mc:Fallback xmlns="">
          <p:sp>
            <p:nvSpPr>
              <p:cNvPr id="3" name="內容版面配置區 2">
                <a:extLst>
                  <a:ext uri="{FF2B5EF4-FFF2-40B4-BE49-F238E27FC236}">
                    <a16:creationId xmlns:a16="http://schemas.microsoft.com/office/drawing/2014/main" id="{91AF6B9A-881D-BCDC-6CBE-8C15F7D4FAB1}"/>
                  </a:ext>
                </a:extLst>
              </p:cNvPr>
              <p:cNvSpPr>
                <a:spLocks noGrp="1" noRot="1" noChangeAspect="1" noMove="1" noResize="1" noEditPoints="1" noAdjustHandles="1" noChangeArrowheads="1" noChangeShapeType="1" noTextEdit="1"/>
              </p:cNvSpPr>
              <p:nvPr>
                <p:ph idx="1"/>
              </p:nvPr>
            </p:nvSpPr>
            <p:spPr>
              <a:blipFill>
                <a:blip r:embed="rId3"/>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4B3202C-3588-C49F-F478-C380FC235CEB}"/>
              </a:ext>
            </a:extLst>
          </p:cNvPr>
          <p:cNvSpPr>
            <a:spLocks noGrp="1"/>
          </p:cNvSpPr>
          <p:nvPr>
            <p:ph type="sldNum" sz="quarter" idx="12"/>
          </p:nvPr>
        </p:nvSpPr>
        <p:spPr/>
        <p:txBody>
          <a:bodyPr/>
          <a:lstStyle/>
          <a:p>
            <a:fld id="{BE15108C-154A-4A5A-9C05-91A49A422BA7}" type="slidenum">
              <a:rPr lang="en-US" smtClean="0"/>
              <a:t>26</a:t>
            </a:fld>
            <a:endParaRPr lang="en-US"/>
          </a:p>
        </p:txBody>
      </p:sp>
    </p:spTree>
    <p:extLst>
      <p:ext uri="{BB962C8B-B14F-4D97-AF65-F5344CB8AC3E}">
        <p14:creationId xmlns:p14="http://schemas.microsoft.com/office/powerpoint/2010/main" val="2977593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612508-2E87-FEC0-8880-B13D514D04BC}"/>
              </a:ext>
            </a:extLst>
          </p:cNvPr>
          <p:cNvSpPr>
            <a:spLocks noGrp="1"/>
          </p:cNvSpPr>
          <p:nvPr>
            <p:ph type="title"/>
          </p:nvPr>
        </p:nvSpPr>
        <p:spPr/>
        <p:txBody>
          <a:bodyPr/>
          <a:lstStyle/>
          <a:p>
            <a:r>
              <a:rPr lang="en-US" altLang="zh-TW" dirty="0"/>
              <a:t>LR(0) Table Construction</a:t>
            </a:r>
            <a:endParaRPr lang="zh-TW" altLang="en-US" dirty="0"/>
          </a:p>
        </p:txBody>
      </p:sp>
      <p:sp>
        <p:nvSpPr>
          <p:cNvPr id="3" name="內容版面配置區 2">
            <a:extLst>
              <a:ext uri="{FF2B5EF4-FFF2-40B4-BE49-F238E27FC236}">
                <a16:creationId xmlns:a16="http://schemas.microsoft.com/office/drawing/2014/main" id="{7F90FDDE-6D71-5D9C-A8F1-F605862F40A8}"/>
              </a:ext>
            </a:extLst>
          </p:cNvPr>
          <p:cNvSpPr>
            <a:spLocks noGrp="1"/>
          </p:cNvSpPr>
          <p:nvPr>
            <p:ph idx="1"/>
          </p:nvPr>
        </p:nvSpPr>
        <p:spPr/>
        <p:txBody>
          <a:bodyPr/>
          <a:lstStyle/>
          <a:p>
            <a:r>
              <a:rPr lang="en-US" altLang="zh-TW" dirty="0"/>
              <a:t>To keep track of the parser’s progress, we introduce the notion of an </a:t>
            </a:r>
            <a:r>
              <a:rPr lang="en-US" altLang="zh-TW" dirty="0">
                <a:solidFill>
                  <a:srgbClr val="FF0000"/>
                </a:solidFill>
              </a:rPr>
              <a:t>LR(0) item</a:t>
            </a:r>
            <a:r>
              <a:rPr lang="en-US" altLang="zh-TW" dirty="0"/>
              <a:t>—a grammar production with a bookmark that indicates the current progress through the production’s RHS.</a:t>
            </a:r>
            <a:endParaRPr lang="zh-TW" altLang="en-US" dirty="0"/>
          </a:p>
        </p:txBody>
      </p:sp>
      <p:sp>
        <p:nvSpPr>
          <p:cNvPr id="4" name="投影片編號版面配置區 3">
            <a:extLst>
              <a:ext uri="{FF2B5EF4-FFF2-40B4-BE49-F238E27FC236}">
                <a16:creationId xmlns:a16="http://schemas.microsoft.com/office/drawing/2014/main" id="{CE163DEF-3BF5-449F-3162-DBEB06AB79A5}"/>
              </a:ext>
            </a:extLst>
          </p:cNvPr>
          <p:cNvSpPr>
            <a:spLocks noGrp="1"/>
          </p:cNvSpPr>
          <p:nvPr>
            <p:ph type="sldNum" sz="quarter" idx="12"/>
          </p:nvPr>
        </p:nvSpPr>
        <p:spPr/>
        <p:txBody>
          <a:bodyPr/>
          <a:lstStyle/>
          <a:p>
            <a:fld id="{BE15108C-154A-4A5A-9C05-91A49A422BA7}" type="slidenum">
              <a:rPr lang="en-US" smtClean="0"/>
              <a:t>27</a:t>
            </a:fld>
            <a:endParaRPr lang="en-US"/>
          </a:p>
        </p:txBody>
      </p:sp>
      <p:pic>
        <p:nvPicPr>
          <p:cNvPr id="6" name="圖片 5">
            <a:extLst>
              <a:ext uri="{FF2B5EF4-FFF2-40B4-BE49-F238E27FC236}">
                <a16:creationId xmlns:a16="http://schemas.microsoft.com/office/drawing/2014/main" id="{FF4AA3AB-EFA0-223A-EEF2-9DC625CBF51D}"/>
              </a:ext>
            </a:extLst>
          </p:cNvPr>
          <p:cNvPicPr>
            <a:picLocks noChangeAspect="1"/>
          </p:cNvPicPr>
          <p:nvPr/>
        </p:nvPicPr>
        <p:blipFill>
          <a:blip r:embed="rId2"/>
          <a:stretch>
            <a:fillRect/>
          </a:stretch>
        </p:blipFill>
        <p:spPr>
          <a:xfrm>
            <a:off x="1895475" y="3615373"/>
            <a:ext cx="8972549" cy="2098694"/>
          </a:xfrm>
          <a:prstGeom prst="rect">
            <a:avLst/>
          </a:prstGeom>
        </p:spPr>
      </p:pic>
    </p:spTree>
    <p:extLst>
      <p:ext uri="{BB962C8B-B14F-4D97-AF65-F5344CB8AC3E}">
        <p14:creationId xmlns:p14="http://schemas.microsoft.com/office/powerpoint/2010/main" val="610775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62FDA2-34DA-849F-A4C1-E3B75FF2A75E}"/>
              </a:ext>
            </a:extLst>
          </p:cNvPr>
          <p:cNvSpPr>
            <a:spLocks noGrp="1"/>
          </p:cNvSpPr>
          <p:nvPr>
            <p:ph type="title"/>
          </p:nvPr>
        </p:nvSpPr>
        <p:spPr/>
        <p:txBody>
          <a:bodyPr/>
          <a:lstStyle/>
          <a:p>
            <a:r>
              <a:rPr lang="en-US" altLang="zh-TW" dirty="0"/>
              <a:t>LR(0) Table Construction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8DE22C5-42FE-A7DE-451B-6A11994BC426}"/>
                  </a:ext>
                </a:extLst>
              </p:cNvPr>
              <p:cNvSpPr>
                <a:spLocks noGrp="1"/>
              </p:cNvSpPr>
              <p:nvPr>
                <p:ph idx="1"/>
              </p:nvPr>
            </p:nvSpPr>
            <p:spPr/>
            <p:txBody>
              <a:bodyPr>
                <a:normAutofit fontScale="85000" lnSpcReduction="20000"/>
              </a:bodyPr>
              <a:lstStyle/>
              <a:p>
                <a:r>
                  <a:rPr lang="en-US" altLang="zh-TW" dirty="0"/>
                  <a:t>Definition:  An LR(0) item of a grammar G is a production of G with a dot (</a:t>
                </a:r>
                <a14:m>
                  <m:oMath xmlns:m="http://schemas.openxmlformats.org/officeDocument/2006/math">
                    <m:r>
                      <a:rPr lang="en-US" altLang="zh-TW" i="1" smtClean="0">
                        <a:latin typeface="Cambria Math" panose="02040503050406030204" pitchFamily="18" charset="0"/>
                      </a:rPr>
                      <m:t>●</m:t>
                    </m:r>
                  </m:oMath>
                </a14:m>
                <a:r>
                  <a:rPr lang="en-US" altLang="zh-TW" dirty="0"/>
                  <a:t>) at some position of the right side. e.g. </a:t>
                </a:r>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𝑋𝑌𝑍</m:t>
                    </m:r>
                  </m:oMath>
                </a14:m>
                <a:r>
                  <a:rPr lang="en-US" altLang="zh-TW" dirty="0"/>
                  <a:t> has 4 items </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𝑋𝑌𝑍</m:t>
                      </m:r>
                    </m:oMath>
                  </m:oMathPara>
                </a14:m>
                <a:endParaRPr lang="en-US" altLang="zh-TW"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𝑋</m:t>
                      </m:r>
                      <m:r>
                        <a:rPr lang="en-US" altLang="zh-TW" i="1">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𝑌𝑍</m:t>
                      </m:r>
                    </m:oMath>
                  </m:oMathPara>
                </a14:m>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𝑋𝑌</m:t>
                      </m:r>
                      <m:r>
                        <a:rPr lang="en-US" altLang="zh-TW" i="1">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𝑍</m:t>
                      </m:r>
                    </m:oMath>
                  </m:oMathPara>
                </a14:m>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𝑋𝑌𝑍</m:t>
                      </m:r>
                      <m:r>
                        <a:rPr lang="en-US" altLang="zh-TW" i="1">
                          <a:latin typeface="Cambria Math" panose="02040503050406030204" pitchFamily="18" charset="0"/>
                        </a:rPr>
                        <m:t>●</m:t>
                      </m:r>
                    </m:oMath>
                  </m:oMathPara>
                </a14:m>
                <a:endParaRPr lang="en-US" altLang="zh-TW" dirty="0"/>
              </a:p>
              <a:p>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𝜆</m:t>
                    </m:r>
                  </m:oMath>
                </a14:m>
                <a:r>
                  <a:rPr lang="en-US" altLang="zh-TW" dirty="0"/>
                  <a:t> has one item </a:t>
                </a:r>
                <a14:m>
                  <m:oMath xmlns:m="http://schemas.openxmlformats.org/officeDocument/2006/math">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oMath>
                </a14:m>
                <a:endParaRPr lang="en-US" altLang="zh-TW" dirty="0"/>
              </a:p>
              <a:p>
                <a:endParaRPr lang="en-US" altLang="zh-TW" dirty="0"/>
              </a:p>
              <a:p>
                <a:r>
                  <a:rPr lang="en-US" altLang="zh-TW" dirty="0"/>
                  <a:t>Items can be denoted by pairs of integers in computer.</a:t>
                </a:r>
              </a:p>
              <a:p>
                <a:endParaRPr lang="en-US" altLang="zh-TW" dirty="0"/>
              </a:p>
              <a:p>
                <a:r>
                  <a:rPr lang="en-US" altLang="zh-TW" dirty="0"/>
                  <a:t>Items can be viewed as the states of an NFA recognizing viable prefixes.</a:t>
                </a:r>
              </a:p>
              <a:p>
                <a:endParaRPr lang="zh-TW" altLang="en-US" dirty="0"/>
              </a:p>
            </p:txBody>
          </p:sp>
        </mc:Choice>
        <mc:Fallback xmlns="">
          <p:sp>
            <p:nvSpPr>
              <p:cNvPr id="3" name="內容版面配置區 2">
                <a:extLst>
                  <a:ext uri="{FF2B5EF4-FFF2-40B4-BE49-F238E27FC236}">
                    <a16:creationId xmlns:a16="http://schemas.microsoft.com/office/drawing/2014/main" id="{78DE22C5-42FE-A7DE-451B-6A11994BC426}"/>
                  </a:ext>
                </a:extLst>
              </p:cNvPr>
              <p:cNvSpPr>
                <a:spLocks noGrp="1" noRot="1" noChangeAspect="1" noMove="1" noResize="1" noEditPoints="1" noAdjustHandles="1" noChangeArrowheads="1" noChangeShapeType="1" noTextEdit="1"/>
              </p:cNvSpPr>
              <p:nvPr>
                <p:ph idx="1"/>
              </p:nvPr>
            </p:nvSpPr>
            <p:spPr>
              <a:blipFill>
                <a:blip r:embed="rId2"/>
                <a:stretch>
                  <a:fillRect t="-1538" b="-51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BB563CD-8A9D-847E-12F1-187093F3BF53}"/>
              </a:ext>
            </a:extLst>
          </p:cNvPr>
          <p:cNvSpPr>
            <a:spLocks noGrp="1"/>
          </p:cNvSpPr>
          <p:nvPr>
            <p:ph type="sldNum" sz="quarter" idx="12"/>
          </p:nvPr>
        </p:nvSpPr>
        <p:spPr/>
        <p:txBody>
          <a:bodyPr/>
          <a:lstStyle/>
          <a:p>
            <a:fld id="{BE15108C-154A-4A5A-9C05-91A49A422BA7}" type="slidenum">
              <a:rPr lang="en-US" smtClean="0"/>
              <a:t>28</a:t>
            </a:fld>
            <a:endParaRPr lang="en-US"/>
          </a:p>
        </p:txBody>
      </p:sp>
    </p:spTree>
    <p:extLst>
      <p:ext uri="{BB962C8B-B14F-4D97-AF65-F5344CB8AC3E}">
        <p14:creationId xmlns:p14="http://schemas.microsoft.com/office/powerpoint/2010/main" val="354821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1C5BB2-61EA-84AB-A797-34B381C7BE06}"/>
              </a:ext>
            </a:extLst>
          </p:cNvPr>
          <p:cNvSpPr>
            <a:spLocks noGrp="1"/>
          </p:cNvSpPr>
          <p:nvPr>
            <p:ph type="title"/>
          </p:nvPr>
        </p:nvSpPr>
        <p:spPr>
          <a:xfrm>
            <a:off x="691078" y="722903"/>
            <a:ext cx="10312571" cy="1354844"/>
          </a:xfrm>
        </p:spPr>
        <p:txBody>
          <a:bodyPr anchor="b">
            <a:normAutofit/>
          </a:bodyPr>
          <a:lstStyle/>
          <a:p>
            <a:r>
              <a:rPr lang="en-US" altLang="zh-TW" dirty="0"/>
              <a:t>Closure of Item Sets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F53370F-A7F9-470F-0686-41009AEBB732}"/>
                  </a:ext>
                </a:extLst>
              </p:cNvPr>
              <p:cNvSpPr>
                <a:spLocks noGrp="1"/>
              </p:cNvSpPr>
              <p:nvPr>
                <p:ph sz="half" idx="1"/>
              </p:nvPr>
            </p:nvSpPr>
            <p:spPr>
              <a:xfrm>
                <a:off x="691078" y="2345843"/>
                <a:ext cx="5009584" cy="3274372"/>
              </a:xfrm>
            </p:spPr>
            <p:txBody>
              <a:bodyPr>
                <a:normAutofit/>
              </a:bodyPr>
              <a:lstStyle/>
              <a:p>
                <a:pPr>
                  <a:lnSpc>
                    <a:spcPct val="100000"/>
                  </a:lnSpc>
                </a:pPr>
                <a:r>
                  <a:rPr lang="en-US" altLang="zh-TW" sz="1900" dirty="0"/>
                  <a:t>If </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 is a set of items for a grammar </a:t>
                </a:r>
                <a14:m>
                  <m:oMath xmlns:m="http://schemas.openxmlformats.org/officeDocument/2006/math">
                    <m:r>
                      <a:rPr lang="en-US" altLang="zh-TW" sz="1900" i="1" dirty="0" smtClean="0">
                        <a:latin typeface="Cambria Math" panose="02040503050406030204" pitchFamily="18" charset="0"/>
                      </a:rPr>
                      <m:t>𝐺</m:t>
                    </m:r>
                  </m:oMath>
                </a14:m>
                <a:r>
                  <a:rPr lang="en-US" altLang="zh-TW" sz="1900" dirty="0"/>
                  <a:t>, then CLOSURE(</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)s the set of items constructed from </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 by the two rules:</a:t>
                </a:r>
              </a:p>
              <a:p>
                <a:pPr lvl="1">
                  <a:lnSpc>
                    <a:spcPct val="100000"/>
                  </a:lnSpc>
                </a:pPr>
                <a:r>
                  <a:rPr lang="en-US" altLang="zh-TW" sz="1900" dirty="0"/>
                  <a:t>Initially, add every item in </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 to CLOSURE(</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a:t>
                </a:r>
              </a:p>
              <a:p>
                <a:pPr lvl="1">
                  <a:lnSpc>
                    <a:spcPct val="100000"/>
                  </a:lnSpc>
                </a:pPr>
                <a:r>
                  <a:rPr lang="en-US" altLang="zh-TW" sz="1900" dirty="0"/>
                  <a:t>If </a:t>
                </a:r>
                <a14:m>
                  <m:oMath xmlns:m="http://schemas.openxmlformats.org/officeDocument/2006/math">
                    <m:r>
                      <a:rPr lang="en-US" altLang="zh-TW" sz="1900" b="0" i="1" smtClean="0">
                        <a:latin typeface="Cambria Math" panose="02040503050406030204" pitchFamily="18" charset="0"/>
                      </a:rPr>
                      <m:t>𝐴</m:t>
                    </m:r>
                    <m:r>
                      <a:rPr lang="en-US" altLang="zh-TW" sz="1900" b="0" i="1" smtClean="0">
                        <a:latin typeface="Cambria Math" panose="02040503050406030204" pitchFamily="18" charset="0"/>
                      </a:rPr>
                      <m:t>→</m:t>
                    </m:r>
                    <m:r>
                      <a:rPr lang="zh-TW" altLang="en-US" sz="1900" b="0" i="1" smtClean="0">
                        <a:latin typeface="Cambria Math" panose="02040503050406030204" pitchFamily="18" charset="0"/>
                      </a:rPr>
                      <m:t>𝛼</m:t>
                    </m:r>
                    <m:r>
                      <a:rPr lang="en-US" altLang="zh-TW" sz="1900" i="1">
                        <a:latin typeface="Cambria Math" panose="02040503050406030204" pitchFamily="18" charset="0"/>
                      </a:rPr>
                      <m:t>●</m:t>
                    </m:r>
                    <m:r>
                      <a:rPr lang="en-US" altLang="zh-TW" sz="1900" b="0" i="1" smtClean="0">
                        <a:latin typeface="Cambria Math" panose="02040503050406030204" pitchFamily="18" charset="0"/>
                      </a:rPr>
                      <m:t>𝐵</m:t>
                    </m:r>
                    <m:r>
                      <a:rPr lang="zh-TW" altLang="en-US" sz="1900" b="0" i="1" smtClean="0">
                        <a:latin typeface="Cambria Math" panose="02040503050406030204" pitchFamily="18" charset="0"/>
                      </a:rPr>
                      <m:t>𝛽</m:t>
                    </m:r>
                  </m:oMath>
                </a14:m>
                <a:r>
                  <a:rPr lang="en-US" altLang="zh-TW" sz="1900" dirty="0"/>
                  <a:t> is in CLOSURE(</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 and </a:t>
                </a:r>
                <a14:m>
                  <m:oMath xmlns:m="http://schemas.openxmlformats.org/officeDocument/2006/math">
                    <m:r>
                      <a:rPr lang="en-US" altLang="zh-TW" sz="1900" b="0" i="1" smtClean="0">
                        <a:latin typeface="Cambria Math" panose="02040503050406030204" pitchFamily="18" charset="0"/>
                      </a:rPr>
                      <m:t>𝐵</m:t>
                    </m:r>
                    <m:r>
                      <a:rPr lang="en-US" altLang="zh-TW" sz="1900" b="0" i="1" smtClean="0">
                        <a:latin typeface="Cambria Math" panose="02040503050406030204" pitchFamily="18" charset="0"/>
                      </a:rPr>
                      <m:t>→</m:t>
                    </m:r>
                    <m:r>
                      <a:rPr lang="zh-TW" altLang="en-US" sz="1900" b="0" i="1" smtClean="0">
                        <a:latin typeface="Cambria Math" panose="02040503050406030204" pitchFamily="18" charset="0"/>
                      </a:rPr>
                      <m:t>𝛾</m:t>
                    </m:r>
                  </m:oMath>
                </a14:m>
                <a:r>
                  <a:rPr lang="en-US" altLang="zh-TW" sz="1900" dirty="0"/>
                  <a:t> is a production, then add the item </a:t>
                </a:r>
                <a14:m>
                  <m:oMath xmlns:m="http://schemas.openxmlformats.org/officeDocument/2006/math">
                    <m:r>
                      <a:rPr lang="en-US" altLang="zh-TW" sz="1900" i="1">
                        <a:latin typeface="Cambria Math" panose="02040503050406030204" pitchFamily="18" charset="0"/>
                      </a:rPr>
                      <m:t>𝐵</m:t>
                    </m:r>
                    <m:r>
                      <a:rPr lang="en-US" altLang="zh-TW" sz="1900" i="1">
                        <a:latin typeface="Cambria Math" panose="02040503050406030204" pitchFamily="18" charset="0"/>
                      </a:rPr>
                      <m:t>→●</m:t>
                    </m:r>
                    <m:r>
                      <a:rPr lang="zh-TW" altLang="en-US" sz="1900" i="1">
                        <a:latin typeface="Cambria Math" panose="02040503050406030204" pitchFamily="18" charset="0"/>
                      </a:rPr>
                      <m:t>𝛾</m:t>
                    </m:r>
                  </m:oMath>
                </a14:m>
                <a:r>
                  <a:rPr lang="en-US" altLang="zh-TW" sz="1900" dirty="0"/>
                  <a:t> to CLOSURE(</a:t>
                </a:r>
                <a14:m>
                  <m:oMath xmlns:m="http://schemas.openxmlformats.org/officeDocument/2006/math">
                    <m:r>
                      <a:rPr lang="en-US" altLang="zh-TW" sz="1900" i="1" dirty="0" smtClean="0">
                        <a:latin typeface="Cambria Math" panose="02040503050406030204" pitchFamily="18" charset="0"/>
                      </a:rPr>
                      <m:t>𝐼</m:t>
                    </m:r>
                  </m:oMath>
                </a14:m>
                <a:r>
                  <a:rPr lang="en-US" altLang="zh-TW" sz="1900" dirty="0"/>
                  <a:t>), if it is not already there. Apply this rule until no more new items can be added to CLOSURE(</a:t>
                </a:r>
                <a14:m>
                  <m:oMath xmlns:m="http://schemas.openxmlformats.org/officeDocument/2006/math">
                    <m:r>
                      <a:rPr lang="en-US" altLang="zh-TW" sz="1900" i="1" dirty="0">
                        <a:latin typeface="Cambria Math" panose="02040503050406030204" pitchFamily="18" charset="0"/>
                      </a:rPr>
                      <m:t>𝐼</m:t>
                    </m:r>
                  </m:oMath>
                </a14:m>
                <a:r>
                  <a:rPr lang="en-US" altLang="zh-TW" sz="1900" dirty="0"/>
                  <a:t>).</a:t>
                </a:r>
                <a:endParaRPr lang="zh-TW" altLang="en-US" sz="1900" dirty="0"/>
              </a:p>
            </p:txBody>
          </p:sp>
        </mc:Choice>
        <mc:Fallback xmlns="">
          <p:sp>
            <p:nvSpPr>
              <p:cNvPr id="3" name="內容版面配置區 2">
                <a:extLst>
                  <a:ext uri="{FF2B5EF4-FFF2-40B4-BE49-F238E27FC236}">
                    <a16:creationId xmlns:a16="http://schemas.microsoft.com/office/drawing/2014/main" id="{CF53370F-A7F9-470F-0686-41009AEBB732}"/>
                  </a:ext>
                </a:extLst>
              </p:cNvPr>
              <p:cNvSpPr>
                <a:spLocks noGrp="1" noRot="1" noChangeAspect="1" noMove="1" noResize="1" noEditPoints="1" noAdjustHandles="1" noChangeArrowheads="1" noChangeShapeType="1" noTextEdit="1"/>
              </p:cNvSpPr>
              <p:nvPr>
                <p:ph sz="half" idx="1"/>
              </p:nvPr>
            </p:nvSpPr>
            <p:spPr>
              <a:xfrm>
                <a:off x="691078" y="2345843"/>
                <a:ext cx="5009584" cy="3274372"/>
              </a:xfrm>
              <a:blipFill>
                <a:blip r:embed="rId2"/>
                <a:stretch>
                  <a:fillRect l="-243" t="-1117" r="-1946"/>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9736A5D6-5D28-F359-0C16-B638BBDAD472}"/>
              </a:ext>
            </a:extLst>
          </p:cNvPr>
          <p:cNvPicPr>
            <a:picLocks noChangeAspect="1"/>
          </p:cNvPicPr>
          <p:nvPr/>
        </p:nvPicPr>
        <p:blipFill>
          <a:blip r:embed="rId3"/>
          <a:stretch>
            <a:fillRect/>
          </a:stretch>
        </p:blipFill>
        <p:spPr>
          <a:xfrm>
            <a:off x="5935075" y="2731414"/>
            <a:ext cx="5068574" cy="2503229"/>
          </a:xfrm>
          <a:prstGeom prst="rect">
            <a:avLst/>
          </a:prstGeom>
          <a:noFill/>
        </p:spPr>
      </p:pic>
      <p:sp>
        <p:nvSpPr>
          <p:cNvPr id="4" name="投影片編號版面配置區 3">
            <a:extLst>
              <a:ext uri="{FF2B5EF4-FFF2-40B4-BE49-F238E27FC236}">
                <a16:creationId xmlns:a16="http://schemas.microsoft.com/office/drawing/2014/main" id="{5F4A36A4-CBAF-469F-0D61-DA38CC6FFFFF}"/>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29</a:t>
            </a:fld>
            <a:endParaRPr lang="en-US"/>
          </a:p>
        </p:txBody>
      </p:sp>
    </p:spTree>
    <p:extLst>
      <p:ext uri="{BB962C8B-B14F-4D97-AF65-F5344CB8AC3E}">
        <p14:creationId xmlns:p14="http://schemas.microsoft.com/office/powerpoint/2010/main" val="369195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335B37-672C-CFC8-C35C-DEBE7506129E}"/>
              </a:ext>
            </a:extLst>
          </p:cNvPr>
          <p:cNvSpPr>
            <a:spLocks noGrp="1"/>
          </p:cNvSpPr>
          <p:nvPr>
            <p:ph type="sldNum" sz="quarter" idx="12"/>
          </p:nvPr>
        </p:nvSpPr>
        <p:spPr/>
        <p:txBody>
          <a:bodyPr/>
          <a:lstStyle/>
          <a:p>
            <a:fld id="{BE15108C-154A-4A5A-9C05-91A49A422BA7}" type="slidenum">
              <a:rPr lang="en-US" smtClean="0"/>
              <a:t>3</a:t>
            </a:fld>
            <a:endParaRPr lang="en-US"/>
          </a:p>
        </p:txBody>
      </p:sp>
      <p:pic>
        <p:nvPicPr>
          <p:cNvPr id="6" name="圖片 5">
            <a:extLst>
              <a:ext uri="{FF2B5EF4-FFF2-40B4-BE49-F238E27FC236}">
                <a16:creationId xmlns:a16="http://schemas.microsoft.com/office/drawing/2014/main" id="{6CAEC209-A8CC-DAEF-D807-52476D7D14F5}"/>
              </a:ext>
            </a:extLst>
          </p:cNvPr>
          <p:cNvPicPr>
            <a:picLocks noChangeAspect="1"/>
          </p:cNvPicPr>
          <p:nvPr/>
        </p:nvPicPr>
        <p:blipFill>
          <a:blip r:embed="rId2"/>
          <a:stretch>
            <a:fillRect/>
          </a:stretch>
        </p:blipFill>
        <p:spPr>
          <a:xfrm>
            <a:off x="691079" y="2006111"/>
            <a:ext cx="9718766" cy="2612571"/>
          </a:xfrm>
          <a:prstGeom prst="rect">
            <a:avLst/>
          </a:prstGeom>
        </p:spPr>
      </p:pic>
      <p:pic>
        <p:nvPicPr>
          <p:cNvPr id="8" name="圖片 7">
            <a:extLst>
              <a:ext uri="{FF2B5EF4-FFF2-40B4-BE49-F238E27FC236}">
                <a16:creationId xmlns:a16="http://schemas.microsoft.com/office/drawing/2014/main" id="{C7BB16A7-F819-2663-0799-7FF3C2926393}"/>
              </a:ext>
            </a:extLst>
          </p:cNvPr>
          <p:cNvPicPr>
            <a:picLocks noChangeAspect="1"/>
          </p:cNvPicPr>
          <p:nvPr/>
        </p:nvPicPr>
        <p:blipFill>
          <a:blip r:embed="rId3"/>
          <a:stretch>
            <a:fillRect/>
          </a:stretch>
        </p:blipFill>
        <p:spPr>
          <a:xfrm>
            <a:off x="691079" y="725951"/>
            <a:ext cx="3135086" cy="1280160"/>
          </a:xfrm>
          <a:prstGeom prst="rect">
            <a:avLst/>
          </a:prstGeom>
        </p:spPr>
      </p:pic>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1C1FCF21-60DB-ED7A-B105-17CC1D589642}"/>
                  </a:ext>
                </a:extLst>
              </p:cNvPr>
              <p:cNvSpPr txBox="1"/>
              <p:nvPr/>
            </p:nvSpPr>
            <p:spPr>
              <a:xfrm>
                <a:off x="691079" y="4574891"/>
                <a:ext cx="42714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𝐹</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𝑖𝑑</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𝐹</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𝑖𝑑</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𝑖𝑑</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𝑖𝑑</m:t>
                      </m:r>
                    </m:oMath>
                  </m:oMathPara>
                </a14:m>
                <a:endParaRPr lang="zh-TW" altLang="en-US" dirty="0"/>
              </a:p>
            </p:txBody>
          </p:sp>
        </mc:Choice>
        <mc:Fallback xmlns="">
          <p:sp>
            <p:nvSpPr>
              <p:cNvPr id="9" name="文字方塊 8">
                <a:extLst>
                  <a:ext uri="{FF2B5EF4-FFF2-40B4-BE49-F238E27FC236}">
                    <a16:creationId xmlns:a16="http://schemas.microsoft.com/office/drawing/2014/main" id="{1C1FCF21-60DB-ED7A-B105-17CC1D589642}"/>
                  </a:ext>
                </a:extLst>
              </p:cNvPr>
              <p:cNvSpPr txBox="1">
                <a:spLocks noRot="1" noChangeAspect="1" noMove="1" noResize="1" noEditPoints="1" noAdjustHandles="1" noChangeArrowheads="1" noChangeShapeType="1" noTextEdit="1"/>
              </p:cNvSpPr>
              <p:nvPr/>
            </p:nvSpPr>
            <p:spPr>
              <a:xfrm>
                <a:off x="691079" y="4574891"/>
                <a:ext cx="4271426" cy="276999"/>
              </a:xfrm>
              <a:prstGeom prst="rect">
                <a:avLst/>
              </a:prstGeom>
              <a:blipFill>
                <a:blip r:embed="rId4"/>
                <a:stretch>
                  <a:fillRect l="-713" r="-571" b="-108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1536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B854EF7-EE0D-6329-051A-C41844C12D10}"/>
              </a:ext>
            </a:extLst>
          </p:cNvPr>
          <p:cNvSpPr>
            <a:spLocks noGrp="1"/>
          </p:cNvSpPr>
          <p:nvPr>
            <p:ph type="title"/>
          </p:nvPr>
        </p:nvSpPr>
        <p:spPr/>
        <p:txBody>
          <a:bodyPr/>
          <a:lstStyle/>
          <a:p>
            <a:r>
              <a:rPr lang="en-US" altLang="zh-TW" dirty="0"/>
              <a:t>Example</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id="{551C6208-710B-D45F-26E5-27D14BFF1014}"/>
                  </a:ext>
                </a:extLst>
              </p:cNvPr>
              <p:cNvSpPr>
                <a:spLocks noGrp="1"/>
              </p:cNvSpPr>
              <p:nvPr>
                <p:ph idx="1"/>
              </p:nvPr>
            </p:nvSpPr>
            <p:spPr/>
            <p:txBody>
              <a:bodyPr/>
              <a:lstStyle/>
              <a:p>
                <a:r>
                  <a:rPr lang="en-US" altLang="zh-TW" dirty="0"/>
                  <a:t>Consider the augmented expression grammar</a:t>
                </a:r>
              </a:p>
              <a:p>
                <a:pPr marL="0" indent="0">
                  <a:buNone/>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𝐸</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m:t>
                      </m:r>
                    </m:oMath>
                  </m:oMathPara>
                </a14:m>
                <a:endParaRPr lang="en-US" altLang="zh-TW"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r>
                        <a:rPr lang="en-US" altLang="zh-TW" b="0" i="1" smtClean="0">
                          <a:latin typeface="Cambria Math" panose="02040503050406030204" pitchFamily="18" charset="0"/>
                          <a:ea typeface="Cambria Math" panose="02040503050406030204" pitchFamily="18" charset="0"/>
                        </a:rPr>
                        <m:t> | </m:t>
                      </m:r>
                      <m:r>
                        <a:rPr lang="en-US" altLang="zh-TW" b="0" i="1" smtClean="0">
                          <a:latin typeface="Cambria Math" panose="02040503050406030204" pitchFamily="18" charset="0"/>
                          <a:ea typeface="Cambria Math" panose="02040503050406030204" pitchFamily="18" charset="0"/>
                        </a:rPr>
                        <m:t>𝑇</m:t>
                      </m:r>
                    </m:oMath>
                  </m:oMathPara>
                </a14:m>
                <a:endParaRPr lang="en-US" altLang="zh-TW"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𝑇</m:t>
                      </m:r>
                      <m:r>
                        <a:rPr lang="en-US" altLang="zh-TW" b="0" i="1" smtClean="0">
                          <a:latin typeface="Cambria Math" panose="02040503050406030204" pitchFamily="18" charset="0"/>
                        </a:rPr>
                        <m:t>→</m:t>
                      </m:r>
                      <m:r>
                        <a:rPr lang="en-US" altLang="zh-TW" b="0" i="1" smtClean="0">
                          <a:latin typeface="Cambria Math" panose="02040503050406030204" pitchFamily="18" charset="0"/>
                        </a:rPr>
                        <m:t>𝑇</m:t>
                      </m:r>
                      <m:r>
                        <a:rPr lang="en-US" altLang="zh-TW" b="0" i="1" smtClean="0">
                          <a:latin typeface="Cambria Math" panose="02040503050406030204" pitchFamily="18" charset="0"/>
                        </a:rPr>
                        <m:t>∗</m:t>
                      </m:r>
                      <m:r>
                        <a:rPr lang="en-US" altLang="zh-TW" b="0" i="1" smtClean="0">
                          <a:latin typeface="Cambria Math" panose="02040503050406030204" pitchFamily="18" charset="0"/>
                        </a:rPr>
                        <m:t>𝐹</m:t>
                      </m:r>
                      <m:r>
                        <a:rPr lang="en-US" altLang="zh-TW" b="0" i="1" smtClean="0">
                          <a:latin typeface="Cambria Math" panose="02040503050406030204" pitchFamily="18" charset="0"/>
                          <a:ea typeface="Cambria Math" panose="02040503050406030204" pitchFamily="18" charset="0"/>
                        </a:rPr>
                        <m:t> | </m:t>
                      </m:r>
                      <m:r>
                        <a:rPr lang="en-US" altLang="zh-TW" b="0" i="1" smtClean="0">
                          <a:latin typeface="Cambria Math" panose="02040503050406030204" pitchFamily="18" charset="0"/>
                          <a:ea typeface="Cambria Math" panose="02040503050406030204" pitchFamily="18" charset="0"/>
                        </a:rPr>
                        <m:t>𝐹</m:t>
                      </m:r>
                    </m:oMath>
                  </m:oMathPara>
                </a14:m>
                <a:endParaRPr lang="en-US" altLang="zh-TW"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𝐹</m:t>
                      </m:r>
                      <m:r>
                        <a:rPr lang="en-US" altLang="zh-TW" i="1">
                          <a:latin typeface="Cambria Math" panose="02040503050406030204" pitchFamily="18" charset="0"/>
                        </a:rPr>
                        <m:t>→(</m:t>
                      </m:r>
                      <m:r>
                        <a:rPr lang="en-US" altLang="zh-TW" i="1">
                          <a:latin typeface="Cambria Math" panose="02040503050406030204" pitchFamily="18" charset="0"/>
                        </a:rPr>
                        <m:t>𝐸</m:t>
                      </m:r>
                      <m:r>
                        <a:rPr lang="en-US" altLang="zh-TW" i="1">
                          <a:latin typeface="Cambria Math" panose="02040503050406030204" pitchFamily="18" charset="0"/>
                        </a:rPr>
                        <m:t>) | </m:t>
                      </m:r>
                      <m:r>
                        <a:rPr lang="en-US" altLang="zh-TW" i="1">
                          <a:latin typeface="Cambria Math" panose="02040503050406030204" pitchFamily="18" charset="0"/>
                          <a:ea typeface="Cambria Math" panose="02040503050406030204" pitchFamily="18" charset="0"/>
                        </a:rPr>
                        <m:t>𝑖𝑑</m:t>
                      </m:r>
                    </m:oMath>
                  </m:oMathPara>
                </a14:m>
                <a:endParaRPr lang="en-US" altLang="zh-TW" dirty="0">
                  <a:ea typeface="Cambria Math" panose="02040503050406030204" pitchFamily="18" charset="0"/>
                </a:endParaRPr>
              </a:p>
              <a:p>
                <a:pPr marL="0" indent="0">
                  <a:buNone/>
                </a:pPr>
                <a:r>
                  <a:rPr lang="en-US" altLang="zh-TW" dirty="0">
                    <a:ea typeface="Cambria Math" panose="02040503050406030204" pitchFamily="18" charset="0"/>
                  </a:rPr>
                  <a:t>If </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𝐼</m:t>
                    </m:r>
                  </m:oMath>
                </a14:m>
                <a:r>
                  <a:rPr lang="en-US" altLang="zh-TW" dirty="0">
                    <a:ea typeface="Cambria Math" panose="02040503050406030204" pitchFamily="18" charset="0"/>
                  </a:rPr>
                  <a:t> is the set of one item </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𝐸</m:t>
                        </m:r>
                      </m:e>
                      <m:sup>
                        <m:r>
                          <a:rPr lang="en-US" altLang="zh-TW" i="1">
                            <a:latin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𝐸</m:t>
                    </m:r>
                    <m:r>
                      <a:rPr lang="en-US" altLang="zh-TW" b="0" i="1"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ea typeface="Cambria Math" panose="02040503050406030204" pitchFamily="18" charset="0"/>
                      </a:rPr>
                      <m:t>}</m:t>
                    </m:r>
                  </m:oMath>
                </a14:m>
                <a:r>
                  <a:rPr lang="en-US" altLang="zh-TW" dirty="0">
                    <a:ea typeface="Cambria Math" panose="02040503050406030204" pitchFamily="18" charset="0"/>
                  </a:rPr>
                  <a:t>, then CLOSURE(</a:t>
                </a:r>
                <a14:m>
                  <m:oMath xmlns:m="http://schemas.openxmlformats.org/officeDocument/2006/math">
                    <m:r>
                      <a:rPr lang="en-US" altLang="zh-TW" i="1" dirty="0">
                        <a:latin typeface="Cambria Math" panose="02040503050406030204" pitchFamily="18" charset="0"/>
                        <a:ea typeface="Cambria Math" panose="02040503050406030204" pitchFamily="18" charset="0"/>
                      </a:rPr>
                      <m:t>𝐼</m:t>
                    </m:r>
                  </m:oMath>
                </a14:m>
                <a:r>
                  <a:rPr lang="en-US" altLang="zh-TW" dirty="0">
                    <a:ea typeface="Cambria Math" panose="02040503050406030204" pitchFamily="18" charset="0"/>
                  </a:rPr>
                  <a:t>) contains the set of items:</a:t>
                </a:r>
              </a:p>
              <a:p>
                <a:pPr marL="0" indent="0">
                  <a:buNone/>
                </a:pPr>
                <a14:m>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𝐸</m:t>
                        </m:r>
                      </m:e>
                      <m:sup>
                        <m:r>
                          <a:rPr lang="en-US" altLang="zh-TW" i="1">
                            <a:latin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𝐸</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𝐸</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𝑇</m:t>
                    </m:r>
                    <m:r>
                      <a:rPr lang="en-US" altLang="zh-TW" i="1">
                        <a:latin typeface="Cambria Math" panose="02040503050406030204" pitchFamily="18" charset="0"/>
                      </a:rPr>
                      <m:t>→●</m:t>
                    </m:r>
                    <m:r>
                      <a:rPr lang="en-US" altLang="zh-TW" i="1">
                        <a:latin typeface="Cambria Math" panose="02040503050406030204" pitchFamily="18" charset="0"/>
                      </a:rPr>
                      <m:t>𝑇</m:t>
                    </m:r>
                    <m:r>
                      <a:rPr lang="en-US" altLang="zh-TW" i="1">
                        <a:latin typeface="Cambria Math" panose="02040503050406030204" pitchFamily="18" charset="0"/>
                      </a:rPr>
                      <m:t>∗</m:t>
                    </m:r>
                    <m:r>
                      <a:rPr lang="en-US" altLang="zh-TW" i="1">
                        <a:latin typeface="Cambria Math" panose="02040503050406030204" pitchFamily="18" charset="0"/>
                      </a:rPr>
                      <m:t>𝐹</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𝑇</m:t>
                    </m:r>
                    <m:r>
                      <a:rPr lang="en-US" altLang="zh-TW" i="1">
                        <a:latin typeface="Cambria Math" panose="02040503050406030204" pitchFamily="18" charset="0"/>
                      </a:rPr>
                      <m:t>→●</m:t>
                    </m:r>
                    <m:r>
                      <a:rPr lang="en-US" altLang="zh-TW" i="1">
                        <a:latin typeface="Cambria Math" panose="02040503050406030204" pitchFamily="18" charset="0"/>
                      </a:rPr>
                      <m:t>𝐹</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𝐹</m:t>
                    </m:r>
                    <m:r>
                      <a:rPr lang="en-US" altLang="zh-TW" i="1">
                        <a:latin typeface="Cambria Math" panose="02040503050406030204" pitchFamily="18" charset="0"/>
                      </a:rPr>
                      <m:t>→●(</m:t>
                    </m:r>
                    <m:r>
                      <a:rPr lang="en-US" altLang="zh-TW" i="1">
                        <a:latin typeface="Cambria Math" panose="02040503050406030204" pitchFamily="18" charset="0"/>
                      </a:rPr>
                      <m:t>𝐸</m:t>
                    </m:r>
                    <m:r>
                      <a:rPr lang="en-US" altLang="zh-TW" i="1">
                        <a:latin typeface="Cambria Math" panose="02040503050406030204" pitchFamily="18" charset="0"/>
                      </a:rPr>
                      <m:t>)</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rPr>
                      <m:t>𝐹</m:t>
                    </m:r>
                    <m:r>
                      <a:rPr lang="en-US" altLang="zh-TW" i="1">
                        <a:latin typeface="Cambria Math" panose="02040503050406030204" pitchFamily="18" charset="0"/>
                      </a:rPr>
                      <m:t>→●</m:t>
                    </m:r>
                    <m:r>
                      <a:rPr lang="en-US" altLang="zh-TW" b="0" i="1" smtClean="0">
                        <a:latin typeface="Cambria Math" panose="02040503050406030204" pitchFamily="18" charset="0"/>
                      </a:rPr>
                      <m:t>𝑖𝑑</m:t>
                    </m:r>
                  </m:oMath>
                </a14:m>
                <a:endParaRPr lang="en-US" altLang="zh-TW" i="1" dirty="0">
                  <a:ea typeface="Cambria Math" panose="02040503050406030204" pitchFamily="18" charset="0"/>
                </a:endParaRPr>
              </a:p>
              <a:p>
                <a:pPr marL="0" indent="0">
                  <a:buNone/>
                </a:pPr>
                <a:endParaRPr lang="en-US" altLang="zh-TW" dirty="0">
                  <a:ea typeface="Cambria Math" panose="02040503050406030204" pitchFamily="18" charset="0"/>
                </a:endParaRPr>
              </a:p>
              <a:p>
                <a:pPr marL="0" indent="0">
                  <a:buNone/>
                </a:pPr>
                <a:endParaRPr lang="en-US" altLang="zh-TW" dirty="0">
                  <a:ea typeface="Cambria Math" panose="02040503050406030204" pitchFamily="18" charset="0"/>
                </a:endParaRPr>
              </a:p>
            </p:txBody>
          </p:sp>
        </mc:Choice>
        <mc:Fallback xmlns="">
          <p:sp>
            <p:nvSpPr>
              <p:cNvPr id="7" name="內容版面配置區 6">
                <a:extLst>
                  <a:ext uri="{FF2B5EF4-FFF2-40B4-BE49-F238E27FC236}">
                    <a16:creationId xmlns:a16="http://schemas.microsoft.com/office/drawing/2014/main" id="{551C6208-710B-D45F-26E5-27D14BFF1014}"/>
                  </a:ext>
                </a:extLst>
              </p:cNvPr>
              <p:cNvSpPr>
                <a:spLocks noGrp="1" noRot="1" noChangeAspect="1" noMove="1" noResize="1" noEditPoints="1" noAdjustHandles="1" noChangeArrowheads="1" noChangeShapeType="1" noTextEdit="1"/>
              </p:cNvSpPr>
              <p:nvPr>
                <p:ph idx="1"/>
              </p:nvPr>
            </p:nvSpPr>
            <p:spPr>
              <a:blipFill>
                <a:blip r:embed="rId2"/>
                <a:stretch>
                  <a:fillRect l="-590" t="-1026"/>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740499DE-C494-188D-8E2E-FA88B6F2FC89}"/>
              </a:ext>
            </a:extLst>
          </p:cNvPr>
          <p:cNvSpPr>
            <a:spLocks noGrp="1"/>
          </p:cNvSpPr>
          <p:nvPr>
            <p:ph type="sldNum" sz="quarter" idx="12"/>
          </p:nvPr>
        </p:nvSpPr>
        <p:spPr/>
        <p:txBody>
          <a:bodyPr/>
          <a:lstStyle/>
          <a:p>
            <a:fld id="{BE15108C-154A-4A5A-9C05-91A49A422BA7}" type="slidenum">
              <a:rPr lang="en-US" smtClean="0"/>
              <a:t>30</a:t>
            </a:fld>
            <a:endParaRPr lang="en-US"/>
          </a:p>
        </p:txBody>
      </p:sp>
    </p:spTree>
    <p:extLst>
      <p:ext uri="{BB962C8B-B14F-4D97-AF65-F5344CB8AC3E}">
        <p14:creationId xmlns:p14="http://schemas.microsoft.com/office/powerpoint/2010/main" val="355393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DFA3AF-D673-796D-2B89-A8B665BD5E9C}"/>
              </a:ext>
            </a:extLst>
          </p:cNvPr>
          <p:cNvSpPr>
            <a:spLocks noGrp="1"/>
          </p:cNvSpPr>
          <p:nvPr>
            <p:ph type="title"/>
          </p:nvPr>
        </p:nvSpPr>
        <p:spPr/>
        <p:txBody>
          <a:bodyPr/>
          <a:lstStyle/>
          <a:p>
            <a:r>
              <a:rPr lang="en-US" altLang="zh-TW" dirty="0"/>
              <a:t>LR(0) items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4EF7A52-3AFC-1265-50D9-E006C967B75D}"/>
                  </a:ext>
                </a:extLst>
              </p:cNvPr>
              <p:cNvSpPr>
                <a:spLocks noGrp="1"/>
              </p:cNvSpPr>
              <p:nvPr>
                <p:ph idx="1"/>
              </p:nvPr>
            </p:nvSpPr>
            <p:spPr/>
            <p:txBody>
              <a:bodyPr/>
              <a:lstStyle/>
              <a:p>
                <a:r>
                  <a:rPr lang="en-US" altLang="zh-TW" dirty="0"/>
                  <a:t>We divide all the sets of items of interest into two classes:</a:t>
                </a:r>
              </a:p>
              <a:p>
                <a:pPr lvl="1"/>
                <a:r>
                  <a:rPr lang="en-US" altLang="zh-TW" dirty="0">
                    <a:solidFill>
                      <a:srgbClr val="FF0000"/>
                    </a:solidFill>
                  </a:rPr>
                  <a:t>Kernel items</a:t>
                </a:r>
                <a:r>
                  <a:rPr lang="en-US" altLang="zh-TW" dirty="0"/>
                  <a:t>: the initial item, </a:t>
                </a:r>
                <a14:m>
                  <m:oMath xmlns:m="http://schemas.openxmlformats.org/officeDocument/2006/math">
                    <m:r>
                      <a:rPr lang="en-US" altLang="zh-TW" i="1">
                        <a:latin typeface="Cambria Math" panose="02040503050406030204" pitchFamily="18" charset="0"/>
                      </a:rPr>
                      <m:t>𝑆</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𝑆</m:t>
                    </m:r>
                  </m:oMath>
                </a14:m>
                <a:r>
                  <a:rPr lang="en-US" altLang="zh-TW" dirty="0"/>
                  <a:t>, and all items whose dots are not at the left end.</a:t>
                </a:r>
              </a:p>
              <a:p>
                <a:pPr lvl="1"/>
                <a:r>
                  <a:rPr lang="en-US" altLang="zh-TW" dirty="0" err="1">
                    <a:solidFill>
                      <a:srgbClr val="FF0000"/>
                    </a:solidFill>
                  </a:rPr>
                  <a:t>Nonkernel</a:t>
                </a:r>
                <a:r>
                  <a:rPr lang="en-US" altLang="zh-TW" dirty="0">
                    <a:solidFill>
                      <a:srgbClr val="FF0000"/>
                    </a:solidFill>
                  </a:rPr>
                  <a:t> items</a:t>
                </a:r>
                <a:r>
                  <a:rPr lang="en-US" altLang="zh-TW" dirty="0"/>
                  <a:t>: all items with their dots at the left end, except for </a:t>
                </a:r>
                <a14:m>
                  <m:oMath xmlns:m="http://schemas.openxmlformats.org/officeDocument/2006/math">
                    <m:r>
                      <a:rPr lang="en-US" altLang="zh-TW" i="1">
                        <a:latin typeface="Cambria Math" panose="02040503050406030204" pitchFamily="18" charset="0"/>
                      </a:rPr>
                      <m:t>𝑆</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𝑆</m:t>
                    </m:r>
                  </m:oMath>
                </a14:m>
                <a:r>
                  <a:rPr lang="en-US" altLang="zh-TW" dirty="0"/>
                  <a:t>.</a:t>
                </a:r>
              </a:p>
              <a:p>
                <a:endParaRPr lang="en-US" altLang="zh-TW" dirty="0"/>
              </a:p>
              <a:p>
                <a:r>
                  <a:rPr lang="en-US" altLang="zh-TW" dirty="0"/>
                  <a:t>We now define a </a:t>
                </a:r>
                <a:r>
                  <a:rPr lang="en-US" altLang="zh-TW" dirty="0">
                    <a:solidFill>
                      <a:srgbClr val="FF0000"/>
                    </a:solidFill>
                  </a:rPr>
                  <a:t>parser state </a:t>
                </a:r>
                <a:r>
                  <a:rPr lang="en-US" altLang="zh-TW" dirty="0"/>
                  <a:t>as a set of LR(0) items. While each state is formally a set of items.</a:t>
                </a:r>
              </a:p>
              <a:p>
                <a:pPr lvl="1"/>
                <a:endParaRPr lang="en-US" altLang="zh-TW" dirty="0"/>
              </a:p>
              <a:p>
                <a:pPr lvl="1"/>
                <a:endParaRPr lang="zh-TW" altLang="en-US" dirty="0"/>
              </a:p>
            </p:txBody>
          </p:sp>
        </mc:Choice>
        <mc:Fallback xmlns="">
          <p:sp>
            <p:nvSpPr>
              <p:cNvPr id="3" name="內容版面配置區 2">
                <a:extLst>
                  <a:ext uri="{FF2B5EF4-FFF2-40B4-BE49-F238E27FC236}">
                    <a16:creationId xmlns:a16="http://schemas.microsoft.com/office/drawing/2014/main" id="{D4EF7A52-3AFC-1265-50D9-E006C967B75D}"/>
                  </a:ext>
                </a:extLst>
              </p:cNvPr>
              <p:cNvSpPr>
                <a:spLocks noGrp="1" noRot="1" noChangeAspect="1" noMove="1" noResize="1" noEditPoints="1" noAdjustHandles="1" noChangeArrowheads="1" noChangeShapeType="1" noTextEdit="1"/>
              </p:cNvSpPr>
              <p:nvPr>
                <p:ph idx="1"/>
              </p:nvPr>
            </p:nvSpPr>
            <p:spPr>
              <a:blipFill>
                <a:blip r:embed="rId2"/>
                <a:stretch>
                  <a:fillRect l="-177" t="-1026" r="-106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FFE521-DF89-8A0B-1E8D-DC1D200E6490}"/>
              </a:ext>
            </a:extLst>
          </p:cNvPr>
          <p:cNvSpPr>
            <a:spLocks noGrp="1"/>
          </p:cNvSpPr>
          <p:nvPr>
            <p:ph type="sldNum" sz="quarter" idx="12"/>
          </p:nvPr>
        </p:nvSpPr>
        <p:spPr/>
        <p:txBody>
          <a:bodyPr/>
          <a:lstStyle/>
          <a:p>
            <a:fld id="{BE15108C-154A-4A5A-9C05-91A49A422BA7}" type="slidenum">
              <a:rPr lang="en-US" smtClean="0"/>
              <a:t>31</a:t>
            </a:fld>
            <a:endParaRPr lang="en-US"/>
          </a:p>
        </p:txBody>
      </p:sp>
    </p:spTree>
    <p:extLst>
      <p:ext uri="{BB962C8B-B14F-4D97-AF65-F5344CB8AC3E}">
        <p14:creationId xmlns:p14="http://schemas.microsoft.com/office/powerpoint/2010/main" val="1635934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E264C-A338-F218-1162-490DDE101F58}"/>
              </a:ext>
            </a:extLst>
          </p:cNvPr>
          <p:cNvSpPr>
            <a:spLocks noGrp="1"/>
          </p:cNvSpPr>
          <p:nvPr>
            <p:ph type="title"/>
          </p:nvPr>
        </p:nvSpPr>
        <p:spPr/>
        <p:txBody>
          <a:bodyPr/>
          <a:lstStyle/>
          <a:p>
            <a:r>
              <a:rPr lang="en-US" altLang="zh-TW" dirty="0"/>
              <a:t>The Function GOT0</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233D2A0-9374-BBAF-8A2E-BF8D37F801EC}"/>
                  </a:ext>
                </a:extLst>
              </p:cNvPr>
              <p:cNvSpPr>
                <a:spLocks noGrp="1"/>
              </p:cNvSpPr>
              <p:nvPr>
                <p:ph idx="1"/>
              </p:nvPr>
            </p:nvSpPr>
            <p:spPr/>
            <p:txBody>
              <a:bodyPr/>
              <a:lstStyle/>
              <a:p>
                <a:r>
                  <a:rPr lang="en-US" altLang="zh-TW" dirty="0"/>
                  <a:t>GOTO(</a:t>
                </a:r>
                <a14:m>
                  <m:oMath xmlns:m="http://schemas.openxmlformats.org/officeDocument/2006/math">
                    <m:r>
                      <a:rPr lang="en-US" altLang="zh-TW" i="1" dirty="0" smtClean="0">
                        <a:latin typeface="Cambria Math" panose="02040503050406030204" pitchFamily="18" charset="0"/>
                      </a:rPr>
                      <m:t>𝐼</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𝑋</m:t>
                    </m:r>
                  </m:oMath>
                </a14:m>
                <a:r>
                  <a:rPr lang="en-US" altLang="zh-TW" dirty="0"/>
                  <a:t>) is defined to be the closure of the set of all items [</a:t>
                </a:r>
                <a14:m>
                  <m:oMath xmlns:m="http://schemas.openxmlformats.org/officeDocument/2006/math">
                    <m:r>
                      <a:rPr lang="en-US" altLang="zh-TW" i="1">
                        <a:latin typeface="Cambria Math" panose="02040503050406030204" pitchFamily="18" charset="0"/>
                      </a:rPr>
                      <m:t>𝐴</m:t>
                    </m:r>
                    <m:r>
                      <a:rPr lang="en-US" altLang="zh-TW" i="1">
                        <a:latin typeface="Cambria Math" panose="02040503050406030204" pitchFamily="18" charset="0"/>
                      </a:rPr>
                      <m:t>→</m:t>
                    </m:r>
                    <m:r>
                      <a:rPr lang="zh-TW" altLang="en-US" i="1">
                        <a:latin typeface="Cambria Math" panose="02040503050406030204" pitchFamily="18" charset="0"/>
                      </a:rPr>
                      <m:t>𝛼</m:t>
                    </m:r>
                    <m:r>
                      <a:rPr lang="en-US" altLang="zh-TW" b="0" i="1" smtClean="0">
                        <a:latin typeface="Cambria Math" panose="02040503050406030204" pitchFamily="18" charset="0"/>
                      </a:rPr>
                      <m:t>𝑋</m:t>
                    </m:r>
                    <m:r>
                      <a:rPr lang="en-US" altLang="zh-TW" i="1">
                        <a:latin typeface="Cambria Math" panose="02040503050406030204" pitchFamily="18" charset="0"/>
                      </a:rPr>
                      <m:t>●</m:t>
                    </m:r>
                    <m:r>
                      <a:rPr lang="zh-TW" altLang="en-US" i="1">
                        <a:latin typeface="Cambria Math" panose="02040503050406030204" pitchFamily="18" charset="0"/>
                      </a:rPr>
                      <m:t>𝛽</m:t>
                    </m:r>
                  </m:oMath>
                </a14:m>
                <a:r>
                  <a:rPr lang="en-US" altLang="zh-TW" dirty="0"/>
                  <a:t> ] such that [</a:t>
                </a:r>
                <a14:m>
                  <m:oMath xmlns:m="http://schemas.openxmlformats.org/officeDocument/2006/math">
                    <m:r>
                      <a:rPr lang="en-US" altLang="zh-TW" i="1">
                        <a:latin typeface="Cambria Math" panose="02040503050406030204" pitchFamily="18" charset="0"/>
                      </a:rPr>
                      <m:t>𝐴</m:t>
                    </m:r>
                    <m:r>
                      <a:rPr lang="en-US" altLang="zh-TW" i="1">
                        <a:latin typeface="Cambria Math" panose="02040503050406030204" pitchFamily="18" charset="0"/>
                      </a:rPr>
                      <m:t>→</m:t>
                    </m:r>
                    <m:r>
                      <a:rPr lang="zh-TW" altLang="en-US" i="1">
                        <a:latin typeface="Cambria Math" panose="02040503050406030204" pitchFamily="18" charset="0"/>
                      </a:rPr>
                      <m:t>𝛼</m:t>
                    </m:r>
                    <m:r>
                      <a:rPr lang="en-US" altLang="zh-TW" i="1">
                        <a:latin typeface="Cambria Math" panose="02040503050406030204" pitchFamily="18" charset="0"/>
                      </a:rPr>
                      <m:t>●</m:t>
                    </m:r>
                    <m:r>
                      <a:rPr lang="en-US" altLang="zh-TW" b="0" i="1" smtClean="0">
                        <a:latin typeface="Cambria Math" panose="02040503050406030204" pitchFamily="18" charset="0"/>
                      </a:rPr>
                      <m:t>𝑋</m:t>
                    </m:r>
                    <m:r>
                      <a:rPr lang="zh-TW" altLang="en-US" i="1">
                        <a:latin typeface="Cambria Math" panose="02040503050406030204" pitchFamily="18" charset="0"/>
                      </a:rPr>
                      <m:t>𝛽</m:t>
                    </m:r>
                  </m:oMath>
                </a14:m>
                <a:r>
                  <a:rPr lang="en-US" altLang="zh-TW" dirty="0"/>
                  <a:t> ] is in </a:t>
                </a:r>
                <a14:m>
                  <m:oMath xmlns:m="http://schemas.openxmlformats.org/officeDocument/2006/math">
                    <m:r>
                      <a:rPr lang="en-US" altLang="zh-TW" i="1" dirty="0" smtClean="0">
                        <a:latin typeface="Cambria Math" panose="02040503050406030204" pitchFamily="18" charset="0"/>
                      </a:rPr>
                      <m:t>𝐼</m:t>
                    </m:r>
                  </m:oMath>
                </a14:m>
                <a:r>
                  <a:rPr lang="en-US" altLang="zh-TW" dirty="0"/>
                  <a:t> where </a:t>
                </a:r>
                <a14:m>
                  <m:oMath xmlns:m="http://schemas.openxmlformats.org/officeDocument/2006/math">
                    <m:r>
                      <a:rPr lang="en-US" altLang="zh-TW" i="1" dirty="0" smtClean="0">
                        <a:latin typeface="Cambria Math" panose="02040503050406030204" pitchFamily="18" charset="0"/>
                      </a:rPr>
                      <m:t>𝐼</m:t>
                    </m:r>
                  </m:oMath>
                </a14:m>
                <a:r>
                  <a:rPr lang="en-US" altLang="zh-TW" dirty="0"/>
                  <a:t> is a set of items and </a:t>
                </a:r>
                <a14:m>
                  <m:oMath xmlns:m="http://schemas.openxmlformats.org/officeDocument/2006/math">
                    <m:r>
                      <a:rPr lang="en-US" altLang="zh-TW" i="1" dirty="0" smtClean="0">
                        <a:latin typeface="Cambria Math" panose="02040503050406030204" pitchFamily="18" charset="0"/>
                      </a:rPr>
                      <m:t>𝑋</m:t>
                    </m:r>
                  </m:oMath>
                </a14:m>
                <a:r>
                  <a:rPr lang="en-US" altLang="zh-TW" dirty="0"/>
                  <a:t> is a grammar symbol.</a:t>
                </a:r>
              </a:p>
              <a:p>
                <a:r>
                  <a:rPr lang="en-US" altLang="zh-TW" dirty="0"/>
                  <a:t>Intuitively, the GOT0 function is used to define the transitions in the LR(0) automaton for a grammar. </a:t>
                </a:r>
              </a:p>
              <a:p>
                <a:r>
                  <a:rPr lang="en-US" altLang="zh-TW" dirty="0"/>
                  <a:t>The states of the automaton correspond to sets of items, and GOTO(</a:t>
                </a:r>
                <a14:m>
                  <m:oMath xmlns:m="http://schemas.openxmlformats.org/officeDocument/2006/math">
                    <m:r>
                      <a:rPr lang="en-US" altLang="zh-TW" i="1" dirty="0" smtClean="0">
                        <a:latin typeface="Cambria Math" panose="02040503050406030204" pitchFamily="18" charset="0"/>
                      </a:rPr>
                      <m:t>𝐼</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𝑋</m:t>
                    </m:r>
                  </m:oMath>
                </a14:m>
                <a:r>
                  <a:rPr lang="en-US" altLang="zh-TW" dirty="0"/>
                  <a:t>) specifies the transition from the state for </a:t>
                </a:r>
                <a14:m>
                  <m:oMath xmlns:m="http://schemas.openxmlformats.org/officeDocument/2006/math">
                    <m:r>
                      <a:rPr lang="en-US" altLang="zh-TW" i="1" dirty="0" smtClean="0">
                        <a:latin typeface="Cambria Math" panose="02040503050406030204" pitchFamily="18" charset="0"/>
                      </a:rPr>
                      <m:t>𝐼</m:t>
                    </m:r>
                  </m:oMath>
                </a14:m>
                <a:r>
                  <a:rPr lang="en-US" altLang="zh-TW" dirty="0"/>
                  <a:t> under input </a:t>
                </a:r>
                <a14:m>
                  <m:oMath xmlns:m="http://schemas.openxmlformats.org/officeDocument/2006/math">
                    <m:r>
                      <a:rPr lang="en-US" altLang="zh-TW" i="1" dirty="0" smtClean="0">
                        <a:latin typeface="Cambria Math" panose="02040503050406030204" pitchFamily="18" charset="0"/>
                      </a:rPr>
                      <m:t>𝑋</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C233D2A0-9374-BBAF-8A2E-BF8D37F801EC}"/>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9F1089C-8E52-D6AD-D011-EB4381F8ECC5}"/>
              </a:ext>
            </a:extLst>
          </p:cNvPr>
          <p:cNvSpPr>
            <a:spLocks noGrp="1"/>
          </p:cNvSpPr>
          <p:nvPr>
            <p:ph type="sldNum" sz="quarter" idx="12"/>
          </p:nvPr>
        </p:nvSpPr>
        <p:spPr/>
        <p:txBody>
          <a:bodyPr/>
          <a:lstStyle/>
          <a:p>
            <a:fld id="{BE15108C-154A-4A5A-9C05-91A49A422BA7}" type="slidenum">
              <a:rPr lang="en-US" smtClean="0"/>
              <a:t>32</a:t>
            </a:fld>
            <a:endParaRPr lang="en-US"/>
          </a:p>
        </p:txBody>
      </p:sp>
    </p:spTree>
    <p:extLst>
      <p:ext uri="{BB962C8B-B14F-4D97-AF65-F5344CB8AC3E}">
        <p14:creationId xmlns:p14="http://schemas.microsoft.com/office/powerpoint/2010/main" val="1128652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3DB61E5-6B37-E0E8-002A-97BC3163D920}"/>
              </a:ext>
            </a:extLst>
          </p:cNvPr>
          <p:cNvSpPr>
            <a:spLocks noGrp="1"/>
          </p:cNvSpPr>
          <p:nvPr>
            <p:ph type="sldNum" sz="quarter" idx="12"/>
          </p:nvPr>
        </p:nvSpPr>
        <p:spPr/>
        <p:txBody>
          <a:bodyPr/>
          <a:lstStyle/>
          <a:p>
            <a:fld id="{BE15108C-154A-4A5A-9C05-91A49A422BA7}" type="slidenum">
              <a:rPr lang="en-US" smtClean="0"/>
              <a:t>33</a:t>
            </a:fld>
            <a:endParaRPr lang="en-US"/>
          </a:p>
        </p:txBody>
      </p:sp>
      <p:pic>
        <p:nvPicPr>
          <p:cNvPr id="6" name="圖片 5">
            <a:extLst>
              <a:ext uri="{FF2B5EF4-FFF2-40B4-BE49-F238E27FC236}">
                <a16:creationId xmlns:a16="http://schemas.microsoft.com/office/drawing/2014/main" id="{43029173-AC36-50D9-3DF0-300E97A9F2D5}"/>
              </a:ext>
            </a:extLst>
          </p:cNvPr>
          <p:cNvPicPr>
            <a:picLocks noChangeAspect="1"/>
          </p:cNvPicPr>
          <p:nvPr/>
        </p:nvPicPr>
        <p:blipFill>
          <a:blip r:embed="rId2"/>
          <a:stretch>
            <a:fillRect/>
          </a:stretch>
        </p:blipFill>
        <p:spPr>
          <a:xfrm>
            <a:off x="114353" y="465505"/>
            <a:ext cx="6482190" cy="5287036"/>
          </a:xfrm>
          <a:prstGeom prst="rect">
            <a:avLst/>
          </a:prstGeom>
        </p:spPr>
      </p:pic>
      <p:pic>
        <p:nvPicPr>
          <p:cNvPr id="8" name="圖片 7">
            <a:extLst>
              <a:ext uri="{FF2B5EF4-FFF2-40B4-BE49-F238E27FC236}">
                <a16:creationId xmlns:a16="http://schemas.microsoft.com/office/drawing/2014/main" id="{5716535D-1CEF-4824-738E-E2CEDCF1DC5F}"/>
              </a:ext>
            </a:extLst>
          </p:cNvPr>
          <p:cNvPicPr>
            <a:picLocks noChangeAspect="1"/>
          </p:cNvPicPr>
          <p:nvPr/>
        </p:nvPicPr>
        <p:blipFill>
          <a:blip r:embed="rId3"/>
          <a:stretch>
            <a:fillRect/>
          </a:stretch>
        </p:blipFill>
        <p:spPr>
          <a:xfrm>
            <a:off x="6596543" y="465505"/>
            <a:ext cx="5595457" cy="3893505"/>
          </a:xfrm>
          <a:prstGeom prst="rect">
            <a:avLst/>
          </a:prstGeom>
        </p:spPr>
      </p:pic>
    </p:spTree>
    <p:extLst>
      <p:ext uri="{BB962C8B-B14F-4D97-AF65-F5344CB8AC3E}">
        <p14:creationId xmlns:p14="http://schemas.microsoft.com/office/powerpoint/2010/main" val="418518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EADFB3-6382-45DF-4F2B-42C010B673C4}"/>
              </a:ext>
            </a:extLst>
          </p:cNvPr>
          <p:cNvSpPr>
            <a:spLocks noGrp="1"/>
          </p:cNvSpPr>
          <p:nvPr>
            <p:ph type="sldNum" sz="quarter" idx="12"/>
          </p:nvPr>
        </p:nvSpPr>
        <p:spPr/>
        <p:txBody>
          <a:bodyPr/>
          <a:lstStyle/>
          <a:p>
            <a:fld id="{BE15108C-154A-4A5A-9C05-91A49A422BA7}" type="slidenum">
              <a:rPr lang="en-US" smtClean="0"/>
              <a:t>34</a:t>
            </a:fld>
            <a:endParaRPr lang="en-US"/>
          </a:p>
        </p:txBody>
      </p:sp>
      <p:pic>
        <p:nvPicPr>
          <p:cNvPr id="6" name="圖片 5">
            <a:extLst>
              <a:ext uri="{FF2B5EF4-FFF2-40B4-BE49-F238E27FC236}">
                <a16:creationId xmlns:a16="http://schemas.microsoft.com/office/drawing/2014/main" id="{65D3084F-687C-EA5A-1E13-B8F1F9185A57}"/>
              </a:ext>
            </a:extLst>
          </p:cNvPr>
          <p:cNvPicPr>
            <a:picLocks noChangeAspect="1"/>
          </p:cNvPicPr>
          <p:nvPr/>
        </p:nvPicPr>
        <p:blipFill>
          <a:blip r:embed="rId2"/>
          <a:stretch>
            <a:fillRect/>
          </a:stretch>
        </p:blipFill>
        <p:spPr>
          <a:xfrm>
            <a:off x="2534349" y="1494812"/>
            <a:ext cx="9582150" cy="4791075"/>
          </a:xfrm>
          <a:prstGeom prst="rect">
            <a:avLst/>
          </a:prstGeom>
        </p:spPr>
      </p:pic>
      <p:pic>
        <p:nvPicPr>
          <p:cNvPr id="7" name="圖片 6">
            <a:extLst>
              <a:ext uri="{FF2B5EF4-FFF2-40B4-BE49-F238E27FC236}">
                <a16:creationId xmlns:a16="http://schemas.microsoft.com/office/drawing/2014/main" id="{04EBD69A-7B71-5789-4246-E3D0A084B82E}"/>
              </a:ext>
            </a:extLst>
          </p:cNvPr>
          <p:cNvPicPr>
            <a:picLocks noChangeAspect="1"/>
          </p:cNvPicPr>
          <p:nvPr/>
        </p:nvPicPr>
        <p:blipFill rotWithShape="1">
          <a:blip r:embed="rId3"/>
          <a:srcRect b="69380"/>
          <a:stretch/>
        </p:blipFill>
        <p:spPr>
          <a:xfrm>
            <a:off x="285226" y="113835"/>
            <a:ext cx="4923875" cy="1229975"/>
          </a:xfrm>
          <a:prstGeom prst="rect">
            <a:avLst/>
          </a:prstGeom>
        </p:spPr>
      </p:pic>
    </p:spTree>
    <p:extLst>
      <p:ext uri="{BB962C8B-B14F-4D97-AF65-F5344CB8AC3E}">
        <p14:creationId xmlns:p14="http://schemas.microsoft.com/office/powerpoint/2010/main" val="331072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93A8952-635B-E1B7-A6E6-88D371E87E22}"/>
              </a:ext>
            </a:extLst>
          </p:cNvPr>
          <p:cNvSpPr>
            <a:spLocks noGrp="1"/>
          </p:cNvSpPr>
          <p:nvPr>
            <p:ph type="sldNum" sz="quarter" idx="12"/>
          </p:nvPr>
        </p:nvSpPr>
        <p:spPr/>
        <p:txBody>
          <a:bodyPr/>
          <a:lstStyle/>
          <a:p>
            <a:fld id="{BE15108C-154A-4A5A-9C05-91A49A422BA7}" type="slidenum">
              <a:rPr lang="en-US" smtClean="0"/>
              <a:t>35</a:t>
            </a:fld>
            <a:endParaRPr lang="en-US"/>
          </a:p>
        </p:txBody>
      </p:sp>
      <p:pic>
        <p:nvPicPr>
          <p:cNvPr id="6" name="圖片 5">
            <a:extLst>
              <a:ext uri="{FF2B5EF4-FFF2-40B4-BE49-F238E27FC236}">
                <a16:creationId xmlns:a16="http://schemas.microsoft.com/office/drawing/2014/main" id="{1C67A02E-1E6B-94CC-C6D9-CAC6494CC8C8}"/>
              </a:ext>
            </a:extLst>
          </p:cNvPr>
          <p:cNvPicPr>
            <a:picLocks noChangeAspect="1"/>
          </p:cNvPicPr>
          <p:nvPr/>
        </p:nvPicPr>
        <p:blipFill>
          <a:blip r:embed="rId2"/>
          <a:stretch>
            <a:fillRect/>
          </a:stretch>
        </p:blipFill>
        <p:spPr>
          <a:xfrm>
            <a:off x="1323975" y="3381350"/>
            <a:ext cx="9389924" cy="3476650"/>
          </a:xfrm>
          <a:prstGeom prst="rect">
            <a:avLst/>
          </a:prstGeom>
        </p:spPr>
      </p:pic>
      <p:pic>
        <p:nvPicPr>
          <p:cNvPr id="7" name="圖片 6">
            <a:extLst>
              <a:ext uri="{FF2B5EF4-FFF2-40B4-BE49-F238E27FC236}">
                <a16:creationId xmlns:a16="http://schemas.microsoft.com/office/drawing/2014/main" id="{2DCFFF12-591A-BEAB-09DF-C051465BC535}"/>
              </a:ext>
            </a:extLst>
          </p:cNvPr>
          <p:cNvPicPr>
            <a:picLocks noChangeAspect="1"/>
          </p:cNvPicPr>
          <p:nvPr/>
        </p:nvPicPr>
        <p:blipFill>
          <a:blip r:embed="rId3"/>
          <a:stretch>
            <a:fillRect/>
          </a:stretch>
        </p:blipFill>
        <p:spPr>
          <a:xfrm>
            <a:off x="2372474" y="95250"/>
            <a:ext cx="6572200" cy="3286100"/>
          </a:xfrm>
          <a:prstGeom prst="rect">
            <a:avLst/>
          </a:prstGeom>
        </p:spPr>
      </p:pic>
    </p:spTree>
    <p:extLst>
      <p:ext uri="{BB962C8B-B14F-4D97-AF65-F5344CB8AC3E}">
        <p14:creationId xmlns:p14="http://schemas.microsoft.com/office/powerpoint/2010/main" val="1088780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BFD135-FF72-3E12-B537-B37C8BE281D4}"/>
              </a:ext>
            </a:extLst>
          </p:cNvPr>
          <p:cNvSpPr>
            <a:spLocks noGrp="1"/>
          </p:cNvSpPr>
          <p:nvPr>
            <p:ph type="title"/>
          </p:nvPr>
        </p:nvSpPr>
        <p:spPr/>
        <p:txBody>
          <a:bodyPr/>
          <a:lstStyle/>
          <a:p>
            <a:r>
              <a:rPr lang="en-US" altLang="zh-TW" dirty="0"/>
              <a:t>Characteristic Finite-State Machine (CFSM)</a:t>
            </a:r>
            <a:endParaRPr lang="zh-TW" altLang="en-US" dirty="0"/>
          </a:p>
        </p:txBody>
      </p:sp>
      <p:sp>
        <p:nvSpPr>
          <p:cNvPr id="3" name="內容版面配置區 2">
            <a:extLst>
              <a:ext uri="{FF2B5EF4-FFF2-40B4-BE49-F238E27FC236}">
                <a16:creationId xmlns:a16="http://schemas.microsoft.com/office/drawing/2014/main" id="{5A6BB0AA-E149-51A9-5C48-2B5808F50F3B}"/>
              </a:ext>
            </a:extLst>
          </p:cNvPr>
          <p:cNvSpPr>
            <a:spLocks noGrp="1"/>
          </p:cNvSpPr>
          <p:nvPr>
            <p:ph idx="1"/>
          </p:nvPr>
        </p:nvSpPr>
        <p:spPr/>
        <p:txBody>
          <a:bodyPr/>
          <a:lstStyle/>
          <a:p>
            <a:r>
              <a:rPr lang="en-US" altLang="zh-TW" dirty="0"/>
              <a:t>The basis for LR parsing is a deterministic finite automaton (DFA), called the characteristic finite-state machine (CFSM).</a:t>
            </a:r>
          </a:p>
          <a:p>
            <a:r>
              <a:rPr lang="en-US" altLang="zh-TW" dirty="0"/>
              <a:t>A viable prefix of a right sentential form is any prefix that does not extend beyond its handle.</a:t>
            </a:r>
          </a:p>
          <a:p>
            <a:r>
              <a:rPr lang="en-US" altLang="zh-TW" dirty="0"/>
              <a:t>Formally, a CFSM recognizes its grammar’s viable prefixes.</a:t>
            </a:r>
          </a:p>
          <a:p>
            <a:r>
              <a:rPr lang="en-US" altLang="zh-TW" dirty="0"/>
              <a:t>When the automaton arrives in a double-boxed state, it has processed a viable prefix that ends with a handle.</a:t>
            </a:r>
          </a:p>
          <a:p>
            <a:endParaRPr lang="zh-TW" altLang="en-US" dirty="0"/>
          </a:p>
        </p:txBody>
      </p:sp>
      <p:sp>
        <p:nvSpPr>
          <p:cNvPr id="4" name="投影片編號版面配置區 3">
            <a:extLst>
              <a:ext uri="{FF2B5EF4-FFF2-40B4-BE49-F238E27FC236}">
                <a16:creationId xmlns:a16="http://schemas.microsoft.com/office/drawing/2014/main" id="{F4D0CFBB-4431-48E3-2801-391EBDB07BE1}"/>
              </a:ext>
            </a:extLst>
          </p:cNvPr>
          <p:cNvSpPr>
            <a:spLocks noGrp="1"/>
          </p:cNvSpPr>
          <p:nvPr>
            <p:ph type="sldNum" sz="quarter" idx="12"/>
          </p:nvPr>
        </p:nvSpPr>
        <p:spPr/>
        <p:txBody>
          <a:bodyPr/>
          <a:lstStyle/>
          <a:p>
            <a:fld id="{BE15108C-154A-4A5A-9C05-91A49A422BA7}" type="slidenum">
              <a:rPr lang="en-US" smtClean="0"/>
              <a:t>36</a:t>
            </a:fld>
            <a:endParaRPr lang="en-US"/>
          </a:p>
        </p:txBody>
      </p:sp>
    </p:spTree>
    <p:extLst>
      <p:ext uri="{BB962C8B-B14F-4D97-AF65-F5344CB8AC3E}">
        <p14:creationId xmlns:p14="http://schemas.microsoft.com/office/powerpoint/2010/main" val="426385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8" name="Picture 4">
            <a:extLst>
              <a:ext uri="{FF2B5EF4-FFF2-40B4-BE49-F238E27FC236}">
                <a16:creationId xmlns:a16="http://schemas.microsoft.com/office/drawing/2014/main" id="{9127C27B-6516-0BD3-243C-E2FA39A8C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445" y="2762894"/>
            <a:ext cx="9145108" cy="2476800"/>
          </a:xfrm>
          <a:prstGeom prst="rect">
            <a:avLst/>
          </a:prstGeom>
          <a:noFill/>
          <a:extLst>
            <a:ext uri="{909E8E84-426E-40DD-AFC4-6F175D3DCCD1}">
              <a14:hiddenFill xmlns:a14="http://schemas.microsoft.com/office/drawing/2010/main">
                <a:solidFill>
                  <a:srgbClr val="FFFFFF"/>
                </a:solidFill>
              </a14:hiddenFill>
            </a:ext>
          </a:extLst>
        </p:spPr>
      </p:pic>
      <p:pic>
        <p:nvPicPr>
          <p:cNvPr id="175109" name="Picture 5">
            <a:extLst>
              <a:ext uri="{FF2B5EF4-FFF2-40B4-BE49-F238E27FC236}">
                <a16:creationId xmlns:a16="http://schemas.microsoft.com/office/drawing/2014/main" id="{AB82AB9A-5FCD-C806-0B3C-78142C510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283" y="711994"/>
            <a:ext cx="9144000" cy="21447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5110" name="Text Box 6">
                <a:extLst>
                  <a:ext uri="{FF2B5EF4-FFF2-40B4-BE49-F238E27FC236}">
                    <a16:creationId xmlns:a16="http://schemas.microsoft.com/office/drawing/2014/main" id="{CED22242-BCA2-CB34-B94E-32B1C9CA8776}"/>
                  </a:ext>
                </a:extLst>
              </p:cNvPr>
              <p:cNvSpPr txBox="1">
                <a:spLocks noChangeArrowheads="1"/>
              </p:cNvSpPr>
              <p:nvPr/>
            </p:nvSpPr>
            <p:spPr bwMode="auto">
              <a:xfrm>
                <a:off x="1523445" y="5944749"/>
                <a:ext cx="8113183" cy="677108"/>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r>
                      <a:rPr lang="en-US" altLang="zh-TW" sz="2000" i="1" dirty="0" smtClean="0">
                        <a:solidFill>
                          <a:srgbClr val="CC3300"/>
                        </a:solidFill>
                        <a:latin typeface="Cambria Math" panose="02040503050406030204" pitchFamily="18" charset="0"/>
                      </a:rPr>
                      <m:t>𝐸</m:t>
                    </m:r>
                    <m:r>
                      <a:rPr lang="en-US" altLang="zh-TW" sz="2000" i="1" dirty="0">
                        <a:latin typeface="Cambria Math" panose="02040503050406030204" pitchFamily="18" charset="0"/>
                      </a:rPr>
                      <m:t>, </m:t>
                    </m:r>
                    <m:r>
                      <a:rPr lang="en-US" altLang="zh-TW" sz="2000" i="1" dirty="0">
                        <a:solidFill>
                          <a:srgbClr val="CC3300"/>
                        </a:solidFill>
                        <a:latin typeface="Cambria Math" panose="02040503050406030204" pitchFamily="18" charset="0"/>
                      </a:rPr>
                      <m:t>𝐸</m:t>
                    </m:r>
                    <m:r>
                      <a:rPr lang="en-US" altLang="zh-TW" sz="2000" i="1" dirty="0">
                        <a:solidFill>
                          <a:srgbClr val="CC3300"/>
                        </a:solidFill>
                        <a:latin typeface="Cambria Math" panose="02040503050406030204" pitchFamily="18" charset="0"/>
                      </a:rPr>
                      <m:t>+, </m:t>
                    </m:r>
                    <m:r>
                      <a:rPr lang="en-US" altLang="zh-TW" sz="2000" i="1" dirty="0" err="1">
                        <a:solidFill>
                          <a:srgbClr val="CC3300"/>
                        </a:solidFill>
                        <a:latin typeface="Cambria Math" panose="02040503050406030204" pitchFamily="18" charset="0"/>
                      </a:rPr>
                      <m:t>𝐸</m:t>
                    </m:r>
                    <m:r>
                      <a:rPr lang="en-US" altLang="zh-TW" sz="2000" i="1" dirty="0" err="1">
                        <a:solidFill>
                          <a:srgbClr val="CC3300"/>
                        </a:solidFill>
                        <a:latin typeface="Cambria Math" panose="02040503050406030204" pitchFamily="18" charset="0"/>
                      </a:rPr>
                      <m:t>+</m:t>
                    </m:r>
                    <m:r>
                      <a:rPr lang="en-US" altLang="zh-TW" sz="2000" i="1" dirty="0" err="1">
                        <a:solidFill>
                          <a:srgbClr val="CC3300"/>
                        </a:solidFill>
                        <a:latin typeface="Cambria Math" panose="02040503050406030204" pitchFamily="18" charset="0"/>
                      </a:rPr>
                      <m:t>𝑛</m:t>
                    </m:r>
                    <m:r>
                      <a:rPr lang="en-US" altLang="zh-TW" sz="2000" i="1" dirty="0">
                        <a:latin typeface="Cambria Math" panose="02040503050406030204" pitchFamily="18" charset="0"/>
                      </a:rPr>
                      <m:t> </m:t>
                    </m:r>
                  </m:oMath>
                </a14:m>
                <a:r>
                  <a:rPr lang="en-US" altLang="zh-TW" sz="2000" dirty="0"/>
                  <a:t>are all </a:t>
                </a:r>
                <a:r>
                  <a:rPr lang="en-US" altLang="zh-TW" sz="2000" b="1" dirty="0"/>
                  <a:t>viable prefixes</a:t>
                </a:r>
                <a:r>
                  <a:rPr lang="en-US" altLang="zh-TW" sz="2000" dirty="0"/>
                  <a:t> of the right-sentential form </a:t>
                </a:r>
                <a14:m>
                  <m:oMath xmlns:m="http://schemas.openxmlformats.org/officeDocument/2006/math">
                    <m:r>
                      <a:rPr lang="en-US" altLang="zh-TW" sz="2000" b="1" i="1" u="sng" dirty="0" smtClean="0">
                        <a:latin typeface="Cambria Math" panose="02040503050406030204" pitchFamily="18" charset="0"/>
                      </a:rPr>
                      <m:t>𝑬</m:t>
                    </m:r>
                    <m:r>
                      <a:rPr lang="en-US" altLang="zh-TW" sz="2000" b="1" i="1" u="sng" dirty="0" smtClean="0">
                        <a:latin typeface="Cambria Math" panose="02040503050406030204" pitchFamily="18" charset="0"/>
                      </a:rPr>
                      <m:t>+</m:t>
                    </m:r>
                    <m:r>
                      <a:rPr lang="en-US" altLang="zh-TW" sz="2000" b="1" i="1" u="sng" dirty="0" smtClean="0">
                        <a:latin typeface="Cambria Math" panose="02040503050406030204" pitchFamily="18" charset="0"/>
                      </a:rPr>
                      <m:t>𝒏</m:t>
                    </m:r>
                  </m:oMath>
                </a14:m>
                <a:r>
                  <a:rPr lang="en-US" altLang="zh-TW" sz="2000" dirty="0"/>
                  <a:t>.</a:t>
                </a:r>
              </a:p>
              <a:p>
                <a:endParaRPr lang="en-US" altLang="zh-TW" dirty="0"/>
              </a:p>
            </p:txBody>
          </p:sp>
        </mc:Choice>
        <mc:Fallback xmlns="">
          <p:sp>
            <p:nvSpPr>
              <p:cNvPr id="175110" name="Text Box 6">
                <a:extLst>
                  <a:ext uri="{FF2B5EF4-FFF2-40B4-BE49-F238E27FC236}">
                    <a16:creationId xmlns:a16="http://schemas.microsoft.com/office/drawing/2014/main" id="{CED22242-BCA2-CB34-B94E-32B1C9CA8776}"/>
                  </a:ext>
                </a:extLst>
              </p:cNvPr>
              <p:cNvSpPr txBox="1">
                <a:spLocks noRot="1" noChangeAspect="1" noMove="1" noResize="1" noEditPoints="1" noAdjustHandles="1" noChangeArrowheads="1" noChangeShapeType="1" noTextEdit="1"/>
              </p:cNvSpPr>
              <p:nvPr/>
            </p:nvSpPr>
            <p:spPr bwMode="auto">
              <a:xfrm>
                <a:off x="1523445" y="5944749"/>
                <a:ext cx="8113183" cy="677108"/>
              </a:xfrm>
              <a:prstGeom prst="rect">
                <a:avLst/>
              </a:prstGeom>
              <a:blipFill>
                <a:blip r:embed="rId5"/>
                <a:stretch>
                  <a:fillRect t="-45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5111" name="Text Box 7">
                <a:extLst>
                  <a:ext uri="{FF2B5EF4-FFF2-40B4-BE49-F238E27FC236}">
                    <a16:creationId xmlns:a16="http://schemas.microsoft.com/office/drawing/2014/main" id="{213886E1-24B3-7965-C7D0-B41326C6F308}"/>
                  </a:ext>
                </a:extLst>
              </p:cNvPr>
              <p:cNvSpPr txBox="1">
                <a:spLocks noChangeArrowheads="1"/>
              </p:cNvSpPr>
              <p:nvPr/>
            </p:nvSpPr>
            <p:spPr bwMode="auto">
              <a:xfrm>
                <a:off x="1523445" y="5428953"/>
                <a:ext cx="3551805" cy="400110"/>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000" i="1" dirty="0" smtClean="0">
                          <a:latin typeface="Cambria Math" panose="02040503050406030204" pitchFamily="18" charset="0"/>
                        </a:rPr>
                        <m:t>𝐸</m:t>
                      </m:r>
                      <m:r>
                        <a:rPr lang="en-US" altLang="zh-TW" sz="2000" i="1" dirty="0" smtClean="0">
                          <a:latin typeface="Cambria Math" panose="02040503050406030204" pitchFamily="18" charset="0"/>
                        </a:rPr>
                        <m:t>’⟹</m:t>
                      </m:r>
                      <m:r>
                        <a:rPr lang="en-US" altLang="zh-TW" sz="2000" i="1" dirty="0" smtClean="0">
                          <a:latin typeface="Cambria Math" panose="02040503050406030204" pitchFamily="18" charset="0"/>
                        </a:rPr>
                        <m:t>𝐸</m:t>
                      </m:r>
                      <m:r>
                        <a:rPr lang="en-US" altLang="zh-TW" sz="2000" i="1" dirty="0">
                          <a:latin typeface="Cambria Math" panose="02040503050406030204" pitchFamily="18" charset="0"/>
                          <a:ea typeface="Cambria Math" panose="02040503050406030204" pitchFamily="18" charset="0"/>
                        </a:rPr>
                        <m:t>⟹</m:t>
                      </m:r>
                      <m:r>
                        <a:rPr lang="en-US" altLang="zh-TW" sz="2000" i="1" dirty="0">
                          <a:solidFill>
                            <a:srgbClr val="CC3300"/>
                          </a:solidFill>
                          <a:latin typeface="Cambria Math" panose="02040503050406030204" pitchFamily="18" charset="0"/>
                        </a:rPr>
                        <m:t>𝐸</m:t>
                      </m:r>
                      <m:r>
                        <a:rPr lang="en-US" altLang="zh-TW" sz="2000" i="1" dirty="0">
                          <a:solidFill>
                            <a:srgbClr val="CC3300"/>
                          </a:solidFill>
                          <a:latin typeface="Cambria Math" panose="02040503050406030204" pitchFamily="18" charset="0"/>
                        </a:rPr>
                        <m:t> + </m:t>
                      </m:r>
                      <m:r>
                        <a:rPr lang="en-US" altLang="zh-TW" sz="2000" i="1" dirty="0">
                          <a:solidFill>
                            <a:srgbClr val="CC3300"/>
                          </a:solidFill>
                          <a:latin typeface="Cambria Math" panose="02040503050406030204" pitchFamily="18" charset="0"/>
                        </a:rPr>
                        <m:t>𝑛</m:t>
                      </m:r>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rPr>
                        <m:t>𝑛</m:t>
                      </m:r>
                      <m:r>
                        <a:rPr lang="en-US" altLang="zh-TW" sz="2000" i="1" dirty="0">
                          <a:latin typeface="Cambria Math" panose="02040503050406030204" pitchFamily="18" charset="0"/>
                        </a:rPr>
                        <m:t> + </m:t>
                      </m:r>
                      <m:r>
                        <a:rPr lang="en-US" altLang="zh-TW" sz="2000" i="1" dirty="0">
                          <a:latin typeface="Cambria Math" panose="02040503050406030204" pitchFamily="18" charset="0"/>
                        </a:rPr>
                        <m:t>𝑛</m:t>
                      </m:r>
                    </m:oMath>
                  </m:oMathPara>
                </a14:m>
                <a:endParaRPr lang="en-US" altLang="zh-TW" sz="2000" dirty="0"/>
              </a:p>
            </p:txBody>
          </p:sp>
        </mc:Choice>
        <mc:Fallback xmlns="">
          <p:sp>
            <p:nvSpPr>
              <p:cNvPr id="175111" name="Text Box 7">
                <a:extLst>
                  <a:ext uri="{FF2B5EF4-FFF2-40B4-BE49-F238E27FC236}">
                    <a16:creationId xmlns:a16="http://schemas.microsoft.com/office/drawing/2014/main" id="{213886E1-24B3-7965-C7D0-B41326C6F308}"/>
                  </a:ext>
                </a:extLst>
              </p:cNvPr>
              <p:cNvSpPr txBox="1">
                <a:spLocks noRot="1" noChangeAspect="1" noMove="1" noResize="1" noEditPoints="1" noAdjustHandles="1" noChangeArrowheads="1" noChangeShapeType="1" noTextEdit="1"/>
              </p:cNvSpPr>
              <p:nvPr/>
            </p:nvSpPr>
            <p:spPr bwMode="auto">
              <a:xfrm>
                <a:off x="1523445" y="5428953"/>
                <a:ext cx="3551805" cy="400110"/>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p:spTree>
    <p:extLst>
      <p:ext uri="{BB962C8B-B14F-4D97-AF65-F5344CB8AC3E}">
        <p14:creationId xmlns:p14="http://schemas.microsoft.com/office/powerpoint/2010/main" val="3746847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6F3AC9E-66CB-63FF-354E-DB700855FA05}"/>
              </a:ext>
            </a:extLst>
          </p:cNvPr>
          <p:cNvSpPr>
            <a:spLocks noGrp="1"/>
          </p:cNvSpPr>
          <p:nvPr>
            <p:ph type="title"/>
          </p:nvPr>
        </p:nvSpPr>
        <p:spPr/>
        <p:txBody>
          <a:bodyPr/>
          <a:lstStyle/>
          <a:p>
            <a:r>
              <a:rPr lang="en-US" altLang="zh-TW" dirty="0"/>
              <a:t>Completing an LR(0) Parse Table</a:t>
            </a:r>
            <a:endParaRPr lang="zh-TW" altLang="en-US" dirty="0"/>
          </a:p>
        </p:txBody>
      </p:sp>
      <p:pic>
        <p:nvPicPr>
          <p:cNvPr id="6" name="內容版面配置區 5">
            <a:extLst>
              <a:ext uri="{FF2B5EF4-FFF2-40B4-BE49-F238E27FC236}">
                <a16:creationId xmlns:a16="http://schemas.microsoft.com/office/drawing/2014/main" id="{D90910FF-BD78-253C-DC8F-0F5FE93B6F3F}"/>
              </a:ext>
            </a:extLst>
          </p:cNvPr>
          <p:cNvPicPr>
            <a:picLocks noGrp="1" noChangeAspect="1"/>
          </p:cNvPicPr>
          <p:nvPr>
            <p:ph idx="1"/>
          </p:nvPr>
        </p:nvPicPr>
        <p:blipFill>
          <a:blip r:embed="rId2"/>
          <a:stretch>
            <a:fillRect/>
          </a:stretch>
        </p:blipFill>
        <p:spPr>
          <a:xfrm>
            <a:off x="382773" y="2314923"/>
            <a:ext cx="5539044" cy="3563938"/>
          </a:xfrm>
        </p:spPr>
      </p:pic>
      <p:sp>
        <p:nvSpPr>
          <p:cNvPr id="2" name="投影片編號版面配置區 1">
            <a:extLst>
              <a:ext uri="{FF2B5EF4-FFF2-40B4-BE49-F238E27FC236}">
                <a16:creationId xmlns:a16="http://schemas.microsoft.com/office/drawing/2014/main" id="{E91E3815-2880-EB3C-EDC4-65529FF765E3}"/>
              </a:ext>
            </a:extLst>
          </p:cNvPr>
          <p:cNvSpPr>
            <a:spLocks noGrp="1"/>
          </p:cNvSpPr>
          <p:nvPr>
            <p:ph type="sldNum" sz="quarter" idx="12"/>
          </p:nvPr>
        </p:nvSpPr>
        <p:spPr/>
        <p:txBody>
          <a:bodyPr/>
          <a:lstStyle/>
          <a:p>
            <a:fld id="{BE15108C-154A-4A5A-9C05-91A49A422BA7}" type="slidenum">
              <a:rPr lang="en-US" smtClean="0"/>
              <a:t>38</a:t>
            </a:fld>
            <a:endParaRPr lang="en-US"/>
          </a:p>
        </p:txBody>
      </p:sp>
      <p:pic>
        <p:nvPicPr>
          <p:cNvPr id="8" name="圖片 7">
            <a:extLst>
              <a:ext uri="{FF2B5EF4-FFF2-40B4-BE49-F238E27FC236}">
                <a16:creationId xmlns:a16="http://schemas.microsoft.com/office/drawing/2014/main" id="{EF0E5959-D9FB-D79C-E2AD-6A7844C8087D}"/>
              </a:ext>
            </a:extLst>
          </p:cNvPr>
          <p:cNvPicPr>
            <a:picLocks noChangeAspect="1"/>
          </p:cNvPicPr>
          <p:nvPr/>
        </p:nvPicPr>
        <p:blipFill>
          <a:blip r:embed="rId3"/>
          <a:stretch>
            <a:fillRect/>
          </a:stretch>
        </p:blipFill>
        <p:spPr>
          <a:xfrm>
            <a:off x="6087696" y="2314923"/>
            <a:ext cx="6022041" cy="1285527"/>
          </a:xfrm>
          <a:prstGeom prst="rect">
            <a:avLst/>
          </a:prstGeom>
        </p:spPr>
      </p:pic>
      <p:pic>
        <p:nvPicPr>
          <p:cNvPr id="10" name="圖片 9">
            <a:extLst>
              <a:ext uri="{FF2B5EF4-FFF2-40B4-BE49-F238E27FC236}">
                <a16:creationId xmlns:a16="http://schemas.microsoft.com/office/drawing/2014/main" id="{0DE072C1-20B0-E284-996C-5208F13E07DF}"/>
              </a:ext>
            </a:extLst>
          </p:cNvPr>
          <p:cNvPicPr>
            <a:picLocks noChangeAspect="1"/>
          </p:cNvPicPr>
          <p:nvPr/>
        </p:nvPicPr>
        <p:blipFill>
          <a:blip r:embed="rId4"/>
          <a:stretch>
            <a:fillRect/>
          </a:stretch>
        </p:blipFill>
        <p:spPr>
          <a:xfrm>
            <a:off x="6095999" y="3746959"/>
            <a:ext cx="3995303" cy="3044366"/>
          </a:xfrm>
          <a:prstGeom prst="rect">
            <a:avLst/>
          </a:prstGeom>
        </p:spPr>
      </p:pic>
    </p:spTree>
    <p:extLst>
      <p:ext uri="{BB962C8B-B14F-4D97-AF65-F5344CB8AC3E}">
        <p14:creationId xmlns:p14="http://schemas.microsoft.com/office/powerpoint/2010/main" val="1136980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BCE10-063C-7B53-B563-EE1726632125}"/>
              </a:ext>
            </a:extLst>
          </p:cNvPr>
          <p:cNvSpPr>
            <a:spLocks noGrp="1"/>
          </p:cNvSpPr>
          <p:nvPr>
            <p:ph type="title"/>
          </p:nvPr>
        </p:nvSpPr>
        <p:spPr/>
        <p:txBody>
          <a:bodyPr/>
          <a:lstStyle/>
          <a:p>
            <a:r>
              <a:rPr lang="en-US" altLang="zh-TW" dirty="0"/>
              <a:t>LR(0) Parse (from </a:t>
            </a:r>
            <a:r>
              <a:rPr lang="zh-TW" altLang="en-US" dirty="0"/>
              <a:t>龍書</a:t>
            </a:r>
            <a:r>
              <a:rPr lang="en-US" altLang="zh-TW" dirty="0"/>
              <a:t>)</a:t>
            </a:r>
            <a:endParaRPr lang="zh-TW" altLang="en-US" dirty="0"/>
          </a:p>
        </p:txBody>
      </p:sp>
      <p:pic>
        <p:nvPicPr>
          <p:cNvPr id="6" name="內容版面配置區 5">
            <a:extLst>
              <a:ext uri="{FF2B5EF4-FFF2-40B4-BE49-F238E27FC236}">
                <a16:creationId xmlns:a16="http://schemas.microsoft.com/office/drawing/2014/main" id="{F3B4E75C-C83D-46AA-CA17-41D856B2A961}"/>
              </a:ext>
            </a:extLst>
          </p:cNvPr>
          <p:cNvPicPr>
            <a:picLocks noGrp="1" noChangeAspect="1"/>
          </p:cNvPicPr>
          <p:nvPr>
            <p:ph idx="1"/>
          </p:nvPr>
        </p:nvPicPr>
        <p:blipFill>
          <a:blip r:embed="rId2"/>
          <a:stretch>
            <a:fillRect/>
          </a:stretch>
        </p:blipFill>
        <p:spPr>
          <a:xfrm>
            <a:off x="2095060" y="2339975"/>
            <a:ext cx="7516105" cy="3563938"/>
          </a:xfrm>
        </p:spPr>
      </p:pic>
      <p:sp>
        <p:nvSpPr>
          <p:cNvPr id="4" name="投影片編號版面配置區 3">
            <a:extLst>
              <a:ext uri="{FF2B5EF4-FFF2-40B4-BE49-F238E27FC236}">
                <a16:creationId xmlns:a16="http://schemas.microsoft.com/office/drawing/2014/main" id="{8E4EB142-A8AD-6F63-09A2-5BC969FCE216}"/>
              </a:ext>
            </a:extLst>
          </p:cNvPr>
          <p:cNvSpPr>
            <a:spLocks noGrp="1"/>
          </p:cNvSpPr>
          <p:nvPr>
            <p:ph type="sldNum" sz="quarter" idx="12"/>
          </p:nvPr>
        </p:nvSpPr>
        <p:spPr/>
        <p:txBody>
          <a:bodyPr/>
          <a:lstStyle/>
          <a:p>
            <a:fld id="{BE15108C-154A-4A5A-9C05-91A49A422BA7}" type="slidenum">
              <a:rPr lang="en-US" smtClean="0"/>
              <a:t>39</a:t>
            </a:fld>
            <a:endParaRPr lang="en-US"/>
          </a:p>
        </p:txBody>
      </p:sp>
    </p:spTree>
    <p:extLst>
      <p:ext uri="{BB962C8B-B14F-4D97-AF65-F5344CB8AC3E}">
        <p14:creationId xmlns:p14="http://schemas.microsoft.com/office/powerpoint/2010/main" val="105268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3BDE3FC7-0330-5793-191C-7850DFE481B1}"/>
              </a:ext>
            </a:extLst>
          </p:cNvPr>
          <p:cNvSpPr>
            <a:spLocks noGrp="1" noChangeArrowheads="1"/>
          </p:cNvSpPr>
          <p:nvPr>
            <p:ph type="title"/>
          </p:nvPr>
        </p:nvSpPr>
        <p:spPr>
          <a:xfrm>
            <a:off x="1102677" y="1294773"/>
            <a:ext cx="7772400" cy="762000"/>
          </a:xfrm>
        </p:spPr>
        <p:txBody>
          <a:bodyPr>
            <a:normAutofit/>
          </a:bodyPr>
          <a:lstStyle/>
          <a:p>
            <a:r>
              <a:rPr lang="en-US" altLang="zh-TW" dirty="0"/>
              <a:t>An Example</a:t>
            </a:r>
          </a:p>
        </p:txBody>
      </p:sp>
      <mc:AlternateContent xmlns:mc="http://schemas.openxmlformats.org/markup-compatibility/2006" xmlns:a14="http://schemas.microsoft.com/office/drawing/2010/main">
        <mc:Choice Requires="a14">
          <p:sp>
            <p:nvSpPr>
              <p:cNvPr id="8195" name="Rectangle 3">
                <a:extLst>
                  <a:ext uri="{FF2B5EF4-FFF2-40B4-BE49-F238E27FC236}">
                    <a16:creationId xmlns:a16="http://schemas.microsoft.com/office/drawing/2014/main" id="{B97E31ED-AF29-3FF7-83E1-1507811A93D7}"/>
                  </a:ext>
                </a:extLst>
              </p:cNvPr>
              <p:cNvSpPr>
                <a:spLocks noGrp="1" noChangeArrowheads="1"/>
              </p:cNvSpPr>
              <p:nvPr>
                <p:ph idx="1"/>
              </p:nvPr>
            </p:nvSpPr>
            <p:spPr>
              <a:xfrm>
                <a:off x="1145514" y="2131190"/>
                <a:ext cx="9900972" cy="4440621"/>
              </a:xfrm>
            </p:spPr>
            <p:txBody>
              <a:bodyPr>
                <a:normAutofit fontScale="92500" lnSpcReduction="20000"/>
              </a:bodyPr>
              <a:lstStyle/>
              <a:p>
                <a:pPr marL="193675" indent="-193675" algn="just">
                  <a:lnSpc>
                    <a:spcPct val="90000"/>
                  </a:lnSpc>
                  <a:buNone/>
                </a:pPr>
                <a:r>
                  <a:rPr lang="en-US" altLang="zh-TW" sz="2200" dirty="0"/>
                  <a:t>Grammar :  </a:t>
                </a:r>
              </a:p>
              <a:p>
                <a:pPr marL="193675" indent="-193675" algn="just">
                  <a:lnSpc>
                    <a:spcPct val="90000"/>
                  </a:lnSpc>
                  <a:buNone/>
                </a:pPr>
                <a14:m>
                  <m:oMath xmlns:m="http://schemas.openxmlformats.org/officeDocument/2006/math">
                    <m:r>
                      <a:rPr lang="en-US" altLang="zh-TW" sz="2200" i="1" dirty="0" smtClean="0">
                        <a:latin typeface="Cambria Math" panose="02040503050406030204" pitchFamily="18" charset="0"/>
                      </a:rPr>
                      <m:t>	</m:t>
                    </m:r>
                    <m:r>
                      <a:rPr lang="en-US" altLang="zh-TW" sz="2200" i="1" dirty="0" smtClean="0">
                        <a:latin typeface="Cambria Math" panose="02040503050406030204" pitchFamily="18" charset="0"/>
                      </a:rPr>
                      <m:t>𝑆</m:t>
                    </m:r>
                    <m:r>
                      <a:rPr lang="en-US" altLang="zh-TW" sz="2200" i="1" dirty="0" smtClean="0">
                        <a:latin typeface="Cambria Math" panose="02040503050406030204" pitchFamily="18" charset="0"/>
                      </a:rPr>
                      <m:t> → </m:t>
                    </m:r>
                    <m:r>
                      <a:rPr lang="en-US" altLang="zh-TW" sz="2200" i="1" dirty="0" err="1">
                        <a:latin typeface="Cambria Math" panose="02040503050406030204" pitchFamily="18" charset="0"/>
                      </a:rPr>
                      <m:t>𝑎𝐴𝐵𝑒</m:t>
                    </m:r>
                    <m:r>
                      <a:rPr lang="en-US" altLang="zh-TW" sz="2200" i="1" dirty="0">
                        <a:latin typeface="Cambria Math" panose="02040503050406030204" pitchFamily="18" charset="0"/>
                      </a:rPr>
                      <m:t>     </m:t>
                    </m:r>
                  </m:oMath>
                </a14:m>
                <a:r>
                  <a:rPr lang="en-US" altLang="zh-TW" sz="2200" dirty="0"/>
                  <a:t> </a:t>
                </a:r>
              </a:p>
              <a:p>
                <a:pPr marL="193675" indent="-193675" algn="just">
                  <a:lnSpc>
                    <a:spcPct val="90000"/>
                  </a:lnSpc>
                  <a:buNone/>
                </a:pPr>
                <a14:m>
                  <m:oMath xmlns:m="http://schemas.openxmlformats.org/officeDocument/2006/math">
                    <m:r>
                      <a:rPr lang="en-US" altLang="zh-TW" sz="2200" i="1" dirty="0" smtClean="0">
                        <a:latin typeface="Cambria Math" panose="02040503050406030204" pitchFamily="18" charset="0"/>
                      </a:rPr>
                      <m:t>	</m:t>
                    </m:r>
                    <m:r>
                      <a:rPr lang="en-US" altLang="zh-TW" sz="2200" i="1" dirty="0" smtClean="0">
                        <a:latin typeface="Cambria Math" panose="02040503050406030204" pitchFamily="18" charset="0"/>
                      </a:rPr>
                      <m:t>𝐴</m:t>
                    </m:r>
                    <m:r>
                      <a:rPr lang="en-US" altLang="zh-TW" sz="2200" i="1" dirty="0" smtClean="0">
                        <a:latin typeface="Cambria Math" panose="02040503050406030204" pitchFamily="18" charset="0"/>
                      </a:rPr>
                      <m:t> → </m:t>
                    </m:r>
                    <m:r>
                      <a:rPr lang="en-US" altLang="zh-TW" sz="2200" i="1" dirty="0" err="1">
                        <a:latin typeface="Cambria Math" panose="02040503050406030204" pitchFamily="18" charset="0"/>
                      </a:rPr>
                      <m:t>𝐴𝑏𝑐</m:t>
                    </m:r>
                    <m:r>
                      <a:rPr lang="en-US" altLang="zh-TW" sz="2200" i="1" dirty="0">
                        <a:latin typeface="Cambria Math" panose="02040503050406030204" pitchFamily="18" charset="0"/>
                      </a:rPr>
                      <m:t> | </m:t>
                    </m:r>
                    <m:r>
                      <a:rPr lang="en-US" altLang="zh-TW" sz="2200" i="1" dirty="0">
                        <a:latin typeface="Cambria Math" panose="02040503050406030204" pitchFamily="18" charset="0"/>
                      </a:rPr>
                      <m:t>𝑏</m:t>
                    </m:r>
                    <m:r>
                      <a:rPr lang="en-US" altLang="zh-TW" sz="2200" i="1" dirty="0">
                        <a:latin typeface="Cambria Math" panose="02040503050406030204" pitchFamily="18" charset="0"/>
                      </a:rPr>
                      <m:t>     </m:t>
                    </m:r>
                  </m:oMath>
                </a14:m>
                <a:r>
                  <a:rPr lang="en-US" altLang="zh-TW" sz="2200" dirty="0"/>
                  <a:t> </a:t>
                </a:r>
              </a:p>
              <a:p>
                <a:pPr marL="193675" indent="-193675" algn="just">
                  <a:lnSpc>
                    <a:spcPct val="90000"/>
                  </a:lnSpc>
                  <a:buNone/>
                </a:pPr>
                <a14:m>
                  <m:oMath xmlns:m="http://schemas.openxmlformats.org/officeDocument/2006/math">
                    <m:r>
                      <a:rPr lang="en-US" altLang="zh-TW" sz="2200" i="1" dirty="0" smtClean="0">
                        <a:latin typeface="Cambria Math" panose="02040503050406030204" pitchFamily="18" charset="0"/>
                      </a:rPr>
                      <m:t>	</m:t>
                    </m:r>
                    <m:r>
                      <a:rPr lang="en-US" altLang="zh-TW" sz="2200" i="1" dirty="0" smtClean="0">
                        <a:latin typeface="Cambria Math" panose="02040503050406030204" pitchFamily="18" charset="0"/>
                      </a:rPr>
                      <m:t>𝐵</m:t>
                    </m:r>
                    <m:r>
                      <a:rPr lang="en-US" altLang="zh-TW" sz="2200" i="1" dirty="0" smtClean="0">
                        <a:latin typeface="Cambria Math" panose="02040503050406030204" pitchFamily="18" charset="0"/>
                      </a:rPr>
                      <m:t> → </m:t>
                    </m:r>
                    <m:r>
                      <a:rPr lang="en-US" altLang="zh-TW" sz="2200" i="1" dirty="0" smtClean="0">
                        <a:latin typeface="Cambria Math" panose="02040503050406030204" pitchFamily="18" charset="0"/>
                      </a:rPr>
                      <m:t>𝑑</m:t>
                    </m:r>
                    <m:r>
                      <a:rPr lang="en-US" altLang="zh-TW" sz="2200" i="1" dirty="0" smtClean="0">
                        <a:latin typeface="Cambria Math" panose="02040503050406030204" pitchFamily="18" charset="0"/>
                      </a:rPr>
                      <m:t>      </m:t>
                    </m:r>
                  </m:oMath>
                </a14:m>
                <a:r>
                  <a:rPr lang="en-US" altLang="zh-TW" sz="2200" dirty="0"/>
                  <a:t> </a:t>
                </a:r>
              </a:p>
              <a:p>
                <a:pPr marL="193675" indent="-193675" algn="just">
                  <a:lnSpc>
                    <a:spcPct val="90000"/>
                  </a:lnSpc>
                  <a:buNone/>
                </a:pPr>
                <a:r>
                  <a:rPr lang="en-US" altLang="zh-TW" sz="2200" dirty="0"/>
                  <a:t>Input: </a:t>
                </a:r>
                <a14:m>
                  <m:oMath xmlns:m="http://schemas.openxmlformats.org/officeDocument/2006/math">
                    <m:r>
                      <a:rPr lang="en-US" altLang="zh-TW" sz="2200" i="1" dirty="0" smtClean="0">
                        <a:latin typeface="Cambria Math" panose="02040503050406030204" pitchFamily="18" charset="0"/>
                      </a:rPr>
                      <m:t>𝑤</m:t>
                    </m:r>
                    <m:r>
                      <a:rPr lang="en-US" altLang="zh-TW" sz="2200" i="1" dirty="0" smtClean="0">
                        <a:latin typeface="Cambria Math" panose="02040503050406030204" pitchFamily="18" charset="0"/>
                      </a:rPr>
                      <m:t> = </m:t>
                    </m:r>
                    <m:r>
                      <a:rPr lang="en-US" altLang="zh-TW" sz="2200" b="1" i="1" dirty="0" err="1">
                        <a:latin typeface="Cambria Math" panose="02040503050406030204" pitchFamily="18" charset="0"/>
                      </a:rPr>
                      <m:t>𝒂𝒃𝒃𝒄𝒅𝒆</m:t>
                    </m:r>
                  </m:oMath>
                </a14:m>
                <a:r>
                  <a:rPr lang="en-US" altLang="zh-TW" sz="2200" b="1" dirty="0"/>
                  <a:t> </a:t>
                </a:r>
              </a:p>
              <a:p>
                <a:pPr marL="193675" indent="-193675" algn="just">
                  <a:lnSpc>
                    <a:spcPct val="90000"/>
                  </a:lnSpc>
                  <a:buNone/>
                </a:pPr>
                <a:r>
                  <a:rPr lang="en-US" altLang="zh-TW" sz="2200" dirty="0"/>
                  <a:t>      </a:t>
                </a:r>
              </a:p>
              <a:p>
                <a:pPr marL="193675" indent="-193675" algn="just">
                  <a:lnSpc>
                    <a:spcPct val="90000"/>
                  </a:lnSpc>
                  <a:buNone/>
                </a:pPr>
                <a:r>
                  <a:rPr lang="en-US" altLang="zh-TW" sz="2200" dirty="0"/>
                  <a:t>  </a:t>
                </a:r>
                <a14:m>
                  <m:oMath xmlns:m="http://schemas.openxmlformats.org/officeDocument/2006/math">
                    <m:r>
                      <a:rPr lang="en-US" altLang="zh-TW" sz="2200" i="1" dirty="0" smtClean="0">
                        <a:latin typeface="Cambria Math" panose="02040503050406030204" pitchFamily="18" charset="0"/>
                      </a:rPr>
                      <m:t>𝑆</m:t>
                    </m:r>
                    <m:r>
                      <a:rPr lang="en-US" altLang="zh-TW" sz="2200" i="1" dirty="0" smtClean="0">
                        <a:latin typeface="Cambria Math" panose="02040503050406030204" pitchFamily="18" charset="0"/>
                      </a:rPr>
                      <m:t> </m:t>
                    </m:r>
                    <m:sSub>
                      <m:sSubPr>
                        <m:ctrlPr>
                          <a:rPr lang="en-US" altLang="zh-TW" sz="2200" i="1" dirty="0" smtClean="0">
                            <a:latin typeface="Cambria Math" panose="02040503050406030204" pitchFamily="18" charset="0"/>
                          </a:rPr>
                        </m:ctrlPr>
                      </m:sSubPr>
                      <m:e>
                        <m:r>
                          <a:rPr lang="en-US" altLang="zh-TW" sz="2200" i="1" dirty="0" smtClean="0">
                            <a:latin typeface="Cambria Math" panose="02040503050406030204" pitchFamily="18" charset="0"/>
                            <a:ea typeface="Cambria Math" panose="02040503050406030204" pitchFamily="18" charset="0"/>
                          </a:rPr>
                          <m:t>⟹</m:t>
                        </m:r>
                      </m:e>
                      <m:sub>
                        <m:r>
                          <m:rPr>
                            <m:sty m:val="p"/>
                          </m:rPr>
                          <a:rPr lang="en-US" altLang="zh-TW" sz="2200" b="0" i="0" dirty="0" smtClean="0">
                            <a:latin typeface="Cambria Math" panose="02040503050406030204" pitchFamily="18" charset="0"/>
                          </a:rPr>
                          <m:t>rm</m:t>
                        </m:r>
                      </m:sub>
                    </m:sSub>
                    <m:r>
                      <a:rPr lang="en-US" altLang="zh-TW" sz="2200" i="1" dirty="0" err="1">
                        <a:latin typeface="Cambria Math" panose="02040503050406030204" pitchFamily="18" charset="0"/>
                      </a:rPr>
                      <m:t>𝑎𝐴𝐵𝑒</m:t>
                    </m:r>
                    <m:sSub>
                      <m:sSubPr>
                        <m:ctrlPr>
                          <a:rPr lang="en-US" altLang="zh-TW" sz="2200" i="1" dirty="0">
                            <a:latin typeface="Cambria Math" panose="02040503050406030204" pitchFamily="18" charset="0"/>
                          </a:rPr>
                        </m:ctrlPr>
                      </m:sSubPr>
                      <m:e>
                        <m:r>
                          <a:rPr lang="en-US" altLang="zh-TW" sz="2200" i="1" dirty="0">
                            <a:latin typeface="Cambria Math" panose="02040503050406030204" pitchFamily="18" charset="0"/>
                            <a:ea typeface="Cambria Math" panose="02040503050406030204" pitchFamily="18" charset="0"/>
                          </a:rPr>
                          <m:t>⟹</m:t>
                        </m:r>
                      </m:e>
                      <m:sub>
                        <m:r>
                          <m:rPr>
                            <m:sty m:val="p"/>
                          </m:rPr>
                          <a:rPr lang="en-US" altLang="zh-TW" sz="2200" i="0" dirty="0">
                            <a:latin typeface="Cambria Math" panose="02040503050406030204" pitchFamily="18" charset="0"/>
                          </a:rPr>
                          <m:t>rm</m:t>
                        </m:r>
                      </m:sub>
                    </m:sSub>
                    <m:r>
                      <a:rPr lang="en-US" altLang="zh-TW" sz="2200" i="1" dirty="0" err="1">
                        <a:latin typeface="Cambria Math" panose="02040503050406030204" pitchFamily="18" charset="0"/>
                      </a:rPr>
                      <m:t>𝑎𝐴𝑑𝑒</m:t>
                    </m:r>
                    <m:sSub>
                      <m:sSubPr>
                        <m:ctrlPr>
                          <a:rPr lang="en-US" altLang="zh-TW" sz="2200" i="1" dirty="0">
                            <a:latin typeface="Cambria Math" panose="02040503050406030204" pitchFamily="18" charset="0"/>
                          </a:rPr>
                        </m:ctrlPr>
                      </m:sSubPr>
                      <m:e>
                        <m:r>
                          <a:rPr lang="en-US" altLang="zh-TW" sz="2200" i="1" dirty="0">
                            <a:latin typeface="Cambria Math" panose="02040503050406030204" pitchFamily="18" charset="0"/>
                            <a:ea typeface="Cambria Math" panose="02040503050406030204" pitchFamily="18" charset="0"/>
                          </a:rPr>
                          <m:t>⟹</m:t>
                        </m:r>
                      </m:e>
                      <m:sub>
                        <m:r>
                          <m:rPr>
                            <m:sty m:val="p"/>
                          </m:rPr>
                          <a:rPr lang="en-US" altLang="zh-TW" sz="2200" i="0" dirty="0">
                            <a:latin typeface="Cambria Math" panose="02040503050406030204" pitchFamily="18" charset="0"/>
                          </a:rPr>
                          <m:t>rm</m:t>
                        </m:r>
                      </m:sub>
                    </m:sSub>
                    <m:r>
                      <a:rPr lang="en-US" altLang="zh-TW" sz="2200" i="1" dirty="0" err="1">
                        <a:latin typeface="Cambria Math" panose="02040503050406030204" pitchFamily="18" charset="0"/>
                      </a:rPr>
                      <m:t>𝑎𝐴𝑏𝑐𝑑𝑒</m:t>
                    </m:r>
                    <m:sSub>
                      <m:sSubPr>
                        <m:ctrlPr>
                          <a:rPr lang="en-US" altLang="zh-TW" sz="2200" i="1" dirty="0">
                            <a:latin typeface="Cambria Math" panose="02040503050406030204" pitchFamily="18" charset="0"/>
                          </a:rPr>
                        </m:ctrlPr>
                      </m:sSubPr>
                      <m:e>
                        <m:r>
                          <a:rPr lang="en-US" altLang="zh-TW" sz="2200" i="1" dirty="0">
                            <a:latin typeface="Cambria Math" panose="02040503050406030204" pitchFamily="18" charset="0"/>
                            <a:ea typeface="Cambria Math" panose="02040503050406030204" pitchFamily="18" charset="0"/>
                          </a:rPr>
                          <m:t>⟹</m:t>
                        </m:r>
                      </m:e>
                      <m:sub>
                        <m:r>
                          <m:rPr>
                            <m:sty m:val="p"/>
                          </m:rPr>
                          <a:rPr lang="en-US" altLang="zh-TW" sz="2200" i="0" dirty="0">
                            <a:latin typeface="Cambria Math" panose="02040503050406030204" pitchFamily="18" charset="0"/>
                          </a:rPr>
                          <m:t>rm</m:t>
                        </m:r>
                      </m:sub>
                    </m:sSub>
                    <m:r>
                      <a:rPr lang="en-US" altLang="zh-TW" sz="2200" i="1" dirty="0" err="1">
                        <a:latin typeface="Cambria Math" panose="02040503050406030204" pitchFamily="18" charset="0"/>
                      </a:rPr>
                      <m:t>𝑎𝑏𝑏𝑐𝑑𝑒</m:t>
                    </m:r>
                  </m:oMath>
                </a14:m>
                <a:r>
                  <a:rPr lang="en-US" altLang="zh-TW" sz="2200" dirty="0"/>
                  <a:t>	( rightmost derivation )</a:t>
                </a:r>
              </a:p>
              <a:p>
                <a:pPr marL="193675" indent="-193675" algn="just">
                  <a:lnSpc>
                    <a:spcPct val="90000"/>
                  </a:lnSpc>
                  <a:buNone/>
                </a:pPr>
                <a:endParaRPr lang="en-US" altLang="zh-TW" sz="2200" dirty="0"/>
              </a:p>
              <a:p>
                <a:pPr marL="193675" indent="-193675" algn="just">
                  <a:lnSpc>
                    <a:spcPct val="90000"/>
                  </a:lnSpc>
                  <a:buNone/>
                </a:pPr>
                <a:r>
                  <a:rPr lang="en-US" altLang="zh-TW" sz="2200" dirty="0"/>
                  <a:t>  LR parsing:</a:t>
                </a:r>
              </a:p>
              <a:p>
                <a:pPr marL="193675" indent="-193675" algn="just">
                  <a:lnSpc>
                    <a:spcPct val="90000"/>
                  </a:lnSpc>
                  <a:buNone/>
                </a:pPr>
                <a:r>
                  <a:rPr lang="en-US" altLang="zh-TW" sz="2200" dirty="0"/>
                  <a:t>  </a:t>
                </a:r>
                <a14:m>
                  <m:oMath xmlns:m="http://schemas.openxmlformats.org/officeDocument/2006/math">
                    <m:r>
                      <a:rPr lang="en-US" altLang="zh-TW" sz="2200" i="1" dirty="0" smtClean="0">
                        <a:latin typeface="Cambria Math" panose="02040503050406030204" pitchFamily="18" charset="0"/>
                      </a:rPr>
                      <m:t>𝑎𝑏𝑏𝑐𝑑𝑒</m:t>
                    </m:r>
                    <m:r>
                      <a:rPr lang="en-US" altLang="zh-TW" sz="2200" i="1" dirty="0" smtClean="0">
                        <a:latin typeface="Cambria Math" panose="02040503050406030204" pitchFamily="18" charset="0"/>
                        <a:ea typeface="Cambria Math" panose="02040503050406030204" pitchFamily="18" charset="0"/>
                      </a:rPr>
                      <m:t>⟹</m:t>
                    </m:r>
                    <m:r>
                      <a:rPr lang="en-US" altLang="zh-TW" sz="2200" i="1" dirty="0" err="1">
                        <a:latin typeface="Cambria Math" panose="02040503050406030204" pitchFamily="18" charset="0"/>
                      </a:rPr>
                      <m:t>𝑎𝐴𝑏𝑐𝑑𝑒</m:t>
                    </m:r>
                    <m:r>
                      <a:rPr lang="en-US" altLang="zh-TW" sz="2200" i="1" dirty="0">
                        <a:latin typeface="Cambria Math" panose="02040503050406030204" pitchFamily="18" charset="0"/>
                        <a:ea typeface="Cambria Math" panose="02040503050406030204" pitchFamily="18" charset="0"/>
                      </a:rPr>
                      <m:t>⟹</m:t>
                    </m:r>
                    <m:r>
                      <a:rPr lang="en-US" altLang="zh-TW" sz="2200" i="1" dirty="0" err="1">
                        <a:latin typeface="Cambria Math" panose="02040503050406030204" pitchFamily="18" charset="0"/>
                      </a:rPr>
                      <m:t>𝑎𝐴𝑑𝑒</m:t>
                    </m:r>
                    <m:r>
                      <a:rPr lang="en-US" altLang="zh-TW" sz="2200" i="1" dirty="0">
                        <a:latin typeface="Cambria Math" panose="02040503050406030204" pitchFamily="18" charset="0"/>
                        <a:ea typeface="Cambria Math" panose="02040503050406030204" pitchFamily="18" charset="0"/>
                      </a:rPr>
                      <m:t>⟹</m:t>
                    </m:r>
                    <m:r>
                      <a:rPr lang="en-US" altLang="zh-TW" sz="2200" i="1" dirty="0" err="1">
                        <a:latin typeface="Cambria Math" panose="02040503050406030204" pitchFamily="18" charset="0"/>
                      </a:rPr>
                      <m:t>𝑎𝐴𝐵𝑒</m:t>
                    </m:r>
                    <m:r>
                      <a:rPr lang="en-US" altLang="zh-TW" sz="2200" i="1" dirty="0">
                        <a:latin typeface="Cambria Math" panose="02040503050406030204" pitchFamily="18" charset="0"/>
                        <a:ea typeface="Cambria Math" panose="02040503050406030204" pitchFamily="18" charset="0"/>
                      </a:rPr>
                      <m:t>⟹</m:t>
                    </m:r>
                    <m:r>
                      <a:rPr lang="en-US" altLang="zh-TW" sz="2200" i="1" dirty="0">
                        <a:latin typeface="Cambria Math" panose="02040503050406030204" pitchFamily="18" charset="0"/>
                      </a:rPr>
                      <m:t>𝑆</m:t>
                    </m:r>
                  </m:oMath>
                </a14:m>
                <a:r>
                  <a:rPr lang="en-US" altLang="zh-TW" sz="2200" dirty="0"/>
                  <a:t>	( rightmost derivation in reverse)</a:t>
                </a:r>
              </a:p>
              <a:p>
                <a:pPr marL="193675" indent="-193675" algn="just">
                  <a:lnSpc>
                    <a:spcPct val="90000"/>
                  </a:lnSpc>
                  <a:buNone/>
                </a:pPr>
                <a:r>
                  <a:rPr lang="en-US" altLang="zh-TW" sz="2400" dirty="0"/>
                  <a:t> </a:t>
                </a:r>
              </a:p>
              <a:p>
                <a:pPr marL="193675" indent="-193675" algn="just">
                  <a:lnSpc>
                    <a:spcPct val="90000"/>
                  </a:lnSpc>
                  <a:buNone/>
                </a:pPr>
                <a:r>
                  <a:rPr lang="en-US" altLang="zh-TW" sz="2400" dirty="0"/>
                  <a:t> </a:t>
                </a:r>
              </a:p>
            </p:txBody>
          </p:sp>
        </mc:Choice>
        <mc:Fallback xmlns="">
          <p:sp>
            <p:nvSpPr>
              <p:cNvPr id="8195" name="Rectangle 3">
                <a:extLst>
                  <a:ext uri="{FF2B5EF4-FFF2-40B4-BE49-F238E27FC236}">
                    <a16:creationId xmlns:a16="http://schemas.microsoft.com/office/drawing/2014/main" id="{B97E31ED-AF29-3FF7-83E1-1507811A93D7}"/>
                  </a:ext>
                </a:extLst>
              </p:cNvPr>
              <p:cNvSpPr>
                <a:spLocks noGrp="1" noRot="1" noChangeAspect="1" noMove="1" noResize="1" noEditPoints="1" noAdjustHandles="1" noChangeArrowheads="1" noChangeShapeType="1" noTextEdit="1"/>
              </p:cNvSpPr>
              <p:nvPr>
                <p:ph idx="1"/>
              </p:nvPr>
            </p:nvSpPr>
            <p:spPr>
              <a:xfrm>
                <a:off x="1145514" y="2131190"/>
                <a:ext cx="9900972" cy="4440621"/>
              </a:xfrm>
              <a:blipFill>
                <a:blip r:embed="rId3"/>
                <a:stretch>
                  <a:fillRect l="-677" t="-2885"/>
                </a:stretch>
              </a:blipFill>
            </p:spPr>
            <p:txBody>
              <a:bodyPr/>
              <a:lstStyle/>
              <a:p>
                <a:r>
                  <a:rPr lang="zh-TW" altLang="en-US">
                    <a:noFill/>
                  </a:rPr>
                  <a:t> </a:t>
                </a:r>
              </a:p>
            </p:txBody>
          </p:sp>
        </mc:Fallback>
      </mc:AlternateContent>
      <p:sp>
        <p:nvSpPr>
          <p:cNvPr id="3" name="投影片編號版面配置區 5">
            <a:extLst>
              <a:ext uri="{FF2B5EF4-FFF2-40B4-BE49-F238E27FC236}">
                <a16:creationId xmlns:a16="http://schemas.microsoft.com/office/drawing/2014/main" id="{58A4D0F1-34E9-F51E-22E4-143F97344A2C}"/>
              </a:ext>
            </a:extLst>
          </p:cNvPr>
          <p:cNvSpPr>
            <a:spLocks noGrp="1"/>
          </p:cNvSpPr>
          <p:nvPr>
            <p:ph type="sldNum" sz="quarter" idx="12"/>
          </p:nvPr>
        </p:nvSpPr>
        <p:spPr/>
        <p:txBody>
          <a:bodyPr/>
          <a:lstStyle/>
          <a:p>
            <a:fld id="{FE4E8954-E1EC-44CC-843F-D0BB14743156}" type="slidenum">
              <a:rPr lang="en-US" altLang="zh-TW"/>
              <a:pPr/>
              <a:t>4</a:t>
            </a:fld>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DDEB37-6962-398B-71FD-33B4CEB97E4B}"/>
              </a:ext>
            </a:extLst>
          </p:cNvPr>
          <p:cNvSpPr>
            <a:spLocks noGrp="1"/>
          </p:cNvSpPr>
          <p:nvPr>
            <p:ph type="title"/>
          </p:nvPr>
        </p:nvSpPr>
        <p:spPr/>
        <p:txBody>
          <a:bodyPr/>
          <a:lstStyle/>
          <a:p>
            <a:r>
              <a:rPr lang="en-US" altLang="zh-TW" dirty="0"/>
              <a:t>LR(0) Parse (from </a:t>
            </a:r>
            <a:r>
              <a:rPr lang="zh-TW" altLang="en-US" dirty="0"/>
              <a:t>龍書</a:t>
            </a:r>
            <a:r>
              <a:rPr lang="en-US" altLang="zh-TW" dirty="0"/>
              <a:t>)</a:t>
            </a:r>
            <a:endParaRPr lang="zh-TW" altLang="en-US" dirty="0"/>
          </a:p>
        </p:txBody>
      </p:sp>
      <p:pic>
        <p:nvPicPr>
          <p:cNvPr id="6" name="內容版面配置區 5">
            <a:extLst>
              <a:ext uri="{FF2B5EF4-FFF2-40B4-BE49-F238E27FC236}">
                <a16:creationId xmlns:a16="http://schemas.microsoft.com/office/drawing/2014/main" id="{AC3225DA-12D5-B4F3-9F82-FA653576F60A}"/>
              </a:ext>
            </a:extLst>
          </p:cNvPr>
          <p:cNvPicPr>
            <a:picLocks noGrp="1" noChangeAspect="1"/>
          </p:cNvPicPr>
          <p:nvPr>
            <p:ph idx="1"/>
          </p:nvPr>
        </p:nvPicPr>
        <p:blipFill>
          <a:blip r:embed="rId2"/>
          <a:stretch>
            <a:fillRect/>
          </a:stretch>
        </p:blipFill>
        <p:spPr>
          <a:xfrm>
            <a:off x="2546499" y="2339975"/>
            <a:ext cx="6613227" cy="3563938"/>
          </a:xfrm>
        </p:spPr>
      </p:pic>
      <p:sp>
        <p:nvSpPr>
          <p:cNvPr id="4" name="投影片編號版面配置區 3">
            <a:extLst>
              <a:ext uri="{FF2B5EF4-FFF2-40B4-BE49-F238E27FC236}">
                <a16:creationId xmlns:a16="http://schemas.microsoft.com/office/drawing/2014/main" id="{2DA22D23-094E-8123-839C-629C207B3B39}"/>
              </a:ext>
            </a:extLst>
          </p:cNvPr>
          <p:cNvSpPr>
            <a:spLocks noGrp="1"/>
          </p:cNvSpPr>
          <p:nvPr>
            <p:ph type="sldNum" sz="quarter" idx="12"/>
          </p:nvPr>
        </p:nvSpPr>
        <p:spPr/>
        <p:txBody>
          <a:bodyPr/>
          <a:lstStyle/>
          <a:p>
            <a:fld id="{BE15108C-154A-4A5A-9C05-91A49A422BA7}" type="slidenum">
              <a:rPr lang="en-US" smtClean="0"/>
              <a:t>40</a:t>
            </a:fld>
            <a:endParaRPr lang="en-US"/>
          </a:p>
        </p:txBody>
      </p:sp>
    </p:spTree>
    <p:extLst>
      <p:ext uri="{BB962C8B-B14F-4D97-AF65-F5344CB8AC3E}">
        <p14:creationId xmlns:p14="http://schemas.microsoft.com/office/powerpoint/2010/main" val="4269205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81C83-5382-7A83-E0C2-FE593C03F6EC}"/>
              </a:ext>
            </a:extLst>
          </p:cNvPr>
          <p:cNvSpPr>
            <a:spLocks noGrp="1"/>
          </p:cNvSpPr>
          <p:nvPr>
            <p:ph type="title"/>
          </p:nvPr>
        </p:nvSpPr>
        <p:spPr/>
        <p:txBody>
          <a:bodyPr/>
          <a:lstStyle/>
          <a:p>
            <a:r>
              <a:rPr lang="en-US" altLang="zh-TW" dirty="0"/>
              <a:t>Conflict Diagnosis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BC709E2-8797-498D-E8B0-488A86BB62C4}"/>
                  </a:ext>
                </a:extLst>
              </p:cNvPr>
              <p:cNvSpPr>
                <a:spLocks noGrp="1"/>
              </p:cNvSpPr>
              <p:nvPr>
                <p:ph idx="1"/>
              </p:nvPr>
            </p:nvSpPr>
            <p:spPr/>
            <p:txBody>
              <a:bodyPr/>
              <a:lstStyle/>
              <a:p>
                <a:r>
                  <a:rPr lang="en-US" altLang="zh-TW" dirty="0"/>
                  <a:t>If we consider the possibilities for multiple table-cell entries, only the following two cases are troublesome for LR(</a:t>
                </a:r>
                <a14:m>
                  <m:oMath xmlns:m="http://schemas.openxmlformats.org/officeDocument/2006/math">
                    <m:r>
                      <a:rPr lang="en-US" altLang="zh-TW" i="1" dirty="0" smtClean="0">
                        <a:latin typeface="Cambria Math" panose="02040503050406030204" pitchFamily="18" charset="0"/>
                      </a:rPr>
                      <m:t>𝑘</m:t>
                    </m:r>
                  </m:oMath>
                </a14:m>
                <a:r>
                  <a:rPr lang="en-US" altLang="zh-TW" dirty="0"/>
                  <a:t>) parsing:</a:t>
                </a:r>
              </a:p>
              <a:p>
                <a:pPr lvl="1"/>
                <a:r>
                  <a:rPr lang="en-US" altLang="zh-TW" dirty="0">
                    <a:solidFill>
                      <a:srgbClr val="FF0000"/>
                    </a:solidFill>
                  </a:rPr>
                  <a:t>shift/reduce conflicts </a:t>
                </a:r>
                <a:r>
                  <a:rPr lang="en-US" altLang="zh-TW" dirty="0"/>
                  <a:t>exist in a state when table construction cannot use the next </a:t>
                </a:r>
                <a14:m>
                  <m:oMath xmlns:m="http://schemas.openxmlformats.org/officeDocument/2006/math">
                    <m:r>
                      <a:rPr lang="en-US" altLang="zh-TW" i="1" dirty="0" smtClean="0">
                        <a:latin typeface="Cambria Math" panose="02040503050406030204" pitchFamily="18" charset="0"/>
                      </a:rPr>
                      <m:t>𝑘</m:t>
                    </m:r>
                  </m:oMath>
                </a14:m>
                <a:r>
                  <a:rPr lang="en-US" altLang="zh-TW" dirty="0"/>
                  <a:t> tokens to decide whether to shift the next input token or call for a reduction.</a:t>
                </a:r>
              </a:p>
              <a:p>
                <a:pPr lvl="1"/>
                <a:r>
                  <a:rPr lang="en-US" altLang="zh-TW" dirty="0">
                    <a:solidFill>
                      <a:srgbClr val="FF0000"/>
                    </a:solidFill>
                  </a:rPr>
                  <a:t>reduce/reduce conflicts </a:t>
                </a:r>
                <a:r>
                  <a:rPr lang="en-US" altLang="zh-TW" dirty="0"/>
                  <a:t>exist when table construction cannot use the next </a:t>
                </a:r>
                <a14:m>
                  <m:oMath xmlns:m="http://schemas.openxmlformats.org/officeDocument/2006/math">
                    <m:r>
                      <a:rPr lang="en-US" altLang="zh-TW" i="1" dirty="0" smtClean="0">
                        <a:latin typeface="Cambria Math" panose="02040503050406030204" pitchFamily="18" charset="0"/>
                      </a:rPr>
                      <m:t>𝑘</m:t>
                    </m:r>
                  </m:oMath>
                </a14:m>
                <a:r>
                  <a:rPr lang="en-US" altLang="zh-TW" dirty="0"/>
                  <a:t> tokens to distinguish between multiple reductions.</a:t>
                </a:r>
                <a:endParaRPr lang="zh-TW" altLang="en-US" dirty="0"/>
              </a:p>
            </p:txBody>
          </p:sp>
        </mc:Choice>
        <mc:Fallback xmlns="">
          <p:sp>
            <p:nvSpPr>
              <p:cNvPr id="3" name="內容版面配置區 2">
                <a:extLst>
                  <a:ext uri="{FF2B5EF4-FFF2-40B4-BE49-F238E27FC236}">
                    <a16:creationId xmlns:a16="http://schemas.microsoft.com/office/drawing/2014/main" id="{2BC709E2-8797-498D-E8B0-488A86BB62C4}"/>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82EE8B0-100C-ABEE-7BFE-6819B04D253F}"/>
              </a:ext>
            </a:extLst>
          </p:cNvPr>
          <p:cNvSpPr>
            <a:spLocks noGrp="1"/>
          </p:cNvSpPr>
          <p:nvPr>
            <p:ph type="sldNum" sz="quarter" idx="12"/>
          </p:nvPr>
        </p:nvSpPr>
        <p:spPr/>
        <p:txBody>
          <a:bodyPr/>
          <a:lstStyle/>
          <a:p>
            <a:fld id="{BE15108C-154A-4A5A-9C05-91A49A422BA7}" type="slidenum">
              <a:rPr lang="en-US" smtClean="0"/>
              <a:t>41</a:t>
            </a:fld>
            <a:endParaRPr lang="en-US"/>
          </a:p>
        </p:txBody>
      </p:sp>
    </p:spTree>
    <p:extLst>
      <p:ext uri="{BB962C8B-B14F-4D97-AF65-F5344CB8AC3E}">
        <p14:creationId xmlns:p14="http://schemas.microsoft.com/office/powerpoint/2010/main" val="1881670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71287E-1900-39B2-E2F4-3FE8791859CC}"/>
              </a:ext>
            </a:extLst>
          </p:cNvPr>
          <p:cNvSpPr>
            <a:spLocks noGrp="1"/>
          </p:cNvSpPr>
          <p:nvPr>
            <p:ph type="title"/>
          </p:nvPr>
        </p:nvSpPr>
        <p:spPr/>
        <p:txBody>
          <a:bodyPr/>
          <a:lstStyle/>
          <a:p>
            <a:r>
              <a:rPr lang="en-US" altLang="zh-TW" dirty="0"/>
              <a:t>Conflict Diagnosis</a:t>
            </a:r>
            <a:endParaRPr lang="zh-TW" altLang="en-US" dirty="0"/>
          </a:p>
        </p:txBody>
      </p:sp>
      <p:sp>
        <p:nvSpPr>
          <p:cNvPr id="3" name="內容版面配置區 2">
            <a:extLst>
              <a:ext uri="{FF2B5EF4-FFF2-40B4-BE49-F238E27FC236}">
                <a16:creationId xmlns:a16="http://schemas.microsoft.com/office/drawing/2014/main" id="{97D0775D-ED39-4B5A-F640-6F661EFB509C}"/>
              </a:ext>
            </a:extLst>
          </p:cNvPr>
          <p:cNvSpPr>
            <a:spLocks noGrp="1"/>
          </p:cNvSpPr>
          <p:nvPr>
            <p:ph idx="1"/>
          </p:nvPr>
        </p:nvSpPr>
        <p:spPr/>
        <p:txBody>
          <a:bodyPr/>
          <a:lstStyle/>
          <a:p>
            <a:r>
              <a:rPr lang="en-US" altLang="zh-TW" dirty="0"/>
              <a:t>Conflicts arise for one of the following reasons:</a:t>
            </a:r>
          </a:p>
          <a:p>
            <a:pPr lvl="1"/>
            <a:r>
              <a:rPr lang="en-US" altLang="zh-TW" dirty="0"/>
              <a:t>The grammar is </a:t>
            </a:r>
            <a:r>
              <a:rPr lang="en-US" altLang="zh-TW" dirty="0">
                <a:solidFill>
                  <a:srgbClr val="FF0000"/>
                </a:solidFill>
              </a:rPr>
              <a:t>ambiguous</a:t>
            </a:r>
            <a:r>
              <a:rPr lang="en-US" altLang="zh-TW" dirty="0"/>
              <a:t>. No (deterministic) table-construction method can resolve conflicts that arise due to ambiguity.</a:t>
            </a:r>
          </a:p>
          <a:p>
            <a:pPr lvl="1"/>
            <a:r>
              <a:rPr lang="en-US" altLang="zh-TW" dirty="0"/>
              <a:t>The grammar is not ambiguous, but the current table-building approach could not resolve the conflict. In this case, the conflict might disappear if one or more of the following approaches is taken:</a:t>
            </a:r>
          </a:p>
          <a:p>
            <a:pPr lvl="2"/>
            <a:r>
              <a:rPr lang="en-US" altLang="zh-TW" dirty="0"/>
              <a:t>The current table-construction method is given more lookahead.</a:t>
            </a:r>
          </a:p>
          <a:p>
            <a:pPr lvl="2"/>
            <a:r>
              <a:rPr lang="en-US" altLang="zh-TW" dirty="0"/>
              <a:t>A more powerful table-construction method is used.</a:t>
            </a:r>
            <a:endParaRPr lang="zh-TW" altLang="en-US" dirty="0"/>
          </a:p>
        </p:txBody>
      </p:sp>
      <p:sp>
        <p:nvSpPr>
          <p:cNvPr id="4" name="投影片編號版面配置區 3">
            <a:extLst>
              <a:ext uri="{FF2B5EF4-FFF2-40B4-BE49-F238E27FC236}">
                <a16:creationId xmlns:a16="http://schemas.microsoft.com/office/drawing/2014/main" id="{0D541383-37F7-80B3-56BA-DE8EEEEE2943}"/>
              </a:ext>
            </a:extLst>
          </p:cNvPr>
          <p:cNvSpPr>
            <a:spLocks noGrp="1"/>
          </p:cNvSpPr>
          <p:nvPr>
            <p:ph type="sldNum" sz="quarter" idx="12"/>
          </p:nvPr>
        </p:nvSpPr>
        <p:spPr/>
        <p:txBody>
          <a:bodyPr/>
          <a:lstStyle/>
          <a:p>
            <a:fld id="{BE15108C-154A-4A5A-9C05-91A49A422BA7}" type="slidenum">
              <a:rPr lang="en-US" smtClean="0"/>
              <a:t>42</a:t>
            </a:fld>
            <a:endParaRPr lang="en-US"/>
          </a:p>
        </p:txBody>
      </p:sp>
    </p:spTree>
    <p:extLst>
      <p:ext uri="{BB962C8B-B14F-4D97-AF65-F5344CB8AC3E}">
        <p14:creationId xmlns:p14="http://schemas.microsoft.com/office/powerpoint/2010/main" val="3939385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7BFF9C-FA72-0EB0-38D7-E5153B08B8CF}"/>
              </a:ext>
            </a:extLst>
          </p:cNvPr>
          <p:cNvSpPr>
            <a:spLocks noGrp="1"/>
          </p:cNvSpPr>
          <p:nvPr>
            <p:ph type="title"/>
          </p:nvPr>
        </p:nvSpPr>
        <p:spPr/>
        <p:txBody>
          <a:bodyPr/>
          <a:lstStyle/>
          <a:p>
            <a:r>
              <a:rPr lang="en-US" altLang="zh-TW" dirty="0"/>
              <a:t>Ambiguous Grammars</a:t>
            </a:r>
            <a:endParaRPr lang="zh-TW" altLang="en-US" dirty="0"/>
          </a:p>
        </p:txBody>
      </p:sp>
      <p:pic>
        <p:nvPicPr>
          <p:cNvPr id="6" name="內容版面配置區 5">
            <a:extLst>
              <a:ext uri="{FF2B5EF4-FFF2-40B4-BE49-F238E27FC236}">
                <a16:creationId xmlns:a16="http://schemas.microsoft.com/office/drawing/2014/main" id="{DF46DE68-26A1-EB77-F398-7EE169DF5177}"/>
              </a:ext>
            </a:extLst>
          </p:cNvPr>
          <p:cNvPicPr>
            <a:picLocks noGrp="1" noChangeAspect="1"/>
          </p:cNvPicPr>
          <p:nvPr>
            <p:ph idx="1"/>
          </p:nvPr>
        </p:nvPicPr>
        <p:blipFill>
          <a:blip r:embed="rId2"/>
          <a:stretch>
            <a:fillRect/>
          </a:stretch>
        </p:blipFill>
        <p:spPr>
          <a:xfrm>
            <a:off x="1724820" y="2339975"/>
            <a:ext cx="8256585" cy="3563938"/>
          </a:xfrm>
        </p:spPr>
      </p:pic>
      <p:sp>
        <p:nvSpPr>
          <p:cNvPr id="4" name="投影片編號版面配置區 3">
            <a:extLst>
              <a:ext uri="{FF2B5EF4-FFF2-40B4-BE49-F238E27FC236}">
                <a16:creationId xmlns:a16="http://schemas.microsoft.com/office/drawing/2014/main" id="{1727CCCC-6DD5-A1A0-D31E-627BFBA38D36}"/>
              </a:ext>
            </a:extLst>
          </p:cNvPr>
          <p:cNvSpPr>
            <a:spLocks noGrp="1"/>
          </p:cNvSpPr>
          <p:nvPr>
            <p:ph type="sldNum" sz="quarter" idx="12"/>
          </p:nvPr>
        </p:nvSpPr>
        <p:spPr/>
        <p:txBody>
          <a:bodyPr/>
          <a:lstStyle/>
          <a:p>
            <a:fld id="{BE15108C-154A-4A5A-9C05-91A49A422BA7}" type="slidenum">
              <a:rPr lang="en-US" smtClean="0"/>
              <a:t>43</a:t>
            </a:fld>
            <a:endParaRPr lang="en-US"/>
          </a:p>
        </p:txBody>
      </p:sp>
    </p:spTree>
    <p:extLst>
      <p:ext uri="{BB962C8B-B14F-4D97-AF65-F5344CB8AC3E}">
        <p14:creationId xmlns:p14="http://schemas.microsoft.com/office/powerpoint/2010/main" val="2445211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2C5C0E41-A93E-4874-8A09-2F2EAFBD7B00}"/>
              </a:ext>
            </a:extLst>
          </p:cNvPr>
          <p:cNvSpPr>
            <a:spLocks noGrp="1"/>
          </p:cNvSpPr>
          <p:nvPr>
            <p:ph type="title"/>
          </p:nvPr>
        </p:nvSpPr>
        <p:spPr>
          <a:xfrm>
            <a:off x="683587" y="713677"/>
            <a:ext cx="4499914" cy="2996581"/>
          </a:xfrm>
        </p:spPr>
        <p:txBody>
          <a:bodyPr anchor="b">
            <a:normAutofit/>
          </a:bodyPr>
          <a:lstStyle/>
          <a:p>
            <a:r>
              <a:rPr lang="en-US" altLang="zh-TW" dirty="0"/>
              <a:t>Ambiguous Grammars</a:t>
            </a:r>
            <a:endParaRPr lang="zh-TW" altLang="en-US" dirty="0"/>
          </a:p>
        </p:txBody>
      </p:sp>
      <p:pic>
        <p:nvPicPr>
          <p:cNvPr id="8" name="內容版面配置區 5">
            <a:extLst>
              <a:ext uri="{FF2B5EF4-FFF2-40B4-BE49-F238E27FC236}">
                <a16:creationId xmlns:a16="http://schemas.microsoft.com/office/drawing/2014/main" id="{E87D1DAA-9A75-0D28-D979-96DC2CFC22FA}"/>
              </a:ext>
            </a:extLst>
          </p:cNvPr>
          <p:cNvPicPr>
            <a:picLocks noChangeAspect="1"/>
          </p:cNvPicPr>
          <p:nvPr/>
        </p:nvPicPr>
        <p:blipFill>
          <a:blip r:embed="rId2"/>
          <a:stretch>
            <a:fillRect/>
          </a:stretch>
        </p:blipFill>
        <p:spPr>
          <a:xfrm>
            <a:off x="6446871" y="708102"/>
            <a:ext cx="4160317" cy="5430644"/>
          </a:xfrm>
          <a:prstGeom prst="rect">
            <a:avLst/>
          </a:prstGeom>
          <a:noFill/>
        </p:spPr>
      </p:pic>
      <p:sp>
        <p:nvSpPr>
          <p:cNvPr id="7" name="內容版面配置區 6">
            <a:extLst>
              <a:ext uri="{FF2B5EF4-FFF2-40B4-BE49-F238E27FC236}">
                <a16:creationId xmlns:a16="http://schemas.microsoft.com/office/drawing/2014/main" id="{F6D581E2-397B-E50E-969B-623AAD460B9A}"/>
              </a:ext>
            </a:extLst>
          </p:cNvPr>
          <p:cNvSpPr>
            <a:spLocks noGrp="1"/>
          </p:cNvSpPr>
          <p:nvPr>
            <p:ph type="body" sz="half" idx="2"/>
          </p:nvPr>
        </p:nvSpPr>
        <p:spPr>
          <a:xfrm>
            <a:off x="683587" y="3976544"/>
            <a:ext cx="4499914" cy="2162201"/>
          </a:xfrm>
        </p:spPr>
        <p:txBody>
          <a:bodyPr>
            <a:normAutofit/>
          </a:bodyPr>
          <a:lstStyle/>
          <a:p>
            <a:pPr>
              <a:lnSpc>
                <a:spcPct val="100000"/>
              </a:lnSpc>
            </a:pPr>
            <a:r>
              <a:rPr lang="en-US" altLang="zh-TW" sz="2200" dirty="0"/>
              <a:t>The parse tree that favors the </a:t>
            </a:r>
            <a:r>
              <a:rPr lang="en-US" altLang="zh-TW" sz="2200" dirty="0">
                <a:solidFill>
                  <a:srgbClr val="FF0000"/>
                </a:solidFill>
              </a:rPr>
              <a:t>reduction</a:t>
            </a:r>
            <a:r>
              <a:rPr lang="en-US" altLang="zh-TW" sz="2200" dirty="0"/>
              <a:t> in State 5 corresponds to a </a:t>
            </a:r>
            <a:r>
              <a:rPr lang="en-US" altLang="zh-TW" sz="2200" dirty="0">
                <a:solidFill>
                  <a:srgbClr val="FF0000"/>
                </a:solidFill>
              </a:rPr>
              <a:t>left-associative</a:t>
            </a:r>
            <a:r>
              <a:rPr lang="en-US" altLang="zh-TW" sz="2200" dirty="0"/>
              <a:t> grouping for addition, while the </a:t>
            </a:r>
            <a:r>
              <a:rPr lang="en-US" altLang="zh-TW" sz="2200" dirty="0">
                <a:solidFill>
                  <a:srgbClr val="FF0000"/>
                </a:solidFill>
              </a:rPr>
              <a:t>shift</a:t>
            </a:r>
            <a:r>
              <a:rPr lang="en-US" altLang="zh-TW" sz="2200" dirty="0"/>
              <a:t> corresponds to a </a:t>
            </a:r>
            <a:r>
              <a:rPr lang="en-US" altLang="zh-TW" sz="2200" dirty="0">
                <a:solidFill>
                  <a:srgbClr val="FF0000"/>
                </a:solidFill>
              </a:rPr>
              <a:t>right-associative</a:t>
            </a:r>
            <a:r>
              <a:rPr lang="en-US" altLang="zh-TW" sz="2200" dirty="0"/>
              <a:t> grouping.</a:t>
            </a:r>
            <a:endParaRPr lang="zh-TW" altLang="en-US" sz="2200" dirty="0"/>
          </a:p>
        </p:txBody>
      </p:sp>
      <p:sp>
        <p:nvSpPr>
          <p:cNvPr id="5" name="投影片編號版面配置區 4">
            <a:extLst>
              <a:ext uri="{FF2B5EF4-FFF2-40B4-BE49-F238E27FC236}">
                <a16:creationId xmlns:a16="http://schemas.microsoft.com/office/drawing/2014/main" id="{9C472716-622A-266B-5B84-CD00D02862F9}"/>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44</a:t>
            </a:fld>
            <a:endParaRPr lang="en-US"/>
          </a:p>
        </p:txBody>
      </p:sp>
    </p:spTree>
    <p:extLst>
      <p:ext uri="{BB962C8B-B14F-4D97-AF65-F5344CB8AC3E}">
        <p14:creationId xmlns:p14="http://schemas.microsoft.com/office/powerpoint/2010/main" val="159185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D367B51-FFA4-7751-2EC2-003DDE18AD24}"/>
              </a:ext>
            </a:extLst>
          </p:cNvPr>
          <p:cNvSpPr>
            <a:spLocks noGrp="1"/>
          </p:cNvSpPr>
          <p:nvPr>
            <p:ph type="title"/>
          </p:nvPr>
        </p:nvSpPr>
        <p:spPr/>
        <p:txBody>
          <a:bodyPr/>
          <a:lstStyle/>
          <a:p>
            <a:r>
              <a:rPr lang="en-US" altLang="zh-TW" dirty="0"/>
              <a:t>Ambiguous Grammars</a:t>
            </a:r>
            <a:endParaRPr lang="zh-TW" altLang="en-US" dirty="0"/>
          </a:p>
        </p:txBody>
      </p:sp>
      <p:pic>
        <p:nvPicPr>
          <p:cNvPr id="9" name="內容版面配置區 8">
            <a:extLst>
              <a:ext uri="{FF2B5EF4-FFF2-40B4-BE49-F238E27FC236}">
                <a16:creationId xmlns:a16="http://schemas.microsoft.com/office/drawing/2014/main" id="{E1A59DC8-0E13-8149-6CD4-82396D02DE19}"/>
              </a:ext>
            </a:extLst>
          </p:cNvPr>
          <p:cNvPicPr>
            <a:picLocks noGrp="1" noChangeAspect="1"/>
          </p:cNvPicPr>
          <p:nvPr>
            <p:ph idx="1"/>
          </p:nvPr>
        </p:nvPicPr>
        <p:blipFill>
          <a:blip r:embed="rId2"/>
          <a:stretch>
            <a:fillRect/>
          </a:stretch>
        </p:blipFill>
        <p:spPr>
          <a:xfrm>
            <a:off x="5848350" y="2810982"/>
            <a:ext cx="6343650" cy="2517714"/>
          </a:xfrm>
        </p:spPr>
      </p:pic>
      <p:sp>
        <p:nvSpPr>
          <p:cNvPr id="5" name="投影片編號版面配置區 4">
            <a:extLst>
              <a:ext uri="{FF2B5EF4-FFF2-40B4-BE49-F238E27FC236}">
                <a16:creationId xmlns:a16="http://schemas.microsoft.com/office/drawing/2014/main" id="{2D1F6DFC-3DC2-B09C-A21B-5B633EE496AE}"/>
              </a:ext>
            </a:extLst>
          </p:cNvPr>
          <p:cNvSpPr>
            <a:spLocks noGrp="1"/>
          </p:cNvSpPr>
          <p:nvPr>
            <p:ph type="sldNum" sz="quarter" idx="12"/>
          </p:nvPr>
        </p:nvSpPr>
        <p:spPr/>
        <p:txBody>
          <a:bodyPr/>
          <a:lstStyle/>
          <a:p>
            <a:fld id="{BE15108C-154A-4A5A-9C05-91A49A422BA7}" type="slidenum">
              <a:rPr lang="en-US" smtClean="0"/>
              <a:t>45</a:t>
            </a:fld>
            <a:endParaRPr lang="en-US"/>
          </a:p>
        </p:txBody>
      </p:sp>
      <p:pic>
        <p:nvPicPr>
          <p:cNvPr id="10" name="內容版面配置區 5">
            <a:extLst>
              <a:ext uri="{FF2B5EF4-FFF2-40B4-BE49-F238E27FC236}">
                <a16:creationId xmlns:a16="http://schemas.microsoft.com/office/drawing/2014/main" id="{8FFA2A17-C30F-B4EE-EE15-A28395BC42A7}"/>
              </a:ext>
            </a:extLst>
          </p:cNvPr>
          <p:cNvPicPr>
            <a:picLocks noChangeAspect="1"/>
          </p:cNvPicPr>
          <p:nvPr/>
        </p:nvPicPr>
        <p:blipFill>
          <a:blip r:embed="rId3"/>
          <a:stretch>
            <a:fillRect/>
          </a:stretch>
        </p:blipFill>
        <p:spPr>
          <a:xfrm>
            <a:off x="28138" y="2810983"/>
            <a:ext cx="5832796" cy="2517714"/>
          </a:xfrm>
          <a:prstGeom prst="rect">
            <a:avLst/>
          </a:prstGeom>
        </p:spPr>
      </p:pic>
      <p:sp>
        <p:nvSpPr>
          <p:cNvPr id="11" name="文字方塊 10">
            <a:extLst>
              <a:ext uri="{FF2B5EF4-FFF2-40B4-BE49-F238E27FC236}">
                <a16:creationId xmlns:a16="http://schemas.microsoft.com/office/drawing/2014/main" id="{BD9BB139-D9FB-C79A-E0AE-A41458F2ABA9}"/>
              </a:ext>
            </a:extLst>
          </p:cNvPr>
          <p:cNvSpPr txBox="1"/>
          <p:nvPr/>
        </p:nvSpPr>
        <p:spPr>
          <a:xfrm>
            <a:off x="2164360" y="5410899"/>
            <a:ext cx="1343638" cy="369332"/>
          </a:xfrm>
          <a:prstGeom prst="rect">
            <a:avLst/>
          </a:prstGeom>
          <a:noFill/>
        </p:spPr>
        <p:txBody>
          <a:bodyPr wrap="none" rtlCol="0">
            <a:spAutoFit/>
          </a:bodyPr>
          <a:lstStyle/>
          <a:p>
            <a:r>
              <a:rPr lang="en-US" altLang="zh-TW" dirty="0">
                <a:solidFill>
                  <a:srgbClr val="FF0000"/>
                </a:solidFill>
              </a:rPr>
              <a:t>Ambiguous</a:t>
            </a:r>
            <a:endParaRPr lang="zh-TW" altLang="en-US" dirty="0">
              <a:solidFill>
                <a:srgbClr val="FF0000"/>
              </a:solidFill>
            </a:endParaRPr>
          </a:p>
        </p:txBody>
      </p:sp>
      <p:sp>
        <p:nvSpPr>
          <p:cNvPr id="12" name="文字方塊 11">
            <a:extLst>
              <a:ext uri="{FF2B5EF4-FFF2-40B4-BE49-F238E27FC236}">
                <a16:creationId xmlns:a16="http://schemas.microsoft.com/office/drawing/2014/main" id="{A9646961-7E42-5E0C-BE47-210B066761CE}"/>
              </a:ext>
            </a:extLst>
          </p:cNvPr>
          <p:cNvSpPr txBox="1"/>
          <p:nvPr/>
        </p:nvSpPr>
        <p:spPr>
          <a:xfrm>
            <a:off x="7676537" y="5461341"/>
            <a:ext cx="1596912" cy="369332"/>
          </a:xfrm>
          <a:prstGeom prst="rect">
            <a:avLst/>
          </a:prstGeom>
          <a:noFill/>
        </p:spPr>
        <p:txBody>
          <a:bodyPr wrap="none" rtlCol="0">
            <a:spAutoFit/>
          </a:bodyPr>
          <a:lstStyle/>
          <a:p>
            <a:r>
              <a:rPr lang="en-US" altLang="zh-TW" dirty="0">
                <a:solidFill>
                  <a:srgbClr val="FF0000"/>
                </a:solidFill>
              </a:rPr>
              <a:t>Unambiguous</a:t>
            </a:r>
            <a:endParaRPr lang="zh-TW" altLang="en-US" dirty="0">
              <a:solidFill>
                <a:srgbClr val="FF0000"/>
              </a:solidFill>
            </a:endParaRPr>
          </a:p>
        </p:txBody>
      </p:sp>
    </p:spTree>
    <p:extLst>
      <p:ext uri="{BB962C8B-B14F-4D97-AF65-F5344CB8AC3E}">
        <p14:creationId xmlns:p14="http://schemas.microsoft.com/office/powerpoint/2010/main" val="2743088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0E893A-989B-12A2-808F-FBBC4540DF84}"/>
              </a:ext>
            </a:extLst>
          </p:cNvPr>
          <p:cNvSpPr>
            <a:spLocks noGrp="1"/>
          </p:cNvSpPr>
          <p:nvPr>
            <p:ph type="title"/>
          </p:nvPr>
        </p:nvSpPr>
        <p:spPr>
          <a:xfrm>
            <a:off x="691078" y="722903"/>
            <a:ext cx="10312571" cy="1354844"/>
          </a:xfrm>
        </p:spPr>
        <p:txBody>
          <a:bodyPr anchor="b">
            <a:normAutofit/>
          </a:bodyPr>
          <a:lstStyle/>
          <a:p>
            <a:r>
              <a:rPr lang="en-US" altLang="zh-TW" dirty="0"/>
              <a:t>Ambiguous Grammars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D18C0DF-6B62-E2F5-C911-26F0FE506A0D}"/>
                  </a:ext>
                </a:extLst>
              </p:cNvPr>
              <p:cNvSpPr>
                <a:spLocks noGrp="1"/>
              </p:cNvSpPr>
              <p:nvPr>
                <p:ph sz="half" idx="1"/>
              </p:nvPr>
            </p:nvSpPr>
            <p:spPr>
              <a:xfrm>
                <a:off x="691078" y="2345843"/>
                <a:ext cx="5009584" cy="3274372"/>
              </a:xfrm>
            </p:spPr>
            <p:txBody>
              <a:bodyPr>
                <a:normAutofit fontScale="92500"/>
              </a:bodyPr>
              <a:lstStyle/>
              <a:p>
                <a:r>
                  <a:rPr lang="en-US" altLang="zh-TW" dirty="0"/>
                  <a:t>A statement beginning with </a:t>
                </a:r>
                <a14:m>
                  <m:oMath xmlns:m="http://schemas.openxmlformats.org/officeDocument/2006/math">
                    <m:r>
                      <a:rPr lang="en-US" altLang="zh-TW" i="1" dirty="0" smtClean="0">
                        <a:latin typeface="Cambria Math" panose="02040503050406030204" pitchFamily="18" charset="0"/>
                      </a:rPr>
                      <m:t>𝑝</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oMath>
                </a14:m>
                <a:r>
                  <a:rPr lang="en-US" altLang="zh-TW" dirty="0"/>
                  <a:t> would appear as the token stream </a:t>
                </a:r>
                <a14:m>
                  <m:oMath xmlns:m="http://schemas.openxmlformats.org/officeDocument/2006/math">
                    <m:r>
                      <a:rPr lang="en-US" altLang="zh-TW" i="1" dirty="0" smtClean="0">
                        <a:latin typeface="Cambria Math" panose="02040503050406030204" pitchFamily="18" charset="0"/>
                      </a:rPr>
                      <m:t>𝑖𝑑</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𝑖𝑑</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r>
                      <a:rPr lang="en-US" altLang="zh-TW" i="1" dirty="0" smtClean="0">
                        <a:latin typeface="Cambria Math" panose="02040503050406030204" pitchFamily="18" charset="0"/>
                      </a:rPr>
                      <m:t>) </m:t>
                    </m:r>
                  </m:oMath>
                </a14:m>
                <a:r>
                  <a:rPr lang="en-US" altLang="zh-TW" dirty="0"/>
                  <a:t>to the parser. After shifting the first three tokens onto the stack, a shift-reduce parser would be in configuration</a:t>
                </a:r>
              </a:p>
              <a:p>
                <a:pPr marL="0" indent="0">
                  <a:buNone/>
                </a:pPr>
                <a:r>
                  <a:rPr lang="en-US" altLang="zh-TW" dirty="0"/>
                  <a:t>(stack) $... </a:t>
                </a:r>
                <a14:m>
                  <m:oMath xmlns:m="http://schemas.openxmlformats.org/officeDocument/2006/math">
                    <m:r>
                      <a:rPr lang="en-US" altLang="zh-TW" i="1" dirty="0" smtClean="0">
                        <a:latin typeface="Cambria Math" panose="02040503050406030204" pitchFamily="18" charset="0"/>
                      </a:rPr>
                      <m:t>𝑖𝑑</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𝑖𝑑</m:t>
                    </m:r>
                  </m:oMath>
                </a14:m>
                <a:r>
                  <a:rPr lang="en-US" altLang="zh-TW" dirty="0"/>
                  <a:t>     </a:t>
                </a:r>
                <a14:m>
                  <m:oMath xmlns:m="http://schemas.openxmlformats.org/officeDocument/2006/math">
                    <m:r>
                      <a:rPr lang="en-US" altLang="zh-TW" i="1" dirty="0">
                        <a:latin typeface="Cambria Math" panose="02040503050406030204" pitchFamily="18" charset="0"/>
                      </a:rPr>
                      <m:t>, </m:t>
                    </m:r>
                    <m:r>
                      <a:rPr lang="en-US" altLang="zh-TW" i="1" dirty="0">
                        <a:latin typeface="Cambria Math" panose="02040503050406030204" pitchFamily="18" charset="0"/>
                      </a:rPr>
                      <m:t>𝑖𝑑</m:t>
                    </m:r>
                    <m:r>
                      <a:rPr lang="en-US" altLang="zh-TW" i="1" dirty="0">
                        <a:latin typeface="Cambria Math" panose="02040503050406030204" pitchFamily="18" charset="0"/>
                      </a:rPr>
                      <m:t>) </m:t>
                    </m:r>
                  </m:oMath>
                </a14:m>
                <a:r>
                  <a:rPr lang="en-US" altLang="zh-TW" dirty="0"/>
                  <a:t>…$ (input buffer)</a:t>
                </a:r>
              </a:p>
              <a:p>
                <a:r>
                  <a:rPr lang="en-US" altLang="zh-TW" dirty="0"/>
                  <a:t>Make things as easy as possible for the parser. It should be left to scanner to determine if </a:t>
                </a:r>
                <a:r>
                  <a:rPr lang="zh-TW" altLang="en-US" dirty="0"/>
                  <a:t>𝑖𝑑 </a:t>
                </a:r>
                <a:r>
                  <a:rPr lang="en-US" altLang="zh-TW" dirty="0"/>
                  <a:t>is a procedure or an array.</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0D18C0DF-6B62-E2F5-C911-26F0FE506A0D}"/>
                  </a:ext>
                </a:extLst>
              </p:cNvPr>
              <p:cNvSpPr>
                <a:spLocks noGrp="1" noRot="1" noChangeAspect="1" noMove="1" noResize="1" noEditPoints="1" noAdjustHandles="1" noChangeArrowheads="1" noChangeShapeType="1" noTextEdit="1"/>
              </p:cNvSpPr>
              <p:nvPr>
                <p:ph sz="half" idx="1"/>
              </p:nvPr>
            </p:nvSpPr>
            <p:spPr>
              <a:xfrm>
                <a:off x="691078" y="2345843"/>
                <a:ext cx="5009584" cy="3274372"/>
              </a:xfrm>
              <a:blipFill>
                <a:blip r:embed="rId2"/>
                <a:stretch>
                  <a:fillRect l="-1095" t="-1117" r="-243" b="-559"/>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9D25A43F-A316-8BF0-48D9-112150CCC5A5}"/>
              </a:ext>
            </a:extLst>
          </p:cNvPr>
          <p:cNvPicPr>
            <a:picLocks noChangeAspect="1"/>
          </p:cNvPicPr>
          <p:nvPr/>
        </p:nvPicPr>
        <p:blipFill>
          <a:blip r:embed="rId3"/>
          <a:stretch>
            <a:fillRect/>
          </a:stretch>
        </p:blipFill>
        <p:spPr>
          <a:xfrm>
            <a:off x="5935075" y="2780867"/>
            <a:ext cx="5068574" cy="2404323"/>
          </a:xfrm>
          <a:prstGeom prst="rect">
            <a:avLst/>
          </a:prstGeom>
          <a:noFill/>
        </p:spPr>
      </p:pic>
      <p:sp>
        <p:nvSpPr>
          <p:cNvPr id="4" name="投影片編號版面配置區 3">
            <a:extLst>
              <a:ext uri="{FF2B5EF4-FFF2-40B4-BE49-F238E27FC236}">
                <a16:creationId xmlns:a16="http://schemas.microsoft.com/office/drawing/2014/main" id="{1FBE849E-0D6D-4FBC-E080-58FA30C1695B}"/>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46</a:t>
            </a:fld>
            <a:endParaRPr lang="en-US"/>
          </a:p>
        </p:txBody>
      </p:sp>
      <p:sp>
        <p:nvSpPr>
          <p:cNvPr id="7" name="文字方塊 6">
            <a:extLst>
              <a:ext uri="{FF2B5EF4-FFF2-40B4-BE49-F238E27FC236}">
                <a16:creationId xmlns:a16="http://schemas.microsoft.com/office/drawing/2014/main" id="{48A30049-E83A-1F0D-B2D6-EF782A276A37}"/>
              </a:ext>
            </a:extLst>
          </p:cNvPr>
          <p:cNvSpPr txBox="1"/>
          <p:nvPr/>
        </p:nvSpPr>
        <p:spPr>
          <a:xfrm>
            <a:off x="4822778" y="5508553"/>
            <a:ext cx="1257075" cy="369332"/>
          </a:xfrm>
          <a:prstGeom prst="rect">
            <a:avLst/>
          </a:prstGeom>
          <a:noFill/>
        </p:spPr>
        <p:txBody>
          <a:bodyPr wrap="none" rtlCol="0">
            <a:spAutoFit/>
          </a:bodyPr>
          <a:lstStyle/>
          <a:p>
            <a:r>
              <a:rPr lang="en-US" altLang="zh-TW" dirty="0">
                <a:solidFill>
                  <a:srgbClr val="FF0000"/>
                </a:solidFill>
              </a:rPr>
              <a:t>procedure</a:t>
            </a:r>
            <a:endParaRPr lang="zh-TW" altLang="en-US" dirty="0">
              <a:solidFill>
                <a:srgbClr val="FF0000"/>
              </a:solidFill>
            </a:endParaRPr>
          </a:p>
        </p:txBody>
      </p:sp>
      <p:sp>
        <p:nvSpPr>
          <p:cNvPr id="8" name="文字方塊 7">
            <a:extLst>
              <a:ext uri="{FF2B5EF4-FFF2-40B4-BE49-F238E27FC236}">
                <a16:creationId xmlns:a16="http://schemas.microsoft.com/office/drawing/2014/main" id="{268B0FC0-02B4-B350-D77E-47073D59799D}"/>
              </a:ext>
            </a:extLst>
          </p:cNvPr>
          <p:cNvSpPr txBox="1"/>
          <p:nvPr/>
        </p:nvSpPr>
        <p:spPr>
          <a:xfrm>
            <a:off x="6224632" y="5331198"/>
            <a:ext cx="742511" cy="369332"/>
          </a:xfrm>
          <a:prstGeom prst="rect">
            <a:avLst/>
          </a:prstGeom>
          <a:noFill/>
        </p:spPr>
        <p:txBody>
          <a:bodyPr wrap="none" rtlCol="0">
            <a:spAutoFit/>
          </a:bodyPr>
          <a:lstStyle/>
          <a:p>
            <a:r>
              <a:rPr lang="en-US" altLang="zh-TW" dirty="0">
                <a:solidFill>
                  <a:srgbClr val="FF0000"/>
                </a:solidFill>
              </a:rPr>
              <a:t>array</a:t>
            </a:r>
            <a:endParaRPr lang="zh-TW" altLang="en-US" dirty="0">
              <a:solidFill>
                <a:srgbClr val="FF0000"/>
              </a:solidFill>
            </a:endParaRPr>
          </a:p>
        </p:txBody>
      </p:sp>
      <p:cxnSp>
        <p:nvCxnSpPr>
          <p:cNvPr id="10" name="直線單箭頭接點 9">
            <a:extLst>
              <a:ext uri="{FF2B5EF4-FFF2-40B4-BE49-F238E27FC236}">
                <a16:creationId xmlns:a16="http://schemas.microsoft.com/office/drawing/2014/main" id="{CA86043B-1C0D-1E4B-9379-A3649B3EB8CC}"/>
              </a:ext>
            </a:extLst>
          </p:cNvPr>
          <p:cNvCxnSpPr>
            <a:cxnSpLocks/>
            <a:endCxn id="6" idx="1"/>
          </p:cNvCxnSpPr>
          <p:nvPr/>
        </p:nvCxnSpPr>
        <p:spPr>
          <a:xfrm flipV="1">
            <a:off x="5700662" y="3983029"/>
            <a:ext cx="234413" cy="15255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BFC20DA3-BDA9-BBB3-0EF5-8468923A5CE0}"/>
              </a:ext>
            </a:extLst>
          </p:cNvPr>
          <p:cNvCxnSpPr>
            <a:stCxn id="8" idx="0"/>
          </p:cNvCxnSpPr>
          <p:nvPr/>
        </p:nvCxnSpPr>
        <p:spPr>
          <a:xfrm flipH="1" flipV="1">
            <a:off x="6224632" y="4551263"/>
            <a:ext cx="371256" cy="7799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324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59648B3-1B41-CCBC-2D0D-EB8B8B0A045F}"/>
              </a:ext>
            </a:extLst>
          </p:cNvPr>
          <p:cNvSpPr>
            <a:spLocks noGrp="1"/>
          </p:cNvSpPr>
          <p:nvPr>
            <p:ph type="title"/>
          </p:nvPr>
        </p:nvSpPr>
        <p:spPr/>
        <p:txBody>
          <a:bodyPr/>
          <a:lstStyle/>
          <a:p>
            <a:r>
              <a:rPr lang="en-US" altLang="zh-TW" dirty="0"/>
              <a:t>Grammars that are not LR(k)</a:t>
            </a:r>
            <a:endParaRPr lang="zh-TW" altLang="en-US" dirty="0"/>
          </a:p>
        </p:txBody>
      </p:sp>
      <p:pic>
        <p:nvPicPr>
          <p:cNvPr id="9" name="內容版面配置區 8">
            <a:extLst>
              <a:ext uri="{FF2B5EF4-FFF2-40B4-BE49-F238E27FC236}">
                <a16:creationId xmlns:a16="http://schemas.microsoft.com/office/drawing/2014/main" id="{A9436230-24E1-DDDA-767C-30B8405F3BCB}"/>
              </a:ext>
            </a:extLst>
          </p:cNvPr>
          <p:cNvPicPr>
            <a:picLocks noGrp="1" noChangeAspect="1"/>
          </p:cNvPicPr>
          <p:nvPr>
            <p:ph idx="1"/>
          </p:nvPr>
        </p:nvPicPr>
        <p:blipFill>
          <a:blip r:embed="rId2"/>
          <a:stretch>
            <a:fillRect/>
          </a:stretch>
        </p:blipFill>
        <p:spPr>
          <a:xfrm>
            <a:off x="213941" y="2339975"/>
            <a:ext cx="5639638" cy="3563938"/>
          </a:xfrm>
        </p:spPr>
      </p:pic>
      <p:sp>
        <p:nvSpPr>
          <p:cNvPr id="5" name="投影片編號版面配置區 4">
            <a:extLst>
              <a:ext uri="{FF2B5EF4-FFF2-40B4-BE49-F238E27FC236}">
                <a16:creationId xmlns:a16="http://schemas.microsoft.com/office/drawing/2014/main" id="{6DEEDFAE-435C-F40F-23A4-0DCFC6D38060}"/>
              </a:ext>
            </a:extLst>
          </p:cNvPr>
          <p:cNvSpPr>
            <a:spLocks noGrp="1"/>
          </p:cNvSpPr>
          <p:nvPr>
            <p:ph type="sldNum" sz="quarter" idx="12"/>
          </p:nvPr>
        </p:nvSpPr>
        <p:spPr/>
        <p:txBody>
          <a:bodyPr/>
          <a:lstStyle/>
          <a:p>
            <a:fld id="{BE15108C-154A-4A5A-9C05-91A49A422BA7}" type="slidenum">
              <a:rPr lang="en-US" smtClean="0"/>
              <a:t>47</a:t>
            </a:fld>
            <a:endParaRPr lang="en-US"/>
          </a:p>
        </p:txBody>
      </p:sp>
      <p:sp>
        <p:nvSpPr>
          <p:cNvPr id="10" name="文字方塊 9">
            <a:extLst>
              <a:ext uri="{FF2B5EF4-FFF2-40B4-BE49-F238E27FC236}">
                <a16:creationId xmlns:a16="http://schemas.microsoft.com/office/drawing/2014/main" id="{E1940C25-DE23-1D28-3CFC-F6386F654039}"/>
              </a:ext>
            </a:extLst>
          </p:cNvPr>
          <p:cNvSpPr txBox="1"/>
          <p:nvPr/>
        </p:nvSpPr>
        <p:spPr>
          <a:xfrm>
            <a:off x="3995825" y="5534581"/>
            <a:ext cx="4076757" cy="369332"/>
          </a:xfrm>
          <a:prstGeom prst="rect">
            <a:avLst/>
          </a:prstGeom>
          <a:noFill/>
        </p:spPr>
        <p:txBody>
          <a:bodyPr wrap="none" rtlCol="0">
            <a:spAutoFit/>
          </a:bodyPr>
          <a:lstStyle/>
          <a:p>
            <a:r>
              <a:rPr lang="en-US" altLang="zh-TW" dirty="0">
                <a:solidFill>
                  <a:srgbClr val="FF0000"/>
                </a:solidFill>
              </a:rPr>
              <a:t>must know the last character of input</a:t>
            </a:r>
            <a:endParaRPr lang="zh-TW" altLang="en-US" dirty="0">
              <a:solidFill>
                <a:srgbClr val="FF0000"/>
              </a:solidFill>
            </a:endParaRPr>
          </a:p>
        </p:txBody>
      </p:sp>
      <p:cxnSp>
        <p:nvCxnSpPr>
          <p:cNvPr id="12" name="直線單箭頭接點 11">
            <a:extLst>
              <a:ext uri="{FF2B5EF4-FFF2-40B4-BE49-F238E27FC236}">
                <a16:creationId xmlns:a16="http://schemas.microsoft.com/office/drawing/2014/main" id="{C499C230-2D1B-E33C-5FD9-A6BFFFF2DC71}"/>
              </a:ext>
            </a:extLst>
          </p:cNvPr>
          <p:cNvCxnSpPr>
            <a:cxnSpLocks/>
            <a:stCxn id="10" idx="0"/>
          </p:cNvCxnSpPr>
          <p:nvPr/>
        </p:nvCxnSpPr>
        <p:spPr>
          <a:xfrm flipH="1" flipV="1">
            <a:off x="5068389" y="5103223"/>
            <a:ext cx="965815" cy="4313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8C52B970-F89C-742A-FFDC-65CA637A2EFF}"/>
              </a:ext>
            </a:extLst>
          </p:cNvPr>
          <p:cNvPicPr>
            <a:picLocks noChangeAspect="1"/>
          </p:cNvPicPr>
          <p:nvPr/>
        </p:nvPicPr>
        <p:blipFill>
          <a:blip r:embed="rId3"/>
          <a:stretch>
            <a:fillRect/>
          </a:stretch>
        </p:blipFill>
        <p:spPr>
          <a:xfrm>
            <a:off x="6459548" y="3117667"/>
            <a:ext cx="4882528" cy="1735041"/>
          </a:xfrm>
          <a:prstGeom prst="rect">
            <a:avLst/>
          </a:prstGeom>
        </p:spPr>
      </p:pic>
    </p:spTree>
    <p:extLst>
      <p:ext uri="{BB962C8B-B14F-4D97-AF65-F5344CB8AC3E}">
        <p14:creationId xmlns:p14="http://schemas.microsoft.com/office/powerpoint/2010/main" val="2286057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7B77D94B-7C0B-07CC-2EE9-7FBEA647B805}"/>
                  </a:ext>
                </a:extLst>
              </p:cNvPr>
              <p:cNvSpPr>
                <a:spLocks noGrp="1"/>
              </p:cNvSpPr>
              <p:nvPr>
                <p:ph type="title"/>
              </p:nvPr>
            </p:nvSpPr>
            <p:spPr>
              <a:xfrm>
                <a:off x="683587" y="713677"/>
                <a:ext cx="4499914" cy="2996581"/>
              </a:xfrm>
            </p:spPr>
            <p:txBody>
              <a:bodyPr anchor="b">
                <a:normAutofit/>
              </a:bodyPr>
              <a:lstStyle/>
              <a:p>
                <a:r>
                  <a:rPr lang="en-US" altLang="zh-TW" dirty="0"/>
                  <a:t>SLR(</a:t>
                </a:r>
                <a14:m>
                  <m:oMath xmlns:m="http://schemas.openxmlformats.org/officeDocument/2006/math">
                    <m:r>
                      <a:rPr lang="en-US" altLang="zh-TW" i="1" dirty="0" smtClean="0">
                        <a:latin typeface="Cambria Math" panose="02040503050406030204" pitchFamily="18" charset="0"/>
                      </a:rPr>
                      <m:t>𝑘</m:t>
                    </m:r>
                  </m:oMath>
                </a14:m>
                <a:r>
                  <a:rPr lang="en-US" altLang="zh-TW" dirty="0"/>
                  <a:t>) Table Construction</a:t>
                </a:r>
                <a:endParaRPr lang="zh-TW" altLang="en-US" dirty="0"/>
              </a:p>
            </p:txBody>
          </p:sp>
        </mc:Choice>
        <mc:Fallback xmlns="">
          <p:sp>
            <p:nvSpPr>
              <p:cNvPr id="2" name="標題 1">
                <a:extLst>
                  <a:ext uri="{FF2B5EF4-FFF2-40B4-BE49-F238E27FC236}">
                    <a16:creationId xmlns:a16="http://schemas.microsoft.com/office/drawing/2014/main" id="{7B77D94B-7C0B-07CC-2EE9-7FBEA647B805}"/>
                  </a:ext>
                </a:extLst>
              </p:cNvPr>
              <p:cNvSpPr>
                <a:spLocks noGrp="1" noRot="1" noChangeAspect="1" noMove="1" noResize="1" noEditPoints="1" noAdjustHandles="1" noChangeArrowheads="1" noChangeShapeType="1" noTextEdit="1"/>
              </p:cNvSpPr>
              <p:nvPr>
                <p:ph type="title"/>
              </p:nvPr>
            </p:nvSpPr>
            <p:spPr>
              <a:xfrm>
                <a:off x="683587" y="713677"/>
                <a:ext cx="4499914" cy="2996581"/>
              </a:xfrm>
              <a:blipFill>
                <a:blip r:embed="rId2"/>
                <a:stretch>
                  <a:fillRect l="-4065" b="-7724"/>
                </a:stretch>
              </a:blipFill>
            </p:spPr>
            <p:txBody>
              <a:bodyPr/>
              <a:lstStyle/>
              <a:p>
                <a:r>
                  <a:rPr lang="zh-TW" altLang="en-US">
                    <a:noFill/>
                  </a:rPr>
                  <a:t> </a:t>
                </a:r>
              </a:p>
            </p:txBody>
          </p:sp>
        </mc:Fallback>
      </mc:AlternateContent>
      <p:pic>
        <p:nvPicPr>
          <p:cNvPr id="5" name="內容版面配置區 5">
            <a:extLst>
              <a:ext uri="{FF2B5EF4-FFF2-40B4-BE49-F238E27FC236}">
                <a16:creationId xmlns:a16="http://schemas.microsoft.com/office/drawing/2014/main" id="{6B42ACE5-0DA2-EE5D-BA0D-BF82413FA46D}"/>
              </a:ext>
            </a:extLst>
          </p:cNvPr>
          <p:cNvPicPr>
            <a:picLocks noChangeAspect="1"/>
          </p:cNvPicPr>
          <p:nvPr/>
        </p:nvPicPr>
        <p:blipFill>
          <a:blip r:embed="rId3"/>
          <a:stretch>
            <a:fillRect/>
          </a:stretch>
        </p:blipFill>
        <p:spPr>
          <a:xfrm>
            <a:off x="6173063" y="708102"/>
            <a:ext cx="4707934" cy="5430644"/>
          </a:xfrm>
          <a:prstGeom prst="rect">
            <a:avLst/>
          </a:prstGeom>
          <a:noFill/>
        </p:spPr>
      </p:pic>
      <p:sp>
        <p:nvSpPr>
          <p:cNvPr id="3" name="內容版面配置區 2">
            <a:extLst>
              <a:ext uri="{FF2B5EF4-FFF2-40B4-BE49-F238E27FC236}">
                <a16:creationId xmlns:a16="http://schemas.microsoft.com/office/drawing/2014/main" id="{DD103C5A-4D68-5C97-1D26-95D57752E872}"/>
              </a:ext>
            </a:extLst>
          </p:cNvPr>
          <p:cNvSpPr>
            <a:spLocks noGrp="1"/>
          </p:cNvSpPr>
          <p:nvPr>
            <p:ph type="body" sz="half" idx="2"/>
          </p:nvPr>
        </p:nvSpPr>
        <p:spPr>
          <a:xfrm>
            <a:off x="683587" y="3976544"/>
            <a:ext cx="4499914" cy="2162201"/>
          </a:xfrm>
        </p:spPr>
        <p:txBody>
          <a:bodyPr>
            <a:normAutofit/>
          </a:bodyPr>
          <a:lstStyle/>
          <a:p>
            <a:r>
              <a:rPr lang="en-US" altLang="zh-TW" dirty="0"/>
              <a:t>The SLR(k) (Simple LR with k tokens of lookahead) method attempts to resolve inadequate states using grammar analysis methods.</a:t>
            </a:r>
          </a:p>
          <a:p>
            <a:endParaRPr lang="zh-TW" altLang="en-US" dirty="0"/>
          </a:p>
        </p:txBody>
      </p:sp>
      <p:sp>
        <p:nvSpPr>
          <p:cNvPr id="4" name="投影片編號版面配置區 3">
            <a:extLst>
              <a:ext uri="{FF2B5EF4-FFF2-40B4-BE49-F238E27FC236}">
                <a16:creationId xmlns:a16="http://schemas.microsoft.com/office/drawing/2014/main" id="{6DC35BB6-9EAC-FA8F-F973-7C40767963F7}"/>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48</a:t>
            </a:fld>
            <a:endParaRPr lang="en-US"/>
          </a:p>
        </p:txBody>
      </p:sp>
      <p:sp>
        <p:nvSpPr>
          <p:cNvPr id="6" name="文字方塊 5">
            <a:extLst>
              <a:ext uri="{FF2B5EF4-FFF2-40B4-BE49-F238E27FC236}">
                <a16:creationId xmlns:a16="http://schemas.microsoft.com/office/drawing/2014/main" id="{05E2F9F0-D777-8BF4-9DFA-4ABB14E209A4}"/>
              </a:ext>
            </a:extLst>
          </p:cNvPr>
          <p:cNvSpPr txBox="1"/>
          <p:nvPr/>
        </p:nvSpPr>
        <p:spPr>
          <a:xfrm>
            <a:off x="7747583" y="6215870"/>
            <a:ext cx="2454518" cy="369332"/>
          </a:xfrm>
          <a:prstGeom prst="rect">
            <a:avLst/>
          </a:prstGeom>
          <a:noFill/>
        </p:spPr>
        <p:txBody>
          <a:bodyPr wrap="none" rtlCol="0">
            <a:spAutoFit/>
          </a:bodyPr>
          <a:lstStyle/>
          <a:p>
            <a:r>
              <a:rPr lang="en-US" altLang="zh-TW">
                <a:solidFill>
                  <a:srgbClr val="FF0000"/>
                </a:solidFill>
              </a:rPr>
              <a:t>this grammar is LR(0)</a:t>
            </a:r>
            <a:endParaRPr lang="zh-TW" altLang="en-US" dirty="0">
              <a:solidFill>
                <a:srgbClr val="FF0000"/>
              </a:solidFill>
            </a:endParaRPr>
          </a:p>
        </p:txBody>
      </p:sp>
    </p:spTree>
    <p:extLst>
      <p:ext uri="{BB962C8B-B14F-4D97-AF65-F5344CB8AC3E}">
        <p14:creationId xmlns:p14="http://schemas.microsoft.com/office/powerpoint/2010/main" val="2896748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4BF8CE67-3DCE-9D8C-8988-65A60C46B42D}"/>
                  </a:ext>
                </a:extLst>
              </p:cNvPr>
              <p:cNvSpPr>
                <a:spLocks noGrp="1"/>
              </p:cNvSpPr>
              <p:nvPr>
                <p:ph type="title"/>
              </p:nvPr>
            </p:nvSpPr>
            <p:spPr>
              <a:xfrm>
                <a:off x="683587" y="713677"/>
                <a:ext cx="4499914" cy="2996581"/>
              </a:xfrm>
            </p:spPr>
            <p:txBody>
              <a:bodyPr anchor="b">
                <a:normAutofit/>
              </a:bodyPr>
              <a:lstStyle/>
              <a:p>
                <a:r>
                  <a:rPr lang="en-US" altLang="zh-TW" dirty="0"/>
                  <a:t>SLR(</a:t>
                </a:r>
                <a14:m>
                  <m:oMath xmlns:m="http://schemas.openxmlformats.org/officeDocument/2006/math">
                    <m:r>
                      <a:rPr lang="en-US" altLang="zh-TW" i="1" dirty="0" smtClean="0">
                        <a:latin typeface="Cambria Math" panose="02040503050406030204" pitchFamily="18" charset="0"/>
                      </a:rPr>
                      <m:t>𝑘</m:t>
                    </m:r>
                  </m:oMath>
                </a14:m>
                <a:r>
                  <a:rPr lang="en-US" altLang="zh-TW" dirty="0"/>
                  <a:t>) Table Construction</a:t>
                </a:r>
                <a:endParaRPr lang="zh-TW" altLang="en-US" dirty="0"/>
              </a:p>
            </p:txBody>
          </p:sp>
        </mc:Choice>
        <mc:Fallback xmlns="">
          <p:sp>
            <p:nvSpPr>
              <p:cNvPr id="2" name="標題 1">
                <a:extLst>
                  <a:ext uri="{FF2B5EF4-FFF2-40B4-BE49-F238E27FC236}">
                    <a16:creationId xmlns:a16="http://schemas.microsoft.com/office/drawing/2014/main" id="{4BF8CE67-3DCE-9D8C-8988-65A60C46B42D}"/>
                  </a:ext>
                </a:extLst>
              </p:cNvPr>
              <p:cNvSpPr>
                <a:spLocks noGrp="1" noRot="1" noChangeAspect="1" noMove="1" noResize="1" noEditPoints="1" noAdjustHandles="1" noChangeArrowheads="1" noChangeShapeType="1" noTextEdit="1"/>
              </p:cNvSpPr>
              <p:nvPr>
                <p:ph type="title"/>
              </p:nvPr>
            </p:nvSpPr>
            <p:spPr>
              <a:xfrm>
                <a:off x="683587" y="713677"/>
                <a:ext cx="4499914" cy="2996581"/>
              </a:xfrm>
              <a:blipFill>
                <a:blip r:embed="rId2"/>
                <a:stretch>
                  <a:fillRect l="-4065" b="-7724"/>
                </a:stretch>
              </a:blipFill>
            </p:spPr>
            <p:txBody>
              <a:bodyPr/>
              <a:lstStyle/>
              <a:p>
                <a:r>
                  <a:rPr lang="zh-TW" altLang="en-US">
                    <a:noFill/>
                  </a:rPr>
                  <a:t> </a:t>
                </a:r>
              </a:p>
            </p:txBody>
          </p:sp>
        </mc:Fallback>
      </mc:AlternateContent>
      <p:pic>
        <p:nvPicPr>
          <p:cNvPr id="6" name="內容版面配置區 5">
            <a:extLst>
              <a:ext uri="{FF2B5EF4-FFF2-40B4-BE49-F238E27FC236}">
                <a16:creationId xmlns:a16="http://schemas.microsoft.com/office/drawing/2014/main" id="{A6FC125D-1C82-04FB-C69A-45544F5C5DAC}"/>
              </a:ext>
            </a:extLst>
          </p:cNvPr>
          <p:cNvPicPr>
            <a:picLocks noGrp="1" noChangeAspect="1"/>
          </p:cNvPicPr>
          <p:nvPr>
            <p:ph idx="1"/>
          </p:nvPr>
        </p:nvPicPr>
        <p:blipFill>
          <a:blip r:embed="rId3"/>
          <a:stretch>
            <a:fillRect/>
          </a:stretch>
        </p:blipFill>
        <p:spPr>
          <a:xfrm>
            <a:off x="6994921" y="708102"/>
            <a:ext cx="3064217" cy="5430644"/>
          </a:xfrm>
          <a:noFill/>
        </p:spPr>
      </p:pic>
      <p:sp>
        <p:nvSpPr>
          <p:cNvPr id="11" name="Text Placeholder 3">
            <a:extLst>
              <a:ext uri="{FF2B5EF4-FFF2-40B4-BE49-F238E27FC236}">
                <a16:creationId xmlns:a16="http://schemas.microsoft.com/office/drawing/2014/main" id="{67AE39FB-3EF2-5B2E-0829-B620CA2FFBE0}"/>
              </a:ext>
            </a:extLst>
          </p:cNvPr>
          <p:cNvSpPr>
            <a:spLocks noGrp="1"/>
          </p:cNvSpPr>
          <p:nvPr>
            <p:ph type="body" sz="half" idx="2"/>
          </p:nvPr>
        </p:nvSpPr>
        <p:spPr>
          <a:xfrm>
            <a:off x="683587" y="3976544"/>
            <a:ext cx="4499914" cy="2162201"/>
          </a:xfrm>
        </p:spPr>
        <p:txBody>
          <a:bodyPr/>
          <a:lstStyle/>
          <a:p>
            <a:endParaRPr lang="en-US"/>
          </a:p>
        </p:txBody>
      </p:sp>
      <p:sp>
        <p:nvSpPr>
          <p:cNvPr id="4" name="投影片編號版面配置區 3">
            <a:extLst>
              <a:ext uri="{FF2B5EF4-FFF2-40B4-BE49-F238E27FC236}">
                <a16:creationId xmlns:a16="http://schemas.microsoft.com/office/drawing/2014/main" id="{F4BBE39D-B4C4-A5F4-9A4F-2A4F43079648}"/>
              </a:ext>
            </a:extLst>
          </p:cNvPr>
          <p:cNvSpPr>
            <a:spLocks noGrp="1"/>
          </p:cNvSpPr>
          <p:nvPr>
            <p:ph type="sldNum" sz="quarter" idx="12"/>
          </p:nvPr>
        </p:nvSpPr>
        <p:spPr>
          <a:xfrm>
            <a:off x="11003649" y="6215870"/>
            <a:ext cx="979151" cy="417126"/>
          </a:xfrm>
        </p:spPr>
        <p:txBody>
          <a:bodyPr anchor="ctr">
            <a:normAutofit/>
          </a:bodyPr>
          <a:lstStyle/>
          <a:p>
            <a:pPr>
              <a:spcAft>
                <a:spcPts val="600"/>
              </a:spcAft>
            </a:pPr>
            <a:fld id="{BE15108C-154A-4A5A-9C05-91A49A422BA7}" type="slidenum">
              <a:rPr lang="en-US" smtClean="0"/>
              <a:pPr>
                <a:spcAft>
                  <a:spcPts val="600"/>
                </a:spcAft>
              </a:pPr>
              <a:t>49</a:t>
            </a:fld>
            <a:endParaRPr lang="en-US"/>
          </a:p>
        </p:txBody>
      </p:sp>
    </p:spTree>
    <p:extLst>
      <p:ext uri="{BB962C8B-B14F-4D97-AF65-F5344CB8AC3E}">
        <p14:creationId xmlns:p14="http://schemas.microsoft.com/office/powerpoint/2010/main" val="358599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04EE95A-BBBF-DDB2-1FE5-9CFB2A86D8FA}"/>
              </a:ext>
            </a:extLst>
          </p:cNvPr>
          <p:cNvSpPr>
            <a:spLocks noGrp="1"/>
          </p:cNvSpPr>
          <p:nvPr>
            <p:ph type="sldNum" sz="quarter" idx="12"/>
          </p:nvPr>
        </p:nvSpPr>
        <p:spPr/>
        <p:txBody>
          <a:bodyPr/>
          <a:lstStyle/>
          <a:p>
            <a:fld id="{BE15108C-154A-4A5A-9C05-91A49A422BA7}" type="slidenum">
              <a:rPr lang="en-US" smtClean="0"/>
              <a:t>5</a:t>
            </a:fld>
            <a:endParaRPr lang="en-US"/>
          </a:p>
        </p:txBody>
      </p:sp>
      <p:grpSp>
        <p:nvGrpSpPr>
          <p:cNvPr id="7" name="群組 6">
            <a:extLst>
              <a:ext uri="{FF2B5EF4-FFF2-40B4-BE49-F238E27FC236}">
                <a16:creationId xmlns:a16="http://schemas.microsoft.com/office/drawing/2014/main" id="{DA063DD6-BC11-8BFC-A1AF-DCA5F417C454}"/>
              </a:ext>
            </a:extLst>
          </p:cNvPr>
          <p:cNvGrpSpPr/>
          <p:nvPr/>
        </p:nvGrpSpPr>
        <p:grpSpPr>
          <a:xfrm>
            <a:off x="3549157" y="426153"/>
            <a:ext cx="3313748" cy="4269740"/>
            <a:chOff x="2843213" y="495300"/>
            <a:chExt cx="2233612" cy="3103563"/>
          </a:xfrm>
        </p:grpSpPr>
        <p:sp>
          <p:nvSpPr>
            <p:cNvPr id="8" name="Text Box 28">
              <a:extLst>
                <a:ext uri="{FF2B5EF4-FFF2-40B4-BE49-F238E27FC236}">
                  <a16:creationId xmlns:a16="http://schemas.microsoft.com/office/drawing/2014/main" id="{AA0D634F-03D0-4B33-B714-65E281654007}"/>
                </a:ext>
              </a:extLst>
            </p:cNvPr>
            <p:cNvSpPr txBox="1">
              <a:spLocks noChangeArrowheads="1"/>
            </p:cNvSpPr>
            <p:nvPr/>
          </p:nvSpPr>
          <p:spPr bwMode="auto">
            <a:xfrm>
              <a:off x="3348038" y="314166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b</a:t>
              </a:r>
            </a:p>
          </p:txBody>
        </p:sp>
        <p:grpSp>
          <p:nvGrpSpPr>
            <p:cNvPr id="9" name="群組 8">
              <a:extLst>
                <a:ext uri="{FF2B5EF4-FFF2-40B4-BE49-F238E27FC236}">
                  <a16:creationId xmlns:a16="http://schemas.microsoft.com/office/drawing/2014/main" id="{553F5391-19D9-31D2-28D5-F48B289999D3}"/>
                </a:ext>
              </a:extLst>
            </p:cNvPr>
            <p:cNvGrpSpPr/>
            <p:nvPr/>
          </p:nvGrpSpPr>
          <p:grpSpPr>
            <a:xfrm>
              <a:off x="2843213" y="495300"/>
              <a:ext cx="2233612" cy="2646363"/>
              <a:chOff x="2843213" y="495300"/>
              <a:chExt cx="2233612" cy="2646363"/>
            </a:xfrm>
          </p:grpSpPr>
          <p:sp>
            <p:nvSpPr>
              <p:cNvPr id="10" name="Text Box 4">
                <a:extLst>
                  <a:ext uri="{FF2B5EF4-FFF2-40B4-BE49-F238E27FC236}">
                    <a16:creationId xmlns:a16="http://schemas.microsoft.com/office/drawing/2014/main" id="{B8BE2424-E959-2F22-B47C-2E81C7310ACC}"/>
                  </a:ext>
                </a:extLst>
              </p:cNvPr>
              <p:cNvSpPr txBox="1">
                <a:spLocks noChangeArrowheads="1"/>
              </p:cNvSpPr>
              <p:nvPr/>
            </p:nvSpPr>
            <p:spPr bwMode="auto">
              <a:xfrm>
                <a:off x="3832225" y="4953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S</a:t>
                </a:r>
              </a:p>
            </p:txBody>
          </p:sp>
          <p:sp>
            <p:nvSpPr>
              <p:cNvPr id="11" name="Line 5">
                <a:extLst>
                  <a:ext uri="{FF2B5EF4-FFF2-40B4-BE49-F238E27FC236}">
                    <a16:creationId xmlns:a16="http://schemas.microsoft.com/office/drawing/2014/main" id="{046189E7-EE21-FB78-1C25-D310754F77B3}"/>
                  </a:ext>
                </a:extLst>
              </p:cNvPr>
              <p:cNvSpPr>
                <a:spLocks noChangeShapeType="1"/>
              </p:cNvSpPr>
              <p:nvPr/>
            </p:nvSpPr>
            <p:spPr bwMode="auto">
              <a:xfrm flipH="1">
                <a:off x="3563938" y="908050"/>
                <a:ext cx="43180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Line 6">
                <a:extLst>
                  <a:ext uri="{FF2B5EF4-FFF2-40B4-BE49-F238E27FC236}">
                    <a16:creationId xmlns:a16="http://schemas.microsoft.com/office/drawing/2014/main" id="{8E037B15-9202-842C-B6F2-71FBC2BD5084}"/>
                  </a:ext>
                </a:extLst>
              </p:cNvPr>
              <p:cNvSpPr>
                <a:spLocks noChangeShapeType="1"/>
              </p:cNvSpPr>
              <p:nvPr/>
            </p:nvSpPr>
            <p:spPr bwMode="auto">
              <a:xfrm flipH="1">
                <a:off x="3924300" y="908050"/>
                <a:ext cx="71438"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Line 7">
                <a:extLst>
                  <a:ext uri="{FF2B5EF4-FFF2-40B4-BE49-F238E27FC236}">
                    <a16:creationId xmlns:a16="http://schemas.microsoft.com/office/drawing/2014/main" id="{0D41F4A4-E3DD-49FB-0732-DB0CC3D72732}"/>
                  </a:ext>
                </a:extLst>
              </p:cNvPr>
              <p:cNvSpPr>
                <a:spLocks noChangeShapeType="1"/>
              </p:cNvSpPr>
              <p:nvPr/>
            </p:nvSpPr>
            <p:spPr bwMode="auto">
              <a:xfrm>
                <a:off x="3995738" y="908050"/>
                <a:ext cx="360362"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Line 8">
                <a:extLst>
                  <a:ext uri="{FF2B5EF4-FFF2-40B4-BE49-F238E27FC236}">
                    <a16:creationId xmlns:a16="http://schemas.microsoft.com/office/drawing/2014/main" id="{19B80800-0DFE-5818-3963-26217D82F539}"/>
                  </a:ext>
                </a:extLst>
              </p:cNvPr>
              <p:cNvSpPr>
                <a:spLocks noChangeShapeType="1"/>
              </p:cNvSpPr>
              <p:nvPr/>
            </p:nvSpPr>
            <p:spPr bwMode="auto">
              <a:xfrm>
                <a:off x="3995738" y="908050"/>
                <a:ext cx="792162"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Text Box 9">
                <a:extLst>
                  <a:ext uri="{FF2B5EF4-FFF2-40B4-BE49-F238E27FC236}">
                    <a16:creationId xmlns:a16="http://schemas.microsoft.com/office/drawing/2014/main" id="{21ED26CD-6AF9-70DD-2A71-706CF482EC3D}"/>
                  </a:ext>
                </a:extLst>
              </p:cNvPr>
              <p:cNvSpPr txBox="1">
                <a:spLocks noChangeArrowheads="1"/>
              </p:cNvSpPr>
              <p:nvPr/>
            </p:nvSpPr>
            <p:spPr bwMode="auto">
              <a:xfrm>
                <a:off x="3348038" y="13414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a</a:t>
                </a:r>
              </a:p>
            </p:txBody>
          </p:sp>
          <p:sp>
            <p:nvSpPr>
              <p:cNvPr id="16" name="Text Box 10">
                <a:extLst>
                  <a:ext uri="{FF2B5EF4-FFF2-40B4-BE49-F238E27FC236}">
                    <a16:creationId xmlns:a16="http://schemas.microsoft.com/office/drawing/2014/main" id="{3FD1D3B2-5D95-32AA-5DDB-7A24A62A7194}"/>
                  </a:ext>
                </a:extLst>
              </p:cNvPr>
              <p:cNvSpPr txBox="1">
                <a:spLocks noChangeArrowheads="1"/>
              </p:cNvSpPr>
              <p:nvPr/>
            </p:nvSpPr>
            <p:spPr bwMode="auto">
              <a:xfrm>
                <a:off x="3779838" y="13414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A</a:t>
                </a:r>
              </a:p>
            </p:txBody>
          </p:sp>
          <p:sp>
            <p:nvSpPr>
              <p:cNvPr id="17" name="Text Box 11">
                <a:extLst>
                  <a:ext uri="{FF2B5EF4-FFF2-40B4-BE49-F238E27FC236}">
                    <a16:creationId xmlns:a16="http://schemas.microsoft.com/office/drawing/2014/main" id="{5627BFD3-EADD-BEF0-1F2D-A220F9B34C4D}"/>
                  </a:ext>
                </a:extLst>
              </p:cNvPr>
              <p:cNvSpPr txBox="1">
                <a:spLocks noChangeArrowheads="1"/>
              </p:cNvSpPr>
              <p:nvPr/>
            </p:nvSpPr>
            <p:spPr bwMode="auto">
              <a:xfrm>
                <a:off x="4211638" y="134143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B</a:t>
                </a:r>
              </a:p>
            </p:txBody>
          </p:sp>
          <p:sp>
            <p:nvSpPr>
              <p:cNvPr id="18" name="Text Box 12">
                <a:extLst>
                  <a:ext uri="{FF2B5EF4-FFF2-40B4-BE49-F238E27FC236}">
                    <a16:creationId xmlns:a16="http://schemas.microsoft.com/office/drawing/2014/main" id="{B279DBB7-27BA-CF2D-0C7C-48FB4CF55DA5}"/>
                  </a:ext>
                </a:extLst>
              </p:cNvPr>
              <p:cNvSpPr txBox="1">
                <a:spLocks noChangeArrowheads="1"/>
              </p:cNvSpPr>
              <p:nvPr/>
            </p:nvSpPr>
            <p:spPr bwMode="auto">
              <a:xfrm>
                <a:off x="4716463" y="12684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e</a:t>
                </a:r>
              </a:p>
            </p:txBody>
          </p:sp>
          <p:sp>
            <p:nvSpPr>
              <p:cNvPr id="19" name="Line 13">
                <a:extLst>
                  <a:ext uri="{FF2B5EF4-FFF2-40B4-BE49-F238E27FC236}">
                    <a16:creationId xmlns:a16="http://schemas.microsoft.com/office/drawing/2014/main" id="{5D617CB4-1439-336B-A9A8-424B0E65F5FE}"/>
                  </a:ext>
                </a:extLst>
              </p:cNvPr>
              <p:cNvSpPr>
                <a:spLocks noChangeShapeType="1"/>
              </p:cNvSpPr>
              <p:nvPr/>
            </p:nvSpPr>
            <p:spPr bwMode="auto">
              <a:xfrm>
                <a:off x="4427538" y="1773238"/>
                <a:ext cx="0" cy="5032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Text Box 14">
                <a:extLst>
                  <a:ext uri="{FF2B5EF4-FFF2-40B4-BE49-F238E27FC236}">
                    <a16:creationId xmlns:a16="http://schemas.microsoft.com/office/drawing/2014/main" id="{F07774F5-65BC-E83B-C714-4698F2B00891}"/>
                  </a:ext>
                </a:extLst>
              </p:cNvPr>
              <p:cNvSpPr txBox="1">
                <a:spLocks noChangeArrowheads="1"/>
              </p:cNvSpPr>
              <p:nvPr/>
            </p:nvSpPr>
            <p:spPr bwMode="auto">
              <a:xfrm>
                <a:off x="4284663" y="220503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d</a:t>
                </a:r>
              </a:p>
            </p:txBody>
          </p:sp>
          <p:sp>
            <p:nvSpPr>
              <p:cNvPr id="21" name="Oval 15">
                <a:extLst>
                  <a:ext uri="{FF2B5EF4-FFF2-40B4-BE49-F238E27FC236}">
                    <a16:creationId xmlns:a16="http://schemas.microsoft.com/office/drawing/2014/main" id="{78AB6109-610F-F47D-115D-C5F73C2D6A83}"/>
                  </a:ext>
                </a:extLst>
              </p:cNvPr>
              <p:cNvSpPr>
                <a:spLocks noChangeArrowheads="1"/>
              </p:cNvSpPr>
              <p:nvPr/>
            </p:nvSpPr>
            <p:spPr bwMode="auto">
              <a:xfrm>
                <a:off x="2843213" y="1125538"/>
                <a:ext cx="360362" cy="3587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1</a:t>
                </a:r>
              </a:p>
            </p:txBody>
          </p:sp>
          <p:sp>
            <p:nvSpPr>
              <p:cNvPr id="22" name="Oval 17">
                <a:extLst>
                  <a:ext uri="{FF2B5EF4-FFF2-40B4-BE49-F238E27FC236}">
                    <a16:creationId xmlns:a16="http://schemas.microsoft.com/office/drawing/2014/main" id="{E1574B43-C142-5BE0-7169-5414FB54FFCB}"/>
                  </a:ext>
                </a:extLst>
              </p:cNvPr>
              <p:cNvSpPr>
                <a:spLocks noChangeArrowheads="1"/>
              </p:cNvSpPr>
              <p:nvPr/>
            </p:nvSpPr>
            <p:spPr bwMode="auto">
              <a:xfrm>
                <a:off x="4716463" y="1844675"/>
                <a:ext cx="360362" cy="3587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2</a:t>
                </a:r>
              </a:p>
            </p:txBody>
          </p:sp>
          <p:sp>
            <p:nvSpPr>
              <p:cNvPr id="23" name="Line 19">
                <a:extLst>
                  <a:ext uri="{FF2B5EF4-FFF2-40B4-BE49-F238E27FC236}">
                    <a16:creationId xmlns:a16="http://schemas.microsoft.com/office/drawing/2014/main" id="{F4B25581-0FE9-9B0A-3BB4-D962A640D4E3}"/>
                  </a:ext>
                </a:extLst>
              </p:cNvPr>
              <p:cNvSpPr>
                <a:spLocks noChangeShapeType="1"/>
              </p:cNvSpPr>
              <p:nvPr/>
            </p:nvSpPr>
            <p:spPr bwMode="auto">
              <a:xfrm flipH="1">
                <a:off x="3563938" y="1700213"/>
                <a:ext cx="358775" cy="576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Line 20">
                <a:extLst>
                  <a:ext uri="{FF2B5EF4-FFF2-40B4-BE49-F238E27FC236}">
                    <a16:creationId xmlns:a16="http://schemas.microsoft.com/office/drawing/2014/main" id="{D1B0D3EF-08B6-9977-C86F-360FD6EF814A}"/>
                  </a:ext>
                </a:extLst>
              </p:cNvPr>
              <p:cNvSpPr>
                <a:spLocks noChangeShapeType="1"/>
              </p:cNvSpPr>
              <p:nvPr/>
            </p:nvSpPr>
            <p:spPr bwMode="auto">
              <a:xfrm flipH="1">
                <a:off x="3851275" y="1700213"/>
                <a:ext cx="73025" cy="576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21">
                <a:extLst>
                  <a:ext uri="{FF2B5EF4-FFF2-40B4-BE49-F238E27FC236}">
                    <a16:creationId xmlns:a16="http://schemas.microsoft.com/office/drawing/2014/main" id="{27011FE4-5C4A-3DE6-4B8B-02A75BE08575}"/>
                  </a:ext>
                </a:extLst>
              </p:cNvPr>
              <p:cNvSpPr>
                <a:spLocks noChangeShapeType="1"/>
              </p:cNvSpPr>
              <p:nvPr/>
            </p:nvSpPr>
            <p:spPr bwMode="auto">
              <a:xfrm>
                <a:off x="3924300" y="1700213"/>
                <a:ext cx="215900" cy="576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Text Box 22">
                <a:extLst>
                  <a:ext uri="{FF2B5EF4-FFF2-40B4-BE49-F238E27FC236}">
                    <a16:creationId xmlns:a16="http://schemas.microsoft.com/office/drawing/2014/main" id="{D042A519-5EFB-48E6-317B-803F4C336B0B}"/>
                  </a:ext>
                </a:extLst>
              </p:cNvPr>
              <p:cNvSpPr txBox="1">
                <a:spLocks noChangeArrowheads="1"/>
              </p:cNvSpPr>
              <p:nvPr/>
            </p:nvSpPr>
            <p:spPr bwMode="auto">
              <a:xfrm>
                <a:off x="3327400" y="22240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t>A</a:t>
                </a:r>
              </a:p>
            </p:txBody>
          </p:sp>
          <p:sp>
            <p:nvSpPr>
              <p:cNvPr id="27" name="Text Box 23">
                <a:extLst>
                  <a:ext uri="{FF2B5EF4-FFF2-40B4-BE49-F238E27FC236}">
                    <a16:creationId xmlns:a16="http://schemas.microsoft.com/office/drawing/2014/main" id="{DAA7C3CE-AD87-FC4E-C80A-6CAD45F5D746}"/>
                  </a:ext>
                </a:extLst>
              </p:cNvPr>
              <p:cNvSpPr txBox="1">
                <a:spLocks noChangeArrowheads="1"/>
              </p:cNvSpPr>
              <p:nvPr/>
            </p:nvSpPr>
            <p:spPr bwMode="auto">
              <a:xfrm>
                <a:off x="3708400" y="22050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b="1"/>
                  <a:t>b</a:t>
                </a:r>
              </a:p>
            </p:txBody>
          </p:sp>
          <p:sp>
            <p:nvSpPr>
              <p:cNvPr id="28" name="Text Box 24">
                <a:extLst>
                  <a:ext uri="{FF2B5EF4-FFF2-40B4-BE49-F238E27FC236}">
                    <a16:creationId xmlns:a16="http://schemas.microsoft.com/office/drawing/2014/main" id="{582D2F5B-C297-43C5-8F76-7564E3E44E36}"/>
                  </a:ext>
                </a:extLst>
              </p:cNvPr>
              <p:cNvSpPr txBox="1">
                <a:spLocks noChangeArrowheads="1"/>
              </p:cNvSpPr>
              <p:nvPr/>
            </p:nvSpPr>
            <p:spPr bwMode="auto">
              <a:xfrm>
                <a:off x="3995738" y="22050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t>c</a:t>
                </a:r>
              </a:p>
            </p:txBody>
          </p:sp>
          <p:sp>
            <p:nvSpPr>
              <p:cNvPr id="29" name="Oval 25">
                <a:extLst>
                  <a:ext uri="{FF2B5EF4-FFF2-40B4-BE49-F238E27FC236}">
                    <a16:creationId xmlns:a16="http://schemas.microsoft.com/office/drawing/2014/main" id="{71F5B38C-37C7-9B26-9BF0-9AC4A0393AB4}"/>
                  </a:ext>
                </a:extLst>
              </p:cNvPr>
              <p:cNvSpPr>
                <a:spLocks noChangeArrowheads="1"/>
              </p:cNvSpPr>
              <p:nvPr/>
            </p:nvSpPr>
            <p:spPr bwMode="auto">
              <a:xfrm>
                <a:off x="2916238" y="1989138"/>
                <a:ext cx="360362" cy="36036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3</a:t>
                </a:r>
              </a:p>
            </p:txBody>
          </p:sp>
          <p:sp>
            <p:nvSpPr>
              <p:cNvPr id="30" name="Line 27">
                <a:extLst>
                  <a:ext uri="{FF2B5EF4-FFF2-40B4-BE49-F238E27FC236}">
                    <a16:creationId xmlns:a16="http://schemas.microsoft.com/office/drawing/2014/main" id="{6711A698-0728-C0D1-BB85-653B77A84617}"/>
                  </a:ext>
                </a:extLst>
              </p:cNvPr>
              <p:cNvSpPr>
                <a:spLocks noChangeShapeType="1"/>
              </p:cNvSpPr>
              <p:nvPr/>
            </p:nvSpPr>
            <p:spPr bwMode="auto">
              <a:xfrm>
                <a:off x="3492500" y="2636838"/>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Oval 29">
                <a:extLst>
                  <a:ext uri="{FF2B5EF4-FFF2-40B4-BE49-F238E27FC236}">
                    <a16:creationId xmlns:a16="http://schemas.microsoft.com/office/drawing/2014/main" id="{722EE4A7-60D2-1B3A-153C-90E4E5FA8074}"/>
                  </a:ext>
                </a:extLst>
              </p:cNvPr>
              <p:cNvSpPr>
                <a:spLocks noChangeArrowheads="1"/>
              </p:cNvSpPr>
              <p:nvPr/>
            </p:nvSpPr>
            <p:spPr bwMode="auto">
              <a:xfrm>
                <a:off x="3708400" y="2781300"/>
                <a:ext cx="358775" cy="36036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4</a:t>
                </a:r>
              </a:p>
            </p:txBody>
          </p:sp>
        </p:grpSp>
      </p:grpSp>
      <mc:AlternateContent xmlns:mc="http://schemas.openxmlformats.org/markup-compatibility/2006" xmlns:a14="http://schemas.microsoft.com/office/drawing/2010/main">
        <mc:Choice Requires="a14">
          <p:sp>
            <p:nvSpPr>
              <p:cNvPr id="57" name="Rectangle 31">
                <a:extLst>
                  <a:ext uri="{FF2B5EF4-FFF2-40B4-BE49-F238E27FC236}">
                    <a16:creationId xmlns:a16="http://schemas.microsoft.com/office/drawing/2014/main" id="{03324ED7-AE9C-2E6E-AD4C-FF6243F8BACF}"/>
                  </a:ext>
                </a:extLst>
              </p:cNvPr>
              <p:cNvSpPr>
                <a:spLocks noChangeArrowheads="1"/>
              </p:cNvSpPr>
              <p:nvPr/>
            </p:nvSpPr>
            <p:spPr bwMode="auto">
              <a:xfrm>
                <a:off x="2195166" y="4621438"/>
                <a:ext cx="7619949" cy="1292662"/>
              </a:xfrm>
              <a:prstGeom prst="rect">
                <a:avLst/>
              </a:prstGeom>
              <a:noFill/>
              <a:ln w="12700">
                <a:solidFill>
                  <a:srgbClr val="CC330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TW" sz="2400" dirty="0"/>
                  <a:t>  </a:t>
                </a:r>
                <a:r>
                  <a:rPr lang="en-US" altLang="zh-TW" sz="2600" dirty="0"/>
                  <a:t>LR parsing:</a:t>
                </a:r>
              </a:p>
              <a:p>
                <a:endParaRPr lang="en-US" altLang="zh-TW" sz="2600" dirty="0"/>
              </a:p>
              <a:p>
                <a:r>
                  <a:rPr lang="en-US" altLang="zh-TW" sz="2600" dirty="0"/>
                  <a:t>  </a:t>
                </a:r>
                <a14:m>
                  <m:oMath xmlns:m="http://schemas.openxmlformats.org/officeDocument/2006/math">
                    <m:r>
                      <a:rPr lang="en-US" altLang="zh-TW" sz="2600" i="1" dirty="0" smtClean="0">
                        <a:latin typeface="Cambria Math" panose="02040503050406030204" pitchFamily="18" charset="0"/>
                      </a:rPr>
                      <m:t>𝑎</m:t>
                    </m:r>
                    <m:r>
                      <a:rPr lang="en-US" altLang="zh-TW" sz="2600" i="1" dirty="0" err="1">
                        <a:solidFill>
                          <a:srgbClr val="CC3300"/>
                        </a:solidFill>
                        <a:latin typeface="Cambria Math" panose="02040503050406030204" pitchFamily="18" charset="0"/>
                      </a:rPr>
                      <m:t>𝑏</m:t>
                    </m:r>
                    <m:r>
                      <a:rPr lang="en-US" altLang="zh-TW" sz="2600" i="1" dirty="0" err="1">
                        <a:latin typeface="Cambria Math" panose="02040503050406030204" pitchFamily="18" charset="0"/>
                      </a:rPr>
                      <m:t>𝑏𝑐𝑑𝑒</m:t>
                    </m:r>
                    <m:r>
                      <a:rPr lang="en-US" altLang="zh-TW" sz="2600" i="1" dirty="0" smtClean="0">
                        <a:latin typeface="Cambria Math" panose="02040503050406030204" pitchFamily="18" charset="0"/>
                        <a:ea typeface="Cambria Math" panose="02040503050406030204" pitchFamily="18" charset="0"/>
                      </a:rPr>
                      <m:t>⟹</m:t>
                    </m:r>
                    <m:r>
                      <a:rPr lang="en-US" altLang="zh-TW" sz="2600" i="1" dirty="0" err="1">
                        <a:latin typeface="Cambria Math" panose="02040503050406030204" pitchFamily="18" charset="0"/>
                      </a:rPr>
                      <m:t>𝑎</m:t>
                    </m:r>
                    <m:r>
                      <a:rPr lang="en-US" altLang="zh-TW" sz="2600" i="1" u="sng" dirty="0" err="1">
                        <a:solidFill>
                          <a:srgbClr val="CC3300"/>
                        </a:solidFill>
                        <a:latin typeface="Cambria Math" panose="02040503050406030204" pitchFamily="18" charset="0"/>
                      </a:rPr>
                      <m:t>𝐴</m:t>
                    </m:r>
                    <m:r>
                      <a:rPr lang="en-US" altLang="zh-TW" sz="2600" i="1" u="sng" dirty="0" err="1">
                        <a:latin typeface="Cambria Math" panose="02040503050406030204" pitchFamily="18" charset="0"/>
                      </a:rPr>
                      <m:t>𝑏𝑐</m:t>
                    </m:r>
                    <m:r>
                      <a:rPr lang="en-US" altLang="zh-TW" sz="2600" i="1" dirty="0" err="1">
                        <a:latin typeface="Cambria Math" panose="02040503050406030204" pitchFamily="18" charset="0"/>
                      </a:rPr>
                      <m:t>𝑑𝑒</m:t>
                    </m:r>
                    <m:r>
                      <a:rPr lang="en-US" altLang="zh-TW" sz="2600" i="1" dirty="0">
                        <a:latin typeface="Cambria Math" panose="02040503050406030204" pitchFamily="18" charset="0"/>
                        <a:ea typeface="Cambria Math" panose="02040503050406030204" pitchFamily="18" charset="0"/>
                      </a:rPr>
                      <m:t>⟹</m:t>
                    </m:r>
                    <m:r>
                      <a:rPr lang="en-US" altLang="zh-TW" sz="2600" i="1" dirty="0" err="1">
                        <a:latin typeface="Cambria Math" panose="02040503050406030204" pitchFamily="18" charset="0"/>
                      </a:rPr>
                      <m:t>𝑎</m:t>
                    </m:r>
                    <m:r>
                      <a:rPr lang="en-US" altLang="zh-TW" sz="2600" i="1" u="sng" dirty="0" err="1">
                        <a:solidFill>
                          <a:srgbClr val="CC3300"/>
                        </a:solidFill>
                        <a:latin typeface="Cambria Math" panose="02040503050406030204" pitchFamily="18" charset="0"/>
                      </a:rPr>
                      <m:t>𝐴</m:t>
                    </m:r>
                    <m:r>
                      <a:rPr lang="en-US" altLang="zh-TW" sz="2600" i="1" dirty="0" err="1">
                        <a:latin typeface="Cambria Math" panose="02040503050406030204" pitchFamily="18" charset="0"/>
                      </a:rPr>
                      <m:t>𝑑𝑒</m:t>
                    </m:r>
                    <m:r>
                      <a:rPr lang="en-US" altLang="zh-TW" sz="2600" i="1" dirty="0">
                        <a:latin typeface="Cambria Math" panose="02040503050406030204" pitchFamily="18" charset="0"/>
                        <a:ea typeface="Cambria Math" panose="02040503050406030204" pitchFamily="18" charset="0"/>
                      </a:rPr>
                      <m:t>⟹</m:t>
                    </m:r>
                    <m:r>
                      <a:rPr lang="en-US" altLang="zh-TW" sz="2600" i="1" dirty="0" err="1">
                        <a:latin typeface="Cambria Math" panose="02040503050406030204" pitchFamily="18" charset="0"/>
                      </a:rPr>
                      <m:t>𝑎𝐴</m:t>
                    </m:r>
                    <m:r>
                      <a:rPr lang="en-US" altLang="zh-TW" sz="2600" i="1" u="sng" dirty="0" err="1">
                        <a:latin typeface="Cambria Math" panose="02040503050406030204" pitchFamily="18" charset="0"/>
                      </a:rPr>
                      <m:t>𝐵</m:t>
                    </m:r>
                    <m:r>
                      <a:rPr lang="en-US" altLang="zh-TW" sz="2600" i="1" dirty="0" err="1">
                        <a:latin typeface="Cambria Math" panose="02040503050406030204" pitchFamily="18" charset="0"/>
                      </a:rPr>
                      <m:t>𝑒</m:t>
                    </m:r>
                    <m:r>
                      <a:rPr lang="en-US" altLang="zh-TW" sz="2600" i="1" dirty="0">
                        <a:latin typeface="Cambria Math" panose="02040503050406030204" pitchFamily="18" charset="0"/>
                        <a:ea typeface="Cambria Math" panose="02040503050406030204" pitchFamily="18" charset="0"/>
                      </a:rPr>
                      <m:t>⟹</m:t>
                    </m:r>
                    <m:r>
                      <a:rPr lang="en-US" altLang="zh-TW" sz="2600" i="1" dirty="0">
                        <a:latin typeface="Cambria Math" panose="02040503050406030204" pitchFamily="18" charset="0"/>
                      </a:rPr>
                      <m:t>𝑆</m:t>
                    </m:r>
                  </m:oMath>
                </a14:m>
                <a:endParaRPr lang="en-US" altLang="zh-TW" sz="2600" dirty="0"/>
              </a:p>
            </p:txBody>
          </p:sp>
        </mc:Choice>
        <mc:Fallback xmlns="">
          <p:sp>
            <p:nvSpPr>
              <p:cNvPr id="57" name="Rectangle 31">
                <a:extLst>
                  <a:ext uri="{FF2B5EF4-FFF2-40B4-BE49-F238E27FC236}">
                    <a16:creationId xmlns:a16="http://schemas.microsoft.com/office/drawing/2014/main" id="{03324ED7-AE9C-2E6E-AD4C-FF6243F8BACF}"/>
                  </a:ext>
                </a:extLst>
              </p:cNvPr>
              <p:cNvSpPr>
                <a:spLocks noRot="1" noChangeAspect="1" noMove="1" noResize="1" noEditPoints="1" noAdjustHandles="1" noChangeArrowheads="1" noChangeShapeType="1" noTextEdit="1"/>
              </p:cNvSpPr>
              <p:nvPr/>
            </p:nvSpPr>
            <p:spPr bwMode="auto">
              <a:xfrm>
                <a:off x="2195166" y="4621438"/>
                <a:ext cx="7619949" cy="1292662"/>
              </a:xfrm>
              <a:prstGeom prst="rect">
                <a:avLst/>
              </a:prstGeom>
              <a:blipFill>
                <a:blip r:embed="rId2"/>
                <a:stretch>
                  <a:fillRect t="-3738"/>
                </a:stretch>
              </a:blipFill>
              <a:ln w="127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p:spTree>
    <p:extLst>
      <p:ext uri="{BB962C8B-B14F-4D97-AF65-F5344CB8AC3E}">
        <p14:creationId xmlns:p14="http://schemas.microsoft.com/office/powerpoint/2010/main" val="138978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76E5A82-00C2-9193-D321-14134BCA14F4}"/>
              </a:ext>
            </a:extLst>
          </p:cNvPr>
          <p:cNvSpPr>
            <a:spLocks noGrp="1"/>
          </p:cNvSpPr>
          <p:nvPr>
            <p:ph type="sldNum" sz="quarter" idx="12"/>
          </p:nvPr>
        </p:nvSpPr>
        <p:spPr/>
        <p:txBody>
          <a:bodyPr/>
          <a:lstStyle/>
          <a:p>
            <a:fld id="{BE15108C-154A-4A5A-9C05-91A49A422BA7}" type="slidenum">
              <a:rPr lang="en-US" smtClean="0"/>
              <a:t>50</a:t>
            </a:fld>
            <a:endParaRPr lang="en-US"/>
          </a:p>
        </p:txBody>
      </p:sp>
      <p:pic>
        <p:nvPicPr>
          <p:cNvPr id="7" name="圖片 6">
            <a:extLst>
              <a:ext uri="{FF2B5EF4-FFF2-40B4-BE49-F238E27FC236}">
                <a16:creationId xmlns:a16="http://schemas.microsoft.com/office/drawing/2014/main" id="{A88BA1D0-461C-7A9B-2F38-09E3A295C36D}"/>
              </a:ext>
            </a:extLst>
          </p:cNvPr>
          <p:cNvPicPr>
            <a:picLocks noChangeAspect="1"/>
          </p:cNvPicPr>
          <p:nvPr/>
        </p:nvPicPr>
        <p:blipFill>
          <a:blip r:embed="rId2"/>
          <a:stretch>
            <a:fillRect/>
          </a:stretch>
        </p:blipFill>
        <p:spPr>
          <a:xfrm>
            <a:off x="38100" y="52990"/>
            <a:ext cx="6714694" cy="6219825"/>
          </a:xfrm>
          <a:prstGeom prst="rect">
            <a:avLst/>
          </a:prstGeom>
        </p:spPr>
      </p:pic>
      <p:pic>
        <p:nvPicPr>
          <p:cNvPr id="9" name="圖片 8">
            <a:extLst>
              <a:ext uri="{FF2B5EF4-FFF2-40B4-BE49-F238E27FC236}">
                <a16:creationId xmlns:a16="http://schemas.microsoft.com/office/drawing/2014/main" id="{B386DB49-1244-AB72-E23E-5AB3A6A46709}"/>
              </a:ext>
            </a:extLst>
          </p:cNvPr>
          <p:cNvPicPr>
            <a:picLocks noChangeAspect="1"/>
          </p:cNvPicPr>
          <p:nvPr/>
        </p:nvPicPr>
        <p:blipFill>
          <a:blip r:embed="rId3"/>
          <a:stretch>
            <a:fillRect/>
          </a:stretch>
        </p:blipFill>
        <p:spPr>
          <a:xfrm>
            <a:off x="6727451" y="304800"/>
            <a:ext cx="5464550" cy="2669863"/>
          </a:xfrm>
          <a:prstGeom prst="rect">
            <a:avLst/>
          </a:prstGeom>
        </p:spPr>
      </p:pic>
      <p:sp>
        <p:nvSpPr>
          <p:cNvPr id="10" name="文字方塊 9">
            <a:extLst>
              <a:ext uri="{FF2B5EF4-FFF2-40B4-BE49-F238E27FC236}">
                <a16:creationId xmlns:a16="http://schemas.microsoft.com/office/drawing/2014/main" id="{C4AE06F8-7DA8-3313-7A13-2F87AD74FAFC}"/>
              </a:ext>
            </a:extLst>
          </p:cNvPr>
          <p:cNvSpPr txBox="1"/>
          <p:nvPr/>
        </p:nvSpPr>
        <p:spPr>
          <a:xfrm>
            <a:off x="444617" y="5142451"/>
            <a:ext cx="2281394" cy="369332"/>
          </a:xfrm>
          <a:prstGeom prst="rect">
            <a:avLst/>
          </a:prstGeom>
          <a:noFill/>
        </p:spPr>
        <p:txBody>
          <a:bodyPr wrap="none" rtlCol="0">
            <a:spAutoFit/>
          </a:bodyPr>
          <a:lstStyle/>
          <a:p>
            <a:r>
              <a:rPr lang="en-US" altLang="zh-TW">
                <a:solidFill>
                  <a:srgbClr val="FF0000"/>
                </a:solidFill>
              </a:rPr>
              <a:t>shift/reduce conflict</a:t>
            </a:r>
            <a:endParaRPr lang="zh-TW" altLang="en-US" dirty="0">
              <a:solidFill>
                <a:srgbClr val="FF0000"/>
              </a:solidFill>
            </a:endParaRPr>
          </a:p>
        </p:txBody>
      </p:sp>
      <p:sp>
        <p:nvSpPr>
          <p:cNvPr id="11" name="文字方塊 10">
            <a:extLst>
              <a:ext uri="{FF2B5EF4-FFF2-40B4-BE49-F238E27FC236}">
                <a16:creationId xmlns:a16="http://schemas.microsoft.com/office/drawing/2014/main" id="{6657B6CE-2A47-6F97-1445-ED4416A26459}"/>
              </a:ext>
            </a:extLst>
          </p:cNvPr>
          <p:cNvSpPr txBox="1"/>
          <p:nvPr/>
        </p:nvSpPr>
        <p:spPr>
          <a:xfrm>
            <a:off x="4187505" y="940965"/>
            <a:ext cx="2281394" cy="369332"/>
          </a:xfrm>
          <a:prstGeom prst="rect">
            <a:avLst/>
          </a:prstGeom>
          <a:noFill/>
        </p:spPr>
        <p:txBody>
          <a:bodyPr wrap="none" rtlCol="0">
            <a:spAutoFit/>
          </a:bodyPr>
          <a:lstStyle/>
          <a:p>
            <a:r>
              <a:rPr lang="en-US" altLang="zh-TW">
                <a:solidFill>
                  <a:srgbClr val="FF0000"/>
                </a:solidFill>
              </a:rPr>
              <a:t>shift/reduce conflict</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600793C9-7985-CDC3-8B43-A38D46956089}"/>
                  </a:ext>
                </a:extLst>
              </p:cNvPr>
              <p:cNvSpPr txBox="1"/>
              <p:nvPr/>
            </p:nvSpPr>
            <p:spPr>
              <a:xfrm>
                <a:off x="6727451" y="3059668"/>
                <a:ext cx="5076967" cy="378245"/>
              </a:xfrm>
              <a:prstGeom prst="rect">
                <a:avLst/>
              </a:prstGeom>
              <a:noFill/>
            </p:spPr>
            <p:txBody>
              <a:bodyPr wrap="none" rtlCol="0">
                <a:spAutoFit/>
              </a:bodyPr>
              <a:lstStyle/>
              <a:p>
                <a14:m>
                  <m:oMath xmlns:m="http://schemas.openxmlformats.org/officeDocument/2006/math">
                    <m:sSup>
                      <m:sSupPr>
                        <m:ctrlPr>
                          <a:rPr lang="en-US" altLang="zh-TW" i="1" smtClean="0">
                            <a:latin typeface="Cambria Math" panose="02040503050406030204" pitchFamily="18" charset="0"/>
                            <a:ea typeface="Cambria Math" panose="02040503050406030204" pitchFamily="18" charset="0"/>
                          </a:rPr>
                        </m:ctrlPr>
                      </m:sSupPr>
                      <m:e>
                        <m:r>
                          <a:rPr lang="en-US" altLang="zh-TW" i="1" smtClean="0">
                            <a:latin typeface="Cambria Math" panose="02040503050406030204" pitchFamily="18" charset="0"/>
                            <a:ea typeface="Cambria Math" panose="02040503050406030204" pitchFamily="18" charset="0"/>
                          </a:rPr>
                          <m:t>⟶</m:t>
                        </m:r>
                      </m:e>
                      <m:sup>
                        <m:r>
                          <a:rPr lang="en-US" altLang="zh-TW" b="0" i="1" smtClean="0">
                            <a:latin typeface="Cambria Math" panose="02040503050406030204" pitchFamily="18" charset="0"/>
                            <a:ea typeface="Cambria Math" panose="02040503050406030204" pitchFamily="18" charset="0"/>
                          </a:rPr>
                          <m:t>𝑟𝑒𝑑𝑢𝑐𝑒</m:t>
                        </m:r>
                      </m:sup>
                    </m:sSup>
                    <m:r>
                      <m:rPr>
                        <m:sty m:val="p"/>
                      </m:rPr>
                      <a:rPr lang="en-US" altLang="zh-TW" b="0" i="0" smtClean="0">
                        <a:latin typeface="Cambria Math" panose="02040503050406030204" pitchFamily="18" charset="0"/>
                        <a:ea typeface="Cambria Math" panose="02040503050406030204" pitchFamily="18" charset="0"/>
                      </a:rPr>
                      <m:t>E</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b="0" i="1" smtClean="0">
                            <a:latin typeface="Cambria Math" panose="02040503050406030204" pitchFamily="18" charset="0"/>
                            <a:ea typeface="Cambria Math" panose="02040503050406030204" pitchFamily="18" charset="0"/>
                          </a:rPr>
                          <m:t>𝑠h𝑖𝑓𝑡</m:t>
                        </m:r>
                      </m:sup>
                    </m:sSup>
                    <m:r>
                      <a:rPr lang="en-US" altLang="zh-TW" b="0" i="1" smtClean="0">
                        <a:latin typeface="Cambria Math" panose="02040503050406030204" pitchFamily="18" charset="0"/>
                        <a:ea typeface="Cambria Math" panose="02040503050406030204" pitchFamily="18" charset="0"/>
                      </a:rPr>
                      <m:t>𝐸</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𝑡𝑖𝑚𝑒𝑠</m:t>
                    </m:r>
                  </m:oMath>
                </a14:m>
                <a:r>
                  <a:rPr lang="en-US" altLang="zh-TW" dirty="0">
                    <a:ea typeface="Cambria Math" panose="02040503050406030204" pitchFamily="18" charset="0"/>
                  </a:rPr>
                  <a:t> </a:t>
                </a: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ea typeface="Cambria Math" panose="02040503050406030204" pitchFamily="18" charset="0"/>
                          </a:rPr>
                          <m:t>𝑠h𝑖𝑓𝑡</m:t>
                        </m:r>
                      </m:sup>
                    </m:sSup>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𝑡𝑖𝑚𝑒𝑠</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𝑛𝑢𝑚</m:t>
                    </m:r>
                  </m:oMath>
                </a14:m>
                <a:r>
                  <a:rPr lang="en-US" altLang="zh-TW" dirty="0">
                    <a:ea typeface="Cambria Math" panose="02040503050406030204" pitchFamily="18" charset="0"/>
                  </a:rPr>
                  <a:t> </a:t>
                </a:r>
                <a:endParaRPr lang="zh-TW" altLang="en-US" dirty="0"/>
              </a:p>
            </p:txBody>
          </p:sp>
        </mc:Choice>
        <mc:Fallback xmlns="">
          <p:sp>
            <p:nvSpPr>
              <p:cNvPr id="12" name="文字方塊 11">
                <a:extLst>
                  <a:ext uri="{FF2B5EF4-FFF2-40B4-BE49-F238E27FC236}">
                    <a16:creationId xmlns:a16="http://schemas.microsoft.com/office/drawing/2014/main" id="{600793C9-7985-CDC3-8B43-A38D46956089}"/>
                  </a:ext>
                </a:extLst>
              </p:cNvPr>
              <p:cNvSpPr txBox="1">
                <a:spLocks noRot="1" noChangeAspect="1" noMove="1" noResize="1" noEditPoints="1" noAdjustHandles="1" noChangeArrowheads="1" noChangeShapeType="1" noTextEdit="1"/>
              </p:cNvSpPr>
              <p:nvPr/>
            </p:nvSpPr>
            <p:spPr>
              <a:xfrm>
                <a:off x="6727451" y="3059668"/>
                <a:ext cx="5076967" cy="378245"/>
              </a:xfrm>
              <a:prstGeom prst="rect">
                <a:avLst/>
              </a:prstGeom>
              <a:blipFill>
                <a:blip r:embed="rId4"/>
                <a:stretch>
                  <a:fillRect/>
                </a:stretch>
              </a:blipFill>
            </p:spPr>
            <p:txBody>
              <a:bodyPr/>
              <a:lstStyle/>
              <a:p>
                <a:r>
                  <a:rPr lang="zh-TW" altLang="en-US">
                    <a:noFill/>
                  </a:rPr>
                  <a:t> </a:t>
                </a:r>
              </a:p>
            </p:txBody>
          </p:sp>
        </mc:Fallback>
      </mc:AlternateContent>
      <p:sp>
        <p:nvSpPr>
          <p:cNvPr id="13" name="文字方塊 12">
            <a:extLst>
              <a:ext uri="{FF2B5EF4-FFF2-40B4-BE49-F238E27FC236}">
                <a16:creationId xmlns:a16="http://schemas.microsoft.com/office/drawing/2014/main" id="{F6873F23-7191-6F18-8D3B-DF8690A9898F}"/>
              </a:ext>
            </a:extLst>
          </p:cNvPr>
          <p:cNvSpPr txBox="1"/>
          <p:nvPr/>
        </p:nvSpPr>
        <p:spPr>
          <a:xfrm>
            <a:off x="8412662" y="3429000"/>
            <a:ext cx="865943" cy="369332"/>
          </a:xfrm>
          <a:prstGeom prst="rect">
            <a:avLst/>
          </a:prstGeom>
          <a:noFill/>
        </p:spPr>
        <p:txBody>
          <a:bodyPr wrap="none" rtlCol="0">
            <a:spAutoFit/>
          </a:bodyPr>
          <a:lstStyle/>
          <a:p>
            <a:r>
              <a:rPr lang="en-US" altLang="zh-TW" dirty="0">
                <a:solidFill>
                  <a:srgbClr val="FF0000"/>
                </a:solidFill>
              </a:rPr>
              <a:t>Error!!</a:t>
            </a:r>
            <a:endParaRPr lang="zh-TW" altLang="en-US" dirty="0">
              <a:solidFill>
                <a:srgbClr val="FF0000"/>
              </a:solidFill>
            </a:endParaRPr>
          </a:p>
        </p:txBody>
      </p:sp>
    </p:spTree>
    <p:extLst>
      <p:ext uri="{BB962C8B-B14F-4D97-AF65-F5344CB8AC3E}">
        <p14:creationId xmlns:p14="http://schemas.microsoft.com/office/powerpoint/2010/main" val="2524742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FA4624F7-4DE4-4C01-F7CA-FFACE4DBCB8D}"/>
              </a:ext>
            </a:extLst>
          </p:cNvPr>
          <p:cNvSpPr>
            <a:spLocks noGrp="1"/>
          </p:cNvSpPr>
          <p:nvPr>
            <p:ph type="title"/>
          </p:nvPr>
        </p:nvSpPr>
        <p:spPr/>
        <p:txBody>
          <a:bodyPr/>
          <a:lstStyle/>
          <a:p>
            <a:r>
              <a:rPr lang="en-US" altLang="zh-TW" dirty="0"/>
              <a:t>SLR(</a:t>
            </a:r>
            <a:r>
              <a:rPr lang="zh-TW" altLang="en-US" dirty="0"/>
              <a:t>𝑘</a:t>
            </a:r>
            <a:r>
              <a:rPr lang="en-US" altLang="zh-TW" dirty="0"/>
              <a:t>) Table Construction</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id="{3E4228B4-D28D-ABD8-4245-6718F6551D25}"/>
                  </a:ext>
                </a:extLst>
              </p:cNvPr>
              <p:cNvSpPr>
                <a:spLocks noGrp="1"/>
              </p:cNvSpPr>
              <p:nvPr>
                <p:ph idx="1"/>
              </p:nvPr>
            </p:nvSpPr>
            <p:spPr/>
            <p:txBody>
              <a:bodyPr/>
              <a:lstStyle/>
              <a:p>
                <a:r>
                  <a:rPr lang="en-US" altLang="zh-TW" dirty="0"/>
                  <a:t>With the item </a:t>
                </a:r>
                <a14:m>
                  <m:oMath xmlns:m="http://schemas.openxmlformats.org/officeDocument/2006/math">
                    <m:r>
                      <a:rPr lang="en-US" altLang="zh-TW" b="0" i="1" smtClean="0">
                        <a:latin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𝐸</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𝑝𝑙𝑢𝑠</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𝑇</m:t>
                    </m:r>
                    <m:r>
                      <a:rPr lang="en-US" altLang="zh-TW" i="1">
                        <a:latin typeface="Cambria Math" panose="02040503050406030204" pitchFamily="18" charset="0"/>
                      </a:rPr>
                      <m:t>●</m:t>
                    </m:r>
                  </m:oMath>
                </a14:m>
                <a:r>
                  <a:rPr lang="en-US" altLang="zh-TW" dirty="0"/>
                  <a:t> in State 6, reduction by </a:t>
                </a:r>
                <a14:m>
                  <m:oMath xmlns:m="http://schemas.openxmlformats.org/officeDocument/2006/math">
                    <m:r>
                      <a:rPr lang="en-US" altLang="zh-TW" i="1">
                        <a:latin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𝑝𝑙𝑢𝑠</m:t>
                    </m:r>
                    <m:r>
                      <a:rPr lang="en-US" altLang="zh-TW"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𝑇</m:t>
                    </m:r>
                  </m:oMath>
                </a14:m>
                <a:r>
                  <a:rPr lang="en-US" altLang="zh-TW" dirty="0"/>
                  <a:t> must be appropriate under some conditions. If we examine the sentential forms </a:t>
                </a:r>
                <a14:m>
                  <m:oMath xmlns:m="http://schemas.openxmlformats.org/officeDocument/2006/math">
                    <m:r>
                      <a:rPr lang="en-US" altLang="zh-TW" i="1" dirty="0" smtClean="0">
                        <a:solidFill>
                          <a:srgbClr val="FF0000"/>
                        </a:solidFill>
                        <a:latin typeface="Cambria Math" panose="02040503050406030204" pitchFamily="18" charset="0"/>
                      </a:rPr>
                      <m:t>𝐸</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𝑝𝑙𝑢𝑠</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𝑇</m:t>
                    </m:r>
                    <m:r>
                      <a:rPr lang="en-US" altLang="zh-TW" i="1" dirty="0" smtClean="0">
                        <a:solidFill>
                          <a:srgbClr val="FF0000"/>
                        </a:solidFill>
                        <a:latin typeface="Cambria Math" panose="02040503050406030204" pitchFamily="18" charset="0"/>
                      </a:rPr>
                      <m:t> $ </m:t>
                    </m:r>
                  </m:oMath>
                </a14:m>
                <a:r>
                  <a:rPr lang="en-US" altLang="zh-TW" dirty="0"/>
                  <a:t>and </a:t>
                </a:r>
                <a14:m>
                  <m:oMath xmlns:m="http://schemas.openxmlformats.org/officeDocument/2006/math">
                    <m:r>
                      <a:rPr lang="en-US" altLang="zh-TW" i="1" dirty="0" smtClean="0">
                        <a:solidFill>
                          <a:srgbClr val="002060"/>
                        </a:solidFill>
                        <a:latin typeface="Cambria Math" panose="02040503050406030204" pitchFamily="18" charset="0"/>
                      </a:rPr>
                      <m:t>𝐸</m:t>
                    </m:r>
                    <m:r>
                      <a:rPr lang="en-US" altLang="zh-TW" i="1" dirty="0" smtClean="0">
                        <a:solidFill>
                          <a:srgbClr val="002060"/>
                        </a:solidFill>
                        <a:latin typeface="Cambria Math" panose="02040503050406030204" pitchFamily="18" charset="0"/>
                      </a:rPr>
                      <m:t> </m:t>
                    </m:r>
                    <m:r>
                      <a:rPr lang="en-US" altLang="zh-TW" i="1" dirty="0" smtClean="0">
                        <a:solidFill>
                          <a:srgbClr val="002060"/>
                        </a:solidFill>
                        <a:latin typeface="Cambria Math" panose="02040503050406030204" pitchFamily="18" charset="0"/>
                      </a:rPr>
                      <m:t>𝑝𝑙𝑢𝑠</m:t>
                    </m:r>
                    <m:r>
                      <a:rPr lang="en-US" altLang="zh-TW" i="1" dirty="0" smtClean="0">
                        <a:solidFill>
                          <a:srgbClr val="002060"/>
                        </a:solidFill>
                        <a:latin typeface="Cambria Math" panose="02040503050406030204" pitchFamily="18" charset="0"/>
                      </a:rPr>
                      <m:t> </m:t>
                    </m:r>
                    <m:r>
                      <a:rPr lang="en-US" altLang="zh-TW" i="1" dirty="0" smtClean="0">
                        <a:solidFill>
                          <a:srgbClr val="002060"/>
                        </a:solidFill>
                        <a:latin typeface="Cambria Math" panose="02040503050406030204" pitchFamily="18" charset="0"/>
                      </a:rPr>
                      <m:t>𝑇</m:t>
                    </m:r>
                    <m:r>
                      <a:rPr lang="en-US" altLang="zh-TW" i="1" dirty="0" smtClean="0">
                        <a:solidFill>
                          <a:srgbClr val="002060"/>
                        </a:solidFill>
                        <a:latin typeface="Cambria Math" panose="02040503050406030204" pitchFamily="18" charset="0"/>
                      </a:rPr>
                      <m:t> </m:t>
                    </m:r>
                    <m:r>
                      <a:rPr lang="en-US" altLang="zh-TW" i="1" dirty="0" smtClean="0">
                        <a:solidFill>
                          <a:srgbClr val="002060"/>
                        </a:solidFill>
                        <a:latin typeface="Cambria Math" panose="02040503050406030204" pitchFamily="18" charset="0"/>
                      </a:rPr>
                      <m:t>𝑝𝑙𝑢𝑠</m:t>
                    </m:r>
                    <m:r>
                      <a:rPr lang="en-US" altLang="zh-TW" i="1" dirty="0" smtClean="0">
                        <a:solidFill>
                          <a:srgbClr val="002060"/>
                        </a:solidFill>
                        <a:latin typeface="Cambria Math" panose="02040503050406030204" pitchFamily="18" charset="0"/>
                      </a:rPr>
                      <m:t> </m:t>
                    </m:r>
                    <m:r>
                      <a:rPr lang="en-US" altLang="zh-TW" i="1" dirty="0" smtClean="0">
                        <a:solidFill>
                          <a:srgbClr val="002060"/>
                        </a:solidFill>
                        <a:latin typeface="Cambria Math" panose="02040503050406030204" pitchFamily="18" charset="0"/>
                      </a:rPr>
                      <m:t>𝑛𝑢𝑚</m:t>
                    </m:r>
                    <m:r>
                      <a:rPr lang="en-US" altLang="zh-TW" i="1" dirty="0" smtClean="0">
                        <a:solidFill>
                          <a:srgbClr val="002060"/>
                        </a:solidFill>
                        <a:latin typeface="Cambria Math" panose="02040503050406030204" pitchFamily="18" charset="0"/>
                      </a:rPr>
                      <m:t> $</m:t>
                    </m:r>
                  </m:oMath>
                </a14:m>
                <a:r>
                  <a:rPr lang="en-US" altLang="zh-TW" dirty="0"/>
                  <a:t>, we see that the </a:t>
                </a:r>
                <a14:m>
                  <m:oMath xmlns:m="http://schemas.openxmlformats.org/officeDocument/2006/math">
                    <m:r>
                      <a:rPr lang="en-US" altLang="zh-TW" i="1">
                        <a:latin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𝐸</m:t>
                    </m:r>
                    <m:r>
                      <a:rPr lang="en-US" altLang="zh-TW"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𝑝𝑙𝑢𝑠</m:t>
                    </m:r>
                    <m:r>
                      <a:rPr lang="en-US" altLang="zh-TW"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𝑇</m:t>
                    </m:r>
                  </m:oMath>
                </a14:m>
                <a:r>
                  <a:rPr lang="en-US" altLang="zh-TW" dirty="0"/>
                  <a:t> must be applied in State 6 when the next input symbol is </a:t>
                </a:r>
                <a14:m>
                  <m:oMath xmlns:m="http://schemas.openxmlformats.org/officeDocument/2006/math">
                    <m:r>
                      <a:rPr lang="en-US" altLang="zh-TW" i="1" dirty="0" smtClean="0">
                        <a:solidFill>
                          <a:srgbClr val="002060"/>
                        </a:solidFill>
                        <a:latin typeface="Cambria Math" panose="02040503050406030204" pitchFamily="18" charset="0"/>
                      </a:rPr>
                      <m:t>𝑝𝑙𝑢𝑠</m:t>
                    </m:r>
                  </m:oMath>
                </a14:m>
                <a:r>
                  <a:rPr lang="en-US" altLang="zh-TW" dirty="0"/>
                  <a:t> or </a:t>
                </a:r>
                <a14:m>
                  <m:oMath xmlns:m="http://schemas.openxmlformats.org/officeDocument/2006/math">
                    <m:r>
                      <a:rPr lang="en-US" altLang="zh-TW" i="1" dirty="0" smtClean="0">
                        <a:solidFill>
                          <a:srgbClr val="FF0000"/>
                        </a:solidFill>
                        <a:latin typeface="Cambria Math" panose="02040503050406030204" pitchFamily="18" charset="0"/>
                      </a:rPr>
                      <m:t>$</m:t>
                    </m:r>
                  </m:oMath>
                </a14:m>
                <a:r>
                  <a:rPr lang="en-US" altLang="zh-TW" dirty="0"/>
                  <a:t>, but not </a:t>
                </a:r>
                <a14:m>
                  <m:oMath xmlns:m="http://schemas.openxmlformats.org/officeDocument/2006/math">
                    <m:r>
                      <a:rPr lang="en-US" altLang="zh-TW" i="1" dirty="0" smtClean="0">
                        <a:latin typeface="Cambria Math" panose="02040503050406030204" pitchFamily="18" charset="0"/>
                      </a:rPr>
                      <m:t>𝑡𝑖𝑚𝑒𝑠</m:t>
                    </m:r>
                  </m:oMath>
                </a14:m>
                <a:r>
                  <a:rPr lang="en-US" altLang="zh-TW" dirty="0"/>
                  <a:t>.</a:t>
                </a:r>
              </a:p>
              <a:p>
                <a:r>
                  <a:rPr lang="en-US" altLang="zh-TW" dirty="0"/>
                  <a:t>If the reduction to </a:t>
                </a:r>
                <a14:m>
                  <m:oMath xmlns:m="http://schemas.openxmlformats.org/officeDocument/2006/math">
                    <m:r>
                      <a:rPr lang="en-US" altLang="zh-TW" i="1" dirty="0" smtClean="0">
                        <a:latin typeface="Cambria Math" panose="02040503050406030204" pitchFamily="18" charset="0"/>
                      </a:rPr>
                      <m:t>𝐸</m:t>
                    </m:r>
                  </m:oMath>
                </a14:m>
                <a:r>
                  <a:rPr lang="en-US" altLang="zh-TW" dirty="0"/>
                  <a:t> can lead to a successful parse, then </a:t>
                </a:r>
                <a14:m>
                  <m:oMath xmlns:m="http://schemas.openxmlformats.org/officeDocument/2006/math">
                    <m:r>
                      <a:rPr lang="en-US" altLang="zh-TW" i="1" dirty="0" smtClean="0">
                        <a:latin typeface="Cambria Math" panose="02040503050406030204" pitchFamily="18" charset="0"/>
                      </a:rPr>
                      <m:t>𝑝𝑙𝑢𝑠</m:t>
                    </m:r>
                  </m:oMath>
                </a14:m>
                <a:r>
                  <a:rPr lang="en-US" altLang="zh-TW" dirty="0"/>
                  <a:t> (or $) can appear next to </a:t>
                </a:r>
                <a14:m>
                  <m:oMath xmlns:m="http://schemas.openxmlformats.org/officeDocument/2006/math">
                    <m:r>
                      <a:rPr lang="en-US" altLang="zh-TW" i="1" dirty="0" smtClean="0">
                        <a:latin typeface="Cambria Math" panose="02040503050406030204" pitchFamily="18" charset="0"/>
                      </a:rPr>
                      <m:t>𝐸</m:t>
                    </m:r>
                  </m:oMath>
                </a14:m>
                <a:r>
                  <a:rPr lang="en-US" altLang="zh-TW" dirty="0"/>
                  <a:t> in some valid sentential form. An equivalent statement is </a:t>
                </a:r>
                <a14:m>
                  <m:oMath xmlns:m="http://schemas.openxmlformats.org/officeDocument/2006/math">
                    <m:r>
                      <a:rPr lang="en-US" altLang="zh-TW" i="1" dirty="0" smtClean="0">
                        <a:latin typeface="Cambria Math" panose="02040503050406030204" pitchFamily="18" charset="0"/>
                      </a:rPr>
                      <m:t>𝑝𝑙𝑢𝑠</m:t>
                    </m:r>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𝐹𝑜𝑙𝑙𝑜𝑤</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𝐸</m:t>
                    </m:r>
                    <m:r>
                      <a:rPr lang="en-US" altLang="zh-TW" i="1" dirty="0" smtClean="0">
                        <a:latin typeface="Cambria Math" panose="02040503050406030204" pitchFamily="18" charset="0"/>
                      </a:rPr>
                      <m:t>)</m:t>
                    </m:r>
                  </m:oMath>
                </a14:m>
                <a:endParaRPr lang="en-US" altLang="zh-TW" dirty="0"/>
              </a:p>
              <a:p>
                <a:r>
                  <a:rPr lang="en-US" altLang="zh-TW" dirty="0"/>
                  <a:t>For our example, States 1 and 6 are resolved by computing </a:t>
                </a:r>
                <a14:m>
                  <m:oMath xmlns:m="http://schemas.openxmlformats.org/officeDocument/2006/math">
                    <m:r>
                      <a:rPr lang="en-US" altLang="zh-TW" i="1" dirty="0" smtClean="0">
                        <a:latin typeface="Cambria Math" panose="02040503050406030204" pitchFamily="18" charset="0"/>
                      </a:rPr>
                      <m:t>𝐹𝑜𝑙𝑙𝑜𝑤</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𝐸</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𝑝𝑙𝑢𝑠</m:t>
                    </m:r>
                    <m:r>
                      <a:rPr lang="en-US" altLang="zh-TW" i="1" dirty="0" smtClean="0">
                        <a:latin typeface="Cambria Math" panose="02040503050406030204" pitchFamily="18" charset="0"/>
                      </a:rPr>
                      <m:t>, $ }</m:t>
                    </m:r>
                  </m:oMath>
                </a14:m>
                <a:r>
                  <a:rPr lang="en-US" altLang="zh-TW" dirty="0"/>
                  <a:t>.</a:t>
                </a:r>
                <a:endParaRPr lang="zh-TW" altLang="en-US" dirty="0"/>
              </a:p>
            </p:txBody>
          </p:sp>
        </mc:Choice>
        <mc:Fallback xmlns="">
          <p:sp>
            <p:nvSpPr>
              <p:cNvPr id="7" name="內容版面配置區 6">
                <a:extLst>
                  <a:ext uri="{FF2B5EF4-FFF2-40B4-BE49-F238E27FC236}">
                    <a16:creationId xmlns:a16="http://schemas.microsoft.com/office/drawing/2014/main" id="{3E4228B4-D28D-ABD8-4245-6718F6551D25}"/>
                  </a:ext>
                </a:extLst>
              </p:cNvPr>
              <p:cNvSpPr>
                <a:spLocks noGrp="1" noRot="1" noChangeAspect="1" noMove="1" noResize="1" noEditPoints="1" noAdjustHandles="1" noChangeArrowheads="1" noChangeShapeType="1" noTextEdit="1"/>
              </p:cNvSpPr>
              <p:nvPr>
                <p:ph idx="1"/>
              </p:nvPr>
            </p:nvSpPr>
            <p:spPr>
              <a:blipFill>
                <a:blip r:embed="rId2"/>
                <a:stretch>
                  <a:fillRect l="-177" t="-1026" r="-124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195A53EC-89ED-9455-23F9-93F4C259C899}"/>
              </a:ext>
            </a:extLst>
          </p:cNvPr>
          <p:cNvSpPr>
            <a:spLocks noGrp="1"/>
          </p:cNvSpPr>
          <p:nvPr>
            <p:ph type="sldNum" sz="quarter" idx="12"/>
          </p:nvPr>
        </p:nvSpPr>
        <p:spPr/>
        <p:txBody>
          <a:bodyPr/>
          <a:lstStyle/>
          <a:p>
            <a:fld id="{BE15108C-154A-4A5A-9C05-91A49A422BA7}" type="slidenum">
              <a:rPr lang="en-US" smtClean="0"/>
              <a:t>51</a:t>
            </a:fld>
            <a:endParaRPr lang="en-US"/>
          </a:p>
        </p:txBody>
      </p:sp>
    </p:spTree>
    <p:extLst>
      <p:ext uri="{BB962C8B-B14F-4D97-AF65-F5344CB8AC3E}">
        <p14:creationId xmlns:p14="http://schemas.microsoft.com/office/powerpoint/2010/main" val="3114256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6F3AC9E-66CB-63FF-354E-DB700855FA05}"/>
              </a:ext>
            </a:extLst>
          </p:cNvPr>
          <p:cNvSpPr>
            <a:spLocks noGrp="1"/>
          </p:cNvSpPr>
          <p:nvPr>
            <p:ph type="title"/>
          </p:nvPr>
        </p:nvSpPr>
        <p:spPr/>
        <p:txBody>
          <a:bodyPr/>
          <a:lstStyle/>
          <a:p>
            <a:r>
              <a:rPr lang="en-US" altLang="zh-TW" dirty="0"/>
              <a:t>SLR(</a:t>
            </a:r>
            <a:r>
              <a:rPr lang="zh-TW" altLang="en-US" dirty="0"/>
              <a:t>𝑘</a:t>
            </a:r>
            <a:r>
              <a:rPr lang="en-US" altLang="zh-TW" dirty="0"/>
              <a:t>) Table Construction</a:t>
            </a:r>
            <a:endParaRPr lang="zh-TW" altLang="en-US" dirty="0"/>
          </a:p>
        </p:txBody>
      </p:sp>
      <p:pic>
        <p:nvPicPr>
          <p:cNvPr id="6" name="內容版面配置區 5">
            <a:extLst>
              <a:ext uri="{FF2B5EF4-FFF2-40B4-BE49-F238E27FC236}">
                <a16:creationId xmlns:a16="http://schemas.microsoft.com/office/drawing/2014/main" id="{D90910FF-BD78-253C-DC8F-0F5FE93B6F3F}"/>
              </a:ext>
            </a:extLst>
          </p:cNvPr>
          <p:cNvPicPr>
            <a:picLocks noGrp="1" noChangeAspect="1"/>
          </p:cNvPicPr>
          <p:nvPr>
            <p:ph idx="1"/>
          </p:nvPr>
        </p:nvPicPr>
        <p:blipFill>
          <a:blip r:embed="rId2"/>
          <a:stretch>
            <a:fillRect/>
          </a:stretch>
        </p:blipFill>
        <p:spPr>
          <a:xfrm>
            <a:off x="382773" y="2314923"/>
            <a:ext cx="5539044" cy="3563938"/>
          </a:xfrm>
        </p:spPr>
      </p:pic>
      <p:sp>
        <p:nvSpPr>
          <p:cNvPr id="2" name="投影片編號版面配置區 1">
            <a:extLst>
              <a:ext uri="{FF2B5EF4-FFF2-40B4-BE49-F238E27FC236}">
                <a16:creationId xmlns:a16="http://schemas.microsoft.com/office/drawing/2014/main" id="{E91E3815-2880-EB3C-EDC4-65529FF765E3}"/>
              </a:ext>
            </a:extLst>
          </p:cNvPr>
          <p:cNvSpPr>
            <a:spLocks noGrp="1"/>
          </p:cNvSpPr>
          <p:nvPr>
            <p:ph type="sldNum" sz="quarter" idx="12"/>
          </p:nvPr>
        </p:nvSpPr>
        <p:spPr/>
        <p:txBody>
          <a:bodyPr/>
          <a:lstStyle/>
          <a:p>
            <a:fld id="{BE15108C-154A-4A5A-9C05-91A49A422BA7}" type="slidenum">
              <a:rPr lang="en-US" smtClean="0"/>
              <a:t>52</a:t>
            </a:fld>
            <a:endParaRPr lang="en-US"/>
          </a:p>
        </p:txBody>
      </p:sp>
      <p:pic>
        <p:nvPicPr>
          <p:cNvPr id="8" name="圖片 7">
            <a:extLst>
              <a:ext uri="{FF2B5EF4-FFF2-40B4-BE49-F238E27FC236}">
                <a16:creationId xmlns:a16="http://schemas.microsoft.com/office/drawing/2014/main" id="{EF0E5959-D9FB-D79C-E2AD-6A7844C8087D}"/>
              </a:ext>
            </a:extLst>
          </p:cNvPr>
          <p:cNvPicPr>
            <a:picLocks noChangeAspect="1"/>
          </p:cNvPicPr>
          <p:nvPr/>
        </p:nvPicPr>
        <p:blipFill>
          <a:blip r:embed="rId3"/>
          <a:stretch>
            <a:fillRect/>
          </a:stretch>
        </p:blipFill>
        <p:spPr>
          <a:xfrm>
            <a:off x="6087696" y="2314923"/>
            <a:ext cx="6022041" cy="1285527"/>
          </a:xfrm>
          <a:prstGeom prst="rect">
            <a:avLst/>
          </a:prstGeom>
        </p:spPr>
      </p:pic>
      <p:pic>
        <p:nvPicPr>
          <p:cNvPr id="4" name="內容版面配置區 5">
            <a:extLst>
              <a:ext uri="{FF2B5EF4-FFF2-40B4-BE49-F238E27FC236}">
                <a16:creationId xmlns:a16="http://schemas.microsoft.com/office/drawing/2014/main" id="{1DE150B6-989D-6323-EC09-4C292369BADC}"/>
              </a:ext>
            </a:extLst>
          </p:cNvPr>
          <p:cNvPicPr>
            <a:picLocks noChangeAspect="1"/>
          </p:cNvPicPr>
          <p:nvPr/>
        </p:nvPicPr>
        <p:blipFill>
          <a:blip r:embed="rId4"/>
          <a:stretch>
            <a:fillRect/>
          </a:stretch>
        </p:blipFill>
        <p:spPr>
          <a:xfrm>
            <a:off x="6096000" y="4173433"/>
            <a:ext cx="4236935" cy="1585296"/>
          </a:xfrm>
          <a:prstGeom prst="rect">
            <a:avLst/>
          </a:prstGeom>
        </p:spPr>
      </p:pic>
      <p:sp>
        <p:nvSpPr>
          <p:cNvPr id="5" name="箭號: 向下 4">
            <a:extLst>
              <a:ext uri="{FF2B5EF4-FFF2-40B4-BE49-F238E27FC236}">
                <a16:creationId xmlns:a16="http://schemas.microsoft.com/office/drawing/2014/main" id="{C9EC413F-EE9C-1A94-1F9C-EE03F6A4CD67}"/>
              </a:ext>
            </a:extLst>
          </p:cNvPr>
          <p:cNvSpPr/>
          <p:nvPr/>
        </p:nvSpPr>
        <p:spPr>
          <a:xfrm>
            <a:off x="7862129" y="3600450"/>
            <a:ext cx="352338" cy="4010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8818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7BEB6-6055-F548-1C3E-6D32BA298CAB}"/>
              </a:ext>
            </a:extLst>
          </p:cNvPr>
          <p:cNvSpPr>
            <a:spLocks noGrp="1"/>
          </p:cNvSpPr>
          <p:nvPr>
            <p:ph type="title"/>
          </p:nvPr>
        </p:nvSpPr>
        <p:spPr/>
        <p:txBody>
          <a:bodyPr/>
          <a:lstStyle/>
          <a:p>
            <a:r>
              <a:rPr lang="en-US" altLang="zh-TW" dirty="0"/>
              <a:t>SLR(</a:t>
            </a:r>
            <a:r>
              <a:rPr lang="zh-TW" altLang="en-US" dirty="0"/>
              <a:t>𝑘</a:t>
            </a:r>
            <a:r>
              <a:rPr lang="en-US" altLang="zh-TW" dirty="0"/>
              <a:t>) Table Construction</a:t>
            </a:r>
            <a:endParaRPr lang="zh-TW" altLang="en-US" dirty="0"/>
          </a:p>
        </p:txBody>
      </p:sp>
      <p:sp>
        <p:nvSpPr>
          <p:cNvPr id="4" name="投影片編號版面配置區 3">
            <a:extLst>
              <a:ext uri="{FF2B5EF4-FFF2-40B4-BE49-F238E27FC236}">
                <a16:creationId xmlns:a16="http://schemas.microsoft.com/office/drawing/2014/main" id="{593A4DF6-828F-780E-2B40-4D28ABDAE3C2}"/>
              </a:ext>
            </a:extLst>
          </p:cNvPr>
          <p:cNvSpPr>
            <a:spLocks noGrp="1"/>
          </p:cNvSpPr>
          <p:nvPr>
            <p:ph type="sldNum" sz="quarter" idx="12"/>
          </p:nvPr>
        </p:nvSpPr>
        <p:spPr/>
        <p:txBody>
          <a:bodyPr/>
          <a:lstStyle/>
          <a:p>
            <a:fld id="{BE15108C-154A-4A5A-9C05-91A49A422BA7}" type="slidenum">
              <a:rPr lang="en-US" smtClean="0"/>
              <a:t>53</a:t>
            </a:fld>
            <a:endParaRPr lang="en-US"/>
          </a:p>
        </p:txBody>
      </p:sp>
      <p:pic>
        <p:nvPicPr>
          <p:cNvPr id="10" name="內容版面配置區 9">
            <a:extLst>
              <a:ext uri="{FF2B5EF4-FFF2-40B4-BE49-F238E27FC236}">
                <a16:creationId xmlns:a16="http://schemas.microsoft.com/office/drawing/2014/main" id="{CC005997-6A25-9F53-6397-AFC04330431F}"/>
              </a:ext>
            </a:extLst>
          </p:cNvPr>
          <p:cNvPicPr>
            <a:picLocks noGrp="1" noChangeAspect="1"/>
          </p:cNvPicPr>
          <p:nvPr>
            <p:ph idx="1"/>
          </p:nvPr>
        </p:nvPicPr>
        <p:blipFill>
          <a:blip r:embed="rId2"/>
          <a:stretch>
            <a:fillRect/>
          </a:stretch>
        </p:blipFill>
        <p:spPr>
          <a:xfrm>
            <a:off x="6736613" y="2410173"/>
            <a:ext cx="4938599" cy="3563938"/>
          </a:xfrm>
        </p:spPr>
      </p:pic>
      <p:pic>
        <p:nvPicPr>
          <p:cNvPr id="11" name="圖片 10">
            <a:extLst>
              <a:ext uri="{FF2B5EF4-FFF2-40B4-BE49-F238E27FC236}">
                <a16:creationId xmlns:a16="http://schemas.microsoft.com/office/drawing/2014/main" id="{C626EE22-81F7-1CBB-A76C-C9283374DE5E}"/>
              </a:ext>
            </a:extLst>
          </p:cNvPr>
          <p:cNvPicPr>
            <a:picLocks noChangeAspect="1"/>
          </p:cNvPicPr>
          <p:nvPr/>
        </p:nvPicPr>
        <p:blipFill>
          <a:blip r:embed="rId3"/>
          <a:stretch>
            <a:fillRect/>
          </a:stretch>
        </p:blipFill>
        <p:spPr>
          <a:xfrm>
            <a:off x="1024454" y="2168414"/>
            <a:ext cx="4642490" cy="4300341"/>
          </a:xfrm>
          <a:prstGeom prst="rect">
            <a:avLst/>
          </a:prstGeom>
        </p:spPr>
      </p:pic>
    </p:spTree>
    <p:extLst>
      <p:ext uri="{BB962C8B-B14F-4D97-AF65-F5344CB8AC3E}">
        <p14:creationId xmlns:p14="http://schemas.microsoft.com/office/powerpoint/2010/main" val="2090388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3CE85-8676-A2DC-D596-9E654FEE8CF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F67F6DD-41C4-6FB3-A651-F4F3A9D977DE}"/>
              </a:ext>
            </a:extLst>
          </p:cNvPr>
          <p:cNvSpPr>
            <a:spLocks noGrp="1"/>
          </p:cNvSpPr>
          <p:nvPr>
            <p:ph idx="1"/>
          </p:nvPr>
        </p:nvSpPr>
        <p:spPr/>
        <p:txBody>
          <a:bodyPr/>
          <a:lstStyle/>
          <a:p>
            <a:r>
              <a:rPr lang="en-US" altLang="zh-TW" dirty="0"/>
              <a:t>Exercises 4, 5, 6, 10</a:t>
            </a:r>
            <a:endParaRPr lang="zh-TW" altLang="en-US" dirty="0"/>
          </a:p>
        </p:txBody>
      </p:sp>
      <p:sp>
        <p:nvSpPr>
          <p:cNvPr id="4" name="投影片編號版面配置區 3">
            <a:extLst>
              <a:ext uri="{FF2B5EF4-FFF2-40B4-BE49-F238E27FC236}">
                <a16:creationId xmlns:a16="http://schemas.microsoft.com/office/drawing/2014/main" id="{ACC82A76-99C2-4559-7FAD-14A7F09A19A8}"/>
              </a:ext>
            </a:extLst>
          </p:cNvPr>
          <p:cNvSpPr>
            <a:spLocks noGrp="1"/>
          </p:cNvSpPr>
          <p:nvPr>
            <p:ph type="sldNum" sz="quarter" idx="12"/>
          </p:nvPr>
        </p:nvSpPr>
        <p:spPr/>
        <p:txBody>
          <a:bodyPr/>
          <a:lstStyle/>
          <a:p>
            <a:fld id="{BE15108C-154A-4A5A-9C05-91A49A422BA7}" type="slidenum">
              <a:rPr lang="en-US" smtClean="0"/>
              <a:t>54</a:t>
            </a:fld>
            <a:endParaRPr lang="en-US"/>
          </a:p>
        </p:txBody>
      </p:sp>
    </p:spTree>
    <p:extLst>
      <p:ext uri="{BB962C8B-B14F-4D97-AF65-F5344CB8AC3E}">
        <p14:creationId xmlns:p14="http://schemas.microsoft.com/office/powerpoint/2010/main" val="1526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935806-025A-055F-4453-7B0D70F73136}"/>
              </a:ext>
            </a:extLst>
          </p:cNvPr>
          <p:cNvSpPr>
            <a:spLocks noGrp="1"/>
          </p:cNvSpPr>
          <p:nvPr>
            <p:ph type="title"/>
          </p:nvPr>
        </p:nvSpPr>
        <p:spPr/>
        <p:txBody>
          <a:bodyPr/>
          <a:lstStyle/>
          <a:p>
            <a:r>
              <a:rPr lang="en-US" altLang="zh-TW" dirty="0"/>
              <a:t>Overview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F364346-712F-4728-9872-D45C03805B19}"/>
                  </a:ext>
                </a:extLst>
              </p:cNvPr>
              <p:cNvSpPr>
                <a:spLocks noGrp="1"/>
              </p:cNvSpPr>
              <p:nvPr>
                <p:ph idx="1"/>
              </p:nvPr>
            </p:nvSpPr>
            <p:spPr/>
            <p:txBody>
              <a:bodyPr/>
              <a:lstStyle/>
              <a:p>
                <a:r>
                  <a:rPr lang="en-US" altLang="zh-TW" dirty="0"/>
                  <a:t>The style of parsing considered in this chapter is known by the following names:</a:t>
                </a:r>
              </a:p>
              <a:p>
                <a:pPr lvl="1"/>
                <a:r>
                  <a:rPr lang="en-US" altLang="zh-TW" dirty="0">
                    <a:solidFill>
                      <a:srgbClr val="FF0000"/>
                    </a:solidFill>
                  </a:rPr>
                  <a:t>Bottom-up</a:t>
                </a:r>
                <a:r>
                  <a:rPr lang="en-US" altLang="zh-TW" dirty="0"/>
                  <a:t>, because the parser works its way from the terminal symbols to the grammar’s goal symbol</a:t>
                </a:r>
              </a:p>
              <a:p>
                <a:pPr lvl="1"/>
                <a:r>
                  <a:rPr lang="en-US" altLang="zh-TW" dirty="0">
                    <a:solidFill>
                      <a:srgbClr val="FF0000"/>
                    </a:solidFill>
                  </a:rPr>
                  <a:t>Shift-reduce</a:t>
                </a:r>
                <a:r>
                  <a:rPr lang="en-US" altLang="zh-TW" dirty="0"/>
                  <a:t>, because the two most prevalent actions taken by the parser are to </a:t>
                </a:r>
                <a:r>
                  <a:rPr lang="en-US" altLang="zh-TW" dirty="0">
                    <a:solidFill>
                      <a:srgbClr val="FF0000"/>
                    </a:solidFill>
                  </a:rPr>
                  <a:t>shift</a:t>
                </a:r>
                <a:r>
                  <a:rPr lang="en-US" altLang="zh-TW" dirty="0"/>
                  <a:t> symbols onto the parse stack and to </a:t>
                </a:r>
                <a:r>
                  <a:rPr lang="en-US" altLang="zh-TW" dirty="0">
                    <a:solidFill>
                      <a:srgbClr val="FF0000"/>
                    </a:solidFill>
                  </a:rPr>
                  <a:t>reduce</a:t>
                </a:r>
                <a:r>
                  <a:rPr lang="en-US" altLang="zh-TW" dirty="0"/>
                  <a:t> a string of such symbols located at the top-of-stack to one of the grammar’s non-terminals</a:t>
                </a:r>
              </a:p>
              <a:p>
                <a:pPr lvl="1"/>
                <a:r>
                  <a:rPr lang="en-US" altLang="zh-TW" dirty="0">
                    <a:solidFill>
                      <a:srgbClr val="FF0000"/>
                    </a:solidFill>
                  </a:rPr>
                  <a:t>LR(</a:t>
                </a:r>
                <a14:m>
                  <m:oMath xmlns:m="http://schemas.openxmlformats.org/officeDocument/2006/math">
                    <m:r>
                      <a:rPr lang="en-US" altLang="zh-TW" i="1" dirty="0" smtClean="0">
                        <a:solidFill>
                          <a:srgbClr val="FF0000"/>
                        </a:solidFill>
                        <a:latin typeface="Cambria Math" panose="02040503050406030204" pitchFamily="18" charset="0"/>
                      </a:rPr>
                      <m:t>𝑘</m:t>
                    </m:r>
                  </m:oMath>
                </a14:m>
                <a:r>
                  <a:rPr lang="en-US" altLang="zh-TW" dirty="0">
                    <a:solidFill>
                      <a:srgbClr val="FF0000"/>
                    </a:solidFill>
                  </a:rPr>
                  <a:t>)</a:t>
                </a:r>
                <a:r>
                  <a:rPr lang="en-US" altLang="zh-TW" dirty="0"/>
                  <a:t>, because such parsers scan the input from the left (the “L” in LR) producing a rightmost derivation (the “R” in LR) in reverse, using </a:t>
                </a:r>
                <a14:m>
                  <m:oMath xmlns:m="http://schemas.openxmlformats.org/officeDocument/2006/math">
                    <m:r>
                      <a:rPr lang="en-US" altLang="zh-TW" i="1" dirty="0" smtClean="0">
                        <a:latin typeface="Cambria Math" panose="02040503050406030204" pitchFamily="18" charset="0"/>
                      </a:rPr>
                      <m:t>𝑘</m:t>
                    </m:r>
                  </m:oMath>
                </a14:m>
                <a:r>
                  <a:rPr lang="en-US" altLang="zh-TW" dirty="0"/>
                  <a:t> symbols of lookahead</a:t>
                </a:r>
                <a:endParaRPr lang="zh-TW" altLang="en-US" dirty="0"/>
              </a:p>
            </p:txBody>
          </p:sp>
        </mc:Choice>
        <mc:Fallback xmlns="">
          <p:sp>
            <p:nvSpPr>
              <p:cNvPr id="3" name="內容版面配置區 2">
                <a:extLst>
                  <a:ext uri="{FF2B5EF4-FFF2-40B4-BE49-F238E27FC236}">
                    <a16:creationId xmlns:a16="http://schemas.microsoft.com/office/drawing/2014/main" id="{0F364346-712F-4728-9872-D45C03805B19}"/>
                  </a:ext>
                </a:extLst>
              </p:cNvPr>
              <p:cNvSpPr>
                <a:spLocks noGrp="1" noRot="1" noChangeAspect="1" noMove="1" noResize="1" noEditPoints="1" noAdjustHandles="1" noChangeArrowheads="1" noChangeShapeType="1" noTextEdit="1"/>
              </p:cNvSpPr>
              <p:nvPr>
                <p:ph idx="1"/>
              </p:nvPr>
            </p:nvSpPr>
            <p:spPr>
              <a:blipFill>
                <a:blip r:embed="rId2"/>
                <a:stretch>
                  <a:fillRect l="-177" t="-1026" r="-106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CBC82DC-F4F6-D369-3BA6-40DC6C438E1A}"/>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107232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EA99B3-FC7A-6BE7-E528-428C1298BC56}"/>
              </a:ext>
            </a:extLst>
          </p:cNvPr>
          <p:cNvSpPr>
            <a:spLocks noGrp="1"/>
          </p:cNvSpPr>
          <p:nvPr>
            <p:ph type="title"/>
          </p:nvPr>
        </p:nvSpPr>
        <p:spPr/>
        <p:txBody>
          <a:bodyPr/>
          <a:lstStyle/>
          <a:p>
            <a:r>
              <a:rPr lang="en-US" altLang="zh-TW" dirty="0"/>
              <a:t>Handle Pruning</a:t>
            </a:r>
            <a:endParaRPr lang="zh-TW" altLang="en-US" dirty="0"/>
          </a:p>
        </p:txBody>
      </p:sp>
      <p:sp>
        <p:nvSpPr>
          <p:cNvPr id="3" name="內容版面配置區 2">
            <a:extLst>
              <a:ext uri="{FF2B5EF4-FFF2-40B4-BE49-F238E27FC236}">
                <a16:creationId xmlns:a16="http://schemas.microsoft.com/office/drawing/2014/main" id="{38CE88C5-1AE4-FEC9-ED09-2908C6D292E7}"/>
              </a:ext>
            </a:extLst>
          </p:cNvPr>
          <p:cNvSpPr>
            <a:spLocks noGrp="1"/>
          </p:cNvSpPr>
          <p:nvPr>
            <p:ph idx="1"/>
          </p:nvPr>
        </p:nvSpPr>
        <p:spPr/>
        <p:txBody>
          <a:bodyPr/>
          <a:lstStyle/>
          <a:p>
            <a:r>
              <a:rPr lang="en-US" altLang="zh-TW" dirty="0"/>
              <a:t>Bottom-up parsing during a left-to-right scan of the input constructs a rightmost derivation in reverse.</a:t>
            </a:r>
          </a:p>
          <a:p>
            <a:r>
              <a:rPr lang="en-US" altLang="zh-TW" dirty="0"/>
              <a:t>Informally, a "handle" is a substring that matches the body of a production, and whose reduction represents one step along the reverse of a rightmost derivation.</a:t>
            </a:r>
          </a:p>
          <a:p>
            <a:r>
              <a:rPr lang="en-US" altLang="zh-TW" dirty="0"/>
              <a:t>Given a sentential form, the handle is defined as the sequence of symbols that will next be replaced by reduction.</a:t>
            </a:r>
            <a:endParaRPr lang="zh-TW" altLang="en-US" dirty="0"/>
          </a:p>
        </p:txBody>
      </p:sp>
      <p:sp>
        <p:nvSpPr>
          <p:cNvPr id="4" name="投影片編號版面配置區 3">
            <a:extLst>
              <a:ext uri="{FF2B5EF4-FFF2-40B4-BE49-F238E27FC236}">
                <a16:creationId xmlns:a16="http://schemas.microsoft.com/office/drawing/2014/main" id="{926C3EF7-E824-633E-00F3-90EC7C72C7C8}"/>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198599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0F0C51-21A9-B819-5951-E5DA69264376}"/>
              </a:ext>
            </a:extLst>
          </p:cNvPr>
          <p:cNvSpPr>
            <a:spLocks noGrp="1"/>
          </p:cNvSpPr>
          <p:nvPr>
            <p:ph type="title"/>
          </p:nvPr>
        </p:nvSpPr>
        <p:spPr/>
        <p:txBody>
          <a:bodyPr/>
          <a:lstStyle/>
          <a:p>
            <a:r>
              <a:rPr lang="en-US" altLang="zh-TW" dirty="0"/>
              <a:t>Example</a:t>
            </a:r>
            <a:endParaRPr lang="zh-TW" altLang="en-US" dirty="0"/>
          </a:p>
        </p:txBody>
      </p:sp>
      <p:pic>
        <p:nvPicPr>
          <p:cNvPr id="8" name="內容版面配置區 7">
            <a:extLst>
              <a:ext uri="{FF2B5EF4-FFF2-40B4-BE49-F238E27FC236}">
                <a16:creationId xmlns:a16="http://schemas.microsoft.com/office/drawing/2014/main" id="{00532B3C-26DF-2FAB-B0A6-847B0CC4380D}"/>
              </a:ext>
            </a:extLst>
          </p:cNvPr>
          <p:cNvPicPr>
            <a:picLocks noGrp="1" noChangeAspect="1"/>
          </p:cNvPicPr>
          <p:nvPr>
            <p:ph idx="1"/>
          </p:nvPr>
        </p:nvPicPr>
        <p:blipFill>
          <a:blip r:embed="rId2"/>
          <a:stretch>
            <a:fillRect/>
          </a:stretch>
        </p:blipFill>
        <p:spPr>
          <a:xfrm>
            <a:off x="690563" y="2846029"/>
            <a:ext cx="10325100" cy="2551830"/>
          </a:xfrm>
        </p:spPr>
      </p:pic>
      <p:sp>
        <p:nvSpPr>
          <p:cNvPr id="4" name="投影片編號版面配置區 3">
            <a:extLst>
              <a:ext uri="{FF2B5EF4-FFF2-40B4-BE49-F238E27FC236}">
                <a16:creationId xmlns:a16="http://schemas.microsoft.com/office/drawing/2014/main" id="{128F6AA7-ADE0-60AC-75BB-9F381B320BC1}"/>
              </a:ext>
            </a:extLst>
          </p:cNvPr>
          <p:cNvSpPr>
            <a:spLocks noGrp="1"/>
          </p:cNvSpPr>
          <p:nvPr>
            <p:ph type="sldNum" sz="quarter" idx="12"/>
          </p:nvPr>
        </p:nvSpPr>
        <p:spPr/>
        <p:txBody>
          <a:bodyPr/>
          <a:lstStyle/>
          <a:p>
            <a:fld id="{BE15108C-154A-4A5A-9C05-91A49A422BA7}" type="slidenum">
              <a:rPr lang="en-US" smtClean="0"/>
              <a:t>8</a:t>
            </a:fld>
            <a:endParaRPr lang="en-US"/>
          </a:p>
        </p:txBody>
      </p:sp>
      <p:pic>
        <p:nvPicPr>
          <p:cNvPr id="9" name="圖片 8">
            <a:extLst>
              <a:ext uri="{FF2B5EF4-FFF2-40B4-BE49-F238E27FC236}">
                <a16:creationId xmlns:a16="http://schemas.microsoft.com/office/drawing/2014/main" id="{A56F95D1-1558-9DF7-F3AF-1D04980E8262}"/>
              </a:ext>
            </a:extLst>
          </p:cNvPr>
          <p:cNvPicPr>
            <a:picLocks noChangeAspect="1"/>
          </p:cNvPicPr>
          <p:nvPr/>
        </p:nvPicPr>
        <p:blipFill>
          <a:blip r:embed="rId3"/>
          <a:stretch>
            <a:fillRect/>
          </a:stretch>
        </p:blipFill>
        <p:spPr>
          <a:xfrm>
            <a:off x="7301603" y="1297260"/>
            <a:ext cx="3135086" cy="1280160"/>
          </a:xfrm>
          <a:prstGeom prst="rect">
            <a:avLst/>
          </a:prstGeom>
        </p:spPr>
      </p:pic>
    </p:spTree>
    <p:extLst>
      <p:ext uri="{BB962C8B-B14F-4D97-AF65-F5344CB8AC3E}">
        <p14:creationId xmlns:p14="http://schemas.microsoft.com/office/powerpoint/2010/main" val="189855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F6F2D6-0E56-78E5-0BF3-3A5C31E07A3D}"/>
              </a:ext>
            </a:extLst>
          </p:cNvPr>
          <p:cNvSpPr>
            <a:spLocks noGrp="1"/>
          </p:cNvSpPr>
          <p:nvPr>
            <p:ph type="title"/>
          </p:nvPr>
        </p:nvSpPr>
        <p:spPr/>
        <p:txBody>
          <a:bodyPr/>
          <a:lstStyle/>
          <a:p>
            <a:r>
              <a:rPr lang="en-US" altLang="zh-TW" dirty="0"/>
              <a:t>Handle Pruning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31C203B-FA5E-7B33-A9F6-5E992A8F177F}"/>
                  </a:ext>
                </a:extLst>
              </p:cNvPr>
              <p:cNvSpPr>
                <a:spLocks noGrp="1"/>
              </p:cNvSpPr>
              <p:nvPr>
                <p:ph idx="1"/>
              </p:nvPr>
            </p:nvSpPr>
            <p:spPr/>
            <p:txBody>
              <a:bodyPr>
                <a:normAutofit/>
              </a:bodyPr>
              <a:lstStyle/>
              <a:p>
                <a:r>
                  <a:rPr lang="en-US" altLang="zh-TW" dirty="0"/>
                  <a:t>Formally, if </a:t>
                </a:r>
                <a14:m>
                  <m:oMath xmlns:m="http://schemas.openxmlformats.org/officeDocument/2006/math">
                    <m:r>
                      <a:rPr lang="en-US" altLang="zh-TW" b="0" i="1" smtClean="0">
                        <a:latin typeface="Cambria Math" panose="02040503050406030204" pitchFamily="18" charset="0"/>
                      </a:rPr>
                      <m:t>𝑆</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up>
                        <m:r>
                          <a:rPr lang="en-US" altLang="zh-TW" b="0" i="1" smtClean="0">
                            <a:latin typeface="Cambria Math" panose="02040503050406030204" pitchFamily="18" charset="0"/>
                          </a:rPr>
                          <m:t>∗</m:t>
                        </m:r>
                      </m:sup>
                    </m:sSubSup>
                    <m:r>
                      <a:rPr lang="zh-TW" altLang="en-US" b="0" i="1" smtClean="0">
                        <a:latin typeface="Cambria Math" panose="02040503050406030204" pitchFamily="18" charset="0"/>
                      </a:rPr>
                      <m:t>𝛼</m:t>
                    </m:r>
                    <m:r>
                      <a:rPr lang="en-US" altLang="zh-TW" b="0" i="1" smtClean="0">
                        <a:latin typeface="Cambria Math" panose="02040503050406030204" pitchFamily="18" charset="0"/>
                      </a:rPr>
                      <m:t>𝐴𝑤</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m:t>
                        </m:r>
                      </m:e>
                      <m:sub>
                        <m:r>
                          <m:rPr>
                            <m:sty m:val="p"/>
                          </m:rPr>
                          <a:rPr lang="en-US" altLang="zh-TW" b="0" i="0" smtClean="0">
                            <a:latin typeface="Cambria Math" panose="02040503050406030204" pitchFamily="18" charset="0"/>
                          </a:rPr>
                          <m:t>rm</m:t>
                        </m:r>
                      </m:sub>
                    </m:sSub>
                    <m:r>
                      <a:rPr lang="zh-TW" altLang="en-US" b="0" i="1" smtClean="0">
                        <a:latin typeface="Cambria Math" panose="02040503050406030204" pitchFamily="18" charset="0"/>
                      </a:rPr>
                      <m:t>𝛼𝛽</m:t>
                    </m:r>
                    <m:r>
                      <a:rPr lang="en-US" altLang="zh-TW" b="0" i="1" smtClean="0">
                        <a:latin typeface="Cambria Math" panose="02040503050406030204" pitchFamily="18" charset="0"/>
                      </a:rPr>
                      <m:t>𝑤</m:t>
                    </m:r>
                  </m:oMath>
                </a14:m>
                <a:r>
                  <a:rPr lang="en-US" altLang="zh-TW" dirty="0"/>
                  <a:t>, then production </a:t>
                </a:r>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𝛽</m:t>
                    </m:r>
                  </m:oMath>
                </a14:m>
                <a:r>
                  <a:rPr lang="en-US" altLang="zh-TW" dirty="0"/>
                  <a:t> in the position following </a:t>
                </a:r>
                <a14:m>
                  <m:oMath xmlns:m="http://schemas.openxmlformats.org/officeDocument/2006/math">
                    <m:r>
                      <a:rPr lang="zh-TW" altLang="en-US" i="1">
                        <a:latin typeface="Cambria Math" panose="02040503050406030204" pitchFamily="18" charset="0"/>
                      </a:rPr>
                      <m:t>𝛼</m:t>
                    </m:r>
                  </m:oMath>
                </a14:m>
                <a:r>
                  <a:rPr lang="en-US" altLang="zh-TW" dirty="0"/>
                  <a:t> is a handle of </a:t>
                </a:r>
                <a14:m>
                  <m:oMath xmlns:m="http://schemas.openxmlformats.org/officeDocument/2006/math">
                    <m:r>
                      <a:rPr lang="zh-TW" altLang="en-US" i="1">
                        <a:latin typeface="Cambria Math" panose="02040503050406030204" pitchFamily="18" charset="0"/>
                      </a:rPr>
                      <m:t>𝛼𝛽</m:t>
                    </m:r>
                    <m:r>
                      <a:rPr lang="en-US" altLang="zh-TW" i="1">
                        <a:latin typeface="Cambria Math" panose="02040503050406030204" pitchFamily="18" charset="0"/>
                      </a:rPr>
                      <m:t>𝑤</m:t>
                    </m:r>
                  </m:oMath>
                </a14:m>
                <a:r>
                  <a:rPr lang="en-US" altLang="zh-TW" dirty="0"/>
                  <a:t>. Notice that the string </a:t>
                </a:r>
                <a14:m>
                  <m:oMath xmlns:m="http://schemas.openxmlformats.org/officeDocument/2006/math">
                    <m:r>
                      <a:rPr lang="en-US" altLang="zh-TW" i="1" dirty="0" smtClean="0">
                        <a:latin typeface="Cambria Math" panose="02040503050406030204" pitchFamily="18" charset="0"/>
                      </a:rPr>
                      <m:t>𝑤</m:t>
                    </m:r>
                  </m:oMath>
                </a14:m>
                <a:r>
                  <a:rPr lang="en-US" altLang="zh-TW" dirty="0"/>
                  <a:t> to the right of the handle must contain only terminal symbols.</a:t>
                </a:r>
              </a:p>
              <a:p>
                <a:r>
                  <a:rPr lang="en-US" altLang="zh-TW" dirty="0"/>
                  <a:t>For convenience, we refer to the body </a:t>
                </a:r>
                <a14:m>
                  <m:oMath xmlns:m="http://schemas.openxmlformats.org/officeDocument/2006/math">
                    <m:r>
                      <a:rPr lang="zh-TW" altLang="en-US" b="0" i="1" smtClean="0">
                        <a:latin typeface="Cambria Math" panose="02040503050406030204" pitchFamily="18" charset="0"/>
                      </a:rPr>
                      <m:t>𝛽</m:t>
                    </m:r>
                  </m:oMath>
                </a14:m>
                <a:r>
                  <a:rPr lang="en-US" altLang="zh-TW" dirty="0"/>
                  <a:t> rather than </a:t>
                </a:r>
                <a14:m>
                  <m:oMath xmlns:m="http://schemas.openxmlformats.org/officeDocument/2006/math">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𝛽</m:t>
                    </m:r>
                  </m:oMath>
                </a14:m>
                <a:r>
                  <a:rPr lang="en-US" altLang="zh-TW" dirty="0"/>
                  <a:t> as a handle.</a:t>
                </a:r>
              </a:p>
              <a:p>
                <a:r>
                  <a:rPr lang="en-US" altLang="zh-TW" dirty="0"/>
                  <a:t>Note we say "a handle" rather than "the handle," because the grammar could be ambiguous, with more than one rightmost derivation of </a:t>
                </a:r>
                <a14:m>
                  <m:oMath xmlns:m="http://schemas.openxmlformats.org/officeDocument/2006/math">
                    <m:r>
                      <a:rPr lang="zh-TW" altLang="en-US" b="0" i="1" smtClean="0">
                        <a:latin typeface="Cambria Math" panose="02040503050406030204" pitchFamily="18" charset="0"/>
                      </a:rPr>
                      <m:t>𝛼𝛽</m:t>
                    </m:r>
                    <m:r>
                      <a:rPr lang="en-US" altLang="zh-TW" b="0" i="1" smtClean="0">
                        <a:latin typeface="Cambria Math" panose="02040503050406030204" pitchFamily="18" charset="0"/>
                      </a:rPr>
                      <m:t>𝑤</m:t>
                    </m:r>
                  </m:oMath>
                </a14:m>
                <a:r>
                  <a:rPr lang="en-US" altLang="zh-TW" dirty="0"/>
                  <a:t>.</a:t>
                </a:r>
              </a:p>
              <a:p>
                <a:r>
                  <a:rPr lang="en-US" altLang="zh-TW" dirty="0"/>
                  <a:t>If a grammar is unambiguous, then every right-sentential form of the grammar has exactly one handle.</a:t>
                </a:r>
              </a:p>
              <a:p>
                <a:endParaRPr lang="zh-TW" altLang="en-US" dirty="0"/>
              </a:p>
            </p:txBody>
          </p:sp>
        </mc:Choice>
        <mc:Fallback xmlns="">
          <p:sp>
            <p:nvSpPr>
              <p:cNvPr id="3" name="內容版面配置區 2">
                <a:extLst>
                  <a:ext uri="{FF2B5EF4-FFF2-40B4-BE49-F238E27FC236}">
                    <a16:creationId xmlns:a16="http://schemas.microsoft.com/office/drawing/2014/main" id="{631C203B-FA5E-7B33-A9F6-5E992A8F177F}"/>
                  </a:ext>
                </a:extLst>
              </p:cNvPr>
              <p:cNvSpPr>
                <a:spLocks noGrp="1" noRot="1" noChangeAspect="1" noMove="1" noResize="1" noEditPoints="1" noAdjustHandles="1" noChangeArrowheads="1" noChangeShapeType="1" noTextEdit="1"/>
              </p:cNvSpPr>
              <p:nvPr>
                <p:ph idx="1"/>
              </p:nvPr>
            </p:nvSpPr>
            <p:spPr>
              <a:blipFill>
                <a:blip r:embed="rId2"/>
                <a:stretch>
                  <a:fillRect l="-177" t="-1026" r="-124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7658927-B12C-F06C-553B-39C171D41198}"/>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2495070164"/>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pter 1.potx" id="{F7F54449-3893-4DE8-8DCA-827044CB59B3}" vid="{29C1E1E5-E32E-448A-81AE-449D4CEBD3D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Template>
  <TotalTime>8458</TotalTime>
  <Words>2876</Words>
  <Application>Microsoft Office PowerPoint</Application>
  <PresentationFormat>寬螢幕</PresentationFormat>
  <Paragraphs>272</Paragraphs>
  <Slides>54</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54</vt:i4>
      </vt:variant>
    </vt:vector>
  </HeadingPairs>
  <TitlesOfParts>
    <vt:vector size="60" baseType="lpstr">
      <vt:lpstr>Arial</vt:lpstr>
      <vt:lpstr>Calibri</vt:lpstr>
      <vt:lpstr>Cambria Math</vt:lpstr>
      <vt:lpstr>Grandview</vt:lpstr>
      <vt:lpstr>Wingdings</vt:lpstr>
      <vt:lpstr>CosineVTI</vt:lpstr>
      <vt:lpstr>Chapter 6: Bottom-Up Parsing (Shift-Reduce) </vt:lpstr>
      <vt:lpstr>Overview</vt:lpstr>
      <vt:lpstr>PowerPoint 簡報</vt:lpstr>
      <vt:lpstr>An Example</vt:lpstr>
      <vt:lpstr>PowerPoint 簡報</vt:lpstr>
      <vt:lpstr>Overview</vt:lpstr>
      <vt:lpstr>Handle Pruning</vt:lpstr>
      <vt:lpstr>Example</vt:lpstr>
      <vt:lpstr>Handle Pruning</vt:lpstr>
      <vt:lpstr>Handle Pruning</vt:lpstr>
      <vt:lpstr>Shift-Reduce Parsing</vt:lpstr>
      <vt:lpstr>Stack Implementation of Bottom-Up Parsing </vt:lpstr>
      <vt:lpstr>Example (from 龍書)</vt:lpstr>
      <vt:lpstr>PowerPoint 簡報</vt:lpstr>
      <vt:lpstr>Shift-Reduce Parsing</vt:lpstr>
      <vt:lpstr>Shift-Reduce Parsing</vt:lpstr>
      <vt:lpstr>LR Parsers </vt:lpstr>
      <vt:lpstr>LR Parsing Engine</vt:lpstr>
      <vt:lpstr>LR Parsing Engine</vt:lpstr>
      <vt:lpstr>Structure of the LR Parsing Table</vt:lpstr>
      <vt:lpstr>PowerPoint 簡報</vt:lpstr>
      <vt:lpstr>PowerPoint 簡報</vt:lpstr>
      <vt:lpstr>PowerPoint 簡報</vt:lpstr>
      <vt:lpstr>LR(k) Parsing</vt:lpstr>
      <vt:lpstr>LR(k) Parsing</vt:lpstr>
      <vt:lpstr>LR(k) Parsing</vt:lpstr>
      <vt:lpstr>LR(0) Table Construction</vt:lpstr>
      <vt:lpstr>LR(0) Table Construction</vt:lpstr>
      <vt:lpstr>Closure of Item Sets</vt:lpstr>
      <vt:lpstr>Example</vt:lpstr>
      <vt:lpstr>LR(0) items</vt:lpstr>
      <vt:lpstr>The Function GOT0</vt:lpstr>
      <vt:lpstr>PowerPoint 簡報</vt:lpstr>
      <vt:lpstr>PowerPoint 簡報</vt:lpstr>
      <vt:lpstr>PowerPoint 簡報</vt:lpstr>
      <vt:lpstr>Characteristic Finite-State Machine (CFSM)</vt:lpstr>
      <vt:lpstr>PowerPoint 簡報</vt:lpstr>
      <vt:lpstr>Completing an LR(0) Parse Table</vt:lpstr>
      <vt:lpstr>LR(0) Parse (from 龍書)</vt:lpstr>
      <vt:lpstr>LR(0) Parse (from 龍書)</vt:lpstr>
      <vt:lpstr>Conflict Diagnosis</vt:lpstr>
      <vt:lpstr>Conflict Diagnosis</vt:lpstr>
      <vt:lpstr>Ambiguous Grammars</vt:lpstr>
      <vt:lpstr>Ambiguous Grammars</vt:lpstr>
      <vt:lpstr>Ambiguous Grammars</vt:lpstr>
      <vt:lpstr>Ambiguous Grammars</vt:lpstr>
      <vt:lpstr>Grammars that are not LR(k)</vt:lpstr>
      <vt:lpstr>SLR(k) Table Construction</vt:lpstr>
      <vt:lpstr>SLR(k) Table Construction</vt:lpstr>
      <vt:lpstr>PowerPoint 簡報</vt:lpstr>
      <vt:lpstr>SLR(𝑘) Table Construction</vt:lpstr>
      <vt:lpstr>SLR(𝑘) Table Construction</vt:lpstr>
      <vt:lpstr>SLR(𝑘) Table Construction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Bottom-Up Parsing (Shift-Reduce) </dc:title>
  <dc:creator>心瑜 柳</dc:creator>
  <cp:lastModifiedBy>陳奇業 Chen, Chi-Yeh</cp:lastModifiedBy>
  <cp:revision>69</cp:revision>
  <dcterms:created xsi:type="dcterms:W3CDTF">2023-02-20T13:28:35Z</dcterms:created>
  <dcterms:modified xsi:type="dcterms:W3CDTF">2024-04-25T05:25:01Z</dcterms:modified>
</cp:coreProperties>
</file>