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43"/>
  </p:notesMasterIdLst>
  <p:sldIdLst>
    <p:sldId id="256" r:id="rId2"/>
    <p:sldId id="305" r:id="rId3"/>
    <p:sldId id="306" r:id="rId4"/>
    <p:sldId id="307" r:id="rId5"/>
    <p:sldId id="308" r:id="rId6"/>
    <p:sldId id="397" r:id="rId7"/>
    <p:sldId id="399" r:id="rId8"/>
    <p:sldId id="398" r:id="rId9"/>
    <p:sldId id="400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1" r:id="rId19"/>
    <p:sldId id="410" r:id="rId20"/>
    <p:sldId id="412" r:id="rId21"/>
    <p:sldId id="413" r:id="rId22"/>
    <p:sldId id="415" r:id="rId23"/>
    <p:sldId id="416" r:id="rId24"/>
    <p:sldId id="414" r:id="rId25"/>
    <p:sldId id="418" r:id="rId26"/>
    <p:sldId id="419" r:id="rId27"/>
    <p:sldId id="421" r:id="rId28"/>
    <p:sldId id="311" r:id="rId29"/>
    <p:sldId id="420" r:id="rId30"/>
    <p:sldId id="302" r:id="rId31"/>
    <p:sldId id="303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0" r:id="rId41"/>
    <p:sldId id="431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DDD4D-CABB-499A-BC3B-DA1771A1056F}" type="datetimeFigureOut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411A0-3842-472B-980A-68B5B0CFF2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06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7B251EC7-1D9C-798B-C552-B2463D6EDC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41F83979-0E6F-C51D-A4C4-F5F26B784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450DE205-B1A7-2EB1-2499-04E7BC8516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25D19431-02E6-4347-AD50-E481E830C0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948-C4CE-4373-AD43-9EB61FE31417}" type="datetime1">
              <a:rPr lang="en-US" altLang="zh-TW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3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B3F-C8B9-424F-A928-0E402A8709A5}" type="datetime1">
              <a:rPr lang="en-US" altLang="zh-TW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1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26A3-39A5-4758-BAF4-C6AB5F620D43}" type="datetime1">
              <a:rPr lang="en-US" altLang="zh-TW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3209-9528-4BD3-97E2-3C0CD2F07FFA}" type="datetime1">
              <a:rPr lang="en-US" altLang="zh-TW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7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017F-B593-41B2-834C-CA7E5A557A48}" type="datetime1">
              <a:rPr lang="en-US" altLang="zh-TW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4E33-30B4-4242-8C4B-E3FD3A15B91A}" type="datetime1">
              <a:rPr lang="en-US" altLang="zh-TW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3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F00B4076-DE2F-44B5-B9D8-1EDDAA5CD457}" type="datetime1">
              <a:rPr lang="en-US" altLang="zh-TW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9F1E-A2E6-4D51-844D-2D6621E2D51F}" type="datetime1">
              <a:rPr lang="en-US" altLang="zh-TW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140D-E309-4A24-A8E9-D026C2F26A46}" type="datetime1">
              <a:rPr lang="en-US" altLang="zh-TW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3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zh-TW" altLang="en-US"/>
              <a:t>按一下以編輯母片文字樣式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C4D4-9FF7-4450-A131-43983DE44C92}" type="datetime1">
              <a:rPr lang="en-US" altLang="zh-TW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7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1226-2110-4A1C-ABDE-777E2157B4F7}" type="datetime1">
              <a:rPr lang="en-US" altLang="zh-TW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4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C9852-2212-4BD6-8AAA-23A444991A48}" type="datetime1">
              <a:rPr lang="en-US" altLang="zh-TW" smtClean="0"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7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B4C6837-A996-ACAC-B19B-F12A2D673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419" y="1220671"/>
            <a:ext cx="4659664" cy="2479772"/>
          </a:xfrm>
        </p:spPr>
        <p:txBody>
          <a:bodyPr>
            <a:normAutofit fontScale="90000"/>
          </a:bodyPr>
          <a:lstStyle/>
          <a:p>
            <a:r>
              <a:rPr lang="en-US" altLang="zh-TW" sz="5000"/>
              <a:t>Chapter 6:</a:t>
            </a:r>
            <a:br>
              <a:rPr lang="en-US" altLang="zh-TW" sz="5000" dirty="0"/>
            </a:br>
            <a:r>
              <a:rPr lang="en-US" altLang="zh-TW" sz="4400" dirty="0"/>
              <a:t>Bottom-Up Parsing</a:t>
            </a:r>
            <a:br>
              <a:rPr lang="en-US" altLang="zh-TW" sz="5000" dirty="0"/>
            </a:br>
            <a:r>
              <a:rPr lang="en-US" altLang="zh-TW" sz="4000" dirty="0"/>
              <a:t>(Shift-Reduce) </a:t>
            </a:r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888697-328D-9A77-A4B5-23EB0D99B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936997"/>
            <a:ext cx="3930417" cy="2306639"/>
          </a:xfrm>
        </p:spPr>
        <p:txBody>
          <a:bodyPr>
            <a:normAutofit/>
          </a:bodyPr>
          <a:lstStyle/>
          <a:p>
            <a:r>
              <a:rPr lang="zh-TW" altLang="en-US" dirty="0"/>
              <a:t>陳奇業 成功大學資訊工程系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DD9F5D48-915F-52B2-DAE7-600BF3A6D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74" r="13569"/>
          <a:stretch/>
        </p:blipFill>
        <p:spPr>
          <a:xfrm>
            <a:off x="5353908" y="714591"/>
            <a:ext cx="5887275" cy="5420505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DAE42E-E474-E3C1-514E-C48E1743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84AA4-7386-66EF-FA86-7F176BB4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 anchor="b">
            <a:normAutofit/>
          </a:bodyPr>
          <a:lstStyle/>
          <a:p>
            <a:r>
              <a:rPr lang="en-US" altLang="zh-TW" dirty="0"/>
              <a:t>LALR Propagation Graph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1D9FB8-812E-0B33-2917-FE4B16B1927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91078" y="2345843"/>
                <a:ext cx="5009584" cy="327437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Edges are placed in the graph between items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 when the symbols that follow the reducible form of item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should be included in the corresponding set of symbols for item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1D9FB8-812E-0B33-2917-FE4B16B19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91078" y="2345843"/>
                <a:ext cx="5009584" cy="3274372"/>
              </a:xfrm>
              <a:blipFill>
                <a:blip r:embed="rId2"/>
                <a:stretch>
                  <a:fillRect l="-365" t="-1117" r="-13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68332EA4-9F69-9434-6925-5B1A7F497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150" y="2345843"/>
            <a:ext cx="4506423" cy="3274372"/>
          </a:xfrm>
          <a:prstGeom prst="rect">
            <a:avLst/>
          </a:prstGeom>
          <a:noFill/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19B53A-A741-95DE-01D2-8164B585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996489-7EAC-C3D5-CE1B-68F8D4D42492}"/>
              </a:ext>
            </a:extLst>
          </p:cNvPr>
          <p:cNvSpPr/>
          <p:nvPr/>
        </p:nvSpPr>
        <p:spPr>
          <a:xfrm>
            <a:off x="6689207" y="4387442"/>
            <a:ext cx="3981590" cy="209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20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84AA4-7386-66EF-FA86-7F176BB4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 anchor="b">
            <a:normAutofit/>
          </a:bodyPr>
          <a:lstStyle/>
          <a:p>
            <a:r>
              <a:rPr lang="en-US" altLang="zh-TW" dirty="0"/>
              <a:t>LALR Propagation Graph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1D9FB8-812E-0B33-2917-FE4B16B1927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91078" y="2345843"/>
                <a:ext cx="5009584" cy="327437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For the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TW" dirty="0"/>
                  <a:t>, any symbol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First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can follow each closure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→●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1D9FB8-812E-0B33-2917-FE4B16B19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91078" y="2345843"/>
                <a:ext cx="5009584" cy="3274372"/>
              </a:xfrm>
              <a:blipFill>
                <a:blip r:embed="rId2"/>
                <a:stretch>
                  <a:fillRect l="-365" t="-11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68332EA4-9F69-9434-6925-5B1A7F497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150" y="2345843"/>
            <a:ext cx="4506423" cy="3274372"/>
          </a:xfrm>
          <a:prstGeom prst="rect">
            <a:avLst/>
          </a:prstGeom>
          <a:noFill/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19B53A-A741-95DE-01D2-8164B585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996489-7EAC-C3D5-CE1B-68F8D4D42492}"/>
              </a:ext>
            </a:extLst>
          </p:cNvPr>
          <p:cNvSpPr/>
          <p:nvPr/>
        </p:nvSpPr>
        <p:spPr>
          <a:xfrm>
            <a:off x="6664040" y="4605555"/>
            <a:ext cx="3981590" cy="377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636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84AA4-7386-66EF-FA86-7F176BB4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 anchor="b">
            <a:normAutofit/>
          </a:bodyPr>
          <a:lstStyle/>
          <a:p>
            <a:r>
              <a:rPr lang="en-US" altLang="zh-TW" dirty="0"/>
              <a:t>LALR Propagation Graph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1D9FB8-812E-0B33-2917-FE4B16B1927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91078" y="2345843"/>
                <a:ext cx="5009584" cy="327437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Consider again the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TW" dirty="0"/>
                  <a:t> and the closure items introduced when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dirty="0"/>
                  <a:t> is a nonterminal. When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/>
                  <a:t>, either because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TW" dirty="0"/>
                  <a:t> is absent or because the string of symbols in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TW" dirty="0"/>
                  <a:t> can derive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/>
                  <a:t>, then any symbol that can follow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TW" dirty="0"/>
                  <a:t> can also follow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1D9FB8-812E-0B33-2917-FE4B16B19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91078" y="2345843"/>
                <a:ext cx="5009584" cy="3274372"/>
              </a:xfrm>
              <a:blipFill>
                <a:blip r:embed="rId2"/>
                <a:stretch>
                  <a:fillRect l="-365" t="-1117" r="-18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68332EA4-9F69-9434-6925-5B1A7F497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150" y="2345843"/>
            <a:ext cx="4506423" cy="3274372"/>
          </a:xfrm>
          <a:prstGeom prst="rect">
            <a:avLst/>
          </a:prstGeom>
          <a:noFill/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19B53A-A741-95DE-01D2-8164B585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996489-7EAC-C3D5-CE1B-68F8D4D42492}"/>
              </a:ext>
            </a:extLst>
          </p:cNvPr>
          <p:cNvSpPr/>
          <p:nvPr/>
        </p:nvSpPr>
        <p:spPr>
          <a:xfrm>
            <a:off x="6596928" y="5016615"/>
            <a:ext cx="3981590" cy="377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07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9E47320-1783-2F0C-722E-9D342BEC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LALR Propagation Graph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5FE361E-EF66-1004-F6BA-BFDED9BA8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0931" y="2225107"/>
            <a:ext cx="4192419" cy="4355458"/>
          </a:xfr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96D0B4-9B98-A2C0-653C-47A9E1B0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13</a:t>
            </a:fld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BEF8AD4-1A37-EC30-07F6-901CAF2AE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84" y="2415476"/>
            <a:ext cx="4506423" cy="3274372"/>
          </a:xfrm>
          <a:prstGeom prst="rect">
            <a:avLst/>
          </a:prstGeom>
          <a:noFill/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C8685FB-A343-6B8D-D22D-B9465E1069DF}"/>
              </a:ext>
            </a:extLst>
          </p:cNvPr>
          <p:cNvSpPr/>
          <p:nvPr/>
        </p:nvSpPr>
        <p:spPr>
          <a:xfrm>
            <a:off x="6669248" y="2810312"/>
            <a:ext cx="201335" cy="3770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5C002F-73D2-5AC9-E0BF-D601EAF75958}"/>
              </a:ext>
            </a:extLst>
          </p:cNvPr>
          <p:cNvSpPr/>
          <p:nvPr/>
        </p:nvSpPr>
        <p:spPr>
          <a:xfrm>
            <a:off x="8163887" y="2810311"/>
            <a:ext cx="201335" cy="3405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BDCAA5-6965-4A01-FFD8-045F4E1BC8EC}"/>
              </a:ext>
            </a:extLst>
          </p:cNvPr>
          <p:cNvSpPr/>
          <p:nvPr/>
        </p:nvSpPr>
        <p:spPr>
          <a:xfrm>
            <a:off x="6977565" y="2810311"/>
            <a:ext cx="201335" cy="377025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9F2B60D-43B7-B377-7BB0-4768B212B251}"/>
              </a:ext>
            </a:extLst>
          </p:cNvPr>
          <p:cNvSpPr/>
          <p:nvPr/>
        </p:nvSpPr>
        <p:spPr>
          <a:xfrm>
            <a:off x="8530971" y="2811708"/>
            <a:ext cx="755642" cy="377025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23D32AE-3726-C5F0-CE53-7A485C1C485F}"/>
              </a:ext>
            </a:extLst>
          </p:cNvPr>
          <p:cNvSpPr/>
          <p:nvPr/>
        </p:nvSpPr>
        <p:spPr>
          <a:xfrm>
            <a:off x="10082258" y="2804460"/>
            <a:ext cx="370426" cy="10964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008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9E47320-1783-2F0C-722E-9D342BEC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LALR Propagation Graph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5FE361E-EF66-1004-F6BA-BFDED9BA8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0931" y="2225107"/>
            <a:ext cx="4192419" cy="4355458"/>
          </a:xfr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96D0B4-9B98-A2C0-653C-47A9E1B0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14</a:t>
            </a:fld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BEF8AD4-1A37-EC30-07F6-901CAF2AE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84" y="2415476"/>
            <a:ext cx="4506423" cy="3274372"/>
          </a:xfrm>
          <a:prstGeom prst="rect">
            <a:avLst/>
          </a:prstGeom>
          <a:noFill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FD8E39F-A87B-DEEE-DEDB-5231CE18C43D}"/>
              </a:ext>
            </a:extLst>
          </p:cNvPr>
          <p:cNvSpPr/>
          <p:nvPr/>
        </p:nvSpPr>
        <p:spPr>
          <a:xfrm>
            <a:off x="8489659" y="2785145"/>
            <a:ext cx="285225" cy="3430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34CBAB-DF2D-3459-04AE-2F9F3DB838BE}"/>
              </a:ext>
            </a:extLst>
          </p:cNvPr>
          <p:cNvSpPr/>
          <p:nvPr/>
        </p:nvSpPr>
        <p:spPr>
          <a:xfrm>
            <a:off x="1828800" y="4446165"/>
            <a:ext cx="3665989" cy="226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145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9E47320-1783-2F0C-722E-9D342BEC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LALR Propagation Graph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5FE361E-EF66-1004-F6BA-BFDED9BA8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0931" y="2225107"/>
            <a:ext cx="4192419" cy="4355458"/>
          </a:xfr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96D0B4-9B98-A2C0-653C-47A9E1B0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15</a:t>
            </a:fld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BEF8AD4-1A37-EC30-07F6-901CAF2AE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84" y="2415476"/>
            <a:ext cx="4506423" cy="3274372"/>
          </a:xfrm>
          <a:prstGeom prst="rect">
            <a:avLst/>
          </a:prstGeom>
          <a:noFill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FD8E39F-A87B-DEEE-DEDB-5231CE18C43D}"/>
              </a:ext>
            </a:extLst>
          </p:cNvPr>
          <p:cNvSpPr/>
          <p:nvPr/>
        </p:nvSpPr>
        <p:spPr>
          <a:xfrm>
            <a:off x="8951054" y="2885814"/>
            <a:ext cx="285225" cy="1375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34CBAB-DF2D-3459-04AE-2F9F3DB838BE}"/>
              </a:ext>
            </a:extLst>
          </p:cNvPr>
          <p:cNvSpPr/>
          <p:nvPr/>
        </p:nvSpPr>
        <p:spPr>
          <a:xfrm>
            <a:off x="1909018" y="5092117"/>
            <a:ext cx="3665989" cy="436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F5D5185-EA1F-B60D-C897-4C23073AA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140" y="165964"/>
            <a:ext cx="1660993" cy="172878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9606B74-8005-1EF9-01A0-BA215C60489F}"/>
              </a:ext>
            </a:extLst>
          </p:cNvPr>
          <p:cNvSpPr/>
          <p:nvPr/>
        </p:nvSpPr>
        <p:spPr>
          <a:xfrm>
            <a:off x="8457140" y="1564395"/>
            <a:ext cx="1198588" cy="264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02CCEAA-70EF-F980-569E-3B1772F74486}"/>
              </a:ext>
            </a:extLst>
          </p:cNvPr>
          <p:cNvCxnSpPr/>
          <p:nvPr/>
        </p:nvCxnSpPr>
        <p:spPr>
          <a:xfrm>
            <a:off x="9093666" y="1828801"/>
            <a:ext cx="0" cy="1157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311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9E47320-1783-2F0C-722E-9D342BEC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LALR Propagation Graph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5FE361E-EF66-1004-F6BA-BFDED9BA8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0931" y="2225107"/>
            <a:ext cx="4192419" cy="4355458"/>
          </a:xfr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96D0B4-9B98-A2C0-653C-47A9E1B0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16</a:t>
            </a:fld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BEF8AD4-1A37-EC30-07F6-901CAF2AE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84" y="2415476"/>
            <a:ext cx="4506423" cy="3274372"/>
          </a:xfrm>
          <a:prstGeom prst="rect">
            <a:avLst/>
          </a:prstGeom>
          <a:noFill/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F5D5185-EA1F-B60D-C897-4C23073AA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140" y="165964"/>
            <a:ext cx="1660993" cy="172878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6E7B60D-9F74-AA14-3EA7-7AE84E81B326}"/>
              </a:ext>
            </a:extLst>
          </p:cNvPr>
          <p:cNvSpPr/>
          <p:nvPr/>
        </p:nvSpPr>
        <p:spPr>
          <a:xfrm>
            <a:off x="7801761" y="2843869"/>
            <a:ext cx="159391" cy="134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FA4404F-2ED7-C2A5-E15A-8C4F8E43FE8B}"/>
              </a:ext>
            </a:extLst>
          </p:cNvPr>
          <p:cNvSpPr/>
          <p:nvPr/>
        </p:nvSpPr>
        <p:spPr>
          <a:xfrm>
            <a:off x="7633981" y="2994872"/>
            <a:ext cx="159391" cy="134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9D3FB5-601C-E5C3-0308-0ACA5810FEA5}"/>
              </a:ext>
            </a:extLst>
          </p:cNvPr>
          <p:cNvSpPr/>
          <p:nvPr/>
        </p:nvSpPr>
        <p:spPr>
          <a:xfrm>
            <a:off x="7696898" y="3686962"/>
            <a:ext cx="159391" cy="134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CCA2F58-9A7C-EE21-81F8-05315BDBD774}"/>
              </a:ext>
            </a:extLst>
          </p:cNvPr>
          <p:cNvSpPr/>
          <p:nvPr/>
        </p:nvSpPr>
        <p:spPr>
          <a:xfrm>
            <a:off x="9538283" y="2827091"/>
            <a:ext cx="1015067" cy="11241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4A6A890-D72E-1F80-B252-7CBA5D517957}"/>
              </a:ext>
            </a:extLst>
          </p:cNvPr>
          <p:cNvSpPr/>
          <p:nvPr/>
        </p:nvSpPr>
        <p:spPr>
          <a:xfrm>
            <a:off x="2072081" y="4848837"/>
            <a:ext cx="3196205" cy="243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802B18A9-6C86-324F-195D-848B3F822F1A}"/>
              </a:ext>
            </a:extLst>
          </p:cNvPr>
          <p:cNvCxnSpPr/>
          <p:nvPr/>
        </p:nvCxnSpPr>
        <p:spPr>
          <a:xfrm flipH="1">
            <a:off x="2667699" y="3821186"/>
            <a:ext cx="7575259" cy="8934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5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A3CB8-5B15-BC03-1B67-172987E1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LALR Propagation Graph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00A586C-4E88-9C80-315D-47B7F948B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161" y="2339975"/>
            <a:ext cx="7673903" cy="356393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B03F6D-F259-1148-7E7D-633F1184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4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9E47320-1783-2F0C-722E-9D342BEC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LALR Propagation Graph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5FE361E-EF66-1004-F6BA-BFDED9BA8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567" y="2208687"/>
            <a:ext cx="4192419" cy="4522522"/>
          </a:xfr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96D0B4-9B98-A2C0-653C-47A9E1B0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18</a:t>
            </a:fld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686F634-3324-3C32-AA17-E7920E0BF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96" y="2208687"/>
            <a:ext cx="3846737" cy="4522522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CC40625-7111-5D28-1694-D26995F99692}"/>
              </a:ext>
            </a:extLst>
          </p:cNvPr>
          <p:cNvCxnSpPr/>
          <p:nvPr/>
        </p:nvCxnSpPr>
        <p:spPr>
          <a:xfrm flipH="1">
            <a:off x="7390701" y="2743200"/>
            <a:ext cx="595618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1FA25F5-8CFB-FA60-B4FF-DEF5093EA795}"/>
              </a:ext>
            </a:extLst>
          </p:cNvPr>
          <p:cNvCxnSpPr>
            <a:cxnSpLocks/>
          </p:cNvCxnSpPr>
          <p:nvPr/>
        </p:nvCxnSpPr>
        <p:spPr>
          <a:xfrm flipH="1">
            <a:off x="7390701" y="3429000"/>
            <a:ext cx="629174" cy="1461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01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B2419BC8-1F6C-13F0-392D-B996FA029E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LR(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) Table Construction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B2419BC8-1F6C-13F0-392D-B996FA029E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61" b="-198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A773A7C-39F9-9F82-76CE-69F9CDB66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3559" y="2438400"/>
            <a:ext cx="3498619" cy="342256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D286E1-E32B-CD84-2B45-E3EE8978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19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0BC9C3A-D8DD-41B8-4591-38A7F7149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75" y="2242368"/>
            <a:ext cx="6392949" cy="439062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36AD77E-2399-C70A-E8D7-5C7CB992DAA3}"/>
              </a:ext>
            </a:extLst>
          </p:cNvPr>
          <p:cNvSpPr txBox="1"/>
          <p:nvPr/>
        </p:nvSpPr>
        <p:spPr>
          <a:xfrm>
            <a:off x="9448239" y="4044453"/>
            <a:ext cx="2623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reduce /reduce conflict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385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2F197F2-A102-6652-BEC9-D15548C616A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LALR(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) Table Construction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2F197F2-A102-6652-BEC9-D15548C616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61" b="-198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E7E6B16-3F80-0261-A8A8-3D9EA6F2A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7898" y="2314809"/>
            <a:ext cx="5862380" cy="356393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ADD32D-6B0A-20C7-553E-F98127C3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4260610-4D8E-6C48-890A-29BF3B1A4DE8}"/>
                  </a:ext>
                </a:extLst>
              </p:cNvPr>
              <p:cNvSpPr txBox="1"/>
              <p:nvPr/>
            </p:nvSpPr>
            <p:spPr>
              <a:xfrm>
                <a:off x="6863225" y="4412588"/>
                <a:ext cx="2125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$}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4260610-4D8E-6C48-890A-29BF3B1A4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225" y="4412588"/>
                <a:ext cx="2125325" cy="276999"/>
              </a:xfrm>
              <a:prstGeom prst="rect">
                <a:avLst/>
              </a:prstGeom>
              <a:blipFill>
                <a:blip r:embed="rId4"/>
                <a:stretch>
                  <a:fillRect l="-2011" r="-3448" b="-4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F396504A-B9A6-3997-D68B-6D460BA4A34E}"/>
              </a:ext>
            </a:extLst>
          </p:cNvPr>
          <p:cNvSpPr txBox="1"/>
          <p:nvPr/>
        </p:nvSpPr>
        <p:spPr>
          <a:xfrm>
            <a:off x="6863225" y="4798644"/>
            <a:ext cx="2344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shift/reduce conflict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5889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834EBB-17C4-0D78-7131-90ED5EE2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LR(</a:t>
            </a:r>
            <a:r>
              <a:rPr lang="zh-TW" altLang="en-US" dirty="0"/>
              <a:t>𝑘</a:t>
            </a:r>
            <a:r>
              <a:rPr lang="en-US" altLang="zh-TW" dirty="0"/>
              <a:t>) Table Construction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66C57EC-6DF4-046D-2DC6-B6DA7E080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695" y="2339975"/>
            <a:ext cx="4590835" cy="356393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648841-F7A3-C075-9DC1-D8F34582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CF0B0B5-10B5-810E-9B8B-5120F1B09FB5}"/>
                  </a:ext>
                </a:extLst>
              </p:cNvPr>
              <p:cNvSpPr txBox="1"/>
              <p:nvPr/>
            </p:nvSpPr>
            <p:spPr>
              <a:xfrm>
                <a:off x="7583648" y="4854548"/>
                <a:ext cx="3037121" cy="910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𝐼𝑡𝑒𝑚𝐹𝑜𝑙𝑙𝑜𝑤</m:t>
                      </m:r>
                      <m:r>
                        <a:rPr lang="en-US" altLang="zh-TW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(14)=</m:t>
                      </m:r>
                      <m:r>
                        <a:rPr lang="en-US" altLang="zh-TW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𝐼𝑡𝑒𝑚𝐹𝑜𝑙𝑙𝑜𝑤</m:t>
                      </m:r>
                      <m:r>
                        <a:rPr lang="en-US" altLang="zh-TW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(15)= { </m:t>
                      </m:r>
                      <m:r>
                        <a:rPr lang="en-US" altLang="zh-TW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𝑟𝑏</m:t>
                      </m:r>
                      <m:r>
                        <a:rPr lang="en-US" altLang="zh-TW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𝑟𝑝</m:t>
                      </m:r>
                      <m:r>
                        <a:rPr lang="en-US" altLang="zh-TW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CF0B0B5-10B5-810E-9B8B-5120F1B09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648" y="4854548"/>
                <a:ext cx="3037121" cy="910634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803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B2419BC8-1F6C-13F0-392D-B996FA029E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LR(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) Table Construction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B2419BC8-1F6C-13F0-392D-B996FA029E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61" b="-198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A773A7C-39F9-9F82-76CE-69F9CDB66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3559" y="2438400"/>
            <a:ext cx="3498619" cy="342256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D286E1-E32B-CD84-2B45-E3EE8978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21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0BC9C3A-D8DD-41B8-4591-38A7F7149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75" y="2242368"/>
            <a:ext cx="6392949" cy="4390628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0FA1E0E-1DD3-A6E1-E0A9-709FA13AE9A6}"/>
              </a:ext>
            </a:extLst>
          </p:cNvPr>
          <p:cNvCxnSpPr/>
          <p:nvPr/>
        </p:nvCxnSpPr>
        <p:spPr>
          <a:xfrm flipV="1">
            <a:off x="6786694" y="3917659"/>
            <a:ext cx="3179427" cy="134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78B8A27-301C-AABA-9C3B-58A7EA9B2537}"/>
              </a:ext>
            </a:extLst>
          </p:cNvPr>
          <p:cNvCxnSpPr/>
          <p:nvPr/>
        </p:nvCxnSpPr>
        <p:spPr>
          <a:xfrm>
            <a:off x="10393960" y="3137483"/>
            <a:ext cx="142612" cy="2915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852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B2419BC8-1F6C-13F0-392D-B996FA029E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LR(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) Table Construction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B2419BC8-1F6C-13F0-392D-B996FA029E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61" b="-198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D286E1-E32B-CD84-2B45-E3EE8978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22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0BC9C3A-D8DD-41B8-4591-38A7F7149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9" y="2168414"/>
            <a:ext cx="6392949" cy="4390628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0FA1E0E-1DD3-A6E1-E0A9-709FA13AE9A6}"/>
              </a:ext>
            </a:extLst>
          </p:cNvPr>
          <p:cNvCxnSpPr/>
          <p:nvPr/>
        </p:nvCxnSpPr>
        <p:spPr>
          <a:xfrm flipV="1">
            <a:off x="2297839" y="3900881"/>
            <a:ext cx="3179427" cy="134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78B8A27-301C-AABA-9C3B-58A7EA9B2537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803472" y="2668120"/>
            <a:ext cx="981511" cy="91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CA8DB60A-D267-58CD-D19C-E4C1D0120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983" y="2223923"/>
            <a:ext cx="1933143" cy="8883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EC40BEE-E0D7-8C87-79C7-917A5912D3DA}"/>
                  </a:ext>
                </a:extLst>
              </p:cNvPr>
              <p:cNvSpPr txBox="1"/>
              <p:nvPr/>
            </p:nvSpPr>
            <p:spPr>
              <a:xfrm>
                <a:off x="9589107" y="2426299"/>
                <a:ext cx="220633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𝐼𝑡𝑒𝑚𝐹𝑜𝑙𝑙𝑜𝑤</m:t>
                      </m:r>
                      <m:r>
                        <a:rPr lang="en-US" altLang="zh-TW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TW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𝑟𝑝</m:t>
                      </m:r>
                      <m:r>
                        <a:rPr lang="en-US" altLang="zh-TW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𝐼𝑡𝑒𝑚𝐹𝑜𝑙𝑙𝑜𝑤</m:t>
                      </m:r>
                      <m:r>
                        <a:rPr lang="en-US" altLang="zh-TW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TW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𝑟𝑏</m:t>
                      </m:r>
                      <m:r>
                        <a:rPr lang="en-US" altLang="zh-TW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EC40BEE-E0D7-8C87-79C7-917A5912D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107" y="2426299"/>
                <a:ext cx="2206336" cy="646331"/>
              </a:xfrm>
              <a:prstGeom prst="rect">
                <a:avLst/>
              </a:prstGeom>
              <a:blipFill>
                <a:blip r:embed="rId5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648F768-834B-9300-918B-E0D5F3177D74}"/>
                  </a:ext>
                </a:extLst>
              </p:cNvPr>
              <p:cNvSpPr txBox="1"/>
              <p:nvPr/>
            </p:nvSpPr>
            <p:spPr>
              <a:xfrm>
                <a:off x="6880491" y="3379621"/>
                <a:ext cx="220633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𝐼𝑡𝑒𝑚𝐹𝑜𝑙𝑙𝑜𝑤</m:t>
                      </m:r>
                      <m:r>
                        <a:rPr lang="en-US" altLang="zh-TW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TW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𝑟𝑏</m:t>
                      </m:r>
                      <m:r>
                        <a:rPr lang="en-US" altLang="zh-TW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𝐼𝑡𝑒𝑚𝐹𝑜𝑙𝑙𝑜𝑤</m:t>
                      </m:r>
                      <m:r>
                        <a:rPr lang="en-US" altLang="zh-TW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TW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𝑟𝑝</m:t>
                      </m:r>
                      <m:r>
                        <a:rPr lang="en-US" altLang="zh-TW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648F768-834B-9300-918B-E0D5F3177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491" y="3379621"/>
                <a:ext cx="2206336" cy="646331"/>
              </a:xfrm>
              <a:prstGeom prst="rect">
                <a:avLst/>
              </a:prstGeom>
              <a:blipFill>
                <a:blip r:embed="rId6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E74CBD6C-5F0E-1F7B-AD60-AA5F45FE9F4D}"/>
              </a:ext>
            </a:extLst>
          </p:cNvPr>
          <p:cNvSpPr/>
          <p:nvPr/>
        </p:nvSpPr>
        <p:spPr>
          <a:xfrm>
            <a:off x="8556770" y="2426299"/>
            <a:ext cx="369115" cy="132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14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431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519CFE67-21C3-391B-A8ED-D3B03999D16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LR(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) Table Construction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519CFE67-21C3-391B-A8ED-D3B03999D1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61" b="-198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CD55CCC-D742-A98B-930E-B93DB1663E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/>
                  <a:t>For LR(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), we extend an item’s notation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●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TW" dirty="0"/>
                  <a:t>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●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zh-TW" dirty="0"/>
                  <a:t>. </a:t>
                </a:r>
              </a:p>
              <a:p>
                <a:r>
                  <a:rPr lang="en-US" altLang="zh-TW" dirty="0"/>
                  <a:t>For LR(1),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dirty="0"/>
                  <a:t> is a (terminal) symbol that can follow A when this item becomes reducible.</a:t>
                </a:r>
              </a:p>
              <a:p>
                <a:r>
                  <a:rPr lang="en-US" altLang="zh-TW" dirty="0"/>
                  <a:t>For LR(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),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dirty="0"/>
                  <a:t> is a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-length string that can follow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dirty="0"/>
                  <a:t> after reduction.</a:t>
                </a:r>
              </a:p>
              <a:p>
                <a:r>
                  <a:rPr lang="en-US" altLang="zh-TW" dirty="0"/>
                  <a:t>If symbols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dirty="0"/>
                  <a:t> can both follow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dirty="0"/>
                  <a:t>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●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TW" dirty="0"/>
                  <a:t> becomes reducible, then the corresponding LR(1) state contains both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●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●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Notice how nicely the notation for LR(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) generalizes LR(0). For LR(0), w must be a 0-length string. The only such string is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/>
                  <a:t>, which provides no information at a possible point of reduction, since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/>
                  <a:t> does not occur as input.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CD55CCC-D742-A98B-930E-B93DB1663E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7" t="-10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F3CEEB-EE64-1B98-EBD5-75CAEF6B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14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3312C96-F849-217F-514C-E65621ACA9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LR(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) Table Construction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3312C96-F849-217F-514C-E65621ACA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61" b="-198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5A59865-8318-8405-E1BA-EFC833E8B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1773" y="2436222"/>
            <a:ext cx="4075611" cy="198555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C0136A-F0B1-83DE-8202-C9E25201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24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511106E-2137-99E0-64B5-D02F1C11A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031" y="2498901"/>
            <a:ext cx="3971109" cy="15414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D31727E-2491-8B62-4656-26248960BC92}"/>
                  </a:ext>
                </a:extLst>
              </p:cNvPr>
              <p:cNvSpPr txBox="1"/>
              <p:nvPr/>
            </p:nvSpPr>
            <p:spPr>
              <a:xfrm>
                <a:off x="1208014" y="4421776"/>
                <a:ext cx="362404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𝑙𝑏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𝑟𝑏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not ready for reduction, but indicates that $ will follow the reduction to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 when the item eventually becomes reducible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D31727E-2491-8B62-4656-26248960B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014" y="4421776"/>
                <a:ext cx="3624045" cy="1477328"/>
              </a:xfrm>
              <a:prstGeom prst="rect">
                <a:avLst/>
              </a:prstGeom>
              <a:blipFill>
                <a:blip r:embed="rId5"/>
                <a:stretch>
                  <a:fillRect l="-1345" t="-2058" b="-53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3ED7408-5046-08F9-C655-7EA6B5761A11}"/>
                  </a:ext>
                </a:extLst>
              </p:cNvPr>
              <p:cNvSpPr txBox="1"/>
              <p:nvPr/>
            </p:nvSpPr>
            <p:spPr>
              <a:xfrm>
                <a:off x="6627143" y="4370805"/>
                <a:ext cx="369954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The item calls for a reduction by rule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𝑒𝑥𝑝𝑟</m:t>
                    </m:r>
                  </m:oMath>
                </a14:m>
                <a:r>
                  <a:rPr lang="en-US" altLang="zh-TW" dirty="0"/>
                  <a:t> when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𝑟𝑝</m:t>
                    </m:r>
                  </m:oMath>
                </a14:m>
                <a:r>
                  <a:rPr lang="en-US" altLang="zh-TW" dirty="0"/>
                  <a:t> is the next input token.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3ED7408-5046-08F9-C655-7EA6B5761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143" y="4370805"/>
                <a:ext cx="3699545" cy="923330"/>
              </a:xfrm>
              <a:prstGeom prst="rect">
                <a:avLst/>
              </a:prstGeom>
              <a:blipFill>
                <a:blip r:embed="rId6"/>
                <a:stretch>
                  <a:fillRect l="-1318" t="-3974" r="-2471" b="-99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654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48B311-FAA9-D6A0-2947-1D53B5A8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25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63D281-78D7-0D85-D22D-0BB9924C6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502"/>
            <a:ext cx="6482190" cy="5287036"/>
          </a:xfrm>
          <a:prstGeom prst="rect">
            <a:avLst/>
          </a:prstGeom>
        </p:spPr>
      </p:pic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323E78E-F2A0-B86A-7C3B-7FFA448EC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82190" y="225004"/>
            <a:ext cx="5690351" cy="3563938"/>
          </a:xfrm>
        </p:spPr>
      </p:pic>
    </p:spTree>
    <p:extLst>
      <p:ext uri="{BB962C8B-B14F-4D97-AF65-F5344CB8AC3E}">
        <p14:creationId xmlns:p14="http://schemas.microsoft.com/office/powerpoint/2010/main" val="3144088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3E25E3-8AA7-4D8F-9F5B-C28652D2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26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07E92D7-BA53-8A6B-100A-C936B5B7F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247"/>
            <a:ext cx="5595457" cy="3893505"/>
          </a:xfrm>
          <a:prstGeom prst="rect">
            <a:avLst/>
          </a:prstGeom>
        </p:spPr>
      </p:pic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1DCB446-D81F-D0DA-0937-C25A37328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8174" y="1482247"/>
            <a:ext cx="5690351" cy="3563938"/>
          </a:xfrm>
        </p:spPr>
      </p:pic>
    </p:spTree>
    <p:extLst>
      <p:ext uri="{BB962C8B-B14F-4D97-AF65-F5344CB8AC3E}">
        <p14:creationId xmlns:p14="http://schemas.microsoft.com/office/powerpoint/2010/main" val="81454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6F3AC9E-66CB-63FF-354E-DB700855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LR(</a:t>
            </a:r>
            <a:r>
              <a:rPr lang="zh-TW" altLang="en-US" dirty="0"/>
              <a:t>𝑘</a:t>
            </a:r>
            <a:r>
              <a:rPr lang="en-US" altLang="zh-TW" dirty="0"/>
              <a:t>) Table Construction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90910FF-BD78-253C-DC8F-0F5FE93B6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773" y="2314923"/>
            <a:ext cx="5539044" cy="3563938"/>
          </a:xfr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91E3815-2880-EB3C-EDC4-65529FF7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27</a:t>
            </a:fld>
            <a:endParaRPr lang="en-US"/>
          </a:p>
        </p:txBody>
      </p:sp>
      <p:pic>
        <p:nvPicPr>
          <p:cNvPr id="4" name="內容版面配置區 5">
            <a:extLst>
              <a:ext uri="{FF2B5EF4-FFF2-40B4-BE49-F238E27FC236}">
                <a16:creationId xmlns:a16="http://schemas.microsoft.com/office/drawing/2014/main" id="{1DE150B6-989D-6323-EC09-4C292369B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43963"/>
            <a:ext cx="4236935" cy="1585296"/>
          </a:xfrm>
          <a:prstGeom prst="rect">
            <a:avLst/>
          </a:prstGeom>
        </p:spPr>
      </p:pic>
      <p:sp>
        <p:nvSpPr>
          <p:cNvPr id="5" name="箭號: 向下 4">
            <a:extLst>
              <a:ext uri="{FF2B5EF4-FFF2-40B4-BE49-F238E27FC236}">
                <a16:creationId xmlns:a16="http://schemas.microsoft.com/office/drawing/2014/main" id="{C9EC413F-EE9C-1A94-1F9C-EE03F6A4CD67}"/>
              </a:ext>
            </a:extLst>
          </p:cNvPr>
          <p:cNvSpPr/>
          <p:nvPr/>
        </p:nvSpPr>
        <p:spPr>
          <a:xfrm>
            <a:off x="7862129" y="3977955"/>
            <a:ext cx="352338" cy="401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F7501FE-F26B-3779-5F36-6DF7CEFC1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94" y="4689215"/>
            <a:ext cx="4671461" cy="1359843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2CE83F1-6956-1BC4-AAD5-D0D4CEE47A73}"/>
              </a:ext>
            </a:extLst>
          </p:cNvPr>
          <p:cNvCxnSpPr/>
          <p:nvPr/>
        </p:nvCxnSpPr>
        <p:spPr>
          <a:xfrm>
            <a:off x="805343" y="2692866"/>
            <a:ext cx="25334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5DED90B-DB77-58DE-0275-E8AFBC25AC71}"/>
              </a:ext>
            </a:extLst>
          </p:cNvPr>
          <p:cNvCxnSpPr/>
          <p:nvPr/>
        </p:nvCxnSpPr>
        <p:spPr>
          <a:xfrm>
            <a:off x="805343" y="2761376"/>
            <a:ext cx="25334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52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0AE44-F54A-FF6A-3B66-AA0617BD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DF78D8-DD02-C59C-E431-B74D69D1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Exercises 27, 40, 41, 45</a:t>
            </a:r>
          </a:p>
        </p:txBody>
      </p:sp>
      <p:pic>
        <p:nvPicPr>
          <p:cNvPr id="1026" name="Picture 2" descr="Crafting a Compiler (IE-Paperback)">
            <a:extLst>
              <a:ext uri="{FF2B5EF4-FFF2-40B4-BE49-F238E27FC236}">
                <a16:creationId xmlns:a16="http://schemas.microsoft.com/office/drawing/2014/main" id="{14981C05-301B-D957-D95B-1D3DE395F5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4" r="1" b="115"/>
          <a:stretch/>
        </p:blipFill>
        <p:spPr bwMode="auto"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BDB5A8-25FA-4358-F3F5-0DECC2FD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19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2293C7-AB4E-A52C-8274-4A4D6572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Yacc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FE30CA2-A484-38CD-FE0B-941266D56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695" y="2339975"/>
            <a:ext cx="7228836" cy="356393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465D04-A8D0-46F1-563C-B6952A7A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9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2F197F2-A102-6652-BEC9-D15548C616A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LALR(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) Table Construction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2F197F2-A102-6652-BEC9-D15548C616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61" b="-198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ADD32D-6B0A-20C7-553E-F98127C3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EF7561B9-6BC7-AFDD-2D5F-D27EAD73BADB}"/>
                  </a:ext>
                </a:extLst>
              </p:cNvPr>
              <p:cNvSpPr txBox="1"/>
              <p:nvPr/>
            </p:nvSpPr>
            <p:spPr>
              <a:xfrm>
                <a:off x="6221835" y="2417833"/>
                <a:ext cx="28225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𝑆𝑡𝑎𝑟𝑡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$→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EF7561B9-6BC7-AFDD-2D5F-D27EAD73B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835" y="2417833"/>
                <a:ext cx="2822568" cy="276999"/>
              </a:xfrm>
              <a:prstGeom prst="rect">
                <a:avLst/>
              </a:prstGeom>
              <a:blipFill>
                <a:blip r:embed="rId3"/>
                <a:stretch>
                  <a:fillRect l="-1512" t="-2222" r="-1944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49EFDD8-89CF-6589-922D-4ADA711F48A6}"/>
                  </a:ext>
                </a:extLst>
              </p:cNvPr>
              <p:cNvSpPr txBox="1"/>
              <p:nvPr/>
            </p:nvSpPr>
            <p:spPr>
              <a:xfrm>
                <a:off x="6221835" y="2665389"/>
                <a:ext cx="26975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𝑆𝑡𝑎𝑟𝑡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49EFDD8-89CF-6589-922D-4ADA711F4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835" y="2665389"/>
                <a:ext cx="2697533" cy="276999"/>
              </a:xfrm>
              <a:prstGeom prst="rect">
                <a:avLst/>
              </a:prstGeom>
              <a:blipFill>
                <a:blip r:embed="rId4"/>
                <a:stretch>
                  <a:fillRect l="-1584" r="-2262" b="-195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618E300-BC7E-4F0F-62E2-520B8CF5174B}"/>
                  </a:ext>
                </a:extLst>
              </p:cNvPr>
              <p:cNvSpPr txBox="1"/>
              <p:nvPr/>
            </p:nvSpPr>
            <p:spPr>
              <a:xfrm>
                <a:off x="6221835" y="3486196"/>
                <a:ext cx="2094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𝑆𝑡𝑎𝑟𝑡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618E300-BC7E-4F0F-62E2-520B8CF51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835" y="3486196"/>
                <a:ext cx="2094356" cy="276999"/>
              </a:xfrm>
              <a:prstGeom prst="rect">
                <a:avLst/>
              </a:prstGeom>
              <a:blipFill>
                <a:blip r:embed="rId5"/>
                <a:stretch>
                  <a:fillRect l="-2332" r="-3207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0C2A2E5F-F72C-202F-5868-4BB2B6CCA188}"/>
              </a:ext>
            </a:extLst>
          </p:cNvPr>
          <p:cNvSpPr txBox="1"/>
          <p:nvPr/>
        </p:nvSpPr>
        <p:spPr>
          <a:xfrm>
            <a:off x="5985529" y="202255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Case 1: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1EF791-A746-555D-0A51-D9A273003F0B}"/>
              </a:ext>
            </a:extLst>
          </p:cNvPr>
          <p:cNvSpPr txBox="1"/>
          <p:nvPr/>
        </p:nvSpPr>
        <p:spPr>
          <a:xfrm>
            <a:off x="5985529" y="309568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Case 2: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91CA2B7-87D2-900B-98F5-283CD5892B15}"/>
                  </a:ext>
                </a:extLst>
              </p:cNvPr>
              <p:cNvSpPr txBox="1"/>
              <p:nvPr/>
            </p:nvSpPr>
            <p:spPr>
              <a:xfrm>
                <a:off x="8919368" y="2371666"/>
                <a:ext cx="22943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$}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91CA2B7-87D2-900B-98F5-283CD5892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368" y="2371666"/>
                <a:ext cx="2294390" cy="369332"/>
              </a:xfrm>
              <a:prstGeom prst="rect">
                <a:avLst/>
              </a:prstGeom>
              <a:blipFill>
                <a:blip r:embed="rId6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2D97772-795C-DAA3-9F34-B9FE92A43D8F}"/>
                  </a:ext>
                </a:extLst>
              </p:cNvPr>
              <p:cNvSpPr txBox="1"/>
              <p:nvPr/>
            </p:nvSpPr>
            <p:spPr>
              <a:xfrm>
                <a:off x="8721689" y="3443681"/>
                <a:ext cx="22943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2D97772-795C-DAA3-9F34-B9FE92A43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689" y="3443681"/>
                <a:ext cx="2294390" cy="369332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內容版面配置區 19">
            <a:extLst>
              <a:ext uri="{FF2B5EF4-FFF2-40B4-BE49-F238E27FC236}">
                <a16:creationId xmlns:a16="http://schemas.microsoft.com/office/drawing/2014/main" id="{BD4458E7-249A-0F8C-C609-8745B0290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691079" y="2109951"/>
            <a:ext cx="5329073" cy="3563938"/>
          </a:xfrm>
        </p:spPr>
      </p:pic>
    </p:spTree>
    <p:extLst>
      <p:ext uri="{BB962C8B-B14F-4D97-AF65-F5344CB8AC3E}">
        <p14:creationId xmlns:p14="http://schemas.microsoft.com/office/powerpoint/2010/main" val="3756293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>
            <a:extLst>
              <a:ext uri="{FF2B5EF4-FFF2-40B4-BE49-F238E27FC236}">
                <a16:creationId xmlns:a16="http://schemas.microsoft.com/office/drawing/2014/main" id="{881FAAC6-BD48-DBB5-D6B4-6F780251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91D2-D8A7-4FA7-83FD-BB8CC0BE3E7A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101378" name="AutoShape 2">
            <a:extLst>
              <a:ext uri="{FF2B5EF4-FFF2-40B4-BE49-F238E27FC236}">
                <a16:creationId xmlns:a16="http://schemas.microsoft.com/office/drawing/2014/main" id="{1B14E1CC-2EEA-694B-4B4F-2D9EC46D5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9070" y="1273175"/>
            <a:ext cx="10219285" cy="121920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Disambiguating  Rules  for  </a:t>
            </a:r>
            <a:r>
              <a:rPr lang="en-US" altLang="zh-TW" sz="4000" dirty="0" err="1"/>
              <a:t>Yacc</a:t>
            </a:r>
            <a:r>
              <a:rPr lang="en-US" altLang="zh-TW" sz="4000" dirty="0"/>
              <a:t>     (*required only when there exists a conflict) 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5136914D-5CB3-30B7-ADA0-7B1351A9D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9220" y="2743200"/>
            <a:ext cx="8001000" cy="41148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TW" dirty="0"/>
              <a:t>1. In a shift/reduce conflict the default is to shift.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dirty="0"/>
              <a:t> 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dirty="0"/>
              <a:t>2. In a reduce/reduce conflict the default is to reduce by the earlier grammar rule in the input sequence.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dirty="0"/>
              <a:t> 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dirty="0"/>
              <a:t>3. Precedence and associativity (left, right, </a:t>
            </a:r>
            <a:r>
              <a:rPr lang="en-US" altLang="zh-TW" dirty="0" err="1"/>
              <a:t>nonassoc</a:t>
            </a:r>
            <a:r>
              <a:rPr lang="en-US" altLang="zh-TW" dirty="0"/>
              <a:t>) are recorded for each token that have them.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>
            <a:extLst>
              <a:ext uri="{FF2B5EF4-FFF2-40B4-BE49-F238E27FC236}">
                <a16:creationId xmlns:a16="http://schemas.microsoft.com/office/drawing/2014/main" id="{5BB69A43-0082-2261-EC46-C8AD5DDED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0296" y="1287518"/>
            <a:ext cx="7772400" cy="53340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4. Precedence and associativity of a production rule is that (if any) of its final (rightmost) </a:t>
            </a:r>
            <a:r>
              <a:rPr lang="en-US" altLang="zh-TW" u="sng" dirty="0"/>
              <a:t>token</a:t>
            </a:r>
            <a:r>
              <a:rPr lang="en-US" altLang="zh-TW" dirty="0"/>
              <a:t> unless a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"%</a:t>
            </a:r>
            <a:r>
              <a:rPr lang="en-US" altLang="zh-TW" dirty="0" err="1"/>
              <a:t>prec</a:t>
            </a:r>
            <a:r>
              <a:rPr lang="en-US" altLang="zh-TW" dirty="0"/>
              <a:t> " overrides. Then it is the token given following %prec.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 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5. In a shift/reduce conflict where both the grammar rule and the input (lookahead) have precedence, resolve in favor of the rule of higher precedence. In a tie, use associativity. That is, left assoc. =&gt; reduce; right assoc. =&gt; shift; </a:t>
            </a:r>
            <a:r>
              <a:rPr lang="en-US" altLang="zh-TW" dirty="0" err="1"/>
              <a:t>nonassoc</a:t>
            </a:r>
            <a:r>
              <a:rPr lang="en-US" altLang="zh-TW" dirty="0"/>
              <a:t> =&gt; error.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 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6. Otherwise use 1 and 2.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(Please See Page 238 of the Textbook)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EF67F-22C2-8990-1E05-70DC87EC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Yacc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312C95E-FEFC-36A7-CF93-8761A1C42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079" y="2282108"/>
            <a:ext cx="3849082" cy="229378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55F2B2-2CA1-C690-4E3E-B58EADEE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32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8AC59F3-F765-404D-6D64-5880AC668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087" y="0"/>
            <a:ext cx="5503599" cy="6858000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2CD1580-DE5F-3051-1B2C-6FFC15AC8731}"/>
              </a:ext>
            </a:extLst>
          </p:cNvPr>
          <p:cNvCxnSpPr/>
          <p:nvPr/>
        </p:nvCxnSpPr>
        <p:spPr>
          <a:xfrm flipH="1" flipV="1">
            <a:off x="7659149" y="4035105"/>
            <a:ext cx="570451" cy="1845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D1FAD59-8319-00F5-3D7C-09191F2A2954}"/>
              </a:ext>
            </a:extLst>
          </p:cNvPr>
          <p:cNvCxnSpPr/>
          <p:nvPr/>
        </p:nvCxnSpPr>
        <p:spPr>
          <a:xfrm flipV="1">
            <a:off x="7709483" y="3758268"/>
            <a:ext cx="2181137" cy="18875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81F57B9-B4AA-384A-EE2F-B4D13A82C43F}"/>
              </a:ext>
            </a:extLst>
          </p:cNvPr>
          <p:cNvSpPr txBox="1"/>
          <p:nvPr/>
        </p:nvSpPr>
        <p:spPr>
          <a:xfrm>
            <a:off x="8376407" y="842877"/>
            <a:ext cx="2202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baseline="0" dirty="0">
                <a:solidFill>
                  <a:srgbClr val="FF0000"/>
                </a:solidFill>
                <a:latin typeface="UbuntuMono-Regular"/>
              </a:rPr>
              <a:t>declared in "</a:t>
            </a:r>
            <a:r>
              <a:rPr lang="en-US" altLang="zh-TW" sz="1800" b="0" i="0" u="none" strike="noStrike" baseline="0" dirty="0" err="1">
                <a:solidFill>
                  <a:srgbClr val="FF0000"/>
                </a:solidFill>
                <a:latin typeface="UbuntuMono-Regular"/>
              </a:rPr>
              <a:t>y.tab.h</a:t>
            </a:r>
            <a:r>
              <a:rPr lang="en-US" altLang="zh-TW" sz="1800" b="0" i="0" u="none" strike="noStrike" baseline="0" dirty="0">
                <a:solidFill>
                  <a:srgbClr val="FF0000"/>
                </a:solidFill>
                <a:latin typeface="UbuntuMono-Regular"/>
              </a:rPr>
              <a:t>"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E5BF824-BB47-5D4B-8EBC-08E7DDECCB50}"/>
              </a:ext>
            </a:extLst>
          </p:cNvPr>
          <p:cNvCxnSpPr/>
          <p:nvPr/>
        </p:nvCxnSpPr>
        <p:spPr>
          <a:xfrm flipV="1">
            <a:off x="7659149" y="964734"/>
            <a:ext cx="629174" cy="109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F6DC2111-D056-194C-7B45-ECCE7FEF6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14" y="4957894"/>
            <a:ext cx="5277394" cy="168510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11DC5BA-0D54-412D-08DB-89D3FE6E1550}"/>
              </a:ext>
            </a:extLst>
          </p:cNvPr>
          <p:cNvSpPr/>
          <p:nvPr/>
        </p:nvSpPr>
        <p:spPr>
          <a:xfrm>
            <a:off x="755009" y="3254928"/>
            <a:ext cx="2885813" cy="427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F7BD825-3086-7824-09AF-5FA4AE0BA84D}"/>
              </a:ext>
            </a:extLst>
          </p:cNvPr>
          <p:cNvCxnSpPr>
            <a:stCxn id="19" idx="2"/>
          </p:cNvCxnSpPr>
          <p:nvPr/>
        </p:nvCxnSpPr>
        <p:spPr>
          <a:xfrm>
            <a:off x="2197916" y="3682767"/>
            <a:ext cx="50334" cy="13841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70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B7D01B-9A84-9003-5FDF-3E1EB306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Yacc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7890A4-BC83-0AD3-5C7A-10C7B4EA0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lexical analyzer </a:t>
            </a:r>
            <a:r>
              <a:rPr lang="en-US" altLang="zh-TW" dirty="0" err="1"/>
              <a:t>yylex</a:t>
            </a:r>
            <a:r>
              <a:rPr lang="en-US" altLang="zh-TW" dirty="0"/>
              <a:t>() produces tokens consisting of a token name and its associated attribute value. If a token name such as DIGIT is returned, the token name must be declared in the first section of the </a:t>
            </a:r>
            <a:r>
              <a:rPr lang="en-US" altLang="zh-TW" dirty="0" err="1"/>
              <a:t>Yacc</a:t>
            </a:r>
            <a:r>
              <a:rPr lang="en-US" altLang="zh-TW" dirty="0"/>
              <a:t> specification. The attribute value associated with a token is communicated to the parser through a Y acc-defined variable </a:t>
            </a:r>
            <a:r>
              <a:rPr lang="en-US" altLang="zh-TW" dirty="0" err="1">
                <a:solidFill>
                  <a:srgbClr val="FF0000"/>
                </a:solidFill>
              </a:rPr>
              <a:t>yylval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Whenever the </a:t>
            </a:r>
            <a:r>
              <a:rPr lang="en-US" altLang="zh-TW" dirty="0" err="1"/>
              <a:t>lexer</a:t>
            </a:r>
            <a:r>
              <a:rPr lang="en-US" altLang="zh-TW" dirty="0"/>
              <a:t> returns a token to the parser, if the token has an associated value, the </a:t>
            </a:r>
            <a:r>
              <a:rPr lang="en-US" altLang="zh-TW" dirty="0" err="1"/>
              <a:t>lexer</a:t>
            </a:r>
            <a:r>
              <a:rPr lang="en-US" altLang="zh-TW" dirty="0"/>
              <a:t> must store the value in </a:t>
            </a:r>
            <a:r>
              <a:rPr lang="en-US" altLang="zh-TW" dirty="0" err="1">
                <a:solidFill>
                  <a:srgbClr val="FF0000"/>
                </a:solidFill>
              </a:rPr>
              <a:t>yylval</a:t>
            </a:r>
            <a:r>
              <a:rPr lang="en-US" altLang="zh-TW" dirty="0"/>
              <a:t> before returning. In this first example, we explicitly declare </a:t>
            </a:r>
            <a:r>
              <a:rPr lang="en-US" altLang="zh-TW" dirty="0" err="1"/>
              <a:t>yylval</a:t>
            </a:r>
            <a:r>
              <a:rPr lang="en-US" altLang="zh-TW" dirty="0"/>
              <a:t>. In more complex parsers, </a:t>
            </a:r>
            <a:r>
              <a:rPr lang="en-US" altLang="zh-TW" dirty="0" err="1"/>
              <a:t>yacc</a:t>
            </a:r>
            <a:r>
              <a:rPr lang="en-US" altLang="zh-TW" dirty="0"/>
              <a:t> defines </a:t>
            </a:r>
            <a:r>
              <a:rPr lang="en-US" altLang="zh-TW" dirty="0" err="1">
                <a:solidFill>
                  <a:srgbClr val="FF0000"/>
                </a:solidFill>
              </a:rPr>
              <a:t>yylval</a:t>
            </a:r>
            <a:r>
              <a:rPr lang="en-US" altLang="zh-TW" dirty="0">
                <a:solidFill>
                  <a:srgbClr val="FF0000"/>
                </a:solidFill>
              </a:rPr>
              <a:t> as a union</a:t>
            </a:r>
            <a:r>
              <a:rPr lang="en-US" altLang="zh-TW" dirty="0"/>
              <a:t> and puts the definition in </a:t>
            </a:r>
            <a:r>
              <a:rPr lang="en-US" altLang="zh-TW" dirty="0" err="1">
                <a:solidFill>
                  <a:srgbClr val="FF0000"/>
                </a:solidFill>
              </a:rPr>
              <a:t>y.tab.h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563C25-F8CA-58C0-EDA6-92055E20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52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D1497-A0A3-67AC-313D-4278F028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Yacc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C1DFF22-1C84-38B1-1A06-596D7492A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579" y="2454240"/>
            <a:ext cx="5975837" cy="66299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613A0D-3045-B684-0AA0-E8210C6A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0301" y="6354668"/>
            <a:ext cx="842499" cy="278327"/>
          </a:xfrm>
        </p:spPr>
        <p:txBody>
          <a:bodyPr/>
          <a:lstStyle/>
          <a:p>
            <a:fld id="{BE15108C-154A-4A5A-9C05-91A49A422BA7}" type="slidenum">
              <a:rPr lang="en-US" smtClean="0"/>
              <a:t>34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C2DA3FE-AC8B-9142-40F3-720E996C6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95" y="3081891"/>
            <a:ext cx="6239205" cy="216384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B70BEBE-1826-A5E3-6FB5-4785FD26F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35649"/>
            <a:ext cx="5975837" cy="285632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E7F04F-4897-F5D7-8DAE-5CE76E13E739}"/>
              </a:ext>
            </a:extLst>
          </p:cNvPr>
          <p:cNvSpPr txBox="1"/>
          <p:nvPr/>
        </p:nvSpPr>
        <p:spPr>
          <a:xfrm>
            <a:off x="8074214" y="5504052"/>
            <a:ext cx="1656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 </a:t>
            </a:r>
            <a:r>
              <a:rPr lang="en-US" altLang="zh-TW" dirty="0" err="1">
                <a:solidFill>
                  <a:srgbClr val="FF0000"/>
                </a:solidFill>
              </a:rPr>
              <a:t>Yacc</a:t>
            </a:r>
            <a:r>
              <a:rPr lang="en-US" altLang="zh-TW" dirty="0">
                <a:solidFill>
                  <a:srgbClr val="FF0000"/>
                </a:solidFill>
              </a:rPr>
              <a:t> Parser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3D2EB9-45B8-57E4-0A28-B9AF0FD4161D}"/>
              </a:ext>
            </a:extLst>
          </p:cNvPr>
          <p:cNvSpPr txBox="1"/>
          <p:nvPr/>
        </p:nvSpPr>
        <p:spPr>
          <a:xfrm>
            <a:off x="2034330" y="5688718"/>
            <a:ext cx="1237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The </a:t>
            </a:r>
            <a:r>
              <a:rPr lang="en-US" altLang="zh-TW" dirty="0" err="1">
                <a:solidFill>
                  <a:srgbClr val="FF0000"/>
                </a:solidFill>
              </a:rPr>
              <a:t>Lexer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FA1C9C3-C823-F67C-0AB2-6CFBC485C4FA}"/>
              </a:ext>
            </a:extLst>
          </p:cNvPr>
          <p:cNvCxnSpPr/>
          <p:nvPr/>
        </p:nvCxnSpPr>
        <p:spPr>
          <a:xfrm flipV="1">
            <a:off x="1912690" y="2735649"/>
            <a:ext cx="5092117" cy="381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8A359124-A35E-D8F8-78B8-ACCD9E1AB8F8}"/>
              </a:ext>
            </a:extLst>
          </p:cNvPr>
          <p:cNvCxnSpPr/>
          <p:nvPr/>
        </p:nvCxnSpPr>
        <p:spPr>
          <a:xfrm>
            <a:off x="1912690" y="3117239"/>
            <a:ext cx="3129093" cy="12450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428FEF6-263E-247A-72C1-21D02630405B}"/>
              </a:ext>
            </a:extLst>
          </p:cNvPr>
          <p:cNvSpPr txBox="1"/>
          <p:nvPr/>
        </p:nvSpPr>
        <p:spPr>
          <a:xfrm>
            <a:off x="1279321" y="3739757"/>
            <a:ext cx="1782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baseline="0" dirty="0">
                <a:solidFill>
                  <a:srgbClr val="FF0000"/>
                </a:solidFill>
                <a:latin typeface="UbuntuMono-Regular"/>
              </a:rPr>
              <a:t>declared by </a:t>
            </a:r>
            <a:r>
              <a:rPr lang="en-US" altLang="zh-TW" sz="1800" b="0" i="0" u="none" strike="noStrike" baseline="0" dirty="0" err="1">
                <a:solidFill>
                  <a:srgbClr val="FF0000"/>
                </a:solidFill>
                <a:latin typeface="UbuntuMono-Regular"/>
              </a:rPr>
              <a:t>yacc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96301A9-039E-BFEB-E3D2-8E5AE5EF6A09}"/>
              </a:ext>
            </a:extLst>
          </p:cNvPr>
          <p:cNvCxnSpPr/>
          <p:nvPr/>
        </p:nvCxnSpPr>
        <p:spPr>
          <a:xfrm flipH="1" flipV="1">
            <a:off x="1669409" y="3486571"/>
            <a:ext cx="478173" cy="240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CFC6506-D121-C195-FA92-C1391EBA2194}"/>
              </a:ext>
            </a:extLst>
          </p:cNvPr>
          <p:cNvCxnSpPr/>
          <p:nvPr/>
        </p:nvCxnSpPr>
        <p:spPr>
          <a:xfrm flipV="1">
            <a:off x="2147582" y="4236440"/>
            <a:ext cx="7793372" cy="1258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6C0843E-9B9B-CCC8-5C18-DFB5895397C2}"/>
              </a:ext>
            </a:extLst>
          </p:cNvPr>
          <p:cNvCxnSpPr/>
          <p:nvPr/>
        </p:nvCxnSpPr>
        <p:spPr>
          <a:xfrm>
            <a:off x="5436066" y="4455331"/>
            <a:ext cx="1904301" cy="3913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F73AA49-AC94-22BF-21CF-0DF706E57C79}"/>
              </a:ext>
            </a:extLst>
          </p:cNvPr>
          <p:cNvSpPr txBox="1"/>
          <p:nvPr/>
        </p:nvSpPr>
        <p:spPr>
          <a:xfrm>
            <a:off x="3586294" y="2499566"/>
            <a:ext cx="2202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baseline="0" dirty="0">
                <a:solidFill>
                  <a:srgbClr val="FF0000"/>
                </a:solidFill>
                <a:latin typeface="UbuntuMono-Regular"/>
              </a:rPr>
              <a:t>declared in "</a:t>
            </a:r>
            <a:r>
              <a:rPr lang="en-US" altLang="zh-TW" sz="1800" b="0" i="0" u="none" strike="noStrike" baseline="0" dirty="0" err="1">
                <a:solidFill>
                  <a:srgbClr val="FF0000"/>
                </a:solidFill>
                <a:latin typeface="UbuntuMono-Regular"/>
              </a:rPr>
              <a:t>y.tab.h</a:t>
            </a:r>
            <a:r>
              <a:rPr lang="en-US" altLang="zh-TW" sz="1800" b="0" i="0" u="none" strike="noStrike" baseline="0" dirty="0">
                <a:solidFill>
                  <a:srgbClr val="FF0000"/>
                </a:solidFill>
                <a:latin typeface="UbuntuMono-Regular"/>
              </a:rPr>
              <a:t>"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188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C3BF8C-88E7-8340-659D-2DF9C35F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Yacc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B2A07B-133D-DA06-8259-70634F192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 a UNIX system, </a:t>
            </a:r>
            <a:r>
              <a:rPr lang="en-US" altLang="zh-TW" dirty="0" err="1"/>
              <a:t>yacc</a:t>
            </a:r>
            <a:r>
              <a:rPr lang="en-US" altLang="zh-TW" dirty="0"/>
              <a:t> takes your grammar and creates </a:t>
            </a:r>
            <a:r>
              <a:rPr lang="en-US" altLang="zh-TW" dirty="0" err="1"/>
              <a:t>y.tab.c</a:t>
            </a:r>
            <a:r>
              <a:rPr lang="en-US" altLang="zh-TW" dirty="0"/>
              <a:t>, the C language parser, and </a:t>
            </a:r>
            <a:r>
              <a:rPr lang="en-US" altLang="zh-TW" dirty="0" err="1"/>
              <a:t>y.tab.h</a:t>
            </a:r>
            <a:r>
              <a:rPr lang="en-US" altLang="zh-TW" dirty="0"/>
              <a:t>, the include file with the token number definitions. Lex creates </a:t>
            </a:r>
            <a:r>
              <a:rPr lang="en-US" altLang="zh-TW" dirty="0" err="1"/>
              <a:t>lex.yy.c</a:t>
            </a:r>
            <a:r>
              <a:rPr lang="en-US" altLang="zh-TW" dirty="0"/>
              <a:t>, the C language </a:t>
            </a:r>
            <a:r>
              <a:rPr lang="en-US" altLang="zh-TW" dirty="0" err="1"/>
              <a:t>lexer</a:t>
            </a:r>
            <a:r>
              <a:rPr lang="en-US" altLang="zh-TW" dirty="0"/>
              <a:t>. You need only compile them together with the </a:t>
            </a:r>
            <a:r>
              <a:rPr lang="en-US" altLang="zh-TW" dirty="0" err="1"/>
              <a:t>yacc</a:t>
            </a:r>
            <a:r>
              <a:rPr lang="en-US" altLang="zh-TW" dirty="0"/>
              <a:t> and lex libraries. The libraries contain usable default versions of all of the supporting routines, including a </a:t>
            </a:r>
            <a:r>
              <a:rPr lang="en-US" altLang="zh-TW" dirty="0">
                <a:solidFill>
                  <a:srgbClr val="FF0000"/>
                </a:solidFill>
              </a:rPr>
              <a:t>main() that calls the parser </a:t>
            </a:r>
            <a:r>
              <a:rPr lang="en-US" altLang="zh-TW" dirty="0" err="1">
                <a:solidFill>
                  <a:srgbClr val="FF0000"/>
                </a:solidFill>
              </a:rPr>
              <a:t>yyparse</a:t>
            </a:r>
            <a:r>
              <a:rPr lang="en-US" altLang="zh-TW" dirty="0">
                <a:solidFill>
                  <a:srgbClr val="FF0000"/>
                </a:solidFill>
              </a:rPr>
              <a:t>() and exits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E2C3F2-108D-A23F-E25A-9160B6BA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35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37BA9AF-C538-6490-933A-CA6922693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17" y="4450259"/>
            <a:ext cx="9929332" cy="10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34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BA8DC-2053-1F51-88C0-64D73D69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/>
          <a:p>
            <a:r>
              <a:rPr lang="en-US" altLang="zh-TW" dirty="0" err="1"/>
              <a:t>Yacc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AED44CD-B762-830D-1064-54AA6BCA0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5007" y="708102"/>
            <a:ext cx="5524045" cy="5430644"/>
          </a:xfr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B0310BD-07BD-DA65-5B07-7DC5AFE9F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D16CF8-65AB-E233-F804-3ED147B1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4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32405C-E773-BEA0-40CB-9D951B06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37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2FFA4EC-C7F7-C8A1-86F6-2CB0BF702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804" y="0"/>
            <a:ext cx="5334914" cy="6858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D2E64E2-4C8D-178D-908C-464B8FE78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583" y="0"/>
            <a:ext cx="7255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8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8F96840-36A3-B706-A1CF-10CFC09E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Yacc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4B8E57-ABBB-458C-33E3-972A86686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generated header file </a:t>
            </a:r>
            <a:r>
              <a:rPr lang="en-US" altLang="zh-TW" dirty="0" err="1"/>
              <a:t>y.tab.h</a:t>
            </a:r>
            <a:r>
              <a:rPr lang="en-US" altLang="zh-TW" dirty="0"/>
              <a:t> includes a copy of the definition so that you can use it in the </a:t>
            </a:r>
            <a:r>
              <a:rPr lang="en-US" altLang="zh-TW" dirty="0" err="1"/>
              <a:t>lexer</a:t>
            </a:r>
            <a:r>
              <a:rPr lang="en-US" altLang="zh-TW" dirty="0"/>
              <a:t>. Here is the </a:t>
            </a:r>
            <a:r>
              <a:rPr lang="en-US" altLang="zh-TW" dirty="0" err="1"/>
              <a:t>y.tab.h</a:t>
            </a:r>
            <a:r>
              <a:rPr lang="en-US" altLang="zh-TW" dirty="0"/>
              <a:t> generated from this grammar: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9D6EBB6-A1D5-A27A-C4BF-195CA619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38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D66EC3-476E-558C-4125-6EEE31BE1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57" y="3184401"/>
            <a:ext cx="3135086" cy="258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61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24BD5-1B14-12FD-BC42-0F88CFA9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Symbol table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62C6998-34CF-3A7D-FC13-0940B8CA5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687" y="2346072"/>
            <a:ext cx="5226401" cy="221754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E42368-1DEE-8308-F572-D52919DC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39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7DD067F-39F4-3B8C-B875-FB1C39814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297" y="2305422"/>
            <a:ext cx="4710093" cy="450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2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5F1A84C-BDC0-7BEC-61C3-6C6706AB2D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LALR(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) Table Construction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5F1A84C-BDC0-7BEC-61C3-6C6706AB2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61" b="-198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D01FC2-AB71-9302-9698-3BD024AEF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this section, we consider LALR(k) (Lookahead Ahead LR with k tokens of lookahead) parsing, which offers a more specialized computation of the symbols that can follow a nonterminal.</a:t>
            </a:r>
          </a:p>
          <a:p>
            <a:r>
              <a:rPr lang="en-US" altLang="zh-TW" dirty="0"/>
              <a:t>LALR offers superior lookahead analysis for constructing the bottom-up parsing table.</a:t>
            </a:r>
          </a:p>
          <a:p>
            <a:r>
              <a:rPr lang="en-US" altLang="zh-TW" dirty="0"/>
              <a:t>LALR(1) parsers can be built by first constructing an LR(1) parser and then merging states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ADE04B-5503-00DB-2462-9FCC9B66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11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616875-9DA2-1D89-28F0-0F4A73B4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035F73C-940F-8B09-9268-C5C436B09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59" y="323470"/>
            <a:ext cx="5105400" cy="5850993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AB83F6-9CF9-049A-F1F0-A77E88C0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40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8FEFBD7-D7E7-6C24-F05C-ACF2BE266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59" y="282064"/>
            <a:ext cx="7053841" cy="5933806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F007B4F-D2AE-6496-681C-16B3D4AC074D}"/>
              </a:ext>
            </a:extLst>
          </p:cNvPr>
          <p:cNvCxnSpPr/>
          <p:nvPr/>
        </p:nvCxnSpPr>
        <p:spPr>
          <a:xfrm>
            <a:off x="1000125" y="3295650"/>
            <a:ext cx="13811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76D6BD6-C69C-38BB-8ABD-B8ED0EBBB99F}"/>
              </a:ext>
            </a:extLst>
          </p:cNvPr>
          <p:cNvCxnSpPr>
            <a:cxnSpLocks/>
          </p:cNvCxnSpPr>
          <p:nvPr/>
        </p:nvCxnSpPr>
        <p:spPr>
          <a:xfrm>
            <a:off x="9219501" y="1124300"/>
            <a:ext cx="12080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526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8E24AF-4987-7798-B6C2-F6D2B4DDF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/>
          <a:p>
            <a:r>
              <a:rPr lang="en-US" altLang="zh-TW" dirty="0"/>
              <a:t>Symbol table (Lex)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2CE4366-8A92-7C4F-59D5-A5CFA9575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8672" y="924396"/>
            <a:ext cx="5656716" cy="4998056"/>
          </a:xfr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B56703A-5E43-5D45-AFD8-341DC2157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F835B1-DDE2-7D99-D4E3-94FFE2E6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24588-E13A-2930-A536-8CF5887F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LALR(</a:t>
            </a:r>
            <a:r>
              <a:rPr lang="zh-TW" altLang="en-US" dirty="0"/>
              <a:t>𝑘</a:t>
            </a:r>
            <a:r>
              <a:rPr lang="en-US" altLang="zh-TW" dirty="0"/>
              <a:t>) Table Construction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B1DCDD-26D7-CAF0-2C58-CB3FBD089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LALR(1) parsers can be built by </a:t>
            </a:r>
          </a:p>
          <a:p>
            <a:pPr marL="571500" lvl="1" indent="-342900">
              <a:buAutoNum type="arabicPeriod"/>
            </a:pPr>
            <a:r>
              <a:rPr lang="en-US" altLang="zh-TW" dirty="0"/>
              <a:t>An LR(1) parser and then merging states (may be quite inefficient)</a:t>
            </a:r>
          </a:p>
          <a:p>
            <a:pPr marL="571500" lvl="1" indent="-342900">
              <a:buAutoNum type="arabicPeriod"/>
            </a:pPr>
            <a:r>
              <a:rPr lang="en-US" altLang="zh-TW" dirty="0"/>
              <a:t>An LR(0) parser with LALR propagation graph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D67303-BEDF-91B4-554B-0A93672E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4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6F3AC9E-66CB-63FF-354E-DB700855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LALR(</a:t>
            </a:r>
            <a:r>
              <a:rPr lang="zh-TW" altLang="en-US" dirty="0"/>
              <a:t>𝑘</a:t>
            </a:r>
            <a:r>
              <a:rPr lang="en-US" altLang="zh-TW" dirty="0"/>
              <a:t>) Table Construction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90910FF-BD78-253C-DC8F-0F5FE93B6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773" y="2314923"/>
            <a:ext cx="5539044" cy="3563938"/>
          </a:xfr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91E3815-2880-EB3C-EDC4-65529FF7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6</a:t>
            </a:fld>
            <a:endParaRPr lang="en-US"/>
          </a:p>
        </p:txBody>
      </p:sp>
      <p:pic>
        <p:nvPicPr>
          <p:cNvPr id="4" name="內容版面配置區 5">
            <a:extLst>
              <a:ext uri="{FF2B5EF4-FFF2-40B4-BE49-F238E27FC236}">
                <a16:creationId xmlns:a16="http://schemas.microsoft.com/office/drawing/2014/main" id="{1DE150B6-989D-6323-EC09-4C292369B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43963"/>
            <a:ext cx="4236935" cy="1585296"/>
          </a:xfrm>
          <a:prstGeom prst="rect">
            <a:avLst/>
          </a:prstGeom>
        </p:spPr>
      </p:pic>
      <p:sp>
        <p:nvSpPr>
          <p:cNvPr id="5" name="箭號: 向下 4">
            <a:extLst>
              <a:ext uri="{FF2B5EF4-FFF2-40B4-BE49-F238E27FC236}">
                <a16:creationId xmlns:a16="http://schemas.microsoft.com/office/drawing/2014/main" id="{C9EC413F-EE9C-1A94-1F9C-EE03F6A4CD67}"/>
              </a:ext>
            </a:extLst>
          </p:cNvPr>
          <p:cNvSpPr/>
          <p:nvPr/>
        </p:nvSpPr>
        <p:spPr>
          <a:xfrm>
            <a:off x="7862129" y="3977955"/>
            <a:ext cx="352338" cy="401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298F723-4FC5-9F48-2218-2A1F91000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27750"/>
            <a:ext cx="5128470" cy="181543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ECF7959-4858-98E1-D8F1-A559F454B33E}"/>
              </a:ext>
            </a:extLst>
          </p:cNvPr>
          <p:cNvSpPr/>
          <p:nvPr/>
        </p:nvSpPr>
        <p:spPr>
          <a:xfrm>
            <a:off x="691079" y="2575420"/>
            <a:ext cx="2781963" cy="293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69DFF6-A22F-5EC8-F707-57FF2B44F9B4}"/>
              </a:ext>
            </a:extLst>
          </p:cNvPr>
          <p:cNvSpPr/>
          <p:nvPr/>
        </p:nvSpPr>
        <p:spPr>
          <a:xfrm>
            <a:off x="6121167" y="4520759"/>
            <a:ext cx="5103303" cy="182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882D08B-3978-5520-2A2B-F8190FF685DD}"/>
              </a:ext>
            </a:extLst>
          </p:cNvPr>
          <p:cNvCxnSpPr>
            <a:stCxn id="12" idx="3"/>
          </p:cNvCxnSpPr>
          <p:nvPr/>
        </p:nvCxnSpPr>
        <p:spPr>
          <a:xfrm>
            <a:off x="3473042" y="2722228"/>
            <a:ext cx="3590488" cy="2990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81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8DAAA9-A0F7-7022-D4F1-B542EB21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LALR(</a:t>
            </a:r>
            <a:r>
              <a:rPr lang="zh-TW" altLang="en-US" dirty="0"/>
              <a:t>𝑘</a:t>
            </a:r>
            <a:r>
              <a:rPr lang="en-US" altLang="zh-TW" dirty="0"/>
              <a:t>) Table Construction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BB8C463-B403-A54C-ECCA-1F456861D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6404" y="3207544"/>
            <a:ext cx="6113417" cy="182880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E87429-A3DD-2BBC-A45C-BBC6E01D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1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84AA4-7386-66EF-FA86-7F176BB4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 anchor="b">
            <a:normAutofit/>
          </a:bodyPr>
          <a:lstStyle/>
          <a:p>
            <a:r>
              <a:rPr lang="en-US" altLang="zh-TW" dirty="0"/>
              <a:t>LALR Propagation Graph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1D9FB8-812E-0B33-2917-FE4B16B1927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91078" y="2345843"/>
                <a:ext cx="5009584" cy="327437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We have not formally named each LR(0) item, but an item occurs at most once in any state. Thus, the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●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TW" dirty="0"/>
                  <a:t> suffices to identify an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●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TW" dirty="0"/>
                  <a:t> that occurs in state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For each valid state and item pair, we create a vertex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 in the LALR propagation graph.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1D9FB8-812E-0B33-2917-FE4B16B19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91078" y="2345843"/>
                <a:ext cx="5009584" cy="3274372"/>
              </a:xfrm>
              <a:blipFill>
                <a:blip r:embed="rId2"/>
                <a:stretch>
                  <a:fillRect l="-365" t="-1117" r="-25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68332EA4-9F69-9434-6925-5B1A7F497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150" y="2345843"/>
            <a:ext cx="4506423" cy="3274372"/>
          </a:xfrm>
          <a:prstGeom prst="rect">
            <a:avLst/>
          </a:prstGeom>
          <a:noFill/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19B53A-A741-95DE-01D2-8164B585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996489-7EAC-C3D5-CE1B-68F8D4D42492}"/>
              </a:ext>
            </a:extLst>
          </p:cNvPr>
          <p:cNvSpPr/>
          <p:nvPr/>
        </p:nvSpPr>
        <p:spPr>
          <a:xfrm>
            <a:off x="6865376" y="2936147"/>
            <a:ext cx="2781963" cy="209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33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84AA4-7386-66EF-FA86-7F176BB4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 anchor="b">
            <a:normAutofit/>
          </a:bodyPr>
          <a:lstStyle/>
          <a:p>
            <a:r>
              <a:rPr lang="en-US" altLang="zh-TW" dirty="0"/>
              <a:t>LALR Propagation Graph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1D9FB8-812E-0B33-2917-FE4B16B1927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91078" y="2345843"/>
                <a:ext cx="5009584" cy="327437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The </a:t>
                </a:r>
                <a:r>
                  <a:rPr lang="en-US" altLang="zh-TW" dirty="0" err="1"/>
                  <a:t>ItemFollow</a:t>
                </a:r>
                <a:r>
                  <a:rPr lang="en-US" altLang="zh-TW" dirty="0"/>
                  <a:t> sets are initially empty, except for the augmenting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Start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→●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r>
                  <a:rPr lang="en-US" altLang="zh-TW" dirty="0"/>
                  <a:t>in the LR(0) start-state.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1D9FB8-812E-0B33-2917-FE4B16B19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91078" y="2345843"/>
                <a:ext cx="5009584" cy="3274372"/>
              </a:xfrm>
              <a:blipFill>
                <a:blip r:embed="rId2"/>
                <a:stretch>
                  <a:fillRect l="-365" t="-1117" r="-2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68332EA4-9F69-9434-6925-5B1A7F497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150" y="2345843"/>
            <a:ext cx="4506423" cy="3274372"/>
          </a:xfrm>
          <a:prstGeom prst="rect">
            <a:avLst/>
          </a:prstGeom>
          <a:noFill/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19B53A-A741-95DE-01D2-8164B585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996489-7EAC-C3D5-CE1B-68F8D4D42492}"/>
              </a:ext>
            </a:extLst>
          </p:cNvPr>
          <p:cNvSpPr/>
          <p:nvPr/>
        </p:nvSpPr>
        <p:spPr>
          <a:xfrm>
            <a:off x="6487871" y="3137483"/>
            <a:ext cx="3981590" cy="629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348749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pter 1.potx" id="{F7F54449-3893-4DE8-8DCA-827044CB59B3}" vid="{29C1E1E5-E32E-448A-81AE-449D4CEBD3D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</Template>
  <TotalTime>3111</TotalTime>
  <Words>1256</Words>
  <Application>Microsoft Office PowerPoint</Application>
  <PresentationFormat>寬螢幕</PresentationFormat>
  <Paragraphs>134</Paragraphs>
  <Slides>41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8" baseType="lpstr">
      <vt:lpstr>UbuntuMono-Regular</vt:lpstr>
      <vt:lpstr>Arial</vt:lpstr>
      <vt:lpstr>Calibri</vt:lpstr>
      <vt:lpstr>Cambria Math</vt:lpstr>
      <vt:lpstr>Grandview</vt:lpstr>
      <vt:lpstr>Wingdings</vt:lpstr>
      <vt:lpstr>CosineVTI</vt:lpstr>
      <vt:lpstr>Chapter 6: Bottom-Up Parsing (Shift-Reduce) </vt:lpstr>
      <vt:lpstr>LALR(k) Table Construction</vt:lpstr>
      <vt:lpstr>LALR(k) Table Construction</vt:lpstr>
      <vt:lpstr>LALR(k) Table Construction</vt:lpstr>
      <vt:lpstr>LALR(𝑘) Table Construction</vt:lpstr>
      <vt:lpstr>LALR(𝑘) Table Construction</vt:lpstr>
      <vt:lpstr>LALR(𝑘) Table Construction</vt:lpstr>
      <vt:lpstr>LALR Propagation Graph</vt:lpstr>
      <vt:lpstr>LALR Propagation Graph</vt:lpstr>
      <vt:lpstr>LALR Propagation Graph</vt:lpstr>
      <vt:lpstr>LALR Propagation Graph</vt:lpstr>
      <vt:lpstr>LALR Propagation Graph</vt:lpstr>
      <vt:lpstr>LALR Propagation Graph</vt:lpstr>
      <vt:lpstr>LALR Propagation Graph</vt:lpstr>
      <vt:lpstr>LALR Propagation Graph</vt:lpstr>
      <vt:lpstr>LALR Propagation Graph</vt:lpstr>
      <vt:lpstr>LALR Propagation Graph</vt:lpstr>
      <vt:lpstr>LALR Propagation Graph</vt:lpstr>
      <vt:lpstr>LR(k) Table Construction</vt:lpstr>
      <vt:lpstr>LR(𝑘) Table Construction</vt:lpstr>
      <vt:lpstr>LR(k) Table Construction</vt:lpstr>
      <vt:lpstr>LR(k) Table Construction</vt:lpstr>
      <vt:lpstr>LR(k) Table Construction</vt:lpstr>
      <vt:lpstr>LR(k) Table Construction</vt:lpstr>
      <vt:lpstr>PowerPoint 簡報</vt:lpstr>
      <vt:lpstr>PowerPoint 簡報</vt:lpstr>
      <vt:lpstr>LR(𝑘) Table Construction</vt:lpstr>
      <vt:lpstr>PowerPoint 簡報</vt:lpstr>
      <vt:lpstr>Yacc</vt:lpstr>
      <vt:lpstr>Disambiguating  Rules  for  Yacc     (*required only when there exists a conflict) </vt:lpstr>
      <vt:lpstr>PowerPoint 簡報</vt:lpstr>
      <vt:lpstr>Yacc</vt:lpstr>
      <vt:lpstr>Yacc</vt:lpstr>
      <vt:lpstr>Yacc</vt:lpstr>
      <vt:lpstr>Yacc</vt:lpstr>
      <vt:lpstr>Yacc</vt:lpstr>
      <vt:lpstr>PowerPoint 簡報</vt:lpstr>
      <vt:lpstr>Yacc</vt:lpstr>
      <vt:lpstr>Symbol table</vt:lpstr>
      <vt:lpstr>PowerPoint 簡報</vt:lpstr>
      <vt:lpstr>Symbol table (Lex)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Bottom-Up Parsing (Shift-Reduce) </dc:title>
  <dc:creator>心瑜 柳</dc:creator>
  <cp:lastModifiedBy>陳奇業</cp:lastModifiedBy>
  <cp:revision>49</cp:revision>
  <dcterms:created xsi:type="dcterms:W3CDTF">2023-02-20T13:28:35Z</dcterms:created>
  <dcterms:modified xsi:type="dcterms:W3CDTF">2023-04-28T03:47:19Z</dcterms:modified>
</cp:coreProperties>
</file>