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9" r:id="rId3"/>
    <p:sldId id="260" r:id="rId4"/>
    <p:sldId id="261" r:id="rId5"/>
    <p:sldId id="262" r:id="rId6"/>
    <p:sldId id="263" r:id="rId7"/>
    <p:sldId id="269" r:id="rId8"/>
    <p:sldId id="270" r:id="rId9"/>
    <p:sldId id="271" r:id="rId10"/>
    <p:sldId id="272" r:id="rId11"/>
    <p:sldId id="273" r:id="rId12"/>
    <p:sldId id="274" r:id="rId13"/>
    <p:sldId id="275" r:id="rId14"/>
    <p:sldId id="276" r:id="rId15"/>
    <p:sldId id="277" r:id="rId16"/>
    <p:sldId id="283" r:id="rId17"/>
    <p:sldId id="279" r:id="rId18"/>
    <p:sldId id="280" r:id="rId19"/>
    <p:sldId id="267" r:id="rId20"/>
    <p:sldId id="281" r:id="rId21"/>
    <p:sldId id="282" r:id="rId22"/>
    <p:sldId id="264" r:id="rId23"/>
    <p:sldId id="265" r:id="rId24"/>
    <p:sldId id="266" r:id="rId25"/>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2C16"/>
    <a:srgbClr val="0C788E"/>
    <a:srgbClr val="321900"/>
    <a:srgbClr val="003300"/>
    <a:srgbClr val="5F5F5F"/>
    <a:srgbClr val="0B7297"/>
    <a:srgbClr val="90C4DC"/>
    <a:srgbClr val="0BA1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75" autoAdjust="0"/>
    <p:restoredTop sz="80000" autoAdjust="0"/>
  </p:normalViewPr>
  <p:slideViewPr>
    <p:cSldViewPr snapToGrid="0">
      <p:cViewPr>
        <p:scale>
          <a:sx n="75" d="100"/>
          <a:sy n="75" d="100"/>
        </p:scale>
        <p:origin x="-966" y="204"/>
      </p:cViewPr>
      <p:guideLst>
        <p:guide orient="horz" pos="1434"/>
        <p:guide orient="horz" pos="3793"/>
        <p:guide pos="2880"/>
        <p:guide pos="5420"/>
        <p:guide pos="340"/>
        <p:guide pos="192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34C06998-7C86-4DCE-971C-CCBD0B1556CD}" type="datetimeFigureOut">
              <a:rPr lang="zh-TW" altLang="en-US"/>
              <a:pPr>
                <a:defRPr/>
              </a:pPr>
              <a:t>2017/5/19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04AAB15-435C-4D34-B0B6-253CA3B62940}" type="slidenum">
              <a:rPr lang="zh-TW" altLang="en-US"/>
              <a:pPr>
                <a:defRPr/>
              </a:pPr>
              <a:t>‹#›</a:t>
            </a:fld>
            <a:endParaRPr lang="zh-TW" altLang="en-US"/>
          </a:p>
        </p:txBody>
      </p:sp>
    </p:spTree>
    <p:extLst>
      <p:ext uri="{BB962C8B-B14F-4D97-AF65-F5344CB8AC3E}">
        <p14:creationId xmlns:p14="http://schemas.microsoft.com/office/powerpoint/2010/main" val="41280566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TW" smtClean="0"/>
              <a:t>1995</a:t>
            </a:r>
            <a:r>
              <a:rPr lang="zh-TW" altLang="en-US" smtClean="0"/>
              <a:t>年誕生的批踢踢實業坊（</a:t>
            </a:r>
            <a:r>
              <a:rPr lang="en-US" altLang="zh-TW" smtClean="0"/>
              <a:t>PTT</a:t>
            </a:r>
            <a:r>
              <a:rPr lang="zh-TW" altLang="en-US" smtClean="0"/>
              <a:t>），讓現在大約</a:t>
            </a:r>
            <a:r>
              <a:rPr lang="en-US" altLang="zh-TW" smtClean="0"/>
              <a:t>25</a:t>
            </a:r>
            <a:r>
              <a:rPr lang="zh-TW" altLang="en-US" smtClean="0"/>
              <a:t>到</a:t>
            </a:r>
            <a:r>
              <a:rPr lang="en-US" altLang="zh-TW" smtClean="0"/>
              <a:t>40</a:t>
            </a:r>
            <a:r>
              <a:rPr lang="zh-TW" altLang="en-US" smtClean="0"/>
              <a:t>多歲的人們能說著共通的網路語言；那對於目前台灣的高中生、大學生等年輕世代來說，共同的社群記憶，或許正逐漸從</a:t>
            </a:r>
            <a:r>
              <a:rPr lang="en-US" altLang="zh-TW" smtClean="0"/>
              <a:t>PTT</a:t>
            </a:r>
            <a:r>
              <a:rPr lang="zh-TW" altLang="en-US" smtClean="0"/>
              <a:t>轉移到「</a:t>
            </a:r>
            <a:r>
              <a:rPr lang="en-US" altLang="zh-TW" smtClean="0"/>
              <a:t>Dcard</a:t>
            </a:r>
            <a:r>
              <a:rPr lang="zh-TW" altLang="en-US" smtClean="0"/>
              <a:t>」上。</a:t>
            </a:r>
          </a:p>
        </p:txBody>
      </p:sp>
      <p:sp>
        <p:nvSpPr>
          <p:cNvPr id="2253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05C89A2-5526-48BC-A6BC-6FEFF77B234E}" type="slidenum">
              <a:rPr lang="zh-TW" altLang="en-US"/>
              <a:pPr eaLnBrk="1" hangingPunct="1"/>
              <a:t>2</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TW" altLang="en-US" smtClean="0"/>
              <a:t>回文</a:t>
            </a:r>
            <a:endParaRPr lang="en-US" altLang="zh-TW" smtClean="0"/>
          </a:p>
          <a:p>
            <a:pPr>
              <a:spcBef>
                <a:spcPct val="0"/>
              </a:spcBef>
            </a:pPr>
            <a:r>
              <a:rPr lang="en-US" altLang="zh-TW" smtClean="0"/>
              <a:t>---</a:t>
            </a:r>
          </a:p>
          <a:p>
            <a:pPr>
              <a:spcBef>
                <a:spcPct val="0"/>
              </a:spcBef>
            </a:pPr>
            <a:r>
              <a:rPr lang="zh-TW" altLang="en-US" smtClean="0"/>
              <a:t>採用</a:t>
            </a:r>
            <a:r>
              <a:rPr lang="en-US" altLang="zh-TW" smtClean="0"/>
              <a:t>Global Weight</a:t>
            </a:r>
            <a:r>
              <a:rPr lang="zh-TW" altLang="en-US" smtClean="0"/>
              <a:t>的方式</a:t>
            </a:r>
            <a:endParaRPr lang="en-US" altLang="zh-TW" smtClean="0"/>
          </a:p>
          <a:p>
            <a:pPr>
              <a:spcBef>
                <a:spcPct val="0"/>
              </a:spcBef>
            </a:pPr>
            <a:r>
              <a:rPr lang="zh-TW" altLang="en-US" smtClean="0"/>
              <a:t>因為觀察</a:t>
            </a:r>
            <a:r>
              <a:rPr lang="en-US" altLang="zh-TW" smtClean="0"/>
              <a:t>DCard</a:t>
            </a:r>
            <a:r>
              <a:rPr lang="zh-TW" altLang="en-US" smtClean="0"/>
              <a:t>的</a:t>
            </a:r>
            <a:r>
              <a:rPr lang="en-US" altLang="zh-TW" smtClean="0"/>
              <a:t>PO</a:t>
            </a:r>
            <a:r>
              <a:rPr lang="zh-TW" altLang="en-US" smtClean="0"/>
              <a:t>文字數多半都不多，所以採用這種類似標題相似度比較的方法</a:t>
            </a:r>
          </a:p>
        </p:txBody>
      </p:sp>
      <p:sp>
        <p:nvSpPr>
          <p:cNvPr id="3174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3B00431-2A5B-4AC9-A2D3-AE64A610E64F}" type="slidenum">
              <a:rPr lang="zh-TW" altLang="en-US"/>
              <a:pPr eaLnBrk="1" hangingPunct="1"/>
              <a:t>15</a:t>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TW" smtClean="0"/>
              <a:t>Training Data</a:t>
            </a:r>
            <a:r>
              <a:rPr lang="zh-TW" altLang="en-US" smtClean="0"/>
              <a:t>：回文 </a:t>
            </a:r>
            <a:r>
              <a:rPr lang="en-US" altLang="zh-TW" smtClean="0"/>
              <a:t>3793 </a:t>
            </a:r>
            <a:r>
              <a:rPr lang="zh-TW" altLang="en-US" smtClean="0"/>
              <a:t>篇 </a:t>
            </a:r>
            <a:r>
              <a:rPr lang="en-US" altLang="zh-TW" smtClean="0"/>
              <a:t>/ Test Data</a:t>
            </a:r>
            <a:r>
              <a:rPr lang="zh-TW" altLang="en-US" smtClean="0"/>
              <a:t>：貼文 </a:t>
            </a:r>
            <a:r>
              <a:rPr lang="en-US" altLang="zh-TW" smtClean="0"/>
              <a:t>364 </a:t>
            </a:r>
            <a:r>
              <a:rPr lang="zh-TW" altLang="en-US" smtClean="0"/>
              <a:t>篇</a:t>
            </a:r>
          </a:p>
          <a:p>
            <a:pPr>
              <a:spcBef>
                <a:spcPct val="0"/>
              </a:spcBef>
            </a:pPr>
            <a:r>
              <a:rPr lang="en-US" altLang="zh-TW" smtClean="0"/>
              <a:t>---</a:t>
            </a:r>
          </a:p>
          <a:p>
            <a:pPr>
              <a:spcBef>
                <a:spcPct val="0"/>
              </a:spcBef>
            </a:pPr>
            <a:r>
              <a:rPr lang="zh-TW" altLang="en-US" smtClean="0"/>
              <a:t>回文</a:t>
            </a:r>
            <a:r>
              <a:rPr lang="en-US" altLang="zh-TW" smtClean="0"/>
              <a:t>3793</a:t>
            </a:r>
            <a:r>
              <a:rPr lang="zh-TW" altLang="en-US" smtClean="0"/>
              <a:t>篇</a:t>
            </a:r>
            <a:r>
              <a:rPr lang="en-US" altLang="zh-TW" smtClean="0"/>
              <a:t>(</a:t>
            </a:r>
            <a:r>
              <a:rPr lang="zh-TW" altLang="en-US" smtClean="0"/>
              <a:t>扣除被刪與表情</a:t>
            </a:r>
            <a:r>
              <a:rPr lang="en-US" altLang="zh-TW" smtClean="0"/>
              <a:t>)</a:t>
            </a:r>
          </a:p>
          <a:p>
            <a:pPr>
              <a:spcBef>
                <a:spcPct val="0"/>
              </a:spcBef>
            </a:pPr>
            <a:r>
              <a:rPr lang="en-US" altLang="zh-TW" smtClean="0"/>
              <a:t>Naive Bayes: </a:t>
            </a:r>
            <a:r>
              <a:rPr lang="zh-TW" altLang="en-US" smtClean="0"/>
              <a:t>此處是用自己作業寫得</a:t>
            </a:r>
            <a:r>
              <a:rPr lang="en-US" altLang="zh-TW" smtClean="0"/>
              <a:t>Multinomial</a:t>
            </a:r>
            <a:r>
              <a:rPr lang="zh-TW" altLang="en-US" smtClean="0"/>
              <a:t>方法實作</a:t>
            </a:r>
            <a:endParaRPr lang="en-US" altLang="zh-TW" smtClean="0"/>
          </a:p>
          <a:p>
            <a:pPr>
              <a:spcBef>
                <a:spcPct val="0"/>
              </a:spcBef>
            </a:pPr>
            <a:r>
              <a:rPr lang="zh-TW" altLang="en-US" smtClean="0"/>
              <a:t>後面的投影片會比較</a:t>
            </a:r>
            <a:r>
              <a:rPr lang="en-US" altLang="zh-TW" smtClean="0"/>
              <a:t>Scikit-Learn</a:t>
            </a:r>
            <a:r>
              <a:rPr lang="zh-TW" altLang="en-US" smtClean="0"/>
              <a:t> 套件的</a:t>
            </a:r>
            <a:r>
              <a:rPr lang="en-US" altLang="zh-TW" smtClean="0"/>
              <a:t>Naive Bayes</a:t>
            </a:r>
            <a:r>
              <a:rPr lang="zh-TW" altLang="en-US" smtClean="0"/>
              <a:t> 和 </a:t>
            </a:r>
            <a:r>
              <a:rPr lang="en-US" altLang="zh-TW" smtClean="0"/>
              <a:t>SVM</a:t>
            </a:r>
            <a:r>
              <a:rPr lang="zh-TW" altLang="en-US" smtClean="0"/>
              <a:t>結果</a:t>
            </a:r>
            <a:r>
              <a:rPr lang="en-US" altLang="zh-TW" smtClean="0"/>
              <a:t>…</a:t>
            </a:r>
            <a:endParaRPr lang="zh-TW" altLang="en-US" smtClean="0"/>
          </a:p>
        </p:txBody>
      </p:sp>
      <p:sp>
        <p:nvSpPr>
          <p:cNvPr id="3277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A8B3ABE-5F33-47B0-9B5B-C0EDF17F54F8}" type="slidenum">
              <a:rPr lang="zh-TW" altLang="en-US"/>
              <a:pPr eaLnBrk="1" hangingPunct="1"/>
              <a:t>16</a:t>
            </a:fld>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TW" smtClean="0"/>
              <a:t>Scikit-Learn</a:t>
            </a:r>
            <a:r>
              <a:rPr lang="zh-TW" altLang="en-US" smtClean="0"/>
              <a:t> 套件的 </a:t>
            </a:r>
            <a:r>
              <a:rPr lang="en-US" altLang="zh-TW" smtClean="0"/>
              <a:t>Naive Bayes</a:t>
            </a:r>
            <a:r>
              <a:rPr lang="zh-TW" altLang="en-US" smtClean="0"/>
              <a:t> 和 </a:t>
            </a:r>
            <a:r>
              <a:rPr lang="en-US" altLang="zh-TW" smtClean="0"/>
              <a:t>SVM </a:t>
            </a:r>
            <a:r>
              <a:rPr lang="zh-TW" altLang="en-US" smtClean="0"/>
              <a:t>結果</a:t>
            </a:r>
            <a:r>
              <a:rPr lang="en-US" altLang="zh-TW" smtClean="0"/>
              <a:t>…</a:t>
            </a:r>
            <a:br>
              <a:rPr lang="en-US" altLang="zh-TW" smtClean="0"/>
            </a:br>
            <a:r>
              <a:rPr lang="en-US" altLang="zh-TW" smtClean="0"/>
              <a:t>Scikit-Learn </a:t>
            </a:r>
            <a:r>
              <a:rPr lang="zh-TW" altLang="en-US" smtClean="0"/>
              <a:t>所取出 </a:t>
            </a:r>
            <a:r>
              <a:rPr lang="en-US" altLang="zh-TW" smtClean="0"/>
              <a:t>Tokens 10149 </a:t>
            </a:r>
            <a:r>
              <a:rPr lang="zh-TW" altLang="en-US" smtClean="0"/>
              <a:t>和我自己統計的 </a:t>
            </a:r>
            <a:r>
              <a:rPr lang="en-US" altLang="zh-TW" smtClean="0"/>
              <a:t>Tokens 11129 </a:t>
            </a:r>
            <a:r>
              <a:rPr lang="zh-TW" altLang="en-US" smtClean="0"/>
              <a:t>不同，</a:t>
            </a:r>
            <a:endParaRPr lang="en-US" altLang="zh-TW" smtClean="0"/>
          </a:p>
          <a:p>
            <a:pPr>
              <a:spcBef>
                <a:spcPct val="0"/>
              </a:spcBef>
            </a:pPr>
            <a:r>
              <a:rPr lang="zh-TW" altLang="en-US" smtClean="0"/>
              <a:t>但是我實作的 </a:t>
            </a:r>
            <a:r>
              <a:rPr lang="en-US" altLang="zh-TW" smtClean="0"/>
              <a:t>Tokens </a:t>
            </a:r>
            <a:r>
              <a:rPr lang="zh-TW" altLang="en-US" smtClean="0"/>
              <a:t>也是採取所有文章不重複的 </a:t>
            </a:r>
            <a:r>
              <a:rPr lang="en-US" altLang="zh-TW" smtClean="0"/>
              <a:t>Token</a:t>
            </a:r>
            <a:r>
              <a:rPr lang="zh-TW" altLang="en-US" smtClean="0"/>
              <a:t>，為什麼還會差到一萬個字也是有待查明</a:t>
            </a:r>
            <a:r>
              <a:rPr lang="en-US" altLang="zh-TW" smtClean="0"/>
              <a:t>…</a:t>
            </a:r>
            <a:endParaRPr lang="zh-TW" altLang="en-US" smtClean="0"/>
          </a:p>
        </p:txBody>
      </p:sp>
      <p:sp>
        <p:nvSpPr>
          <p:cNvPr id="337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E0A2176-B355-42CD-8FBD-1533EDE25AE9}" type="slidenum">
              <a:rPr lang="zh-TW" altLang="en-US"/>
              <a:pPr eaLnBrk="1" hangingPunct="1"/>
              <a:t>17</a:t>
            </a:fld>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TW" altLang="en-US" smtClean="0"/>
          </a:p>
        </p:txBody>
      </p:sp>
      <p:sp>
        <p:nvSpPr>
          <p:cNvPr id="3482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E6BE488-A794-400B-B2A2-7D43686A04AA}" type="slidenum">
              <a:rPr lang="zh-TW" altLang="en-US"/>
              <a:pPr eaLnBrk="1" hangingPunct="1"/>
              <a:t>19</a:t>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TW" altLang="en-US" smtClean="0"/>
          </a:p>
        </p:txBody>
      </p:sp>
      <p:sp>
        <p:nvSpPr>
          <p:cNvPr id="3584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7C4EE29-4DC2-4455-88ED-3FEE0E1C122E}" type="slidenum">
              <a:rPr lang="zh-TW" altLang="en-US"/>
              <a:pPr eaLnBrk="1" hangingPunct="1"/>
              <a:t>22</a:t>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TW" altLang="en-US" smtClean="0"/>
          </a:p>
        </p:txBody>
      </p:sp>
      <p:sp>
        <p:nvSpPr>
          <p:cNvPr id="3686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9C5FEF0-E653-43CC-B51D-B5099686E1BF}" type="slidenum">
              <a:rPr lang="zh-TW" altLang="en-US"/>
              <a:pPr eaLnBrk="1" hangingPunct="1"/>
              <a:t>23</a:t>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TW" altLang="en-US" smtClean="0"/>
          </a:p>
        </p:txBody>
      </p:sp>
      <p:sp>
        <p:nvSpPr>
          <p:cNvPr id="3789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81E34C0-8016-4540-A363-39786D3F85CC}" type="slidenum">
              <a:rPr lang="zh-TW" altLang="en-US"/>
              <a:pPr eaLnBrk="1" hangingPunct="1"/>
              <a:t>24</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TW" smtClean="0"/>
              <a:t>2011</a:t>
            </a:r>
            <a:r>
              <a:rPr lang="zh-TW" altLang="en-US" smtClean="0"/>
              <a:t>年，由台灣大學資訊管理系學生林裕欽、簡勤佑所推出的</a:t>
            </a:r>
            <a:r>
              <a:rPr lang="en-US" altLang="zh-TW" smtClean="0"/>
              <a:t>Dcard</a:t>
            </a:r>
            <a:r>
              <a:rPr lang="zh-TW" altLang="en-US" smtClean="0"/>
              <a:t>，一開始的概念很簡單，它是大學生的線上聯誼平台，讓各校學生在午夜</a:t>
            </a:r>
            <a:r>
              <a:rPr lang="en-US" altLang="zh-TW" smtClean="0"/>
              <a:t>12</a:t>
            </a:r>
            <a:r>
              <a:rPr lang="zh-TW" altLang="en-US" smtClean="0"/>
              <a:t>點抽卡配對，並融入一些浪漫元素，只要用戶當天沒有送出邀請、就會擦身而過永遠錯過彼此。隔年，</a:t>
            </a:r>
            <a:r>
              <a:rPr lang="en-US" altLang="zh-TW" smtClean="0"/>
              <a:t>Dcard</a:t>
            </a:r>
            <a:r>
              <a:rPr lang="zh-TW" altLang="en-US" smtClean="0"/>
              <a:t>加進校園聊天室功能，接著一路演變到現在的綜合性論壇。</a:t>
            </a:r>
          </a:p>
        </p:txBody>
      </p:sp>
      <p:sp>
        <p:nvSpPr>
          <p:cNvPr id="2355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1E32C8B-16F6-45A2-9D2B-3C3E230F1D52}" type="slidenum">
              <a:rPr lang="zh-TW" altLang="en-US"/>
              <a:pPr eaLnBrk="1" hangingPunct="1"/>
              <a:t>3</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TW" altLang="en-US" smtClean="0"/>
              <a:t>資策會</a:t>
            </a:r>
            <a:r>
              <a:rPr lang="en-US" altLang="zh-TW" smtClean="0"/>
              <a:t>FIND</a:t>
            </a:r>
            <a:r>
              <a:rPr lang="zh-TW" altLang="en-US" smtClean="0"/>
              <a:t>一份台灣民眾社群網站行為調查，在</a:t>
            </a:r>
            <a:r>
              <a:rPr lang="en-US" altLang="zh-TW" smtClean="0"/>
              <a:t>12</a:t>
            </a:r>
            <a:r>
              <a:rPr lang="zh-TW" altLang="en-US" smtClean="0"/>
              <a:t>歲至</a:t>
            </a:r>
            <a:r>
              <a:rPr lang="en-US" altLang="zh-TW" smtClean="0"/>
              <a:t>24</a:t>
            </a:r>
            <a:r>
              <a:rPr lang="zh-TW" altLang="en-US" smtClean="0"/>
              <a:t>歲的使用者之中，有</a:t>
            </a:r>
            <a:r>
              <a:rPr lang="en-US" altLang="zh-TW" smtClean="0"/>
              <a:t>48</a:t>
            </a:r>
            <a:r>
              <a:rPr lang="zh-TW" altLang="en-US" smtClean="0"/>
              <a:t>％的人都造訪過</a:t>
            </a:r>
            <a:r>
              <a:rPr lang="en-US" altLang="zh-TW" smtClean="0"/>
              <a:t>Dcard</a:t>
            </a:r>
            <a:r>
              <a:rPr lang="zh-TW" altLang="en-US" smtClean="0"/>
              <a:t>，僅次於社群前輩</a:t>
            </a:r>
            <a:r>
              <a:rPr lang="en-US" altLang="zh-TW" smtClean="0"/>
              <a:t>Facebook</a:t>
            </a:r>
            <a:r>
              <a:rPr lang="zh-TW" altLang="en-US" smtClean="0"/>
              <a:t>、</a:t>
            </a:r>
            <a:r>
              <a:rPr lang="en-US" altLang="zh-TW" smtClean="0"/>
              <a:t>LINE</a:t>
            </a:r>
            <a:r>
              <a:rPr lang="zh-TW" altLang="en-US" smtClean="0"/>
              <a:t>、</a:t>
            </a:r>
            <a:r>
              <a:rPr lang="en-US" altLang="zh-TW" smtClean="0"/>
              <a:t>Youtube</a:t>
            </a:r>
            <a:r>
              <a:rPr lang="zh-TW" altLang="en-US" smtClean="0"/>
              <a:t>、</a:t>
            </a:r>
            <a:r>
              <a:rPr lang="en-US" altLang="zh-TW" smtClean="0"/>
              <a:t>Instagram</a:t>
            </a:r>
            <a:r>
              <a:rPr lang="zh-TW" altLang="en-US" smtClean="0"/>
              <a:t>和</a:t>
            </a:r>
            <a:r>
              <a:rPr lang="en-US" altLang="zh-TW" smtClean="0"/>
              <a:t>PTT</a:t>
            </a:r>
            <a:r>
              <a:rPr lang="zh-TW" altLang="en-US" smtClean="0"/>
              <a:t>。</a:t>
            </a:r>
            <a:endParaRPr lang="en-US" altLang="zh-TW" smtClean="0"/>
          </a:p>
          <a:p>
            <a:pPr>
              <a:spcBef>
                <a:spcPct val="0"/>
              </a:spcBef>
            </a:pPr>
            <a:r>
              <a:rPr lang="en-US" altLang="zh-TW" smtClean="0"/>
              <a:t>2011</a:t>
            </a:r>
            <a:r>
              <a:rPr lang="zh-TW" altLang="en-US" smtClean="0"/>
              <a:t>年誕生於台大學生宿舍，</a:t>
            </a:r>
            <a:r>
              <a:rPr lang="en-US" altLang="zh-TW" smtClean="0"/>
              <a:t>Dcard</a:t>
            </a:r>
            <a:r>
              <a:rPr lang="zh-TW" altLang="en-US" smtClean="0"/>
              <a:t>也在</a:t>
            </a:r>
            <a:r>
              <a:rPr lang="en-US" altLang="zh-TW" smtClean="0"/>
              <a:t>2015</a:t>
            </a:r>
            <a:r>
              <a:rPr lang="zh-TW" altLang="en-US" smtClean="0"/>
              <a:t>年正式走出學生創業、成立公司狄卡科技，團隊人數更從最初的</a:t>
            </a:r>
            <a:r>
              <a:rPr lang="en-US" altLang="zh-TW" smtClean="0"/>
              <a:t>2</a:t>
            </a:r>
            <a:r>
              <a:rPr lang="zh-TW" altLang="en-US" smtClean="0"/>
              <a:t>人，擴展到</a:t>
            </a:r>
            <a:r>
              <a:rPr lang="en-US" altLang="zh-TW" smtClean="0"/>
              <a:t>30</a:t>
            </a:r>
            <a:r>
              <a:rPr lang="zh-TW" altLang="en-US" smtClean="0"/>
              <a:t>多人。</a:t>
            </a:r>
            <a:endParaRPr lang="en-US" altLang="zh-TW" smtClean="0"/>
          </a:p>
          <a:p>
            <a:pPr>
              <a:spcBef>
                <a:spcPct val="0"/>
              </a:spcBef>
            </a:pPr>
            <a:r>
              <a:rPr lang="en-US" altLang="zh-TW" smtClean="0"/>
              <a:t>2016</a:t>
            </a:r>
            <a:r>
              <a:rPr lang="zh-TW" altLang="en-US" smtClean="0"/>
              <a:t>年底，</a:t>
            </a:r>
            <a:r>
              <a:rPr lang="en-US" altLang="zh-TW" smtClean="0"/>
              <a:t>Dcard</a:t>
            </a:r>
            <a:r>
              <a:rPr lang="zh-TW" altLang="en-US" smtClean="0"/>
              <a:t>更是已經發展成一個每月不重複訪客</a:t>
            </a:r>
            <a:r>
              <a:rPr lang="en-US" altLang="zh-TW" smtClean="0"/>
              <a:t>800</a:t>
            </a:r>
            <a:r>
              <a:rPr lang="zh-TW" altLang="en-US" smtClean="0"/>
              <a:t>萬以上、註冊用戶數超過上百萬人的社群平台，用戶累計抽出超過</a:t>
            </a:r>
            <a:r>
              <a:rPr lang="en-US" altLang="zh-TW" smtClean="0"/>
              <a:t>1.5</a:t>
            </a:r>
            <a:r>
              <a:rPr lang="zh-TW" altLang="en-US" smtClean="0"/>
              <a:t>億張卡、每</a:t>
            </a:r>
            <a:r>
              <a:rPr lang="en-US" altLang="zh-TW" smtClean="0"/>
              <a:t>10</a:t>
            </a:r>
            <a:r>
              <a:rPr lang="zh-TW" altLang="en-US" smtClean="0"/>
              <a:t>秒就有一篇新文章誕生。</a:t>
            </a:r>
          </a:p>
        </p:txBody>
      </p:sp>
      <p:sp>
        <p:nvSpPr>
          <p:cNvPr id="245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9F130C2-6448-4B3C-8E37-4C302BE150E2}" type="slidenum">
              <a:rPr lang="zh-TW" altLang="en-US"/>
              <a:pPr eaLnBrk="1" hangingPunct="1"/>
              <a:t>4</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TW" altLang="en-US" smtClean="0"/>
              <a:t>目前，</a:t>
            </a:r>
            <a:r>
              <a:rPr lang="en-US" altLang="zh-TW" smtClean="0"/>
              <a:t>Dcard</a:t>
            </a:r>
            <a:r>
              <a:rPr lang="zh-TW" altLang="en-US" smtClean="0"/>
              <a:t>的商業模式就是廣告，由於接觸到的是剛開始培養消費習慣的大學生族群，所以成效不錯</a:t>
            </a:r>
          </a:p>
        </p:txBody>
      </p:sp>
      <p:sp>
        <p:nvSpPr>
          <p:cNvPr id="2560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B3A000C-32AE-4DE7-A68E-EA27407A61A0}" type="slidenum">
              <a:rPr lang="zh-TW" altLang="en-US"/>
              <a:pPr eaLnBrk="1" hangingPunct="1"/>
              <a:t>5</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TW" altLang="en-US" smtClean="0"/>
          </a:p>
        </p:txBody>
      </p:sp>
      <p:sp>
        <p:nvSpPr>
          <p:cNvPr id="2662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F29DC1A-0A80-498E-B859-F8DBDA2F4F0B}" type="slidenum">
              <a:rPr lang="zh-TW" altLang="en-US"/>
              <a:pPr eaLnBrk="1" hangingPunct="1"/>
              <a:t>6</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TW" altLang="en-US" smtClean="0"/>
              <a:t>發文</a:t>
            </a:r>
          </a:p>
        </p:txBody>
      </p:sp>
      <p:sp>
        <p:nvSpPr>
          <p:cNvPr id="2765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886AAE0-B294-436B-ABBA-229A646040B6}" type="slidenum">
              <a:rPr lang="zh-TW" altLang="en-US"/>
              <a:pPr eaLnBrk="1" hangingPunct="1"/>
              <a:t>11</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TW" altLang="en-US" smtClean="0"/>
              <a:t>回文</a:t>
            </a:r>
          </a:p>
        </p:txBody>
      </p:sp>
      <p:sp>
        <p:nvSpPr>
          <p:cNvPr id="2867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08706CD-21C9-4728-B809-9AC37B064BA9}" type="slidenum">
              <a:rPr lang="zh-TW" altLang="en-US"/>
              <a:pPr eaLnBrk="1" hangingPunct="1"/>
              <a:t>12</a:t>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TW" smtClean="0"/>
              <a:t>TF 80%: 31-155</a:t>
            </a:r>
          </a:p>
          <a:p>
            <a:pPr>
              <a:spcBef>
                <a:spcPct val="0"/>
              </a:spcBef>
            </a:pPr>
            <a:endParaRPr lang="zh-TW" altLang="en-US" smtClean="0"/>
          </a:p>
        </p:txBody>
      </p:sp>
      <p:sp>
        <p:nvSpPr>
          <p:cNvPr id="2970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8FCCDDB-917C-4E93-9F44-1523C36B43C6}" type="slidenum">
              <a:rPr lang="zh-TW" altLang="en-US"/>
              <a:pPr eaLnBrk="1" hangingPunct="1"/>
              <a:t>13</a:t>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TW" altLang="en-US" smtClean="0"/>
              <a:t>發文</a:t>
            </a:r>
            <a:endParaRPr lang="en-US" altLang="zh-TW" smtClean="0"/>
          </a:p>
          <a:p>
            <a:pPr>
              <a:spcBef>
                <a:spcPct val="0"/>
              </a:spcBef>
            </a:pPr>
            <a:r>
              <a:rPr lang="en-US" altLang="zh-TW" smtClean="0"/>
              <a:t>---</a:t>
            </a:r>
          </a:p>
          <a:p>
            <a:pPr>
              <a:spcBef>
                <a:spcPct val="0"/>
              </a:spcBef>
            </a:pPr>
            <a:r>
              <a:rPr lang="zh-TW" altLang="en-US" smtClean="0"/>
              <a:t>採用</a:t>
            </a:r>
            <a:r>
              <a:rPr lang="en-US" altLang="zh-TW" smtClean="0"/>
              <a:t>Global Weight</a:t>
            </a:r>
            <a:r>
              <a:rPr lang="zh-TW" altLang="en-US" smtClean="0"/>
              <a:t>的方式</a:t>
            </a:r>
            <a:endParaRPr lang="en-US" altLang="zh-TW" smtClean="0"/>
          </a:p>
          <a:p>
            <a:pPr>
              <a:spcBef>
                <a:spcPct val="0"/>
              </a:spcBef>
            </a:pPr>
            <a:r>
              <a:rPr lang="zh-TW" altLang="en-US" smtClean="0"/>
              <a:t>因為觀察</a:t>
            </a:r>
            <a:r>
              <a:rPr lang="en-US" altLang="zh-TW" smtClean="0"/>
              <a:t>DCard</a:t>
            </a:r>
            <a:r>
              <a:rPr lang="zh-TW" altLang="en-US" smtClean="0"/>
              <a:t>的</a:t>
            </a:r>
            <a:r>
              <a:rPr lang="en-US" altLang="zh-TW" smtClean="0"/>
              <a:t>PO</a:t>
            </a:r>
            <a:r>
              <a:rPr lang="zh-TW" altLang="en-US" smtClean="0"/>
              <a:t>文字數多半都不多，所以採用這種類似標題相似度比較的方法</a:t>
            </a:r>
          </a:p>
        </p:txBody>
      </p:sp>
      <p:sp>
        <p:nvSpPr>
          <p:cNvPr id="307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3BDAE0A-573E-4DFB-B3B8-43830A179AF8}" type="slidenum">
              <a:rPr lang="zh-TW" altLang="en-US"/>
              <a:pPr eaLnBrk="1" hangingPunct="1"/>
              <a:t>14</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zh-TW"/>
          </a:p>
        </p:txBody>
      </p:sp>
      <p:sp>
        <p:nvSpPr>
          <p:cNvPr id="6" name="Rectangle 6"/>
          <p:cNvSpPr>
            <a:spLocks noGrp="1" noChangeArrowheads="1"/>
          </p:cNvSpPr>
          <p:nvPr>
            <p:ph type="sldNum" sz="quarter" idx="12"/>
          </p:nvPr>
        </p:nvSpPr>
        <p:spPr>
          <a:ln/>
        </p:spPr>
        <p:txBody>
          <a:bodyPr/>
          <a:lstStyle>
            <a:lvl1pPr>
              <a:defRPr/>
            </a:lvl1pPr>
          </a:lstStyle>
          <a:p>
            <a:pPr>
              <a:defRPr/>
            </a:pPr>
            <a:fld id="{20828873-7D9E-4E1B-8344-CE5C4A005162}" type="slidenum">
              <a:rPr lang="es-ES" altLang="zh-TW"/>
              <a:pPr>
                <a:defRPr/>
              </a:pPr>
              <a:t>‹#›</a:t>
            </a:fld>
            <a:endParaRPr lang="es-ES" altLang="zh-TW"/>
          </a:p>
        </p:txBody>
      </p:sp>
    </p:spTree>
    <p:extLst>
      <p:ext uri="{BB962C8B-B14F-4D97-AF65-F5344CB8AC3E}">
        <p14:creationId xmlns:p14="http://schemas.microsoft.com/office/powerpoint/2010/main" val="201453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zh-TW"/>
          </a:p>
        </p:txBody>
      </p:sp>
      <p:sp>
        <p:nvSpPr>
          <p:cNvPr id="6" name="Rectangle 6"/>
          <p:cNvSpPr>
            <a:spLocks noGrp="1" noChangeArrowheads="1"/>
          </p:cNvSpPr>
          <p:nvPr>
            <p:ph type="sldNum" sz="quarter" idx="12"/>
          </p:nvPr>
        </p:nvSpPr>
        <p:spPr>
          <a:ln/>
        </p:spPr>
        <p:txBody>
          <a:bodyPr/>
          <a:lstStyle>
            <a:lvl1pPr>
              <a:defRPr/>
            </a:lvl1pPr>
          </a:lstStyle>
          <a:p>
            <a:pPr>
              <a:defRPr/>
            </a:pPr>
            <a:fld id="{F91DE9BD-FC55-4F6B-9662-21F3903070B6}" type="slidenum">
              <a:rPr lang="es-ES" altLang="zh-TW"/>
              <a:pPr>
                <a:defRPr/>
              </a:pPr>
              <a:t>‹#›</a:t>
            </a:fld>
            <a:endParaRPr lang="es-ES" altLang="zh-TW"/>
          </a:p>
        </p:txBody>
      </p:sp>
    </p:spTree>
    <p:extLst>
      <p:ext uri="{BB962C8B-B14F-4D97-AF65-F5344CB8AC3E}">
        <p14:creationId xmlns:p14="http://schemas.microsoft.com/office/powerpoint/2010/main" val="2654543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zh-TW"/>
          </a:p>
        </p:txBody>
      </p:sp>
      <p:sp>
        <p:nvSpPr>
          <p:cNvPr id="6" name="Rectangle 6"/>
          <p:cNvSpPr>
            <a:spLocks noGrp="1" noChangeArrowheads="1"/>
          </p:cNvSpPr>
          <p:nvPr>
            <p:ph type="sldNum" sz="quarter" idx="12"/>
          </p:nvPr>
        </p:nvSpPr>
        <p:spPr>
          <a:ln/>
        </p:spPr>
        <p:txBody>
          <a:bodyPr/>
          <a:lstStyle>
            <a:lvl1pPr>
              <a:defRPr/>
            </a:lvl1pPr>
          </a:lstStyle>
          <a:p>
            <a:pPr>
              <a:defRPr/>
            </a:pPr>
            <a:fld id="{C9CB1961-F1EB-4423-B9A2-D3E21421BDB8}" type="slidenum">
              <a:rPr lang="es-ES" altLang="zh-TW"/>
              <a:pPr>
                <a:defRPr/>
              </a:pPr>
              <a:t>‹#›</a:t>
            </a:fld>
            <a:endParaRPr lang="es-ES" altLang="zh-TW"/>
          </a:p>
        </p:txBody>
      </p:sp>
    </p:spTree>
    <p:extLst>
      <p:ext uri="{BB962C8B-B14F-4D97-AF65-F5344CB8AC3E}">
        <p14:creationId xmlns:p14="http://schemas.microsoft.com/office/powerpoint/2010/main" val="2239139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zh-TW"/>
          </a:p>
        </p:txBody>
      </p:sp>
      <p:sp>
        <p:nvSpPr>
          <p:cNvPr id="6" name="Rectangle 6"/>
          <p:cNvSpPr>
            <a:spLocks noGrp="1" noChangeArrowheads="1"/>
          </p:cNvSpPr>
          <p:nvPr>
            <p:ph type="sldNum" sz="quarter" idx="12"/>
          </p:nvPr>
        </p:nvSpPr>
        <p:spPr>
          <a:ln/>
        </p:spPr>
        <p:txBody>
          <a:bodyPr/>
          <a:lstStyle>
            <a:lvl1pPr>
              <a:defRPr/>
            </a:lvl1pPr>
          </a:lstStyle>
          <a:p>
            <a:pPr>
              <a:defRPr/>
            </a:pPr>
            <a:fld id="{7C1984D0-8DDB-47EB-B413-9C0A58CAA75E}" type="slidenum">
              <a:rPr lang="es-ES" altLang="zh-TW"/>
              <a:pPr>
                <a:defRPr/>
              </a:pPr>
              <a:t>‹#›</a:t>
            </a:fld>
            <a:endParaRPr lang="es-ES" altLang="zh-TW"/>
          </a:p>
        </p:txBody>
      </p:sp>
    </p:spTree>
    <p:extLst>
      <p:ext uri="{BB962C8B-B14F-4D97-AF65-F5344CB8AC3E}">
        <p14:creationId xmlns:p14="http://schemas.microsoft.com/office/powerpoint/2010/main" val="384844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3616E50-904F-4321-A298-C7BFCFECFAF0}" type="slidenum">
              <a:rPr lang="es-ES" altLang="zh-TW"/>
              <a:pPr>
                <a:defRPr/>
              </a:pPr>
              <a:t>‹#›</a:t>
            </a:fld>
            <a:endParaRPr lang="es-ES" altLang="zh-TW"/>
          </a:p>
        </p:txBody>
      </p:sp>
    </p:spTree>
    <p:extLst>
      <p:ext uri="{BB962C8B-B14F-4D97-AF65-F5344CB8AC3E}">
        <p14:creationId xmlns:p14="http://schemas.microsoft.com/office/powerpoint/2010/main" val="381012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zh-TW"/>
          </a:p>
        </p:txBody>
      </p:sp>
      <p:sp>
        <p:nvSpPr>
          <p:cNvPr id="7" name="Rectangle 6"/>
          <p:cNvSpPr>
            <a:spLocks noGrp="1" noChangeArrowheads="1"/>
          </p:cNvSpPr>
          <p:nvPr>
            <p:ph type="sldNum" sz="quarter" idx="12"/>
          </p:nvPr>
        </p:nvSpPr>
        <p:spPr>
          <a:ln/>
        </p:spPr>
        <p:txBody>
          <a:bodyPr/>
          <a:lstStyle>
            <a:lvl1pPr>
              <a:defRPr/>
            </a:lvl1pPr>
          </a:lstStyle>
          <a:p>
            <a:pPr>
              <a:defRPr/>
            </a:pPr>
            <a:fld id="{C462207C-0352-4C71-AC85-AA10EEECFE83}" type="slidenum">
              <a:rPr lang="es-ES" altLang="zh-TW"/>
              <a:pPr>
                <a:defRPr/>
              </a:pPr>
              <a:t>‹#›</a:t>
            </a:fld>
            <a:endParaRPr lang="es-ES" altLang="zh-TW"/>
          </a:p>
        </p:txBody>
      </p:sp>
    </p:spTree>
    <p:extLst>
      <p:ext uri="{BB962C8B-B14F-4D97-AF65-F5344CB8AC3E}">
        <p14:creationId xmlns:p14="http://schemas.microsoft.com/office/powerpoint/2010/main" val="184893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s-E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s-ES" altLang="zh-TW"/>
          </a:p>
        </p:txBody>
      </p:sp>
      <p:sp>
        <p:nvSpPr>
          <p:cNvPr id="9" name="Rectangle 6"/>
          <p:cNvSpPr>
            <a:spLocks noGrp="1" noChangeArrowheads="1"/>
          </p:cNvSpPr>
          <p:nvPr>
            <p:ph type="sldNum" sz="quarter" idx="12"/>
          </p:nvPr>
        </p:nvSpPr>
        <p:spPr>
          <a:ln/>
        </p:spPr>
        <p:txBody>
          <a:bodyPr/>
          <a:lstStyle>
            <a:lvl1pPr>
              <a:defRPr/>
            </a:lvl1pPr>
          </a:lstStyle>
          <a:p>
            <a:pPr>
              <a:defRPr/>
            </a:pPr>
            <a:fld id="{307BC0BD-22A4-40AF-8465-5FA73CA0CF89}" type="slidenum">
              <a:rPr lang="es-ES" altLang="zh-TW"/>
              <a:pPr>
                <a:defRPr/>
              </a:pPr>
              <a:t>‹#›</a:t>
            </a:fld>
            <a:endParaRPr lang="es-ES" altLang="zh-TW"/>
          </a:p>
        </p:txBody>
      </p:sp>
    </p:spTree>
    <p:extLst>
      <p:ext uri="{BB962C8B-B14F-4D97-AF65-F5344CB8AC3E}">
        <p14:creationId xmlns:p14="http://schemas.microsoft.com/office/powerpoint/2010/main" val="389529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s-E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s-ES" altLang="zh-TW"/>
          </a:p>
        </p:txBody>
      </p:sp>
      <p:sp>
        <p:nvSpPr>
          <p:cNvPr id="5" name="Rectangle 6"/>
          <p:cNvSpPr>
            <a:spLocks noGrp="1" noChangeArrowheads="1"/>
          </p:cNvSpPr>
          <p:nvPr>
            <p:ph type="sldNum" sz="quarter" idx="12"/>
          </p:nvPr>
        </p:nvSpPr>
        <p:spPr>
          <a:ln/>
        </p:spPr>
        <p:txBody>
          <a:bodyPr/>
          <a:lstStyle>
            <a:lvl1pPr>
              <a:defRPr/>
            </a:lvl1pPr>
          </a:lstStyle>
          <a:p>
            <a:pPr>
              <a:defRPr/>
            </a:pPr>
            <a:fld id="{7DE0FB5C-CC07-4E2C-B091-5A95CF95978E}" type="slidenum">
              <a:rPr lang="es-ES" altLang="zh-TW"/>
              <a:pPr>
                <a:defRPr/>
              </a:pPr>
              <a:t>‹#›</a:t>
            </a:fld>
            <a:endParaRPr lang="es-ES" altLang="zh-TW"/>
          </a:p>
        </p:txBody>
      </p:sp>
    </p:spTree>
    <p:extLst>
      <p:ext uri="{BB962C8B-B14F-4D97-AF65-F5344CB8AC3E}">
        <p14:creationId xmlns:p14="http://schemas.microsoft.com/office/powerpoint/2010/main" val="62684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s-ES" altLang="zh-TW"/>
          </a:p>
        </p:txBody>
      </p:sp>
      <p:sp>
        <p:nvSpPr>
          <p:cNvPr id="4" name="Rectangle 6"/>
          <p:cNvSpPr>
            <a:spLocks noGrp="1" noChangeArrowheads="1"/>
          </p:cNvSpPr>
          <p:nvPr>
            <p:ph type="sldNum" sz="quarter" idx="12"/>
          </p:nvPr>
        </p:nvSpPr>
        <p:spPr>
          <a:ln/>
        </p:spPr>
        <p:txBody>
          <a:bodyPr/>
          <a:lstStyle>
            <a:lvl1pPr>
              <a:defRPr/>
            </a:lvl1pPr>
          </a:lstStyle>
          <a:p>
            <a:pPr>
              <a:defRPr/>
            </a:pPr>
            <a:fld id="{C3056F42-E6A9-4416-A8B0-AF390CDED0F9}" type="slidenum">
              <a:rPr lang="es-ES" altLang="zh-TW"/>
              <a:pPr>
                <a:defRPr/>
              </a:pPr>
              <a:t>‹#›</a:t>
            </a:fld>
            <a:endParaRPr lang="es-ES" altLang="zh-TW"/>
          </a:p>
        </p:txBody>
      </p:sp>
    </p:spTree>
    <p:extLst>
      <p:ext uri="{BB962C8B-B14F-4D97-AF65-F5344CB8AC3E}">
        <p14:creationId xmlns:p14="http://schemas.microsoft.com/office/powerpoint/2010/main" val="1924388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zh-TW"/>
          </a:p>
        </p:txBody>
      </p:sp>
      <p:sp>
        <p:nvSpPr>
          <p:cNvPr id="7" name="Rectangle 6"/>
          <p:cNvSpPr>
            <a:spLocks noGrp="1" noChangeArrowheads="1"/>
          </p:cNvSpPr>
          <p:nvPr>
            <p:ph type="sldNum" sz="quarter" idx="12"/>
          </p:nvPr>
        </p:nvSpPr>
        <p:spPr>
          <a:ln/>
        </p:spPr>
        <p:txBody>
          <a:bodyPr/>
          <a:lstStyle>
            <a:lvl1pPr>
              <a:defRPr/>
            </a:lvl1pPr>
          </a:lstStyle>
          <a:p>
            <a:pPr>
              <a:defRPr/>
            </a:pPr>
            <a:fld id="{14A886D0-26D3-4377-8136-43FA698B6F9D}" type="slidenum">
              <a:rPr lang="es-ES" altLang="zh-TW"/>
              <a:pPr>
                <a:defRPr/>
              </a:pPr>
              <a:t>‹#›</a:t>
            </a:fld>
            <a:endParaRPr lang="es-ES" altLang="zh-TW"/>
          </a:p>
        </p:txBody>
      </p:sp>
    </p:spTree>
    <p:extLst>
      <p:ext uri="{BB962C8B-B14F-4D97-AF65-F5344CB8AC3E}">
        <p14:creationId xmlns:p14="http://schemas.microsoft.com/office/powerpoint/2010/main" val="413337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E64C1D9-438A-476F-88FC-3352D458AE44}" type="slidenum">
              <a:rPr lang="es-ES" altLang="zh-TW"/>
              <a:pPr>
                <a:defRPr/>
              </a:pPr>
              <a:t>‹#›</a:t>
            </a:fld>
            <a:endParaRPr lang="es-ES" altLang="zh-TW"/>
          </a:p>
        </p:txBody>
      </p:sp>
    </p:spTree>
    <p:extLst>
      <p:ext uri="{BB962C8B-B14F-4D97-AF65-F5344CB8AC3E}">
        <p14:creationId xmlns:p14="http://schemas.microsoft.com/office/powerpoint/2010/main" val="340468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zh-TW"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zh-TW" smtClean="0"/>
              <a:t>Haga clic para modificar el estilo de texto del patrón</a:t>
            </a:r>
          </a:p>
          <a:p>
            <a:pPr lvl="1"/>
            <a:r>
              <a:rPr lang="es-ES" altLang="zh-TW" smtClean="0"/>
              <a:t>Segundo nivel</a:t>
            </a:r>
          </a:p>
          <a:p>
            <a:pPr lvl="2"/>
            <a:r>
              <a:rPr lang="es-ES" altLang="zh-TW" smtClean="0"/>
              <a:t>Tercer nivel</a:t>
            </a:r>
          </a:p>
          <a:p>
            <a:pPr lvl="3"/>
            <a:r>
              <a:rPr lang="es-ES" altLang="zh-TW" smtClean="0"/>
              <a:t>Cuarto nivel</a:t>
            </a:r>
          </a:p>
          <a:p>
            <a:pPr lvl="4"/>
            <a:r>
              <a:rPr lang="es-ES" altLang="zh-TW"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ea typeface="新細明體" charset="-120"/>
              </a:defRPr>
            </a:lvl1pPr>
          </a:lstStyle>
          <a:p>
            <a:pPr>
              <a:defRPr/>
            </a:pPr>
            <a:endParaRPr lang="es-E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ea typeface="新細明體" charset="-120"/>
              </a:defRPr>
            </a:lvl1pPr>
          </a:lstStyle>
          <a:p>
            <a:pPr>
              <a:defRPr/>
            </a:pPr>
            <a:endParaRPr lang="es-E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ea typeface="新細明體" charset="-120"/>
              </a:defRPr>
            </a:lvl1pPr>
          </a:lstStyle>
          <a:p>
            <a:pPr>
              <a:defRPr/>
            </a:pPr>
            <a:fld id="{84D28618-D2DC-4063-9F30-915EE18BC30F}" type="slidenum">
              <a:rPr lang="es-ES" altLang="zh-TW"/>
              <a:pPr>
                <a:defRPr/>
              </a:pPr>
              <a:t>‹#›</a:t>
            </a:fld>
            <a:endParaRPr lang="es-E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gif"/></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050" name="圖片 5"/>
          <p:cNvPicPr>
            <a:picLocks noChangeAspect="1"/>
          </p:cNvPicPr>
          <p:nvPr/>
        </p:nvPicPr>
        <p:blipFill>
          <a:blip r:embed="rId3">
            <a:extLst>
              <a:ext uri="{28A0092B-C50C-407E-A947-70E740481C1C}">
                <a14:useLocalDpi xmlns:a14="http://schemas.microsoft.com/office/drawing/2010/main" val="0"/>
              </a:ext>
            </a:extLst>
          </a:blip>
          <a:srcRect l="2264" t="13547" r="2264" b="11058"/>
          <a:stretch>
            <a:fillRect/>
          </a:stretch>
        </p:blipFill>
        <p:spPr bwMode="auto">
          <a:xfrm>
            <a:off x="1600200" y="1863725"/>
            <a:ext cx="5943600"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l="15833" t="3391" r="40361" b="3987"/>
          <a:stretch>
            <a:fillRect/>
          </a:stretch>
        </p:blipFill>
        <p:spPr bwMode="auto">
          <a:xfrm>
            <a:off x="415925" y="582613"/>
            <a:ext cx="4895850" cy="581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圖片 8"/>
          <p:cNvPicPr>
            <a:picLocks noChangeAspect="1"/>
          </p:cNvPicPr>
          <p:nvPr/>
        </p:nvPicPr>
        <p:blipFill>
          <a:blip r:embed="rId3">
            <a:extLst>
              <a:ext uri="{28A0092B-C50C-407E-A947-70E740481C1C}">
                <a14:useLocalDpi xmlns:a14="http://schemas.microsoft.com/office/drawing/2010/main" val="0"/>
              </a:ext>
            </a:extLst>
          </a:blip>
          <a:srcRect l="5598" t="2310" r="5807"/>
          <a:stretch>
            <a:fillRect/>
          </a:stretch>
        </p:blipFill>
        <p:spPr bwMode="auto">
          <a:xfrm>
            <a:off x="5326063" y="857250"/>
            <a:ext cx="3384550"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4076700"/>
            <a:ext cx="227647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1" name="群組 2"/>
          <p:cNvGrpSpPr>
            <a:grpSpLocks/>
          </p:cNvGrpSpPr>
          <p:nvPr/>
        </p:nvGrpSpPr>
        <p:grpSpPr bwMode="auto">
          <a:xfrm>
            <a:off x="468313" y="620713"/>
            <a:ext cx="4014787" cy="3768725"/>
            <a:chOff x="5127812" y="2915180"/>
            <a:chExt cx="4016188" cy="3768381"/>
          </a:xfrm>
        </p:grpSpPr>
        <p:pic>
          <p:nvPicPr>
            <p:cNvPr id="12296" name="圖片 3"/>
            <p:cNvPicPr>
              <a:picLocks noChangeAspect="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5127812" y="2915180"/>
              <a:ext cx="4016188" cy="3768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文字方塊 4"/>
            <p:cNvSpPr txBox="1">
              <a:spLocks noChangeArrowheads="1"/>
            </p:cNvSpPr>
            <p:nvPr/>
          </p:nvSpPr>
          <p:spPr bwMode="auto">
            <a:xfrm>
              <a:off x="6037942" y="3672115"/>
              <a:ext cx="2699657"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zh-TW" altLang="en-US" b="1">
                  <a:solidFill>
                    <a:srgbClr val="0070C0"/>
                  </a:solidFill>
                </a:rPr>
                <a:t>如題北醫有在用</a:t>
              </a:r>
              <a:r>
                <a:rPr lang="en-US" altLang="zh-TW" b="1">
                  <a:solidFill>
                    <a:srgbClr val="0070C0"/>
                  </a:solidFill>
                </a:rPr>
                <a:t>dcard</a:t>
              </a:r>
              <a:r>
                <a:rPr lang="zh-TW" altLang="en-US" b="1">
                  <a:solidFill>
                    <a:srgbClr val="0070C0"/>
                  </a:solidFill>
                </a:rPr>
                <a:t>的人是不是很少啊</a:t>
              </a:r>
              <a:endParaRPr lang="en-US" altLang="zh-TW" b="1">
                <a:solidFill>
                  <a:srgbClr val="0070C0"/>
                </a:solidFill>
              </a:endParaRPr>
            </a:p>
            <a:p>
              <a:pPr eaLnBrk="1" hangingPunct="1"/>
              <a:r>
                <a:rPr lang="zh-TW" altLang="en-US" b="1">
                  <a:solidFill>
                    <a:srgbClr val="0070C0"/>
                  </a:solidFill>
                </a:rPr>
                <a:t>還是都不點進來校版</a:t>
              </a:r>
              <a:endParaRPr lang="en-US" altLang="zh-TW" b="1">
                <a:solidFill>
                  <a:srgbClr val="0070C0"/>
                </a:solidFill>
              </a:endParaRPr>
            </a:p>
            <a:p>
              <a:pPr eaLnBrk="1" hangingPunct="1"/>
              <a:r>
                <a:rPr lang="zh-TW" altLang="en-US" b="1">
                  <a:solidFill>
                    <a:srgbClr val="0070C0"/>
                  </a:solidFill>
                </a:rPr>
                <a:t>想要跟風做個統計</a:t>
              </a:r>
              <a:endParaRPr lang="en-US" altLang="zh-TW" b="1">
                <a:solidFill>
                  <a:srgbClr val="0070C0"/>
                </a:solidFill>
              </a:endParaRPr>
            </a:p>
            <a:p>
              <a:pPr eaLnBrk="1" hangingPunct="1"/>
              <a:r>
                <a:rPr lang="zh-TW" altLang="en-US" b="1">
                  <a:solidFill>
                    <a:srgbClr val="0070C0"/>
                  </a:solidFill>
                </a:rPr>
                <a:t>有用的人可以給個愛心嗎</a:t>
              </a:r>
              <a:r>
                <a:rPr lang="en-US" altLang="zh-TW" b="1">
                  <a:solidFill>
                    <a:srgbClr val="0070C0"/>
                  </a:solidFill>
                </a:rPr>
                <a:t>?</a:t>
              </a:r>
            </a:p>
            <a:p>
              <a:pPr eaLnBrk="1" hangingPunct="1"/>
              <a:r>
                <a:rPr lang="zh-TW" altLang="en-US" b="1">
                  <a:solidFill>
                    <a:srgbClr val="0070C0"/>
                  </a:solidFill>
                </a:rPr>
                <a:t>但是按了不會脫魯</a:t>
              </a:r>
              <a:endParaRPr lang="en-US" altLang="zh-TW" b="1">
                <a:solidFill>
                  <a:srgbClr val="0070C0"/>
                </a:solidFill>
              </a:endParaRPr>
            </a:p>
            <a:p>
              <a:pPr eaLnBrk="1" hangingPunct="1"/>
              <a:r>
                <a:rPr lang="zh-TW" altLang="en-US" b="1">
                  <a:solidFill>
                    <a:srgbClr val="0070C0"/>
                  </a:solidFill>
                </a:rPr>
                <a:t>你就只是按了</a:t>
              </a:r>
              <a:r>
                <a:rPr lang="en-US" altLang="zh-TW" b="1">
                  <a:solidFill>
                    <a:srgbClr val="0070C0"/>
                  </a:solidFill>
                </a:rPr>
                <a:t>……</a:t>
              </a:r>
              <a:endParaRPr lang="zh-TW" altLang="en-US" b="1">
                <a:solidFill>
                  <a:srgbClr val="0070C0"/>
                </a:solidFill>
              </a:endParaRPr>
            </a:p>
          </p:txBody>
        </p:sp>
        <p:grpSp>
          <p:nvGrpSpPr>
            <p:cNvPr id="12298" name="群組 5"/>
            <p:cNvGrpSpPr>
              <a:grpSpLocks/>
            </p:cNvGrpSpPr>
            <p:nvPr/>
          </p:nvGrpSpPr>
          <p:grpSpPr bwMode="auto">
            <a:xfrm>
              <a:off x="6865256" y="3367314"/>
              <a:ext cx="1756228" cy="369332"/>
              <a:chOff x="6865256" y="3367314"/>
              <a:chExt cx="1756228" cy="369332"/>
            </a:xfrm>
          </p:grpSpPr>
          <p:sp>
            <p:nvSpPr>
              <p:cNvPr id="12299" name="文字方塊 6"/>
              <p:cNvSpPr txBox="1">
                <a:spLocks noChangeArrowheads="1"/>
              </p:cNvSpPr>
              <p:nvPr/>
            </p:nvSpPr>
            <p:spPr bwMode="auto">
              <a:xfrm>
                <a:off x="6865256" y="3367314"/>
                <a:ext cx="17562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zh-TW" altLang="en-US">
                    <a:solidFill>
                      <a:srgbClr val="FF0000"/>
                    </a:solidFill>
                  </a:rPr>
                  <a:t>喜歡：</a:t>
                </a:r>
                <a:r>
                  <a:rPr lang="en-US" altLang="zh-TW">
                    <a:solidFill>
                      <a:srgbClr val="FF0000"/>
                    </a:solidFill>
                  </a:rPr>
                  <a:t>271</a:t>
                </a:r>
                <a:endParaRPr lang="zh-TW" altLang="en-US">
                  <a:solidFill>
                    <a:srgbClr val="FF0000"/>
                  </a:solidFill>
                </a:endParaRPr>
              </a:p>
            </p:txBody>
          </p:sp>
          <p:sp>
            <p:nvSpPr>
              <p:cNvPr id="8" name="心形 7"/>
              <p:cNvSpPr/>
              <p:nvPr/>
            </p:nvSpPr>
            <p:spPr>
              <a:xfrm>
                <a:off x="7068414" y="3396148"/>
                <a:ext cx="287437" cy="288898"/>
              </a:xfrm>
              <a:prstGeom prst="hear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pSp>
      </p:grpSp>
      <p:pic>
        <p:nvPicPr>
          <p:cNvPr id="12292" name="圖片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56050" y="1412875"/>
            <a:ext cx="4789488"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文字方塊 9"/>
          <p:cNvSpPr txBox="1">
            <a:spLocks noChangeArrowheads="1"/>
          </p:cNvSpPr>
          <p:nvPr/>
        </p:nvSpPr>
        <p:spPr bwMode="auto">
          <a:xfrm>
            <a:off x="5564188" y="1797050"/>
            <a:ext cx="1755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zh-TW" altLang="en-US">
                <a:solidFill>
                  <a:srgbClr val="FF0000"/>
                </a:solidFill>
              </a:rPr>
              <a:t>喜歡：</a:t>
            </a:r>
            <a:r>
              <a:rPr lang="en-US" altLang="zh-TW">
                <a:solidFill>
                  <a:srgbClr val="FF0000"/>
                </a:solidFill>
              </a:rPr>
              <a:t>152</a:t>
            </a:r>
            <a:endParaRPr lang="zh-TW" altLang="en-US">
              <a:solidFill>
                <a:srgbClr val="FF0000"/>
              </a:solidFill>
            </a:endParaRPr>
          </a:p>
        </p:txBody>
      </p:sp>
      <p:sp>
        <p:nvSpPr>
          <p:cNvPr id="11" name="心形 10"/>
          <p:cNvSpPr/>
          <p:nvPr/>
        </p:nvSpPr>
        <p:spPr>
          <a:xfrm>
            <a:off x="5767388" y="1825625"/>
            <a:ext cx="288925" cy="287338"/>
          </a:xfrm>
          <a:prstGeom prst="hear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2295" name="文字方塊 11"/>
          <p:cNvSpPr txBox="1">
            <a:spLocks noChangeArrowheads="1"/>
          </p:cNvSpPr>
          <p:nvPr/>
        </p:nvSpPr>
        <p:spPr bwMode="auto">
          <a:xfrm>
            <a:off x="4652963" y="2192338"/>
            <a:ext cx="4383087"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zh-TW" altLang="en-US" b="1">
                <a:solidFill>
                  <a:srgbClr val="0070C0"/>
                </a:solidFill>
              </a:rPr>
              <a:t>　　大家小心附醫前某排班</a:t>
            </a:r>
            <a:endParaRPr lang="en-US" altLang="zh-TW" b="1">
              <a:solidFill>
                <a:srgbClr val="0070C0"/>
              </a:solidFill>
            </a:endParaRPr>
          </a:p>
          <a:p>
            <a:pPr eaLnBrk="1" hangingPunct="1"/>
            <a:r>
              <a:rPr lang="zh-TW" altLang="en-US" b="1">
                <a:solidFill>
                  <a:srgbClr val="0070C0"/>
                </a:solidFill>
              </a:rPr>
              <a:t>　車頂掛吳興的自營大型計程車</a:t>
            </a:r>
            <a:endParaRPr lang="en-US" altLang="zh-TW" b="1">
              <a:solidFill>
                <a:srgbClr val="0070C0"/>
              </a:solidFill>
            </a:endParaRPr>
          </a:p>
          <a:p>
            <a:pPr eaLnBrk="1" hangingPunct="1"/>
            <a:r>
              <a:rPr lang="zh-TW" altLang="en-US" b="1">
                <a:solidFill>
                  <a:srgbClr val="0070C0"/>
                </a:solidFill>
              </a:rPr>
              <a:t>梁姓司機言行舉止都非常惡劣</a:t>
            </a:r>
            <a:endParaRPr lang="en-US" altLang="zh-TW" b="1">
              <a:solidFill>
                <a:srgbClr val="0070C0"/>
              </a:solidFill>
            </a:endParaRPr>
          </a:p>
          <a:p>
            <a:pPr eaLnBrk="1" hangingPunct="1"/>
            <a:r>
              <a:rPr lang="zh-TW" altLang="en-US" b="1">
                <a:solidFill>
                  <a:srgbClr val="0070C0"/>
                </a:solidFill>
              </a:rPr>
              <a:t>今天帶著六十幾歲的阿姨從附醫打</a:t>
            </a:r>
            <a:endParaRPr lang="en-US" altLang="zh-TW" b="1">
              <a:solidFill>
                <a:srgbClr val="0070C0"/>
              </a:solidFill>
            </a:endParaRPr>
          </a:p>
          <a:p>
            <a:pPr eaLnBrk="1" hangingPunct="1"/>
            <a:r>
              <a:rPr lang="zh-TW" altLang="en-US" b="1">
                <a:solidFill>
                  <a:srgbClr val="0070C0"/>
                </a:solidFill>
              </a:rPr>
              <a:t>計程車到威秀看電影</a:t>
            </a:r>
            <a:endParaRPr lang="en-US" altLang="zh-TW" b="1">
              <a:solidFill>
                <a:srgbClr val="0070C0"/>
              </a:solidFill>
            </a:endParaRPr>
          </a:p>
          <a:p>
            <a:pPr eaLnBrk="1" hangingPunct="1"/>
            <a:r>
              <a:rPr lang="zh-TW" altLang="en-US" b="1">
                <a:solidFill>
                  <a:srgbClr val="0070C0"/>
                </a:solidFill>
              </a:rPr>
              <a:t>有一位阿姨左側無力意識清楚坐輪椅</a:t>
            </a:r>
            <a:endParaRPr lang="en-US" altLang="zh-TW" b="1">
              <a:solidFill>
                <a:srgbClr val="0070C0"/>
              </a:solidFill>
            </a:endParaRPr>
          </a:p>
          <a:p>
            <a:pPr eaLnBrk="1" hangingPunct="1"/>
            <a:r>
              <a:rPr lang="zh-TW" altLang="en-US" b="1">
                <a:solidFill>
                  <a:srgbClr val="0070C0"/>
                </a:solidFill>
              </a:rPr>
              <a:t>費了一番功夫才讓她坐上前座</a:t>
            </a:r>
            <a:endParaRPr lang="en-US" altLang="zh-TW" b="1">
              <a:solidFill>
                <a:srgbClr val="0070C0"/>
              </a:solidFill>
            </a:endParaRPr>
          </a:p>
          <a:p>
            <a:pPr eaLnBrk="1" hangingPunct="1"/>
            <a:r>
              <a:rPr lang="zh-TW" altLang="en-US" b="1">
                <a:solidFill>
                  <a:srgbClr val="0070C0"/>
                </a:solidFill>
              </a:rPr>
              <a:t>司機還阻止我們幫阿姨繫安全帶</a:t>
            </a:r>
            <a:r>
              <a:rPr lang="en-US" altLang="zh-TW" b="1">
                <a:solidFill>
                  <a:srgbClr val="0070C0"/>
                </a:solidFill>
              </a:rPr>
              <a:t>……</a:t>
            </a:r>
          </a:p>
          <a:p>
            <a:pPr eaLnBrk="1" hangingPunct="1"/>
            <a:r>
              <a:rPr lang="en-US" altLang="zh-TW" b="1">
                <a:solidFill>
                  <a:srgbClr val="0070C0"/>
                </a:solidFill>
              </a:rPr>
              <a:t>……</a:t>
            </a:r>
            <a:r>
              <a:rPr lang="zh-TW" altLang="en-US" b="1">
                <a:solidFill>
                  <a:srgbClr val="FF0000"/>
                </a:solidFill>
              </a:rPr>
              <a:t>信義威秀謝謝。確定要去威秀</a:t>
            </a:r>
            <a:r>
              <a:rPr lang="en-US" altLang="zh-TW" b="1">
                <a:solidFill>
                  <a:srgbClr val="FF0000"/>
                </a:solidFill>
              </a:rPr>
              <a:t>?</a:t>
            </a:r>
          </a:p>
          <a:p>
            <a:pPr eaLnBrk="1" hangingPunct="1"/>
            <a:r>
              <a:rPr lang="zh-TW" altLang="en-US" b="1">
                <a:solidFill>
                  <a:srgbClr val="FF0000"/>
                </a:solidFill>
              </a:rPr>
              <a:t>是要回家吧？去威秀她會玩嗎？</a:t>
            </a:r>
            <a:endParaRPr lang="en-US" altLang="zh-TW" b="1">
              <a:solidFill>
                <a:srgbClr val="FF0000"/>
              </a:solidFill>
            </a:endParaRPr>
          </a:p>
          <a:p>
            <a:pPr eaLnBrk="1" hangingPunct="1"/>
            <a:r>
              <a:rPr lang="zh-TW" altLang="en-US" b="1">
                <a:solidFill>
                  <a:srgbClr val="FF0000"/>
                </a:solidFill>
              </a:rPr>
              <a:t>我們要看電影。她看得懂嗎</a:t>
            </a:r>
            <a:endParaRPr lang="en-US" altLang="zh-TW" b="1">
              <a:solidFill>
                <a:srgbClr val="FF0000"/>
              </a:solidFill>
            </a:endParaRPr>
          </a:p>
          <a:p>
            <a:pPr eaLnBrk="1" hangingPunct="1"/>
            <a:r>
              <a:rPr lang="zh-TW" altLang="en-US" b="1">
                <a:solidFill>
                  <a:srgbClr val="FF0000"/>
                </a:solidFill>
              </a:rPr>
              <a:t>（斜眼瞄）</a:t>
            </a:r>
            <a:r>
              <a:rPr lang="en-US" altLang="zh-TW" b="1">
                <a:solidFill>
                  <a:srgbClr val="FF0000"/>
                </a:solidFill>
              </a:rPr>
              <a:t>?</a:t>
            </a:r>
            <a:r>
              <a:rPr lang="zh-TW" altLang="en-US" b="1">
                <a:solidFill>
                  <a:srgbClr val="FF0000"/>
                </a:solidFill>
              </a:rPr>
              <a:t>請專心開車</a:t>
            </a:r>
            <a:r>
              <a:rPr lang="en-US" altLang="zh-TW" b="1">
                <a:solidFill>
                  <a:srgbClr val="FF0000"/>
                </a:solidFill>
              </a:rPr>
              <a:t>……</a:t>
            </a:r>
          </a:p>
          <a:p>
            <a:pPr eaLnBrk="1" hangingPunct="1"/>
            <a:endParaRPr lang="zh-TW"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群組 4"/>
          <p:cNvGrpSpPr>
            <a:grpSpLocks/>
          </p:cNvGrpSpPr>
          <p:nvPr/>
        </p:nvGrpSpPr>
        <p:grpSpPr bwMode="auto">
          <a:xfrm>
            <a:off x="3667125" y="1558925"/>
            <a:ext cx="2489200" cy="2733675"/>
            <a:chOff x="5569043" y="3329476"/>
            <a:chExt cx="2489107" cy="2734776"/>
          </a:xfrm>
        </p:grpSpPr>
        <p:pic>
          <p:nvPicPr>
            <p:cNvPr id="13327" name="圖片 5"/>
            <p:cNvPicPr>
              <a:picLocks noChangeAspect="1"/>
            </p:cNvPicPr>
            <p:nvPr/>
          </p:nvPicPr>
          <p:blipFill>
            <a:blip r:embed="rId3">
              <a:clrChange>
                <a:clrFrom>
                  <a:srgbClr val="E8E5DE"/>
                </a:clrFrom>
                <a:clrTo>
                  <a:srgbClr val="E8E5DE">
                    <a:alpha val="0"/>
                  </a:srgbClr>
                </a:clrTo>
              </a:clrChange>
              <a:extLst>
                <a:ext uri="{28A0092B-C50C-407E-A947-70E740481C1C}">
                  <a14:useLocalDpi xmlns:a14="http://schemas.microsoft.com/office/drawing/2010/main" val="0"/>
                </a:ext>
              </a:extLst>
            </a:blip>
            <a:srcRect l="71094" t="76575" r="1619" b="2222"/>
            <a:stretch>
              <a:fillRect/>
            </a:stretch>
          </p:blipFill>
          <p:spPr bwMode="auto">
            <a:xfrm>
              <a:off x="5569043" y="3329476"/>
              <a:ext cx="2489107" cy="273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8" name="文字方塊 6"/>
            <p:cNvSpPr txBox="1">
              <a:spLocks noChangeArrowheads="1"/>
            </p:cNvSpPr>
            <p:nvPr/>
          </p:nvSpPr>
          <p:spPr bwMode="auto">
            <a:xfrm>
              <a:off x="5710704" y="4445785"/>
              <a:ext cx="1955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TW" altLang="en-US" b="1"/>
                <a:t>突然想知道大家都是甚麼系所的～所以問一下</a:t>
              </a:r>
            </a:p>
          </p:txBody>
        </p:sp>
      </p:grpSp>
      <p:grpSp>
        <p:nvGrpSpPr>
          <p:cNvPr id="13315" name="群組 7"/>
          <p:cNvGrpSpPr>
            <a:grpSpLocks/>
          </p:cNvGrpSpPr>
          <p:nvPr/>
        </p:nvGrpSpPr>
        <p:grpSpPr bwMode="auto">
          <a:xfrm>
            <a:off x="468313" y="404813"/>
            <a:ext cx="3398837" cy="3100387"/>
            <a:chOff x="5368090" y="440872"/>
            <a:chExt cx="3400296" cy="3100614"/>
          </a:xfrm>
        </p:grpSpPr>
        <p:pic>
          <p:nvPicPr>
            <p:cNvPr id="13325" name="圖片 8"/>
            <p:cNvPicPr>
              <a:picLocks noChangeAspect="1"/>
            </p:cNvPicPr>
            <p:nvPr/>
          </p:nvPicPr>
          <p:blipFill>
            <a:blip r:embed="rId3">
              <a:clrChange>
                <a:clrFrom>
                  <a:srgbClr val="E8E5DE"/>
                </a:clrFrom>
                <a:clrTo>
                  <a:srgbClr val="E8E5DE">
                    <a:alpha val="0"/>
                  </a:srgbClr>
                </a:clrTo>
              </a:clrChange>
              <a:extLst>
                <a:ext uri="{28A0092B-C50C-407E-A947-70E740481C1C}">
                  <a14:useLocalDpi xmlns:a14="http://schemas.microsoft.com/office/drawing/2010/main" val="0"/>
                </a:ext>
              </a:extLst>
            </a:blip>
            <a:srcRect l="61453" t="1527" b="73611"/>
            <a:stretch>
              <a:fillRect/>
            </a:stretch>
          </p:blipFill>
          <p:spPr bwMode="auto">
            <a:xfrm>
              <a:off x="5368090" y="440872"/>
              <a:ext cx="3400296" cy="310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6" name="文字方塊 9"/>
            <p:cNvSpPr txBox="1">
              <a:spLocks noChangeArrowheads="1"/>
            </p:cNvSpPr>
            <p:nvPr/>
          </p:nvSpPr>
          <p:spPr bwMode="auto">
            <a:xfrm>
              <a:off x="5617030" y="1525814"/>
              <a:ext cx="258717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zh-TW" altLang="en-US" b="1">
                  <a:solidFill>
                    <a:srgbClr val="FF0066"/>
                  </a:solidFill>
                </a:rPr>
                <a:t>最近覺得走在路上</a:t>
              </a:r>
              <a:endParaRPr lang="en-US" altLang="zh-TW" b="1">
                <a:solidFill>
                  <a:srgbClr val="FF0066"/>
                </a:solidFill>
              </a:endParaRPr>
            </a:p>
            <a:p>
              <a:pPr eaLnBrk="1" hangingPunct="1"/>
              <a:r>
                <a:rPr lang="zh-TW" altLang="en-US" b="1">
                  <a:solidFill>
                    <a:srgbClr val="FF0066"/>
                  </a:solidFill>
                </a:rPr>
                <a:t>都可以看到好多帥哥啊（灑花）連上個網球課也好多小鮮肉～都想一直盯著他們看不想動了</a:t>
              </a:r>
              <a:endParaRPr lang="en-US" altLang="zh-TW" b="1">
                <a:solidFill>
                  <a:srgbClr val="FF0066"/>
                </a:solidFill>
              </a:endParaRPr>
            </a:p>
            <a:p>
              <a:pPr eaLnBrk="1" hangingPunct="1"/>
              <a:r>
                <a:rPr lang="zh-TW" altLang="en-US" b="1">
                  <a:solidFill>
                    <a:srgbClr val="FF0066"/>
                  </a:solidFill>
                </a:rPr>
                <a:t>　</a:t>
              </a:r>
              <a:r>
                <a:rPr lang="en-US" altLang="zh-TW" b="1">
                  <a:solidFill>
                    <a:srgbClr val="FF0066"/>
                  </a:solidFill>
                </a:rPr>
                <a:t>……</a:t>
              </a:r>
              <a:endParaRPr lang="zh-TW" altLang="en-US" b="1">
                <a:solidFill>
                  <a:srgbClr val="FF0066"/>
                </a:solidFill>
              </a:endParaRPr>
            </a:p>
          </p:txBody>
        </p:sp>
      </p:grpSp>
      <p:grpSp>
        <p:nvGrpSpPr>
          <p:cNvPr id="13316" name="群組 11"/>
          <p:cNvGrpSpPr>
            <a:grpSpLocks/>
          </p:cNvGrpSpPr>
          <p:nvPr/>
        </p:nvGrpSpPr>
        <p:grpSpPr bwMode="auto">
          <a:xfrm>
            <a:off x="269875" y="2636838"/>
            <a:ext cx="3941763" cy="3846512"/>
            <a:chOff x="2171700" y="2781872"/>
            <a:chExt cx="3942840" cy="3846037"/>
          </a:xfrm>
        </p:grpSpPr>
        <p:pic>
          <p:nvPicPr>
            <p:cNvPr id="13323" name="圖片 12"/>
            <p:cNvPicPr>
              <a:picLocks noChangeAspect="1"/>
            </p:cNvPicPr>
            <p:nvPr/>
          </p:nvPicPr>
          <p:blipFill>
            <a:blip r:embed="rId3">
              <a:clrChange>
                <a:clrFrom>
                  <a:srgbClr val="E8E5DE"/>
                </a:clrFrom>
                <a:clrTo>
                  <a:srgbClr val="E8E5DE">
                    <a:alpha val="0"/>
                  </a:srgbClr>
                </a:clrTo>
              </a:clrChange>
              <a:extLst>
                <a:ext uri="{28A0092B-C50C-407E-A947-70E740481C1C}">
                  <a14:useLocalDpi xmlns:a14="http://schemas.microsoft.com/office/drawing/2010/main" val="0"/>
                </a:ext>
              </a:extLst>
            </a:blip>
            <a:srcRect r="71915" b="80624"/>
            <a:stretch>
              <a:fillRect/>
            </a:stretch>
          </p:blipFill>
          <p:spPr bwMode="auto">
            <a:xfrm>
              <a:off x="2171700" y="2781872"/>
              <a:ext cx="3942840" cy="38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文字方塊 13"/>
            <p:cNvSpPr txBox="1">
              <a:spLocks noChangeArrowheads="1"/>
            </p:cNvSpPr>
            <p:nvPr/>
          </p:nvSpPr>
          <p:spPr bwMode="auto">
            <a:xfrm>
              <a:off x="3045280" y="4345214"/>
              <a:ext cx="258717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TW" altLang="en-US" b="1">
                  <a:solidFill>
                    <a:srgbClr val="0070C0"/>
                  </a:solidFill>
                </a:rPr>
                <a:t>原</a:t>
              </a:r>
              <a:r>
                <a:rPr lang="en-US" altLang="zh-TW" b="1">
                  <a:solidFill>
                    <a:srgbClr val="0070C0"/>
                  </a:solidFill>
                </a:rPr>
                <a:t>po</a:t>
              </a:r>
              <a:r>
                <a:rPr lang="zh-TW" altLang="en-US" b="1">
                  <a:solidFill>
                    <a:srgbClr val="0070C0"/>
                  </a:solidFill>
                </a:rPr>
                <a:t>最近剛到北醫</a:t>
              </a:r>
              <a:endParaRPr lang="en-US" altLang="zh-TW" b="1">
                <a:solidFill>
                  <a:srgbClr val="0070C0"/>
                </a:solidFill>
              </a:endParaRPr>
            </a:p>
            <a:p>
              <a:pPr algn="ctr" eaLnBrk="1" hangingPunct="1"/>
              <a:r>
                <a:rPr lang="zh-TW" altLang="en-US" b="1">
                  <a:solidFill>
                    <a:srgbClr val="0070C0"/>
                  </a:solidFill>
                </a:rPr>
                <a:t>想問問各位學長姐</a:t>
              </a:r>
              <a:endParaRPr lang="en-US" altLang="zh-TW" b="1">
                <a:solidFill>
                  <a:srgbClr val="0070C0"/>
                </a:solidFill>
              </a:endParaRPr>
            </a:p>
            <a:p>
              <a:pPr algn="ctr" eaLnBrk="1" hangingPunct="1"/>
              <a:r>
                <a:rPr lang="zh-TW" altLang="en-US" b="1">
                  <a:solidFill>
                    <a:srgbClr val="0070C0"/>
                  </a:solidFill>
                </a:rPr>
                <a:t>北醫有沒有好吃好玩的可以推薦一下！！還有</a:t>
              </a:r>
              <a:endParaRPr lang="en-US" altLang="zh-TW" b="1">
                <a:solidFill>
                  <a:srgbClr val="0070C0"/>
                </a:solidFill>
              </a:endParaRPr>
            </a:p>
            <a:p>
              <a:pPr algn="ctr" eaLnBrk="1" hangingPunct="1"/>
              <a:r>
                <a:rPr lang="zh-TW" altLang="en-US" b="1">
                  <a:solidFill>
                    <a:srgbClr val="0070C0"/>
                  </a:solidFill>
                </a:rPr>
                <a:t>有沒有可以</a:t>
              </a:r>
              <a:r>
                <a:rPr lang="en-US" altLang="zh-TW" b="1">
                  <a:solidFill>
                    <a:srgbClr val="0070C0"/>
                  </a:solidFill>
                </a:rPr>
                <a:t>hold</a:t>
              </a:r>
              <a:r>
                <a:rPr lang="zh-TW" altLang="en-US" b="1">
                  <a:solidFill>
                    <a:srgbClr val="0070C0"/>
                  </a:solidFill>
                </a:rPr>
                <a:t>住課業玩樂跟工作的八卦</a:t>
              </a:r>
              <a:r>
                <a:rPr lang="en-US" altLang="zh-TW" b="1">
                  <a:solidFill>
                    <a:srgbClr val="0070C0"/>
                  </a:solidFill>
                </a:rPr>
                <a:t>……</a:t>
              </a:r>
              <a:endParaRPr lang="zh-TW" altLang="en-US" b="1">
                <a:solidFill>
                  <a:srgbClr val="0070C0"/>
                </a:solidFill>
              </a:endParaRPr>
            </a:p>
          </p:txBody>
        </p:sp>
      </p:grpSp>
      <p:grpSp>
        <p:nvGrpSpPr>
          <p:cNvPr id="13317" name="群組 14"/>
          <p:cNvGrpSpPr>
            <a:grpSpLocks/>
          </p:cNvGrpSpPr>
          <p:nvPr/>
        </p:nvGrpSpPr>
        <p:grpSpPr bwMode="auto">
          <a:xfrm>
            <a:off x="5632450" y="115888"/>
            <a:ext cx="2971800" cy="3487737"/>
            <a:chOff x="3295650" y="3125188"/>
            <a:chExt cx="2971800" cy="3487177"/>
          </a:xfrm>
        </p:grpSpPr>
        <p:pic>
          <p:nvPicPr>
            <p:cNvPr id="13321" name="圖片 15"/>
            <p:cNvPicPr>
              <a:picLocks noChangeAspect="1"/>
            </p:cNvPicPr>
            <p:nvPr/>
          </p:nvPicPr>
          <p:blipFill>
            <a:blip r:embed="rId3">
              <a:clrChange>
                <a:clrFrom>
                  <a:srgbClr val="E8E5DE"/>
                </a:clrFrom>
                <a:clrTo>
                  <a:srgbClr val="E8E5DE">
                    <a:alpha val="0"/>
                  </a:srgbClr>
                </a:clrTo>
              </a:clrChange>
              <a:extLst>
                <a:ext uri="{28A0092B-C50C-407E-A947-70E740481C1C}">
                  <a14:useLocalDpi xmlns:a14="http://schemas.microsoft.com/office/drawing/2010/main" val="0"/>
                </a:ext>
              </a:extLst>
            </a:blip>
            <a:srcRect l="42809" t="75880" r="28130"/>
            <a:stretch>
              <a:fillRect/>
            </a:stretch>
          </p:blipFill>
          <p:spPr bwMode="auto">
            <a:xfrm>
              <a:off x="3295650" y="3125188"/>
              <a:ext cx="2971800" cy="3487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文字方塊 16"/>
            <p:cNvSpPr txBox="1">
              <a:spLocks noChangeArrowheads="1"/>
            </p:cNvSpPr>
            <p:nvPr/>
          </p:nvSpPr>
          <p:spPr bwMode="auto">
            <a:xfrm>
              <a:off x="3531146" y="4377462"/>
              <a:ext cx="258717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TW" altLang="en-US" b="1">
                  <a:solidFill>
                    <a:srgbClr val="FF0000"/>
                  </a:solidFill>
                </a:rPr>
                <a:t>從入學前就查遍了</a:t>
              </a:r>
              <a:endParaRPr lang="en-US" altLang="zh-TW" b="1">
                <a:solidFill>
                  <a:srgbClr val="FF0000"/>
                </a:solidFill>
              </a:endParaRPr>
            </a:p>
            <a:p>
              <a:pPr algn="ctr" eaLnBrk="1" hangingPunct="1"/>
              <a:r>
                <a:rPr lang="zh-TW" altLang="en-US" b="1">
                  <a:solidFill>
                    <a:srgbClr val="FF0000"/>
                  </a:solidFill>
                </a:rPr>
                <a:t>北醫的阿飄故事</a:t>
              </a:r>
              <a:endParaRPr lang="en-US" altLang="zh-TW" b="1">
                <a:solidFill>
                  <a:srgbClr val="FF0000"/>
                </a:solidFill>
              </a:endParaRPr>
            </a:p>
            <a:p>
              <a:pPr algn="ctr" eaLnBrk="1" hangingPunct="1"/>
              <a:r>
                <a:rPr lang="zh-TW" altLang="en-US" b="1">
                  <a:solidFill>
                    <a:srgbClr val="FF0000"/>
                  </a:solidFill>
                </a:rPr>
                <a:t>好像都沒甚麼耶</a:t>
              </a:r>
              <a:endParaRPr lang="en-US" altLang="zh-TW" b="1">
                <a:solidFill>
                  <a:srgbClr val="FF0000"/>
                </a:solidFill>
              </a:endParaRPr>
            </a:p>
            <a:p>
              <a:pPr algn="ctr" eaLnBrk="1" hangingPunct="1"/>
              <a:r>
                <a:rPr lang="zh-TW" altLang="en-US" b="1">
                  <a:solidFill>
                    <a:srgbClr val="FF0000"/>
                  </a:solidFill>
                </a:rPr>
                <a:t>除了有一點溫馨的</a:t>
              </a:r>
              <a:endParaRPr lang="en-US" altLang="zh-TW" b="1">
                <a:solidFill>
                  <a:srgbClr val="FF0000"/>
                </a:solidFill>
              </a:endParaRPr>
            </a:p>
            <a:p>
              <a:pPr algn="ctr" eaLnBrk="1" hangingPunct="1"/>
              <a:r>
                <a:rPr lang="zh-TW" altLang="en-US" b="1">
                  <a:solidFill>
                    <a:srgbClr val="FF0000"/>
                  </a:solidFill>
                </a:rPr>
                <a:t>大體故事</a:t>
              </a:r>
              <a:endParaRPr lang="en-US" altLang="zh-TW" b="1">
                <a:solidFill>
                  <a:srgbClr val="FF0000"/>
                </a:solidFill>
              </a:endParaRPr>
            </a:p>
            <a:p>
              <a:pPr algn="ctr" eaLnBrk="1" hangingPunct="1"/>
              <a:r>
                <a:rPr lang="zh-TW" altLang="en-US" b="1">
                  <a:solidFill>
                    <a:srgbClr val="FF0000"/>
                  </a:solidFill>
                </a:rPr>
                <a:t>     跪求北醫小秘密！</a:t>
              </a:r>
            </a:p>
          </p:txBody>
        </p:sp>
      </p:grpSp>
      <p:grpSp>
        <p:nvGrpSpPr>
          <p:cNvPr id="13318" name="群組 24"/>
          <p:cNvGrpSpPr>
            <a:grpSpLocks/>
          </p:cNvGrpSpPr>
          <p:nvPr/>
        </p:nvGrpSpPr>
        <p:grpSpPr bwMode="auto">
          <a:xfrm>
            <a:off x="4859338" y="3860800"/>
            <a:ext cx="4095750" cy="2520950"/>
            <a:chOff x="4860032" y="3933056"/>
            <a:chExt cx="4095750" cy="2520950"/>
          </a:xfrm>
        </p:grpSpPr>
        <p:pic>
          <p:nvPicPr>
            <p:cNvPr id="13319" name="圖片 10"/>
            <p:cNvPicPr>
              <a:picLocks noChangeAspect="1"/>
            </p:cNvPicPr>
            <p:nvPr/>
          </p:nvPicPr>
          <p:blipFill>
            <a:blip r:embed="rId3">
              <a:clrChange>
                <a:clrFrom>
                  <a:srgbClr val="E8E5DE"/>
                </a:clrFrom>
                <a:clrTo>
                  <a:srgbClr val="E8E5DE">
                    <a:alpha val="0"/>
                  </a:srgbClr>
                </a:clrTo>
              </a:clrChange>
              <a:extLst>
                <a:ext uri="{28A0092B-C50C-407E-A947-70E740481C1C}">
                  <a14:useLocalDpi xmlns:a14="http://schemas.microsoft.com/office/drawing/2010/main" val="0"/>
                </a:ext>
              </a:extLst>
            </a:blip>
            <a:srcRect l="10211" t="18935" r="62691" b="67731"/>
            <a:stretch>
              <a:fillRect/>
            </a:stretch>
          </p:blipFill>
          <p:spPr bwMode="auto">
            <a:xfrm>
              <a:off x="4860032" y="3933056"/>
              <a:ext cx="40957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文字方塊 17"/>
            <p:cNvSpPr txBox="1">
              <a:spLocks noChangeArrowheads="1"/>
            </p:cNvSpPr>
            <p:nvPr/>
          </p:nvSpPr>
          <p:spPr bwMode="auto">
            <a:xfrm>
              <a:off x="5436096" y="4489881"/>
              <a:ext cx="2819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TW" altLang="en-US" b="1"/>
                <a:t>剛剛有看到另外一篇</a:t>
              </a:r>
              <a:endParaRPr lang="en-US" altLang="zh-TW" b="1"/>
            </a:p>
            <a:p>
              <a:pPr algn="ctr" eaLnBrk="1" hangingPunct="1"/>
              <a:r>
                <a:rPr lang="zh-TW" altLang="en-US" b="1"/>
                <a:t>文底下的留言有提到楓杏</a:t>
              </a:r>
              <a:endParaRPr lang="en-US" altLang="zh-TW" b="1"/>
            </a:p>
            <a:p>
              <a:pPr algn="r" eaLnBrk="1" hangingPunct="1"/>
              <a:r>
                <a:rPr lang="zh-TW" altLang="en-US" b="1"/>
                <a:t>想請問學長姐們</a:t>
              </a:r>
              <a:endParaRPr lang="en-US" altLang="zh-TW" b="1"/>
            </a:p>
            <a:p>
              <a:pPr algn="r" eaLnBrk="1" hangingPunct="1"/>
              <a:r>
                <a:rPr lang="zh-TW" altLang="en-US" b="1"/>
                <a:t>楓杏是甚麼樣的</a:t>
              </a:r>
              <a:endParaRPr lang="en-US" altLang="zh-TW" b="1"/>
            </a:p>
            <a:p>
              <a:pPr algn="ctr" eaLnBrk="1" hangingPunct="1"/>
              <a:r>
                <a:rPr lang="zh-TW" altLang="en-US" b="1"/>
                <a:t>　　社團啊</a:t>
              </a:r>
              <a:r>
                <a:rPr lang="en-US" altLang="zh-TW" b="1"/>
                <a:t>......</a:t>
              </a:r>
              <a:endParaRPr lang="zh-TW" altLang="en-US" b="1"/>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群組 2"/>
          <p:cNvGrpSpPr>
            <a:grpSpLocks/>
          </p:cNvGrpSpPr>
          <p:nvPr/>
        </p:nvGrpSpPr>
        <p:grpSpPr bwMode="auto">
          <a:xfrm>
            <a:off x="1358900" y="692150"/>
            <a:ext cx="6426200" cy="5715000"/>
            <a:chOff x="1530770" y="1129552"/>
            <a:chExt cx="6082460" cy="5277597"/>
          </a:xfrm>
        </p:grpSpPr>
        <p:pic>
          <p:nvPicPr>
            <p:cNvPr id="14339"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30770" y="1129552"/>
              <a:ext cx="6082460" cy="5277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0" name="文字方塊 4"/>
            <p:cNvSpPr txBox="1">
              <a:spLocks noChangeArrowheads="1"/>
            </p:cNvSpPr>
            <p:nvPr/>
          </p:nvSpPr>
          <p:spPr bwMode="auto">
            <a:xfrm>
              <a:off x="4330880" y="3305050"/>
              <a:ext cx="1604557" cy="753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TW" altLang="en-US" sz="4800"/>
                <a:t>北醫</a:t>
              </a:r>
            </a:p>
          </p:txBody>
        </p:sp>
        <p:sp>
          <p:nvSpPr>
            <p:cNvPr id="14341" name="文字方塊 5"/>
            <p:cNvSpPr txBox="1">
              <a:spLocks noChangeArrowheads="1"/>
            </p:cNvSpPr>
            <p:nvPr/>
          </p:nvSpPr>
          <p:spPr bwMode="auto">
            <a:xfrm>
              <a:off x="3622637" y="4511555"/>
              <a:ext cx="16045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TW" altLang="en-US" sz="4800"/>
                <a:t>嗎</a:t>
              </a:r>
            </a:p>
          </p:txBody>
        </p:sp>
        <p:sp>
          <p:nvSpPr>
            <p:cNvPr id="14342" name="文字方塊 6"/>
            <p:cNvSpPr txBox="1">
              <a:spLocks noChangeArrowheads="1"/>
            </p:cNvSpPr>
            <p:nvPr/>
          </p:nvSpPr>
          <p:spPr bwMode="auto">
            <a:xfrm>
              <a:off x="2809756" y="3305050"/>
              <a:ext cx="16045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TW" altLang="en-US" sz="4800"/>
                <a:t>大家</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txBox="1">
            <a:spLocks/>
          </p:cNvSpPr>
          <p:nvPr/>
        </p:nvSpPr>
        <p:spPr bwMode="auto">
          <a:xfrm>
            <a:off x="5651500" y="557213"/>
            <a:ext cx="31686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zh-TW" altLang="en-US" sz="4400">
                <a:solidFill>
                  <a:srgbClr val="000000"/>
                </a:solidFill>
              </a:rPr>
              <a:t>發文相似度</a:t>
            </a:r>
          </a:p>
        </p:txBody>
      </p:sp>
      <p:grpSp>
        <p:nvGrpSpPr>
          <p:cNvPr id="15363" name="群組 37"/>
          <p:cNvGrpSpPr>
            <a:grpSpLocks/>
          </p:cNvGrpSpPr>
          <p:nvPr/>
        </p:nvGrpSpPr>
        <p:grpSpPr bwMode="auto">
          <a:xfrm>
            <a:off x="877888" y="574675"/>
            <a:ext cx="7388225" cy="5895975"/>
            <a:chOff x="1122606" y="499535"/>
            <a:chExt cx="7386916" cy="5896269"/>
          </a:xfrm>
        </p:grpSpPr>
        <p:grpSp>
          <p:nvGrpSpPr>
            <p:cNvPr id="15365" name="群組 27"/>
            <p:cNvGrpSpPr>
              <a:grpSpLocks/>
            </p:cNvGrpSpPr>
            <p:nvPr/>
          </p:nvGrpSpPr>
          <p:grpSpPr bwMode="auto">
            <a:xfrm>
              <a:off x="1122606" y="499535"/>
              <a:ext cx="7386916" cy="5896269"/>
              <a:chOff x="1495826" y="499535"/>
              <a:chExt cx="7386916" cy="5896269"/>
            </a:xfrm>
          </p:grpSpPr>
          <p:sp>
            <p:nvSpPr>
              <p:cNvPr id="29" name="圓形箭號 28"/>
              <p:cNvSpPr/>
              <p:nvPr/>
            </p:nvSpPr>
            <p:spPr>
              <a:xfrm>
                <a:off x="4012446" y="499535"/>
                <a:ext cx="2350750" cy="2350636"/>
              </a:xfrm>
              <a:prstGeom prst="circularArrow">
                <a:avLst>
                  <a:gd name="adj1" fmla="val 12500"/>
                  <a:gd name="adj2" fmla="val 1142322"/>
                  <a:gd name="adj3" fmla="val 20457678"/>
                  <a:gd name="adj4" fmla="val 10800000"/>
                  <a:gd name="adj5" fmla="val 12500"/>
                </a:avLst>
              </a:prstGeom>
              <a:gradFill rotWithShape="1">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p:spPr>
          </p:sp>
          <p:grpSp>
            <p:nvGrpSpPr>
              <p:cNvPr id="30" name="群組 29"/>
              <p:cNvGrpSpPr/>
              <p:nvPr/>
            </p:nvGrpSpPr>
            <p:grpSpPr>
              <a:xfrm>
                <a:off x="5193684" y="1695003"/>
                <a:ext cx="3689058" cy="3514660"/>
                <a:chOff x="5865488" y="1059526"/>
                <a:chExt cx="3689058" cy="3679630"/>
              </a:xfrm>
              <a:scene3d>
                <a:camera prst="orthographicFront"/>
                <a:lightRig rig="flat" dir="t"/>
              </a:scene3d>
            </p:grpSpPr>
            <p:sp>
              <p:nvSpPr>
                <p:cNvPr id="33" name="圓角化同側角落矩形 32"/>
                <p:cNvSpPr/>
                <p:nvPr/>
              </p:nvSpPr>
              <p:spPr>
                <a:xfrm rot="5400000">
                  <a:off x="5870202" y="1054812"/>
                  <a:ext cx="3679630" cy="3689058"/>
                </a:xfrm>
                <a:prstGeom prst="round2SameRect">
                  <a:avLst>
                    <a:gd name="adj1" fmla="val 16670"/>
                    <a:gd name="adj2" fmla="val 0"/>
                  </a:avLst>
                </a:prstGeom>
                <a:gradFill rotWithShape="1">
                  <a:gsLst>
                    <a:gs pos="0">
                      <a:srgbClr val="4BACC6">
                        <a:tint val="50000"/>
                        <a:hueOff val="-10774845"/>
                        <a:satOff val="46375"/>
                        <a:lumOff val="12537"/>
                        <a:alphaOff val="0"/>
                        <a:shade val="51000"/>
                        <a:satMod val="130000"/>
                      </a:srgbClr>
                    </a:gs>
                    <a:gs pos="80000">
                      <a:srgbClr val="4BACC6">
                        <a:tint val="50000"/>
                        <a:hueOff val="-10774845"/>
                        <a:satOff val="46375"/>
                        <a:lumOff val="12537"/>
                        <a:alphaOff val="0"/>
                        <a:shade val="93000"/>
                        <a:satMod val="130000"/>
                      </a:srgbClr>
                    </a:gs>
                    <a:gs pos="100000">
                      <a:srgbClr val="4BACC6">
                        <a:tint val="50000"/>
                        <a:hueOff val="-10774845"/>
                        <a:satOff val="46375"/>
                        <a:lumOff val="12537"/>
                        <a:alphaOff val="0"/>
                        <a:shade val="94000"/>
                        <a:satMod val="135000"/>
                      </a:srgbClr>
                    </a:gs>
                  </a:gsLst>
                  <a:lin ang="16200000" scaled="0"/>
                </a:gradFill>
                <a:ln>
                  <a:noFill/>
                </a:ln>
                <a:effectLst>
                  <a:outerShdw blurRad="40000" dist="23000" dir="5400000" rotWithShape="0">
                    <a:srgbClr val="000000">
                      <a:alpha val="35000"/>
                    </a:srgbClr>
                  </a:outerShdw>
                </a:effectLst>
                <a:sp3d z="-190500" prstMaterial="plastic">
                  <a:bevelT w="88900" h="88900"/>
                  <a:bevelB w="88900" h="31750" prst="angle"/>
                </a:sp3d>
              </p:spPr>
            </p:sp>
            <p:sp>
              <p:nvSpPr>
                <p:cNvPr id="34" name="圓角化同側角落矩形 4"/>
                <p:cNvSpPr/>
                <p:nvPr/>
              </p:nvSpPr>
              <p:spPr>
                <a:xfrm>
                  <a:off x="5865489" y="1239183"/>
                  <a:ext cx="3509401" cy="3320316"/>
                </a:xfrm>
                <a:prstGeom prst="rect">
                  <a:avLst/>
                </a:prstGeom>
                <a:noFill/>
                <a:ln>
                  <a:noFill/>
                </a:ln>
                <a:effectLst/>
                <a:sp3d z="-190500"/>
              </p:spPr>
              <p:txBody>
                <a:bodyPr lIns="360045" tIns="400050" rIns="240030" bIns="400050" spcCol="1270"/>
                <a:lstStyle/>
                <a:p>
                  <a:pPr defTabSz="2800350" fontAlgn="auto">
                    <a:lnSpc>
                      <a:spcPct val="90000"/>
                    </a:lnSpc>
                    <a:spcBef>
                      <a:spcPts val="0"/>
                    </a:spcBef>
                    <a:spcAft>
                      <a:spcPct val="35000"/>
                    </a:spcAft>
                    <a:defRPr/>
                  </a:pPr>
                  <a:endParaRPr lang="zh-TW" altLang="en-US" sz="6300" kern="0" dirty="0">
                    <a:solidFill>
                      <a:prstClr val="white">
                        <a:hueOff val="0"/>
                        <a:satOff val="0"/>
                        <a:lumOff val="0"/>
                        <a:alphaOff val="0"/>
                      </a:prstClr>
                    </a:solidFill>
                    <a:latin typeface="Arial"/>
                    <a:cs typeface="+mn-cs"/>
                  </a:endParaRPr>
                </a:p>
              </p:txBody>
            </p:sp>
          </p:grpSp>
          <p:sp>
            <p:nvSpPr>
              <p:cNvPr id="31" name="圓角化同側角落矩形 30"/>
              <p:cNvSpPr/>
              <p:nvPr/>
            </p:nvSpPr>
            <p:spPr>
              <a:xfrm rot="16200000">
                <a:off x="1567539" y="1589144"/>
                <a:ext cx="3545632" cy="3689058"/>
              </a:xfrm>
              <a:prstGeom prst="round2SameRect">
                <a:avLst>
                  <a:gd name="adj1" fmla="val 16670"/>
                  <a:gd name="adj2" fmla="val 0"/>
                </a:avLst>
              </a:prstGeom>
              <a:gradFill rotWithShape="1">
                <a:gsLst>
                  <a:gs pos="0">
                    <a:srgbClr val="4BACC6">
                      <a:tint val="50000"/>
                      <a:hueOff val="0"/>
                      <a:satOff val="0"/>
                      <a:lumOff val="0"/>
                      <a:alphaOff val="0"/>
                      <a:shade val="51000"/>
                      <a:satMod val="130000"/>
                    </a:srgbClr>
                  </a:gs>
                  <a:gs pos="80000">
                    <a:srgbClr val="4BACC6">
                      <a:tint val="50000"/>
                      <a:hueOff val="0"/>
                      <a:satOff val="0"/>
                      <a:lumOff val="0"/>
                      <a:alphaOff val="0"/>
                      <a:shade val="93000"/>
                      <a:satMod val="130000"/>
                    </a:srgbClr>
                  </a:gs>
                  <a:gs pos="100000">
                    <a:srgbClr val="4BACC6">
                      <a:tint val="5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88900" h="88900"/>
                <a:bevelB w="88900" h="31750" prst="angle"/>
              </a:sp3d>
            </p:spPr>
          </p:sp>
          <p:sp>
            <p:nvSpPr>
              <p:cNvPr id="32" name="圓形箭號 31"/>
              <p:cNvSpPr/>
              <p:nvPr/>
            </p:nvSpPr>
            <p:spPr>
              <a:xfrm rot="10800000">
                <a:off x="4012447" y="4045168"/>
                <a:ext cx="2350750" cy="2350636"/>
              </a:xfrm>
              <a:prstGeom prst="circularArrow">
                <a:avLst>
                  <a:gd name="adj1" fmla="val 12500"/>
                  <a:gd name="adj2" fmla="val 1142322"/>
                  <a:gd name="adj3" fmla="val 20457678"/>
                  <a:gd name="adj4" fmla="val 10800000"/>
                  <a:gd name="adj5" fmla="val 12500"/>
                </a:avLst>
              </a:prstGeom>
              <a:blipFill rotWithShape="0">
                <a:blip r:embed="rId3"/>
                <a:stretch>
                  <a:fillRect/>
                </a:stretch>
              </a:blip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p:spPr>
          </p:sp>
        </p:grpSp>
        <p:sp>
          <p:nvSpPr>
            <p:cNvPr id="35" name="文字方塊 34"/>
            <p:cNvSpPr txBox="1"/>
            <p:nvPr/>
          </p:nvSpPr>
          <p:spPr>
            <a:xfrm>
              <a:off x="1268963" y="1996752"/>
              <a:ext cx="3470988" cy="3046988"/>
            </a:xfrm>
            <a:prstGeom prst="rect">
              <a:avLst/>
            </a:prstGeom>
            <a:noFill/>
          </p:spPr>
          <p:txBody>
            <a:bodyPr>
              <a:spAutoFit/>
            </a:bodyPr>
            <a:lstStyle/>
            <a:p>
              <a:pPr algn="just" fontAlgn="auto">
                <a:spcBef>
                  <a:spcPts val="0"/>
                </a:spcBef>
                <a:spcAft>
                  <a:spcPts val="0"/>
                </a:spcAft>
                <a:defRPr/>
              </a:pPr>
              <a:r>
                <a:rPr lang="zh-TW" altLang="en-US" sz="2400" b="1" dirty="0">
                  <a:solidFill>
                    <a:prstClr val="white"/>
                  </a:solidFill>
                  <a:latin typeface="Arial"/>
                  <a:cs typeface="+mn-cs"/>
                </a:rPr>
                <a:t>如題</a:t>
              </a:r>
              <a:r>
                <a:rPr lang="zh-TW" altLang="en-US" sz="2400" b="1" dirty="0">
                  <a:solidFill>
                    <a:srgbClr val="FFFF00"/>
                  </a:solidFill>
                  <a:latin typeface="Arial"/>
                  <a:cs typeface="+mn-cs"/>
                </a:rPr>
                <a:t>北醫</a:t>
              </a:r>
              <a:r>
                <a:rPr lang="zh-TW" altLang="en-US" sz="2400" b="1" dirty="0">
                  <a:solidFill>
                    <a:prstClr val="white"/>
                  </a:solidFill>
                  <a:latin typeface="Arial"/>
                  <a:cs typeface="+mn-cs"/>
                </a:rPr>
                <a:t>有在用</a:t>
              </a:r>
              <a:r>
                <a:rPr lang="en-US" altLang="zh-TW" sz="2400" b="1" dirty="0" err="1">
                  <a:solidFill>
                    <a:prstClr val="white"/>
                  </a:solidFill>
                  <a:latin typeface="Arial"/>
                  <a:cs typeface="+mn-cs"/>
                </a:rPr>
                <a:t>dcard</a:t>
              </a:r>
              <a:r>
                <a:rPr lang="zh-TW" altLang="en-US" sz="2400" b="1" dirty="0">
                  <a:solidFill>
                    <a:prstClr val="white"/>
                  </a:solidFill>
                  <a:latin typeface="Arial"/>
                  <a:cs typeface="+mn-cs"/>
                </a:rPr>
                <a:t>的人是不是很少啊還是都不點進來校版想要跟風做個統計有用的人可以給個愛心嗎</a:t>
              </a:r>
              <a:r>
                <a:rPr lang="en-US" altLang="zh-TW" sz="2400" b="1" dirty="0">
                  <a:solidFill>
                    <a:prstClr val="white"/>
                  </a:solidFill>
                  <a:latin typeface="Arial"/>
                  <a:cs typeface="+mn-cs"/>
                </a:rPr>
                <a:t>?</a:t>
              </a:r>
              <a:r>
                <a:rPr lang="zh-TW" altLang="en-US" sz="2400" b="1" dirty="0">
                  <a:solidFill>
                    <a:prstClr val="white"/>
                  </a:solidFill>
                  <a:latin typeface="Arial"/>
                  <a:cs typeface="+mn-cs"/>
                </a:rPr>
                <a:t>但是按了不會脫魯你就只是按了但拜託滿足我的</a:t>
              </a:r>
              <a:r>
                <a:rPr lang="zh-TW" altLang="en-US" sz="2400" b="1" dirty="0">
                  <a:solidFill>
                    <a:srgbClr val="FFFF00"/>
                  </a:solidFill>
                  <a:latin typeface="Arial"/>
                  <a:cs typeface="+mn-cs"/>
                </a:rPr>
                <a:t>好奇</a:t>
              </a:r>
              <a:r>
                <a:rPr lang="zh-TW" altLang="en-US" sz="2400" b="1" dirty="0">
                  <a:solidFill>
                    <a:prstClr val="white"/>
                  </a:solidFill>
                  <a:latin typeface="Arial"/>
                  <a:cs typeface="+mn-cs"/>
                </a:rPr>
                <a:t>心一下謝謝</a:t>
              </a:r>
              <a:r>
                <a:rPr lang="zh-TW" altLang="en-US" sz="2400" b="1" dirty="0">
                  <a:solidFill>
                    <a:srgbClr val="FFFF00"/>
                  </a:solidFill>
                  <a:latin typeface="Arial"/>
                  <a:cs typeface="+mn-cs"/>
                </a:rPr>
                <a:t>大家</a:t>
              </a:r>
              <a:endParaRPr lang="zh-TW" altLang="en-US" sz="2400" b="1" dirty="0">
                <a:solidFill>
                  <a:prstClr val="white"/>
                </a:solidFill>
                <a:highlight>
                  <a:srgbClr val="FFFF00"/>
                </a:highlight>
                <a:latin typeface="Arial"/>
                <a:cs typeface="+mn-cs"/>
              </a:endParaRPr>
            </a:p>
          </p:txBody>
        </p:sp>
        <p:sp>
          <p:nvSpPr>
            <p:cNvPr id="36" name="文字方塊 35"/>
            <p:cNvSpPr txBox="1"/>
            <p:nvPr/>
          </p:nvSpPr>
          <p:spPr>
            <a:xfrm>
              <a:off x="4982722" y="1807700"/>
              <a:ext cx="3414107" cy="3416470"/>
            </a:xfrm>
            <a:prstGeom prst="rect">
              <a:avLst/>
            </a:prstGeom>
            <a:noFill/>
          </p:spPr>
          <p:txBody>
            <a:bodyPr>
              <a:spAutoFit/>
            </a:bodyPr>
            <a:lstStyle/>
            <a:p>
              <a:pPr algn="just" fontAlgn="auto">
                <a:spcBef>
                  <a:spcPts val="0"/>
                </a:spcBef>
                <a:spcAft>
                  <a:spcPts val="0"/>
                </a:spcAft>
                <a:defRPr/>
              </a:pPr>
              <a:r>
                <a:rPr lang="zh-TW" altLang="en-US" b="1" dirty="0">
                  <a:solidFill>
                    <a:prstClr val="black"/>
                  </a:solidFill>
                  <a:latin typeface="Arial"/>
                  <a:cs typeface="+mn-cs"/>
                </a:rPr>
                <a:t>我誠心祝福每個</a:t>
              </a:r>
              <a:r>
                <a:rPr lang="zh-TW" altLang="en-US" b="1" dirty="0">
                  <a:solidFill>
                    <a:srgbClr val="FF0000"/>
                  </a:solidFill>
                  <a:latin typeface="Arial"/>
                  <a:cs typeface="+mn-cs"/>
                </a:rPr>
                <a:t>北醫</a:t>
              </a:r>
              <a:r>
                <a:rPr lang="zh-TW" altLang="en-US" b="1" dirty="0">
                  <a:solidFill>
                    <a:prstClr val="black"/>
                  </a:solidFill>
                  <a:latin typeface="Arial"/>
                  <a:cs typeface="+mn-cs"/>
                </a:rPr>
                <a:t>的好同學們這學期都能</a:t>
              </a:r>
              <a:r>
                <a:rPr lang="en-US" altLang="zh-TW" b="1" dirty="0">
                  <a:solidFill>
                    <a:prstClr val="black"/>
                  </a:solidFill>
                  <a:latin typeface="Arial"/>
                  <a:cs typeface="+mn-cs"/>
                </a:rPr>
                <a:t>all</a:t>
              </a:r>
              <a:r>
                <a:rPr lang="zh-TW" altLang="en-US" b="1" dirty="0">
                  <a:solidFill>
                    <a:prstClr val="black"/>
                  </a:solidFill>
                  <a:latin typeface="Arial"/>
                  <a:cs typeface="+mn-cs"/>
                </a:rPr>
                <a:t>趴</a:t>
              </a:r>
              <a:r>
                <a:rPr lang="en-US" altLang="zh-TW" b="1" dirty="0">
                  <a:solidFill>
                    <a:prstClr val="black"/>
                  </a:solidFill>
                  <a:latin typeface="Arial"/>
                  <a:cs typeface="+mn-cs"/>
                </a:rPr>
                <a:t>!!!</a:t>
              </a:r>
              <a:r>
                <a:rPr lang="zh-TW" altLang="en-US" b="1" dirty="0">
                  <a:solidFill>
                    <a:prstClr val="black"/>
                  </a:solidFill>
                  <a:latin typeface="Arial"/>
                  <a:cs typeface="+mn-cs"/>
                </a:rPr>
                <a:t>希望老天看在我如此善良的份上也讓我</a:t>
              </a:r>
              <a:r>
                <a:rPr lang="en-US" altLang="zh-TW" b="1" dirty="0">
                  <a:solidFill>
                    <a:prstClr val="black"/>
                  </a:solidFill>
                  <a:latin typeface="Arial"/>
                  <a:cs typeface="+mn-cs"/>
                </a:rPr>
                <a:t>all</a:t>
              </a:r>
              <a:r>
                <a:rPr lang="zh-TW" altLang="en-US" b="1" dirty="0">
                  <a:solidFill>
                    <a:prstClr val="black"/>
                  </a:solidFill>
                  <a:latin typeface="Arial"/>
                  <a:cs typeface="+mn-cs"/>
                </a:rPr>
                <a:t>趴吧</a:t>
              </a:r>
              <a:r>
                <a:rPr lang="en-US" altLang="zh-TW" b="1" dirty="0">
                  <a:solidFill>
                    <a:prstClr val="black"/>
                  </a:solidFill>
                  <a:latin typeface="Arial"/>
                  <a:cs typeface="+mn-cs"/>
                </a:rPr>
                <a:t>?(</a:t>
              </a:r>
              <a:r>
                <a:rPr lang="zh-TW" altLang="en-US" b="1" dirty="0">
                  <a:solidFill>
                    <a:prstClr val="black"/>
                  </a:solidFill>
                  <a:latin typeface="Arial"/>
                  <a:cs typeface="+mn-cs"/>
                </a:rPr>
                <a:t>其實我是來積陰德的</a:t>
              </a:r>
              <a:r>
                <a:rPr lang="en-US" altLang="zh-TW" b="1" dirty="0">
                  <a:solidFill>
                    <a:prstClr val="black"/>
                  </a:solidFill>
                  <a:latin typeface="Arial"/>
                  <a:cs typeface="+mn-cs"/>
                </a:rPr>
                <a:t>???)</a:t>
              </a:r>
              <a:r>
                <a:rPr lang="zh-TW" altLang="en-US" b="1" dirty="0">
                  <a:solidFill>
                    <a:prstClr val="black"/>
                  </a:solidFill>
                  <a:latin typeface="Arial"/>
                  <a:cs typeface="+mn-cs"/>
                </a:rPr>
                <a:t>好啦</a:t>
              </a:r>
              <a:r>
                <a:rPr lang="en-US" altLang="zh-TW" b="1" dirty="0">
                  <a:solidFill>
                    <a:prstClr val="black"/>
                  </a:solidFill>
                  <a:latin typeface="Arial"/>
                  <a:cs typeface="+mn-cs"/>
                </a:rPr>
                <a:t>~</a:t>
              </a:r>
              <a:r>
                <a:rPr lang="zh-TW" altLang="en-US" b="1" dirty="0">
                  <a:solidFill>
                    <a:prstClr val="black"/>
                  </a:solidFill>
                  <a:latin typeface="Arial"/>
                  <a:cs typeface="+mn-cs"/>
                </a:rPr>
                <a:t>其實上面的不是重點接下來才是我</a:t>
              </a:r>
              <a:r>
                <a:rPr lang="en-US" altLang="zh-TW" b="1" dirty="0" err="1">
                  <a:solidFill>
                    <a:prstClr val="black"/>
                  </a:solidFill>
                  <a:latin typeface="Arial"/>
                  <a:cs typeface="+mn-cs"/>
                </a:rPr>
                <a:t>po</a:t>
              </a:r>
              <a:r>
                <a:rPr lang="zh-TW" altLang="en-US" b="1" dirty="0">
                  <a:solidFill>
                    <a:prstClr val="black"/>
                  </a:solidFill>
                  <a:latin typeface="Arial"/>
                  <a:cs typeface="+mn-cs"/>
                </a:rPr>
                <a:t>文的目的哈哈想問一下大家 即將到來的暑假都計畫要幹嘛呢</a:t>
              </a:r>
              <a:r>
                <a:rPr lang="en-US" altLang="zh-TW" b="1" dirty="0">
                  <a:solidFill>
                    <a:prstClr val="black"/>
                  </a:solidFill>
                  <a:latin typeface="Arial"/>
                  <a:cs typeface="+mn-cs"/>
                </a:rPr>
                <a:t>~(</a:t>
              </a:r>
              <a:r>
                <a:rPr lang="zh-TW" altLang="en-US" b="1" dirty="0">
                  <a:solidFill>
                    <a:prstClr val="black"/>
                  </a:solidFill>
                  <a:latin typeface="Arial"/>
                  <a:cs typeface="+mn-cs"/>
                </a:rPr>
                <a:t>對啦 我就是還沒考試就在想放假啦</a:t>
              </a:r>
              <a:r>
                <a:rPr lang="en-US" altLang="zh-TW" b="1" dirty="0">
                  <a:solidFill>
                    <a:prstClr val="black"/>
                  </a:solidFill>
                  <a:latin typeface="Arial"/>
                  <a:cs typeface="+mn-cs"/>
                </a:rPr>
                <a:t>)</a:t>
              </a:r>
              <a:r>
                <a:rPr lang="zh-TW" altLang="en-US" b="1" dirty="0">
                  <a:solidFill>
                    <a:prstClr val="black"/>
                  </a:solidFill>
                  <a:latin typeface="Arial"/>
                  <a:cs typeface="+mn-cs"/>
                </a:rPr>
                <a:t>目前只想到找打工出去玩一邊打工一邊出去玩 </a:t>
              </a:r>
              <a:r>
                <a:rPr lang="en-US" altLang="zh-TW" b="1" dirty="0">
                  <a:solidFill>
                    <a:prstClr val="black"/>
                  </a:solidFill>
                  <a:latin typeface="Arial"/>
                  <a:cs typeface="+mn-cs"/>
                </a:rPr>
                <a:t>(</a:t>
              </a:r>
              <a:r>
                <a:rPr lang="zh-TW" altLang="en-US" b="1" dirty="0">
                  <a:solidFill>
                    <a:prstClr val="black"/>
                  </a:solidFill>
                  <a:latin typeface="Arial"/>
                  <a:cs typeface="+mn-cs"/>
                </a:rPr>
                <a:t>打工換宿</a:t>
              </a:r>
              <a:r>
                <a:rPr lang="en-US" altLang="zh-TW" b="1" dirty="0">
                  <a:solidFill>
                    <a:prstClr val="black"/>
                  </a:solidFill>
                  <a:latin typeface="Arial"/>
                  <a:cs typeface="+mn-cs"/>
                </a:rPr>
                <a:t>)</a:t>
              </a:r>
              <a:r>
                <a:rPr lang="zh-TW" altLang="en-US" b="1" dirty="0">
                  <a:solidFill>
                    <a:srgbClr val="FF0000"/>
                  </a:solidFill>
                  <a:latin typeface="Arial"/>
                  <a:cs typeface="+mn-cs"/>
                </a:rPr>
                <a:t>好奇</a:t>
              </a:r>
              <a:r>
                <a:rPr lang="zh-TW" altLang="en-US" b="1" dirty="0">
                  <a:solidFill>
                    <a:prstClr val="black"/>
                  </a:solidFill>
                  <a:latin typeface="Arial"/>
                  <a:cs typeface="+mn-cs"/>
                </a:rPr>
                <a:t>有沒有人也想打工換宿呢</a:t>
              </a:r>
              <a:r>
                <a:rPr lang="en-US" altLang="zh-TW" b="1" dirty="0">
                  <a:solidFill>
                    <a:prstClr val="black"/>
                  </a:solidFill>
                  <a:latin typeface="Arial"/>
                  <a:cs typeface="+mn-cs"/>
                </a:rPr>
                <a:t>~</a:t>
              </a:r>
              <a:r>
                <a:rPr lang="zh-TW" altLang="en-US" b="1" dirty="0">
                  <a:solidFill>
                    <a:prstClr val="black"/>
                  </a:solidFill>
                  <a:latin typeface="Arial"/>
                  <a:cs typeface="+mn-cs"/>
                </a:rPr>
                <a:t>打算去哪裡呢</a:t>
              </a:r>
              <a:r>
                <a:rPr lang="en-US" altLang="zh-TW" b="1" dirty="0">
                  <a:solidFill>
                    <a:prstClr val="black"/>
                  </a:solidFill>
                  <a:latin typeface="Arial"/>
                  <a:cs typeface="+mn-cs"/>
                </a:rPr>
                <a:t>~</a:t>
              </a:r>
              <a:r>
                <a:rPr lang="zh-TW" altLang="en-US" b="1" dirty="0">
                  <a:solidFill>
                    <a:srgbClr val="FF0000"/>
                  </a:solidFill>
                  <a:latin typeface="Arial"/>
                  <a:cs typeface="+mn-cs"/>
                </a:rPr>
                <a:t>大家</a:t>
              </a:r>
            </a:p>
          </p:txBody>
        </p:sp>
        <p:sp>
          <p:nvSpPr>
            <p:cNvPr id="37" name="文字方塊 36"/>
            <p:cNvSpPr txBox="1"/>
            <p:nvPr/>
          </p:nvSpPr>
          <p:spPr>
            <a:xfrm>
              <a:off x="3568510" y="5262272"/>
              <a:ext cx="2474475" cy="646145"/>
            </a:xfrm>
            <a:prstGeom prst="rect">
              <a:avLst/>
            </a:prstGeom>
            <a:noFill/>
          </p:spPr>
          <p:txBody>
            <a:bodyPr>
              <a:spAutoFit/>
            </a:bodyPr>
            <a:lstStyle/>
            <a:p>
              <a:pPr algn="ctr" fontAlgn="auto">
                <a:spcBef>
                  <a:spcPts val="0"/>
                </a:spcBef>
                <a:spcAft>
                  <a:spcPts val="0"/>
                </a:spcAft>
                <a:defRPr/>
              </a:pPr>
              <a:r>
                <a:rPr lang="en-US" altLang="zh-TW" sz="3600" b="1" dirty="0">
                  <a:solidFill>
                    <a:srgbClr val="FF0000"/>
                  </a:solidFill>
                  <a:latin typeface="Arial"/>
                  <a:cs typeface="+mn-cs"/>
                </a:rPr>
                <a:t>0.74</a:t>
              </a:r>
              <a:endParaRPr lang="zh-TW" altLang="en-US" sz="3600" b="1" dirty="0">
                <a:solidFill>
                  <a:srgbClr val="FF0000"/>
                </a:solidFill>
                <a:latin typeface="Arial"/>
                <a:cs typeface="+mn-cs"/>
              </a:endParaRPr>
            </a:p>
          </p:txBody>
        </p:sp>
      </p:grpSp>
      <p:pic>
        <p:nvPicPr>
          <p:cNvPr id="15364" name="圖片 3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937125"/>
            <a:ext cx="15875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群組 53"/>
          <p:cNvGrpSpPr>
            <a:grpSpLocks/>
          </p:cNvGrpSpPr>
          <p:nvPr/>
        </p:nvGrpSpPr>
        <p:grpSpPr bwMode="auto">
          <a:xfrm>
            <a:off x="877888" y="574675"/>
            <a:ext cx="7388225" cy="5895975"/>
            <a:chOff x="1122606" y="499535"/>
            <a:chExt cx="7386916" cy="5896269"/>
          </a:xfrm>
        </p:grpSpPr>
        <p:grpSp>
          <p:nvGrpSpPr>
            <p:cNvPr id="16391" name="群組 36"/>
            <p:cNvGrpSpPr>
              <a:grpSpLocks/>
            </p:cNvGrpSpPr>
            <p:nvPr/>
          </p:nvGrpSpPr>
          <p:grpSpPr bwMode="auto">
            <a:xfrm>
              <a:off x="1122606" y="499535"/>
              <a:ext cx="7386916" cy="5896269"/>
              <a:chOff x="1495826" y="499535"/>
              <a:chExt cx="7386916" cy="5896269"/>
            </a:xfrm>
          </p:grpSpPr>
          <p:sp>
            <p:nvSpPr>
              <p:cNvPr id="38" name="圓形箭號 37"/>
              <p:cNvSpPr/>
              <p:nvPr/>
            </p:nvSpPr>
            <p:spPr>
              <a:xfrm>
                <a:off x="4012446" y="499535"/>
                <a:ext cx="2350750" cy="2350636"/>
              </a:xfrm>
              <a:prstGeom prst="circularArrow">
                <a:avLst>
                  <a:gd name="adj1" fmla="val 12500"/>
                  <a:gd name="adj2" fmla="val 1142322"/>
                  <a:gd name="adj3" fmla="val 20457678"/>
                  <a:gd name="adj4" fmla="val 10800000"/>
                  <a:gd name="adj5" fmla="val 12500"/>
                </a:avLst>
              </a:prstGeom>
              <a:gradFill rotWithShape="1">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p:spPr>
          </p:sp>
          <p:grpSp>
            <p:nvGrpSpPr>
              <p:cNvPr id="39" name="群組 38"/>
              <p:cNvGrpSpPr/>
              <p:nvPr/>
            </p:nvGrpSpPr>
            <p:grpSpPr>
              <a:xfrm>
                <a:off x="5193684" y="1695003"/>
                <a:ext cx="3689058" cy="3514660"/>
                <a:chOff x="5865488" y="1059526"/>
                <a:chExt cx="3689058" cy="3679630"/>
              </a:xfrm>
              <a:scene3d>
                <a:camera prst="orthographicFront"/>
                <a:lightRig rig="flat" dir="t"/>
              </a:scene3d>
            </p:grpSpPr>
            <p:sp>
              <p:nvSpPr>
                <p:cNvPr id="42" name="圓角化同側角落矩形 41"/>
                <p:cNvSpPr/>
                <p:nvPr/>
              </p:nvSpPr>
              <p:spPr>
                <a:xfrm rot="5400000">
                  <a:off x="5870202" y="1054812"/>
                  <a:ext cx="3679630" cy="3689058"/>
                </a:xfrm>
                <a:prstGeom prst="round2SameRect">
                  <a:avLst>
                    <a:gd name="adj1" fmla="val 16670"/>
                    <a:gd name="adj2" fmla="val 0"/>
                  </a:avLst>
                </a:prstGeom>
                <a:gradFill rotWithShape="1">
                  <a:gsLst>
                    <a:gs pos="0">
                      <a:srgbClr val="4BACC6">
                        <a:tint val="50000"/>
                        <a:hueOff val="-10774845"/>
                        <a:satOff val="46375"/>
                        <a:lumOff val="12537"/>
                        <a:alphaOff val="0"/>
                        <a:shade val="51000"/>
                        <a:satMod val="130000"/>
                      </a:srgbClr>
                    </a:gs>
                    <a:gs pos="80000">
                      <a:srgbClr val="4BACC6">
                        <a:tint val="50000"/>
                        <a:hueOff val="-10774845"/>
                        <a:satOff val="46375"/>
                        <a:lumOff val="12537"/>
                        <a:alphaOff val="0"/>
                        <a:shade val="93000"/>
                        <a:satMod val="130000"/>
                      </a:srgbClr>
                    </a:gs>
                    <a:gs pos="100000">
                      <a:srgbClr val="4BACC6">
                        <a:tint val="50000"/>
                        <a:hueOff val="-10774845"/>
                        <a:satOff val="46375"/>
                        <a:lumOff val="12537"/>
                        <a:alphaOff val="0"/>
                        <a:shade val="94000"/>
                        <a:satMod val="135000"/>
                      </a:srgbClr>
                    </a:gs>
                  </a:gsLst>
                  <a:lin ang="16200000" scaled="0"/>
                </a:gradFill>
                <a:ln>
                  <a:noFill/>
                </a:ln>
                <a:effectLst>
                  <a:outerShdw blurRad="40000" dist="23000" dir="5400000" rotWithShape="0">
                    <a:srgbClr val="000000">
                      <a:alpha val="35000"/>
                    </a:srgbClr>
                  </a:outerShdw>
                </a:effectLst>
                <a:sp3d z="-190500" prstMaterial="plastic">
                  <a:bevelT w="88900" h="88900"/>
                  <a:bevelB w="88900" h="31750" prst="angle"/>
                </a:sp3d>
              </p:spPr>
            </p:sp>
            <p:sp>
              <p:nvSpPr>
                <p:cNvPr id="43" name="圓角化同側角落矩形 4"/>
                <p:cNvSpPr/>
                <p:nvPr/>
              </p:nvSpPr>
              <p:spPr>
                <a:xfrm>
                  <a:off x="5865489" y="1239183"/>
                  <a:ext cx="3509401" cy="3320316"/>
                </a:xfrm>
                <a:prstGeom prst="rect">
                  <a:avLst/>
                </a:prstGeom>
                <a:noFill/>
                <a:ln>
                  <a:noFill/>
                </a:ln>
                <a:effectLst/>
                <a:sp3d z="-190500"/>
              </p:spPr>
              <p:txBody>
                <a:bodyPr lIns="360045" tIns="400050" rIns="240030" bIns="400050" spcCol="1270"/>
                <a:lstStyle/>
                <a:p>
                  <a:pPr defTabSz="2800350" fontAlgn="auto">
                    <a:lnSpc>
                      <a:spcPct val="90000"/>
                    </a:lnSpc>
                    <a:spcBef>
                      <a:spcPts val="0"/>
                    </a:spcBef>
                    <a:spcAft>
                      <a:spcPct val="35000"/>
                    </a:spcAft>
                    <a:defRPr/>
                  </a:pPr>
                  <a:endParaRPr lang="zh-TW" altLang="en-US" sz="6300" kern="0" dirty="0">
                    <a:solidFill>
                      <a:prstClr val="white">
                        <a:hueOff val="0"/>
                        <a:satOff val="0"/>
                        <a:lumOff val="0"/>
                        <a:alphaOff val="0"/>
                      </a:prstClr>
                    </a:solidFill>
                    <a:latin typeface="Arial"/>
                    <a:cs typeface="+mn-cs"/>
                  </a:endParaRPr>
                </a:p>
              </p:txBody>
            </p:sp>
          </p:grpSp>
          <p:sp>
            <p:nvSpPr>
              <p:cNvPr id="40" name="圓角化同側角落矩形 39"/>
              <p:cNvSpPr/>
              <p:nvPr/>
            </p:nvSpPr>
            <p:spPr>
              <a:xfrm rot="16200000">
                <a:off x="1567539" y="1589144"/>
                <a:ext cx="3545632" cy="3689058"/>
              </a:xfrm>
              <a:prstGeom prst="round2SameRect">
                <a:avLst>
                  <a:gd name="adj1" fmla="val 16670"/>
                  <a:gd name="adj2" fmla="val 0"/>
                </a:avLst>
              </a:prstGeom>
              <a:gradFill rotWithShape="1">
                <a:gsLst>
                  <a:gs pos="0">
                    <a:srgbClr val="4BACC6">
                      <a:tint val="50000"/>
                      <a:hueOff val="0"/>
                      <a:satOff val="0"/>
                      <a:lumOff val="0"/>
                      <a:alphaOff val="0"/>
                      <a:shade val="51000"/>
                      <a:satMod val="130000"/>
                    </a:srgbClr>
                  </a:gs>
                  <a:gs pos="80000">
                    <a:srgbClr val="4BACC6">
                      <a:tint val="50000"/>
                      <a:hueOff val="0"/>
                      <a:satOff val="0"/>
                      <a:lumOff val="0"/>
                      <a:alphaOff val="0"/>
                      <a:shade val="93000"/>
                      <a:satMod val="130000"/>
                    </a:srgbClr>
                  </a:gs>
                  <a:gs pos="100000">
                    <a:srgbClr val="4BACC6">
                      <a:tint val="5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88900" h="88900"/>
                <a:bevelB w="88900" h="31750" prst="angle"/>
              </a:sp3d>
            </p:spPr>
          </p:sp>
          <p:sp>
            <p:nvSpPr>
              <p:cNvPr id="41" name="圓形箭號 40"/>
              <p:cNvSpPr/>
              <p:nvPr/>
            </p:nvSpPr>
            <p:spPr>
              <a:xfrm rot="10800000">
                <a:off x="4012447" y="4045168"/>
                <a:ext cx="2350750" cy="2350636"/>
              </a:xfrm>
              <a:prstGeom prst="circularArrow">
                <a:avLst>
                  <a:gd name="adj1" fmla="val 12500"/>
                  <a:gd name="adj2" fmla="val 1142322"/>
                  <a:gd name="adj3" fmla="val 20457678"/>
                  <a:gd name="adj4" fmla="val 10800000"/>
                  <a:gd name="adj5" fmla="val 12500"/>
                </a:avLst>
              </a:prstGeom>
              <a:blipFill rotWithShape="0">
                <a:blip r:embed="rId3"/>
                <a:stretch>
                  <a:fillRect/>
                </a:stretch>
              </a:blip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p:spPr>
          </p:sp>
        </p:grpSp>
        <p:sp>
          <p:nvSpPr>
            <p:cNvPr id="44" name="文字方塊 43"/>
            <p:cNvSpPr txBox="1"/>
            <p:nvPr/>
          </p:nvSpPr>
          <p:spPr>
            <a:xfrm>
              <a:off x="1268963" y="1996752"/>
              <a:ext cx="3470988" cy="2800767"/>
            </a:xfrm>
            <a:prstGeom prst="rect">
              <a:avLst/>
            </a:prstGeom>
            <a:noFill/>
          </p:spPr>
          <p:txBody>
            <a:bodyPr>
              <a:spAutoFit/>
            </a:bodyPr>
            <a:lstStyle/>
            <a:p>
              <a:pPr algn="just" fontAlgn="auto">
                <a:spcBef>
                  <a:spcPts val="0"/>
                </a:spcBef>
                <a:spcAft>
                  <a:spcPts val="0"/>
                </a:spcAft>
                <a:defRPr/>
              </a:pPr>
              <a:r>
                <a:rPr lang="zh-TW" altLang="en-US" sz="4400" b="1" dirty="0">
                  <a:solidFill>
                    <a:prstClr val="white"/>
                  </a:solidFill>
                  <a:latin typeface="Arial"/>
                  <a:cs typeface="+mn-cs"/>
                </a:rPr>
                <a:t>突然</a:t>
              </a:r>
              <a:r>
                <a:rPr lang="zh-TW" altLang="en-US" sz="4400" b="1" dirty="0">
                  <a:solidFill>
                    <a:srgbClr val="FFFF00"/>
                  </a:solidFill>
                  <a:latin typeface="Arial"/>
                  <a:cs typeface="+mn-cs"/>
                </a:rPr>
                <a:t>想知道大家</a:t>
              </a:r>
              <a:r>
                <a:rPr lang="zh-TW" altLang="en-US" sz="4400" b="1" dirty="0">
                  <a:solidFill>
                    <a:prstClr val="white"/>
                  </a:solidFill>
                  <a:latin typeface="Arial"/>
                  <a:cs typeface="+mn-cs"/>
                </a:rPr>
                <a:t>都是什麼系所</a:t>
              </a:r>
              <a:r>
                <a:rPr lang="zh-TW" altLang="en-US" sz="4400" b="1" dirty="0">
                  <a:solidFill>
                    <a:prstClr val="white"/>
                  </a:solidFill>
                  <a:latin typeface="Arial"/>
                  <a:cs typeface="+mn-cs"/>
                </a:rPr>
                <a:t>的 </a:t>
              </a:r>
              <a:r>
                <a:rPr lang="en-US" altLang="zh-TW" sz="4400" b="1" dirty="0">
                  <a:solidFill>
                    <a:prstClr val="white"/>
                  </a:solidFill>
                  <a:latin typeface="Arial"/>
                  <a:cs typeface="+mn-cs"/>
                </a:rPr>
                <a:t>~</a:t>
              </a:r>
              <a:endParaRPr lang="en-US" altLang="zh-TW" sz="4400" b="1" dirty="0">
                <a:solidFill>
                  <a:prstClr val="white"/>
                </a:solidFill>
                <a:latin typeface="Arial"/>
                <a:cs typeface="+mn-cs"/>
              </a:endParaRPr>
            </a:p>
            <a:p>
              <a:pPr algn="just" fontAlgn="auto">
                <a:spcBef>
                  <a:spcPts val="0"/>
                </a:spcBef>
                <a:spcAft>
                  <a:spcPts val="0"/>
                </a:spcAft>
                <a:defRPr/>
              </a:pPr>
              <a:r>
                <a:rPr lang="zh-TW" altLang="en-US" sz="4400" b="1" dirty="0">
                  <a:solidFill>
                    <a:srgbClr val="FFFF00"/>
                  </a:solidFill>
                  <a:latin typeface="Arial"/>
                  <a:cs typeface="+mn-cs"/>
                </a:rPr>
                <a:t>所以問一下</a:t>
              </a:r>
              <a:endParaRPr lang="zh-TW" altLang="en-US" sz="4400" b="1" dirty="0">
                <a:solidFill>
                  <a:srgbClr val="FFFF00"/>
                </a:solidFill>
                <a:highlight>
                  <a:srgbClr val="FFFF00"/>
                </a:highlight>
                <a:latin typeface="Arial"/>
                <a:cs typeface="+mn-cs"/>
              </a:endParaRPr>
            </a:p>
          </p:txBody>
        </p:sp>
        <p:sp>
          <p:nvSpPr>
            <p:cNvPr id="45" name="文字方塊 44"/>
            <p:cNvSpPr txBox="1"/>
            <p:nvPr/>
          </p:nvSpPr>
          <p:spPr>
            <a:xfrm>
              <a:off x="4982722" y="1807700"/>
              <a:ext cx="3414107" cy="3416470"/>
            </a:xfrm>
            <a:prstGeom prst="rect">
              <a:avLst/>
            </a:prstGeom>
            <a:noFill/>
          </p:spPr>
          <p:txBody>
            <a:bodyPr>
              <a:spAutoFit/>
            </a:bodyPr>
            <a:lstStyle/>
            <a:p>
              <a:pPr algn="just" fontAlgn="auto">
                <a:spcBef>
                  <a:spcPts val="0"/>
                </a:spcBef>
                <a:spcAft>
                  <a:spcPts val="0"/>
                </a:spcAft>
                <a:defRPr/>
              </a:pPr>
              <a:r>
                <a:rPr lang="zh-TW" altLang="en-US" sz="2400" b="1" dirty="0">
                  <a:solidFill>
                    <a:prstClr val="black"/>
                  </a:solidFill>
                  <a:latin typeface="Arial"/>
                  <a:cs typeface="+mn-cs"/>
                </a:rPr>
                <a:t>我想請</a:t>
              </a:r>
              <a:r>
                <a:rPr lang="zh-TW" altLang="en-US" sz="2400" b="1" dirty="0">
                  <a:solidFill>
                    <a:srgbClr val="FF0000"/>
                  </a:solidFill>
                  <a:latin typeface="Arial"/>
                  <a:cs typeface="+mn-cs"/>
                </a:rPr>
                <a:t>問一下</a:t>
              </a:r>
              <a:r>
                <a:rPr lang="zh-TW" altLang="en-US" sz="2400" b="1" dirty="0">
                  <a:solidFill>
                    <a:prstClr val="black"/>
                  </a:solidFill>
                  <a:latin typeface="Arial"/>
                  <a:cs typeface="+mn-cs"/>
                </a:rPr>
                <a:t>是不是每個系的系學會給的一次專服上限都是</a:t>
              </a:r>
              <a:r>
                <a:rPr lang="en-US" altLang="zh-TW" sz="2400" b="1" dirty="0">
                  <a:solidFill>
                    <a:prstClr val="black"/>
                  </a:solidFill>
                  <a:latin typeface="Arial"/>
                  <a:cs typeface="+mn-cs"/>
                </a:rPr>
                <a:t>12</a:t>
              </a:r>
              <a:r>
                <a:rPr lang="zh-TW" altLang="en-US" sz="2400" b="1" dirty="0">
                  <a:solidFill>
                    <a:prstClr val="black"/>
                  </a:solidFill>
                  <a:latin typeface="Arial"/>
                  <a:cs typeface="+mn-cs"/>
                </a:rPr>
                <a:t>小時？就算參加了一個禮拜以上的服務隊或營隊都只能拿到</a:t>
              </a:r>
              <a:r>
                <a:rPr lang="en-US" altLang="zh-TW" sz="2400" b="1" dirty="0">
                  <a:solidFill>
                    <a:prstClr val="black"/>
                  </a:solidFill>
                  <a:latin typeface="Arial"/>
                  <a:cs typeface="+mn-cs"/>
                </a:rPr>
                <a:t>12</a:t>
              </a:r>
              <a:r>
                <a:rPr lang="zh-TW" altLang="en-US" sz="2400" b="1" dirty="0">
                  <a:solidFill>
                    <a:prstClr val="black"/>
                  </a:solidFill>
                  <a:latin typeface="Arial"/>
                  <a:cs typeface="+mn-cs"/>
                </a:rPr>
                <a:t>小時因為不太認識別系的但</a:t>
              </a:r>
              <a:r>
                <a:rPr lang="zh-TW" altLang="en-US" sz="2400" b="1" dirty="0">
                  <a:solidFill>
                    <a:srgbClr val="FF0000"/>
                  </a:solidFill>
                  <a:latin typeface="Arial"/>
                  <a:cs typeface="+mn-cs"/>
                </a:rPr>
                <a:t>想知道大家</a:t>
              </a:r>
              <a:r>
                <a:rPr lang="zh-TW" altLang="en-US" sz="2400" b="1" dirty="0">
                  <a:solidFill>
                    <a:prstClr val="black"/>
                  </a:solidFill>
                  <a:latin typeface="Arial"/>
                  <a:cs typeface="+mn-cs"/>
                </a:rPr>
                <a:t>的制度</a:t>
              </a:r>
              <a:r>
                <a:rPr lang="zh-TW" altLang="en-US" sz="2400" b="1" dirty="0">
                  <a:solidFill>
                    <a:srgbClr val="FF0000"/>
                  </a:solidFill>
                  <a:latin typeface="Arial"/>
                  <a:cs typeface="+mn-cs"/>
                </a:rPr>
                <a:t>所以</a:t>
              </a:r>
              <a:r>
                <a:rPr lang="zh-TW" altLang="en-US" sz="2400" b="1" dirty="0">
                  <a:solidFill>
                    <a:prstClr val="black"/>
                  </a:solidFill>
                  <a:latin typeface="Arial"/>
                  <a:cs typeface="+mn-cs"/>
                </a:rPr>
                <a:t>想說來這裡發問</a:t>
              </a:r>
              <a:r>
                <a:rPr lang="en-US" altLang="zh-TW" sz="2400" b="1" dirty="0">
                  <a:solidFill>
                    <a:prstClr val="black"/>
                  </a:solidFill>
                  <a:latin typeface="Arial"/>
                  <a:cs typeface="+mn-cs"/>
                </a:rPr>
                <a:t>:-P-</a:t>
              </a:r>
              <a:r>
                <a:rPr lang="zh-TW" altLang="en-US" sz="2400" b="1" dirty="0">
                  <a:solidFill>
                    <a:prstClr val="black"/>
                  </a:solidFill>
                  <a:latin typeface="Arial"/>
                  <a:cs typeface="+mn-cs"/>
                </a:rPr>
                <a:t>專服好難拿</a:t>
              </a:r>
            </a:p>
          </p:txBody>
        </p:sp>
        <p:sp>
          <p:nvSpPr>
            <p:cNvPr id="46" name="文字方塊 45"/>
            <p:cNvSpPr txBox="1"/>
            <p:nvPr/>
          </p:nvSpPr>
          <p:spPr>
            <a:xfrm>
              <a:off x="3568510" y="5265448"/>
              <a:ext cx="2474475" cy="646145"/>
            </a:xfrm>
            <a:prstGeom prst="rect">
              <a:avLst/>
            </a:prstGeom>
            <a:noFill/>
          </p:spPr>
          <p:txBody>
            <a:bodyPr>
              <a:spAutoFit/>
            </a:bodyPr>
            <a:lstStyle/>
            <a:p>
              <a:pPr algn="ctr" fontAlgn="auto">
                <a:spcBef>
                  <a:spcPts val="0"/>
                </a:spcBef>
                <a:spcAft>
                  <a:spcPts val="0"/>
                </a:spcAft>
                <a:defRPr/>
              </a:pPr>
              <a:r>
                <a:rPr lang="en-US" altLang="zh-TW" sz="3600" b="1" dirty="0">
                  <a:solidFill>
                    <a:srgbClr val="FF0000"/>
                  </a:solidFill>
                  <a:latin typeface="Arial"/>
                  <a:cs typeface="+mn-cs"/>
                </a:rPr>
                <a:t>0.79</a:t>
              </a:r>
              <a:endParaRPr lang="zh-TW" altLang="en-US" sz="3600" b="1" dirty="0">
                <a:solidFill>
                  <a:srgbClr val="FF0000"/>
                </a:solidFill>
                <a:latin typeface="Arial"/>
                <a:cs typeface="+mn-cs"/>
              </a:endParaRPr>
            </a:p>
          </p:txBody>
        </p:sp>
      </p:grpSp>
      <p:sp>
        <p:nvSpPr>
          <p:cNvPr id="16387" name="標題 1"/>
          <p:cNvSpPr txBox="1">
            <a:spLocks/>
          </p:cNvSpPr>
          <p:nvPr/>
        </p:nvSpPr>
        <p:spPr bwMode="auto">
          <a:xfrm>
            <a:off x="5651500" y="557213"/>
            <a:ext cx="31686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zh-TW" altLang="en-US" sz="4400">
                <a:solidFill>
                  <a:srgbClr val="000000"/>
                </a:solidFill>
              </a:rPr>
              <a:t>發文相似度</a:t>
            </a:r>
          </a:p>
        </p:txBody>
      </p:sp>
      <p:grpSp>
        <p:nvGrpSpPr>
          <p:cNvPr id="16388" name="群組 54"/>
          <p:cNvGrpSpPr>
            <a:grpSpLocks/>
          </p:cNvGrpSpPr>
          <p:nvPr/>
        </p:nvGrpSpPr>
        <p:grpSpPr bwMode="auto">
          <a:xfrm>
            <a:off x="539750" y="5675313"/>
            <a:ext cx="2447925" cy="577850"/>
            <a:chOff x="1525464" y="3391464"/>
            <a:chExt cx="3698091" cy="694644"/>
          </a:xfrm>
        </p:grpSpPr>
        <p:pic>
          <p:nvPicPr>
            <p:cNvPr id="16389" name="Picture 2"/>
            <p:cNvPicPr>
              <a:picLocks noChangeAspect="1" noChangeArrowheads="1"/>
            </p:cNvPicPr>
            <p:nvPr/>
          </p:nvPicPr>
          <p:blipFill>
            <a:blip r:embed="rId4">
              <a:extLst>
                <a:ext uri="{28A0092B-C50C-407E-A947-70E740481C1C}">
                  <a14:useLocalDpi xmlns:a14="http://schemas.microsoft.com/office/drawing/2010/main" val="0"/>
                </a:ext>
              </a:extLst>
            </a:blip>
            <a:srcRect l="20819"/>
            <a:stretch>
              <a:fillRect/>
            </a:stretch>
          </p:blipFill>
          <p:spPr bwMode="auto">
            <a:xfrm>
              <a:off x="1525464" y="3391464"/>
              <a:ext cx="3698091" cy="69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0" name="文字方塊 56"/>
            <p:cNvSpPr txBox="1">
              <a:spLocks noChangeArrowheads="1"/>
            </p:cNvSpPr>
            <p:nvPr/>
          </p:nvSpPr>
          <p:spPr bwMode="auto">
            <a:xfrm>
              <a:off x="1709864" y="3426905"/>
              <a:ext cx="2235200" cy="64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TW" altLang="en-US" sz="2800" b="1">
                  <a:latin typeface="微軟正黑體 Light" pitchFamily="34" charset="-120"/>
                  <a:ea typeface="微軟正黑體 Light" pitchFamily="34" charset="-120"/>
                </a:rPr>
                <a:t>回　文</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457200" y="630238"/>
            <a:ext cx="8229600" cy="1143000"/>
          </a:xfrm>
          <a:prstGeom prst="rect">
            <a:avLst/>
          </a:prstGeom>
        </p:spPr>
        <p:txBody>
          <a:bodyPr anchor="ctr">
            <a:normAutofit/>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defRPr/>
            </a:pPr>
            <a:r>
              <a:rPr lang="zh-TW" altLang="en-US" b="1" kern="0" dirty="0" smtClean="0"/>
              <a:t>發文者性別預測</a:t>
            </a:r>
            <a:endParaRPr lang="zh-TW" altLang="en-US" sz="2900" b="1" kern="0" dirty="0"/>
          </a:p>
        </p:txBody>
      </p:sp>
      <p:graphicFrame>
        <p:nvGraphicFramePr>
          <p:cNvPr id="4" name="表格 3"/>
          <p:cNvGraphicFramePr>
            <a:graphicFrameLocks noGrp="1"/>
          </p:cNvGraphicFramePr>
          <p:nvPr/>
        </p:nvGraphicFramePr>
        <p:xfrm>
          <a:off x="3064259" y="2270500"/>
          <a:ext cx="5540189" cy="1452285"/>
        </p:xfrm>
        <a:graphic>
          <a:graphicData uri="http://schemas.openxmlformats.org/drawingml/2006/table">
            <a:tbl>
              <a:tblPr firstRow="1" bandRow="1">
                <a:tableStyleId>{D113A9D2-9D6B-4929-AA2D-F23B5EE8CBE7}</a:tableStyleId>
              </a:tblPr>
              <a:tblGrid>
                <a:gridCol w="1564289">
                  <a:extLst>
                    <a:ext uri="{9D8B030D-6E8A-4147-A177-3AD203B41FA5}"/>
                  </a:extLst>
                </a:gridCol>
                <a:gridCol w="1987950">
                  <a:extLst>
                    <a:ext uri="{9D8B030D-6E8A-4147-A177-3AD203B41FA5}"/>
                  </a:extLst>
                </a:gridCol>
                <a:gridCol w="1987950">
                  <a:extLst>
                    <a:ext uri="{9D8B030D-6E8A-4147-A177-3AD203B41FA5}"/>
                  </a:extLst>
                </a:gridCol>
              </a:tblGrid>
              <a:tr h="484095">
                <a:tc>
                  <a:txBody>
                    <a:bodyPr/>
                    <a:lstStyle/>
                    <a:p>
                      <a:pPr algn="dist"/>
                      <a:endParaRPr lang="zh-TW" altLang="en-US" sz="2000" b="1" dirty="0">
                        <a:solidFill>
                          <a:srgbClr val="0070C0"/>
                        </a:solidFill>
                      </a:endParaRPr>
                    </a:p>
                  </a:txBody>
                  <a:tcPr anchor="ctr"/>
                </a:tc>
                <a:tc>
                  <a:txBody>
                    <a:bodyPr/>
                    <a:lstStyle/>
                    <a:p>
                      <a:pPr algn="dist"/>
                      <a:r>
                        <a:rPr lang="en-US" altLang="zh-TW" sz="1800" b="1" dirty="0"/>
                        <a:t>Predict</a:t>
                      </a:r>
                      <a:r>
                        <a:rPr lang="en-US" altLang="zh-TW" sz="1800" b="1" baseline="0" dirty="0"/>
                        <a:t> Male</a:t>
                      </a:r>
                      <a:endParaRPr lang="zh-TW" altLang="en-US" sz="1800" b="1" dirty="0">
                        <a:solidFill>
                          <a:srgbClr val="0070C0"/>
                        </a:solidFill>
                      </a:endParaRPr>
                    </a:p>
                  </a:txBody>
                  <a:tcPr anchor="ctr"/>
                </a:tc>
                <a:tc>
                  <a:txBody>
                    <a:bodyPr/>
                    <a:lstStyle/>
                    <a:p>
                      <a:pPr algn="dist"/>
                      <a:r>
                        <a:rPr lang="en-US" altLang="zh-TW" sz="1800" b="1" dirty="0"/>
                        <a:t>Predict Female</a:t>
                      </a:r>
                      <a:endParaRPr lang="zh-TW" altLang="en-US" sz="1800" b="1" dirty="0">
                        <a:solidFill>
                          <a:srgbClr val="0070C0"/>
                        </a:solidFill>
                      </a:endParaRPr>
                    </a:p>
                  </a:txBody>
                  <a:tcPr anchor="ctr"/>
                </a:tc>
                <a:extLst>
                  <a:ext uri="{0D108BD9-81ED-4DB2-BD59-A6C34878D82A}"/>
                </a:extLst>
              </a:tr>
              <a:tr h="484095">
                <a:tc>
                  <a:txBody>
                    <a:bodyPr/>
                    <a:lstStyle/>
                    <a:p>
                      <a:pPr algn="dist"/>
                      <a:r>
                        <a:rPr lang="en-US" altLang="zh-TW" sz="1800" b="1" dirty="0"/>
                        <a:t>True   Male</a:t>
                      </a:r>
                      <a:endParaRPr lang="zh-TW" altLang="en-US" sz="1800" b="1" dirty="0">
                        <a:solidFill>
                          <a:srgbClr val="0070C0"/>
                        </a:solidFill>
                      </a:endParaRPr>
                    </a:p>
                  </a:txBody>
                  <a:tcPr anchor="ctr"/>
                </a:tc>
                <a:tc>
                  <a:txBody>
                    <a:bodyPr/>
                    <a:lstStyle/>
                    <a:p>
                      <a:pPr algn="ctr"/>
                      <a:r>
                        <a:rPr lang="en-US" altLang="zh-TW" sz="2000" b="1" dirty="0"/>
                        <a:t>117</a:t>
                      </a:r>
                      <a:endParaRPr lang="zh-TW" altLang="en-US" sz="2000" b="1" dirty="0">
                        <a:solidFill>
                          <a:srgbClr val="0070C0"/>
                        </a:solidFill>
                      </a:endParaRPr>
                    </a:p>
                  </a:txBody>
                  <a:tcPr anchor="ctr"/>
                </a:tc>
                <a:tc>
                  <a:txBody>
                    <a:bodyPr/>
                    <a:lstStyle/>
                    <a:p>
                      <a:pPr algn="ctr"/>
                      <a:r>
                        <a:rPr lang="en-US" altLang="zh-TW" sz="2000" b="1" dirty="0"/>
                        <a:t>82</a:t>
                      </a:r>
                      <a:endParaRPr lang="zh-TW" altLang="en-US" sz="2000" b="1" dirty="0">
                        <a:solidFill>
                          <a:srgbClr val="0070C0"/>
                        </a:solidFill>
                      </a:endParaRPr>
                    </a:p>
                  </a:txBody>
                  <a:tcPr anchor="ctr"/>
                </a:tc>
                <a:extLst>
                  <a:ext uri="{0D108BD9-81ED-4DB2-BD59-A6C34878D82A}"/>
                </a:extLst>
              </a:tr>
              <a:tr h="484095">
                <a:tc>
                  <a:txBody>
                    <a:bodyPr/>
                    <a:lstStyle/>
                    <a:p>
                      <a:pPr algn="dist"/>
                      <a:r>
                        <a:rPr lang="en-US" altLang="zh-TW" sz="1800" b="1" dirty="0"/>
                        <a:t>True Female</a:t>
                      </a:r>
                      <a:endParaRPr lang="zh-TW" altLang="en-US" sz="1800" b="1" dirty="0">
                        <a:solidFill>
                          <a:srgbClr val="0070C0"/>
                        </a:solidFill>
                      </a:endParaRPr>
                    </a:p>
                  </a:txBody>
                  <a:tcPr anchor="ctr"/>
                </a:tc>
                <a:tc>
                  <a:txBody>
                    <a:bodyPr/>
                    <a:lstStyle/>
                    <a:p>
                      <a:pPr algn="ctr"/>
                      <a:r>
                        <a:rPr lang="en-US" altLang="zh-TW" sz="2000" b="1" dirty="0"/>
                        <a:t>74</a:t>
                      </a:r>
                      <a:endParaRPr lang="zh-TW" altLang="en-US" sz="2000" b="1" dirty="0">
                        <a:solidFill>
                          <a:srgbClr val="0070C0"/>
                        </a:solidFill>
                      </a:endParaRPr>
                    </a:p>
                  </a:txBody>
                  <a:tcPr anchor="ctr"/>
                </a:tc>
                <a:tc>
                  <a:txBody>
                    <a:bodyPr/>
                    <a:lstStyle/>
                    <a:p>
                      <a:pPr algn="ctr"/>
                      <a:r>
                        <a:rPr lang="en-US" altLang="zh-TW" sz="2000" b="1" dirty="0"/>
                        <a:t>91</a:t>
                      </a:r>
                      <a:endParaRPr lang="zh-TW" altLang="en-US" sz="2000" b="1" dirty="0">
                        <a:solidFill>
                          <a:srgbClr val="0070C0"/>
                        </a:solidFill>
                      </a:endParaRPr>
                    </a:p>
                  </a:txBody>
                  <a:tcPr anchor="ctr"/>
                </a:tc>
                <a:extLst>
                  <a:ext uri="{0D108BD9-81ED-4DB2-BD59-A6C34878D82A}"/>
                </a:extLst>
              </a:tr>
            </a:tbl>
          </a:graphicData>
        </a:graphic>
      </p:graphicFrame>
      <p:graphicFrame>
        <p:nvGraphicFramePr>
          <p:cNvPr id="5" name="表格 4"/>
          <p:cNvGraphicFramePr>
            <a:graphicFrameLocks noGrp="1"/>
          </p:cNvGraphicFramePr>
          <p:nvPr/>
        </p:nvGraphicFramePr>
        <p:xfrm>
          <a:off x="466725" y="2147888"/>
          <a:ext cx="4087813" cy="1697036"/>
        </p:xfrm>
        <a:graphic>
          <a:graphicData uri="http://schemas.openxmlformats.org/drawingml/2006/table">
            <a:tbl>
              <a:tblPr firstRow="1" bandRow="1">
                <a:tableStyleId>{5940675A-B579-460E-94D1-54222C63F5DA}</a:tableStyleId>
              </a:tblPr>
              <a:tblGrid>
                <a:gridCol w="1622148">
                  <a:extLst>
                    <a:ext uri="{9D8B030D-6E8A-4147-A177-3AD203B41FA5}"/>
                  </a:extLst>
                </a:gridCol>
                <a:gridCol w="2465665">
                  <a:extLst>
                    <a:ext uri="{9D8B030D-6E8A-4147-A177-3AD203B41FA5}"/>
                  </a:extLst>
                </a:gridCol>
              </a:tblGrid>
              <a:tr h="424259">
                <a:tc>
                  <a:txBody>
                    <a:bodyPr/>
                    <a:lstStyle/>
                    <a:p>
                      <a:pPr algn="l"/>
                      <a:r>
                        <a:rPr lang="en-US" altLang="zh-TW" sz="1800" b="1" dirty="0" smtClean="0">
                          <a:solidFill>
                            <a:srgbClr val="FF0000"/>
                          </a:solidFill>
                        </a:rPr>
                        <a:t>Precision : </a:t>
                      </a:r>
                      <a:endParaRPr lang="zh-TW" altLang="en-US" sz="1800" b="1" dirty="0">
                        <a:solidFill>
                          <a:srgbClr val="FF0000"/>
                        </a:solidFill>
                      </a:endParaRPr>
                    </a:p>
                  </a:txBody>
                  <a:tcPr marL="91438" marR="91438" marT="45718" marB="4571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US" altLang="zh-TW" sz="1800" b="1" dirty="0">
                          <a:solidFill>
                            <a:srgbClr val="FF0000"/>
                          </a:solidFill>
                        </a:rPr>
                        <a:t>0.6126</a:t>
                      </a:r>
                      <a:endParaRPr lang="zh-TW" altLang="en-US" sz="1800" b="1" dirty="0">
                        <a:solidFill>
                          <a:srgbClr val="FF0000"/>
                        </a:solidFill>
                      </a:endParaRPr>
                    </a:p>
                  </a:txBody>
                  <a:tcPr marL="91438" marR="91438" marT="45718" marB="4571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extLst>
              </a:tr>
              <a:tr h="424259">
                <a:tc>
                  <a:txBody>
                    <a:bodyPr/>
                    <a:lstStyle/>
                    <a:p>
                      <a:pPr algn="l"/>
                      <a:r>
                        <a:rPr lang="en-US" altLang="zh-TW" sz="1800" b="1" dirty="0" smtClean="0">
                          <a:solidFill>
                            <a:srgbClr val="FF0000"/>
                          </a:solidFill>
                        </a:rPr>
                        <a:t>Recall : </a:t>
                      </a:r>
                      <a:endParaRPr lang="zh-TW" altLang="en-US" sz="1800" b="1" dirty="0">
                        <a:solidFill>
                          <a:srgbClr val="FF0000"/>
                        </a:solidFill>
                      </a:endParaRPr>
                    </a:p>
                  </a:txBody>
                  <a:tcPr marL="91438" marR="91438" marT="45718" marB="4571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altLang="zh-TW" sz="1800" b="1" dirty="0">
                          <a:solidFill>
                            <a:srgbClr val="FF0000"/>
                          </a:solidFill>
                        </a:rPr>
                        <a:t>0.5879</a:t>
                      </a:r>
                      <a:endParaRPr lang="zh-TW" altLang="en-US" sz="1800" b="1" dirty="0">
                        <a:solidFill>
                          <a:srgbClr val="FF0000"/>
                        </a:solidFill>
                      </a:endParaRPr>
                    </a:p>
                  </a:txBody>
                  <a:tcPr marL="91438" marR="91438" marT="45718" marB="4571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extLst>
              </a:tr>
              <a:tr h="424259">
                <a:tc>
                  <a:txBody>
                    <a:bodyPr/>
                    <a:lstStyle/>
                    <a:p>
                      <a:pPr algn="l"/>
                      <a:r>
                        <a:rPr lang="en-US" altLang="zh-TW" sz="1800" b="1" dirty="0">
                          <a:solidFill>
                            <a:srgbClr val="FF0000"/>
                          </a:solidFill>
                        </a:rPr>
                        <a:t>F1 </a:t>
                      </a:r>
                      <a:r>
                        <a:rPr lang="en-US" altLang="zh-TW" sz="1800" b="1" dirty="0" smtClean="0">
                          <a:solidFill>
                            <a:srgbClr val="FF0000"/>
                          </a:solidFill>
                        </a:rPr>
                        <a:t>measure : </a:t>
                      </a:r>
                      <a:endParaRPr lang="zh-TW" altLang="en-US" sz="1800" b="1" dirty="0">
                        <a:solidFill>
                          <a:srgbClr val="FF0000"/>
                        </a:solidFill>
                      </a:endParaRPr>
                    </a:p>
                  </a:txBody>
                  <a:tcPr marL="91438" marR="91438" marT="45718" marB="4571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altLang="zh-TW" sz="1800" b="1" dirty="0">
                          <a:solidFill>
                            <a:srgbClr val="FF0000"/>
                          </a:solidFill>
                        </a:rPr>
                        <a:t>0.6</a:t>
                      </a:r>
                      <a:endParaRPr lang="zh-TW" altLang="en-US" sz="1800" b="1" dirty="0">
                        <a:solidFill>
                          <a:srgbClr val="FF0000"/>
                        </a:solidFill>
                      </a:endParaRPr>
                    </a:p>
                  </a:txBody>
                  <a:tcPr marL="91438" marR="91438" marT="45718" marB="4571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extLst>
              </a:tr>
              <a:tr h="424259">
                <a:tc>
                  <a:txBody>
                    <a:bodyPr/>
                    <a:lstStyle/>
                    <a:p>
                      <a:pPr algn="l"/>
                      <a:r>
                        <a:rPr lang="en-US" altLang="zh-TW" sz="1800" b="1" dirty="0" smtClean="0">
                          <a:solidFill>
                            <a:srgbClr val="FF0000"/>
                          </a:solidFill>
                        </a:rPr>
                        <a:t>Accuracy : </a:t>
                      </a:r>
                      <a:endParaRPr lang="zh-TW" altLang="en-US" sz="1800" b="1" dirty="0">
                        <a:solidFill>
                          <a:srgbClr val="FF0000"/>
                        </a:solidFill>
                      </a:endParaRPr>
                    </a:p>
                  </a:txBody>
                  <a:tcPr marL="91438" marR="91438" marT="45718" marB="4571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sz="1800" b="1" dirty="0">
                          <a:solidFill>
                            <a:srgbClr val="FF0000"/>
                          </a:solidFill>
                        </a:rPr>
                        <a:t>0.5714</a:t>
                      </a:r>
                      <a:endParaRPr lang="zh-TW" altLang="en-US" sz="1800" b="1" dirty="0">
                        <a:solidFill>
                          <a:srgbClr val="FF0000"/>
                        </a:solidFill>
                      </a:endParaRPr>
                    </a:p>
                  </a:txBody>
                  <a:tcPr marL="91438" marR="91438" marT="45718" marB="4571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extLst>
              </a:tr>
            </a:tbl>
          </a:graphicData>
        </a:graphic>
      </p:graphicFrame>
      <p:sp>
        <p:nvSpPr>
          <p:cNvPr id="17421" name="文字方塊 5"/>
          <p:cNvSpPr txBox="1">
            <a:spLocks noChangeArrowheads="1"/>
          </p:cNvSpPr>
          <p:nvPr/>
        </p:nvSpPr>
        <p:spPr bwMode="auto">
          <a:xfrm>
            <a:off x="6426200" y="1085850"/>
            <a:ext cx="2476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zh-TW" altLang="en-US" b="1"/>
              <a:t> </a:t>
            </a:r>
            <a:r>
              <a:rPr lang="en-US" altLang="zh-TW" b="1"/>
              <a:t>(</a:t>
            </a:r>
            <a:r>
              <a:rPr lang="zh-TW" altLang="en-US" b="1"/>
              <a:t> </a:t>
            </a:r>
            <a:r>
              <a:rPr lang="en-US" altLang="zh-TW" b="1"/>
              <a:t>Naïve Bayes</a:t>
            </a:r>
            <a:r>
              <a:rPr lang="zh-TW" altLang="en-US" b="1"/>
              <a:t> </a:t>
            </a:r>
            <a:r>
              <a:rPr lang="en-US" altLang="zh-TW" b="1"/>
              <a:t>)</a:t>
            </a:r>
            <a:endParaRPr lang="zh-TW" altLang="en-US" b="1"/>
          </a:p>
        </p:txBody>
      </p:sp>
      <p:graphicFrame>
        <p:nvGraphicFramePr>
          <p:cNvPr id="7" name="表格 6"/>
          <p:cNvGraphicFramePr>
            <a:graphicFrameLocks noGrp="1"/>
          </p:cNvGraphicFramePr>
          <p:nvPr/>
        </p:nvGraphicFramePr>
        <p:xfrm>
          <a:off x="3059832" y="4512572"/>
          <a:ext cx="5540189" cy="1452285"/>
        </p:xfrm>
        <a:graphic>
          <a:graphicData uri="http://schemas.openxmlformats.org/drawingml/2006/table">
            <a:tbl>
              <a:tblPr firstRow="1" bandRow="1">
                <a:tableStyleId>{D113A9D2-9D6B-4929-AA2D-F23B5EE8CBE7}</a:tableStyleId>
              </a:tblPr>
              <a:tblGrid>
                <a:gridCol w="1564289">
                  <a:extLst>
                    <a:ext uri="{9D8B030D-6E8A-4147-A177-3AD203B41FA5}"/>
                  </a:extLst>
                </a:gridCol>
                <a:gridCol w="1987950">
                  <a:extLst>
                    <a:ext uri="{9D8B030D-6E8A-4147-A177-3AD203B41FA5}"/>
                  </a:extLst>
                </a:gridCol>
                <a:gridCol w="1987950">
                  <a:extLst>
                    <a:ext uri="{9D8B030D-6E8A-4147-A177-3AD203B41FA5}"/>
                  </a:extLst>
                </a:gridCol>
              </a:tblGrid>
              <a:tr h="484095">
                <a:tc>
                  <a:txBody>
                    <a:bodyPr/>
                    <a:lstStyle/>
                    <a:p>
                      <a:pPr algn="dist"/>
                      <a:endParaRPr lang="zh-TW" altLang="en-US" sz="2000" b="1" dirty="0">
                        <a:solidFill>
                          <a:srgbClr val="0070C0"/>
                        </a:solidFill>
                      </a:endParaRPr>
                    </a:p>
                  </a:txBody>
                  <a:tcPr anchor="ctr"/>
                </a:tc>
                <a:tc>
                  <a:txBody>
                    <a:bodyPr/>
                    <a:lstStyle/>
                    <a:p>
                      <a:pPr algn="dist"/>
                      <a:r>
                        <a:rPr lang="en-US" altLang="zh-TW" sz="1800" b="1" dirty="0"/>
                        <a:t>Predict</a:t>
                      </a:r>
                      <a:r>
                        <a:rPr lang="en-US" altLang="zh-TW" sz="1800" b="1" baseline="0" dirty="0"/>
                        <a:t> Male</a:t>
                      </a:r>
                      <a:endParaRPr lang="zh-TW" altLang="en-US" sz="1800" b="1" dirty="0">
                        <a:solidFill>
                          <a:srgbClr val="0070C0"/>
                        </a:solidFill>
                      </a:endParaRPr>
                    </a:p>
                  </a:txBody>
                  <a:tcPr anchor="ctr"/>
                </a:tc>
                <a:tc>
                  <a:txBody>
                    <a:bodyPr/>
                    <a:lstStyle/>
                    <a:p>
                      <a:pPr algn="dist"/>
                      <a:r>
                        <a:rPr lang="en-US" altLang="zh-TW" sz="1800" b="1" dirty="0"/>
                        <a:t>Predict Female</a:t>
                      </a:r>
                      <a:endParaRPr lang="zh-TW" altLang="en-US" sz="1800" b="1" dirty="0">
                        <a:solidFill>
                          <a:srgbClr val="0070C0"/>
                        </a:solidFill>
                      </a:endParaRPr>
                    </a:p>
                  </a:txBody>
                  <a:tcPr anchor="ctr"/>
                </a:tc>
                <a:extLst>
                  <a:ext uri="{0D108BD9-81ED-4DB2-BD59-A6C34878D82A}"/>
                </a:extLst>
              </a:tr>
              <a:tr h="484095">
                <a:tc>
                  <a:txBody>
                    <a:bodyPr/>
                    <a:lstStyle/>
                    <a:p>
                      <a:pPr algn="dist"/>
                      <a:r>
                        <a:rPr lang="en-US" altLang="zh-TW" sz="1800" b="1" dirty="0"/>
                        <a:t>True   Male</a:t>
                      </a:r>
                      <a:endParaRPr lang="zh-TW" altLang="en-US" sz="1800" b="1" dirty="0">
                        <a:solidFill>
                          <a:srgbClr val="0070C0"/>
                        </a:solidFill>
                      </a:endParaRPr>
                    </a:p>
                  </a:txBody>
                  <a:tcPr anchor="ctr"/>
                </a:tc>
                <a:tc>
                  <a:txBody>
                    <a:bodyPr/>
                    <a:lstStyle/>
                    <a:p>
                      <a:pPr algn="ctr"/>
                      <a:r>
                        <a:rPr lang="en-US" altLang="zh-TW" sz="2000" b="1" dirty="0"/>
                        <a:t>173</a:t>
                      </a:r>
                      <a:endParaRPr lang="zh-TW" altLang="en-US" sz="2000" b="1" dirty="0">
                        <a:solidFill>
                          <a:srgbClr val="0070C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1" dirty="0"/>
                        <a:t>26</a:t>
                      </a:r>
                      <a:endParaRPr lang="zh-TW" altLang="en-US" sz="2000" b="1" dirty="0">
                        <a:solidFill>
                          <a:srgbClr val="0070C0"/>
                        </a:solidFill>
                      </a:endParaRPr>
                    </a:p>
                  </a:txBody>
                  <a:tcPr anchor="ctr"/>
                </a:tc>
                <a:extLst>
                  <a:ext uri="{0D108BD9-81ED-4DB2-BD59-A6C34878D82A}"/>
                </a:extLst>
              </a:tr>
              <a:tr h="484095">
                <a:tc>
                  <a:txBody>
                    <a:bodyPr/>
                    <a:lstStyle/>
                    <a:p>
                      <a:pPr algn="dist"/>
                      <a:r>
                        <a:rPr lang="en-US" altLang="zh-TW" sz="1800" b="1" dirty="0"/>
                        <a:t>True Female</a:t>
                      </a:r>
                      <a:endParaRPr lang="zh-TW" altLang="en-US" sz="1800" b="1" dirty="0">
                        <a:solidFill>
                          <a:srgbClr val="0070C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1" dirty="0"/>
                        <a:t>131</a:t>
                      </a:r>
                      <a:endParaRPr lang="zh-TW" altLang="en-US" sz="2000" b="1" dirty="0">
                        <a:solidFill>
                          <a:srgbClr val="0070C0"/>
                        </a:solidFill>
                      </a:endParaRPr>
                    </a:p>
                  </a:txBody>
                  <a:tcPr anchor="ctr"/>
                </a:tc>
                <a:tc>
                  <a:txBody>
                    <a:bodyPr/>
                    <a:lstStyle/>
                    <a:p>
                      <a:pPr algn="ctr"/>
                      <a:r>
                        <a:rPr lang="en-US" altLang="zh-TW" sz="2000" b="1" dirty="0"/>
                        <a:t>34</a:t>
                      </a:r>
                      <a:endParaRPr lang="zh-TW" altLang="en-US" sz="2000" b="1" dirty="0">
                        <a:solidFill>
                          <a:srgbClr val="0070C0"/>
                        </a:solidFill>
                      </a:endParaRPr>
                    </a:p>
                  </a:txBody>
                  <a:tcPr anchor="ctr"/>
                </a:tc>
                <a:extLst>
                  <a:ext uri="{0D108BD9-81ED-4DB2-BD59-A6C34878D82A}"/>
                </a:extLst>
              </a:tr>
            </a:tbl>
          </a:graphicData>
        </a:graphic>
      </p:graphicFrame>
      <p:graphicFrame>
        <p:nvGraphicFramePr>
          <p:cNvPr id="8" name="表格 7"/>
          <p:cNvGraphicFramePr>
            <a:graphicFrameLocks noGrp="1"/>
          </p:cNvGraphicFramePr>
          <p:nvPr/>
        </p:nvGraphicFramePr>
        <p:xfrm>
          <a:off x="457200" y="4508500"/>
          <a:ext cx="4087813" cy="1584324"/>
        </p:xfrm>
        <a:graphic>
          <a:graphicData uri="http://schemas.openxmlformats.org/drawingml/2006/table">
            <a:tbl>
              <a:tblPr firstRow="1" bandRow="1">
                <a:tableStyleId>{5940675A-B579-460E-94D1-54222C63F5DA}</a:tableStyleId>
              </a:tblPr>
              <a:tblGrid>
                <a:gridCol w="1622148">
                  <a:extLst>
                    <a:ext uri="{9D8B030D-6E8A-4147-A177-3AD203B41FA5}"/>
                  </a:extLst>
                </a:gridCol>
                <a:gridCol w="2465665">
                  <a:extLst>
                    <a:ext uri="{9D8B030D-6E8A-4147-A177-3AD203B41FA5}"/>
                  </a:extLst>
                </a:gridCol>
              </a:tblGrid>
              <a:tr h="396081">
                <a:tc>
                  <a:txBody>
                    <a:bodyPr/>
                    <a:lstStyle/>
                    <a:p>
                      <a:pPr algn="l"/>
                      <a:r>
                        <a:rPr lang="en-US" altLang="zh-TW" sz="1800" b="1" dirty="0" smtClean="0">
                          <a:solidFill>
                            <a:srgbClr val="FF0000"/>
                          </a:solidFill>
                        </a:rPr>
                        <a:t>Precision : </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US" altLang="zh-TW" sz="1800" b="1" dirty="0" smtClean="0">
                          <a:solidFill>
                            <a:srgbClr val="FF0000"/>
                          </a:solidFill>
                        </a:rPr>
                        <a:t> 0.57</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extLst>
              </a:tr>
              <a:tr h="396081">
                <a:tc>
                  <a:txBody>
                    <a:bodyPr/>
                    <a:lstStyle/>
                    <a:p>
                      <a:pPr algn="l"/>
                      <a:r>
                        <a:rPr lang="en-US" altLang="zh-TW" sz="1800" b="1" dirty="0" smtClean="0">
                          <a:solidFill>
                            <a:srgbClr val="FF0000"/>
                          </a:solidFill>
                        </a:rPr>
                        <a:t>Recall : </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altLang="zh-TW" sz="1800" b="1" dirty="0" smtClean="0">
                          <a:solidFill>
                            <a:srgbClr val="FF0000"/>
                          </a:solidFill>
                        </a:rPr>
                        <a:t> 0.57</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extLst>
              </a:tr>
              <a:tr h="396081">
                <a:tc>
                  <a:txBody>
                    <a:bodyPr/>
                    <a:lstStyle/>
                    <a:p>
                      <a:pPr algn="l"/>
                      <a:r>
                        <a:rPr lang="en-US" altLang="zh-TW" sz="1800" b="1" dirty="0">
                          <a:solidFill>
                            <a:srgbClr val="FF0000"/>
                          </a:solidFill>
                        </a:rPr>
                        <a:t>F1 </a:t>
                      </a:r>
                      <a:r>
                        <a:rPr lang="en-US" altLang="zh-TW" sz="1800" b="1" dirty="0" smtClean="0">
                          <a:solidFill>
                            <a:srgbClr val="FF0000"/>
                          </a:solidFill>
                        </a:rPr>
                        <a:t>measure : </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altLang="zh-TW" sz="1800" b="1" dirty="0" smtClean="0">
                          <a:solidFill>
                            <a:srgbClr val="FF0000"/>
                          </a:solidFill>
                        </a:rPr>
                        <a:t> 0.51</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extLst>
              </a:tr>
              <a:tr h="396081">
                <a:tc>
                  <a:txBody>
                    <a:bodyPr/>
                    <a:lstStyle/>
                    <a:p>
                      <a:pPr algn="l"/>
                      <a:r>
                        <a:rPr lang="en-US" altLang="zh-TW" sz="1800" b="1" dirty="0" smtClean="0">
                          <a:solidFill>
                            <a:srgbClr val="FF0000"/>
                          </a:solidFill>
                        </a:rPr>
                        <a:t>Accuracy : </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sz="1800" b="1" dirty="0" smtClean="0">
                          <a:solidFill>
                            <a:srgbClr val="FF0000"/>
                          </a:solidFill>
                        </a:rPr>
                        <a:t> 0.568</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extLst>
              </a:tr>
            </a:tbl>
          </a:graphicData>
        </a:graphic>
      </p:graphicFrame>
      <p:sp>
        <p:nvSpPr>
          <p:cNvPr id="9" name="文字方塊 8"/>
          <p:cNvSpPr txBox="1"/>
          <p:nvPr/>
        </p:nvSpPr>
        <p:spPr>
          <a:xfrm>
            <a:off x="541338" y="4124325"/>
            <a:ext cx="2517775" cy="369888"/>
          </a:xfrm>
          <a:prstGeom prst="rect">
            <a:avLst/>
          </a:prstGeom>
          <a:solidFill>
            <a:schemeClr val="accent5">
              <a:lumMod val="40000"/>
              <a:lumOff val="60000"/>
            </a:schemeClr>
          </a:solidFill>
        </p:spPr>
        <p:txBody>
          <a:bodyPr>
            <a:spAutoFit/>
          </a:bodyPr>
          <a:lstStyle/>
          <a:p>
            <a:pPr algn="ctr">
              <a:defRPr/>
            </a:pPr>
            <a:r>
              <a:rPr lang="en-US" altLang="zh-TW" b="1" dirty="0" err="1">
                <a:solidFill>
                  <a:srgbClr val="0070C0"/>
                </a:solidFill>
              </a:rPr>
              <a:t>Scikit</a:t>
            </a:r>
            <a:r>
              <a:rPr lang="en-US" altLang="zh-TW" b="1" dirty="0">
                <a:solidFill>
                  <a:srgbClr val="0070C0"/>
                </a:solidFill>
              </a:rPr>
              <a:t>-Learn</a:t>
            </a:r>
            <a:endParaRPr lang="zh-TW" altLang="en-US" b="1" dirty="0">
              <a:solidFill>
                <a:srgbClr val="0070C0"/>
              </a:solidFill>
            </a:endParaRPr>
          </a:p>
        </p:txBody>
      </p:sp>
      <p:sp>
        <p:nvSpPr>
          <p:cNvPr id="10" name="文字方塊 9"/>
          <p:cNvSpPr txBox="1"/>
          <p:nvPr/>
        </p:nvSpPr>
        <p:spPr>
          <a:xfrm>
            <a:off x="539750" y="1908175"/>
            <a:ext cx="2517775" cy="368300"/>
          </a:xfrm>
          <a:prstGeom prst="rect">
            <a:avLst/>
          </a:prstGeom>
          <a:solidFill>
            <a:schemeClr val="accent5">
              <a:lumMod val="40000"/>
              <a:lumOff val="60000"/>
            </a:schemeClr>
          </a:solidFill>
        </p:spPr>
        <p:txBody>
          <a:bodyPr>
            <a:spAutoFit/>
          </a:bodyPr>
          <a:lstStyle/>
          <a:p>
            <a:pPr algn="ctr">
              <a:defRPr/>
            </a:pPr>
            <a:r>
              <a:rPr lang="zh-TW" altLang="en-US" b="1" dirty="0">
                <a:solidFill>
                  <a:srgbClr val="0070C0"/>
                </a:solidFill>
              </a:rPr>
              <a:t>實　作</a:t>
            </a:r>
            <a:endParaRPr lang="zh-TW" altLang="en-US" b="1" dirty="0">
              <a:solidFill>
                <a:srgbClr val="0070C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457200" y="630238"/>
            <a:ext cx="8229600" cy="1143000"/>
          </a:xfrm>
          <a:prstGeom prst="rect">
            <a:avLst/>
          </a:prstGeom>
        </p:spPr>
        <p:txBody>
          <a:bodyPr anchor="ctr">
            <a:normAutofit/>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defRPr/>
            </a:pPr>
            <a:r>
              <a:rPr lang="zh-TW" altLang="en-US" b="1" kern="0" dirty="0" smtClean="0"/>
              <a:t>發文者性別預測</a:t>
            </a:r>
            <a:endParaRPr lang="zh-TW" altLang="en-US" sz="2900" b="1" kern="0" dirty="0"/>
          </a:p>
        </p:txBody>
      </p:sp>
      <p:graphicFrame>
        <p:nvGraphicFramePr>
          <p:cNvPr id="3" name="表格 2"/>
          <p:cNvGraphicFramePr>
            <a:graphicFrameLocks noGrp="1"/>
          </p:cNvGraphicFramePr>
          <p:nvPr/>
        </p:nvGraphicFramePr>
        <p:xfrm>
          <a:off x="3059832" y="2280324"/>
          <a:ext cx="5540189" cy="1452285"/>
        </p:xfrm>
        <a:graphic>
          <a:graphicData uri="http://schemas.openxmlformats.org/drawingml/2006/table">
            <a:tbl>
              <a:tblPr firstRow="1" bandRow="1">
                <a:tableStyleId>{D113A9D2-9D6B-4929-AA2D-F23B5EE8CBE7}</a:tableStyleId>
              </a:tblPr>
              <a:tblGrid>
                <a:gridCol w="1564289">
                  <a:extLst>
                    <a:ext uri="{9D8B030D-6E8A-4147-A177-3AD203B41FA5}"/>
                  </a:extLst>
                </a:gridCol>
                <a:gridCol w="1987950">
                  <a:extLst>
                    <a:ext uri="{9D8B030D-6E8A-4147-A177-3AD203B41FA5}"/>
                  </a:extLst>
                </a:gridCol>
                <a:gridCol w="1987950">
                  <a:extLst>
                    <a:ext uri="{9D8B030D-6E8A-4147-A177-3AD203B41FA5}"/>
                  </a:extLst>
                </a:gridCol>
              </a:tblGrid>
              <a:tr h="484095">
                <a:tc>
                  <a:txBody>
                    <a:bodyPr/>
                    <a:lstStyle/>
                    <a:p>
                      <a:pPr algn="dist"/>
                      <a:endParaRPr lang="zh-TW" altLang="en-US" sz="2000" b="1" dirty="0">
                        <a:solidFill>
                          <a:srgbClr val="0070C0"/>
                        </a:solidFill>
                      </a:endParaRPr>
                    </a:p>
                  </a:txBody>
                  <a:tcPr anchor="ctr"/>
                </a:tc>
                <a:tc>
                  <a:txBody>
                    <a:bodyPr/>
                    <a:lstStyle/>
                    <a:p>
                      <a:pPr algn="dist"/>
                      <a:r>
                        <a:rPr lang="en-US" altLang="zh-TW" sz="1800" b="1" dirty="0"/>
                        <a:t>Predict</a:t>
                      </a:r>
                      <a:r>
                        <a:rPr lang="en-US" altLang="zh-TW" sz="1800" b="1" baseline="0" dirty="0"/>
                        <a:t> Male</a:t>
                      </a:r>
                      <a:endParaRPr lang="zh-TW" altLang="en-US" sz="1800" b="1" dirty="0">
                        <a:solidFill>
                          <a:srgbClr val="0070C0"/>
                        </a:solidFill>
                      </a:endParaRPr>
                    </a:p>
                  </a:txBody>
                  <a:tcPr anchor="ctr"/>
                </a:tc>
                <a:tc>
                  <a:txBody>
                    <a:bodyPr/>
                    <a:lstStyle/>
                    <a:p>
                      <a:pPr algn="dist"/>
                      <a:r>
                        <a:rPr lang="en-US" altLang="zh-TW" sz="1800" b="1" dirty="0"/>
                        <a:t>Predict Female</a:t>
                      </a:r>
                      <a:endParaRPr lang="zh-TW" altLang="en-US" sz="1800" b="1" dirty="0">
                        <a:solidFill>
                          <a:srgbClr val="0070C0"/>
                        </a:solidFill>
                      </a:endParaRPr>
                    </a:p>
                  </a:txBody>
                  <a:tcPr anchor="ctr"/>
                </a:tc>
                <a:extLst>
                  <a:ext uri="{0D108BD9-81ED-4DB2-BD59-A6C34878D82A}"/>
                </a:extLst>
              </a:tr>
              <a:tr h="484095">
                <a:tc>
                  <a:txBody>
                    <a:bodyPr/>
                    <a:lstStyle/>
                    <a:p>
                      <a:pPr algn="dist"/>
                      <a:r>
                        <a:rPr lang="en-US" altLang="zh-TW" sz="1800" b="1" dirty="0"/>
                        <a:t>True   Male</a:t>
                      </a:r>
                      <a:endParaRPr lang="zh-TW" altLang="en-US" sz="1800" b="1" dirty="0">
                        <a:solidFill>
                          <a:srgbClr val="0070C0"/>
                        </a:solidFill>
                      </a:endParaRPr>
                    </a:p>
                  </a:txBody>
                  <a:tcPr anchor="ctr"/>
                </a:tc>
                <a:tc>
                  <a:txBody>
                    <a:bodyPr/>
                    <a:lstStyle/>
                    <a:p>
                      <a:pPr algn="ctr"/>
                      <a:r>
                        <a:rPr lang="en-US" altLang="zh-TW" sz="2000" b="1" dirty="0"/>
                        <a:t>173</a:t>
                      </a:r>
                      <a:endParaRPr lang="zh-TW" altLang="en-US" sz="2000" b="1" dirty="0">
                        <a:solidFill>
                          <a:srgbClr val="0070C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1" dirty="0"/>
                        <a:t>26</a:t>
                      </a:r>
                      <a:endParaRPr lang="zh-TW" altLang="en-US" sz="2000" b="1" dirty="0">
                        <a:solidFill>
                          <a:srgbClr val="0070C0"/>
                        </a:solidFill>
                      </a:endParaRPr>
                    </a:p>
                  </a:txBody>
                  <a:tcPr anchor="ctr"/>
                </a:tc>
                <a:extLst>
                  <a:ext uri="{0D108BD9-81ED-4DB2-BD59-A6C34878D82A}"/>
                </a:extLst>
              </a:tr>
              <a:tr h="484095">
                <a:tc>
                  <a:txBody>
                    <a:bodyPr/>
                    <a:lstStyle/>
                    <a:p>
                      <a:pPr algn="dist"/>
                      <a:r>
                        <a:rPr lang="en-US" altLang="zh-TW" sz="1800" b="1" dirty="0"/>
                        <a:t>True Female</a:t>
                      </a:r>
                      <a:endParaRPr lang="zh-TW" altLang="en-US" sz="1800" b="1" dirty="0">
                        <a:solidFill>
                          <a:srgbClr val="0070C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1" dirty="0"/>
                        <a:t>131</a:t>
                      </a:r>
                      <a:endParaRPr lang="zh-TW" altLang="en-US" sz="2000" b="1" dirty="0">
                        <a:solidFill>
                          <a:srgbClr val="0070C0"/>
                        </a:solidFill>
                      </a:endParaRPr>
                    </a:p>
                  </a:txBody>
                  <a:tcPr anchor="ctr"/>
                </a:tc>
                <a:tc>
                  <a:txBody>
                    <a:bodyPr/>
                    <a:lstStyle/>
                    <a:p>
                      <a:pPr algn="ctr"/>
                      <a:r>
                        <a:rPr lang="en-US" altLang="zh-TW" sz="2000" b="1" dirty="0"/>
                        <a:t>34</a:t>
                      </a:r>
                      <a:endParaRPr lang="zh-TW" altLang="en-US" sz="2000" b="1" dirty="0">
                        <a:solidFill>
                          <a:srgbClr val="0070C0"/>
                        </a:solidFill>
                      </a:endParaRPr>
                    </a:p>
                  </a:txBody>
                  <a:tcPr anchor="ctr"/>
                </a:tc>
                <a:extLst>
                  <a:ext uri="{0D108BD9-81ED-4DB2-BD59-A6C34878D82A}"/>
                </a:extLst>
              </a:tr>
            </a:tbl>
          </a:graphicData>
        </a:graphic>
      </p:graphicFrame>
      <p:graphicFrame>
        <p:nvGraphicFramePr>
          <p:cNvPr id="4" name="表格 3"/>
          <p:cNvGraphicFramePr>
            <a:graphicFrameLocks noGrp="1"/>
          </p:cNvGraphicFramePr>
          <p:nvPr/>
        </p:nvGraphicFramePr>
        <p:xfrm>
          <a:off x="457200" y="2276475"/>
          <a:ext cx="4087813" cy="1584324"/>
        </p:xfrm>
        <a:graphic>
          <a:graphicData uri="http://schemas.openxmlformats.org/drawingml/2006/table">
            <a:tbl>
              <a:tblPr firstRow="1" bandRow="1">
                <a:tableStyleId>{5940675A-B579-460E-94D1-54222C63F5DA}</a:tableStyleId>
              </a:tblPr>
              <a:tblGrid>
                <a:gridCol w="1622148">
                  <a:extLst>
                    <a:ext uri="{9D8B030D-6E8A-4147-A177-3AD203B41FA5}"/>
                  </a:extLst>
                </a:gridCol>
                <a:gridCol w="2465665">
                  <a:extLst>
                    <a:ext uri="{9D8B030D-6E8A-4147-A177-3AD203B41FA5}"/>
                  </a:extLst>
                </a:gridCol>
              </a:tblGrid>
              <a:tr h="396081">
                <a:tc>
                  <a:txBody>
                    <a:bodyPr/>
                    <a:lstStyle/>
                    <a:p>
                      <a:pPr algn="l"/>
                      <a:r>
                        <a:rPr lang="en-US" altLang="zh-TW" sz="1800" b="1" dirty="0" smtClean="0">
                          <a:solidFill>
                            <a:srgbClr val="FF0000"/>
                          </a:solidFill>
                        </a:rPr>
                        <a:t>Precision : </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US" altLang="zh-TW" sz="1800" b="1" dirty="0" smtClean="0">
                          <a:solidFill>
                            <a:srgbClr val="FF0000"/>
                          </a:solidFill>
                        </a:rPr>
                        <a:t> 0.57</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extLst>
              </a:tr>
              <a:tr h="396081">
                <a:tc>
                  <a:txBody>
                    <a:bodyPr/>
                    <a:lstStyle/>
                    <a:p>
                      <a:pPr algn="l"/>
                      <a:r>
                        <a:rPr lang="en-US" altLang="zh-TW" sz="1800" b="1" dirty="0" smtClean="0">
                          <a:solidFill>
                            <a:srgbClr val="FF0000"/>
                          </a:solidFill>
                        </a:rPr>
                        <a:t>Recall : </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altLang="zh-TW" sz="1800" b="1" dirty="0" smtClean="0">
                          <a:solidFill>
                            <a:srgbClr val="FF0000"/>
                          </a:solidFill>
                        </a:rPr>
                        <a:t> 0.57</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extLst>
              </a:tr>
              <a:tr h="396081">
                <a:tc>
                  <a:txBody>
                    <a:bodyPr/>
                    <a:lstStyle/>
                    <a:p>
                      <a:pPr algn="l"/>
                      <a:r>
                        <a:rPr lang="en-US" altLang="zh-TW" sz="1800" b="1" dirty="0">
                          <a:solidFill>
                            <a:srgbClr val="FF0000"/>
                          </a:solidFill>
                        </a:rPr>
                        <a:t>F1 </a:t>
                      </a:r>
                      <a:r>
                        <a:rPr lang="en-US" altLang="zh-TW" sz="1800" b="1" dirty="0" smtClean="0">
                          <a:solidFill>
                            <a:srgbClr val="FF0000"/>
                          </a:solidFill>
                        </a:rPr>
                        <a:t>measure : </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altLang="zh-TW" sz="1800" b="1" dirty="0" smtClean="0">
                          <a:solidFill>
                            <a:srgbClr val="FF0000"/>
                          </a:solidFill>
                        </a:rPr>
                        <a:t> 0.51</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extLst>
              </a:tr>
              <a:tr h="396081">
                <a:tc>
                  <a:txBody>
                    <a:bodyPr/>
                    <a:lstStyle/>
                    <a:p>
                      <a:pPr algn="l"/>
                      <a:r>
                        <a:rPr lang="en-US" altLang="zh-TW" sz="1800" b="1" dirty="0" smtClean="0">
                          <a:solidFill>
                            <a:srgbClr val="FF0000"/>
                          </a:solidFill>
                        </a:rPr>
                        <a:t>Accuracy : </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sz="1800" b="1" dirty="0" smtClean="0">
                          <a:solidFill>
                            <a:srgbClr val="FF0000"/>
                          </a:solidFill>
                        </a:rPr>
                        <a:t> 0.568</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extLst>
              </a:tr>
            </a:tbl>
          </a:graphicData>
        </a:graphic>
      </p:graphicFrame>
      <p:sp>
        <p:nvSpPr>
          <p:cNvPr id="18445" name="文字方塊 4"/>
          <p:cNvSpPr txBox="1">
            <a:spLocks noChangeArrowheads="1"/>
          </p:cNvSpPr>
          <p:nvPr/>
        </p:nvSpPr>
        <p:spPr bwMode="auto">
          <a:xfrm>
            <a:off x="6426200" y="1116013"/>
            <a:ext cx="2070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zh-TW" altLang="en-US" b="1"/>
              <a:t> </a:t>
            </a:r>
            <a:r>
              <a:rPr lang="en-US" altLang="zh-TW" b="1"/>
              <a:t>(</a:t>
            </a:r>
            <a:r>
              <a:rPr lang="zh-TW" altLang="en-US" b="1"/>
              <a:t> </a:t>
            </a:r>
            <a:r>
              <a:rPr lang="en-US" altLang="zh-TW" b="1"/>
              <a:t>Scikit-Learn</a:t>
            </a:r>
            <a:r>
              <a:rPr lang="zh-TW" altLang="en-US" b="1"/>
              <a:t> </a:t>
            </a:r>
            <a:r>
              <a:rPr lang="en-US" altLang="zh-TW" b="1"/>
              <a:t>)</a:t>
            </a:r>
            <a:endParaRPr lang="zh-TW" altLang="en-US" b="1"/>
          </a:p>
        </p:txBody>
      </p:sp>
      <p:sp>
        <p:nvSpPr>
          <p:cNvPr id="6" name="文字方塊 5"/>
          <p:cNvSpPr txBox="1"/>
          <p:nvPr/>
        </p:nvSpPr>
        <p:spPr>
          <a:xfrm>
            <a:off x="541338" y="1892300"/>
            <a:ext cx="2517775" cy="369888"/>
          </a:xfrm>
          <a:prstGeom prst="rect">
            <a:avLst/>
          </a:prstGeom>
          <a:solidFill>
            <a:schemeClr val="accent5">
              <a:lumMod val="40000"/>
              <a:lumOff val="60000"/>
            </a:schemeClr>
          </a:solidFill>
        </p:spPr>
        <p:txBody>
          <a:bodyPr>
            <a:spAutoFit/>
          </a:bodyPr>
          <a:lstStyle/>
          <a:p>
            <a:pPr algn="ctr">
              <a:defRPr/>
            </a:pPr>
            <a:r>
              <a:rPr lang="en-US" altLang="zh-TW" b="1" dirty="0">
                <a:solidFill>
                  <a:srgbClr val="0070C0"/>
                </a:solidFill>
              </a:rPr>
              <a:t>Naïve </a:t>
            </a:r>
            <a:r>
              <a:rPr lang="en-US" altLang="zh-TW" b="1" dirty="0">
                <a:solidFill>
                  <a:srgbClr val="0070C0"/>
                </a:solidFill>
              </a:rPr>
              <a:t>Bayes</a:t>
            </a:r>
            <a:endParaRPr lang="zh-TW" altLang="en-US" b="1" dirty="0">
              <a:solidFill>
                <a:srgbClr val="0070C0"/>
              </a:solidFill>
            </a:endParaRPr>
          </a:p>
        </p:txBody>
      </p:sp>
      <p:sp>
        <p:nvSpPr>
          <p:cNvPr id="7" name="文字方塊 6"/>
          <p:cNvSpPr txBox="1"/>
          <p:nvPr/>
        </p:nvSpPr>
        <p:spPr>
          <a:xfrm>
            <a:off x="541338" y="4102100"/>
            <a:ext cx="2517775" cy="368300"/>
          </a:xfrm>
          <a:prstGeom prst="rect">
            <a:avLst/>
          </a:prstGeom>
          <a:solidFill>
            <a:schemeClr val="accent5">
              <a:lumMod val="40000"/>
              <a:lumOff val="60000"/>
            </a:schemeClr>
          </a:solidFill>
        </p:spPr>
        <p:txBody>
          <a:bodyPr>
            <a:spAutoFit/>
          </a:bodyPr>
          <a:lstStyle/>
          <a:p>
            <a:pPr algn="ctr">
              <a:defRPr/>
            </a:pPr>
            <a:r>
              <a:rPr lang="en-US" altLang="zh-TW" b="1" dirty="0">
                <a:solidFill>
                  <a:srgbClr val="0070C0"/>
                </a:solidFill>
              </a:rPr>
              <a:t>SVM</a:t>
            </a:r>
            <a:endParaRPr lang="zh-TW" altLang="en-US" b="1" dirty="0">
              <a:solidFill>
                <a:srgbClr val="0070C0"/>
              </a:solidFill>
            </a:endParaRPr>
          </a:p>
        </p:txBody>
      </p:sp>
      <p:graphicFrame>
        <p:nvGraphicFramePr>
          <p:cNvPr id="8" name="表格 7"/>
          <p:cNvGraphicFramePr>
            <a:graphicFrameLocks noGrp="1"/>
          </p:cNvGraphicFramePr>
          <p:nvPr/>
        </p:nvGraphicFramePr>
        <p:xfrm>
          <a:off x="3059832" y="4465455"/>
          <a:ext cx="5540189" cy="1452285"/>
        </p:xfrm>
        <a:graphic>
          <a:graphicData uri="http://schemas.openxmlformats.org/drawingml/2006/table">
            <a:tbl>
              <a:tblPr firstRow="1" bandRow="1">
                <a:tableStyleId>{D113A9D2-9D6B-4929-AA2D-F23B5EE8CBE7}</a:tableStyleId>
              </a:tblPr>
              <a:tblGrid>
                <a:gridCol w="1564289">
                  <a:extLst>
                    <a:ext uri="{9D8B030D-6E8A-4147-A177-3AD203B41FA5}"/>
                  </a:extLst>
                </a:gridCol>
                <a:gridCol w="1987950">
                  <a:extLst>
                    <a:ext uri="{9D8B030D-6E8A-4147-A177-3AD203B41FA5}"/>
                  </a:extLst>
                </a:gridCol>
                <a:gridCol w="1987950">
                  <a:extLst>
                    <a:ext uri="{9D8B030D-6E8A-4147-A177-3AD203B41FA5}"/>
                  </a:extLst>
                </a:gridCol>
              </a:tblGrid>
              <a:tr h="484095">
                <a:tc>
                  <a:txBody>
                    <a:bodyPr/>
                    <a:lstStyle/>
                    <a:p>
                      <a:pPr algn="dist"/>
                      <a:endParaRPr lang="zh-TW" altLang="en-US" sz="2000" b="1" dirty="0">
                        <a:solidFill>
                          <a:srgbClr val="0070C0"/>
                        </a:solidFill>
                      </a:endParaRPr>
                    </a:p>
                  </a:txBody>
                  <a:tcPr anchor="ctr"/>
                </a:tc>
                <a:tc>
                  <a:txBody>
                    <a:bodyPr/>
                    <a:lstStyle/>
                    <a:p>
                      <a:pPr algn="dist"/>
                      <a:r>
                        <a:rPr lang="en-US" altLang="zh-TW" sz="1800" b="1" dirty="0"/>
                        <a:t>Predict</a:t>
                      </a:r>
                      <a:r>
                        <a:rPr lang="en-US" altLang="zh-TW" sz="1800" b="1" baseline="0" dirty="0"/>
                        <a:t> Male</a:t>
                      </a:r>
                      <a:endParaRPr lang="zh-TW" altLang="en-US" sz="1800" b="1" dirty="0">
                        <a:solidFill>
                          <a:srgbClr val="0070C0"/>
                        </a:solidFill>
                      </a:endParaRPr>
                    </a:p>
                  </a:txBody>
                  <a:tcPr anchor="ctr"/>
                </a:tc>
                <a:tc>
                  <a:txBody>
                    <a:bodyPr/>
                    <a:lstStyle/>
                    <a:p>
                      <a:pPr algn="dist"/>
                      <a:r>
                        <a:rPr lang="en-US" altLang="zh-TW" sz="1800" b="1" dirty="0"/>
                        <a:t>Predict Female</a:t>
                      </a:r>
                      <a:endParaRPr lang="zh-TW" altLang="en-US" sz="1800" b="1" dirty="0">
                        <a:solidFill>
                          <a:srgbClr val="0070C0"/>
                        </a:solidFill>
                      </a:endParaRPr>
                    </a:p>
                  </a:txBody>
                  <a:tcPr anchor="ctr"/>
                </a:tc>
                <a:extLst>
                  <a:ext uri="{0D108BD9-81ED-4DB2-BD59-A6C34878D82A}"/>
                </a:extLst>
              </a:tr>
              <a:tr h="484095">
                <a:tc>
                  <a:txBody>
                    <a:bodyPr/>
                    <a:lstStyle/>
                    <a:p>
                      <a:pPr algn="dist"/>
                      <a:r>
                        <a:rPr lang="en-US" altLang="zh-TW" sz="1800" b="1" dirty="0"/>
                        <a:t>True   Male</a:t>
                      </a:r>
                      <a:endParaRPr lang="zh-TW" altLang="en-US" sz="1800" b="1" dirty="0">
                        <a:solidFill>
                          <a:srgbClr val="0070C0"/>
                        </a:solidFill>
                      </a:endParaRPr>
                    </a:p>
                  </a:txBody>
                  <a:tcPr anchor="ctr"/>
                </a:tc>
                <a:tc>
                  <a:txBody>
                    <a:bodyPr/>
                    <a:lstStyle/>
                    <a:p>
                      <a:pPr algn="ctr"/>
                      <a:r>
                        <a:rPr lang="en-US" altLang="zh-TW" sz="2000" b="1" dirty="0"/>
                        <a:t>102</a:t>
                      </a:r>
                      <a:endParaRPr lang="zh-TW" altLang="en-US" sz="2000" b="1" dirty="0">
                        <a:solidFill>
                          <a:srgbClr val="0070C0"/>
                        </a:solidFill>
                      </a:endParaRPr>
                    </a:p>
                  </a:txBody>
                  <a:tcPr anchor="ctr"/>
                </a:tc>
                <a:tc>
                  <a:txBody>
                    <a:bodyPr/>
                    <a:lstStyle/>
                    <a:p>
                      <a:pPr algn="ctr"/>
                      <a:r>
                        <a:rPr lang="en-US" altLang="zh-TW" sz="2000" b="1" dirty="0"/>
                        <a:t>97</a:t>
                      </a:r>
                      <a:endParaRPr lang="zh-TW" altLang="en-US" sz="2000" b="1" dirty="0">
                        <a:solidFill>
                          <a:srgbClr val="0070C0"/>
                        </a:solidFill>
                      </a:endParaRPr>
                    </a:p>
                  </a:txBody>
                  <a:tcPr anchor="ctr"/>
                </a:tc>
                <a:extLst>
                  <a:ext uri="{0D108BD9-81ED-4DB2-BD59-A6C34878D82A}"/>
                </a:extLst>
              </a:tr>
              <a:tr h="484095">
                <a:tc>
                  <a:txBody>
                    <a:bodyPr/>
                    <a:lstStyle/>
                    <a:p>
                      <a:pPr algn="dist"/>
                      <a:r>
                        <a:rPr lang="en-US" altLang="zh-TW" sz="1800" b="1" dirty="0"/>
                        <a:t>True Female</a:t>
                      </a:r>
                      <a:endParaRPr lang="zh-TW" altLang="en-US" sz="1800" b="1" dirty="0">
                        <a:solidFill>
                          <a:srgbClr val="0070C0"/>
                        </a:solidFill>
                      </a:endParaRPr>
                    </a:p>
                  </a:txBody>
                  <a:tcPr anchor="ctr"/>
                </a:tc>
                <a:tc>
                  <a:txBody>
                    <a:bodyPr/>
                    <a:lstStyle/>
                    <a:p>
                      <a:pPr algn="ctr"/>
                      <a:r>
                        <a:rPr lang="en-US" altLang="zh-TW" sz="2000" b="1" dirty="0"/>
                        <a:t>75</a:t>
                      </a:r>
                      <a:endParaRPr lang="zh-TW" altLang="en-US" sz="2000" b="1" dirty="0">
                        <a:solidFill>
                          <a:srgbClr val="0070C0"/>
                        </a:solidFill>
                      </a:endParaRPr>
                    </a:p>
                  </a:txBody>
                  <a:tcPr anchor="ctr"/>
                </a:tc>
                <a:tc>
                  <a:txBody>
                    <a:bodyPr/>
                    <a:lstStyle/>
                    <a:p>
                      <a:pPr algn="ctr"/>
                      <a:r>
                        <a:rPr lang="en-US" altLang="zh-TW" sz="2000" b="1" dirty="0"/>
                        <a:t>90</a:t>
                      </a:r>
                      <a:endParaRPr lang="zh-TW" altLang="en-US" sz="2000" b="1" dirty="0">
                        <a:solidFill>
                          <a:srgbClr val="0070C0"/>
                        </a:solidFill>
                      </a:endParaRPr>
                    </a:p>
                  </a:txBody>
                  <a:tcPr anchor="ctr"/>
                </a:tc>
                <a:extLst>
                  <a:ext uri="{0D108BD9-81ED-4DB2-BD59-A6C34878D82A}"/>
                </a:extLst>
              </a:tr>
            </a:tbl>
          </a:graphicData>
        </a:graphic>
      </p:graphicFrame>
      <p:graphicFrame>
        <p:nvGraphicFramePr>
          <p:cNvPr id="9" name="表格 8"/>
          <p:cNvGraphicFramePr>
            <a:graphicFrameLocks noGrp="1"/>
          </p:cNvGraphicFramePr>
          <p:nvPr/>
        </p:nvGraphicFramePr>
        <p:xfrm>
          <a:off x="457200" y="4398963"/>
          <a:ext cx="4087813" cy="1622424"/>
        </p:xfrm>
        <a:graphic>
          <a:graphicData uri="http://schemas.openxmlformats.org/drawingml/2006/table">
            <a:tbl>
              <a:tblPr firstRow="1" bandRow="1">
                <a:tableStyleId>{5940675A-B579-460E-94D1-54222C63F5DA}</a:tableStyleId>
              </a:tblPr>
              <a:tblGrid>
                <a:gridCol w="1622148">
                  <a:extLst>
                    <a:ext uri="{9D8B030D-6E8A-4147-A177-3AD203B41FA5}"/>
                  </a:extLst>
                </a:gridCol>
                <a:gridCol w="2465665">
                  <a:extLst>
                    <a:ext uri="{9D8B030D-6E8A-4147-A177-3AD203B41FA5}"/>
                  </a:extLst>
                </a:gridCol>
              </a:tblGrid>
              <a:tr h="405606">
                <a:tc>
                  <a:txBody>
                    <a:bodyPr/>
                    <a:lstStyle/>
                    <a:p>
                      <a:pPr algn="l"/>
                      <a:r>
                        <a:rPr lang="en-US" altLang="zh-TW" sz="1800" b="1" dirty="0" smtClean="0">
                          <a:solidFill>
                            <a:srgbClr val="FF0000"/>
                          </a:solidFill>
                        </a:rPr>
                        <a:t>Precision : </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US" altLang="zh-TW" sz="1800" b="1" dirty="0" smtClean="0">
                          <a:solidFill>
                            <a:srgbClr val="FF0000"/>
                          </a:solidFill>
                        </a:rPr>
                        <a:t> 0.53</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extLst>
              </a:tr>
              <a:tr h="405606">
                <a:tc>
                  <a:txBody>
                    <a:bodyPr/>
                    <a:lstStyle/>
                    <a:p>
                      <a:pPr algn="l"/>
                      <a:r>
                        <a:rPr lang="en-US" altLang="zh-TW" sz="1800" b="1" dirty="0" smtClean="0">
                          <a:solidFill>
                            <a:srgbClr val="FF0000"/>
                          </a:solidFill>
                        </a:rPr>
                        <a:t>Recall : </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altLang="zh-TW" sz="1800" b="1" dirty="0" smtClean="0">
                          <a:solidFill>
                            <a:srgbClr val="FF0000"/>
                          </a:solidFill>
                        </a:rPr>
                        <a:t> 0.53</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extLst>
              </a:tr>
              <a:tr h="405606">
                <a:tc>
                  <a:txBody>
                    <a:bodyPr/>
                    <a:lstStyle/>
                    <a:p>
                      <a:pPr algn="l"/>
                      <a:r>
                        <a:rPr lang="en-US" altLang="zh-TW" sz="1800" b="1" dirty="0">
                          <a:solidFill>
                            <a:srgbClr val="FF0000"/>
                          </a:solidFill>
                        </a:rPr>
                        <a:t>F1 </a:t>
                      </a:r>
                      <a:r>
                        <a:rPr lang="en-US" altLang="zh-TW" sz="1800" b="1" dirty="0" smtClean="0">
                          <a:solidFill>
                            <a:srgbClr val="FF0000"/>
                          </a:solidFill>
                        </a:rPr>
                        <a:t>measure : </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altLang="zh-TW" sz="1800" b="1" dirty="0" smtClean="0">
                          <a:solidFill>
                            <a:srgbClr val="FF0000"/>
                          </a:solidFill>
                        </a:rPr>
                        <a:t> 0.53</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extLst>
              </a:tr>
              <a:tr h="405606">
                <a:tc>
                  <a:txBody>
                    <a:bodyPr/>
                    <a:lstStyle/>
                    <a:p>
                      <a:pPr algn="l"/>
                      <a:r>
                        <a:rPr lang="en-US" altLang="zh-TW" sz="1800" b="1" dirty="0" smtClean="0">
                          <a:solidFill>
                            <a:srgbClr val="FF0000"/>
                          </a:solidFill>
                        </a:rPr>
                        <a:t>Accuracy : </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TW" sz="1800" b="1" dirty="0" smtClean="0">
                          <a:solidFill>
                            <a:srgbClr val="FF0000"/>
                          </a:solidFill>
                        </a:rPr>
                        <a:t> 0.527</a:t>
                      </a:r>
                      <a:endParaRPr lang="zh-TW" altLang="en-US" sz="1800" b="1" dirty="0">
                        <a:solidFill>
                          <a:srgbClr val="FF0000"/>
                        </a:solidFill>
                      </a:endParaRPr>
                    </a:p>
                  </a:txBody>
                  <a:tcPr marL="91438" marR="91438" marT="45724" marB="4572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字方塊 1"/>
          <p:cNvSpPr txBox="1">
            <a:spLocks noChangeArrowheads="1"/>
          </p:cNvSpPr>
          <p:nvPr/>
        </p:nvSpPr>
        <p:spPr bwMode="auto">
          <a:xfrm>
            <a:off x="198438" y="2947988"/>
            <a:ext cx="8747125"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TW" altLang="en-US" sz="7200" b="1">
                <a:solidFill>
                  <a:srgbClr val="C00000"/>
                </a:solidFill>
              </a:rPr>
              <a:t>發現？想法？</a:t>
            </a:r>
            <a:endParaRPr lang="en-US" altLang="zh-TW" sz="7200" b="1">
              <a:solidFill>
                <a:srgbClr val="C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482" name="文字方塊 1"/>
          <p:cNvSpPr txBox="1">
            <a:spLocks noChangeArrowheads="1"/>
          </p:cNvSpPr>
          <p:nvPr/>
        </p:nvSpPr>
        <p:spPr bwMode="auto">
          <a:xfrm>
            <a:off x="198438" y="2947988"/>
            <a:ext cx="8747125"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7200" b="1">
                <a:solidFill>
                  <a:srgbClr val="C00000"/>
                </a:solidFill>
              </a:rPr>
              <a:t>THANK</a:t>
            </a:r>
            <a:r>
              <a:rPr lang="zh-TW" altLang="en-US" sz="7200" b="1">
                <a:solidFill>
                  <a:srgbClr val="C00000"/>
                </a:solidFill>
              </a:rPr>
              <a:t> </a:t>
            </a:r>
            <a:r>
              <a:rPr lang="en-US" altLang="zh-TW" sz="7200" b="1">
                <a:solidFill>
                  <a:srgbClr val="C00000"/>
                </a:solidFill>
              </a:rPr>
              <a:t>YOU</a:t>
            </a:r>
            <a:endParaRPr lang="zh-TW" altLang="en-US" sz="7200" b="1">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4"/>
          <a:srcRect t="11822" r="39742" b="21688"/>
          <a:stretch/>
        </p:blipFill>
        <p:spPr bwMode="auto">
          <a:xfrm>
            <a:off x="1095375" y="1779588"/>
            <a:ext cx="6953250" cy="431323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標題 1"/>
          <p:cNvSpPr txBox="1">
            <a:spLocks/>
          </p:cNvSpPr>
          <p:nvPr/>
        </p:nvSpPr>
        <p:spPr bwMode="auto">
          <a:xfrm>
            <a:off x="457200" y="5572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defRPr/>
            </a:pPr>
            <a:r>
              <a:rPr lang="zh-TW" altLang="en-US" b="1" kern="0" dirty="0" smtClean="0"/>
              <a:t>批踢踢</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標題 1"/>
          <p:cNvSpPr txBox="1">
            <a:spLocks/>
          </p:cNvSpPr>
          <p:nvPr/>
        </p:nvSpPr>
        <p:spPr bwMode="auto">
          <a:xfrm>
            <a:off x="457200" y="5572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defRPr/>
            </a:pPr>
            <a:r>
              <a:rPr lang="en-US" altLang="zh-TW" b="1" kern="0" dirty="0" err="1" smtClean="0"/>
              <a:t>Dcard</a:t>
            </a:r>
            <a:endParaRPr lang="zh-TW" altLang="en-US" b="1" kern="0" dirty="0" smtClean="0"/>
          </a:p>
        </p:txBody>
      </p:sp>
      <p:pic>
        <p:nvPicPr>
          <p:cNvPr id="5" name="內容版面配置區 3"/>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92000" y="2348880"/>
            <a:ext cx="7560000" cy="2787750"/>
          </a:xfrm>
          <a:prstGeom prst="roundRect">
            <a:avLst>
              <a:gd name="adj" fmla="val 16667"/>
            </a:avLst>
          </a:prstGeom>
          <a:noFill/>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3" y="2133600"/>
            <a:ext cx="7559675" cy="2579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414" b="2325"/>
          <a:stretch/>
        </p:blipFill>
        <p:spPr bwMode="auto">
          <a:xfrm>
            <a:off x="916942" y="1297782"/>
            <a:ext cx="7310117" cy="40719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7170" name="Picture 5"/>
          <p:cNvPicPr>
            <a:picLocks noChangeAspect="1" noChangeArrowheads="1"/>
          </p:cNvPicPr>
          <p:nvPr/>
        </p:nvPicPr>
        <p:blipFill>
          <a:blip r:embed="rId4">
            <a:extLst>
              <a:ext uri="{28A0092B-C50C-407E-A947-70E740481C1C}">
                <a14:useLocalDpi xmlns:a14="http://schemas.microsoft.com/office/drawing/2010/main" val="0"/>
              </a:ext>
            </a:extLst>
          </a:blip>
          <a:srcRect l="1392" t="1666" r="1393" b="6386"/>
          <a:stretch>
            <a:fillRect/>
          </a:stretch>
        </p:blipFill>
        <p:spPr bwMode="auto">
          <a:xfrm>
            <a:off x="792163" y="1419225"/>
            <a:ext cx="7559675"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623888" y="915988"/>
          <a:ext cx="7859712" cy="2398712"/>
        </p:xfrm>
        <a:graphic>
          <a:graphicData uri="http://schemas.openxmlformats.org/drawingml/2006/table">
            <a:tbl>
              <a:tblPr firstRow="1" bandRow="1">
                <a:tableStyleId>{3B4B98B0-60AC-42C2-AFA5-B58CD77FA1E5}</a:tableStyleId>
              </a:tblPr>
              <a:tblGrid>
                <a:gridCol w="1014132"/>
                <a:gridCol w="571470"/>
                <a:gridCol w="1295332"/>
                <a:gridCol w="749261"/>
                <a:gridCol w="787359"/>
                <a:gridCol w="2781155"/>
                <a:gridCol w="661003"/>
              </a:tblGrid>
              <a:tr h="370987">
                <a:tc>
                  <a:txBody>
                    <a:bodyPr/>
                    <a:lstStyle/>
                    <a:p>
                      <a:pPr algn="ctr"/>
                      <a:r>
                        <a:rPr lang="en-US" altLang="zh-TW" sz="1200" dirty="0" smtClean="0">
                          <a:solidFill>
                            <a:srgbClr val="0070C0"/>
                          </a:solidFill>
                        </a:rPr>
                        <a:t>PID</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CIDX</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Poster</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Gender</a:t>
                      </a:r>
                      <a:endParaRPr lang="zh-TW" altLang="en-US" sz="1200" dirty="0">
                        <a:solidFill>
                          <a:srgbClr val="0070C0"/>
                        </a:solidFill>
                      </a:endParaRPr>
                    </a:p>
                  </a:txBody>
                  <a:tcPr marL="91435" marR="91435" marT="45738" marB="45738" anchor="ctr"/>
                </a:tc>
                <a:tc>
                  <a:txBody>
                    <a:bodyPr/>
                    <a:lstStyle/>
                    <a:p>
                      <a:pPr algn="ctr"/>
                      <a:r>
                        <a:rPr lang="en-US" altLang="zh-TW" sz="1200" dirty="0" err="1" smtClean="0">
                          <a:solidFill>
                            <a:srgbClr val="0070C0"/>
                          </a:solidFill>
                        </a:rPr>
                        <a:t>CDate</a:t>
                      </a:r>
                      <a:endParaRPr lang="zh-TW" altLang="en-US" sz="1200" dirty="0">
                        <a:solidFill>
                          <a:srgbClr val="0070C0"/>
                        </a:solidFill>
                      </a:endParaRPr>
                    </a:p>
                  </a:txBody>
                  <a:tcPr marL="91435" marR="91435" marT="45738" marB="45738" anchor="ctr"/>
                </a:tc>
                <a:tc>
                  <a:txBody>
                    <a:bodyPr/>
                    <a:lstStyle/>
                    <a:p>
                      <a:pPr algn="ctr"/>
                      <a:r>
                        <a:rPr lang="en-US" altLang="zh-TW" sz="1200" dirty="0" err="1" smtClean="0">
                          <a:solidFill>
                            <a:srgbClr val="0070C0"/>
                          </a:solidFill>
                        </a:rPr>
                        <a:t>Cmt</a:t>
                      </a:r>
                      <a:endParaRPr lang="zh-TW" altLang="en-US" sz="1200" dirty="0">
                        <a:solidFill>
                          <a:srgbClr val="0070C0"/>
                        </a:solidFill>
                      </a:endParaRPr>
                    </a:p>
                  </a:txBody>
                  <a:tcPr marL="91435" marR="91435" marT="45738" marB="45738" anchor="ctr"/>
                </a:tc>
                <a:tc>
                  <a:txBody>
                    <a:bodyPr/>
                    <a:lstStyle/>
                    <a:p>
                      <a:pPr algn="ctr"/>
                      <a:r>
                        <a:rPr lang="en-US" altLang="zh-TW" sz="1200" dirty="0" err="1" smtClean="0">
                          <a:solidFill>
                            <a:srgbClr val="0070C0"/>
                          </a:solidFill>
                        </a:rPr>
                        <a:t>CLike</a:t>
                      </a:r>
                      <a:endParaRPr lang="zh-TW" altLang="en-US" sz="1200" dirty="0">
                        <a:solidFill>
                          <a:srgbClr val="0070C0"/>
                        </a:solidFill>
                      </a:endParaRPr>
                    </a:p>
                  </a:txBody>
                  <a:tcPr marL="91435" marR="91435" marT="45738" marB="45738" anchor="ctr"/>
                </a:tc>
              </a:tr>
              <a:tr h="457382">
                <a:tc>
                  <a:txBody>
                    <a:bodyPr/>
                    <a:lstStyle/>
                    <a:p>
                      <a:pPr algn="ctr"/>
                      <a:r>
                        <a:rPr lang="en-US" altLang="zh-TW" sz="1200" dirty="0" smtClean="0">
                          <a:solidFill>
                            <a:srgbClr val="0070C0"/>
                          </a:solidFill>
                        </a:rPr>
                        <a:t>226290629</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1</a:t>
                      </a:r>
                      <a:endParaRPr lang="zh-TW" altLang="en-US" sz="1200" dirty="0">
                        <a:solidFill>
                          <a:srgbClr val="0070C0"/>
                        </a:solidFill>
                      </a:endParaRPr>
                    </a:p>
                  </a:txBody>
                  <a:tcPr marL="91435" marR="91435" marT="45738" marB="45738" anchor="ctr"/>
                </a:tc>
                <a:tc>
                  <a:txBody>
                    <a:bodyPr/>
                    <a:lstStyle/>
                    <a:p>
                      <a:r>
                        <a:rPr lang="zh-TW" altLang="en-US" sz="1200" dirty="0" smtClean="0">
                          <a:solidFill>
                            <a:srgbClr val="0070C0"/>
                          </a:solidFill>
                        </a:rPr>
                        <a:t>臺北醫學大學</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m</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4</a:t>
                      </a:r>
                      <a:r>
                        <a:rPr lang="zh-TW" altLang="en-US" sz="1200" dirty="0" smtClean="0">
                          <a:solidFill>
                            <a:srgbClr val="0070C0"/>
                          </a:solidFill>
                        </a:rPr>
                        <a:t>月</a:t>
                      </a:r>
                      <a:r>
                        <a:rPr lang="en-US" altLang="zh-TW" sz="1200" dirty="0" smtClean="0">
                          <a:solidFill>
                            <a:srgbClr val="0070C0"/>
                          </a:solidFill>
                        </a:rPr>
                        <a:t>30</a:t>
                      </a:r>
                      <a:r>
                        <a:rPr lang="zh-TW" altLang="en-US" sz="1200" dirty="0" smtClean="0">
                          <a:solidFill>
                            <a:srgbClr val="0070C0"/>
                          </a:solidFill>
                        </a:rPr>
                        <a:t>日</a:t>
                      </a:r>
                      <a:endParaRPr lang="zh-TW" altLang="en-US" sz="1200" dirty="0">
                        <a:solidFill>
                          <a:srgbClr val="0070C0"/>
                        </a:solidFill>
                      </a:endParaRPr>
                    </a:p>
                  </a:txBody>
                  <a:tcPr marL="91435" marR="91435" marT="45738" marB="45738" anchor="ctr"/>
                </a:tc>
                <a:tc>
                  <a:txBody>
                    <a:bodyPr/>
                    <a:lstStyle/>
                    <a:p>
                      <a:pPr algn="l"/>
                      <a:r>
                        <a:rPr lang="zh-TW" altLang="en-US" sz="1200" dirty="0" smtClean="0">
                          <a:solidFill>
                            <a:srgbClr val="0070C0"/>
                          </a:solidFill>
                        </a:rPr>
                        <a:t>匆匆四年過社團無成</a:t>
                      </a:r>
                      <a:r>
                        <a:rPr lang="zh-TW" altLang="en-US" sz="1200" b="1" dirty="0" smtClean="0">
                          <a:solidFill>
                            <a:srgbClr val="FF0000"/>
                          </a:solidFill>
                        </a:rPr>
                        <a:t>就</a:t>
                      </a:r>
                      <a:r>
                        <a:rPr lang="zh-TW" altLang="en-US" sz="1200" dirty="0" smtClean="0">
                          <a:solidFill>
                            <a:srgbClr val="0070C0"/>
                          </a:solidFill>
                        </a:rPr>
                        <a:t>成績</a:t>
                      </a:r>
                      <a:r>
                        <a:rPr lang="zh-TW" altLang="en-US" sz="1200" b="1" dirty="0" smtClean="0">
                          <a:solidFill>
                            <a:srgbClr val="FF0000"/>
                          </a:solidFill>
                        </a:rPr>
                        <a:t>也</a:t>
                      </a:r>
                      <a:r>
                        <a:rPr lang="zh-TW" altLang="en-US" sz="1200" dirty="0" smtClean="0">
                          <a:solidFill>
                            <a:srgbClr val="0070C0"/>
                          </a:solidFill>
                        </a:rPr>
                        <a:t>不行工作無著落</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11</a:t>
                      </a:r>
                      <a:endParaRPr lang="zh-TW" altLang="en-US" sz="1200" dirty="0">
                        <a:solidFill>
                          <a:srgbClr val="0070C0"/>
                        </a:solidFill>
                      </a:endParaRPr>
                    </a:p>
                  </a:txBody>
                  <a:tcPr marL="91435" marR="91435" marT="45738" marB="45738" anchor="ctr"/>
                </a:tc>
              </a:tr>
              <a:tr h="370987">
                <a:tc>
                  <a:txBody>
                    <a:bodyPr/>
                    <a:lstStyle/>
                    <a:p>
                      <a:pPr algn="ctr"/>
                      <a:r>
                        <a:rPr lang="en-US" altLang="zh-TW" sz="1200" dirty="0" smtClean="0">
                          <a:solidFill>
                            <a:srgbClr val="0070C0"/>
                          </a:solidFill>
                        </a:rPr>
                        <a:t>226260030</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2</a:t>
                      </a:r>
                      <a:endParaRPr lang="zh-TW" altLang="en-US" sz="1200" dirty="0">
                        <a:solidFill>
                          <a:srgbClr val="0070C0"/>
                        </a:solidFill>
                      </a:endParaRPr>
                    </a:p>
                  </a:txBody>
                  <a:tcPr marL="91435" marR="91435" marT="45738" marB="4573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solidFill>
                            <a:srgbClr val="0070C0"/>
                          </a:solidFill>
                        </a:rPr>
                        <a:t>臺北醫學大學</a:t>
                      </a:r>
                    </a:p>
                  </a:txBody>
                  <a:tcPr marL="91435" marR="91435" marT="45738" marB="45738" anchor="ctr"/>
                </a:tc>
                <a:tc>
                  <a:txBody>
                    <a:bodyPr/>
                    <a:lstStyle/>
                    <a:p>
                      <a:pPr algn="ctr"/>
                      <a:r>
                        <a:rPr lang="en-US" altLang="zh-TW" sz="1200" dirty="0" smtClean="0">
                          <a:solidFill>
                            <a:srgbClr val="0070C0"/>
                          </a:solidFill>
                        </a:rPr>
                        <a:t>m</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4</a:t>
                      </a:r>
                      <a:r>
                        <a:rPr lang="zh-TW" altLang="en-US" sz="1200" dirty="0" smtClean="0">
                          <a:solidFill>
                            <a:srgbClr val="0070C0"/>
                          </a:solidFill>
                        </a:rPr>
                        <a:t>月</a:t>
                      </a:r>
                      <a:r>
                        <a:rPr lang="en-US" altLang="zh-TW" sz="1200" dirty="0" smtClean="0">
                          <a:solidFill>
                            <a:srgbClr val="0070C0"/>
                          </a:solidFill>
                        </a:rPr>
                        <a:t>25</a:t>
                      </a:r>
                      <a:r>
                        <a:rPr lang="zh-TW" altLang="en-US" sz="1200" dirty="0" smtClean="0">
                          <a:solidFill>
                            <a:srgbClr val="0070C0"/>
                          </a:solidFill>
                        </a:rPr>
                        <a:t>日</a:t>
                      </a:r>
                      <a:endParaRPr lang="zh-TW" altLang="en-US" sz="1200" dirty="0">
                        <a:solidFill>
                          <a:srgbClr val="0070C0"/>
                        </a:solidFill>
                      </a:endParaRPr>
                    </a:p>
                  </a:txBody>
                  <a:tcPr marL="91435" marR="91435" marT="45738" marB="45738" anchor="ctr"/>
                </a:tc>
                <a:tc>
                  <a:txBody>
                    <a:bodyPr/>
                    <a:lstStyle/>
                    <a:p>
                      <a:pPr algn="l"/>
                      <a:r>
                        <a:rPr lang="zh-TW" altLang="en-US" sz="1200" b="1" dirty="0" smtClean="0">
                          <a:solidFill>
                            <a:srgbClr val="FF0000"/>
                          </a:solidFill>
                        </a:rPr>
                        <a:t>和</a:t>
                      </a:r>
                      <a:r>
                        <a:rPr lang="zh-TW" altLang="en-US" sz="1200" dirty="0" smtClean="0">
                          <a:solidFill>
                            <a:srgbClr val="0070C0"/>
                          </a:solidFill>
                        </a:rPr>
                        <a:t>期中考成績單</a:t>
                      </a:r>
                      <a:r>
                        <a:rPr lang="zh-TW" altLang="en-US" sz="1200" b="1" dirty="0" smtClean="0">
                          <a:solidFill>
                            <a:srgbClr val="FF0000"/>
                          </a:solidFill>
                        </a:rPr>
                        <a:t>上的</a:t>
                      </a:r>
                      <a:r>
                        <a:rPr lang="zh-TW" altLang="en-US" sz="1200" dirty="0" smtClean="0">
                          <a:solidFill>
                            <a:srgbClr val="0070C0"/>
                          </a:solidFill>
                        </a:rPr>
                        <a:t>數字一樣耶</a:t>
                      </a:r>
                      <a:r>
                        <a:rPr lang="zh-TW" altLang="en-US" sz="1200" b="1" dirty="0" smtClean="0">
                          <a:solidFill>
                            <a:srgbClr val="FF0000"/>
                          </a:solidFill>
                        </a:rPr>
                        <a:t>！</a:t>
                      </a:r>
                      <a:endParaRPr lang="zh-TW" altLang="en-US" sz="1200" b="1" dirty="0">
                        <a:solidFill>
                          <a:srgbClr val="FF0000"/>
                        </a:solidFill>
                      </a:endParaRPr>
                    </a:p>
                  </a:txBody>
                  <a:tcPr marL="91435" marR="91435" marT="45738" marB="45738" anchor="ctr"/>
                </a:tc>
                <a:tc>
                  <a:txBody>
                    <a:bodyPr/>
                    <a:lstStyle/>
                    <a:p>
                      <a:pPr algn="ctr"/>
                      <a:r>
                        <a:rPr lang="en-US" altLang="zh-TW" sz="1200" dirty="0" smtClean="0">
                          <a:solidFill>
                            <a:srgbClr val="0070C0"/>
                          </a:solidFill>
                        </a:rPr>
                        <a:t>27</a:t>
                      </a:r>
                      <a:endParaRPr lang="zh-TW" altLang="en-US" sz="1200" dirty="0">
                        <a:solidFill>
                          <a:srgbClr val="0070C0"/>
                        </a:solidFill>
                      </a:endParaRPr>
                    </a:p>
                  </a:txBody>
                  <a:tcPr marL="91435" marR="91435" marT="45738" marB="45738" anchor="ctr"/>
                </a:tc>
              </a:tr>
              <a:tr h="370987">
                <a:tc>
                  <a:txBody>
                    <a:bodyPr/>
                    <a:lstStyle/>
                    <a:p>
                      <a:pPr algn="ctr"/>
                      <a:r>
                        <a:rPr lang="en-US" altLang="zh-TW" sz="1200" dirty="0" smtClean="0">
                          <a:solidFill>
                            <a:srgbClr val="0070C0"/>
                          </a:solidFill>
                        </a:rPr>
                        <a:t>226260030</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2</a:t>
                      </a:r>
                      <a:endParaRPr lang="zh-TW" altLang="en-US" sz="1200" dirty="0">
                        <a:solidFill>
                          <a:srgbClr val="0070C0"/>
                        </a:solidFill>
                      </a:endParaRPr>
                    </a:p>
                  </a:txBody>
                  <a:tcPr marL="91435" marR="91435" marT="45738" marB="4573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solidFill>
                            <a:srgbClr val="0070C0"/>
                          </a:solidFill>
                        </a:rPr>
                        <a:t>臺北醫學大學</a:t>
                      </a:r>
                    </a:p>
                  </a:txBody>
                  <a:tcPr marL="91435" marR="91435" marT="45738" marB="45738" anchor="ctr"/>
                </a:tc>
                <a:tc>
                  <a:txBody>
                    <a:bodyPr/>
                    <a:lstStyle/>
                    <a:p>
                      <a:pPr algn="ctr"/>
                      <a:r>
                        <a:rPr lang="en-US" altLang="zh-TW" sz="1200" dirty="0" smtClean="0">
                          <a:solidFill>
                            <a:srgbClr val="0070C0"/>
                          </a:solidFill>
                        </a:rPr>
                        <a:t>m</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4</a:t>
                      </a:r>
                      <a:r>
                        <a:rPr lang="zh-TW" altLang="en-US" sz="1200" dirty="0" smtClean="0">
                          <a:solidFill>
                            <a:srgbClr val="0070C0"/>
                          </a:solidFill>
                        </a:rPr>
                        <a:t>月</a:t>
                      </a:r>
                      <a:r>
                        <a:rPr lang="en-US" altLang="zh-TW" sz="1200" dirty="0" smtClean="0">
                          <a:solidFill>
                            <a:srgbClr val="0070C0"/>
                          </a:solidFill>
                        </a:rPr>
                        <a:t>25</a:t>
                      </a:r>
                      <a:r>
                        <a:rPr lang="zh-TW" altLang="en-US" sz="1200" dirty="0" smtClean="0">
                          <a:solidFill>
                            <a:srgbClr val="0070C0"/>
                          </a:solidFill>
                        </a:rPr>
                        <a:t>日</a:t>
                      </a:r>
                      <a:endParaRPr lang="zh-TW" altLang="en-US" sz="1200" dirty="0">
                        <a:solidFill>
                          <a:srgbClr val="0070C0"/>
                        </a:solidFill>
                      </a:endParaRPr>
                    </a:p>
                  </a:txBody>
                  <a:tcPr marL="91435" marR="91435" marT="45738" marB="45738" anchor="ctr"/>
                </a:tc>
                <a:tc>
                  <a:txBody>
                    <a:bodyPr/>
                    <a:lstStyle/>
                    <a:p>
                      <a:pPr algn="l"/>
                      <a:r>
                        <a:rPr lang="zh-TW" altLang="en-US" sz="1200" b="1" dirty="0" smtClean="0">
                          <a:solidFill>
                            <a:srgbClr val="FF0000"/>
                          </a:solidFill>
                        </a:rPr>
                        <a:t>我</a:t>
                      </a:r>
                      <a:r>
                        <a:rPr lang="zh-TW" altLang="en-US" sz="1200" dirty="0" smtClean="0">
                          <a:solidFill>
                            <a:srgbClr val="0070C0"/>
                          </a:solidFill>
                        </a:rPr>
                        <a:t>是說在座</a:t>
                      </a:r>
                      <a:r>
                        <a:rPr lang="zh-TW" altLang="en-US" sz="1200" b="1" dirty="0" smtClean="0">
                          <a:solidFill>
                            <a:srgbClr val="FF0000"/>
                          </a:solidFill>
                        </a:rPr>
                        <a:t>的</a:t>
                      </a:r>
                      <a:r>
                        <a:rPr lang="zh-TW" altLang="en-US" sz="1200" dirty="0" smtClean="0">
                          <a:solidFill>
                            <a:srgbClr val="0070C0"/>
                          </a:solidFill>
                        </a:rPr>
                        <a:t>各位都是垃色</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11</a:t>
                      </a:r>
                      <a:endParaRPr lang="zh-TW" altLang="en-US" sz="1200" dirty="0">
                        <a:solidFill>
                          <a:srgbClr val="0070C0"/>
                        </a:solidFill>
                      </a:endParaRPr>
                    </a:p>
                  </a:txBody>
                  <a:tcPr marL="91435" marR="91435" marT="45738" marB="45738" anchor="ctr"/>
                </a:tc>
              </a:tr>
              <a:tr h="4573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0070C0"/>
                          </a:solidFill>
                        </a:rPr>
                        <a:t>226260030</a:t>
                      </a:r>
                      <a:endParaRPr lang="zh-TW" altLang="en-US" sz="1200" dirty="0" smtClean="0">
                        <a:solidFill>
                          <a:srgbClr val="0070C0"/>
                        </a:solidFill>
                      </a:endParaRPr>
                    </a:p>
                  </a:txBody>
                  <a:tcPr marL="91435" marR="91435" marT="45738" marB="45738" anchor="ctr"/>
                </a:tc>
                <a:tc>
                  <a:txBody>
                    <a:bodyPr/>
                    <a:lstStyle/>
                    <a:p>
                      <a:pPr algn="ctr"/>
                      <a:r>
                        <a:rPr lang="en-US" altLang="zh-TW" sz="1200" dirty="0" smtClean="0">
                          <a:solidFill>
                            <a:srgbClr val="0070C0"/>
                          </a:solidFill>
                        </a:rPr>
                        <a:t>3</a:t>
                      </a:r>
                      <a:endParaRPr lang="zh-TW" altLang="en-US" sz="1200" dirty="0">
                        <a:solidFill>
                          <a:srgbClr val="0070C0"/>
                        </a:solidFill>
                      </a:endParaRPr>
                    </a:p>
                  </a:txBody>
                  <a:tcPr marL="91435" marR="91435" marT="45738" marB="45738" anchor="ctr"/>
                </a:tc>
                <a:tc>
                  <a:txBody>
                    <a:bodyPr/>
                    <a:lstStyle/>
                    <a:p>
                      <a:r>
                        <a:rPr lang="zh-TW" altLang="en-US" sz="1200" dirty="0" smtClean="0">
                          <a:solidFill>
                            <a:srgbClr val="0070C0"/>
                          </a:solidFill>
                        </a:rPr>
                        <a:t>一個把回應刪除</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o</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4</a:t>
                      </a:r>
                      <a:r>
                        <a:rPr lang="zh-TW" altLang="en-US" sz="1200" dirty="0" smtClean="0">
                          <a:solidFill>
                            <a:srgbClr val="0070C0"/>
                          </a:solidFill>
                        </a:rPr>
                        <a:t>月</a:t>
                      </a:r>
                      <a:r>
                        <a:rPr lang="en-US" altLang="zh-TW" sz="1200" dirty="0" smtClean="0">
                          <a:solidFill>
                            <a:srgbClr val="0070C0"/>
                          </a:solidFill>
                        </a:rPr>
                        <a:t>25</a:t>
                      </a:r>
                      <a:r>
                        <a:rPr lang="zh-TW" altLang="en-US" sz="1200" dirty="0" smtClean="0">
                          <a:solidFill>
                            <a:srgbClr val="0070C0"/>
                          </a:solidFill>
                        </a:rPr>
                        <a:t>日</a:t>
                      </a:r>
                      <a:endParaRPr lang="zh-TW" altLang="en-US" sz="1200" dirty="0">
                        <a:solidFill>
                          <a:srgbClr val="0070C0"/>
                        </a:solidFill>
                      </a:endParaRPr>
                    </a:p>
                  </a:txBody>
                  <a:tcPr marL="91435" marR="91435" marT="45738" marB="45738" anchor="ctr"/>
                </a:tc>
                <a:tc>
                  <a:txBody>
                    <a:bodyPr/>
                    <a:lstStyle/>
                    <a:p>
                      <a:pPr algn="l"/>
                      <a:r>
                        <a:rPr lang="zh-TW" altLang="en-US" sz="1200" dirty="0" smtClean="0">
                          <a:solidFill>
                            <a:srgbClr val="0070C0"/>
                          </a:solidFill>
                        </a:rPr>
                        <a:t>已經刪除</a:t>
                      </a:r>
                      <a:r>
                        <a:rPr lang="zh-TW" altLang="en-US" sz="1200" b="1" dirty="0" smtClean="0">
                          <a:solidFill>
                            <a:srgbClr val="FF0000"/>
                          </a:solidFill>
                        </a:rPr>
                        <a:t>的</a:t>
                      </a:r>
                      <a:r>
                        <a:rPr lang="zh-TW" altLang="en-US" sz="1200" dirty="0" smtClean="0">
                          <a:solidFill>
                            <a:srgbClr val="0070C0"/>
                          </a:solidFill>
                        </a:rPr>
                        <a:t>內容就像</a:t>
                      </a:r>
                      <a:r>
                        <a:rPr lang="en-US" altLang="zh-TW" sz="1200" b="1" dirty="0" err="1" smtClean="0">
                          <a:solidFill>
                            <a:srgbClr val="FF0000"/>
                          </a:solidFill>
                        </a:rPr>
                        <a:t>D</a:t>
                      </a:r>
                      <a:r>
                        <a:rPr lang="en-US" altLang="zh-TW" sz="1200" dirty="0" err="1" smtClean="0">
                          <a:solidFill>
                            <a:srgbClr val="0070C0"/>
                          </a:solidFill>
                        </a:rPr>
                        <a:t>card</a:t>
                      </a:r>
                      <a:r>
                        <a:rPr lang="zh-TW" altLang="en-US" sz="1200" dirty="0" smtClean="0">
                          <a:solidFill>
                            <a:srgbClr val="0070C0"/>
                          </a:solidFill>
                        </a:rPr>
                        <a:t>一樣</a:t>
                      </a:r>
                      <a:r>
                        <a:rPr lang="zh-TW" altLang="en-US" sz="1200" b="1" dirty="0" smtClean="0">
                          <a:solidFill>
                            <a:srgbClr val="FF0000"/>
                          </a:solidFill>
                        </a:rPr>
                        <a:t>，</a:t>
                      </a:r>
                      <a:r>
                        <a:rPr lang="zh-TW" altLang="en-US" sz="1200" dirty="0" smtClean="0">
                          <a:solidFill>
                            <a:srgbClr val="0070C0"/>
                          </a:solidFill>
                        </a:rPr>
                        <a:t>錯過</a:t>
                      </a:r>
                      <a:r>
                        <a:rPr lang="zh-TW" altLang="en-US" sz="1200" b="1" dirty="0" smtClean="0">
                          <a:solidFill>
                            <a:srgbClr val="FF0000"/>
                          </a:solidFill>
                        </a:rPr>
                        <a:t>是</a:t>
                      </a:r>
                      <a:r>
                        <a:rPr lang="zh-TW" altLang="en-US" sz="1200" dirty="0" smtClean="0">
                          <a:solidFill>
                            <a:srgbClr val="0070C0"/>
                          </a:solidFill>
                        </a:rPr>
                        <a:t>無法</a:t>
                      </a:r>
                      <a:r>
                        <a:rPr lang="zh-TW" altLang="en-US" sz="1200" b="1" dirty="0" smtClean="0">
                          <a:solidFill>
                            <a:srgbClr val="FF0000"/>
                          </a:solidFill>
                        </a:rPr>
                        <a:t>再</a:t>
                      </a:r>
                      <a:r>
                        <a:rPr lang="zh-TW" altLang="en-US" sz="1200" dirty="0" smtClean="0">
                          <a:solidFill>
                            <a:srgbClr val="0070C0"/>
                          </a:solidFill>
                        </a:rPr>
                        <a:t>相見</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0</a:t>
                      </a:r>
                      <a:endParaRPr lang="zh-TW" altLang="en-US" sz="1200" dirty="0">
                        <a:solidFill>
                          <a:srgbClr val="0070C0"/>
                        </a:solidFill>
                      </a:endParaRPr>
                    </a:p>
                  </a:txBody>
                  <a:tcPr marL="91435" marR="91435" marT="45738" marB="45738" anchor="ctr"/>
                </a:tc>
              </a:tr>
              <a:tr h="3709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0070C0"/>
                          </a:solidFill>
                        </a:rPr>
                        <a:t>226260030</a:t>
                      </a:r>
                      <a:endParaRPr lang="zh-TW" altLang="en-US" sz="1200" dirty="0" smtClean="0">
                        <a:solidFill>
                          <a:srgbClr val="0070C0"/>
                        </a:solidFill>
                      </a:endParaRPr>
                    </a:p>
                  </a:txBody>
                  <a:tcPr marL="91435" marR="91435" marT="45738" marB="45738" anchor="ctr"/>
                </a:tc>
                <a:tc>
                  <a:txBody>
                    <a:bodyPr/>
                    <a:lstStyle/>
                    <a:p>
                      <a:pPr algn="ctr"/>
                      <a:r>
                        <a:rPr lang="en-US" altLang="zh-TW" sz="1200" dirty="0" smtClean="0">
                          <a:solidFill>
                            <a:srgbClr val="0070C0"/>
                          </a:solidFill>
                        </a:rPr>
                        <a:t>4</a:t>
                      </a:r>
                      <a:endParaRPr lang="zh-TW" altLang="en-US" sz="1200" dirty="0">
                        <a:solidFill>
                          <a:srgbClr val="0070C0"/>
                        </a:solidFill>
                      </a:endParaRPr>
                    </a:p>
                  </a:txBody>
                  <a:tcPr marL="91435" marR="91435" marT="45738" marB="4573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solidFill>
                            <a:srgbClr val="0070C0"/>
                          </a:solidFill>
                        </a:rPr>
                        <a:t>臺北醫學大學</a:t>
                      </a:r>
                    </a:p>
                  </a:txBody>
                  <a:tcPr marL="91435" marR="91435" marT="45738" marB="45738" anchor="ctr"/>
                </a:tc>
                <a:tc>
                  <a:txBody>
                    <a:bodyPr/>
                    <a:lstStyle/>
                    <a:p>
                      <a:pPr algn="ctr"/>
                      <a:r>
                        <a:rPr lang="en-US" altLang="zh-TW" sz="1200" dirty="0" smtClean="0">
                          <a:solidFill>
                            <a:srgbClr val="0070C0"/>
                          </a:solidFill>
                        </a:rPr>
                        <a:t>f</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4</a:t>
                      </a:r>
                      <a:r>
                        <a:rPr lang="zh-TW" altLang="en-US" sz="1200" dirty="0" smtClean="0">
                          <a:solidFill>
                            <a:srgbClr val="0070C0"/>
                          </a:solidFill>
                        </a:rPr>
                        <a:t>月</a:t>
                      </a:r>
                      <a:r>
                        <a:rPr lang="en-US" altLang="zh-TW" sz="1200" dirty="0" smtClean="0">
                          <a:solidFill>
                            <a:srgbClr val="0070C0"/>
                          </a:solidFill>
                        </a:rPr>
                        <a:t>25</a:t>
                      </a:r>
                      <a:r>
                        <a:rPr lang="zh-TW" altLang="en-US" sz="1200" dirty="0" smtClean="0">
                          <a:solidFill>
                            <a:srgbClr val="0070C0"/>
                          </a:solidFill>
                        </a:rPr>
                        <a:t>日</a:t>
                      </a:r>
                      <a:endParaRPr lang="zh-TW" altLang="en-US" sz="1200" dirty="0">
                        <a:solidFill>
                          <a:srgbClr val="0070C0"/>
                        </a:solidFill>
                      </a:endParaRPr>
                    </a:p>
                  </a:txBody>
                  <a:tcPr marL="91435" marR="91435" marT="45738" marB="45738" anchor="ctr"/>
                </a:tc>
                <a:tc>
                  <a:txBody>
                    <a:bodyPr/>
                    <a:lstStyle/>
                    <a:p>
                      <a:pPr algn="l"/>
                      <a:r>
                        <a:rPr lang="zh-TW" altLang="en-US" sz="1200" dirty="0" smtClean="0">
                          <a:solidFill>
                            <a:srgbClr val="0070C0"/>
                          </a:solidFill>
                        </a:rPr>
                        <a:t>校版終於變廢</a:t>
                      </a:r>
                      <a:r>
                        <a:rPr lang="zh-TW" altLang="en-US" sz="1200" b="1" dirty="0" smtClean="0">
                          <a:solidFill>
                            <a:srgbClr val="FF0000"/>
                          </a:solidFill>
                        </a:rPr>
                        <a:t>了</a:t>
                      </a:r>
                      <a:r>
                        <a:rPr lang="zh-TW" altLang="en-US" sz="1200" dirty="0" smtClean="0">
                          <a:solidFill>
                            <a:srgbClr val="0070C0"/>
                          </a:solidFill>
                        </a:rPr>
                        <a:t>嗎</a:t>
                      </a:r>
                      <a:r>
                        <a:rPr lang="zh-TW" altLang="en-US" sz="1200" b="1" dirty="0" smtClean="0">
                          <a:solidFill>
                            <a:srgbClr val="FF0000"/>
                          </a:solidFill>
                        </a:rPr>
                        <a:t>（＃</a:t>
                      </a:r>
                      <a:endParaRPr lang="zh-TW" altLang="en-US" sz="1200" b="1" dirty="0">
                        <a:solidFill>
                          <a:srgbClr val="FF0000"/>
                        </a:solidFill>
                      </a:endParaRPr>
                    </a:p>
                  </a:txBody>
                  <a:tcPr marL="91435" marR="91435" marT="45738" marB="45738" anchor="ctr"/>
                </a:tc>
                <a:tc>
                  <a:txBody>
                    <a:bodyPr/>
                    <a:lstStyle/>
                    <a:p>
                      <a:pPr algn="ctr"/>
                      <a:r>
                        <a:rPr lang="en-US" altLang="zh-TW" sz="1200" dirty="0" smtClean="0">
                          <a:solidFill>
                            <a:srgbClr val="0070C0"/>
                          </a:solidFill>
                        </a:rPr>
                        <a:t>10</a:t>
                      </a:r>
                      <a:endParaRPr lang="zh-TW" altLang="en-US" sz="1200" dirty="0">
                        <a:solidFill>
                          <a:srgbClr val="0070C0"/>
                        </a:solidFill>
                      </a:endParaRPr>
                    </a:p>
                  </a:txBody>
                  <a:tcPr marL="91435" marR="91435" marT="45738" marB="45738" anchor="ctr"/>
                </a:tc>
              </a:tr>
            </a:tbl>
          </a:graphicData>
        </a:graphic>
      </p:graphicFrame>
      <p:graphicFrame>
        <p:nvGraphicFramePr>
          <p:cNvPr id="7" name="表格 6"/>
          <p:cNvGraphicFramePr>
            <a:graphicFrameLocks noGrp="1"/>
          </p:cNvGraphicFramePr>
          <p:nvPr/>
        </p:nvGraphicFramePr>
        <p:xfrm>
          <a:off x="661988" y="3697288"/>
          <a:ext cx="7859712" cy="2398712"/>
        </p:xfrm>
        <a:graphic>
          <a:graphicData uri="http://schemas.openxmlformats.org/drawingml/2006/table">
            <a:tbl>
              <a:tblPr firstRow="1" bandRow="1">
                <a:tableStyleId>{3B4B98B0-60AC-42C2-AFA5-B58CD77FA1E5}</a:tableStyleId>
              </a:tblPr>
              <a:tblGrid>
                <a:gridCol w="1014132"/>
                <a:gridCol w="571470"/>
                <a:gridCol w="1295332"/>
                <a:gridCol w="749261"/>
                <a:gridCol w="787359"/>
                <a:gridCol w="2781155"/>
                <a:gridCol w="661003"/>
              </a:tblGrid>
              <a:tr h="370987">
                <a:tc>
                  <a:txBody>
                    <a:bodyPr/>
                    <a:lstStyle/>
                    <a:p>
                      <a:pPr algn="ctr"/>
                      <a:r>
                        <a:rPr lang="en-US" altLang="zh-TW" sz="1200" dirty="0" smtClean="0">
                          <a:solidFill>
                            <a:srgbClr val="0070C0"/>
                          </a:solidFill>
                        </a:rPr>
                        <a:t>PID</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CIDX</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Poster</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Gender</a:t>
                      </a:r>
                      <a:endParaRPr lang="zh-TW" altLang="en-US" sz="1200" dirty="0">
                        <a:solidFill>
                          <a:srgbClr val="0070C0"/>
                        </a:solidFill>
                      </a:endParaRPr>
                    </a:p>
                  </a:txBody>
                  <a:tcPr marL="91435" marR="91435" marT="45738" marB="45738" anchor="ctr"/>
                </a:tc>
                <a:tc>
                  <a:txBody>
                    <a:bodyPr/>
                    <a:lstStyle/>
                    <a:p>
                      <a:pPr algn="ctr"/>
                      <a:r>
                        <a:rPr lang="en-US" altLang="zh-TW" sz="1200" dirty="0" err="1" smtClean="0">
                          <a:solidFill>
                            <a:srgbClr val="0070C0"/>
                          </a:solidFill>
                        </a:rPr>
                        <a:t>CDate</a:t>
                      </a:r>
                      <a:endParaRPr lang="zh-TW" altLang="en-US" sz="1200" dirty="0">
                        <a:solidFill>
                          <a:srgbClr val="0070C0"/>
                        </a:solidFill>
                      </a:endParaRPr>
                    </a:p>
                  </a:txBody>
                  <a:tcPr marL="91435" marR="91435" marT="45738" marB="45738" anchor="ctr"/>
                </a:tc>
                <a:tc>
                  <a:txBody>
                    <a:bodyPr/>
                    <a:lstStyle/>
                    <a:p>
                      <a:pPr algn="ctr"/>
                      <a:r>
                        <a:rPr lang="en-US" altLang="zh-TW" sz="1200" dirty="0" err="1" smtClean="0">
                          <a:solidFill>
                            <a:srgbClr val="0070C0"/>
                          </a:solidFill>
                        </a:rPr>
                        <a:t>Cmt</a:t>
                      </a:r>
                      <a:endParaRPr lang="zh-TW" altLang="en-US" sz="1200" dirty="0">
                        <a:solidFill>
                          <a:srgbClr val="0070C0"/>
                        </a:solidFill>
                      </a:endParaRPr>
                    </a:p>
                  </a:txBody>
                  <a:tcPr marL="91435" marR="91435" marT="45738" marB="45738" anchor="ctr"/>
                </a:tc>
                <a:tc>
                  <a:txBody>
                    <a:bodyPr/>
                    <a:lstStyle/>
                    <a:p>
                      <a:pPr algn="ctr"/>
                      <a:r>
                        <a:rPr lang="en-US" altLang="zh-TW" sz="1200" dirty="0" err="1" smtClean="0">
                          <a:solidFill>
                            <a:srgbClr val="0070C0"/>
                          </a:solidFill>
                        </a:rPr>
                        <a:t>CLike</a:t>
                      </a:r>
                      <a:endParaRPr lang="zh-TW" altLang="en-US" sz="1200" dirty="0">
                        <a:solidFill>
                          <a:srgbClr val="0070C0"/>
                        </a:solidFill>
                      </a:endParaRPr>
                    </a:p>
                  </a:txBody>
                  <a:tcPr marL="91435" marR="91435" marT="45738" marB="45738" anchor="ctr"/>
                </a:tc>
              </a:tr>
              <a:tr h="457382">
                <a:tc>
                  <a:txBody>
                    <a:bodyPr/>
                    <a:lstStyle/>
                    <a:p>
                      <a:pPr algn="ctr"/>
                      <a:r>
                        <a:rPr lang="en-US" altLang="zh-TW" sz="1200" dirty="0" smtClean="0">
                          <a:solidFill>
                            <a:srgbClr val="0070C0"/>
                          </a:solidFill>
                        </a:rPr>
                        <a:t>226290629</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1</a:t>
                      </a:r>
                      <a:endParaRPr lang="zh-TW" altLang="en-US" sz="1200" dirty="0">
                        <a:solidFill>
                          <a:srgbClr val="0070C0"/>
                        </a:solidFill>
                      </a:endParaRPr>
                    </a:p>
                  </a:txBody>
                  <a:tcPr marL="91435" marR="91435" marT="45738" marB="45738" anchor="ctr"/>
                </a:tc>
                <a:tc>
                  <a:txBody>
                    <a:bodyPr/>
                    <a:lstStyle/>
                    <a:p>
                      <a:r>
                        <a:rPr lang="zh-TW" altLang="en-US" sz="1200" dirty="0" smtClean="0">
                          <a:solidFill>
                            <a:srgbClr val="0070C0"/>
                          </a:solidFill>
                        </a:rPr>
                        <a:t>臺北醫學大學</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m</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4</a:t>
                      </a:r>
                      <a:r>
                        <a:rPr lang="zh-TW" altLang="en-US" sz="1200" dirty="0" smtClean="0">
                          <a:solidFill>
                            <a:srgbClr val="0070C0"/>
                          </a:solidFill>
                        </a:rPr>
                        <a:t>月</a:t>
                      </a:r>
                      <a:r>
                        <a:rPr lang="en-US" altLang="zh-TW" sz="1200" dirty="0" smtClean="0">
                          <a:solidFill>
                            <a:srgbClr val="0070C0"/>
                          </a:solidFill>
                        </a:rPr>
                        <a:t>30</a:t>
                      </a:r>
                      <a:r>
                        <a:rPr lang="zh-TW" altLang="en-US" sz="1200" dirty="0" smtClean="0">
                          <a:solidFill>
                            <a:srgbClr val="0070C0"/>
                          </a:solidFill>
                        </a:rPr>
                        <a:t>日</a:t>
                      </a:r>
                      <a:endParaRPr lang="zh-TW" altLang="en-US" sz="1200" dirty="0">
                        <a:solidFill>
                          <a:srgbClr val="0070C0"/>
                        </a:solidFill>
                      </a:endParaRPr>
                    </a:p>
                  </a:txBody>
                  <a:tcPr marL="91435" marR="91435" marT="45738" marB="45738" anchor="ctr"/>
                </a:tc>
                <a:tc>
                  <a:txBody>
                    <a:bodyPr/>
                    <a:lstStyle/>
                    <a:p>
                      <a:pPr algn="l"/>
                      <a:r>
                        <a:rPr lang="zh-TW" altLang="en-US" sz="1200" dirty="0" smtClean="0">
                          <a:solidFill>
                            <a:srgbClr val="0070C0"/>
                          </a:solidFill>
                        </a:rPr>
                        <a:t>匆匆</a:t>
                      </a:r>
                      <a:r>
                        <a:rPr lang="zh-TW" altLang="en-US" sz="1200" baseline="0" dirty="0" smtClean="0">
                          <a:solidFill>
                            <a:srgbClr val="0070C0"/>
                          </a:solidFill>
                        </a:rPr>
                        <a:t> </a:t>
                      </a:r>
                      <a:r>
                        <a:rPr lang="zh-TW" altLang="en-US" sz="1200" dirty="0" smtClean="0">
                          <a:solidFill>
                            <a:srgbClr val="0070C0"/>
                          </a:solidFill>
                        </a:rPr>
                        <a:t>四年 過 社團 無成 成績 不行 工作</a:t>
                      </a:r>
                      <a:endParaRPr lang="en-US" altLang="zh-TW" sz="1200" dirty="0" smtClean="0">
                        <a:solidFill>
                          <a:srgbClr val="0070C0"/>
                        </a:solidFill>
                      </a:endParaRPr>
                    </a:p>
                    <a:p>
                      <a:pPr algn="l"/>
                      <a:r>
                        <a:rPr lang="zh-TW" altLang="en-US" sz="1200" dirty="0" smtClean="0">
                          <a:solidFill>
                            <a:srgbClr val="0070C0"/>
                          </a:solidFill>
                        </a:rPr>
                        <a:t>無 著落</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11</a:t>
                      </a:r>
                      <a:endParaRPr lang="zh-TW" altLang="en-US" sz="1200" dirty="0">
                        <a:solidFill>
                          <a:srgbClr val="0070C0"/>
                        </a:solidFill>
                      </a:endParaRPr>
                    </a:p>
                  </a:txBody>
                  <a:tcPr marL="91435" marR="91435" marT="45738" marB="45738" anchor="ctr"/>
                </a:tc>
              </a:tr>
              <a:tr h="370987">
                <a:tc>
                  <a:txBody>
                    <a:bodyPr/>
                    <a:lstStyle/>
                    <a:p>
                      <a:pPr algn="ctr"/>
                      <a:r>
                        <a:rPr lang="en-US" altLang="zh-TW" sz="1200" dirty="0" smtClean="0">
                          <a:solidFill>
                            <a:srgbClr val="0070C0"/>
                          </a:solidFill>
                        </a:rPr>
                        <a:t>226260030</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2</a:t>
                      </a:r>
                      <a:endParaRPr lang="zh-TW" altLang="en-US" sz="1200" dirty="0">
                        <a:solidFill>
                          <a:srgbClr val="0070C0"/>
                        </a:solidFill>
                      </a:endParaRPr>
                    </a:p>
                  </a:txBody>
                  <a:tcPr marL="91435" marR="91435" marT="45738" marB="4573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solidFill>
                            <a:srgbClr val="0070C0"/>
                          </a:solidFill>
                        </a:rPr>
                        <a:t>臺北醫學大學</a:t>
                      </a:r>
                    </a:p>
                  </a:txBody>
                  <a:tcPr marL="91435" marR="91435" marT="45738" marB="45738" anchor="ctr"/>
                </a:tc>
                <a:tc>
                  <a:txBody>
                    <a:bodyPr/>
                    <a:lstStyle/>
                    <a:p>
                      <a:pPr algn="ctr"/>
                      <a:r>
                        <a:rPr lang="en-US" altLang="zh-TW" sz="1200" dirty="0" smtClean="0">
                          <a:solidFill>
                            <a:srgbClr val="0070C0"/>
                          </a:solidFill>
                        </a:rPr>
                        <a:t>m</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4</a:t>
                      </a:r>
                      <a:r>
                        <a:rPr lang="zh-TW" altLang="en-US" sz="1200" dirty="0" smtClean="0">
                          <a:solidFill>
                            <a:srgbClr val="0070C0"/>
                          </a:solidFill>
                        </a:rPr>
                        <a:t>月</a:t>
                      </a:r>
                      <a:r>
                        <a:rPr lang="en-US" altLang="zh-TW" sz="1200" dirty="0" smtClean="0">
                          <a:solidFill>
                            <a:srgbClr val="0070C0"/>
                          </a:solidFill>
                        </a:rPr>
                        <a:t>25</a:t>
                      </a:r>
                      <a:r>
                        <a:rPr lang="zh-TW" altLang="en-US" sz="1200" dirty="0" smtClean="0">
                          <a:solidFill>
                            <a:srgbClr val="0070C0"/>
                          </a:solidFill>
                        </a:rPr>
                        <a:t>日</a:t>
                      </a:r>
                      <a:endParaRPr lang="zh-TW" altLang="en-US" sz="1200" dirty="0">
                        <a:solidFill>
                          <a:srgbClr val="0070C0"/>
                        </a:solidFill>
                      </a:endParaRPr>
                    </a:p>
                  </a:txBody>
                  <a:tcPr marL="91435" marR="91435" marT="45738" marB="45738" anchor="ctr"/>
                </a:tc>
                <a:tc>
                  <a:txBody>
                    <a:bodyPr/>
                    <a:lstStyle/>
                    <a:p>
                      <a:pPr algn="l"/>
                      <a:r>
                        <a:rPr lang="zh-TW" altLang="en-US" sz="1200" dirty="0" smtClean="0">
                          <a:solidFill>
                            <a:srgbClr val="0070C0"/>
                          </a:solidFill>
                        </a:rPr>
                        <a:t>期中考 成績單 數字 一樣 耶</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27</a:t>
                      </a:r>
                      <a:endParaRPr lang="zh-TW" altLang="en-US" sz="1200" dirty="0">
                        <a:solidFill>
                          <a:srgbClr val="0070C0"/>
                        </a:solidFill>
                      </a:endParaRPr>
                    </a:p>
                  </a:txBody>
                  <a:tcPr marL="91435" marR="91435" marT="45738" marB="45738" anchor="ctr"/>
                </a:tc>
              </a:tr>
              <a:tr h="370987">
                <a:tc>
                  <a:txBody>
                    <a:bodyPr/>
                    <a:lstStyle/>
                    <a:p>
                      <a:pPr algn="ctr"/>
                      <a:r>
                        <a:rPr lang="en-US" altLang="zh-TW" sz="1200" dirty="0" smtClean="0">
                          <a:solidFill>
                            <a:srgbClr val="0070C0"/>
                          </a:solidFill>
                        </a:rPr>
                        <a:t>226260030</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2</a:t>
                      </a:r>
                      <a:endParaRPr lang="zh-TW" altLang="en-US" sz="1200" dirty="0">
                        <a:solidFill>
                          <a:srgbClr val="0070C0"/>
                        </a:solidFill>
                      </a:endParaRPr>
                    </a:p>
                  </a:txBody>
                  <a:tcPr marL="91435" marR="91435" marT="45738" marB="4573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solidFill>
                            <a:srgbClr val="0070C0"/>
                          </a:solidFill>
                        </a:rPr>
                        <a:t>臺北醫學大學</a:t>
                      </a:r>
                    </a:p>
                  </a:txBody>
                  <a:tcPr marL="91435" marR="91435" marT="45738" marB="45738" anchor="ctr"/>
                </a:tc>
                <a:tc>
                  <a:txBody>
                    <a:bodyPr/>
                    <a:lstStyle/>
                    <a:p>
                      <a:pPr algn="ctr"/>
                      <a:r>
                        <a:rPr lang="en-US" altLang="zh-TW" sz="1200" dirty="0" smtClean="0">
                          <a:solidFill>
                            <a:srgbClr val="0070C0"/>
                          </a:solidFill>
                        </a:rPr>
                        <a:t>m</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4</a:t>
                      </a:r>
                      <a:r>
                        <a:rPr lang="zh-TW" altLang="en-US" sz="1200" dirty="0" smtClean="0">
                          <a:solidFill>
                            <a:srgbClr val="0070C0"/>
                          </a:solidFill>
                        </a:rPr>
                        <a:t>月</a:t>
                      </a:r>
                      <a:r>
                        <a:rPr lang="en-US" altLang="zh-TW" sz="1200" dirty="0" smtClean="0">
                          <a:solidFill>
                            <a:srgbClr val="0070C0"/>
                          </a:solidFill>
                        </a:rPr>
                        <a:t>25</a:t>
                      </a:r>
                      <a:r>
                        <a:rPr lang="zh-TW" altLang="en-US" sz="1200" dirty="0" smtClean="0">
                          <a:solidFill>
                            <a:srgbClr val="0070C0"/>
                          </a:solidFill>
                        </a:rPr>
                        <a:t>日</a:t>
                      </a:r>
                      <a:endParaRPr lang="zh-TW" altLang="en-US" sz="1200" dirty="0">
                        <a:solidFill>
                          <a:srgbClr val="0070C0"/>
                        </a:solidFill>
                      </a:endParaRPr>
                    </a:p>
                  </a:txBody>
                  <a:tcPr marL="91435" marR="91435" marT="45738" marB="45738" anchor="ctr"/>
                </a:tc>
                <a:tc>
                  <a:txBody>
                    <a:bodyPr/>
                    <a:lstStyle/>
                    <a:p>
                      <a:pPr algn="l"/>
                      <a:r>
                        <a:rPr lang="zh-TW" altLang="en-US" sz="1200" dirty="0" smtClean="0">
                          <a:solidFill>
                            <a:srgbClr val="0070C0"/>
                          </a:solidFill>
                        </a:rPr>
                        <a:t>是說 在座 各位 都是 垃色</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11</a:t>
                      </a:r>
                      <a:endParaRPr lang="zh-TW" altLang="en-US" sz="1200" dirty="0">
                        <a:solidFill>
                          <a:srgbClr val="0070C0"/>
                        </a:solidFill>
                      </a:endParaRPr>
                    </a:p>
                  </a:txBody>
                  <a:tcPr marL="91435" marR="91435" marT="45738" marB="45738" anchor="ctr"/>
                </a:tc>
              </a:tr>
              <a:tr h="4573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0070C0"/>
                          </a:solidFill>
                        </a:rPr>
                        <a:t>226260030</a:t>
                      </a:r>
                      <a:endParaRPr lang="zh-TW" altLang="en-US" sz="1200" dirty="0" smtClean="0">
                        <a:solidFill>
                          <a:srgbClr val="0070C0"/>
                        </a:solidFill>
                      </a:endParaRPr>
                    </a:p>
                  </a:txBody>
                  <a:tcPr marL="91435" marR="91435" marT="45738" marB="45738" anchor="ctr"/>
                </a:tc>
                <a:tc>
                  <a:txBody>
                    <a:bodyPr/>
                    <a:lstStyle/>
                    <a:p>
                      <a:pPr algn="ctr"/>
                      <a:r>
                        <a:rPr lang="en-US" altLang="zh-TW" sz="1200" dirty="0" smtClean="0">
                          <a:solidFill>
                            <a:srgbClr val="0070C0"/>
                          </a:solidFill>
                        </a:rPr>
                        <a:t>3</a:t>
                      </a:r>
                      <a:endParaRPr lang="zh-TW" altLang="en-US" sz="1200" dirty="0">
                        <a:solidFill>
                          <a:srgbClr val="0070C0"/>
                        </a:solidFill>
                      </a:endParaRPr>
                    </a:p>
                  </a:txBody>
                  <a:tcPr marL="91435" marR="91435" marT="45738" marB="45738" anchor="ctr"/>
                </a:tc>
                <a:tc>
                  <a:txBody>
                    <a:bodyPr/>
                    <a:lstStyle/>
                    <a:p>
                      <a:r>
                        <a:rPr lang="zh-TW" altLang="en-US" sz="1200" dirty="0" smtClean="0">
                          <a:solidFill>
                            <a:srgbClr val="0070C0"/>
                          </a:solidFill>
                        </a:rPr>
                        <a:t>一個把回應刪除</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o</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4</a:t>
                      </a:r>
                      <a:r>
                        <a:rPr lang="zh-TW" altLang="en-US" sz="1200" dirty="0" smtClean="0">
                          <a:solidFill>
                            <a:srgbClr val="0070C0"/>
                          </a:solidFill>
                        </a:rPr>
                        <a:t>月</a:t>
                      </a:r>
                      <a:r>
                        <a:rPr lang="en-US" altLang="zh-TW" sz="1200" dirty="0" smtClean="0">
                          <a:solidFill>
                            <a:srgbClr val="0070C0"/>
                          </a:solidFill>
                        </a:rPr>
                        <a:t>25</a:t>
                      </a:r>
                      <a:r>
                        <a:rPr lang="zh-TW" altLang="en-US" sz="1200" dirty="0" smtClean="0">
                          <a:solidFill>
                            <a:srgbClr val="0070C0"/>
                          </a:solidFill>
                        </a:rPr>
                        <a:t>日</a:t>
                      </a:r>
                      <a:endParaRPr lang="zh-TW" altLang="en-US" sz="1200" dirty="0">
                        <a:solidFill>
                          <a:srgbClr val="0070C0"/>
                        </a:solidFill>
                      </a:endParaRPr>
                    </a:p>
                  </a:txBody>
                  <a:tcPr marL="91435" marR="91435" marT="45738" marB="45738" anchor="ctr"/>
                </a:tc>
                <a:tc>
                  <a:txBody>
                    <a:bodyPr/>
                    <a:lstStyle/>
                    <a:p>
                      <a:pPr algn="l"/>
                      <a:r>
                        <a:rPr lang="zh-TW" altLang="en-US" sz="1200" dirty="0" smtClean="0">
                          <a:solidFill>
                            <a:srgbClr val="0070C0"/>
                          </a:solidFill>
                        </a:rPr>
                        <a:t>已經 刪除 內容 就像 </a:t>
                      </a:r>
                      <a:r>
                        <a:rPr lang="en-US" altLang="zh-TW" sz="1200" dirty="0" err="1" smtClean="0">
                          <a:solidFill>
                            <a:srgbClr val="0070C0"/>
                          </a:solidFill>
                        </a:rPr>
                        <a:t>dcard</a:t>
                      </a:r>
                      <a:r>
                        <a:rPr lang="en-US" altLang="zh-TW" sz="1200" dirty="0" smtClean="0">
                          <a:solidFill>
                            <a:srgbClr val="0070C0"/>
                          </a:solidFill>
                        </a:rPr>
                        <a:t> </a:t>
                      </a:r>
                      <a:r>
                        <a:rPr lang="zh-TW" altLang="en-US" sz="1200" dirty="0" smtClean="0">
                          <a:solidFill>
                            <a:srgbClr val="0070C0"/>
                          </a:solidFill>
                        </a:rPr>
                        <a:t>一樣</a:t>
                      </a:r>
                      <a:r>
                        <a:rPr lang="zh-TW" altLang="en-US" sz="1200" baseline="0" dirty="0" smtClean="0">
                          <a:solidFill>
                            <a:srgbClr val="0070C0"/>
                          </a:solidFill>
                        </a:rPr>
                        <a:t> </a:t>
                      </a:r>
                      <a:r>
                        <a:rPr lang="zh-TW" altLang="en-US" sz="1200" dirty="0" smtClean="0">
                          <a:solidFill>
                            <a:srgbClr val="0070C0"/>
                          </a:solidFill>
                        </a:rPr>
                        <a:t>錯過</a:t>
                      </a:r>
                      <a:endParaRPr lang="en-US" altLang="zh-TW" sz="1200" dirty="0" smtClean="0">
                        <a:solidFill>
                          <a:srgbClr val="0070C0"/>
                        </a:solidFill>
                      </a:endParaRPr>
                    </a:p>
                    <a:p>
                      <a:pPr algn="l"/>
                      <a:r>
                        <a:rPr lang="zh-TW" altLang="en-US" sz="1200" dirty="0" smtClean="0">
                          <a:solidFill>
                            <a:srgbClr val="0070C0"/>
                          </a:solidFill>
                        </a:rPr>
                        <a:t>無法 相見</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0</a:t>
                      </a:r>
                      <a:endParaRPr lang="zh-TW" altLang="en-US" sz="1200" dirty="0">
                        <a:solidFill>
                          <a:srgbClr val="0070C0"/>
                        </a:solidFill>
                      </a:endParaRPr>
                    </a:p>
                  </a:txBody>
                  <a:tcPr marL="91435" marR="91435" marT="45738" marB="45738" anchor="ctr"/>
                </a:tc>
              </a:tr>
              <a:tr h="3709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0070C0"/>
                          </a:solidFill>
                        </a:rPr>
                        <a:t>226260030</a:t>
                      </a:r>
                      <a:endParaRPr lang="zh-TW" altLang="en-US" sz="1200" dirty="0" smtClean="0">
                        <a:solidFill>
                          <a:srgbClr val="0070C0"/>
                        </a:solidFill>
                      </a:endParaRPr>
                    </a:p>
                  </a:txBody>
                  <a:tcPr marL="91435" marR="91435" marT="45738" marB="45738" anchor="ctr"/>
                </a:tc>
                <a:tc>
                  <a:txBody>
                    <a:bodyPr/>
                    <a:lstStyle/>
                    <a:p>
                      <a:pPr algn="ctr"/>
                      <a:r>
                        <a:rPr lang="en-US" altLang="zh-TW" sz="1200" dirty="0" smtClean="0">
                          <a:solidFill>
                            <a:srgbClr val="0070C0"/>
                          </a:solidFill>
                        </a:rPr>
                        <a:t>4</a:t>
                      </a:r>
                      <a:endParaRPr lang="zh-TW" altLang="en-US" sz="1200" dirty="0">
                        <a:solidFill>
                          <a:srgbClr val="0070C0"/>
                        </a:solidFill>
                      </a:endParaRPr>
                    </a:p>
                  </a:txBody>
                  <a:tcPr marL="91435" marR="91435" marT="45738" marB="4573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solidFill>
                            <a:srgbClr val="0070C0"/>
                          </a:solidFill>
                        </a:rPr>
                        <a:t>臺北醫學大學</a:t>
                      </a:r>
                    </a:p>
                  </a:txBody>
                  <a:tcPr marL="91435" marR="91435" marT="45738" marB="45738" anchor="ctr"/>
                </a:tc>
                <a:tc>
                  <a:txBody>
                    <a:bodyPr/>
                    <a:lstStyle/>
                    <a:p>
                      <a:pPr algn="ctr"/>
                      <a:r>
                        <a:rPr lang="en-US" altLang="zh-TW" sz="1200" dirty="0" smtClean="0">
                          <a:solidFill>
                            <a:srgbClr val="0070C0"/>
                          </a:solidFill>
                        </a:rPr>
                        <a:t>f</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4</a:t>
                      </a:r>
                      <a:r>
                        <a:rPr lang="zh-TW" altLang="en-US" sz="1200" dirty="0" smtClean="0">
                          <a:solidFill>
                            <a:srgbClr val="0070C0"/>
                          </a:solidFill>
                        </a:rPr>
                        <a:t>月</a:t>
                      </a:r>
                      <a:r>
                        <a:rPr lang="en-US" altLang="zh-TW" sz="1200" dirty="0" smtClean="0">
                          <a:solidFill>
                            <a:srgbClr val="0070C0"/>
                          </a:solidFill>
                        </a:rPr>
                        <a:t>25</a:t>
                      </a:r>
                      <a:r>
                        <a:rPr lang="zh-TW" altLang="en-US" sz="1200" dirty="0" smtClean="0">
                          <a:solidFill>
                            <a:srgbClr val="0070C0"/>
                          </a:solidFill>
                        </a:rPr>
                        <a:t>日</a:t>
                      </a:r>
                      <a:endParaRPr lang="zh-TW" altLang="en-US" sz="1200" dirty="0">
                        <a:solidFill>
                          <a:srgbClr val="0070C0"/>
                        </a:solidFill>
                      </a:endParaRPr>
                    </a:p>
                  </a:txBody>
                  <a:tcPr marL="91435" marR="91435" marT="45738" marB="45738" anchor="ctr"/>
                </a:tc>
                <a:tc>
                  <a:txBody>
                    <a:bodyPr/>
                    <a:lstStyle/>
                    <a:p>
                      <a:pPr algn="l"/>
                      <a:r>
                        <a:rPr lang="zh-TW" altLang="en-US" sz="1200" dirty="0" smtClean="0">
                          <a:solidFill>
                            <a:srgbClr val="0070C0"/>
                          </a:solidFill>
                        </a:rPr>
                        <a:t>校版 終於 變廢 嗎</a:t>
                      </a:r>
                      <a:endParaRPr lang="zh-TW" altLang="en-US" sz="1200" dirty="0">
                        <a:solidFill>
                          <a:srgbClr val="0070C0"/>
                        </a:solidFill>
                      </a:endParaRPr>
                    </a:p>
                  </a:txBody>
                  <a:tcPr marL="91435" marR="91435" marT="45738" marB="45738" anchor="ctr"/>
                </a:tc>
                <a:tc>
                  <a:txBody>
                    <a:bodyPr/>
                    <a:lstStyle/>
                    <a:p>
                      <a:pPr algn="ctr"/>
                      <a:r>
                        <a:rPr lang="en-US" altLang="zh-TW" sz="1200" dirty="0" smtClean="0">
                          <a:solidFill>
                            <a:srgbClr val="0070C0"/>
                          </a:solidFill>
                        </a:rPr>
                        <a:t>10</a:t>
                      </a:r>
                      <a:endParaRPr lang="zh-TW" altLang="en-US" sz="1200" dirty="0">
                        <a:solidFill>
                          <a:srgbClr val="0070C0"/>
                        </a:solidFill>
                      </a:endParaRPr>
                    </a:p>
                  </a:txBody>
                  <a:tcPr marL="91435" marR="91435" marT="45738" marB="45738" anchor="ct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字方塊 3"/>
          <p:cNvSpPr txBox="1">
            <a:spLocks noChangeArrowheads="1"/>
          </p:cNvSpPr>
          <p:nvPr/>
        </p:nvSpPr>
        <p:spPr bwMode="auto">
          <a:xfrm>
            <a:off x="5219700" y="6021388"/>
            <a:ext cx="3586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zh-TW" altLang="en-US" b="1">
                <a:latin typeface="微軟正黑體 Light" pitchFamily="34" charset="-120"/>
                <a:ea typeface="微軟正黑體 Light" pitchFamily="34" charset="-120"/>
              </a:rPr>
              <a:t>資料期間：</a:t>
            </a:r>
            <a:r>
              <a:rPr lang="en-US" altLang="zh-TW" b="1">
                <a:latin typeface="微軟正黑體 Light" pitchFamily="34" charset="-120"/>
                <a:ea typeface="微軟正黑體 Light" pitchFamily="34" charset="-120"/>
              </a:rPr>
              <a:t>2014/6/17-2017/4/30</a:t>
            </a:r>
            <a:endParaRPr lang="zh-TW" altLang="en-US" b="1"/>
          </a:p>
        </p:txBody>
      </p:sp>
      <p:grpSp>
        <p:nvGrpSpPr>
          <p:cNvPr id="9219" name="群組 4"/>
          <p:cNvGrpSpPr>
            <a:grpSpLocks/>
          </p:cNvGrpSpPr>
          <p:nvPr/>
        </p:nvGrpSpPr>
        <p:grpSpPr bwMode="auto">
          <a:xfrm>
            <a:off x="1814513" y="692150"/>
            <a:ext cx="5514975" cy="5581650"/>
            <a:chOff x="1814513" y="709383"/>
            <a:chExt cx="5514974" cy="5580757"/>
          </a:xfrm>
        </p:grpSpPr>
        <p:grpSp>
          <p:nvGrpSpPr>
            <p:cNvPr id="9221" name="群組 5"/>
            <p:cNvGrpSpPr>
              <a:grpSpLocks/>
            </p:cNvGrpSpPr>
            <p:nvPr/>
          </p:nvGrpSpPr>
          <p:grpSpPr bwMode="auto">
            <a:xfrm>
              <a:off x="1814513" y="709383"/>
              <a:ext cx="5514974" cy="5580757"/>
              <a:chOff x="1814513" y="551543"/>
              <a:chExt cx="5514974" cy="5580757"/>
            </a:xfrm>
          </p:grpSpPr>
          <p:pic>
            <p:nvPicPr>
              <p:cNvPr id="9223"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9583" t="1172" r="30893" b="14453"/>
              <a:stretch>
                <a:fillRect/>
              </a:stretch>
            </p:blipFill>
            <p:spPr bwMode="auto">
              <a:xfrm>
                <a:off x="1814513" y="849664"/>
                <a:ext cx="5514974" cy="5282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橢圓 8"/>
              <p:cNvSpPr/>
              <p:nvPr/>
            </p:nvSpPr>
            <p:spPr>
              <a:xfrm>
                <a:off x="2074863" y="551543"/>
                <a:ext cx="2192337" cy="130630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pSp>
        <p:pic>
          <p:nvPicPr>
            <p:cNvPr id="9222" name="Picture 2"/>
            <p:cNvPicPr>
              <a:picLocks noChangeAspect="1" noChangeArrowheads="1"/>
            </p:cNvPicPr>
            <p:nvPr/>
          </p:nvPicPr>
          <p:blipFill>
            <a:blip r:embed="rId3">
              <a:clrChange>
                <a:clrFrom>
                  <a:srgbClr val="FBFBF5"/>
                </a:clrFrom>
                <a:clrTo>
                  <a:srgbClr val="FBFBF5">
                    <a:alpha val="0"/>
                  </a:srgbClr>
                </a:clrTo>
              </a:clrChange>
              <a:extLst>
                <a:ext uri="{28A0092B-C50C-407E-A947-70E740481C1C}">
                  <a14:useLocalDpi xmlns:a14="http://schemas.microsoft.com/office/drawing/2010/main" val="0"/>
                </a:ext>
              </a:extLst>
            </a:blip>
            <a:srcRect l="28168" t="755" r="62581" b="81926"/>
            <a:stretch>
              <a:fillRect/>
            </a:stretch>
          </p:blipFill>
          <p:spPr bwMode="auto">
            <a:xfrm>
              <a:off x="2411760" y="1523175"/>
              <a:ext cx="51054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220" name="標題 10"/>
          <p:cNvSpPr>
            <a:spLocks noGrp="1"/>
          </p:cNvSpPr>
          <p:nvPr>
            <p:ph type="title"/>
          </p:nvPr>
        </p:nvSpPr>
        <p:spPr>
          <a:xfrm>
            <a:off x="457200" y="549275"/>
            <a:ext cx="8229600" cy="1143000"/>
          </a:xfrm>
        </p:spPr>
        <p:txBody>
          <a:bodyPr/>
          <a:lstStyle/>
          <a:p>
            <a:pPr eaLnBrk="1" hangingPunct="1"/>
            <a:r>
              <a:rPr lang="en-US" altLang="zh-TW" smtClean="0"/>
              <a:t>Dcard </a:t>
            </a:r>
            <a:r>
              <a:rPr lang="zh-TW" altLang="en-US" smtClean="0"/>
              <a:t>發文數</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8137" t="10484" r="30742" b="14844"/>
          <a:stretch>
            <a:fillRect/>
          </a:stretch>
        </p:blipFill>
        <p:spPr bwMode="auto">
          <a:xfrm>
            <a:off x="1617663" y="1557338"/>
            <a:ext cx="5705475"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43" name="標題 6"/>
          <p:cNvSpPr>
            <a:spLocks noGrp="1"/>
          </p:cNvSpPr>
          <p:nvPr>
            <p:ph type="title"/>
          </p:nvPr>
        </p:nvSpPr>
        <p:spPr>
          <a:xfrm>
            <a:off x="457200" y="557213"/>
            <a:ext cx="8229600" cy="1143000"/>
          </a:xfrm>
        </p:spPr>
        <p:txBody>
          <a:bodyPr/>
          <a:lstStyle/>
          <a:p>
            <a:pPr eaLnBrk="1" hangingPunct="1"/>
            <a:r>
              <a:rPr lang="en-US" altLang="zh-TW" smtClean="0"/>
              <a:t>Dcard </a:t>
            </a:r>
            <a:r>
              <a:rPr lang="zh-TW" altLang="en-US" smtClean="0"/>
              <a:t>回文數</a:t>
            </a:r>
          </a:p>
        </p:txBody>
      </p:sp>
      <p:sp>
        <p:nvSpPr>
          <p:cNvPr id="10244" name="文字方塊 8"/>
          <p:cNvSpPr txBox="1">
            <a:spLocks noChangeArrowheads="1"/>
          </p:cNvSpPr>
          <p:nvPr/>
        </p:nvSpPr>
        <p:spPr bwMode="auto">
          <a:xfrm>
            <a:off x="5219700" y="6021388"/>
            <a:ext cx="3586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zh-TW" altLang="en-US" b="1">
                <a:latin typeface="微軟正黑體 Light" pitchFamily="34" charset="-120"/>
                <a:ea typeface="微軟正黑體 Light" pitchFamily="34" charset="-120"/>
              </a:rPr>
              <a:t>資料期間：</a:t>
            </a:r>
            <a:r>
              <a:rPr lang="en-US" altLang="zh-TW" b="1">
                <a:latin typeface="微軟正黑體 Light" pitchFamily="34" charset="-120"/>
                <a:ea typeface="微軟正黑體 Light" pitchFamily="34" charset="-120"/>
              </a:rPr>
              <a:t>2014/6/17-2017/4/30</a:t>
            </a:r>
            <a:endParaRPr lang="zh-TW" altLang="en-US"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古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zh-TW"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zh-TW"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13947</TotalTime>
  <Words>1283</Words>
  <Application>Microsoft Office PowerPoint</Application>
  <PresentationFormat>如螢幕大小 (4:3)</PresentationFormat>
  <Paragraphs>258</Paragraphs>
  <Slides>24</Slides>
  <Notes>16</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24</vt:i4>
      </vt:variant>
    </vt:vector>
  </HeadingPairs>
  <TitlesOfParts>
    <vt:vector size="30" baseType="lpstr">
      <vt:lpstr>Arial</vt:lpstr>
      <vt:lpstr>Calibri</vt:lpstr>
      <vt:lpstr>新細明體</vt:lpstr>
      <vt:lpstr>微軟正黑體</vt:lpstr>
      <vt:lpstr>微軟正黑體 Light</vt:lpstr>
      <vt:lpstr>Diseño predeterminado</vt:lpstr>
      <vt:lpstr>PowerPoint 簡報</vt:lpstr>
      <vt:lpstr>PowerPoint 簡報</vt:lpstr>
      <vt:lpstr>PowerPoint 簡報</vt:lpstr>
      <vt:lpstr>PowerPoint 簡報</vt:lpstr>
      <vt:lpstr>PowerPoint 簡報</vt:lpstr>
      <vt:lpstr>PowerPoint 簡報</vt:lpstr>
      <vt:lpstr>PowerPoint 簡報</vt:lpstr>
      <vt:lpstr>Dcard 發文數</vt:lpstr>
      <vt:lpstr>Dcard 回文數</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FEN FANG CHEN</cp:lastModifiedBy>
  <cp:revision>739</cp:revision>
  <dcterms:created xsi:type="dcterms:W3CDTF">2010-05-23T14:28:12Z</dcterms:created>
  <dcterms:modified xsi:type="dcterms:W3CDTF">2017-05-19T08:46:10Z</dcterms:modified>
</cp:coreProperties>
</file>