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5" d="100"/>
          <a:sy n="75" d="100"/>
        </p:scale>
        <p:origin x="1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Validating users at sign in is an essential step to ensure security. The client has requested that all users can reset their own passwords. Admins can reset all passwords and modify user access. Per client request, the system was designed to be hosted in the cloud. Client can also modify their subscription packages.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actors involved in the use case diagram include students, admins, </a:t>
            </a:r>
            <a:r>
              <a:rPr lang="en-US" dirty="0" err="1"/>
              <a:t>DriverPass</a:t>
            </a:r>
            <a:r>
              <a:rPr lang="en-US" dirty="0"/>
              <a:t> staff, and the database.  This diagram underscores the ability to intake new students, sign in, display the homepage, manage schedules, and interact with online courses. The needs of </a:t>
            </a:r>
            <a:r>
              <a:rPr lang="en-US" dirty="0" err="1"/>
              <a:t>DriverPass</a:t>
            </a:r>
            <a:r>
              <a:rPr lang="en-US" dirty="0"/>
              <a:t> are met by letting staff and admins act as a liaison between the user and database, which will maintain data and system integrity.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activity diagram breaks down the password reset use case. As a user goes to the log in page, there will be an option to reset their password. After resetting, the new password is verified and the user is granted access to the system.</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Security is addressed by using personal usernames and passwords. The system verifies this before granting access. A secure medium will be used to link information from the cloud to the user. Users with admin level access will be able to create, update, and delete users in the system. This system was designed with the principal of least access in mind which reenforces its security.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months should be enough time to build the system as requested. There may not be enough time for the client to request new features. I strongly recommend assigning developers that are familiar with API’s to the development of this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12/11/2022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12/11/2022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Ray Cooke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a:bodyPr>
          <a:lstStyle/>
          <a:p>
            <a:pPr marL="0" indent="0">
              <a:buNone/>
            </a:pPr>
            <a:r>
              <a:rPr lang="en-US" sz="2400" b="1" dirty="0">
                <a:solidFill>
                  <a:srgbClr val="000000"/>
                </a:solidFill>
              </a:rPr>
              <a:t>Functional Requirements Include:</a:t>
            </a:r>
          </a:p>
          <a:p>
            <a:r>
              <a:rPr lang="en-US" sz="2400" dirty="0">
                <a:solidFill>
                  <a:srgbClr val="000000"/>
                </a:solidFill>
              </a:rPr>
              <a:t>System validates users at sign in</a:t>
            </a:r>
          </a:p>
          <a:p>
            <a:r>
              <a:rPr lang="en-US" sz="2400" dirty="0">
                <a:solidFill>
                  <a:srgbClr val="000000"/>
                </a:solidFill>
              </a:rPr>
              <a:t>System provides ability to reset passwords for all users {on their own account} and admins can reset all passwords.</a:t>
            </a:r>
          </a:p>
          <a:p>
            <a:pPr marL="0" indent="0">
              <a:buNone/>
            </a:pPr>
            <a:endParaRPr lang="en-US" sz="2400" dirty="0">
              <a:solidFill>
                <a:srgbClr val="000000"/>
              </a:solidFill>
            </a:endParaRPr>
          </a:p>
          <a:p>
            <a:pPr marL="0" indent="0">
              <a:buNone/>
            </a:pPr>
            <a:r>
              <a:rPr lang="en-US" sz="2400" b="1" dirty="0">
                <a:solidFill>
                  <a:srgbClr val="000000"/>
                </a:solidFill>
              </a:rPr>
              <a:t>Non-Functional requirements include:</a:t>
            </a:r>
          </a:p>
          <a:p>
            <a:r>
              <a:rPr lang="en-US" sz="2400" dirty="0">
                <a:solidFill>
                  <a:srgbClr val="000000"/>
                </a:solidFill>
              </a:rPr>
              <a:t>System shall be hosted in the cloud</a:t>
            </a:r>
          </a:p>
          <a:p>
            <a:r>
              <a:rPr lang="en-US" sz="2400" dirty="0">
                <a:solidFill>
                  <a:srgbClr val="000000"/>
                </a:solidFill>
              </a:rPr>
              <a:t>System shall have the ability to update subscription offerings</a:t>
            </a:r>
          </a:p>
          <a:p>
            <a:endParaRPr lang="en-US" sz="2400" dirty="0">
              <a:solidFill>
                <a:srgbClr val="000000"/>
              </a:solidFill>
            </a:endParaRPr>
          </a:p>
          <a:p>
            <a:pPr marL="0" indent="0">
              <a:buNone/>
            </a:pPr>
            <a:endParaRPr lang="en-US" sz="2400" dirty="0">
              <a:solidFill>
                <a:srgbClr val="000000"/>
              </a:solidFill>
            </a:endParaRPr>
          </a:p>
          <a:p>
            <a:pPr marL="0" indent="0">
              <a:buNone/>
            </a:pPr>
            <a:r>
              <a:rPr lang="en-US" sz="2400" dirty="0">
                <a:solidFill>
                  <a:srgbClr val="000000"/>
                </a:solidFill>
              </a:rPr>
              <a:t> </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a:extLst>
              <a:ext uri="{FF2B5EF4-FFF2-40B4-BE49-F238E27FC236}">
                <a16:creationId xmlns:a16="http://schemas.microsoft.com/office/drawing/2014/main" id="{728B5180-C0C3-4063-EF3C-786BA465E55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83568" y="547866"/>
            <a:ext cx="6508432" cy="5484634"/>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Content Placeholder 5">
            <a:extLst>
              <a:ext uri="{FF2B5EF4-FFF2-40B4-BE49-F238E27FC236}">
                <a16:creationId xmlns:a16="http://schemas.microsoft.com/office/drawing/2014/main" id="{C0D429D5-1349-FB8E-DD81-D61FE664E437}"/>
              </a:ext>
            </a:extLst>
          </p:cNvPr>
          <p:cNvPicPr>
            <a:picLocks noGrp="1" noChangeAspect="1"/>
          </p:cNvPicPr>
          <p:nvPr>
            <p:ph idx="1"/>
          </p:nvPr>
        </p:nvPicPr>
        <p:blipFill>
          <a:blip r:embed="rId5"/>
          <a:stretch>
            <a:fillRect/>
          </a:stretch>
        </p:blipFill>
        <p:spPr>
          <a:xfrm>
            <a:off x="7521842" y="801688"/>
            <a:ext cx="2444216"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System design addresses security by:</a:t>
            </a:r>
          </a:p>
          <a:p>
            <a:r>
              <a:rPr lang="en-US" sz="2400" dirty="0">
                <a:solidFill>
                  <a:srgbClr val="000000"/>
                </a:solidFill>
              </a:rPr>
              <a:t>Using exclusive usernames paired with passwords</a:t>
            </a:r>
          </a:p>
          <a:p>
            <a:r>
              <a:rPr lang="en-US" sz="2400" dirty="0">
                <a:solidFill>
                  <a:srgbClr val="000000"/>
                </a:solidFill>
              </a:rPr>
              <a:t>Verifying login credentials</a:t>
            </a:r>
          </a:p>
          <a:p>
            <a:r>
              <a:rPr lang="en-US" sz="2400" dirty="0">
                <a:solidFill>
                  <a:srgbClr val="000000"/>
                </a:solidFill>
              </a:rPr>
              <a:t>Using a RESTful API and </a:t>
            </a:r>
            <a:r>
              <a:rPr lang="en-US" sz="2400" dirty="0" err="1">
                <a:solidFill>
                  <a:srgbClr val="000000"/>
                </a:solidFill>
              </a:rPr>
              <a:t>DropWizard</a:t>
            </a:r>
            <a:r>
              <a:rPr lang="en-US" sz="2400" dirty="0">
                <a:solidFill>
                  <a:srgbClr val="000000"/>
                </a:solidFill>
              </a:rPr>
              <a:t> to link the client and server side securely</a:t>
            </a:r>
          </a:p>
          <a:p>
            <a:r>
              <a:rPr lang="en-US" sz="2400" dirty="0">
                <a:solidFill>
                  <a:srgbClr val="000000"/>
                </a:solidFill>
              </a:rPr>
              <a:t>“</a:t>
            </a:r>
            <a:r>
              <a:rPr lang="en-US" sz="2400" dirty="0" err="1">
                <a:solidFill>
                  <a:srgbClr val="000000"/>
                </a:solidFill>
              </a:rPr>
              <a:t>UserRESTController</a:t>
            </a:r>
            <a:r>
              <a:rPr lang="en-US" sz="2400" dirty="0">
                <a:solidFill>
                  <a:srgbClr val="000000"/>
                </a:solidFill>
              </a:rPr>
              <a:t>” class provides admins the means to modify user access tiers and provide the least amount of access that users require</a:t>
            </a:r>
          </a:p>
          <a:p>
            <a:pPr marL="0" indent="0">
              <a:buNone/>
            </a:pPr>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This project has a three-month timeline towards completion</a:t>
            </a:r>
          </a:p>
          <a:p>
            <a:r>
              <a:rPr lang="en-US" sz="2400" dirty="0">
                <a:solidFill>
                  <a:srgbClr val="000000"/>
                </a:solidFill>
              </a:rPr>
              <a:t>Budget</a:t>
            </a:r>
          </a:p>
          <a:p>
            <a:r>
              <a:rPr lang="en-US" sz="2400" dirty="0">
                <a:solidFill>
                  <a:srgbClr val="000000"/>
                </a:solidFill>
              </a:rPr>
              <a:t>Members of the development team may not be familiar with serverless hosting requirements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1419</TotalTime>
  <Words>456</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Cooke, Raymond</cp:lastModifiedBy>
  <cp:revision>21</cp:revision>
  <dcterms:created xsi:type="dcterms:W3CDTF">2019-10-14T02:36:52Z</dcterms:created>
  <dcterms:modified xsi:type="dcterms:W3CDTF">2022-12-11T19:08:16Z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