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FC13-5EA4-4266-82F2-7DA468E67475}" type="datetimeFigureOut">
              <a:rPr lang="en-ID" smtClean="0"/>
              <a:t>21/04/2024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01C6-8681-428C-8B6A-65B2B6B5E6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186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FC13-5EA4-4266-82F2-7DA468E67475}" type="datetimeFigureOut">
              <a:rPr lang="en-ID" smtClean="0"/>
              <a:t>21/04/2024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01C6-8681-428C-8B6A-65B2B6B5E6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983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FC13-5EA4-4266-82F2-7DA468E67475}" type="datetimeFigureOut">
              <a:rPr lang="en-ID" smtClean="0"/>
              <a:t>21/04/2024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01C6-8681-428C-8B6A-65B2B6B5E6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652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FC13-5EA4-4266-82F2-7DA468E67475}" type="datetimeFigureOut">
              <a:rPr lang="en-ID" smtClean="0"/>
              <a:t>21/04/2024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01C6-8681-428C-8B6A-65B2B6B5E6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647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FC13-5EA4-4266-82F2-7DA468E67475}" type="datetimeFigureOut">
              <a:rPr lang="en-ID" smtClean="0"/>
              <a:t>21/04/2024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01C6-8681-428C-8B6A-65B2B6B5E6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243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FC13-5EA4-4266-82F2-7DA468E67475}" type="datetimeFigureOut">
              <a:rPr lang="en-ID" smtClean="0"/>
              <a:t>21/04/2024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01C6-8681-428C-8B6A-65B2B6B5E6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259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FC13-5EA4-4266-82F2-7DA468E67475}" type="datetimeFigureOut">
              <a:rPr lang="en-ID" smtClean="0"/>
              <a:t>21/04/2024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01C6-8681-428C-8B6A-65B2B6B5E6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331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FC13-5EA4-4266-82F2-7DA468E67475}" type="datetimeFigureOut">
              <a:rPr lang="en-ID" smtClean="0"/>
              <a:t>21/04/2024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01C6-8681-428C-8B6A-65B2B6B5E6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716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FC13-5EA4-4266-82F2-7DA468E67475}" type="datetimeFigureOut">
              <a:rPr lang="en-ID" smtClean="0"/>
              <a:t>21/04/2024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01C6-8681-428C-8B6A-65B2B6B5E6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902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FC13-5EA4-4266-82F2-7DA468E67475}" type="datetimeFigureOut">
              <a:rPr lang="en-ID" smtClean="0"/>
              <a:t>21/04/2024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01C6-8681-428C-8B6A-65B2B6B5E6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036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FC13-5EA4-4266-82F2-7DA468E67475}" type="datetimeFigureOut">
              <a:rPr lang="en-ID" smtClean="0"/>
              <a:t>21/04/2024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01C6-8681-428C-8B6A-65B2B6B5E6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538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BFC13-5EA4-4266-82F2-7DA468E67475}" type="datetimeFigureOut">
              <a:rPr lang="en-ID" smtClean="0"/>
              <a:t>21/04/2024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A01C6-8681-428C-8B6A-65B2B6B5E6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491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94A9E-9A08-9075-46D8-65288A554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9055" y="2184662"/>
            <a:ext cx="8213889" cy="1244338"/>
          </a:xfrm>
        </p:spPr>
        <p:txBody>
          <a:bodyPr>
            <a:normAutofit fontScale="90000"/>
          </a:bodyPr>
          <a:lstStyle/>
          <a:p>
            <a:r>
              <a:rPr lang="en-GB" sz="9600" b="1" dirty="0">
                <a:solidFill>
                  <a:schemeClr val="bg1"/>
                </a:solidFill>
                <a:latin typeface="Changa One" panose="02000000000000000000" pitchFamily="2" charset="0"/>
                <a:cs typeface="Mongolian Baiti" panose="03000500000000000000" pitchFamily="66" charset="0"/>
              </a:rPr>
              <a:t>DATA MINING</a:t>
            </a:r>
            <a:endParaRPr lang="en-ID" sz="9600" b="1" dirty="0">
              <a:solidFill>
                <a:schemeClr val="bg1"/>
              </a:solidFill>
              <a:latin typeface="Changa One" panose="02000000000000000000" pitchFamily="2" charset="0"/>
              <a:cs typeface="Mongolian Baiti" panose="03000500000000000000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BF93C-D830-C55A-C299-F2DF1AA43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349" y="6343650"/>
            <a:ext cx="3543300" cy="371475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bg1"/>
                </a:solidFill>
                <a:latin typeface="absender" panose="02000506000000020004" pitchFamily="2" charset="0"/>
              </a:rPr>
              <a:t>Ray Jonathan - 1121027</a:t>
            </a:r>
            <a:endParaRPr lang="en-ID" dirty="0">
              <a:solidFill>
                <a:schemeClr val="bg1"/>
              </a:solidFill>
              <a:latin typeface="absender" panose="02000506000000020004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F48F1E-D8AD-35EF-A97E-75E0F38A9367}"/>
              </a:ext>
            </a:extLst>
          </p:cNvPr>
          <p:cNvSpPr txBox="1">
            <a:spLocks/>
          </p:cNvSpPr>
          <p:nvPr/>
        </p:nvSpPr>
        <p:spPr>
          <a:xfrm>
            <a:off x="3152774" y="3271838"/>
            <a:ext cx="5886450" cy="5238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chemeClr val="bg1"/>
                </a:solidFill>
                <a:latin typeface="Advent Pro Thin" pitchFamily="2" charset="0"/>
                <a:cs typeface="Mongolian Baiti" panose="03000500000000000000" pitchFamily="66" charset="0"/>
              </a:rPr>
              <a:t>Sentiment Analysis LSTM Algorithm</a:t>
            </a:r>
            <a:endParaRPr lang="en-ID" sz="3200" b="1" dirty="0">
              <a:solidFill>
                <a:schemeClr val="bg1"/>
              </a:solidFill>
              <a:latin typeface="Advent Pro Thin" pitchFamily="2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94A9E-9A08-9075-46D8-65288A554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49" y="142875"/>
            <a:ext cx="2716295" cy="1244338"/>
          </a:xfrm>
        </p:spPr>
        <p:txBody>
          <a:bodyPr>
            <a:normAutofit fontScale="90000"/>
          </a:bodyPr>
          <a:lstStyle/>
          <a:p>
            <a:r>
              <a:rPr lang="en-GB" sz="9600" b="1" dirty="0">
                <a:solidFill>
                  <a:schemeClr val="bg1"/>
                </a:solidFill>
                <a:latin typeface="Changa One" panose="02000000000000000000" pitchFamily="2" charset="0"/>
                <a:cs typeface="Mongolian Baiti" panose="03000500000000000000" pitchFamily="66" charset="0"/>
              </a:rPr>
              <a:t>EDA</a:t>
            </a:r>
            <a:endParaRPr lang="en-ID" sz="9600" b="1" dirty="0">
              <a:solidFill>
                <a:schemeClr val="bg1"/>
              </a:solidFill>
              <a:latin typeface="Changa One" panose="02000000000000000000" pitchFamily="2" charset="0"/>
              <a:cs typeface="Mongolian Baiti" panose="03000500000000000000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BF93C-D830-C55A-C299-F2DF1AA43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8700" y="6362700"/>
            <a:ext cx="3543300" cy="371475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bg1"/>
                </a:solidFill>
                <a:latin typeface="absender" panose="02000506000000020004" pitchFamily="2" charset="0"/>
              </a:rPr>
              <a:t>Ray Jonathan - 1121027</a:t>
            </a:r>
            <a:endParaRPr lang="en-ID" dirty="0">
              <a:solidFill>
                <a:schemeClr val="bg1"/>
              </a:solidFill>
              <a:latin typeface="absender" panose="02000506000000020004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F48F1E-D8AD-35EF-A97E-75E0F38A9367}"/>
              </a:ext>
            </a:extLst>
          </p:cNvPr>
          <p:cNvSpPr txBox="1">
            <a:spLocks/>
          </p:cNvSpPr>
          <p:nvPr/>
        </p:nvSpPr>
        <p:spPr>
          <a:xfrm>
            <a:off x="342898" y="1125276"/>
            <a:ext cx="6486527" cy="5238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>
                <a:solidFill>
                  <a:schemeClr val="bg1"/>
                </a:solidFill>
                <a:latin typeface="+mn-lt"/>
                <a:cs typeface="Mongolian Baiti" panose="03000500000000000000" pitchFamily="66" charset="0"/>
              </a:rPr>
              <a:t>Dataset : Internet Movie Database (IMDb) Review</a:t>
            </a:r>
            <a:endParaRPr lang="en-ID" sz="2400" b="1" dirty="0">
              <a:solidFill>
                <a:schemeClr val="bg1"/>
              </a:solidFill>
              <a:latin typeface="+mn-lt"/>
              <a:cs typeface="Mongolian Baiti" panose="03000500000000000000" pitchFamily="66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0C60EF-7FB1-8BFF-A946-8ECFD6CCDB5D}"/>
              </a:ext>
            </a:extLst>
          </p:cNvPr>
          <p:cNvSpPr txBox="1">
            <a:spLocks/>
          </p:cNvSpPr>
          <p:nvPr/>
        </p:nvSpPr>
        <p:spPr>
          <a:xfrm>
            <a:off x="0" y="1536042"/>
            <a:ext cx="2981328" cy="5238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b="1" dirty="0">
                <a:solidFill>
                  <a:schemeClr val="bg1"/>
                </a:solidFill>
                <a:latin typeface="+mn-lt"/>
                <a:cs typeface="Mongolian Baiti" panose="03000500000000000000" pitchFamily="66" charset="0"/>
              </a:rPr>
              <a:t>Count : 50.000 Data</a:t>
            </a:r>
            <a:endParaRPr lang="en-ID" sz="1800" b="1" dirty="0">
              <a:solidFill>
                <a:schemeClr val="bg1"/>
              </a:solidFill>
              <a:latin typeface="+mn-lt"/>
              <a:cs typeface="Mongolian Baiti" panose="03000500000000000000" pitchFamily="66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343DF76-0EEC-DF3A-007B-7D869F857A9C}"/>
              </a:ext>
            </a:extLst>
          </p:cNvPr>
          <p:cNvSpPr txBox="1">
            <a:spLocks/>
          </p:cNvSpPr>
          <p:nvPr/>
        </p:nvSpPr>
        <p:spPr>
          <a:xfrm>
            <a:off x="320752" y="1946807"/>
            <a:ext cx="3314703" cy="4048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>
                <a:solidFill>
                  <a:schemeClr val="bg1"/>
                </a:solidFill>
                <a:latin typeface="+mn-lt"/>
                <a:cs typeface="Mongolian Baiti" panose="03000500000000000000" pitchFamily="66" charset="0"/>
              </a:rPr>
              <a:t>2 Features : review, sentiment</a:t>
            </a:r>
            <a:endParaRPr lang="en-ID" sz="2400" b="1" dirty="0">
              <a:solidFill>
                <a:schemeClr val="bg1"/>
              </a:solidFill>
              <a:latin typeface="+mn-lt"/>
              <a:cs typeface="Mongolian Baiti" panose="03000500000000000000" pitchFamily="66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FF3BDB-A933-4B19-D5E6-A30F9A7FD92E}"/>
              </a:ext>
            </a:extLst>
          </p:cNvPr>
          <p:cNvSpPr txBox="1">
            <a:spLocks/>
          </p:cNvSpPr>
          <p:nvPr/>
        </p:nvSpPr>
        <p:spPr>
          <a:xfrm>
            <a:off x="461958" y="2208745"/>
            <a:ext cx="4024318" cy="4463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b="1" dirty="0">
                <a:solidFill>
                  <a:schemeClr val="bg1"/>
                </a:solidFill>
                <a:latin typeface="+mn-lt"/>
                <a:cs typeface="Mongolian Baiti" panose="03000500000000000000" pitchFamily="66" charset="0"/>
              </a:rPr>
              <a:t>Sentiment : Positive, Negative</a:t>
            </a:r>
            <a:endParaRPr lang="en-ID" sz="1800" b="1" dirty="0">
              <a:solidFill>
                <a:schemeClr val="bg1"/>
              </a:solidFill>
              <a:latin typeface="+mn-lt"/>
              <a:cs typeface="Mongolian Baiti" panose="03000500000000000000" pitchFamily="66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F92627-AF95-F54A-E782-32E9D0F0B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048" y="2833808"/>
            <a:ext cx="5100642" cy="30429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AA8596-867F-4FF9-66F4-BA1C51D3FFF1}"/>
              </a:ext>
            </a:extLst>
          </p:cNvPr>
          <p:cNvSpPr txBox="1"/>
          <p:nvPr/>
        </p:nvSpPr>
        <p:spPr>
          <a:xfrm>
            <a:off x="5431142" y="5923029"/>
            <a:ext cx="1938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dirty="0">
                <a:solidFill>
                  <a:schemeClr val="bg1"/>
                </a:solidFill>
                <a:latin typeface="+mn-lt"/>
                <a:cs typeface="Mongolian Baiti" panose="03000500000000000000" pitchFamily="66" charset="0"/>
              </a:rPr>
              <a:t>Positive   : 25.000</a:t>
            </a:r>
          </a:p>
          <a:p>
            <a:pPr algn="ctr"/>
            <a:r>
              <a:rPr lang="en-GB" b="1" dirty="0">
                <a:solidFill>
                  <a:schemeClr val="bg1"/>
                </a:solidFill>
                <a:cs typeface="Mongolian Baiti" panose="03000500000000000000" pitchFamily="66" charset="0"/>
              </a:rPr>
              <a:t>Negative : 25.000</a:t>
            </a:r>
            <a:endParaRPr lang="en-ID" sz="1800" b="1" dirty="0">
              <a:solidFill>
                <a:schemeClr val="bg1"/>
              </a:solidFill>
              <a:latin typeface="+mn-lt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04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94A9E-9A08-9075-46D8-65288A554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49" y="142875"/>
            <a:ext cx="2716295" cy="1244338"/>
          </a:xfrm>
        </p:spPr>
        <p:txBody>
          <a:bodyPr>
            <a:normAutofit fontScale="90000"/>
          </a:bodyPr>
          <a:lstStyle/>
          <a:p>
            <a:r>
              <a:rPr lang="en-GB" sz="9600" b="1" dirty="0">
                <a:solidFill>
                  <a:schemeClr val="bg1"/>
                </a:solidFill>
                <a:latin typeface="Changa One" panose="02000000000000000000" pitchFamily="2" charset="0"/>
                <a:cs typeface="Mongolian Baiti" panose="03000500000000000000" pitchFamily="66" charset="0"/>
              </a:rPr>
              <a:t>EDA</a:t>
            </a:r>
            <a:endParaRPr lang="en-ID" sz="9600" b="1" dirty="0">
              <a:solidFill>
                <a:schemeClr val="bg1"/>
              </a:solidFill>
              <a:latin typeface="Changa One" panose="02000000000000000000" pitchFamily="2" charset="0"/>
              <a:cs typeface="Mongolian Baiti" panose="03000500000000000000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BF93C-D830-C55A-C299-F2DF1AA43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8700" y="6362700"/>
            <a:ext cx="3543300" cy="371475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bg1"/>
                </a:solidFill>
                <a:latin typeface="absender" panose="02000506000000020004" pitchFamily="2" charset="0"/>
              </a:rPr>
              <a:t>Ray Jonathan - 1121027</a:t>
            </a:r>
            <a:endParaRPr lang="en-ID" dirty="0">
              <a:solidFill>
                <a:schemeClr val="bg1"/>
              </a:solidFill>
              <a:latin typeface="absender" panose="02000506000000020004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F48F1E-D8AD-35EF-A97E-75E0F38A9367}"/>
              </a:ext>
            </a:extLst>
          </p:cNvPr>
          <p:cNvSpPr txBox="1">
            <a:spLocks/>
          </p:cNvSpPr>
          <p:nvPr/>
        </p:nvSpPr>
        <p:spPr>
          <a:xfrm>
            <a:off x="342898" y="1125276"/>
            <a:ext cx="6486527" cy="5238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>
                <a:solidFill>
                  <a:schemeClr val="bg1"/>
                </a:solidFill>
                <a:latin typeface="+mn-lt"/>
                <a:cs typeface="Mongolian Baiti" panose="03000500000000000000" pitchFamily="66" charset="0"/>
              </a:rPr>
              <a:t>Dataset : Internet Movie Database (IMDb) Review</a:t>
            </a:r>
            <a:endParaRPr lang="en-ID" sz="2400" b="1" dirty="0">
              <a:solidFill>
                <a:schemeClr val="bg1"/>
              </a:solidFill>
              <a:latin typeface="+mn-lt"/>
              <a:cs typeface="Mongolian Baiti" panose="03000500000000000000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464F7D-EB8A-7373-8D37-85C07E5CBB63}"/>
              </a:ext>
            </a:extLst>
          </p:cNvPr>
          <p:cNvSpPr txBox="1"/>
          <p:nvPr/>
        </p:nvSpPr>
        <p:spPr>
          <a:xfrm>
            <a:off x="537735" y="1649150"/>
            <a:ext cx="3048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ECECEC"/>
                </a:solidFill>
                <a:effectLst/>
                <a:latin typeface="Söhne"/>
              </a:rPr>
              <a:t>Distribution of Sentiments</a:t>
            </a:r>
            <a:endParaRPr lang="en-GB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D6AAFF-DA87-9895-DD4B-D2934AA91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36" y="2018482"/>
            <a:ext cx="3048425" cy="41534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03B5EE-5B4C-40EA-11A1-4FB385410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236" y="2018482"/>
            <a:ext cx="5440378" cy="41534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730D04-A1B0-0D47-A05D-E92C33CAB4C3}"/>
              </a:ext>
            </a:extLst>
          </p:cNvPr>
          <p:cNvSpPr txBox="1"/>
          <p:nvPr/>
        </p:nvSpPr>
        <p:spPr>
          <a:xfrm>
            <a:off x="4109236" y="1643078"/>
            <a:ext cx="3048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solidFill>
                  <a:srgbClr val="ECECEC"/>
                </a:solidFill>
                <a:effectLst/>
                <a:latin typeface="Söhne"/>
              </a:rPr>
              <a:t>2. Distribution of Sentiments</a:t>
            </a:r>
            <a:endParaRPr lang="en-GB" b="0" i="0" dirty="0">
              <a:solidFill>
                <a:srgbClr val="ECECEC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77469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94A9E-9A08-9075-46D8-65288A554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49" y="142875"/>
            <a:ext cx="2716295" cy="1244338"/>
          </a:xfrm>
        </p:spPr>
        <p:txBody>
          <a:bodyPr>
            <a:normAutofit fontScale="90000"/>
          </a:bodyPr>
          <a:lstStyle/>
          <a:p>
            <a:r>
              <a:rPr lang="en-GB" sz="9600" b="1" dirty="0">
                <a:solidFill>
                  <a:schemeClr val="bg1"/>
                </a:solidFill>
                <a:latin typeface="Changa One" panose="02000000000000000000" pitchFamily="2" charset="0"/>
                <a:cs typeface="Mongolian Baiti" panose="03000500000000000000" pitchFamily="66" charset="0"/>
              </a:rPr>
              <a:t>EDA</a:t>
            </a:r>
            <a:endParaRPr lang="en-ID" sz="9600" b="1" dirty="0">
              <a:solidFill>
                <a:schemeClr val="bg1"/>
              </a:solidFill>
              <a:latin typeface="Changa One" panose="02000000000000000000" pitchFamily="2" charset="0"/>
              <a:cs typeface="Mongolian Baiti" panose="03000500000000000000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BF93C-D830-C55A-C299-F2DF1AA43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8700" y="6362700"/>
            <a:ext cx="3543300" cy="371475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bg1"/>
                </a:solidFill>
                <a:latin typeface="absender" panose="02000506000000020004" pitchFamily="2" charset="0"/>
              </a:rPr>
              <a:t>Ray Jonathan - 1121027</a:t>
            </a:r>
            <a:endParaRPr lang="en-ID" dirty="0">
              <a:solidFill>
                <a:schemeClr val="bg1"/>
              </a:solidFill>
              <a:latin typeface="absender" panose="02000506000000020004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F48F1E-D8AD-35EF-A97E-75E0F38A9367}"/>
              </a:ext>
            </a:extLst>
          </p:cNvPr>
          <p:cNvSpPr txBox="1">
            <a:spLocks/>
          </p:cNvSpPr>
          <p:nvPr/>
        </p:nvSpPr>
        <p:spPr>
          <a:xfrm>
            <a:off x="342898" y="1125276"/>
            <a:ext cx="6486527" cy="5238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>
                <a:solidFill>
                  <a:schemeClr val="bg1"/>
                </a:solidFill>
                <a:latin typeface="+mn-lt"/>
                <a:cs typeface="Mongolian Baiti" panose="03000500000000000000" pitchFamily="66" charset="0"/>
              </a:rPr>
              <a:t>Dataset : Internet Movie Database (IMDb) Review</a:t>
            </a:r>
            <a:endParaRPr lang="en-ID" sz="2400" b="1" dirty="0">
              <a:solidFill>
                <a:schemeClr val="bg1"/>
              </a:solidFill>
              <a:latin typeface="+mn-lt"/>
              <a:cs typeface="Mongolian Baiti" panose="03000500000000000000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464F7D-EB8A-7373-8D37-85C07E5CBB63}"/>
              </a:ext>
            </a:extLst>
          </p:cNvPr>
          <p:cNvSpPr txBox="1"/>
          <p:nvPr/>
        </p:nvSpPr>
        <p:spPr>
          <a:xfrm>
            <a:off x="537735" y="1649150"/>
            <a:ext cx="3048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dirty="0">
                <a:solidFill>
                  <a:srgbClr val="ECECEC"/>
                </a:solidFill>
                <a:latin typeface="Söhne"/>
              </a:rPr>
              <a:t>3. Word Cloud</a:t>
            </a:r>
            <a:endParaRPr lang="en-GB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90C955-B375-FBF1-3EAD-29913FD40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35" y="2542356"/>
            <a:ext cx="5170932" cy="28210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A396DE-1001-8410-CC1B-2E2AA931D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851" y="2542356"/>
            <a:ext cx="5366559" cy="282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7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94A9E-9A08-9075-46D8-65288A554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49" y="142875"/>
            <a:ext cx="2716295" cy="1244338"/>
          </a:xfrm>
        </p:spPr>
        <p:txBody>
          <a:bodyPr>
            <a:normAutofit fontScale="90000"/>
          </a:bodyPr>
          <a:lstStyle/>
          <a:p>
            <a:r>
              <a:rPr lang="en-GB" sz="9600" b="1" dirty="0">
                <a:solidFill>
                  <a:schemeClr val="bg1"/>
                </a:solidFill>
                <a:latin typeface="Changa One" panose="02000000000000000000" pitchFamily="2" charset="0"/>
                <a:cs typeface="Mongolian Baiti" panose="03000500000000000000" pitchFamily="66" charset="0"/>
              </a:rPr>
              <a:t>EDA</a:t>
            </a:r>
            <a:endParaRPr lang="en-ID" sz="9600" b="1" dirty="0">
              <a:solidFill>
                <a:schemeClr val="bg1"/>
              </a:solidFill>
              <a:latin typeface="Changa One" panose="02000000000000000000" pitchFamily="2" charset="0"/>
              <a:cs typeface="Mongolian Baiti" panose="03000500000000000000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BF93C-D830-C55A-C299-F2DF1AA43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8700" y="6362700"/>
            <a:ext cx="3543300" cy="371475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bg1"/>
                </a:solidFill>
                <a:latin typeface="absender" panose="02000506000000020004" pitchFamily="2" charset="0"/>
              </a:rPr>
              <a:t>Ray Jonathan - 1121027</a:t>
            </a:r>
            <a:endParaRPr lang="en-ID" dirty="0">
              <a:solidFill>
                <a:schemeClr val="bg1"/>
              </a:solidFill>
              <a:latin typeface="absender" panose="02000506000000020004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F48F1E-D8AD-35EF-A97E-75E0F38A9367}"/>
              </a:ext>
            </a:extLst>
          </p:cNvPr>
          <p:cNvSpPr txBox="1">
            <a:spLocks/>
          </p:cNvSpPr>
          <p:nvPr/>
        </p:nvSpPr>
        <p:spPr>
          <a:xfrm>
            <a:off x="342898" y="1125276"/>
            <a:ext cx="6486527" cy="5238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>
                <a:solidFill>
                  <a:schemeClr val="bg1"/>
                </a:solidFill>
                <a:latin typeface="+mn-lt"/>
                <a:cs typeface="Mongolian Baiti" panose="03000500000000000000" pitchFamily="66" charset="0"/>
              </a:rPr>
              <a:t>Dataset : Internet Movie Database (IMDb) Review</a:t>
            </a:r>
            <a:endParaRPr lang="en-ID" sz="2400" b="1" dirty="0">
              <a:solidFill>
                <a:schemeClr val="bg1"/>
              </a:solidFill>
              <a:latin typeface="+mn-lt"/>
              <a:cs typeface="Mongolian Baiti" panose="03000500000000000000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464F7D-EB8A-7373-8D37-85C07E5CBB63}"/>
              </a:ext>
            </a:extLst>
          </p:cNvPr>
          <p:cNvSpPr txBox="1"/>
          <p:nvPr/>
        </p:nvSpPr>
        <p:spPr>
          <a:xfrm>
            <a:off x="537735" y="1649150"/>
            <a:ext cx="3048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dirty="0">
                <a:solidFill>
                  <a:srgbClr val="ECECEC"/>
                </a:solidFill>
                <a:latin typeface="Söhne"/>
              </a:rPr>
              <a:t>3. Word Cloud</a:t>
            </a:r>
            <a:endParaRPr lang="en-GB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90C955-B375-FBF1-3EAD-29913FD40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35" y="2542356"/>
            <a:ext cx="5170932" cy="28210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A396DE-1001-8410-CC1B-2E2AA931D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851" y="2542356"/>
            <a:ext cx="5366559" cy="282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5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94A9E-9A08-9075-46D8-65288A554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978" y="176196"/>
            <a:ext cx="8361722" cy="1244338"/>
          </a:xfrm>
        </p:spPr>
        <p:txBody>
          <a:bodyPr>
            <a:normAutofit fontScale="90000"/>
          </a:bodyPr>
          <a:lstStyle/>
          <a:p>
            <a:r>
              <a:rPr lang="en-GB" sz="9600" b="1" dirty="0">
                <a:solidFill>
                  <a:schemeClr val="bg1"/>
                </a:solidFill>
                <a:latin typeface="Changa One" panose="02000000000000000000" pitchFamily="2" charset="0"/>
                <a:cs typeface="Mongolian Baiti" panose="03000500000000000000" pitchFamily="66" charset="0"/>
              </a:rPr>
              <a:t>PREPROCESSING</a:t>
            </a:r>
            <a:endParaRPr lang="en-ID" sz="9600" b="1" dirty="0">
              <a:solidFill>
                <a:schemeClr val="bg1"/>
              </a:solidFill>
              <a:latin typeface="Changa One" panose="02000000000000000000" pitchFamily="2" charset="0"/>
              <a:cs typeface="Mongolian Baiti" panose="03000500000000000000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BF93C-D830-C55A-C299-F2DF1AA43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8700" y="6362700"/>
            <a:ext cx="3543300" cy="371475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bg1"/>
                </a:solidFill>
                <a:latin typeface="absender" panose="02000506000000020004" pitchFamily="2" charset="0"/>
              </a:rPr>
              <a:t>Ray Jonathan - 1121027</a:t>
            </a:r>
            <a:endParaRPr lang="en-ID" dirty="0">
              <a:solidFill>
                <a:schemeClr val="bg1"/>
              </a:solidFill>
              <a:latin typeface="absender" panose="02000506000000020004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F48F1E-D8AD-35EF-A97E-75E0F38A9367}"/>
              </a:ext>
            </a:extLst>
          </p:cNvPr>
          <p:cNvSpPr txBox="1">
            <a:spLocks/>
          </p:cNvSpPr>
          <p:nvPr/>
        </p:nvSpPr>
        <p:spPr>
          <a:xfrm>
            <a:off x="342898" y="1125276"/>
            <a:ext cx="6486527" cy="5238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D" sz="2400" b="1" dirty="0">
              <a:solidFill>
                <a:schemeClr val="bg1"/>
              </a:solidFill>
              <a:latin typeface="+mn-lt"/>
              <a:cs typeface="Mongolian Baiti" panose="03000500000000000000" pitchFamily="66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DBD92E-7A63-97A2-E28B-13132AB34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38" y="1587698"/>
            <a:ext cx="5231447" cy="16176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B2923D-F790-B51E-FFF1-6C0FC3D47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38" y="3429000"/>
            <a:ext cx="5231447" cy="7833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93785C-4AA3-F3D4-6152-5771A610D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38" y="4443377"/>
            <a:ext cx="3658111" cy="100979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4FEAF1-4A36-2D7F-ECBD-DA5D77264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538" y="5684226"/>
            <a:ext cx="4372585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9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94A9E-9A08-9075-46D8-65288A554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978" y="176196"/>
            <a:ext cx="8621048" cy="1244338"/>
          </a:xfrm>
        </p:spPr>
        <p:txBody>
          <a:bodyPr>
            <a:normAutofit fontScale="90000"/>
          </a:bodyPr>
          <a:lstStyle/>
          <a:p>
            <a:r>
              <a:rPr lang="en-GB" sz="9600" b="1" dirty="0">
                <a:solidFill>
                  <a:schemeClr val="bg1"/>
                </a:solidFill>
                <a:latin typeface="Changa One" panose="02000000000000000000" pitchFamily="2" charset="0"/>
                <a:cs typeface="Mongolian Baiti" panose="03000500000000000000" pitchFamily="66" charset="0"/>
              </a:rPr>
              <a:t>ACCURACY SCORE</a:t>
            </a:r>
            <a:endParaRPr lang="en-ID" sz="9600" b="1" dirty="0">
              <a:solidFill>
                <a:schemeClr val="bg1"/>
              </a:solidFill>
              <a:latin typeface="Changa One" panose="02000000000000000000" pitchFamily="2" charset="0"/>
              <a:cs typeface="Mongolian Baiti" panose="03000500000000000000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BF93C-D830-C55A-C299-F2DF1AA43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8700" y="6362700"/>
            <a:ext cx="3543300" cy="371475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bg1"/>
                </a:solidFill>
                <a:latin typeface="absender" panose="02000506000000020004" pitchFamily="2" charset="0"/>
              </a:rPr>
              <a:t>Ray Jonathan - 1121027</a:t>
            </a:r>
            <a:endParaRPr lang="en-ID" dirty="0">
              <a:solidFill>
                <a:schemeClr val="bg1"/>
              </a:solidFill>
              <a:latin typeface="absender" panose="02000506000000020004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F48F1E-D8AD-35EF-A97E-75E0F38A9367}"/>
              </a:ext>
            </a:extLst>
          </p:cNvPr>
          <p:cNvSpPr txBox="1">
            <a:spLocks/>
          </p:cNvSpPr>
          <p:nvPr/>
        </p:nvSpPr>
        <p:spPr>
          <a:xfrm>
            <a:off x="342898" y="1125276"/>
            <a:ext cx="6486527" cy="5238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D" sz="2400" b="1" dirty="0">
              <a:solidFill>
                <a:schemeClr val="bg1"/>
              </a:solidFill>
              <a:latin typeface="+mn-lt"/>
              <a:cs typeface="Mongolian Baiti" panose="03000500000000000000" pitchFamily="66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D5D581-83AA-7E9D-C136-8D76AD157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67" y="1504336"/>
            <a:ext cx="8695130" cy="361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4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94A9E-9A08-9075-46D8-65288A554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978" y="176196"/>
            <a:ext cx="7057719" cy="1244338"/>
          </a:xfrm>
        </p:spPr>
        <p:txBody>
          <a:bodyPr>
            <a:normAutofit fontScale="90000"/>
          </a:bodyPr>
          <a:lstStyle/>
          <a:p>
            <a:pPr algn="l"/>
            <a:r>
              <a:rPr lang="en-GB" sz="9600" b="1" dirty="0">
                <a:solidFill>
                  <a:schemeClr val="bg1"/>
                </a:solidFill>
                <a:latin typeface="Changa One" panose="02000000000000000000" pitchFamily="2" charset="0"/>
                <a:cs typeface="Mongolian Baiti" panose="03000500000000000000" pitchFamily="66" charset="0"/>
              </a:rPr>
              <a:t>Training Data</a:t>
            </a:r>
            <a:endParaRPr lang="en-ID" sz="9600" b="1" dirty="0">
              <a:solidFill>
                <a:schemeClr val="bg1"/>
              </a:solidFill>
              <a:latin typeface="Changa One" panose="02000000000000000000" pitchFamily="2" charset="0"/>
              <a:cs typeface="Mongolian Baiti" panose="03000500000000000000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BF93C-D830-C55A-C299-F2DF1AA43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8700" y="6362700"/>
            <a:ext cx="3543300" cy="371475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bg1"/>
                </a:solidFill>
                <a:latin typeface="absender" panose="02000506000000020004" pitchFamily="2" charset="0"/>
              </a:rPr>
              <a:t>Ray Jonathan - 1121027</a:t>
            </a:r>
            <a:endParaRPr lang="en-ID" dirty="0">
              <a:solidFill>
                <a:schemeClr val="bg1"/>
              </a:solidFill>
              <a:latin typeface="absender" panose="02000506000000020004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F48F1E-D8AD-35EF-A97E-75E0F38A9367}"/>
              </a:ext>
            </a:extLst>
          </p:cNvPr>
          <p:cNvSpPr txBox="1">
            <a:spLocks/>
          </p:cNvSpPr>
          <p:nvPr/>
        </p:nvSpPr>
        <p:spPr>
          <a:xfrm>
            <a:off x="342898" y="1125276"/>
            <a:ext cx="6486527" cy="5238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D" sz="2400" b="1" dirty="0">
              <a:solidFill>
                <a:schemeClr val="bg1"/>
              </a:solidFill>
              <a:latin typeface="+mn-lt"/>
              <a:cs typeface="Mongolian Baiti" panose="03000500000000000000" pitchFamily="66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775A64B-474C-FCB0-4719-C53DCE26F512}"/>
              </a:ext>
            </a:extLst>
          </p:cNvPr>
          <p:cNvSpPr txBox="1">
            <a:spLocks/>
          </p:cNvSpPr>
          <p:nvPr/>
        </p:nvSpPr>
        <p:spPr>
          <a:xfrm>
            <a:off x="192958" y="1463412"/>
            <a:ext cx="1881648" cy="3714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  <a:latin typeface="absender" panose="02000506000000020004" pitchFamily="2" charset="0"/>
              </a:rPr>
              <a:t>EPOCH = 10</a:t>
            </a:r>
            <a:endParaRPr lang="en-ID" dirty="0">
              <a:solidFill>
                <a:schemeClr val="bg1"/>
              </a:solidFill>
              <a:latin typeface="absender" panose="02000506000000020004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1E687-E920-90C2-6281-FB27764BF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39" y="1874988"/>
            <a:ext cx="11079121" cy="21053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E5B3E6-AF51-126B-14E3-903B6DE90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39" y="4020408"/>
            <a:ext cx="6353934" cy="252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18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94A9E-9A08-9075-46D8-65288A554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0565" y="2732583"/>
            <a:ext cx="7057719" cy="1244338"/>
          </a:xfrm>
        </p:spPr>
        <p:txBody>
          <a:bodyPr>
            <a:normAutofit fontScale="90000"/>
          </a:bodyPr>
          <a:lstStyle/>
          <a:p>
            <a:pPr algn="l"/>
            <a:r>
              <a:rPr lang="en-GB" sz="9600" b="1" dirty="0">
                <a:solidFill>
                  <a:schemeClr val="bg1"/>
                </a:solidFill>
                <a:latin typeface="Changa One" panose="02000000000000000000" pitchFamily="2" charset="0"/>
                <a:cs typeface="Mongolian Baiti" panose="03000500000000000000" pitchFamily="66" charset="0"/>
              </a:rPr>
              <a:t>Thankyou</a:t>
            </a:r>
            <a:endParaRPr lang="en-ID" sz="9600" b="1" dirty="0">
              <a:solidFill>
                <a:schemeClr val="bg1"/>
              </a:solidFill>
              <a:latin typeface="Changa One" panose="02000000000000000000" pitchFamily="2" charset="0"/>
              <a:cs typeface="Mongolian Baiti" panose="03000500000000000000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BF93C-D830-C55A-C299-F2DF1AA43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5190" y="3976921"/>
            <a:ext cx="3543300" cy="371475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bg1"/>
                </a:solidFill>
                <a:latin typeface="absender" panose="02000506000000020004" pitchFamily="2" charset="0"/>
              </a:rPr>
              <a:t>Ray Jonathan - 1121027</a:t>
            </a:r>
            <a:endParaRPr lang="en-ID" dirty="0">
              <a:solidFill>
                <a:schemeClr val="bg1"/>
              </a:solidFill>
              <a:latin typeface="absender" panose="02000506000000020004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F48F1E-D8AD-35EF-A97E-75E0F38A9367}"/>
              </a:ext>
            </a:extLst>
          </p:cNvPr>
          <p:cNvSpPr txBox="1">
            <a:spLocks/>
          </p:cNvSpPr>
          <p:nvPr/>
        </p:nvSpPr>
        <p:spPr>
          <a:xfrm>
            <a:off x="342898" y="1125276"/>
            <a:ext cx="6486527" cy="5238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D" sz="2400" b="1" dirty="0">
              <a:solidFill>
                <a:schemeClr val="bg1"/>
              </a:solidFill>
              <a:latin typeface="+mn-lt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640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</TotalTime>
  <Words>128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absender</vt:lpstr>
      <vt:lpstr>Advent Pro Thin</vt:lpstr>
      <vt:lpstr>Arial</vt:lpstr>
      <vt:lpstr>Calibri</vt:lpstr>
      <vt:lpstr>Calibri Light</vt:lpstr>
      <vt:lpstr>Changa One</vt:lpstr>
      <vt:lpstr>Mongolian Baiti</vt:lpstr>
      <vt:lpstr>Söhne</vt:lpstr>
      <vt:lpstr>Office Theme</vt:lpstr>
      <vt:lpstr>DATA MINING</vt:lpstr>
      <vt:lpstr>EDA</vt:lpstr>
      <vt:lpstr>EDA</vt:lpstr>
      <vt:lpstr>EDA</vt:lpstr>
      <vt:lpstr>EDA</vt:lpstr>
      <vt:lpstr>PREPROCESSING</vt:lpstr>
      <vt:lpstr>ACCURACY SCORE</vt:lpstr>
      <vt:lpstr>Training Data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Ray Jonathan</dc:creator>
  <cp:lastModifiedBy>Ray Jonathan</cp:lastModifiedBy>
  <cp:revision>1</cp:revision>
  <dcterms:created xsi:type="dcterms:W3CDTF">2024-04-21T15:39:03Z</dcterms:created>
  <dcterms:modified xsi:type="dcterms:W3CDTF">2024-04-21T16:15:12Z</dcterms:modified>
</cp:coreProperties>
</file>