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62" r:id="rId4"/>
    <p:sldId id="278" r:id="rId5"/>
    <p:sldId id="277" r:id="rId6"/>
    <p:sldId id="263" r:id="rId7"/>
    <p:sldId id="264" r:id="rId8"/>
    <p:sldId id="279" r:id="rId9"/>
    <p:sldId id="280" r:id="rId10"/>
    <p:sldId id="281" r:id="rId11"/>
    <p:sldId id="285" r:id="rId12"/>
    <p:sldId id="282" r:id="rId13"/>
    <p:sldId id="284" r:id="rId14"/>
    <p:sldId id="286" r:id="rId15"/>
    <p:sldId id="288" r:id="rId16"/>
    <p:sldId id="283" r:id="rId17"/>
    <p:sldId id="287" r:id="rId18"/>
    <p:sldId id="28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86269" autoAdjust="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D51BD-FBD3-4FFB-A316-2E047A3DC8D6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5F900-D765-471A-A05C-5E59B683636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9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ES" dirty="0" smtClean="0">
              <a:latin typeface="Arial" panose="020B0604020202020204" pitchFamily="34" charset="0"/>
            </a:endParaRPr>
          </a:p>
        </p:txBody>
      </p:sp>
      <p:sp>
        <p:nvSpPr>
          <p:cNvPr id="153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BC611A-C1B3-434F-81BE-8FF57B578421}" type="slidenum">
              <a:rPr lang="es-ES" altLang="es-ES"/>
              <a:pPr/>
              <a:t>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3597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ES" smtClean="0">
              <a:latin typeface="Arial" panose="020B0604020202020204" pitchFamily="34" charset="0"/>
            </a:endParaRPr>
          </a:p>
        </p:txBody>
      </p:sp>
      <p:sp>
        <p:nvSpPr>
          <p:cNvPr id="153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BC611A-C1B3-434F-81BE-8FF57B578421}" type="slidenum">
              <a:rPr lang="es-ES" altLang="es-ES"/>
              <a:pPr/>
              <a:t>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579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ES" smtClean="0">
              <a:latin typeface="Arial" panose="020B0604020202020204" pitchFamily="34" charset="0"/>
            </a:endParaRPr>
          </a:p>
        </p:txBody>
      </p:sp>
      <p:sp>
        <p:nvSpPr>
          <p:cNvPr id="153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BC611A-C1B3-434F-81BE-8FF57B578421}" type="slidenum">
              <a:rPr lang="es-ES" altLang="es-ES"/>
              <a:pPr/>
              <a:t>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086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incorporación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conocimiento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logró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través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integración</a:t>
            </a:r>
            <a:r>
              <a:rPr lang="en-US" baseline="0" dirty="0" smtClean="0"/>
              <a:t> de un vector con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dominio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funcionamiento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apoyo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auxiliar</a:t>
            </a:r>
            <a:r>
              <a:rPr lang="en-US" baseline="0" dirty="0" smtClean="0"/>
              <a:t>. El </a:t>
            </a:r>
            <a:r>
              <a:rPr lang="en-US" baseline="0" dirty="0" err="1" smtClean="0"/>
              <a:t>flujo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sería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: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5F900-D765-471A-A05C-5E59B683636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80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construyen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información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glosario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términos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 para el </a:t>
            </a:r>
            <a:r>
              <a:rPr lang="en-US" baseline="0" dirty="0" err="1" smtClean="0"/>
              <a:t>desarrollo</a:t>
            </a:r>
            <a:r>
              <a:rPr lang="en-US" baseline="0" dirty="0" smtClean="0"/>
              <a:t> de software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5F900-D765-471A-A05C-5E59B683636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63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5F900-D765-471A-A05C-5E59B683636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74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5F900-D765-471A-A05C-5E59B683636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6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9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3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83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3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9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35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46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8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9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90F0-0674-46FC-B2C8-79AED225CCE7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5795-DFBF-46D8-962F-305EEB9988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7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#_ENREF_10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#_ENREF_56"/><Relationship Id="rId4" Type="http://schemas.openxmlformats.org/officeDocument/2006/relationships/hyperlink" Target="#_ENREF_13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9 CuadroTexto"/>
          <p:cNvSpPr txBox="1">
            <a:spLocks noChangeArrowheads="1"/>
          </p:cNvSpPr>
          <p:nvPr/>
        </p:nvSpPr>
        <p:spPr bwMode="auto">
          <a:xfrm>
            <a:off x="3815254" y="4800601"/>
            <a:ext cx="6624145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" altLang="es-ES" b="1" dirty="0">
                <a:latin typeface="Tahoma" panose="020B0604030504040204" pitchFamily="34" charset="0"/>
                <a:cs typeface="Tahoma" panose="020B0604030504040204" pitchFamily="34" charset="0"/>
              </a:rPr>
              <a:t>    AUTOR:</a:t>
            </a:r>
            <a:r>
              <a:rPr lang="es-ES" altLang="es-ES" dirty="0">
                <a:latin typeface="Tahoma" panose="020B0604030504040204" pitchFamily="34" charset="0"/>
                <a:cs typeface="Tahoma" panose="020B0604030504040204" pitchFamily="34" charset="0"/>
              </a:rPr>
              <a:t> Ray Maestre Peña</a:t>
            </a:r>
            <a:endParaRPr lang="es-ES_tradnl" altLang="es-E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s-ES" altLang="es-ES" b="1" dirty="0">
                <a:latin typeface="Tahoma" panose="020B0604030504040204" pitchFamily="34" charset="0"/>
                <a:cs typeface="Tahoma" panose="020B0604030504040204" pitchFamily="34" charset="0"/>
              </a:rPr>
              <a:t>TUTORES: </a:t>
            </a:r>
            <a:r>
              <a:rPr lang="es-ES" altLang="es-ES" dirty="0">
                <a:latin typeface="Tahoma" panose="020B0604030504040204" pitchFamily="34" charset="0"/>
                <a:cs typeface="Tahoma" panose="020B0604030504040204" pitchFamily="34" charset="0"/>
              </a:rPr>
              <a:t>Dr. C. Alfredo Simón Cuevas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s-ES" dirty="0">
                <a:latin typeface="Tahoma" panose="020B0604030504040204" pitchFamily="34" charset="0"/>
                <a:cs typeface="Tahoma" panose="020B0604030504040204" pitchFamily="34" charset="0"/>
              </a:rPr>
              <a:t>	    Dr. C. Orlando Gabriel </a:t>
            </a:r>
            <a:r>
              <a:rPr lang="en-US" altLang="es-ES" dirty="0" err="1">
                <a:latin typeface="Tahoma" panose="020B0604030504040204" pitchFamily="34" charset="0"/>
                <a:cs typeface="Tahoma" panose="020B0604030504040204" pitchFamily="34" charset="0"/>
              </a:rPr>
              <a:t>Toledano</a:t>
            </a:r>
            <a:r>
              <a:rPr lang="en-US" altLang="es-E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dirty="0" err="1">
                <a:latin typeface="Tahoma" panose="020B0604030504040204" pitchFamily="34" charset="0"/>
                <a:cs typeface="Tahoma" panose="020B0604030504040204" pitchFamily="34" charset="0"/>
              </a:rPr>
              <a:t>López</a:t>
            </a:r>
            <a:endParaRPr lang="es-ES" altLang="es-E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67" name="10 CuadroTexto"/>
          <p:cNvSpPr txBox="1">
            <a:spLocks noChangeArrowheads="1"/>
          </p:cNvSpPr>
          <p:nvPr/>
        </p:nvSpPr>
        <p:spPr bwMode="auto">
          <a:xfrm>
            <a:off x="4648200" y="62484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dirty="0" smtClean="0">
                <a:latin typeface="Arial Black" panose="020B0A04020102020204" pitchFamily="34" charset="0"/>
              </a:rPr>
              <a:t>2025</a:t>
            </a:r>
            <a:endParaRPr lang="es-ES" altLang="es-ES" sz="2000" dirty="0">
              <a:latin typeface="Arial Black" panose="020B0A04020102020204" pitchFamily="34" charset="0"/>
            </a:endParaRP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490003" y="2097621"/>
            <a:ext cx="905959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opiniones </a:t>
            </a:r>
            <a:r>
              <a:rPr lang="es-E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soporte de </a:t>
            </a:r>
            <a:r>
              <a:rPr lang="es-E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conocimiento del dominio</a:t>
            </a:r>
            <a:r>
              <a:rPr lang="es-E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E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73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12738"/>
            <a:ext cx="136525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0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3"/>
          <p:cNvSpPr/>
          <p:nvPr/>
        </p:nvSpPr>
        <p:spPr>
          <a:xfrm>
            <a:off x="194167" y="2601838"/>
            <a:ext cx="3294622" cy="1654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Integración del conocimiento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82" y="-1"/>
            <a:ext cx="785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Marco de </a:t>
            </a:r>
            <a:r>
              <a:rPr lang="en-US" sz="28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evaluación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uadroTexto 1"/>
          <p:cNvSpPr txBox="1">
            <a:spLocks noChangeArrowheads="1"/>
          </p:cNvSpPr>
          <p:nvPr/>
        </p:nvSpPr>
        <p:spPr bwMode="auto">
          <a:xfrm>
            <a:off x="829994" y="1668012"/>
            <a:ext cx="10494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E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Experimentos sobre </a:t>
            </a:r>
            <a:r>
              <a:rPr lang="es-E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s-ES" altLang="es-E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datasets</a:t>
            </a:r>
            <a:r>
              <a:rPr lang="es-E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de opiniones de diferentes aplicaciones utilizando </a:t>
            </a:r>
            <a:r>
              <a:rPr lang="en-U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altLang="es-E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técnica</a:t>
            </a:r>
            <a:r>
              <a:rPr lang="en-U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altLang="es-E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validación</a:t>
            </a:r>
            <a:r>
              <a:rPr lang="en-U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cruzada</a:t>
            </a:r>
            <a:r>
              <a:rPr lang="en-U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de K </a:t>
            </a:r>
            <a:r>
              <a:rPr lang="en-US" altLang="es-E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grupos</a:t>
            </a:r>
            <a:r>
              <a:rPr lang="en-U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(K=5).</a:t>
            </a:r>
            <a:endParaRPr lang="es-ES" altLang="es-E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48156" y="5821589"/>
            <a:ext cx="8427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s-E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Métricas</a:t>
            </a:r>
            <a:r>
              <a:rPr lang="en-US" altLang="es-ES" sz="2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evaluadas</a:t>
            </a:r>
            <a:r>
              <a:rPr lang="en-US" altLang="es-ES" sz="2400" b="1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s-E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en-US" altLang="es-ES" sz="2400" dirty="0">
                <a:latin typeface="Tahoma" panose="020B0604030504040204" pitchFamily="34" charset="0"/>
                <a:cs typeface="Tahoma" panose="020B0604030504040204" pitchFamily="34" charset="0"/>
              </a:rPr>
              <a:t>, precision, recall y F1-score</a:t>
            </a:r>
            <a:endParaRPr lang="es-ES" altLang="es-E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2711"/>
              </p:ext>
            </p:extLst>
          </p:nvPr>
        </p:nvGraphicFramePr>
        <p:xfrm>
          <a:off x="2347937" y="3140243"/>
          <a:ext cx="7827498" cy="204011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609166">
                  <a:extLst>
                    <a:ext uri="{9D8B030D-6E8A-4147-A177-3AD203B41FA5}">
                      <a16:colId xmlns:a16="http://schemas.microsoft.com/office/drawing/2014/main" val="1524440153"/>
                    </a:ext>
                  </a:extLst>
                </a:gridCol>
                <a:gridCol w="2609166">
                  <a:extLst>
                    <a:ext uri="{9D8B030D-6E8A-4147-A177-3AD203B41FA5}">
                      <a16:colId xmlns:a16="http://schemas.microsoft.com/office/drawing/2014/main" val="1544772991"/>
                    </a:ext>
                  </a:extLst>
                </a:gridCol>
                <a:gridCol w="2609166">
                  <a:extLst>
                    <a:ext uri="{9D8B030D-6E8A-4147-A177-3AD203B41FA5}">
                      <a16:colId xmlns:a16="http://schemas.microsoft.com/office/drawing/2014/main" val="1958325829"/>
                    </a:ext>
                  </a:extLst>
                </a:gridCol>
              </a:tblGrid>
              <a:tr h="51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 err="1">
                          <a:effectLst/>
                        </a:rPr>
                        <a:t>Datasets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Facebook</a:t>
                      </a:r>
                      <a:endParaRPr lang="es-ES" sz="2400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SwiftKey</a:t>
                      </a:r>
                      <a:endParaRPr lang="es-ES" sz="2400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9049851"/>
                  </a:ext>
                </a:extLst>
              </a:tr>
              <a:tr h="51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Informativa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1665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888</a:t>
                      </a:r>
                      <a:endParaRPr lang="es-ES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4377"/>
                  </a:ext>
                </a:extLst>
              </a:tr>
              <a:tr h="51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No informativa</a:t>
                      </a:r>
                      <a:endParaRPr lang="es-ES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1335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2112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92716"/>
                  </a:ext>
                </a:extLst>
              </a:tr>
              <a:tr h="51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% Informativas</a:t>
                      </a:r>
                      <a:endParaRPr lang="es-ES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55,5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29,6</a:t>
                      </a:r>
                      <a:endParaRPr lang="es-ES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972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051297" y="498037"/>
            <a:ext cx="6023756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sin conocimiento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02929"/>
              </p:ext>
            </p:extLst>
          </p:nvPr>
        </p:nvGraphicFramePr>
        <p:xfrm>
          <a:off x="2947181" y="2528440"/>
          <a:ext cx="6231988" cy="347846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0997">
                  <a:extLst>
                    <a:ext uri="{9D8B030D-6E8A-4147-A177-3AD203B41FA5}">
                      <a16:colId xmlns:a16="http://schemas.microsoft.com/office/drawing/2014/main" val="3661743287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416650293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2993913074"/>
                    </a:ext>
                  </a:extLst>
                </a:gridCol>
              </a:tblGrid>
              <a:tr h="5797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 smtClean="0">
                          <a:effectLst/>
                        </a:rPr>
                        <a:t>Modelos (F1-Score)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Facebook</a:t>
                      </a:r>
                      <a:endParaRPr lang="es-ES" sz="2400" b="1" i="1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SwiftKey </a:t>
                      </a:r>
                      <a:endParaRPr lang="es-ES" sz="2400" b="1" i="1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111831"/>
                  </a:ext>
                </a:extLst>
              </a:tr>
              <a:tr h="5797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u="none" strike="noStrike" dirty="0">
                          <a:effectLst/>
                        </a:rPr>
                        <a:t>GPT2 - base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0,885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0,838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641528"/>
                  </a:ext>
                </a:extLst>
              </a:tr>
              <a:tr h="5797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u="none" strike="noStrike" dirty="0">
                          <a:effectLst/>
                        </a:rPr>
                        <a:t>ALBERT-</a:t>
                      </a:r>
                      <a:r>
                        <a:rPr lang="es-ES" sz="2400" b="0" u="none" strike="noStrike" dirty="0" err="1">
                          <a:effectLst/>
                        </a:rPr>
                        <a:t>large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0,883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0,893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267394"/>
                  </a:ext>
                </a:extLst>
              </a:tr>
              <a:tr h="5797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u="none" strike="noStrike" dirty="0" err="1">
                          <a:effectLst/>
                        </a:rPr>
                        <a:t>XLNet</a:t>
                      </a:r>
                      <a:r>
                        <a:rPr lang="es-ES" sz="2400" b="0" u="none" strike="noStrike" dirty="0">
                          <a:effectLst/>
                        </a:rPr>
                        <a:t>-base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0,836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0,909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247494"/>
                  </a:ext>
                </a:extLst>
              </a:tr>
              <a:tr h="5797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u="none" strike="noStrike" dirty="0" err="1">
                          <a:effectLst/>
                        </a:rPr>
                        <a:t>RoBERTa</a:t>
                      </a:r>
                      <a:r>
                        <a:rPr lang="es-ES" sz="2400" b="1" u="none" strike="noStrike" dirty="0">
                          <a:effectLst/>
                        </a:rPr>
                        <a:t>-base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u="none" strike="noStrike" dirty="0">
                          <a:effectLst/>
                        </a:rPr>
                        <a:t>0,931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>
                          <a:effectLst/>
                        </a:rPr>
                        <a:t>0,945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162661"/>
                  </a:ext>
                </a:extLst>
              </a:tr>
              <a:tr h="5797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u="none" strike="noStrike" dirty="0" err="1">
                          <a:effectLst/>
                        </a:rPr>
                        <a:t>BERTweet</a:t>
                      </a:r>
                      <a:r>
                        <a:rPr lang="es-ES" sz="2400" b="1" u="none" strike="noStrike" dirty="0">
                          <a:effectLst/>
                        </a:rPr>
                        <a:t>-base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u="none" strike="noStrike" dirty="0" smtClean="0">
                          <a:effectLst/>
                        </a:rPr>
                        <a:t>0,930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u="none" strike="noStrike" dirty="0">
                          <a:effectLst/>
                        </a:rPr>
                        <a:t>0,948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8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1730349" y="455834"/>
            <a:ext cx="8568617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con conocimiento (Facebook)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84591"/>
              </p:ext>
            </p:extLst>
          </p:nvPr>
        </p:nvGraphicFramePr>
        <p:xfrm>
          <a:off x="409403" y="1587425"/>
          <a:ext cx="11210511" cy="50103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4182">
                  <a:extLst>
                    <a:ext uri="{9D8B030D-6E8A-4147-A177-3AD203B41FA5}">
                      <a16:colId xmlns:a16="http://schemas.microsoft.com/office/drawing/2014/main" val="2400936924"/>
                    </a:ext>
                  </a:extLst>
                </a:gridCol>
                <a:gridCol w="1863836">
                  <a:extLst>
                    <a:ext uri="{9D8B030D-6E8A-4147-A177-3AD203B41FA5}">
                      <a16:colId xmlns:a16="http://schemas.microsoft.com/office/drawing/2014/main" val="2950748067"/>
                    </a:ext>
                  </a:extLst>
                </a:gridCol>
                <a:gridCol w="1935312">
                  <a:extLst>
                    <a:ext uri="{9D8B030D-6E8A-4147-A177-3AD203B41FA5}">
                      <a16:colId xmlns:a16="http://schemas.microsoft.com/office/drawing/2014/main" val="1498056358"/>
                    </a:ext>
                  </a:extLst>
                </a:gridCol>
                <a:gridCol w="1943008">
                  <a:extLst>
                    <a:ext uri="{9D8B030D-6E8A-4147-A177-3AD203B41FA5}">
                      <a16:colId xmlns:a16="http://schemas.microsoft.com/office/drawing/2014/main" val="1692778088"/>
                    </a:ext>
                  </a:extLst>
                </a:gridCol>
                <a:gridCol w="2044173">
                  <a:extLst>
                    <a:ext uri="{9D8B030D-6E8A-4147-A177-3AD203B41FA5}">
                      <a16:colId xmlns:a16="http://schemas.microsoft.com/office/drawing/2014/main" val="819601208"/>
                    </a:ext>
                  </a:extLst>
                </a:gridCol>
              </a:tblGrid>
              <a:tr h="46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Variante</a:t>
                      </a:r>
                      <a:r>
                        <a:rPr lang="en-US" sz="2400" b="1" dirty="0">
                          <a:effectLst/>
                        </a:rPr>
                        <a:t> de </a:t>
                      </a:r>
                      <a:r>
                        <a:rPr lang="en-US" sz="2400" b="1" dirty="0" err="1">
                          <a:effectLst/>
                        </a:rPr>
                        <a:t>solución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Accuracy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Precision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Recall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F1-Score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900285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RoBERTa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0,940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0,910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0,953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547039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RoBERTa</a:t>
                      </a:r>
                      <a:r>
                        <a:rPr lang="en-US" sz="2400" b="1" dirty="0">
                          <a:effectLst/>
                        </a:rPr>
                        <a:t> + Linear + RC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0,941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0,917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0,950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0,933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053985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Linear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0,902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0,943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01802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MLP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82064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MLP + RC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0,941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0,910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89696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BERTweet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0,938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0,940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1342644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Linear + RC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0,917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70628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Linear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002911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MLP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0,901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0,928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0,912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34380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MLP + RC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0,933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0,927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5571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11730111" y="2560319"/>
            <a:ext cx="351692" cy="30948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8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1730349" y="455834"/>
            <a:ext cx="8568617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con conocimiento (</a:t>
            </a:r>
            <a:r>
              <a:rPr lang="es-ES" sz="28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SwiftKey</a:t>
            </a: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53420"/>
              </p:ext>
            </p:extLst>
          </p:nvPr>
        </p:nvGraphicFramePr>
        <p:xfrm>
          <a:off x="409403" y="1587425"/>
          <a:ext cx="11210511" cy="50103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4182">
                  <a:extLst>
                    <a:ext uri="{9D8B030D-6E8A-4147-A177-3AD203B41FA5}">
                      <a16:colId xmlns:a16="http://schemas.microsoft.com/office/drawing/2014/main" val="2400936924"/>
                    </a:ext>
                  </a:extLst>
                </a:gridCol>
                <a:gridCol w="1863836">
                  <a:extLst>
                    <a:ext uri="{9D8B030D-6E8A-4147-A177-3AD203B41FA5}">
                      <a16:colId xmlns:a16="http://schemas.microsoft.com/office/drawing/2014/main" val="2950748067"/>
                    </a:ext>
                  </a:extLst>
                </a:gridCol>
                <a:gridCol w="1935312">
                  <a:extLst>
                    <a:ext uri="{9D8B030D-6E8A-4147-A177-3AD203B41FA5}">
                      <a16:colId xmlns:a16="http://schemas.microsoft.com/office/drawing/2014/main" val="1498056358"/>
                    </a:ext>
                  </a:extLst>
                </a:gridCol>
                <a:gridCol w="1943008">
                  <a:extLst>
                    <a:ext uri="{9D8B030D-6E8A-4147-A177-3AD203B41FA5}">
                      <a16:colId xmlns:a16="http://schemas.microsoft.com/office/drawing/2014/main" val="1692778088"/>
                    </a:ext>
                  </a:extLst>
                </a:gridCol>
                <a:gridCol w="2044173">
                  <a:extLst>
                    <a:ext uri="{9D8B030D-6E8A-4147-A177-3AD203B41FA5}">
                      <a16:colId xmlns:a16="http://schemas.microsoft.com/office/drawing/2014/main" val="819601208"/>
                    </a:ext>
                  </a:extLst>
                </a:gridCol>
              </a:tblGrid>
              <a:tr h="463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Variante</a:t>
                      </a:r>
                      <a:r>
                        <a:rPr lang="en-US" sz="2400" b="1" dirty="0">
                          <a:effectLst/>
                        </a:rPr>
                        <a:t> de </a:t>
                      </a:r>
                      <a:r>
                        <a:rPr lang="en-US" sz="2400" b="1" dirty="0" err="1">
                          <a:effectLst/>
                        </a:rPr>
                        <a:t>solución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Accuracy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Precision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Recall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F1-Score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900285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RoBERTa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0,922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0,946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547039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Linear + RC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0,911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0,942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0,933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0,937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053985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Linear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0,927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0,956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0,942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0,949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01802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MLP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0,917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0,910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0,971</a:t>
                      </a:r>
                      <a:endParaRPr lang="es-ES" sz="2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0,939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82064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RoBERTa</a:t>
                      </a:r>
                      <a:r>
                        <a:rPr lang="en-US" sz="2400" dirty="0">
                          <a:effectLst/>
                        </a:rPr>
                        <a:t> + MLP + RC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0,924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0,947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0,946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0,946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89696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BERTweet</a:t>
                      </a:r>
                      <a:endParaRPr lang="es-E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0,925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0,974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0,924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0,948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42644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BERTweet</a:t>
                      </a:r>
                      <a:r>
                        <a:rPr lang="en-US" sz="2400" b="1" dirty="0">
                          <a:effectLst/>
                        </a:rPr>
                        <a:t> + Linear + RC</a:t>
                      </a:r>
                      <a:endParaRPr lang="es-E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0,931</a:t>
                      </a:r>
                      <a:endParaRPr lang="es-ES" sz="2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0,954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0,949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0,952</a:t>
                      </a:r>
                      <a:endParaRPr lang="es-ES" sz="2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70628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Linear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0,923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0,925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0,965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0,944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002911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MLP + RP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0,950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0,950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0,949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34380"/>
                  </a:ext>
                </a:extLst>
              </a:tr>
              <a:tr h="463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BERTweet</a:t>
                      </a:r>
                      <a:r>
                        <a:rPr lang="en-US" sz="2400" dirty="0">
                          <a:effectLst/>
                        </a:rPr>
                        <a:t> + MLP + RC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0,908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0,927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0,915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55711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0800000">
            <a:off x="11730111" y="2982350"/>
            <a:ext cx="351692" cy="30948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ight Arrow 4"/>
          <p:cNvSpPr/>
          <p:nvPr/>
        </p:nvSpPr>
        <p:spPr>
          <a:xfrm rot="10800000">
            <a:off x="11730111" y="3937841"/>
            <a:ext cx="351692" cy="30948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ight Arrow 5"/>
          <p:cNvSpPr/>
          <p:nvPr/>
        </p:nvSpPr>
        <p:spPr>
          <a:xfrm rot="10800000">
            <a:off x="11730111" y="4808925"/>
            <a:ext cx="351692" cy="30948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ight Arrow 6"/>
          <p:cNvSpPr/>
          <p:nvPr/>
        </p:nvSpPr>
        <p:spPr>
          <a:xfrm rot="10800000">
            <a:off x="11734800" y="5781821"/>
            <a:ext cx="351692" cy="30948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7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1730349" y="455834"/>
            <a:ext cx="8568617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generales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34870"/>
              </p:ext>
            </p:extLst>
          </p:nvPr>
        </p:nvGraphicFramePr>
        <p:xfrm>
          <a:off x="1524910" y="3401348"/>
          <a:ext cx="8979491" cy="232306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738238">
                  <a:extLst>
                    <a:ext uri="{9D8B030D-6E8A-4147-A177-3AD203B41FA5}">
                      <a16:colId xmlns:a16="http://schemas.microsoft.com/office/drawing/2014/main" val="1334668746"/>
                    </a:ext>
                  </a:extLst>
                </a:gridCol>
                <a:gridCol w="2063367">
                  <a:extLst>
                    <a:ext uri="{9D8B030D-6E8A-4147-A177-3AD203B41FA5}">
                      <a16:colId xmlns:a16="http://schemas.microsoft.com/office/drawing/2014/main" val="2165145665"/>
                    </a:ext>
                  </a:extLst>
                </a:gridCol>
                <a:gridCol w="1445862">
                  <a:extLst>
                    <a:ext uri="{9D8B030D-6E8A-4147-A177-3AD203B41FA5}">
                      <a16:colId xmlns:a16="http://schemas.microsoft.com/office/drawing/2014/main" val="3700837942"/>
                    </a:ext>
                  </a:extLst>
                </a:gridCol>
                <a:gridCol w="1732024">
                  <a:extLst>
                    <a:ext uri="{9D8B030D-6E8A-4147-A177-3AD203B41FA5}">
                      <a16:colId xmlns:a16="http://schemas.microsoft.com/office/drawing/2014/main" val="277114264"/>
                    </a:ext>
                  </a:extLst>
                </a:gridCol>
              </a:tblGrid>
              <a:tr h="464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 err="1" smtClean="0">
                          <a:effectLst/>
                        </a:rPr>
                        <a:t>Soluci</a:t>
                      </a:r>
                      <a:r>
                        <a:rPr lang="en-US" sz="2400" dirty="0" smtClean="0">
                          <a:effectLst/>
                        </a:rPr>
                        <a:t>ó</a:t>
                      </a:r>
                      <a:r>
                        <a:rPr lang="es-ES" sz="2400" dirty="0" smtClean="0">
                          <a:effectLst/>
                        </a:rPr>
                        <a:t>n (F1-Score)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 smtClean="0">
                          <a:effectLst/>
                        </a:rPr>
                        <a:t>Facebook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SwiftKey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794857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RoBERTa</a:t>
                      </a: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-base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0,931</a:t>
                      </a:r>
                      <a:endParaRPr lang="es-E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0,9376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972415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BERTweet</a:t>
                      </a: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-base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0,930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0,9389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255542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RoBERTa</a:t>
                      </a: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-base 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</a:t>
                      </a: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RC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effectLst/>
                        </a:rPr>
                        <a:t>0,933</a:t>
                      </a:r>
                      <a:endParaRPr lang="es-ES" sz="2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0,9297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67602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BERTweet</a:t>
                      </a:r>
                      <a:r>
                        <a:rPr lang="es-E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-base 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</a:t>
                      </a:r>
                      <a:r>
                        <a:rPr lang="es-E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RC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0,927</a:t>
                      </a:r>
                      <a:endParaRPr lang="es-E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0,9392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3140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3470" y="1894757"/>
            <a:ext cx="996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 </a:t>
            </a:r>
            <a:r>
              <a:rPr lang="en-US" sz="2400" dirty="0" err="1" smtClean="0"/>
              <a:t>comparan</a:t>
            </a:r>
            <a:r>
              <a:rPr lang="en-US" sz="2400" dirty="0" smtClean="0"/>
              <a:t> la </a:t>
            </a:r>
            <a:r>
              <a:rPr lang="en-US" sz="2400" dirty="0" err="1" smtClean="0"/>
              <a:t>mejor</a:t>
            </a:r>
            <a:r>
              <a:rPr lang="en-US" sz="2400" dirty="0" smtClean="0"/>
              <a:t> </a:t>
            </a:r>
            <a:r>
              <a:rPr lang="en-US" sz="2400" dirty="0" err="1" smtClean="0"/>
              <a:t>solución</a:t>
            </a:r>
            <a:r>
              <a:rPr lang="en-US" sz="2400" dirty="0" smtClean="0"/>
              <a:t> para </a:t>
            </a:r>
            <a:r>
              <a:rPr lang="en-US" sz="2400" dirty="0" err="1" smtClean="0"/>
              <a:t>cada</a:t>
            </a:r>
            <a:r>
              <a:rPr lang="en-US" sz="2400" dirty="0" smtClean="0"/>
              <a:t> set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y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modelos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originales</a:t>
            </a:r>
            <a:r>
              <a:rPr lang="en-U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57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25797"/>
              </p:ext>
            </p:extLst>
          </p:nvPr>
        </p:nvGraphicFramePr>
        <p:xfrm>
          <a:off x="893123" y="2247795"/>
          <a:ext cx="10318828" cy="371690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909122">
                  <a:extLst>
                    <a:ext uri="{9D8B030D-6E8A-4147-A177-3AD203B41FA5}">
                      <a16:colId xmlns:a16="http://schemas.microsoft.com/office/drawing/2014/main" val="1334668746"/>
                    </a:ext>
                  </a:extLst>
                </a:gridCol>
                <a:gridCol w="1469902">
                  <a:extLst>
                    <a:ext uri="{9D8B030D-6E8A-4147-A177-3AD203B41FA5}">
                      <a16:colId xmlns:a16="http://schemas.microsoft.com/office/drawing/2014/main" val="2165145665"/>
                    </a:ext>
                  </a:extLst>
                </a:gridCol>
                <a:gridCol w="1469902">
                  <a:extLst>
                    <a:ext uri="{9D8B030D-6E8A-4147-A177-3AD203B41FA5}">
                      <a16:colId xmlns:a16="http://schemas.microsoft.com/office/drawing/2014/main" val="3700837942"/>
                    </a:ext>
                  </a:extLst>
                </a:gridCol>
                <a:gridCol w="1469902">
                  <a:extLst>
                    <a:ext uri="{9D8B030D-6E8A-4147-A177-3AD203B41FA5}">
                      <a16:colId xmlns:a16="http://schemas.microsoft.com/office/drawing/2014/main" val="1902467570"/>
                    </a:ext>
                  </a:extLst>
                </a:gridCol>
              </a:tblGrid>
              <a:tr h="464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Soluciones </a:t>
                      </a:r>
                      <a:r>
                        <a:rPr lang="es-ES" sz="2400" dirty="0" smtClean="0">
                          <a:effectLst/>
                        </a:rPr>
                        <a:t>reportadas (F1-Score)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 smtClean="0">
                          <a:effectLst/>
                        </a:rPr>
                        <a:t>Facebook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SwiftKey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794857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b="0" dirty="0">
                          <a:effectLst/>
                        </a:rPr>
                        <a:t>AR-MINER </a:t>
                      </a:r>
                      <a:r>
                        <a:rPr lang="en-US" sz="2400" b="0" u="sng" dirty="0">
                          <a:effectLst/>
                          <a:hlinkClick r:id="rId3" action="ppaction://hlinkfile" tooltip="Chen, 2014 #27"/>
                        </a:rPr>
                        <a:t>Chen, et al. [10]</a:t>
                      </a:r>
                      <a:endParaRPr lang="es-E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</a:rPr>
                        <a:t>0,877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0,764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0,8205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972415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b="0" dirty="0" err="1">
                          <a:effectLst/>
                        </a:rPr>
                        <a:t>Hybrid</a:t>
                      </a:r>
                      <a:r>
                        <a:rPr lang="es-ES" sz="2400" b="0" dirty="0">
                          <a:effectLst/>
                        </a:rPr>
                        <a:t> ML </a:t>
                      </a:r>
                      <a:r>
                        <a:rPr lang="es-ES" sz="2400" b="0" u="sng" dirty="0">
                          <a:effectLst/>
                          <a:hlinkClick r:id="rId4" action="ppaction://hlinkfile" tooltip="Martín, 2022 #55"/>
                        </a:rPr>
                        <a:t>Martín [13]</a:t>
                      </a:r>
                      <a:endParaRPr lang="es-E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</a:rPr>
                        <a:t>0,907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0,908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0,9075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255542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b="0" dirty="0" err="1">
                          <a:effectLst/>
                        </a:rPr>
                        <a:t>StackOBERTflow</a:t>
                      </a:r>
                      <a:r>
                        <a:rPr lang="es-ES" sz="2400" b="0" dirty="0">
                          <a:effectLst/>
                        </a:rPr>
                        <a:t>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Prenner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and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Robbes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[56]</a:t>
                      </a:r>
                      <a:endParaRPr lang="es-E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</a:rPr>
                        <a:t>0,909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0,851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0,8800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67602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b="0" dirty="0">
                          <a:effectLst/>
                        </a:rPr>
                        <a:t>BERT-base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Prenner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and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Robbes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[56]</a:t>
                      </a:r>
                      <a:endParaRPr lang="es-E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</a:rPr>
                        <a:t>0,906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0,854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0,8800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314074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</a:rPr>
                        <a:t>BERT-SO-1M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Prenner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and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Robbes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[56]</a:t>
                      </a:r>
                      <a:endParaRPr lang="es-E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</a:rPr>
                        <a:t>0,921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0,875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0,8980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962368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b="0" dirty="0">
                          <a:effectLst/>
                        </a:rPr>
                        <a:t>BERT-</a:t>
                      </a:r>
                      <a:r>
                        <a:rPr lang="es-ES" sz="2400" b="0" dirty="0" err="1">
                          <a:effectLst/>
                        </a:rPr>
                        <a:t>reviews</a:t>
                      </a:r>
                      <a:r>
                        <a:rPr lang="es-ES" sz="2400" b="0" dirty="0">
                          <a:effectLst/>
                        </a:rPr>
                        <a:t>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Prenner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and </a:t>
                      </a:r>
                      <a:r>
                        <a:rPr lang="es-ES" sz="2400" b="0" u="sng" dirty="0" err="1">
                          <a:effectLst/>
                          <a:hlinkClick r:id="rId5" action="ppaction://hlinkfile" tooltip="Prenner, 2021 #92"/>
                        </a:rPr>
                        <a:t>Robbes</a:t>
                      </a:r>
                      <a:r>
                        <a:rPr lang="es-ES" sz="2400" b="0" u="sng" dirty="0">
                          <a:effectLst/>
                          <a:hlinkClick r:id="rId5" action="ppaction://hlinkfile" tooltip="Prenner, 2021 #92"/>
                        </a:rPr>
                        <a:t> [56]</a:t>
                      </a:r>
                      <a:endParaRPr lang="es-E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b="1" dirty="0">
                          <a:effectLst/>
                          <a:latin typeface="+mn-lt"/>
                        </a:rPr>
                        <a:t>0,933</a:t>
                      </a:r>
                      <a:endParaRPr lang="es-E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0,899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0,9160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660352"/>
                  </a:ext>
                </a:extLst>
              </a:tr>
              <a:tr h="46461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BERTweet</a:t>
                      </a:r>
                      <a:r>
                        <a:rPr lang="es-E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-base  + Linear + RC</a:t>
                      </a:r>
                      <a:r>
                        <a:rPr lang="es-E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2400" dirty="0" smtClean="0">
                          <a:effectLst/>
                        </a:rPr>
                        <a:t>(propuesta</a:t>
                      </a:r>
                      <a:r>
                        <a:rPr lang="es-ES" sz="2400" dirty="0">
                          <a:effectLst/>
                        </a:rPr>
                        <a:t>)</a:t>
                      </a:r>
                      <a:endParaRPr lang="es-E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0,927</a:t>
                      </a:r>
                      <a:endParaRPr lang="es-E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0,9392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294135"/>
                  </a:ext>
                </a:extLst>
              </a:tr>
            </a:tbl>
          </a:graphicData>
        </a:graphic>
      </p:graphicFrame>
      <p:sp>
        <p:nvSpPr>
          <p:cNvPr id="4" name="Rectángulo: esquinas redondeadas 3"/>
          <p:cNvSpPr/>
          <p:nvPr/>
        </p:nvSpPr>
        <p:spPr>
          <a:xfrm>
            <a:off x="1730349" y="455834"/>
            <a:ext cx="8568617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Comparación</a:t>
            </a:r>
            <a:r>
              <a:rPr lang="en-U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el </a:t>
            </a:r>
            <a:r>
              <a:rPr lang="en-US" sz="28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</a:t>
            </a:r>
            <a:r>
              <a:rPr lang="en-U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arte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Conclusiones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uadroTexto 1"/>
          <p:cNvSpPr txBox="1">
            <a:spLocks noChangeArrowheads="1"/>
          </p:cNvSpPr>
          <p:nvPr/>
        </p:nvSpPr>
        <p:spPr bwMode="auto">
          <a:xfrm>
            <a:off x="2604004" y="3197184"/>
            <a:ext cx="82702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Se comprobó que la incorporación de conocimiento del </a:t>
            </a:r>
            <a:r>
              <a:rPr lang="es-E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domnio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puede mejorar los resultados en el problema, siendo la </a:t>
            </a:r>
            <a:r>
              <a:rPr lang="es-ES" altLang="es-ES" sz="2000" dirty="0">
                <a:latin typeface="Tahoma" panose="020B0604030504040204" pitchFamily="34" charset="0"/>
                <a:cs typeface="Tahoma" panose="020B0604030504040204" pitchFamily="34" charset="0"/>
              </a:rPr>
              <a:t>combinación Linear + RC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la que obtuvo los </a:t>
            </a:r>
            <a:r>
              <a:rPr lang="es-ES" altLang="es-ES" sz="2000" dirty="0">
                <a:latin typeface="Tahoma" panose="020B0604030504040204" pitchFamily="34" charset="0"/>
                <a:cs typeface="Tahoma" panose="020B0604030504040204" pitchFamily="34" charset="0"/>
              </a:rPr>
              <a:t>mejores resultados en ambos sets de datos con sus respectivos mejores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modelos.</a:t>
            </a:r>
            <a:endParaRPr lang="es-ES" altLang="es-E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3 Grupo"/>
          <p:cNvGrpSpPr>
            <a:grpSpLocks/>
          </p:cNvGrpSpPr>
          <p:nvPr/>
        </p:nvGrpSpPr>
        <p:grpSpPr bwMode="auto">
          <a:xfrm>
            <a:off x="1594038" y="5061424"/>
            <a:ext cx="775073" cy="665162"/>
            <a:chOff x="1828800" y="2667000"/>
            <a:chExt cx="762000" cy="665163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655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3 Grupo"/>
          <p:cNvGrpSpPr>
            <a:grpSpLocks/>
          </p:cNvGrpSpPr>
          <p:nvPr/>
        </p:nvGrpSpPr>
        <p:grpSpPr bwMode="auto">
          <a:xfrm>
            <a:off x="1587643" y="3462002"/>
            <a:ext cx="775073" cy="665162"/>
            <a:chOff x="1828800" y="2667000"/>
            <a:chExt cx="762000" cy="665163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2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9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" name="CuadroTexto 1"/>
          <p:cNvSpPr txBox="1">
            <a:spLocks noChangeArrowheads="1"/>
          </p:cNvSpPr>
          <p:nvPr/>
        </p:nvSpPr>
        <p:spPr bwMode="auto">
          <a:xfrm>
            <a:off x="2593258" y="1726963"/>
            <a:ext cx="826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modelos pre-entrenados que mejores resultados obtuvieron sin el uso de las técnicas de conocimiento del dominio de entre los evaluados fueron </a:t>
            </a:r>
            <a:r>
              <a:rPr lang="es-E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RoBERTa</a:t>
            </a:r>
            <a:r>
              <a:rPr lang="es-E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 </a:t>
            </a: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s-E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BERTweet</a:t>
            </a:r>
            <a:r>
              <a:rPr lang="es-E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-base.</a:t>
            </a:r>
            <a:endParaRPr lang="es-ES" alt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3 Grupo"/>
          <p:cNvGrpSpPr>
            <a:grpSpLocks/>
          </p:cNvGrpSpPr>
          <p:nvPr/>
        </p:nvGrpSpPr>
        <p:grpSpPr bwMode="auto">
          <a:xfrm>
            <a:off x="1600434" y="1896552"/>
            <a:ext cx="775073" cy="665162"/>
            <a:chOff x="1828800" y="2667000"/>
            <a:chExt cx="762000" cy="665163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2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26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" name="CuadroTexto 2"/>
          <p:cNvSpPr txBox="1">
            <a:spLocks noChangeArrowheads="1"/>
          </p:cNvSpPr>
          <p:nvPr/>
        </p:nvSpPr>
        <p:spPr bwMode="auto">
          <a:xfrm>
            <a:off x="2472784" y="4975182"/>
            <a:ext cx="838626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aplicación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estas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muestra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tendencia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aumentar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forma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constante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valor de </a:t>
            </a:r>
            <a:r>
              <a:rPr lang="en-US" altLang="es-E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altLang="es-E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dependencia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alt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de </a:t>
            </a:r>
            <a:r>
              <a:rPr lang="en-US" altLang="es-E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r>
              <a:rPr lang="en-US" alt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s-ES" alt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761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9 CuadroTexto"/>
          <p:cNvSpPr txBox="1">
            <a:spLocks noChangeArrowheads="1"/>
          </p:cNvSpPr>
          <p:nvPr/>
        </p:nvSpPr>
        <p:spPr bwMode="auto">
          <a:xfrm>
            <a:off x="3815254" y="4800601"/>
            <a:ext cx="6624145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" altLang="es-ES" b="1" dirty="0">
                <a:latin typeface="Tahoma" panose="020B0604030504040204" pitchFamily="34" charset="0"/>
                <a:cs typeface="Tahoma" panose="020B0604030504040204" pitchFamily="34" charset="0"/>
              </a:rPr>
              <a:t>    AUTOR:</a:t>
            </a:r>
            <a:r>
              <a:rPr lang="es-ES" altLang="es-ES" dirty="0">
                <a:latin typeface="Tahoma" panose="020B0604030504040204" pitchFamily="34" charset="0"/>
                <a:cs typeface="Tahoma" panose="020B0604030504040204" pitchFamily="34" charset="0"/>
              </a:rPr>
              <a:t> Ray Maestre Peña</a:t>
            </a:r>
            <a:endParaRPr lang="es-ES_tradnl" altLang="es-E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s-ES" altLang="es-ES" b="1" dirty="0">
                <a:latin typeface="Tahoma" panose="020B0604030504040204" pitchFamily="34" charset="0"/>
                <a:cs typeface="Tahoma" panose="020B0604030504040204" pitchFamily="34" charset="0"/>
              </a:rPr>
              <a:t>TUTORES: </a:t>
            </a:r>
            <a:r>
              <a:rPr lang="es-ES" altLang="es-ES" dirty="0">
                <a:latin typeface="Tahoma" panose="020B0604030504040204" pitchFamily="34" charset="0"/>
                <a:cs typeface="Tahoma" panose="020B0604030504040204" pitchFamily="34" charset="0"/>
              </a:rPr>
              <a:t>Dr. C. Alfredo Simón Cuevas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s-ES" dirty="0">
                <a:latin typeface="Tahoma" panose="020B0604030504040204" pitchFamily="34" charset="0"/>
                <a:cs typeface="Tahoma" panose="020B0604030504040204" pitchFamily="34" charset="0"/>
              </a:rPr>
              <a:t>	    Dr. C. Orlando Gabriel </a:t>
            </a:r>
            <a:r>
              <a:rPr lang="en-US" altLang="es-ES" dirty="0" err="1">
                <a:latin typeface="Tahoma" panose="020B0604030504040204" pitchFamily="34" charset="0"/>
                <a:cs typeface="Tahoma" panose="020B0604030504040204" pitchFamily="34" charset="0"/>
              </a:rPr>
              <a:t>Toledano</a:t>
            </a:r>
            <a:r>
              <a:rPr lang="en-US" altLang="es-E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dirty="0" err="1">
                <a:latin typeface="Tahoma" panose="020B0604030504040204" pitchFamily="34" charset="0"/>
                <a:cs typeface="Tahoma" panose="020B0604030504040204" pitchFamily="34" charset="0"/>
              </a:rPr>
              <a:t>López</a:t>
            </a:r>
            <a:endParaRPr lang="es-ES" altLang="es-E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67" name="10 CuadroTexto"/>
          <p:cNvSpPr txBox="1">
            <a:spLocks noChangeArrowheads="1"/>
          </p:cNvSpPr>
          <p:nvPr/>
        </p:nvSpPr>
        <p:spPr bwMode="auto">
          <a:xfrm>
            <a:off x="4648200" y="62484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dirty="0" smtClean="0">
                <a:latin typeface="Arial Black" panose="020B0A04020102020204" pitchFamily="34" charset="0"/>
              </a:rPr>
              <a:t>2025</a:t>
            </a:r>
            <a:endParaRPr lang="es-ES" altLang="es-ES" sz="2000" dirty="0">
              <a:latin typeface="Arial Black" panose="020B0A04020102020204" pitchFamily="34" charset="0"/>
            </a:endParaRP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490003" y="2097621"/>
            <a:ext cx="905959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opiniones </a:t>
            </a:r>
            <a:r>
              <a:rPr lang="es-E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soporte de </a:t>
            </a:r>
            <a:r>
              <a:rPr lang="es-E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conocimiento del dominio</a:t>
            </a:r>
            <a:r>
              <a:rPr lang="es-E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E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73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12738"/>
            <a:ext cx="136525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738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5752" y="1695373"/>
            <a:ext cx="76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mantenimiento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software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fundamental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conocer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las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necesidades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2070" y="2917835"/>
            <a:ext cx="76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volumen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opiniones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demasiado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grande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analizado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forma manual.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2070" y="4258296"/>
            <a:ext cx="76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gran parte de las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opiniones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útil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un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software.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72070" y="5465886"/>
            <a:ext cx="76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necesidad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filtrar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las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opiniones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forma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automática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Opiniones de usuarios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3 Grupo"/>
          <p:cNvGrpSpPr>
            <a:grpSpLocks/>
          </p:cNvGrpSpPr>
          <p:nvPr/>
        </p:nvGrpSpPr>
        <p:grpSpPr bwMode="auto">
          <a:xfrm>
            <a:off x="2030139" y="4285320"/>
            <a:ext cx="762000" cy="665162"/>
            <a:chOff x="1828800" y="2667000"/>
            <a:chExt cx="762000" cy="665163"/>
          </a:xfrm>
        </p:grpSpPr>
        <p:grpSp>
          <p:nvGrpSpPr>
            <p:cNvPr id="39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4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47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3 Grupo"/>
          <p:cNvGrpSpPr>
            <a:grpSpLocks/>
          </p:cNvGrpSpPr>
          <p:nvPr/>
        </p:nvGrpSpPr>
        <p:grpSpPr bwMode="auto">
          <a:xfrm>
            <a:off x="2033359" y="5468394"/>
            <a:ext cx="762000" cy="665162"/>
            <a:chOff x="1828800" y="2667000"/>
            <a:chExt cx="762000" cy="665163"/>
          </a:xfrm>
        </p:grpSpPr>
        <p:grpSp>
          <p:nvGrpSpPr>
            <p:cNvPr id="52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7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73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655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3 Grupo"/>
          <p:cNvGrpSpPr>
            <a:grpSpLocks/>
          </p:cNvGrpSpPr>
          <p:nvPr/>
        </p:nvGrpSpPr>
        <p:grpSpPr bwMode="auto">
          <a:xfrm>
            <a:off x="2026964" y="2944859"/>
            <a:ext cx="762000" cy="665162"/>
            <a:chOff x="1828800" y="2667000"/>
            <a:chExt cx="762000" cy="665163"/>
          </a:xfrm>
        </p:grpSpPr>
        <p:grpSp>
          <p:nvGrpSpPr>
            <p:cNvPr id="78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8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79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1" name="3 Grupo"/>
          <p:cNvGrpSpPr>
            <a:grpSpLocks/>
          </p:cNvGrpSpPr>
          <p:nvPr/>
        </p:nvGrpSpPr>
        <p:grpSpPr bwMode="auto">
          <a:xfrm>
            <a:off x="2036534" y="1722397"/>
            <a:ext cx="762000" cy="665162"/>
            <a:chOff x="1828800" y="2667000"/>
            <a:chExt cx="762000" cy="665163"/>
          </a:xfrm>
        </p:grpSpPr>
        <p:grpSp>
          <p:nvGrpSpPr>
            <p:cNvPr id="92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9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93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8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2"/>
          <p:cNvSpPr txBox="1">
            <a:spLocks noChangeArrowheads="1"/>
          </p:cNvSpPr>
          <p:nvPr/>
        </p:nvSpPr>
        <p:spPr bwMode="auto">
          <a:xfrm>
            <a:off x="3250882" y="49550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3028905" y="5719611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8291194" y="557104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3257277" y="6566558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7" name="CuadroTexto 2"/>
          <p:cNvSpPr txBox="1">
            <a:spLocks noChangeArrowheads="1"/>
          </p:cNvSpPr>
          <p:nvPr/>
        </p:nvSpPr>
        <p:spPr bwMode="auto">
          <a:xfrm>
            <a:off x="2887434" y="3465807"/>
            <a:ext cx="7305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práctica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relativamente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común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soporte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 de texto</a:t>
            </a:r>
          </a:p>
        </p:txBody>
      </p:sp>
      <p:grpSp>
        <p:nvGrpSpPr>
          <p:cNvPr id="14351" name="3 Grupo"/>
          <p:cNvGrpSpPr>
            <a:grpSpLocks/>
          </p:cNvGrpSpPr>
          <p:nvPr/>
        </p:nvGrpSpPr>
        <p:grpSpPr bwMode="auto">
          <a:xfrm>
            <a:off x="2026964" y="5153917"/>
            <a:ext cx="762000" cy="665162"/>
            <a:chOff x="1828800" y="2667000"/>
            <a:chExt cx="762000" cy="665163"/>
          </a:xfrm>
        </p:grpSpPr>
        <p:grpSp>
          <p:nvGrpSpPr>
            <p:cNvPr id="14358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6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59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655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352" name="3 Grupo"/>
          <p:cNvGrpSpPr>
            <a:grpSpLocks/>
          </p:cNvGrpSpPr>
          <p:nvPr/>
        </p:nvGrpSpPr>
        <p:grpSpPr bwMode="auto">
          <a:xfrm>
            <a:off x="2026964" y="3492831"/>
            <a:ext cx="762000" cy="665162"/>
            <a:chOff x="1828800" y="2667000"/>
            <a:chExt cx="762000" cy="665163"/>
          </a:xfrm>
        </p:grpSpPr>
        <p:grpSp>
          <p:nvGrpSpPr>
            <p:cNvPr id="14353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5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5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54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CuadroTexto 1"/>
          <p:cNvSpPr txBox="1">
            <a:spLocks noChangeArrowheads="1"/>
          </p:cNvSpPr>
          <p:nvPr/>
        </p:nvSpPr>
        <p:spPr bwMode="auto">
          <a:xfrm>
            <a:off x="2916054" y="2015987"/>
            <a:ext cx="7277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necesidad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anterior se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aprendizaje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automático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4" name="3 Grupo"/>
          <p:cNvGrpSpPr>
            <a:grpSpLocks/>
          </p:cNvGrpSpPr>
          <p:nvPr/>
        </p:nvGrpSpPr>
        <p:grpSpPr bwMode="auto">
          <a:xfrm>
            <a:off x="2065154" y="2030274"/>
            <a:ext cx="762000" cy="665162"/>
            <a:chOff x="1828800" y="2667000"/>
            <a:chExt cx="762000" cy="665163"/>
          </a:xfrm>
        </p:grpSpPr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3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36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" name="CuadroTexto 2"/>
          <p:cNvSpPr txBox="1">
            <a:spLocks noChangeArrowheads="1"/>
          </p:cNvSpPr>
          <p:nvPr/>
        </p:nvSpPr>
        <p:spPr bwMode="auto">
          <a:xfrm>
            <a:off x="2852419" y="5001160"/>
            <a:ext cx="73057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muchos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aporta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día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neuronales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2"/>
          <p:cNvSpPr txBox="1">
            <a:spLocks noChangeArrowheads="1"/>
          </p:cNvSpPr>
          <p:nvPr/>
        </p:nvSpPr>
        <p:spPr bwMode="auto">
          <a:xfrm>
            <a:off x="3257277" y="526957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3035300" y="6034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8297589" y="588552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3257277" y="6566558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6" name="CuadroTexto 1"/>
          <p:cNvSpPr txBox="1">
            <a:spLocks noChangeArrowheads="1"/>
          </p:cNvSpPr>
          <p:nvPr/>
        </p:nvSpPr>
        <p:spPr bwMode="auto">
          <a:xfrm>
            <a:off x="2877864" y="2886991"/>
            <a:ext cx="7277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las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arquitecturas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obtenido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procesamiento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Transformer.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7" name="CuadroTexto 2"/>
          <p:cNvSpPr txBox="1">
            <a:spLocks noChangeArrowheads="1"/>
          </p:cNvSpPr>
          <p:nvPr/>
        </p:nvSpPr>
        <p:spPr bwMode="auto">
          <a:xfrm>
            <a:off x="2877864" y="4034269"/>
            <a:ext cx="73057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tendencia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actual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pre-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entrenados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arquitectura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del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aprendizaje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transferencia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construir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nuevos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fácilmente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Redes neuronales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350" name="3 Grupo"/>
          <p:cNvGrpSpPr>
            <a:grpSpLocks/>
          </p:cNvGrpSpPr>
          <p:nvPr/>
        </p:nvGrpSpPr>
        <p:grpSpPr bwMode="auto">
          <a:xfrm>
            <a:off x="2020569" y="4215182"/>
            <a:ext cx="762000" cy="665162"/>
            <a:chOff x="1828800" y="2667000"/>
            <a:chExt cx="762000" cy="665163"/>
          </a:xfrm>
        </p:grpSpPr>
        <p:grpSp>
          <p:nvGrpSpPr>
            <p:cNvPr id="14363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6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64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351" name="3 Grupo"/>
          <p:cNvGrpSpPr>
            <a:grpSpLocks/>
          </p:cNvGrpSpPr>
          <p:nvPr/>
        </p:nvGrpSpPr>
        <p:grpSpPr bwMode="auto">
          <a:xfrm>
            <a:off x="2020569" y="5625781"/>
            <a:ext cx="762000" cy="665162"/>
            <a:chOff x="1828800" y="2667000"/>
            <a:chExt cx="762000" cy="665163"/>
          </a:xfrm>
        </p:grpSpPr>
        <p:grpSp>
          <p:nvGrpSpPr>
            <p:cNvPr id="14358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6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59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655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352" name="3 Grupo"/>
          <p:cNvGrpSpPr>
            <a:grpSpLocks/>
          </p:cNvGrpSpPr>
          <p:nvPr/>
        </p:nvGrpSpPr>
        <p:grpSpPr bwMode="auto">
          <a:xfrm>
            <a:off x="2026964" y="2944859"/>
            <a:ext cx="762000" cy="665162"/>
            <a:chOff x="1828800" y="2667000"/>
            <a:chExt cx="762000" cy="665163"/>
          </a:xfrm>
        </p:grpSpPr>
        <p:grpSp>
          <p:nvGrpSpPr>
            <p:cNvPr id="14353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5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5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54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CuadroTexto 1"/>
          <p:cNvSpPr txBox="1">
            <a:spLocks noChangeArrowheads="1"/>
          </p:cNvSpPr>
          <p:nvPr/>
        </p:nvSpPr>
        <p:spPr bwMode="auto">
          <a:xfrm>
            <a:off x="2877864" y="1695373"/>
            <a:ext cx="7277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neuronales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basados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división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unidades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procesamiento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llamadas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4" name="3 Grupo"/>
          <p:cNvGrpSpPr>
            <a:grpSpLocks/>
          </p:cNvGrpSpPr>
          <p:nvPr/>
        </p:nvGrpSpPr>
        <p:grpSpPr bwMode="auto">
          <a:xfrm>
            <a:off x="2036534" y="1722397"/>
            <a:ext cx="762000" cy="665162"/>
            <a:chOff x="1828800" y="2667000"/>
            <a:chExt cx="762000" cy="665163"/>
          </a:xfrm>
        </p:grpSpPr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3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36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" name="CuadroTexto 2"/>
          <p:cNvSpPr txBox="1">
            <a:spLocks noChangeArrowheads="1"/>
          </p:cNvSpPr>
          <p:nvPr/>
        </p:nvSpPr>
        <p:spPr bwMode="auto">
          <a:xfrm>
            <a:off x="2887434" y="5446244"/>
            <a:ext cx="73057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opiniones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soporte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software no se ha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probado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incorporación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2"/>
          <p:cNvSpPr txBox="1">
            <a:spLocks noChangeArrowheads="1"/>
          </p:cNvSpPr>
          <p:nvPr/>
        </p:nvSpPr>
        <p:spPr bwMode="auto">
          <a:xfrm>
            <a:off x="3257277" y="526957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3035300" y="6034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8297589" y="588552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3257277" y="6566558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PT" altLang="es-ES"/>
          </a:p>
        </p:txBody>
      </p:sp>
      <p:sp>
        <p:nvSpPr>
          <p:cNvPr id="14346" name="CuadroTexto 1"/>
          <p:cNvSpPr txBox="1">
            <a:spLocks noChangeArrowheads="1"/>
          </p:cNvSpPr>
          <p:nvPr/>
        </p:nvSpPr>
        <p:spPr bwMode="auto">
          <a:xfrm>
            <a:off x="2877864" y="2930572"/>
            <a:ext cx="727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El gran </a:t>
            </a:r>
            <a:r>
              <a:rPr lang="es-ES" altLang="es-ES" sz="2000" dirty="0">
                <a:latin typeface="Tahoma" panose="020B0604030504040204" pitchFamily="34" charset="0"/>
                <a:cs typeface="Tahoma" panose="020B0604030504040204" pitchFamily="34" charset="0"/>
              </a:rPr>
              <a:t>volumen de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opiniones las vuelve incosteables </a:t>
            </a:r>
            <a:r>
              <a:rPr lang="es-ES" altLang="es-ES" sz="2000" dirty="0">
                <a:latin typeface="Tahoma" panose="020B0604030504040204" pitchFamily="34" charset="0"/>
                <a:cs typeface="Tahoma" panose="020B0604030504040204" pitchFamily="34" charset="0"/>
              </a:rPr>
              <a:t>de analizar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manualmente.</a:t>
            </a:r>
            <a:endParaRPr lang="es-ES" altLang="es-E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7" name="CuadroTexto 2"/>
          <p:cNvSpPr txBox="1">
            <a:spLocks noChangeArrowheads="1"/>
          </p:cNvSpPr>
          <p:nvPr/>
        </p:nvSpPr>
        <p:spPr bwMode="auto">
          <a:xfrm>
            <a:off x="2858814" y="4185307"/>
            <a:ext cx="730572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ES" altLang="es-ES" sz="2000" dirty="0">
                <a:latin typeface="Tahoma" panose="020B0604030504040204" pitchFamily="34" charset="0"/>
                <a:cs typeface="Tahoma" panose="020B0604030504040204" pitchFamily="34" charset="0"/>
              </a:rPr>
              <a:t>Antes de analizarlas se debe descartar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es-ES" altLang="es-ES" sz="2000" dirty="0">
                <a:latin typeface="Tahoma" panose="020B0604030504040204" pitchFamily="34" charset="0"/>
                <a:cs typeface="Tahoma" panose="020B0604030504040204" pitchFamily="34" charset="0"/>
              </a:rPr>
              <a:t>gran cantidad de opiniones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no informativas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altLang="es-E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s-ES" altLang="es-ES" dirty="0"/>
          </a:p>
        </p:txBody>
      </p:sp>
      <p:sp>
        <p:nvSpPr>
          <p:cNvPr id="2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Situación problemática</a:t>
            </a:r>
          </a:p>
        </p:txBody>
      </p:sp>
      <p:grpSp>
        <p:nvGrpSpPr>
          <p:cNvPr id="14350" name="3 Grupo"/>
          <p:cNvGrpSpPr>
            <a:grpSpLocks/>
          </p:cNvGrpSpPr>
          <p:nvPr/>
        </p:nvGrpSpPr>
        <p:grpSpPr bwMode="auto">
          <a:xfrm>
            <a:off x="2030139" y="4285320"/>
            <a:ext cx="762000" cy="665162"/>
            <a:chOff x="1828800" y="2667000"/>
            <a:chExt cx="762000" cy="665163"/>
          </a:xfrm>
        </p:grpSpPr>
        <p:grpSp>
          <p:nvGrpSpPr>
            <p:cNvPr id="14363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6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64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351" name="3 Grupo"/>
          <p:cNvGrpSpPr>
            <a:grpSpLocks/>
          </p:cNvGrpSpPr>
          <p:nvPr/>
        </p:nvGrpSpPr>
        <p:grpSpPr bwMode="auto">
          <a:xfrm>
            <a:off x="2033359" y="5468394"/>
            <a:ext cx="762000" cy="665162"/>
            <a:chOff x="1828800" y="2667000"/>
            <a:chExt cx="762000" cy="665163"/>
          </a:xfrm>
        </p:grpSpPr>
        <p:grpSp>
          <p:nvGrpSpPr>
            <p:cNvPr id="14358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6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59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655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352" name="3 Grupo"/>
          <p:cNvGrpSpPr>
            <a:grpSpLocks/>
          </p:cNvGrpSpPr>
          <p:nvPr/>
        </p:nvGrpSpPr>
        <p:grpSpPr bwMode="auto">
          <a:xfrm>
            <a:off x="2026964" y="2944859"/>
            <a:ext cx="762000" cy="665162"/>
            <a:chOff x="1828800" y="2667000"/>
            <a:chExt cx="762000" cy="665163"/>
          </a:xfrm>
        </p:grpSpPr>
        <p:grpSp>
          <p:nvGrpSpPr>
            <p:cNvPr id="14353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1435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5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14354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CuadroTexto 1"/>
          <p:cNvSpPr txBox="1">
            <a:spLocks noChangeArrowheads="1"/>
          </p:cNvSpPr>
          <p:nvPr/>
        </p:nvSpPr>
        <p:spPr bwMode="auto">
          <a:xfrm>
            <a:off x="2887434" y="1708110"/>
            <a:ext cx="7277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Las opiniones de los usuarios son de vital importancia en el proceso de soporte y mantenimiento de </a:t>
            </a:r>
            <a:r>
              <a:rPr lang="es-E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software.</a:t>
            </a:r>
            <a:endParaRPr lang="es-ES" altLang="es-E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4" name="3 Grupo"/>
          <p:cNvGrpSpPr>
            <a:grpSpLocks/>
          </p:cNvGrpSpPr>
          <p:nvPr/>
        </p:nvGrpSpPr>
        <p:grpSpPr bwMode="auto">
          <a:xfrm>
            <a:off x="2036534" y="1722397"/>
            <a:ext cx="762000" cy="665162"/>
            <a:chOff x="1828800" y="2667000"/>
            <a:chExt cx="762000" cy="665163"/>
          </a:xfrm>
        </p:grpSpPr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828800" y="2667000"/>
              <a:ext cx="762000" cy="665163"/>
              <a:chOff x="3174" y="2656"/>
              <a:chExt cx="1549" cy="1351"/>
            </a:xfrm>
          </p:grpSpPr>
          <p:sp>
            <p:nvSpPr>
              <p:cNvPr id="3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9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6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3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A5AB81"/>
                  </a:buClr>
                  <a:buSzPct val="7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anose="05000000000000000000" pitchFamily="2" charset="2"/>
                  <a:buChar char=""/>
                  <a:defRPr sz="2000">
                    <a:solidFill>
                      <a:schemeClr val="tx1"/>
                    </a:solidFill>
                    <a:latin typeface="Tw Cen MT" panose="020B06020201040206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sp>
          <p:nvSpPr>
            <p:cNvPr id="36" name="Text Box 16"/>
            <p:cNvSpPr txBox="1">
              <a:spLocks noChangeArrowheads="1"/>
            </p:cNvSpPr>
            <p:nvPr/>
          </p:nvSpPr>
          <p:spPr bwMode="gray">
            <a:xfrm>
              <a:off x="2110292" y="2765425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s-E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" name="CuadroTexto 2"/>
          <p:cNvSpPr txBox="1">
            <a:spLocks noChangeArrowheads="1"/>
          </p:cNvSpPr>
          <p:nvPr/>
        </p:nvSpPr>
        <p:spPr bwMode="auto">
          <a:xfrm>
            <a:off x="2873124" y="5452926"/>
            <a:ext cx="730572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No se ha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experimentado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antes con la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incorporación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conocimiento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dominio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modelos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Transformers para la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automatización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esta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s-ES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tarea</a:t>
            </a:r>
            <a:r>
              <a:rPr lang="en-US" altLang="es-E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altLang="es-E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997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científico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321" y="2713223"/>
            <a:ext cx="9177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s-ES" altLang="es-ES" sz="3200" dirty="0">
                <a:latin typeface="Tahoma" panose="020B0604030504040204" pitchFamily="34" charset="0"/>
                <a:cs typeface="Tahoma" panose="020B0604030504040204" pitchFamily="34" charset="0"/>
              </a:rPr>
              <a:t>¿Puede 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la incorporación de conocimiento del dominio a modelos </a:t>
            </a:r>
            <a:r>
              <a:rPr lang="es-ES" altLang="es-ES" sz="3200" dirty="0">
                <a:latin typeface="Tahoma" panose="020B0604030504040204" pitchFamily="34" charset="0"/>
                <a:cs typeface="Tahoma" panose="020B0604030504040204" pitchFamily="34" charset="0"/>
              </a:rPr>
              <a:t>de lenguaje de arquitectura 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transformer </a:t>
            </a:r>
            <a:r>
              <a:rPr lang="es-ES" altLang="es-ES" sz="3200" dirty="0">
                <a:latin typeface="Tahoma" panose="020B0604030504040204" pitchFamily="34" charset="0"/>
                <a:cs typeface="Tahoma" panose="020B0604030504040204" pitchFamily="34" charset="0"/>
              </a:rPr>
              <a:t>mejorar la eficacia del proceso 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detectar opiniones informativas </a:t>
            </a:r>
            <a:r>
              <a:rPr lang="es-ES" altLang="es-ES" sz="3200" dirty="0">
                <a:latin typeface="Tahoma" panose="020B0604030504040204" pitchFamily="34" charset="0"/>
                <a:cs typeface="Tahoma" panose="020B0604030504040204" pitchFamily="34" charset="0"/>
              </a:rPr>
              <a:t>de usuarios para el soporte de software? </a:t>
            </a:r>
          </a:p>
        </p:txBody>
      </p:sp>
    </p:spTree>
    <p:extLst>
      <p:ext uri="{BB962C8B-B14F-4D97-AF65-F5344CB8AC3E}">
        <p14:creationId xmlns:p14="http://schemas.microsoft.com/office/powerpoint/2010/main" val="539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 General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320" y="2713223"/>
            <a:ext cx="9200709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ts val="800"/>
              </a:spcAft>
            </a:pP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Desarrollar un algoritmo de 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detección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 de opiniones informativas </a:t>
            </a: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 usuarios para un equipo de desarrollo de software que incorpore el conocimiento del dominio a modelos de lenguaje de arquitectura Transformer.</a:t>
            </a:r>
          </a:p>
          <a:p>
            <a:pPr algn="just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s-ES" altLang="es-ES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s-ES" altLang="es-E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781426" y="469901"/>
            <a:ext cx="4543425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Solución propuesta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9" y="1872171"/>
            <a:ext cx="11549617" cy="43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"/>
          <p:cNvSpPr/>
          <p:nvPr/>
        </p:nvSpPr>
        <p:spPr>
          <a:xfrm>
            <a:off x="3640749" y="498036"/>
            <a:ext cx="5137491" cy="855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Vectores de características</a:t>
            </a:r>
            <a:endParaRPr lang="es-ES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7" y="1541141"/>
            <a:ext cx="6310022" cy="2574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6" y="4302738"/>
            <a:ext cx="7398106" cy="2468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489" y="2408524"/>
            <a:ext cx="399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 RC (Relevant Count)</a:t>
            </a:r>
            <a:br>
              <a:rPr lang="en-US" sz="2400" b="1" dirty="0" smtClean="0"/>
            </a:br>
            <a:r>
              <a:rPr lang="en-US" sz="2400" dirty="0" err="1" smtClean="0"/>
              <a:t>Basado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la </a:t>
            </a:r>
            <a:r>
              <a:rPr lang="en-US" sz="2400" dirty="0" err="1" smtClean="0"/>
              <a:t>cantidad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términos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relevantes</a:t>
            </a:r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9489" y="4982679"/>
            <a:ext cx="399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 RP (Relevant Position)</a:t>
            </a:r>
            <a:br>
              <a:rPr lang="en-US" sz="2400" b="1" dirty="0" smtClean="0"/>
            </a:br>
            <a:r>
              <a:rPr lang="en-US" sz="2400" dirty="0" err="1" smtClean="0"/>
              <a:t>Basado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la </a:t>
            </a:r>
            <a:r>
              <a:rPr lang="en-US" sz="2400" dirty="0" err="1" smtClean="0"/>
              <a:t>posición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términos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relevantes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746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977</Words>
  <Application>Microsoft Office PowerPoint</Application>
  <PresentationFormat>Widescreen</PresentationFormat>
  <Paragraphs>253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</dc:creator>
  <cp:lastModifiedBy>RAY</cp:lastModifiedBy>
  <cp:revision>42</cp:revision>
  <dcterms:created xsi:type="dcterms:W3CDTF">2024-10-26T21:36:23Z</dcterms:created>
  <dcterms:modified xsi:type="dcterms:W3CDTF">2025-01-22T16:01:15Z</dcterms:modified>
</cp:coreProperties>
</file>