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7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A0B526-B318-40A2-A5B8-B6A2CC4F0035}" type="datetimeFigureOut">
              <a:rPr lang="en-US" smtClean="0"/>
              <a:t>9/10/2019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3D0406-1642-4B5D-AD6F-EDD85B6C78BD}" type="slidenum">
              <a:rPr lang="en-US" smtClean="0"/>
              <a:t>‹#›</a:t>
            </a:fld>
            <a:endParaRPr lang="en-US"/>
          </a:p>
        </p:txBody>
      </p:sp>
    </p:spTree>
    <p:extLst>
      <p:ext uri="{BB962C8B-B14F-4D97-AF65-F5344CB8AC3E}">
        <p14:creationId xmlns:p14="http://schemas.microsoft.com/office/powerpoint/2010/main" val="624915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987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151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235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80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739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63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298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280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815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991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60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594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822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677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39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375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417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642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444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039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321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401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14400" y="2655751"/>
            <a:ext cx="10363200" cy="1546400"/>
          </a:xfrm>
          <a:prstGeom prst="rect">
            <a:avLst/>
          </a:prstGeom>
        </p:spPr>
        <p:txBody>
          <a:bodyPr spcFirstLastPara="1" wrap="square" lIns="91425" tIns="91425" rIns="91425" bIns="91425" anchor="ctr" anchorCtr="0"/>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Tree>
    <p:extLst>
      <p:ext uri="{BB962C8B-B14F-4D97-AF65-F5344CB8AC3E}">
        <p14:creationId xmlns:p14="http://schemas.microsoft.com/office/powerpoint/2010/main" val="327674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9459"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97663" y="1700809"/>
            <a:ext cx="3368013" cy="33581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18143" y="1700809"/>
            <a:ext cx="3368013" cy="3358159"/>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 hasCustomPrompt="1"/>
          </p:nvPr>
        </p:nvSpPr>
        <p:spPr>
          <a:xfrm>
            <a:off x="2331488" y="1832542"/>
            <a:ext cx="3092437" cy="211311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649232" y="1832542"/>
            <a:ext cx="3092437" cy="211311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xmlns="" id="{586A1ABE-161D-4DB1-B774-1153E4471A63}"/>
              </a:ext>
            </a:extLst>
          </p:cNvPr>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xmlns="" id="{67369799-0345-405E-A17B-2F89B880EF71}"/>
              </a:ext>
            </a:extLst>
          </p:cNvPr>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80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6480043" y="1220755"/>
            <a:ext cx="4416491" cy="4416491"/>
            <a:chOff x="5112060" y="1203598"/>
            <a:chExt cx="3312368" cy="3312368"/>
          </a:xfrm>
        </p:grpSpPr>
        <p:sp>
          <p:nvSpPr>
            <p:cNvPr id="3" name="Oval 2"/>
            <p:cNvSpPr/>
            <p:nvPr userDrawn="1"/>
          </p:nvSpPr>
          <p:spPr>
            <a:xfrm>
              <a:off x="5184068" y="1275606"/>
              <a:ext cx="3168352" cy="316835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srgbClr val="FFFFFF"/>
                </a:solidFill>
              </a:endParaRPr>
            </a:p>
          </p:txBody>
        </p:sp>
        <p:sp>
          <p:nvSpPr>
            <p:cNvPr id="7" name="Oval 6"/>
            <p:cNvSpPr/>
            <p:nvPr userDrawn="1"/>
          </p:nvSpPr>
          <p:spPr>
            <a:xfrm>
              <a:off x="5112060" y="1203598"/>
              <a:ext cx="3312368" cy="3312368"/>
            </a:xfrm>
            <a:prstGeom prst="ellipse">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srgbClr val="FFFFFF"/>
                </a:solidFill>
              </a:endParaRPr>
            </a:p>
          </p:txBody>
        </p:sp>
      </p:grpSp>
      <p:sp>
        <p:nvSpPr>
          <p:cNvPr id="2" name="Parallelogram 1"/>
          <p:cNvSpPr/>
          <p:nvPr userDrawn="1"/>
        </p:nvSpPr>
        <p:spPr>
          <a:xfrm>
            <a:off x="0" y="0"/>
            <a:ext cx="6624736" cy="6858000"/>
          </a:xfrm>
          <a:prstGeom prst="parallelogram">
            <a:avLst>
              <a:gd name="adj" fmla="val 550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srgbClr val="FFFFFF"/>
              </a:solidFill>
            </a:endParaRPr>
          </a:p>
        </p:txBody>
      </p:sp>
      <p:sp>
        <p:nvSpPr>
          <p:cNvPr id="10" name="Text Placeholder 9"/>
          <p:cNvSpPr>
            <a:spLocks noGrp="1"/>
          </p:cNvSpPr>
          <p:nvPr>
            <p:ph type="body" sz="quarter" idx="10" hasCustomPrompt="1"/>
          </p:nvPr>
        </p:nvSpPr>
        <p:spPr>
          <a:xfrm>
            <a:off x="6576054" y="2564904"/>
            <a:ext cx="4224469" cy="1319259"/>
          </a:xfrm>
          <a:prstGeom prst="rect">
            <a:avLst/>
          </a:prstGeom>
        </p:spPr>
        <p:txBody>
          <a:bodyPr anchor="ctr"/>
          <a:lstStyle>
            <a:lvl1pPr marL="0" indent="0" algn="ctr">
              <a:lnSpc>
                <a:spcPct val="80000"/>
              </a:lnSpc>
              <a:buNone/>
              <a:defRPr sz="4800" b="0" baseline="0">
                <a:solidFill>
                  <a:schemeClr val="accent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6576054" y="3853683"/>
            <a:ext cx="4224469" cy="631435"/>
          </a:xfrm>
          <a:prstGeom prst="rect">
            <a:avLst/>
          </a:prstGeom>
        </p:spPr>
        <p:txBody>
          <a:bodyPr anchor="ctr"/>
          <a:lstStyle>
            <a:lvl1pPr marL="0" indent="0" algn="ctr">
              <a:lnSpc>
                <a:spcPct val="90000"/>
              </a:lnSpc>
              <a:buNone/>
              <a:defRPr sz="1600" b="0" baseline="0">
                <a:solidFill>
                  <a:schemeClr val="accent1"/>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29929" y="1819517"/>
            <a:ext cx="3088908" cy="3218967"/>
          </a:xfrm>
          <a:prstGeom prst="rect">
            <a:avLst/>
          </a:prstGeom>
        </p:spPr>
      </p:pic>
    </p:spTree>
    <p:extLst>
      <p:ext uri="{BB962C8B-B14F-4D97-AF65-F5344CB8AC3E}">
        <p14:creationId xmlns:p14="http://schemas.microsoft.com/office/powerpoint/2010/main" val="2850699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2" y="6459787"/>
            <a:ext cx="2472271" cy="365125"/>
          </a:xfrm>
          <a:prstGeom prst="rect">
            <a:avLst/>
          </a:prstGeom>
        </p:spPr>
        <p:txBody>
          <a:bodyPr/>
          <a:lstStyle/>
          <a:p>
            <a:pPr latinLnBrk="1"/>
            <a:fld id="{C3F20028-50DE-4406-9148-1A8A39E5843C}" type="datetime1">
              <a:rPr lang="en-US">
                <a:solidFill>
                  <a:srgbClr val="000000"/>
                </a:solidFill>
              </a:rPr>
              <a:pPr latinLnBrk="1"/>
              <a:t>9/10/2019</a:t>
            </a:fld>
            <a:endParaRPr lang="en-US">
              <a:solidFill>
                <a:srgbClr val="000000"/>
              </a:solidFill>
            </a:endParaRPr>
          </a:p>
        </p:txBody>
      </p:sp>
      <p:sp>
        <p:nvSpPr>
          <p:cNvPr id="5" name="Footer Placeholder 4"/>
          <p:cNvSpPr>
            <a:spLocks noGrp="1"/>
          </p:cNvSpPr>
          <p:nvPr>
            <p:ph type="ftr" sz="quarter" idx="11"/>
          </p:nvPr>
        </p:nvSpPr>
        <p:spPr>
          <a:xfrm>
            <a:off x="3686186" y="6459787"/>
            <a:ext cx="4822804" cy="365125"/>
          </a:xfrm>
          <a:prstGeom prst="rect">
            <a:avLst/>
          </a:prstGeom>
        </p:spPr>
        <p:txBody>
          <a:bodyPr/>
          <a:lstStyle/>
          <a:p>
            <a:pPr latinLnBrk="1"/>
            <a:r>
              <a:rPr lang="en-US">
                <a:solidFill>
                  <a:srgbClr val="000000"/>
                </a:solidFill>
              </a:rPr>
              <a:t>Jason Lindsley - MIS 5211 - Scanning Exercise</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738209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914400" y="2619123"/>
            <a:ext cx="10363200" cy="15464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endParaRPr/>
          </a:p>
        </p:txBody>
      </p:sp>
      <p:sp>
        <p:nvSpPr>
          <p:cNvPr id="13" name="Google Shape;13;p3"/>
          <p:cNvSpPr txBox="1">
            <a:spLocks noGrp="1"/>
          </p:cNvSpPr>
          <p:nvPr>
            <p:ph type="subTitle" idx="1"/>
          </p:nvPr>
        </p:nvSpPr>
        <p:spPr>
          <a:xfrm>
            <a:off x="914400" y="4193137"/>
            <a:ext cx="10363200" cy="1046400"/>
          </a:xfrm>
          <a:prstGeom prst="rect">
            <a:avLst/>
          </a:prstGeom>
        </p:spPr>
        <p:txBody>
          <a:bodyPr spcFirstLastPara="1" wrap="square" lIns="91425" tIns="91425" rIns="91425" bIns="91425" anchor="t" anchorCtr="0"/>
          <a:lstStyle>
            <a:lvl1pPr lvl="0" algn="ctr" rtl="0">
              <a:spcBef>
                <a:spcPts val="0"/>
              </a:spcBef>
              <a:spcAft>
                <a:spcPts val="0"/>
              </a:spcAft>
              <a:buSzPts val="2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14" name="Google Shape;14;p3"/>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09851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2267900" y="1866400"/>
            <a:ext cx="7656400" cy="1093200"/>
          </a:xfrm>
          <a:prstGeom prst="rect">
            <a:avLst/>
          </a:prstGeom>
        </p:spPr>
        <p:txBody>
          <a:bodyPr spcFirstLastPara="1" wrap="square" lIns="91425" tIns="91425" rIns="91425" bIns="91425" anchor="t" anchorCtr="0"/>
          <a:lstStyle>
            <a:lvl1pPr marL="609585" lvl="0" indent="-558786" algn="ctr" rtl="0">
              <a:spcBef>
                <a:spcPts val="800"/>
              </a:spcBef>
              <a:spcAft>
                <a:spcPts val="0"/>
              </a:spcAft>
              <a:buSzPts val="3000"/>
              <a:buChar char="✘"/>
              <a:defRPr sz="4000"/>
            </a:lvl1pPr>
            <a:lvl2pPr marL="1219170" lvl="1" indent="-558786" algn="ctr" rtl="0">
              <a:spcBef>
                <a:spcPts val="0"/>
              </a:spcBef>
              <a:spcAft>
                <a:spcPts val="0"/>
              </a:spcAft>
              <a:buSzPts val="3000"/>
              <a:buChar char="○"/>
              <a:defRPr sz="4000"/>
            </a:lvl2pPr>
            <a:lvl3pPr marL="1828754" lvl="2" indent="-558786" algn="ctr" rtl="0">
              <a:spcBef>
                <a:spcPts val="0"/>
              </a:spcBef>
              <a:spcAft>
                <a:spcPts val="0"/>
              </a:spcAft>
              <a:buSzPts val="3000"/>
              <a:buChar char="■"/>
              <a:defRPr sz="4000"/>
            </a:lvl3pPr>
            <a:lvl4pPr marL="2438339" lvl="3" indent="-558786" algn="ctr" rtl="0">
              <a:spcBef>
                <a:spcPts val="0"/>
              </a:spcBef>
              <a:spcAft>
                <a:spcPts val="0"/>
              </a:spcAft>
              <a:buSzPts val="3000"/>
              <a:buChar char="●"/>
              <a:defRPr sz="4000"/>
            </a:lvl4pPr>
            <a:lvl5pPr marL="3047924" lvl="4" indent="-558786" algn="ctr" rtl="0">
              <a:spcBef>
                <a:spcPts val="0"/>
              </a:spcBef>
              <a:spcAft>
                <a:spcPts val="0"/>
              </a:spcAft>
              <a:buSzPts val="3000"/>
              <a:buChar char="○"/>
              <a:defRPr sz="4000"/>
            </a:lvl5pPr>
            <a:lvl6pPr marL="3657509" lvl="5" indent="-558786" algn="ctr" rtl="0">
              <a:spcBef>
                <a:spcPts val="0"/>
              </a:spcBef>
              <a:spcAft>
                <a:spcPts val="0"/>
              </a:spcAft>
              <a:buSzPts val="3000"/>
              <a:buChar char="■"/>
              <a:defRPr sz="4000"/>
            </a:lvl6pPr>
            <a:lvl7pPr marL="4267093" lvl="6" indent="-558786" algn="ctr" rtl="0">
              <a:spcBef>
                <a:spcPts val="0"/>
              </a:spcBef>
              <a:spcAft>
                <a:spcPts val="0"/>
              </a:spcAft>
              <a:buSzPts val="3000"/>
              <a:buChar char="●"/>
              <a:defRPr sz="4000"/>
            </a:lvl7pPr>
            <a:lvl8pPr marL="4876678" lvl="7" indent="-558786" algn="ctr" rtl="0">
              <a:spcBef>
                <a:spcPts val="0"/>
              </a:spcBef>
              <a:spcAft>
                <a:spcPts val="0"/>
              </a:spcAft>
              <a:buSzPts val="3000"/>
              <a:buChar char="○"/>
              <a:defRPr sz="4000"/>
            </a:lvl8pPr>
            <a:lvl9pPr marL="5486263" lvl="8" indent="-558786" algn="ctr">
              <a:spcBef>
                <a:spcPts val="0"/>
              </a:spcBef>
              <a:spcAft>
                <a:spcPts val="0"/>
              </a:spcAft>
              <a:buSzPts val="3000"/>
              <a:buChar char="■"/>
              <a:defRPr sz="4000"/>
            </a:lvl9pPr>
          </a:lstStyle>
          <a:p>
            <a:endParaRPr/>
          </a:p>
        </p:txBody>
      </p:sp>
      <p:sp>
        <p:nvSpPr>
          <p:cNvPr id="17" name="Google Shape;17;p4"/>
          <p:cNvSpPr txBox="1"/>
          <p:nvPr/>
        </p:nvSpPr>
        <p:spPr>
          <a:xfrm>
            <a:off x="4791200" y="1143425"/>
            <a:ext cx="2609600" cy="871600"/>
          </a:xfrm>
          <a:prstGeom prst="rect">
            <a:avLst/>
          </a:prstGeom>
          <a:noFill/>
          <a:ln>
            <a:noFill/>
          </a:ln>
        </p:spPr>
        <p:txBody>
          <a:bodyPr spcFirstLastPara="1" wrap="square" lIns="121900" tIns="121900" rIns="121900" bIns="121900" anchor="ctr" anchorCtr="0">
            <a:noAutofit/>
          </a:bodyPr>
          <a:lstStyle/>
          <a:p>
            <a:pPr algn="ctr">
              <a:buClr>
                <a:srgbClr val="000000"/>
              </a:buClr>
              <a:buFont typeface="Arial"/>
              <a:buNone/>
            </a:pPr>
            <a:r>
              <a:rPr lang="en" sz="12800" kern="0">
                <a:solidFill>
                  <a:srgbClr val="FFFFFF"/>
                </a:solidFill>
                <a:latin typeface="Walter Turncoat"/>
                <a:ea typeface="Walter Turncoat"/>
                <a:cs typeface="Walter Turncoat"/>
                <a:sym typeface="Walter Turncoat"/>
              </a:rPr>
              <a:t>“</a:t>
            </a:r>
            <a:endParaRPr sz="12800" kern="0">
              <a:solidFill>
                <a:srgbClr val="FFFFFF"/>
              </a:solidFill>
              <a:latin typeface="Walter Turncoat"/>
              <a:ea typeface="Walter Turncoat"/>
              <a:cs typeface="Walter Turncoat"/>
              <a:sym typeface="Walter Turncoat"/>
            </a:endParaRPr>
          </a:p>
        </p:txBody>
      </p:sp>
      <p:sp>
        <p:nvSpPr>
          <p:cNvPr id="18" name="Google Shape;18;p4"/>
          <p:cNvSpPr/>
          <p:nvPr/>
        </p:nvSpPr>
        <p:spPr>
          <a:xfrm>
            <a:off x="5504200" y="734200"/>
            <a:ext cx="1183615" cy="1132213"/>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9" name="Google Shape;19;p4"/>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980593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609600" y="2084533"/>
            <a:ext cx="10972800" cy="3337600"/>
          </a:xfrm>
          <a:prstGeom prst="rect">
            <a:avLst/>
          </a:prstGeom>
        </p:spPr>
        <p:txBody>
          <a:bodyPr spcFirstLastPara="1" wrap="square" lIns="91425" tIns="91425" rIns="91425" bIns="91425" anchor="t" anchorCtr="0"/>
          <a:lstStyle>
            <a:lvl1pPr marL="609585" lvl="0" indent="-474121">
              <a:spcBef>
                <a:spcPts val="800"/>
              </a:spcBef>
              <a:spcAft>
                <a:spcPts val="0"/>
              </a:spcAft>
              <a:buSzPts val="20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a:lvl4pPr>
            <a:lvl5pPr marL="3047924" lvl="4" indent="-474121">
              <a:spcBef>
                <a:spcPts val="0"/>
              </a:spcBef>
              <a:spcAft>
                <a:spcPts val="0"/>
              </a:spcAft>
              <a:buSzPts val="2000"/>
              <a:buChar char="○"/>
              <a:defRPr/>
            </a:lvl5pPr>
            <a:lvl6pPr marL="3657509" lvl="5" indent="-474121">
              <a:spcBef>
                <a:spcPts val="0"/>
              </a:spcBef>
              <a:spcAft>
                <a:spcPts val="0"/>
              </a:spcAft>
              <a:buSzPts val="2000"/>
              <a:buChar char="■"/>
              <a:defRPr/>
            </a:lvl6pPr>
            <a:lvl7pPr marL="4267093" lvl="6" indent="-474121">
              <a:spcBef>
                <a:spcPts val="0"/>
              </a:spcBef>
              <a:spcAft>
                <a:spcPts val="0"/>
              </a:spcAft>
              <a:buSzPts val="2000"/>
              <a:buChar char="●"/>
              <a:defRPr/>
            </a:lvl7pPr>
            <a:lvl8pPr marL="4876678" lvl="7" indent="-474121">
              <a:spcBef>
                <a:spcPts val="0"/>
              </a:spcBef>
              <a:spcAft>
                <a:spcPts val="0"/>
              </a:spcAft>
              <a:buSzPts val="2000"/>
              <a:buChar char="○"/>
              <a:defRPr/>
            </a:lvl8pPr>
            <a:lvl9pPr marL="5486263" lvl="8" indent="-474121">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25661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609600" y="2010567"/>
            <a:ext cx="5326000" cy="4557200"/>
          </a:xfrm>
          <a:prstGeom prst="rect">
            <a:avLst/>
          </a:prstGeom>
        </p:spPr>
        <p:txBody>
          <a:bodyPr spcFirstLastPara="1" wrap="square" lIns="91425" tIns="91425" rIns="91425" bIns="91425" anchor="t" anchorCtr="0"/>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27" name="Google Shape;27;p6"/>
          <p:cNvSpPr txBox="1">
            <a:spLocks noGrp="1"/>
          </p:cNvSpPr>
          <p:nvPr>
            <p:ph type="body" idx="2"/>
          </p:nvPr>
        </p:nvSpPr>
        <p:spPr>
          <a:xfrm>
            <a:off x="6256367" y="2010567"/>
            <a:ext cx="5326000" cy="4557200"/>
          </a:xfrm>
          <a:prstGeom prst="rect">
            <a:avLst/>
          </a:prstGeom>
        </p:spPr>
        <p:txBody>
          <a:bodyPr spcFirstLastPara="1" wrap="square" lIns="91425" tIns="91425" rIns="91425" bIns="91425" anchor="t" anchorCtr="0"/>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28" name="Google Shape;28;p6"/>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37062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1" name="Google Shape;31;p7"/>
          <p:cNvSpPr txBox="1">
            <a:spLocks noGrp="1"/>
          </p:cNvSpPr>
          <p:nvPr>
            <p:ph type="body" idx="1"/>
          </p:nvPr>
        </p:nvSpPr>
        <p:spPr>
          <a:xfrm>
            <a:off x="609600" y="2010567"/>
            <a:ext cx="3509200" cy="45572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2" name="Google Shape;32;p7"/>
          <p:cNvSpPr txBox="1">
            <a:spLocks noGrp="1"/>
          </p:cNvSpPr>
          <p:nvPr>
            <p:ph type="body" idx="2"/>
          </p:nvPr>
        </p:nvSpPr>
        <p:spPr>
          <a:xfrm>
            <a:off x="4298619" y="2010567"/>
            <a:ext cx="3509200" cy="45572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3" name="Google Shape;33;p7"/>
          <p:cNvSpPr txBox="1">
            <a:spLocks noGrp="1"/>
          </p:cNvSpPr>
          <p:nvPr>
            <p:ph type="body" idx="3"/>
          </p:nvPr>
        </p:nvSpPr>
        <p:spPr>
          <a:xfrm>
            <a:off x="7987636" y="2010567"/>
            <a:ext cx="3509200" cy="45572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4" name="Google Shape;34;p7"/>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51744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lstStyle>
            <a:lvl1pPr marL="609585" lvl="0" indent="-304792" algn="ctr">
              <a:spcBef>
                <a:spcPts val="480"/>
              </a:spcBef>
              <a:spcAft>
                <a:spcPts val="0"/>
              </a:spcAft>
              <a:buSzPts val="1800"/>
              <a:buNone/>
              <a:defRPr sz="2400"/>
            </a:lvl1pPr>
          </a:lstStyle>
          <a:p>
            <a:endParaRPr/>
          </a:p>
        </p:txBody>
      </p:sp>
      <p:sp>
        <p:nvSpPr>
          <p:cNvPr id="40" name="Google Shape;40;p9"/>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207336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4021834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8033" y="1290633"/>
            <a:ext cx="12208000" cy="1143200"/>
          </a:xfrm>
          <a:prstGeom prst="rect">
            <a:avLst/>
          </a:prstGeom>
        </p:spPr>
        <p:txBody>
          <a:bodyPr spcFirstLastPara="1" wrap="square" lIns="91425" tIns="91425" rIns="91425" bIns="91425" anchor="t"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5730200" y="6443967"/>
            <a:ext cx="731600" cy="414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96368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033" y="1290633"/>
            <a:ext cx="12208000" cy="1143200"/>
          </a:xfrm>
          <a:prstGeom prst="rect">
            <a:avLst/>
          </a:prstGeom>
          <a:noFill/>
          <a:ln>
            <a:noFill/>
          </a:ln>
        </p:spPr>
        <p:txBody>
          <a:bodyPr spcFirstLastPara="1" wrap="square" lIns="91425" tIns="91425" rIns="91425" bIns="91425" anchor="t" anchorCtr="0"/>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609600" y="2084533"/>
            <a:ext cx="10972800" cy="33376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5730200" y="6443967"/>
            <a:ext cx="731600" cy="414000"/>
          </a:xfrm>
          <a:prstGeom prst="rect">
            <a:avLst/>
          </a:prstGeom>
          <a:noFill/>
          <a:ln>
            <a:noFill/>
          </a:ln>
        </p:spPr>
        <p:txBody>
          <a:bodyPr spcFirstLastPara="1" wrap="square" lIns="91425" tIns="91425" rIns="91425" bIns="91425" anchor="t" anchorCtr="0">
            <a:noAutofit/>
          </a:bodyPr>
          <a:lstStyle>
            <a:lvl1pPr lvl="0" algn="ctr">
              <a:buNone/>
              <a:defRPr sz="1333">
                <a:solidFill>
                  <a:srgbClr val="FFFFFF"/>
                </a:solidFill>
                <a:latin typeface="Sniglet"/>
                <a:ea typeface="Sniglet"/>
                <a:cs typeface="Sniglet"/>
                <a:sym typeface="Sniglet"/>
              </a:defRPr>
            </a:lvl1pPr>
            <a:lvl2pPr lvl="1" algn="ctr">
              <a:buNone/>
              <a:defRPr sz="1333">
                <a:solidFill>
                  <a:srgbClr val="FFFFFF"/>
                </a:solidFill>
                <a:latin typeface="Sniglet"/>
                <a:ea typeface="Sniglet"/>
                <a:cs typeface="Sniglet"/>
                <a:sym typeface="Sniglet"/>
              </a:defRPr>
            </a:lvl2pPr>
            <a:lvl3pPr lvl="2" algn="ctr">
              <a:buNone/>
              <a:defRPr sz="1333">
                <a:solidFill>
                  <a:srgbClr val="FFFFFF"/>
                </a:solidFill>
                <a:latin typeface="Sniglet"/>
                <a:ea typeface="Sniglet"/>
                <a:cs typeface="Sniglet"/>
                <a:sym typeface="Sniglet"/>
              </a:defRPr>
            </a:lvl3pPr>
            <a:lvl4pPr lvl="3" algn="ctr">
              <a:buNone/>
              <a:defRPr sz="1333">
                <a:solidFill>
                  <a:srgbClr val="FFFFFF"/>
                </a:solidFill>
                <a:latin typeface="Sniglet"/>
                <a:ea typeface="Sniglet"/>
                <a:cs typeface="Sniglet"/>
                <a:sym typeface="Sniglet"/>
              </a:defRPr>
            </a:lvl4pPr>
            <a:lvl5pPr lvl="4" algn="ctr">
              <a:buNone/>
              <a:defRPr sz="1333">
                <a:solidFill>
                  <a:srgbClr val="FFFFFF"/>
                </a:solidFill>
                <a:latin typeface="Sniglet"/>
                <a:ea typeface="Sniglet"/>
                <a:cs typeface="Sniglet"/>
                <a:sym typeface="Sniglet"/>
              </a:defRPr>
            </a:lvl5pPr>
            <a:lvl6pPr lvl="5" algn="ctr">
              <a:buNone/>
              <a:defRPr sz="1333">
                <a:solidFill>
                  <a:srgbClr val="FFFFFF"/>
                </a:solidFill>
                <a:latin typeface="Sniglet"/>
                <a:ea typeface="Sniglet"/>
                <a:cs typeface="Sniglet"/>
                <a:sym typeface="Sniglet"/>
              </a:defRPr>
            </a:lvl6pPr>
            <a:lvl7pPr lvl="6" algn="ctr">
              <a:buNone/>
              <a:defRPr sz="1333">
                <a:solidFill>
                  <a:srgbClr val="FFFFFF"/>
                </a:solidFill>
                <a:latin typeface="Sniglet"/>
                <a:ea typeface="Sniglet"/>
                <a:cs typeface="Sniglet"/>
                <a:sym typeface="Sniglet"/>
              </a:defRPr>
            </a:lvl7pPr>
            <a:lvl8pPr lvl="7" algn="ctr">
              <a:buNone/>
              <a:defRPr sz="1333">
                <a:solidFill>
                  <a:srgbClr val="FFFFFF"/>
                </a:solidFill>
                <a:latin typeface="Sniglet"/>
                <a:ea typeface="Sniglet"/>
                <a:cs typeface="Sniglet"/>
                <a:sym typeface="Sniglet"/>
              </a:defRPr>
            </a:lvl8pPr>
            <a:lvl9pPr lvl="8" algn="ctr">
              <a:buNone/>
              <a:defRPr sz="1333">
                <a:solidFill>
                  <a:srgbClr val="FFFFFF"/>
                </a:solidFill>
                <a:latin typeface="Sniglet"/>
                <a:ea typeface="Sniglet"/>
                <a:cs typeface="Sniglet"/>
                <a:sym typeface="Sniglet"/>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239378613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2878" y="-14040"/>
            <a:ext cx="12153088" cy="917125"/>
          </a:xfrm>
          <a:prstGeom prst="rect">
            <a:avLst/>
          </a:prstGeom>
        </p:spPr>
        <p:txBody>
          <a:bodyPr spcFirstLastPara="1" wrap="square" lIns="121900" tIns="121900" rIns="121900" bIns="121900" anchor="t" anchorCtr="0">
            <a:noAutofit/>
          </a:bodyPr>
          <a:lstStyle/>
          <a:p>
            <a:r>
              <a:rPr lang="en-US" sz="3600" b="1" dirty="0" smtClean="0">
                <a:latin typeface="OCR A Extended" panose="02010509020102010303" pitchFamily="50" charset="0"/>
                <a:cs typeface="MV Boli" panose="02000500030200090000" pitchFamily="2" charset="0"/>
              </a:rPr>
              <a:t>Reporting</a:t>
            </a:r>
            <a:endParaRPr lang="en-US" sz="3600" b="1" dirty="0">
              <a:latin typeface="OCR A Extended" panose="02010509020102010303" pitchFamily="50" charset="0"/>
              <a:cs typeface="MV Boli" panose="02000500030200090000" pitchFamily="2" charset="0"/>
            </a:endParaRPr>
          </a:p>
        </p:txBody>
      </p:sp>
      <p:sp>
        <p:nvSpPr>
          <p:cNvPr id="133" name="Google Shape;133;p19"/>
          <p:cNvSpPr txBox="1">
            <a:spLocks noGrp="1"/>
          </p:cNvSpPr>
          <p:nvPr>
            <p:ph type="body" idx="2"/>
          </p:nvPr>
        </p:nvSpPr>
        <p:spPr>
          <a:xfrm>
            <a:off x="774789" y="746975"/>
            <a:ext cx="11282072" cy="5666705"/>
          </a:xfrm>
          <a:prstGeom prst="rect">
            <a:avLst/>
          </a:prstGeom>
        </p:spPr>
        <p:txBody>
          <a:bodyPr spcFirstLastPara="1" wrap="square" lIns="121900" tIns="121900" rIns="121900" bIns="121900" anchor="t" anchorCtr="0">
            <a:noAutofit/>
          </a:bodyPr>
          <a:lstStyle/>
          <a:p>
            <a:pPr marL="0" indent="0" algn="just">
              <a:buNone/>
            </a:pPr>
            <a:r>
              <a:rPr lang="en-US" sz="2200" dirty="0" smtClean="0">
                <a:latin typeface="OCR A Extended" panose="02010509020102010303" pitchFamily="50" charset="0"/>
                <a:cs typeface="MV Boli" panose="02000500030200090000" pitchFamily="2" charset="0"/>
              </a:rPr>
              <a:t>This </a:t>
            </a:r>
            <a:r>
              <a:rPr lang="en-US" sz="2200" dirty="0">
                <a:latin typeface="OCR A Extended" panose="02010509020102010303" pitchFamily="50" charset="0"/>
                <a:cs typeface="MV Boli" panose="02000500030200090000" pitchFamily="2" charset="0"/>
              </a:rPr>
              <a:t>document is intended to define the base criteria for penetration testing reporting. </a:t>
            </a:r>
            <a:endParaRPr lang="en-US" sz="2200" dirty="0" smtClean="0">
              <a:latin typeface="OCR A Extended" panose="02010509020102010303" pitchFamily="50" charset="0"/>
              <a:cs typeface="MV Boli" panose="02000500030200090000" pitchFamily="2" charset="0"/>
            </a:endParaRPr>
          </a:p>
          <a:p>
            <a:pPr marL="0" indent="0" algn="just">
              <a:buNone/>
            </a:pPr>
            <a:endParaRPr lang="en-US" sz="2200" dirty="0" smtClean="0">
              <a:latin typeface="OCR A Extended" panose="02010509020102010303" pitchFamily="50" charset="0"/>
              <a:cs typeface="MV Boli" panose="02000500030200090000" pitchFamily="2" charset="0"/>
            </a:endParaRPr>
          </a:p>
          <a:p>
            <a:pPr marL="0" indent="0" algn="just">
              <a:buNone/>
            </a:pPr>
            <a:r>
              <a:rPr lang="en-US" sz="2200" dirty="0" smtClean="0">
                <a:latin typeface="OCR A Extended" panose="02010509020102010303" pitchFamily="50" charset="0"/>
                <a:cs typeface="MV Boli" panose="02000500030200090000" pitchFamily="2" charset="0"/>
              </a:rPr>
              <a:t>To provide </a:t>
            </a:r>
            <a:r>
              <a:rPr lang="en-US" sz="2200" dirty="0">
                <a:latin typeface="OCR A Extended" panose="02010509020102010303" pitchFamily="50" charset="0"/>
                <a:cs typeface="MV Boli" panose="02000500030200090000" pitchFamily="2" charset="0"/>
              </a:rPr>
              <a:t>a high level understanding of the items required within a report as well as a structure for the report to provide value to the reader. </a:t>
            </a:r>
          </a:p>
        </p:txBody>
      </p:sp>
      <p:sp>
        <p:nvSpPr>
          <p:cNvPr id="10" name="Google Shape;400;p37"/>
          <p:cNvSpPr/>
          <p:nvPr/>
        </p:nvSpPr>
        <p:spPr>
          <a:xfrm>
            <a:off x="199712" y="1061639"/>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pic>
        <p:nvPicPr>
          <p:cNvPr id="2" name="Picture 1"/>
          <p:cNvPicPr>
            <a:picLocks noChangeAspect="1"/>
          </p:cNvPicPr>
          <p:nvPr/>
        </p:nvPicPr>
        <p:blipFill>
          <a:blip r:embed="rId3"/>
          <a:stretch>
            <a:fillRect/>
          </a:stretch>
        </p:blipFill>
        <p:spPr>
          <a:xfrm>
            <a:off x="8873544" y="3552423"/>
            <a:ext cx="3279820" cy="3279820"/>
          </a:xfrm>
          <a:prstGeom prst="rect">
            <a:avLst/>
          </a:prstGeom>
        </p:spPr>
      </p:pic>
      <p:sp>
        <p:nvSpPr>
          <p:cNvPr id="6" name="Google Shape;400;p37"/>
          <p:cNvSpPr/>
          <p:nvPr/>
        </p:nvSpPr>
        <p:spPr>
          <a:xfrm>
            <a:off x="211517" y="2309067"/>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spTree>
    <p:extLst>
      <p:ext uri="{BB962C8B-B14F-4D97-AF65-F5344CB8AC3E}">
        <p14:creationId xmlns:p14="http://schemas.microsoft.com/office/powerpoint/2010/main" val="2387350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2878" y="-14040"/>
            <a:ext cx="12153088" cy="917125"/>
          </a:xfrm>
          <a:prstGeom prst="rect">
            <a:avLst/>
          </a:prstGeom>
        </p:spPr>
        <p:txBody>
          <a:bodyPr spcFirstLastPara="1" wrap="square" lIns="121900" tIns="121900" rIns="121900" bIns="121900" anchor="t" anchorCtr="0">
            <a:noAutofit/>
          </a:bodyPr>
          <a:lstStyle/>
          <a:p>
            <a:r>
              <a:rPr lang="en-US" sz="3200" b="1" dirty="0">
                <a:latin typeface="OCR A Extended" panose="02010509020102010303" pitchFamily="50" charset="0"/>
                <a:cs typeface="MV Boli" panose="02000500030200090000" pitchFamily="2" charset="0"/>
              </a:rPr>
              <a:t>Technical Report</a:t>
            </a:r>
          </a:p>
        </p:txBody>
      </p:sp>
      <p:sp>
        <p:nvSpPr>
          <p:cNvPr id="133" name="Google Shape;133;p19"/>
          <p:cNvSpPr txBox="1">
            <a:spLocks noGrp="1"/>
          </p:cNvSpPr>
          <p:nvPr>
            <p:ph type="body" idx="2"/>
          </p:nvPr>
        </p:nvSpPr>
        <p:spPr>
          <a:xfrm>
            <a:off x="562198" y="669701"/>
            <a:ext cx="11578011" cy="4778061"/>
          </a:xfrm>
          <a:prstGeom prst="rect">
            <a:avLst/>
          </a:prstGeom>
        </p:spPr>
        <p:txBody>
          <a:bodyPr spcFirstLastPara="1" wrap="square" lIns="121900" tIns="121900" rIns="121900" bIns="121900" anchor="t" anchorCtr="0">
            <a:noAutofit/>
          </a:bodyPr>
          <a:lstStyle/>
          <a:p>
            <a:pPr marL="0" indent="0" algn="just">
              <a:buNone/>
            </a:pPr>
            <a:r>
              <a:rPr lang="en-US" sz="2000" dirty="0">
                <a:solidFill>
                  <a:srgbClr val="FFC000"/>
                </a:solidFill>
                <a:latin typeface="OCR A Extended" panose="02010509020102010303" pitchFamily="50" charset="0"/>
                <a:cs typeface="MV Boli" panose="02000500030200090000" pitchFamily="2" charset="0"/>
              </a:rPr>
              <a:t>Introduction:</a:t>
            </a:r>
          </a:p>
          <a:p>
            <a:pPr marL="0" indent="0" algn="just">
              <a:buNone/>
            </a:pPr>
            <a:r>
              <a:rPr lang="en-US" sz="2000" dirty="0" smtClean="0">
                <a:latin typeface="OCR A Extended" panose="02010509020102010303" pitchFamily="50" charset="0"/>
                <a:cs typeface="MV Boli" panose="02000500030200090000" pitchFamily="2" charset="0"/>
              </a:rPr>
              <a:t>The </a:t>
            </a:r>
            <a:r>
              <a:rPr lang="en-US" sz="2000" dirty="0">
                <a:latin typeface="OCR A Extended" panose="02010509020102010303" pitchFamily="50" charset="0"/>
                <a:cs typeface="MV Boli" panose="02000500030200090000" pitchFamily="2" charset="0"/>
              </a:rPr>
              <a:t>introduction </a:t>
            </a:r>
            <a:r>
              <a:rPr lang="en-US" sz="2000" dirty="0" smtClean="0">
                <a:latin typeface="OCR A Extended" panose="02010509020102010303" pitchFamily="50" charset="0"/>
                <a:cs typeface="MV Boli" panose="02000500030200090000" pitchFamily="2" charset="0"/>
              </a:rPr>
              <a:t>of the technical report is </a:t>
            </a:r>
            <a:r>
              <a:rPr lang="en-US" sz="2000" dirty="0">
                <a:latin typeface="OCR A Extended" panose="02010509020102010303" pitchFamily="50" charset="0"/>
                <a:cs typeface="MV Boli" panose="02000500030200090000" pitchFamily="2" charset="0"/>
              </a:rPr>
              <a:t>intended to be an initial inventory of</a:t>
            </a:r>
            <a:r>
              <a:rPr lang="en-US" sz="2000" dirty="0" smtClean="0">
                <a:latin typeface="OCR A Extended" panose="02010509020102010303" pitchFamily="50" charset="0"/>
                <a:cs typeface="MV Boli" panose="02000500030200090000" pitchFamily="2" charset="0"/>
              </a:rPr>
              <a:t>:</a:t>
            </a:r>
          </a:p>
          <a:p>
            <a:pPr marL="0" indent="0" algn="just">
              <a:buNone/>
            </a:pPr>
            <a:endParaRPr lang="en-US" sz="2000" dirty="0" smtClean="0">
              <a:latin typeface="OCR A Extended" panose="02010509020102010303" pitchFamily="50" charset="0"/>
              <a:cs typeface="MV Boli" panose="02000500030200090000" pitchFamily="2" charset="0"/>
            </a:endParaRPr>
          </a:p>
          <a:p>
            <a:pPr marL="0" indent="0" algn="just">
              <a:buNone/>
            </a:pPr>
            <a:endParaRPr lang="en-US" sz="2000" dirty="0" smtClean="0">
              <a:latin typeface="OCR A Extended" panose="02010509020102010303" pitchFamily="50" charset="0"/>
              <a:cs typeface="MV Boli" panose="02000500030200090000" pitchFamily="2" charset="0"/>
            </a:endParaRPr>
          </a:p>
          <a:p>
            <a:pPr marL="0" indent="0" algn="just">
              <a:buNone/>
            </a:pPr>
            <a:endParaRPr lang="en-US" sz="2000" dirty="0" smtClean="0">
              <a:latin typeface="OCR A Extended" panose="02010509020102010303" pitchFamily="50" charset="0"/>
              <a:cs typeface="MV Boli" panose="02000500030200090000" pitchFamily="2" charset="0"/>
            </a:endParaRPr>
          </a:p>
          <a:p>
            <a:pPr marL="0" indent="0" algn="just">
              <a:buNone/>
            </a:pPr>
            <a:endParaRPr lang="en-US" sz="2000" dirty="0" smtClean="0">
              <a:latin typeface="OCR A Extended" panose="02010509020102010303" pitchFamily="50" charset="0"/>
              <a:cs typeface="MV Boli" panose="02000500030200090000" pitchFamily="2" charset="0"/>
            </a:endParaRPr>
          </a:p>
          <a:p>
            <a:pPr marL="0" indent="0" algn="just">
              <a:buNone/>
            </a:pPr>
            <a:endParaRPr lang="en-US" sz="2000" dirty="0" smtClean="0">
              <a:latin typeface="OCR A Extended" panose="02010509020102010303" pitchFamily="50" charset="0"/>
              <a:cs typeface="MV Boli" panose="02000500030200090000" pitchFamily="2" charset="0"/>
            </a:endParaRPr>
          </a:p>
          <a:p>
            <a:pPr marL="0" indent="0" algn="just">
              <a:buNone/>
            </a:pPr>
            <a:endParaRPr lang="en-US" sz="2000" dirty="0">
              <a:latin typeface="OCR A Extended" panose="02010509020102010303" pitchFamily="50" charset="0"/>
              <a:cs typeface="MV Boli" panose="02000500030200090000" pitchFamily="2" charset="0"/>
            </a:endParaRPr>
          </a:p>
          <a:p>
            <a:pPr marL="0" indent="0" algn="just">
              <a:buNone/>
            </a:pPr>
            <a:endParaRPr lang="en-US" sz="2000" dirty="0">
              <a:latin typeface="OCR A Extended" panose="02010509020102010303" pitchFamily="50" charset="0"/>
              <a:cs typeface="MV Boli" panose="02000500030200090000" pitchFamily="2" charset="0"/>
            </a:endParaRPr>
          </a:p>
          <a:p>
            <a:pPr marL="0" indent="0" algn="just">
              <a:buNone/>
            </a:pPr>
            <a:r>
              <a:rPr lang="en-US" sz="2000" i="1" dirty="0" err="1" smtClean="0">
                <a:latin typeface="OCR A Extended" panose="02010509020102010303" pitchFamily="50" charset="0"/>
                <a:cs typeface="MV Boli" panose="02000500030200090000" pitchFamily="2" charset="0"/>
              </a:rPr>
              <a:t>Nb</a:t>
            </a:r>
            <a:r>
              <a:rPr lang="en-US" sz="2000" i="1" dirty="0" smtClean="0">
                <a:latin typeface="OCR A Extended" panose="02010509020102010303" pitchFamily="50" charset="0"/>
                <a:cs typeface="MV Boli" panose="02000500030200090000" pitchFamily="2" charset="0"/>
              </a:rPr>
              <a:t>: This should </a:t>
            </a:r>
            <a:r>
              <a:rPr lang="en-US" sz="2000" i="1" dirty="0">
                <a:latin typeface="OCR A Extended" panose="02010509020102010303" pitchFamily="50" charset="0"/>
                <a:cs typeface="MV Boli" panose="02000500030200090000" pitchFamily="2" charset="0"/>
              </a:rPr>
              <a:t>be a reference for the specific resources involved in the testing and the overall technical scope of the test. </a:t>
            </a:r>
          </a:p>
        </p:txBody>
      </p:sp>
      <p:sp>
        <p:nvSpPr>
          <p:cNvPr id="10" name="Google Shape;400;p37"/>
          <p:cNvSpPr/>
          <p:nvPr/>
        </p:nvSpPr>
        <p:spPr>
          <a:xfrm>
            <a:off x="0" y="1073449"/>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sp>
        <p:nvSpPr>
          <p:cNvPr id="4" name="Rectangle 3"/>
          <p:cNvSpPr/>
          <p:nvPr/>
        </p:nvSpPr>
        <p:spPr>
          <a:xfrm>
            <a:off x="6887551" y="2243638"/>
            <a:ext cx="3992451" cy="1631216"/>
          </a:xfrm>
          <a:prstGeom prst="rect">
            <a:avLst/>
          </a:prstGeom>
        </p:spPr>
        <p:txBody>
          <a:bodyPr wrap="square">
            <a:spAutoFit/>
          </a:bodyPr>
          <a:lstStyle/>
          <a:p>
            <a:pPr marL="342900" indent="-342900" algn="just">
              <a:spcBef>
                <a:spcPts val="800"/>
              </a:spcBef>
              <a:buClr>
                <a:srgbClr val="FFFFFF"/>
              </a:buClr>
              <a:buSzPts val="1400"/>
              <a:buFont typeface="Wingdings" panose="05000000000000000000" pitchFamily="2" charset="2"/>
              <a:buChar char="q"/>
            </a:pPr>
            <a:r>
              <a:rPr lang="en-US" sz="2000" kern="0" dirty="0">
                <a:solidFill>
                  <a:srgbClr val="FFC000"/>
                </a:solidFill>
                <a:latin typeface="MV Boli" panose="02000500030200090000" pitchFamily="2" charset="0"/>
                <a:cs typeface="MV Boli" panose="02000500030200090000" pitchFamily="2" charset="0"/>
                <a:sym typeface="Sniglet"/>
              </a:rPr>
              <a:t>Scope </a:t>
            </a:r>
            <a:r>
              <a:rPr lang="en-US" sz="2000" kern="0" dirty="0">
                <a:solidFill>
                  <a:srgbClr val="FFC000"/>
                </a:solidFill>
                <a:latin typeface="MV Boli" panose="02000500030200090000" pitchFamily="2" charset="0"/>
                <a:cs typeface="MV Boli" panose="02000500030200090000" pitchFamily="2" charset="0"/>
                <a:sym typeface="Sniglet"/>
              </a:rPr>
              <a:t>of Test</a:t>
            </a:r>
          </a:p>
          <a:p>
            <a:pPr marL="342900" indent="-342900" algn="just">
              <a:spcBef>
                <a:spcPts val="800"/>
              </a:spcBef>
              <a:buClr>
                <a:srgbClr val="FFFFFF"/>
              </a:buClr>
              <a:buSzPts val="1400"/>
              <a:buFont typeface="Wingdings" panose="05000000000000000000" pitchFamily="2" charset="2"/>
              <a:buChar char="q"/>
            </a:pPr>
            <a:r>
              <a:rPr lang="en-US" sz="2000" kern="0" dirty="0">
                <a:solidFill>
                  <a:srgbClr val="FFC000"/>
                </a:solidFill>
                <a:latin typeface="MV Boli" panose="02000500030200090000" pitchFamily="2" charset="0"/>
                <a:cs typeface="MV Boli" panose="02000500030200090000" pitchFamily="2" charset="0"/>
                <a:sym typeface="Sniglet"/>
              </a:rPr>
              <a:t>Strength of Test</a:t>
            </a:r>
          </a:p>
          <a:p>
            <a:pPr marL="342900" indent="-342900" algn="just">
              <a:spcBef>
                <a:spcPts val="800"/>
              </a:spcBef>
              <a:buClr>
                <a:srgbClr val="FFFFFF"/>
              </a:buClr>
              <a:buSzPts val="1400"/>
              <a:buFont typeface="Wingdings" panose="05000000000000000000" pitchFamily="2" charset="2"/>
              <a:buChar char="q"/>
            </a:pPr>
            <a:r>
              <a:rPr lang="en-US" sz="2000" kern="0" dirty="0">
                <a:solidFill>
                  <a:srgbClr val="FFC000"/>
                </a:solidFill>
                <a:latin typeface="MV Boli" panose="02000500030200090000" pitchFamily="2" charset="0"/>
                <a:cs typeface="MV Boli" panose="02000500030200090000" pitchFamily="2" charset="0"/>
                <a:sym typeface="Sniglet"/>
              </a:rPr>
              <a:t>Approach</a:t>
            </a:r>
          </a:p>
          <a:p>
            <a:pPr marL="342900" indent="-342900" algn="just">
              <a:spcBef>
                <a:spcPts val="800"/>
              </a:spcBef>
              <a:buClr>
                <a:srgbClr val="FFFFFF"/>
              </a:buClr>
              <a:buSzPts val="1400"/>
              <a:buFont typeface="Wingdings" panose="05000000000000000000" pitchFamily="2" charset="2"/>
              <a:buChar char="q"/>
            </a:pPr>
            <a:r>
              <a:rPr lang="en-US" sz="2000" kern="0" dirty="0">
                <a:solidFill>
                  <a:srgbClr val="FFC000"/>
                </a:solidFill>
                <a:latin typeface="MV Boli" panose="02000500030200090000" pitchFamily="2" charset="0"/>
                <a:cs typeface="MV Boli" panose="02000500030200090000" pitchFamily="2" charset="0"/>
                <a:sym typeface="Sniglet"/>
              </a:rPr>
              <a:t>Threat/Grading Structure</a:t>
            </a:r>
          </a:p>
        </p:txBody>
      </p:sp>
      <p:sp>
        <p:nvSpPr>
          <p:cNvPr id="5" name="Rectangle 4"/>
          <p:cNvSpPr/>
          <p:nvPr/>
        </p:nvSpPr>
        <p:spPr>
          <a:xfrm>
            <a:off x="1257660" y="2243638"/>
            <a:ext cx="4396080" cy="1631216"/>
          </a:xfrm>
          <a:prstGeom prst="rect">
            <a:avLst/>
          </a:prstGeom>
        </p:spPr>
        <p:txBody>
          <a:bodyPr wrap="square">
            <a:spAutoFit/>
          </a:bodyPr>
          <a:lstStyle/>
          <a:p>
            <a:pPr marL="342900" indent="-342900" algn="just">
              <a:spcBef>
                <a:spcPts val="800"/>
              </a:spcBef>
              <a:buClr>
                <a:srgbClr val="FFFFFF"/>
              </a:buClr>
              <a:buSzPts val="1400"/>
              <a:buFont typeface="Wingdings" panose="05000000000000000000" pitchFamily="2" charset="2"/>
              <a:buChar char="q"/>
            </a:pPr>
            <a:r>
              <a:rPr lang="en-US" sz="2000" kern="0" dirty="0">
                <a:solidFill>
                  <a:srgbClr val="FFC000"/>
                </a:solidFill>
                <a:latin typeface="MV Boli" panose="02000500030200090000" pitchFamily="2" charset="0"/>
                <a:cs typeface="MV Boli" panose="02000500030200090000" pitchFamily="2" charset="0"/>
                <a:sym typeface="Sniglet"/>
              </a:rPr>
              <a:t>Personnel</a:t>
            </a:r>
          </a:p>
          <a:p>
            <a:pPr marL="342900" indent="-342900" algn="just">
              <a:spcBef>
                <a:spcPts val="800"/>
              </a:spcBef>
              <a:buClr>
                <a:srgbClr val="FFFFFF"/>
              </a:buClr>
              <a:buSzPts val="1400"/>
              <a:buFont typeface="Wingdings" panose="05000000000000000000" pitchFamily="2" charset="2"/>
              <a:buChar char="q"/>
            </a:pPr>
            <a:r>
              <a:rPr lang="en-US" sz="2000" kern="0" dirty="0">
                <a:solidFill>
                  <a:srgbClr val="FFC000"/>
                </a:solidFill>
                <a:latin typeface="MV Boli" panose="02000500030200090000" pitchFamily="2" charset="0"/>
                <a:cs typeface="MV Boli" panose="02000500030200090000" pitchFamily="2" charset="0"/>
                <a:sym typeface="Sniglet"/>
              </a:rPr>
              <a:t>Contact information</a:t>
            </a:r>
          </a:p>
          <a:p>
            <a:pPr marL="342900" indent="-342900" algn="just">
              <a:spcBef>
                <a:spcPts val="800"/>
              </a:spcBef>
              <a:buClr>
                <a:srgbClr val="FFFFFF"/>
              </a:buClr>
              <a:buSzPts val="1400"/>
              <a:buFont typeface="Wingdings" panose="05000000000000000000" pitchFamily="2" charset="2"/>
              <a:buChar char="q"/>
            </a:pPr>
            <a:r>
              <a:rPr lang="en-US" sz="2000" kern="0" dirty="0">
                <a:solidFill>
                  <a:srgbClr val="FFC000"/>
                </a:solidFill>
                <a:latin typeface="MV Boli" panose="02000500030200090000" pitchFamily="2" charset="0"/>
                <a:cs typeface="MV Boli" panose="02000500030200090000" pitchFamily="2" charset="0"/>
                <a:sym typeface="Sniglet"/>
              </a:rPr>
              <a:t>Assets involved in testing</a:t>
            </a:r>
          </a:p>
          <a:p>
            <a:pPr marL="342900" indent="-342900" algn="just">
              <a:spcBef>
                <a:spcPts val="800"/>
              </a:spcBef>
              <a:buClr>
                <a:srgbClr val="FFFFFF"/>
              </a:buClr>
              <a:buSzPts val="1400"/>
              <a:buFont typeface="Wingdings" panose="05000000000000000000" pitchFamily="2" charset="2"/>
              <a:buChar char="q"/>
            </a:pPr>
            <a:r>
              <a:rPr lang="en-US" sz="2000" kern="0" dirty="0">
                <a:solidFill>
                  <a:srgbClr val="FFC000"/>
                </a:solidFill>
                <a:latin typeface="MV Boli" panose="02000500030200090000" pitchFamily="2" charset="0"/>
                <a:cs typeface="MV Boli" panose="02000500030200090000" pitchFamily="2" charset="0"/>
                <a:sym typeface="Sniglet"/>
              </a:rPr>
              <a:t>Objectives of Test</a:t>
            </a:r>
          </a:p>
        </p:txBody>
      </p:sp>
    </p:spTree>
    <p:extLst>
      <p:ext uri="{BB962C8B-B14F-4D97-AF65-F5344CB8AC3E}">
        <p14:creationId xmlns:p14="http://schemas.microsoft.com/office/powerpoint/2010/main" val="1396689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2878" y="-14040"/>
            <a:ext cx="12153088" cy="917125"/>
          </a:xfrm>
          <a:prstGeom prst="rect">
            <a:avLst/>
          </a:prstGeom>
        </p:spPr>
        <p:txBody>
          <a:bodyPr spcFirstLastPara="1" wrap="square" lIns="121900" tIns="121900" rIns="121900" bIns="121900" anchor="t" anchorCtr="0">
            <a:noAutofit/>
          </a:bodyPr>
          <a:lstStyle/>
          <a:p>
            <a:r>
              <a:rPr lang="en-US" sz="3200" b="1" dirty="0">
                <a:latin typeface="OCR A Extended" panose="02010509020102010303" pitchFamily="50" charset="0"/>
                <a:cs typeface="MV Boli" panose="02000500030200090000" pitchFamily="2" charset="0"/>
              </a:rPr>
              <a:t>Technical Report</a:t>
            </a:r>
          </a:p>
        </p:txBody>
      </p:sp>
      <p:sp>
        <p:nvSpPr>
          <p:cNvPr id="133" name="Google Shape;133;p19"/>
          <p:cNvSpPr txBox="1">
            <a:spLocks noGrp="1"/>
          </p:cNvSpPr>
          <p:nvPr>
            <p:ph type="body" idx="2"/>
          </p:nvPr>
        </p:nvSpPr>
        <p:spPr>
          <a:xfrm>
            <a:off x="562198" y="669701"/>
            <a:ext cx="11578011" cy="4778061"/>
          </a:xfrm>
          <a:prstGeom prst="rect">
            <a:avLst/>
          </a:prstGeom>
        </p:spPr>
        <p:txBody>
          <a:bodyPr spcFirstLastPara="1" wrap="square" lIns="121900" tIns="121900" rIns="121900" bIns="121900" anchor="t" anchorCtr="0">
            <a:noAutofit/>
          </a:bodyPr>
          <a:lstStyle/>
          <a:p>
            <a:pPr marL="0" indent="0" algn="just">
              <a:buNone/>
            </a:pPr>
            <a:r>
              <a:rPr lang="en-US" sz="2400" dirty="0">
                <a:solidFill>
                  <a:srgbClr val="FFC000"/>
                </a:solidFill>
                <a:latin typeface="OCR A Extended" panose="02010509020102010303" pitchFamily="50" charset="0"/>
                <a:cs typeface="MV Boli" panose="02000500030200090000" pitchFamily="2" charset="0"/>
              </a:rPr>
              <a:t>Information Gathering:</a:t>
            </a:r>
          </a:p>
          <a:p>
            <a:pPr marL="0" indent="0" algn="just">
              <a:buNone/>
            </a:pPr>
            <a:endParaRPr lang="en-US" sz="2400" dirty="0">
              <a:latin typeface="OCR A Extended" panose="02010509020102010303" pitchFamily="50" charset="0"/>
              <a:cs typeface="MV Boli" panose="02000500030200090000" pitchFamily="2" charset="0"/>
            </a:endParaRPr>
          </a:p>
          <a:p>
            <a:pPr marL="0" indent="0" algn="just">
              <a:buNone/>
            </a:pPr>
            <a:r>
              <a:rPr lang="en-US" sz="2400" dirty="0">
                <a:latin typeface="OCR A Extended" panose="02010509020102010303" pitchFamily="50" charset="0"/>
                <a:cs typeface="MV Boli" panose="02000500030200090000" pitchFamily="2" charset="0"/>
              </a:rPr>
              <a:t>Intelligence gathering and information assessment are the foundations of a good penetration </a:t>
            </a:r>
            <a:r>
              <a:rPr lang="en-US" sz="2400" dirty="0" smtClean="0">
                <a:latin typeface="OCR A Extended" panose="02010509020102010303" pitchFamily="50" charset="0"/>
                <a:cs typeface="MV Boli" panose="02000500030200090000" pitchFamily="2" charset="0"/>
              </a:rPr>
              <a:t>test. The results </a:t>
            </a:r>
            <a:r>
              <a:rPr lang="en-US" sz="2400" dirty="0">
                <a:latin typeface="OCR A Extended" panose="02010509020102010303" pitchFamily="50" charset="0"/>
                <a:cs typeface="MV Boli" panose="02000500030200090000" pitchFamily="2" charset="0"/>
              </a:rPr>
              <a:t>identified should be presented in </a:t>
            </a:r>
            <a:r>
              <a:rPr lang="en-US" sz="2400" dirty="0" smtClean="0">
                <a:latin typeface="OCR A Extended" panose="02010509020102010303" pitchFamily="50" charset="0"/>
                <a:cs typeface="MV Boli" panose="02000500030200090000" pitchFamily="2" charset="0"/>
              </a:rPr>
              <a:t>different </a:t>
            </a:r>
            <a:r>
              <a:rPr lang="en-US" sz="2400" dirty="0">
                <a:latin typeface="OCR A Extended" panose="02010509020102010303" pitchFamily="50" charset="0"/>
                <a:cs typeface="MV Boli" panose="02000500030200090000" pitchFamily="2" charset="0"/>
              </a:rPr>
              <a:t>categories: </a:t>
            </a:r>
            <a:endParaRPr lang="en-US" sz="2400" dirty="0" smtClean="0">
              <a:latin typeface="OCR A Extended" panose="02010509020102010303" pitchFamily="50" charset="0"/>
              <a:cs typeface="MV Boli" panose="02000500030200090000" pitchFamily="2" charset="0"/>
            </a:endParaRPr>
          </a:p>
          <a:p>
            <a:pPr marL="0" indent="0" algn="just">
              <a:buNone/>
            </a:pPr>
            <a:endParaRPr lang="en-US" sz="2400" dirty="0" smtClean="0">
              <a:latin typeface="OCR A Extended" panose="02010509020102010303" pitchFamily="50" charset="0"/>
              <a:cs typeface="MV Boli" panose="02000500030200090000" pitchFamily="2" charset="0"/>
            </a:endParaRPr>
          </a:p>
          <a:p>
            <a:pPr marL="342900" indent="-342900" algn="ctr">
              <a:buFont typeface="Courier New" panose="02070309020205020404" pitchFamily="49" charset="0"/>
              <a:buChar char="o"/>
            </a:pPr>
            <a:r>
              <a:rPr lang="en-US" sz="2400" dirty="0">
                <a:solidFill>
                  <a:srgbClr val="FFC000"/>
                </a:solidFill>
                <a:latin typeface="MV Boli" panose="02000500030200090000" pitchFamily="2" charset="0"/>
                <a:cs typeface="MV Boli" panose="02000500030200090000" pitchFamily="2" charset="0"/>
              </a:rPr>
              <a:t>Passive Intelligence</a:t>
            </a:r>
            <a:r>
              <a:rPr lang="en-US" sz="2400" dirty="0" smtClean="0">
                <a:solidFill>
                  <a:srgbClr val="FFC000"/>
                </a:solidFill>
                <a:latin typeface="MV Boli" panose="02000500030200090000" pitchFamily="2" charset="0"/>
                <a:cs typeface="MV Boli" panose="02000500030200090000" pitchFamily="2" charset="0"/>
              </a:rPr>
              <a:t>:</a:t>
            </a:r>
          </a:p>
          <a:p>
            <a:pPr marL="342900" indent="-342900" algn="ctr">
              <a:buFont typeface="Courier New" panose="02070309020205020404" pitchFamily="49" charset="0"/>
              <a:buChar char="o"/>
            </a:pPr>
            <a:r>
              <a:rPr lang="en-US" sz="2400" dirty="0">
                <a:solidFill>
                  <a:srgbClr val="FFC000"/>
                </a:solidFill>
                <a:latin typeface="MV Boli" panose="02000500030200090000" pitchFamily="2" charset="0"/>
                <a:cs typeface="MV Boli" panose="02000500030200090000" pitchFamily="2" charset="0"/>
              </a:rPr>
              <a:t>Corporate Intelligence</a:t>
            </a:r>
            <a:r>
              <a:rPr lang="en-US" sz="2400" dirty="0" smtClean="0">
                <a:solidFill>
                  <a:srgbClr val="FFC000"/>
                </a:solidFill>
                <a:latin typeface="MV Boli" panose="02000500030200090000" pitchFamily="2" charset="0"/>
                <a:cs typeface="MV Boli" panose="02000500030200090000" pitchFamily="2" charset="0"/>
              </a:rPr>
              <a:t>:</a:t>
            </a:r>
          </a:p>
          <a:p>
            <a:pPr marL="342900" indent="-342900" algn="ctr">
              <a:buFont typeface="Courier New" panose="02070309020205020404" pitchFamily="49" charset="0"/>
              <a:buChar char="o"/>
            </a:pPr>
            <a:r>
              <a:rPr lang="en-US" sz="2400" dirty="0">
                <a:solidFill>
                  <a:srgbClr val="FFC000"/>
                </a:solidFill>
                <a:latin typeface="MV Boli" panose="02000500030200090000" pitchFamily="2" charset="0"/>
                <a:cs typeface="MV Boli" panose="02000500030200090000" pitchFamily="2" charset="0"/>
              </a:rPr>
              <a:t>Personnel Intelligence</a:t>
            </a:r>
            <a:r>
              <a:rPr lang="en-US" sz="2400" dirty="0" smtClean="0">
                <a:solidFill>
                  <a:srgbClr val="FFC000"/>
                </a:solidFill>
                <a:latin typeface="MV Boli" panose="02000500030200090000" pitchFamily="2" charset="0"/>
                <a:cs typeface="MV Boli" panose="02000500030200090000" pitchFamily="2" charset="0"/>
              </a:rPr>
              <a:t>:</a:t>
            </a:r>
          </a:p>
          <a:p>
            <a:pPr marL="342900" indent="-342900" algn="ctr">
              <a:buFont typeface="Courier New" panose="02070309020205020404" pitchFamily="49" charset="0"/>
              <a:buChar char="o"/>
            </a:pPr>
            <a:r>
              <a:rPr lang="en-US" sz="2400" dirty="0">
                <a:solidFill>
                  <a:srgbClr val="FFC000"/>
                </a:solidFill>
                <a:latin typeface="MV Boli" panose="02000500030200090000" pitchFamily="2" charset="0"/>
                <a:cs typeface="MV Boli" panose="02000500030200090000" pitchFamily="2" charset="0"/>
              </a:rPr>
              <a:t>Vulnerability Assessment:</a:t>
            </a:r>
          </a:p>
        </p:txBody>
      </p:sp>
      <p:sp>
        <p:nvSpPr>
          <p:cNvPr id="10" name="Google Shape;400;p37"/>
          <p:cNvSpPr/>
          <p:nvPr/>
        </p:nvSpPr>
        <p:spPr>
          <a:xfrm>
            <a:off x="-12878" y="1031874"/>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sp>
        <p:nvSpPr>
          <p:cNvPr id="5" name="Google Shape;400;p37"/>
          <p:cNvSpPr/>
          <p:nvPr/>
        </p:nvSpPr>
        <p:spPr>
          <a:xfrm>
            <a:off x="0" y="2048890"/>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spTree>
    <p:extLst>
      <p:ext uri="{BB962C8B-B14F-4D97-AF65-F5344CB8AC3E}">
        <p14:creationId xmlns:p14="http://schemas.microsoft.com/office/powerpoint/2010/main" val="708818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2878" y="-14040"/>
            <a:ext cx="12153088" cy="917125"/>
          </a:xfrm>
          <a:prstGeom prst="rect">
            <a:avLst/>
          </a:prstGeom>
        </p:spPr>
        <p:txBody>
          <a:bodyPr spcFirstLastPara="1" wrap="square" lIns="121900" tIns="121900" rIns="121900" bIns="121900" anchor="t" anchorCtr="0">
            <a:noAutofit/>
          </a:bodyPr>
          <a:lstStyle/>
          <a:p>
            <a:r>
              <a:rPr lang="en-US" sz="3200" b="1" dirty="0">
                <a:latin typeface="OCR A Extended" panose="02010509020102010303" pitchFamily="50" charset="0"/>
                <a:cs typeface="MV Boli" panose="02000500030200090000" pitchFamily="2" charset="0"/>
              </a:rPr>
              <a:t>Technical Report</a:t>
            </a:r>
          </a:p>
        </p:txBody>
      </p:sp>
      <p:sp>
        <p:nvSpPr>
          <p:cNvPr id="133" name="Google Shape;133;p19"/>
          <p:cNvSpPr txBox="1">
            <a:spLocks noGrp="1"/>
          </p:cNvSpPr>
          <p:nvPr>
            <p:ph type="body" idx="2"/>
          </p:nvPr>
        </p:nvSpPr>
        <p:spPr>
          <a:xfrm>
            <a:off x="562198" y="669701"/>
            <a:ext cx="11578011" cy="4778061"/>
          </a:xfrm>
          <a:prstGeom prst="rect">
            <a:avLst/>
          </a:prstGeom>
        </p:spPr>
        <p:txBody>
          <a:bodyPr spcFirstLastPara="1" wrap="square" lIns="121900" tIns="121900" rIns="121900" bIns="121900" anchor="t" anchorCtr="0">
            <a:noAutofit/>
          </a:bodyPr>
          <a:lstStyle/>
          <a:p>
            <a:pPr marL="0" indent="0" algn="just">
              <a:buNone/>
            </a:pPr>
            <a:r>
              <a:rPr lang="en-US" sz="2000" dirty="0">
                <a:solidFill>
                  <a:srgbClr val="FFC000"/>
                </a:solidFill>
                <a:latin typeface="OCR A Extended" panose="02010509020102010303" pitchFamily="50" charset="0"/>
                <a:cs typeface="MV Boli" panose="02000500030200090000" pitchFamily="2" charset="0"/>
              </a:rPr>
              <a:t>Exploitation/ Vulnerability Confirmation:</a:t>
            </a:r>
          </a:p>
          <a:p>
            <a:pPr marL="0" indent="0" algn="just">
              <a:buNone/>
            </a:pPr>
            <a:endParaRPr lang="en-US" sz="2000" dirty="0">
              <a:latin typeface="OCR A Extended" panose="02010509020102010303" pitchFamily="50" charset="0"/>
              <a:cs typeface="MV Boli" panose="02000500030200090000" pitchFamily="2" charset="0"/>
            </a:endParaRPr>
          </a:p>
          <a:p>
            <a:pPr marL="342900" indent="-342900" algn="just">
              <a:buFont typeface="Wingdings" panose="05000000000000000000" pitchFamily="2" charset="2"/>
              <a:buChar char="q"/>
            </a:pPr>
            <a:r>
              <a:rPr lang="en-US" sz="2000" dirty="0">
                <a:latin typeface="OCR A Extended" panose="02010509020102010303" pitchFamily="50" charset="0"/>
                <a:cs typeface="MV Boli" panose="02000500030200090000" pitchFamily="2" charset="0"/>
              </a:rPr>
              <a:t>Exploitation or Vulnerability confirmation is the act of triggering the vulnerabilities identified in the previous sections to gain a specified level of access to the target </a:t>
            </a:r>
            <a:r>
              <a:rPr lang="en-US" sz="2000" dirty="0" smtClean="0">
                <a:latin typeface="OCR A Extended" panose="02010509020102010303" pitchFamily="50" charset="0"/>
                <a:cs typeface="MV Boli" panose="02000500030200090000" pitchFamily="2" charset="0"/>
              </a:rPr>
              <a:t>asset.</a:t>
            </a:r>
          </a:p>
          <a:p>
            <a:pPr marL="0" indent="0" algn="just">
              <a:buNone/>
            </a:pPr>
            <a:endParaRPr lang="en-US" sz="2000" dirty="0">
              <a:latin typeface="OCR A Extended" panose="02010509020102010303" pitchFamily="50" charset="0"/>
              <a:cs typeface="MV Boli" panose="02000500030200090000" pitchFamily="2" charset="0"/>
            </a:endParaRPr>
          </a:p>
          <a:p>
            <a:pPr marL="342900" indent="-342900" algn="just">
              <a:buFont typeface="Wingdings" panose="05000000000000000000" pitchFamily="2" charset="2"/>
              <a:buChar char="q"/>
            </a:pPr>
            <a:r>
              <a:rPr lang="en-US" sz="2000" dirty="0" smtClean="0">
                <a:latin typeface="OCR A Extended" panose="02010509020102010303" pitchFamily="50" charset="0"/>
                <a:cs typeface="MV Boli" panose="02000500030200090000" pitchFamily="2" charset="0"/>
              </a:rPr>
              <a:t>This should </a:t>
            </a:r>
            <a:r>
              <a:rPr lang="en-US" sz="2000" dirty="0">
                <a:latin typeface="OCR A Extended" panose="02010509020102010303" pitchFamily="50" charset="0"/>
                <a:cs typeface="MV Boli" panose="02000500030200090000" pitchFamily="2" charset="0"/>
              </a:rPr>
              <a:t>review, in detail, all of the steps taken to confirm the defined vulnerability</a:t>
            </a:r>
          </a:p>
        </p:txBody>
      </p:sp>
      <p:sp>
        <p:nvSpPr>
          <p:cNvPr id="10" name="Google Shape;400;p37"/>
          <p:cNvSpPr/>
          <p:nvPr/>
        </p:nvSpPr>
        <p:spPr>
          <a:xfrm>
            <a:off x="-12878" y="903085"/>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spTree>
    <p:extLst>
      <p:ext uri="{BB962C8B-B14F-4D97-AF65-F5344CB8AC3E}">
        <p14:creationId xmlns:p14="http://schemas.microsoft.com/office/powerpoint/2010/main" val="520116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2878" y="-14040"/>
            <a:ext cx="12153088" cy="917125"/>
          </a:xfrm>
          <a:prstGeom prst="rect">
            <a:avLst/>
          </a:prstGeom>
        </p:spPr>
        <p:txBody>
          <a:bodyPr spcFirstLastPara="1" wrap="square" lIns="121900" tIns="121900" rIns="121900" bIns="121900" anchor="t" anchorCtr="0">
            <a:noAutofit/>
          </a:bodyPr>
          <a:lstStyle/>
          <a:p>
            <a:r>
              <a:rPr lang="en-US" sz="3200" b="1" dirty="0">
                <a:latin typeface="OCR A Extended" panose="02010509020102010303" pitchFamily="50" charset="0"/>
                <a:cs typeface="MV Boli" panose="02000500030200090000" pitchFamily="2" charset="0"/>
              </a:rPr>
              <a:t>Technical Report</a:t>
            </a:r>
          </a:p>
        </p:txBody>
      </p:sp>
      <p:sp>
        <p:nvSpPr>
          <p:cNvPr id="133" name="Google Shape;133;p19"/>
          <p:cNvSpPr txBox="1">
            <a:spLocks noGrp="1"/>
          </p:cNvSpPr>
          <p:nvPr>
            <p:ph type="body" idx="2"/>
          </p:nvPr>
        </p:nvSpPr>
        <p:spPr>
          <a:xfrm>
            <a:off x="562198" y="669701"/>
            <a:ext cx="11578011" cy="4778061"/>
          </a:xfrm>
          <a:prstGeom prst="rect">
            <a:avLst/>
          </a:prstGeom>
        </p:spPr>
        <p:txBody>
          <a:bodyPr spcFirstLastPara="1" wrap="square" lIns="121900" tIns="121900" rIns="121900" bIns="121900" anchor="t" anchorCtr="0">
            <a:noAutofit/>
          </a:bodyPr>
          <a:lstStyle/>
          <a:p>
            <a:pPr marL="0" indent="0" algn="just">
              <a:buNone/>
            </a:pPr>
            <a:r>
              <a:rPr lang="en-US" sz="2000" dirty="0">
                <a:solidFill>
                  <a:srgbClr val="FFC000"/>
                </a:solidFill>
                <a:latin typeface="OCR A Extended" panose="02010509020102010303" pitchFamily="50" charset="0"/>
                <a:cs typeface="MV Boli" panose="02000500030200090000" pitchFamily="2" charset="0"/>
              </a:rPr>
              <a:t>Post Exploitation:</a:t>
            </a:r>
          </a:p>
          <a:p>
            <a:pPr marL="0" indent="0" algn="just">
              <a:buNone/>
            </a:pPr>
            <a:endParaRPr lang="en-US" sz="2000" dirty="0">
              <a:solidFill>
                <a:srgbClr val="FFC000"/>
              </a:solidFill>
              <a:latin typeface="OCR A Extended" panose="02010509020102010303" pitchFamily="50" charset="0"/>
              <a:cs typeface="MV Boli" panose="02000500030200090000" pitchFamily="2" charset="0"/>
            </a:endParaRPr>
          </a:p>
          <a:p>
            <a:pPr marL="342900" indent="-342900" algn="just">
              <a:buFont typeface="Wingdings" panose="05000000000000000000" pitchFamily="2" charset="2"/>
              <a:buChar char="q"/>
            </a:pPr>
            <a:r>
              <a:rPr lang="en-US" sz="2000" dirty="0" smtClean="0">
                <a:solidFill>
                  <a:schemeClr val="bg1"/>
                </a:solidFill>
                <a:latin typeface="OCR A Extended" panose="02010509020102010303" pitchFamily="50" charset="0"/>
                <a:cs typeface="MV Boli" panose="02000500030200090000" pitchFamily="2" charset="0"/>
              </a:rPr>
              <a:t>Should tie </a:t>
            </a:r>
            <a:r>
              <a:rPr lang="en-US" sz="2000" dirty="0">
                <a:solidFill>
                  <a:schemeClr val="bg1"/>
                </a:solidFill>
                <a:latin typeface="OCR A Extended" panose="02010509020102010303" pitchFamily="50" charset="0"/>
                <a:cs typeface="MV Boli" panose="02000500030200090000" pitchFamily="2" charset="0"/>
              </a:rPr>
              <a:t>the ability of exploitation to the actual risk to the business. </a:t>
            </a:r>
            <a:endParaRPr lang="en-US" sz="2000" dirty="0" smtClean="0">
              <a:solidFill>
                <a:schemeClr val="bg1"/>
              </a:solidFill>
              <a:latin typeface="OCR A Extended" panose="02010509020102010303" pitchFamily="50" charset="0"/>
              <a:cs typeface="MV Boli" panose="02000500030200090000" pitchFamily="2" charset="0"/>
            </a:endParaRPr>
          </a:p>
          <a:p>
            <a:pPr marL="0" indent="0" algn="just">
              <a:buNone/>
            </a:pPr>
            <a:endParaRPr lang="en-US" sz="2000" dirty="0" smtClean="0">
              <a:solidFill>
                <a:schemeClr val="bg1"/>
              </a:solidFill>
              <a:latin typeface="OCR A Extended" panose="02010509020102010303" pitchFamily="50" charset="0"/>
              <a:cs typeface="MV Boli" panose="02000500030200090000" pitchFamily="2" charset="0"/>
            </a:endParaRPr>
          </a:p>
          <a:p>
            <a:pPr marL="342900" indent="-342900" algn="just">
              <a:buFont typeface="Wingdings" panose="05000000000000000000" pitchFamily="2" charset="2"/>
              <a:buChar char="q"/>
            </a:pPr>
            <a:r>
              <a:rPr lang="en-US" sz="2000" dirty="0" smtClean="0">
                <a:solidFill>
                  <a:schemeClr val="bg1"/>
                </a:solidFill>
                <a:latin typeface="OCR A Extended" panose="02010509020102010303" pitchFamily="50" charset="0"/>
                <a:cs typeface="MV Boli" panose="02000500030200090000" pitchFamily="2" charset="0"/>
              </a:rPr>
              <a:t>Items should </a:t>
            </a:r>
            <a:r>
              <a:rPr lang="en-US" sz="2000" dirty="0">
                <a:solidFill>
                  <a:schemeClr val="bg1"/>
                </a:solidFill>
                <a:latin typeface="OCR A Extended" panose="02010509020102010303" pitchFamily="50" charset="0"/>
                <a:cs typeface="MV Boli" panose="02000500030200090000" pitchFamily="2" charset="0"/>
              </a:rPr>
              <a:t>be evidenced through the use of screenshots, rich content retrieval, and examples of real world privileged user access: </a:t>
            </a:r>
          </a:p>
        </p:txBody>
      </p:sp>
      <p:sp>
        <p:nvSpPr>
          <p:cNvPr id="10" name="Google Shape;400;p37"/>
          <p:cNvSpPr/>
          <p:nvPr/>
        </p:nvSpPr>
        <p:spPr>
          <a:xfrm>
            <a:off x="-12878" y="903085"/>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spTree>
    <p:extLst>
      <p:ext uri="{BB962C8B-B14F-4D97-AF65-F5344CB8AC3E}">
        <p14:creationId xmlns:p14="http://schemas.microsoft.com/office/powerpoint/2010/main" val="711304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2878" y="-14040"/>
            <a:ext cx="12153088" cy="917125"/>
          </a:xfrm>
          <a:prstGeom prst="rect">
            <a:avLst/>
          </a:prstGeom>
        </p:spPr>
        <p:txBody>
          <a:bodyPr spcFirstLastPara="1" wrap="square" lIns="121900" tIns="121900" rIns="121900" bIns="121900" anchor="t" anchorCtr="0">
            <a:noAutofit/>
          </a:bodyPr>
          <a:lstStyle/>
          <a:p>
            <a:r>
              <a:rPr lang="en-US" sz="3200" b="1" dirty="0">
                <a:latin typeface="OCR A Extended" panose="02010509020102010303" pitchFamily="50" charset="0"/>
                <a:cs typeface="MV Boli" panose="02000500030200090000" pitchFamily="2" charset="0"/>
              </a:rPr>
              <a:t>Technical Report</a:t>
            </a:r>
          </a:p>
        </p:txBody>
      </p:sp>
      <p:sp>
        <p:nvSpPr>
          <p:cNvPr id="133" name="Google Shape;133;p19"/>
          <p:cNvSpPr txBox="1">
            <a:spLocks noGrp="1"/>
          </p:cNvSpPr>
          <p:nvPr>
            <p:ph type="body" idx="2"/>
          </p:nvPr>
        </p:nvSpPr>
        <p:spPr>
          <a:xfrm>
            <a:off x="562198" y="669701"/>
            <a:ext cx="11578011" cy="4778061"/>
          </a:xfrm>
          <a:prstGeom prst="rect">
            <a:avLst/>
          </a:prstGeom>
        </p:spPr>
        <p:txBody>
          <a:bodyPr spcFirstLastPara="1" wrap="square" lIns="121900" tIns="121900" rIns="121900" bIns="121900" anchor="t" anchorCtr="0">
            <a:noAutofit/>
          </a:bodyPr>
          <a:lstStyle/>
          <a:p>
            <a:pPr marL="0" indent="0" algn="just">
              <a:buNone/>
            </a:pPr>
            <a:r>
              <a:rPr lang="en-US" sz="2000" dirty="0">
                <a:solidFill>
                  <a:srgbClr val="FFC000"/>
                </a:solidFill>
                <a:latin typeface="OCR A Extended" panose="02010509020102010303" pitchFamily="50" charset="0"/>
                <a:cs typeface="MV Boli" panose="02000500030200090000" pitchFamily="2" charset="0"/>
              </a:rPr>
              <a:t>Risk/Exposure:</a:t>
            </a:r>
          </a:p>
          <a:p>
            <a:pPr marL="0" indent="0" algn="just">
              <a:buNone/>
            </a:pPr>
            <a:endParaRPr lang="en-US" sz="2000" dirty="0">
              <a:solidFill>
                <a:srgbClr val="FFC000"/>
              </a:solidFill>
              <a:latin typeface="OCR A Extended" panose="02010509020102010303" pitchFamily="50" charset="0"/>
              <a:cs typeface="MV Boli" panose="02000500030200090000" pitchFamily="2" charset="0"/>
            </a:endParaRPr>
          </a:p>
          <a:p>
            <a:pPr marL="342900" indent="-342900" algn="just">
              <a:buFont typeface="Wingdings" panose="05000000000000000000" pitchFamily="2" charset="2"/>
              <a:buChar char="q"/>
            </a:pPr>
            <a:r>
              <a:rPr lang="en-US" sz="2000" dirty="0" smtClean="0">
                <a:solidFill>
                  <a:schemeClr val="bg1"/>
                </a:solidFill>
                <a:latin typeface="OCR A Extended" panose="02010509020102010303" pitchFamily="50" charset="0"/>
                <a:cs typeface="MV Boli" panose="02000500030200090000" pitchFamily="2" charset="0"/>
              </a:rPr>
              <a:t>The results </a:t>
            </a:r>
            <a:r>
              <a:rPr lang="en-US" sz="2000" dirty="0">
                <a:solidFill>
                  <a:schemeClr val="bg1"/>
                </a:solidFill>
                <a:latin typeface="OCR A Extended" panose="02010509020102010303" pitchFamily="50" charset="0"/>
                <a:cs typeface="MV Boli" panose="02000500030200090000" pitchFamily="2" charset="0"/>
              </a:rPr>
              <a:t>above are combined with the risk values, information criticality, corporate valuation, and derived business impact from the pre engagement section</a:t>
            </a:r>
            <a:r>
              <a:rPr lang="en-US" sz="2000" dirty="0" smtClean="0">
                <a:solidFill>
                  <a:schemeClr val="bg1"/>
                </a:solidFill>
                <a:latin typeface="OCR A Extended" panose="02010509020102010303" pitchFamily="50" charset="0"/>
                <a:cs typeface="MV Boli" panose="02000500030200090000" pitchFamily="2" charset="0"/>
              </a:rPr>
              <a:t>.</a:t>
            </a:r>
          </a:p>
          <a:p>
            <a:pPr marL="0" indent="0" algn="just">
              <a:buNone/>
            </a:pPr>
            <a:endParaRPr lang="en-US" sz="2000" dirty="0" smtClean="0">
              <a:solidFill>
                <a:schemeClr val="bg1"/>
              </a:solidFill>
              <a:latin typeface="OCR A Extended" panose="02010509020102010303" pitchFamily="50" charset="0"/>
              <a:cs typeface="MV Boli" panose="02000500030200090000" pitchFamily="2" charset="0"/>
            </a:endParaRPr>
          </a:p>
          <a:p>
            <a:pPr marL="342900" indent="-342900" algn="just">
              <a:buFont typeface="Wingdings" panose="05000000000000000000" pitchFamily="2" charset="2"/>
              <a:buChar char="q"/>
            </a:pPr>
            <a:r>
              <a:rPr lang="en-US" sz="2000" dirty="0" smtClean="0">
                <a:solidFill>
                  <a:schemeClr val="bg1"/>
                </a:solidFill>
                <a:latin typeface="OCR A Extended" panose="02010509020102010303" pitchFamily="50" charset="0"/>
                <a:cs typeface="MV Boli" panose="02000500030200090000" pitchFamily="2" charset="0"/>
              </a:rPr>
              <a:t>Gives the </a:t>
            </a:r>
            <a:r>
              <a:rPr lang="en-US" sz="2000" dirty="0">
                <a:solidFill>
                  <a:schemeClr val="bg1"/>
                </a:solidFill>
                <a:latin typeface="OCR A Extended" panose="02010509020102010303" pitchFamily="50" charset="0"/>
                <a:cs typeface="MV Boli" panose="02000500030200090000" pitchFamily="2" charset="0"/>
              </a:rPr>
              <a:t>CLIENT the ability to identify, visualize and monetize the vulnerabilities found throughout the testing and effectively weight their resolution against the CLIENTS business objectives.</a:t>
            </a:r>
          </a:p>
        </p:txBody>
      </p:sp>
      <p:sp>
        <p:nvSpPr>
          <p:cNvPr id="10" name="Google Shape;400;p37"/>
          <p:cNvSpPr/>
          <p:nvPr/>
        </p:nvSpPr>
        <p:spPr>
          <a:xfrm>
            <a:off x="-12878" y="903085"/>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pic>
        <p:nvPicPr>
          <p:cNvPr id="2" name="Picture 1"/>
          <p:cNvPicPr>
            <a:picLocks noChangeAspect="1"/>
          </p:cNvPicPr>
          <p:nvPr/>
        </p:nvPicPr>
        <p:blipFill>
          <a:blip r:embed="rId3"/>
          <a:stretch>
            <a:fillRect/>
          </a:stretch>
        </p:blipFill>
        <p:spPr>
          <a:xfrm>
            <a:off x="7147775" y="4071525"/>
            <a:ext cx="4992434" cy="2760717"/>
          </a:xfrm>
          <a:prstGeom prst="rect">
            <a:avLst/>
          </a:prstGeom>
        </p:spPr>
      </p:pic>
    </p:spTree>
    <p:extLst>
      <p:ext uri="{BB962C8B-B14F-4D97-AF65-F5344CB8AC3E}">
        <p14:creationId xmlns:p14="http://schemas.microsoft.com/office/powerpoint/2010/main" val="3056444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2878" y="-14040"/>
            <a:ext cx="12153088" cy="917125"/>
          </a:xfrm>
          <a:prstGeom prst="rect">
            <a:avLst/>
          </a:prstGeom>
        </p:spPr>
        <p:txBody>
          <a:bodyPr spcFirstLastPara="1" wrap="square" lIns="121900" tIns="121900" rIns="121900" bIns="121900" anchor="t" anchorCtr="0">
            <a:noAutofit/>
          </a:bodyPr>
          <a:lstStyle/>
          <a:p>
            <a:r>
              <a:rPr lang="en-US" sz="3200" b="1" dirty="0" smtClean="0">
                <a:latin typeface="OCR A Extended" panose="02010509020102010303" pitchFamily="50" charset="0"/>
                <a:cs typeface="MV Boli" panose="02000500030200090000" pitchFamily="2" charset="0"/>
              </a:rPr>
              <a:t>Reporting Writing</a:t>
            </a:r>
            <a:endParaRPr lang="en-US" sz="3200" b="1" dirty="0">
              <a:latin typeface="OCR A Extended" panose="02010509020102010303" pitchFamily="50" charset="0"/>
              <a:cs typeface="MV Boli" panose="02000500030200090000" pitchFamily="2" charset="0"/>
            </a:endParaRPr>
          </a:p>
        </p:txBody>
      </p:sp>
      <p:sp>
        <p:nvSpPr>
          <p:cNvPr id="133" name="Google Shape;133;p19"/>
          <p:cNvSpPr txBox="1">
            <a:spLocks noGrp="1"/>
          </p:cNvSpPr>
          <p:nvPr>
            <p:ph type="body" idx="2"/>
          </p:nvPr>
        </p:nvSpPr>
        <p:spPr>
          <a:xfrm>
            <a:off x="940159" y="515155"/>
            <a:ext cx="11200051" cy="6342845"/>
          </a:xfrm>
          <a:prstGeom prst="rect">
            <a:avLst/>
          </a:prstGeom>
        </p:spPr>
        <p:txBody>
          <a:bodyPr spcFirstLastPara="1" wrap="square" lIns="121900" tIns="121900" rIns="121900" bIns="121900" anchor="t" anchorCtr="0">
            <a:noAutofit/>
          </a:bodyPr>
          <a:lstStyle/>
          <a:p>
            <a:pPr marL="0" indent="0" algn="just">
              <a:buNone/>
            </a:pPr>
            <a:r>
              <a:rPr lang="en-US" sz="2400" dirty="0" smtClean="0">
                <a:latin typeface="OCR A Extended" panose="02010509020102010303" pitchFamily="50" charset="0"/>
                <a:cs typeface="MV Boli" panose="02000500030200090000" pitchFamily="2" charset="0"/>
              </a:rPr>
              <a:t>Report writing </a:t>
            </a:r>
            <a:r>
              <a:rPr lang="en-US" sz="2400" dirty="0">
                <a:latin typeface="OCR A Extended" panose="02010509020102010303" pitchFamily="50" charset="0"/>
                <a:cs typeface="MV Boli" panose="02000500030200090000" pitchFamily="2" charset="0"/>
              </a:rPr>
              <a:t>is a comprehensive task that includes methodology, procedures, proper explanation of report content and design, detailed example of testing report, and tester’s personal experience</a:t>
            </a:r>
            <a:r>
              <a:rPr lang="en-US" sz="2400" dirty="0" smtClean="0">
                <a:latin typeface="OCR A Extended" panose="02010509020102010303" pitchFamily="50" charset="0"/>
                <a:cs typeface="MV Boli" panose="02000500030200090000" pitchFamily="2" charset="0"/>
              </a:rPr>
              <a:t>.</a:t>
            </a:r>
          </a:p>
          <a:p>
            <a:pPr marL="0" indent="0" algn="just">
              <a:buNone/>
            </a:pPr>
            <a:endParaRPr lang="en-US" sz="2400" dirty="0">
              <a:latin typeface="OCR A Extended" panose="02010509020102010303" pitchFamily="50" charset="0"/>
              <a:cs typeface="MV Boli" panose="02000500030200090000" pitchFamily="2" charset="0"/>
            </a:endParaRPr>
          </a:p>
          <a:p>
            <a:pPr marL="0" indent="0" algn="just">
              <a:buNone/>
            </a:pPr>
            <a:r>
              <a:rPr lang="en-US" sz="2400" dirty="0">
                <a:solidFill>
                  <a:srgbClr val="FFC000"/>
                </a:solidFill>
                <a:latin typeface="OCR A Extended" panose="02010509020102010303" pitchFamily="50" charset="0"/>
                <a:cs typeface="MV Boli" panose="02000500030200090000" pitchFamily="2" charset="0"/>
              </a:rPr>
              <a:t>Report Writing Stages</a:t>
            </a:r>
          </a:p>
          <a:p>
            <a:pPr marL="0" indent="0" algn="just">
              <a:buNone/>
            </a:pPr>
            <a:endParaRPr lang="en-US" sz="2400" dirty="0" smtClean="0">
              <a:latin typeface="OCR A Extended" panose="02010509020102010303" pitchFamily="50" charset="0"/>
              <a:cs typeface="MV Boli" panose="02000500030200090000" pitchFamily="2" charset="0"/>
            </a:endParaRPr>
          </a:p>
          <a:p>
            <a:pPr marL="342900" indent="-342900" algn="just">
              <a:buFont typeface="Wingdings" panose="05000000000000000000" pitchFamily="2" charset="2"/>
              <a:buChar char="q"/>
            </a:pPr>
            <a:r>
              <a:rPr lang="en-US" sz="2400" dirty="0" smtClean="0">
                <a:latin typeface="MV Boli" panose="02000500030200090000" pitchFamily="2" charset="0"/>
                <a:cs typeface="MV Boli" panose="02000500030200090000" pitchFamily="2" charset="0"/>
              </a:rPr>
              <a:t>Report </a:t>
            </a:r>
            <a:r>
              <a:rPr lang="en-US" sz="2400" dirty="0">
                <a:latin typeface="MV Boli" panose="02000500030200090000" pitchFamily="2" charset="0"/>
                <a:cs typeface="MV Boli" panose="02000500030200090000" pitchFamily="2" charset="0"/>
              </a:rPr>
              <a:t>Planning</a:t>
            </a:r>
          </a:p>
          <a:p>
            <a:pPr marL="342900" indent="-342900" algn="just">
              <a:buFont typeface="Wingdings" panose="05000000000000000000" pitchFamily="2" charset="2"/>
              <a:buChar char="q"/>
            </a:pPr>
            <a:r>
              <a:rPr lang="en-US" sz="2400" dirty="0" smtClean="0">
                <a:latin typeface="MV Boli" panose="02000500030200090000" pitchFamily="2" charset="0"/>
                <a:cs typeface="MV Boli" panose="02000500030200090000" pitchFamily="2" charset="0"/>
              </a:rPr>
              <a:t>Information </a:t>
            </a:r>
            <a:r>
              <a:rPr lang="en-US" sz="2400" dirty="0">
                <a:latin typeface="MV Boli" panose="02000500030200090000" pitchFamily="2" charset="0"/>
                <a:cs typeface="MV Boli" panose="02000500030200090000" pitchFamily="2" charset="0"/>
              </a:rPr>
              <a:t>Collection</a:t>
            </a:r>
          </a:p>
          <a:p>
            <a:pPr marL="342900" indent="-342900" algn="just">
              <a:buFont typeface="Wingdings" panose="05000000000000000000" pitchFamily="2" charset="2"/>
              <a:buChar char="q"/>
            </a:pPr>
            <a:r>
              <a:rPr lang="en-US" sz="2400" dirty="0" smtClean="0">
                <a:latin typeface="MV Boli" panose="02000500030200090000" pitchFamily="2" charset="0"/>
                <a:cs typeface="MV Boli" panose="02000500030200090000" pitchFamily="2" charset="0"/>
              </a:rPr>
              <a:t>Writing </a:t>
            </a:r>
            <a:r>
              <a:rPr lang="en-US" sz="2400" dirty="0">
                <a:latin typeface="MV Boli" panose="02000500030200090000" pitchFamily="2" charset="0"/>
                <a:cs typeface="MV Boli" panose="02000500030200090000" pitchFamily="2" charset="0"/>
              </a:rPr>
              <a:t>the First Draft</a:t>
            </a:r>
          </a:p>
          <a:p>
            <a:pPr marL="342900" indent="-342900" algn="just">
              <a:buFont typeface="Wingdings" panose="05000000000000000000" pitchFamily="2" charset="2"/>
              <a:buChar char="q"/>
            </a:pPr>
            <a:r>
              <a:rPr lang="en-US" sz="2400" dirty="0" smtClean="0">
                <a:latin typeface="MV Boli" panose="02000500030200090000" pitchFamily="2" charset="0"/>
                <a:cs typeface="MV Boli" panose="02000500030200090000" pitchFamily="2" charset="0"/>
              </a:rPr>
              <a:t>Review </a:t>
            </a:r>
            <a:r>
              <a:rPr lang="en-US" sz="2400" dirty="0">
                <a:latin typeface="MV Boli" panose="02000500030200090000" pitchFamily="2" charset="0"/>
                <a:cs typeface="MV Boli" panose="02000500030200090000" pitchFamily="2" charset="0"/>
              </a:rPr>
              <a:t>and Finalization</a:t>
            </a:r>
          </a:p>
          <a:p>
            <a:pPr marL="0" indent="0" algn="just">
              <a:buNone/>
            </a:pPr>
            <a:endParaRPr lang="en-US" sz="2400" dirty="0">
              <a:latin typeface="OCR A Extended" panose="02010509020102010303" pitchFamily="50" charset="0"/>
              <a:cs typeface="MV Boli" panose="02000500030200090000" pitchFamily="2" charset="0"/>
            </a:endParaRPr>
          </a:p>
        </p:txBody>
      </p:sp>
      <p:sp>
        <p:nvSpPr>
          <p:cNvPr id="10" name="Google Shape;400;p37"/>
          <p:cNvSpPr/>
          <p:nvPr/>
        </p:nvSpPr>
        <p:spPr>
          <a:xfrm>
            <a:off x="334851" y="864448"/>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sp>
        <p:nvSpPr>
          <p:cNvPr id="5" name="Google Shape;400;p37"/>
          <p:cNvSpPr/>
          <p:nvPr/>
        </p:nvSpPr>
        <p:spPr>
          <a:xfrm>
            <a:off x="358461" y="2884286"/>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pic>
        <p:nvPicPr>
          <p:cNvPr id="2" name="Picture 1"/>
          <p:cNvPicPr>
            <a:picLocks noChangeAspect="1"/>
          </p:cNvPicPr>
          <p:nvPr/>
        </p:nvPicPr>
        <p:blipFill>
          <a:blip r:embed="rId3"/>
          <a:stretch>
            <a:fillRect/>
          </a:stretch>
        </p:blipFill>
        <p:spPr>
          <a:xfrm>
            <a:off x="8196728" y="2858529"/>
            <a:ext cx="3973714" cy="3973714"/>
          </a:xfrm>
          <a:prstGeom prst="rect">
            <a:avLst/>
          </a:prstGeom>
        </p:spPr>
      </p:pic>
    </p:spTree>
    <p:extLst>
      <p:ext uri="{BB962C8B-B14F-4D97-AF65-F5344CB8AC3E}">
        <p14:creationId xmlns:p14="http://schemas.microsoft.com/office/powerpoint/2010/main" val="2496401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2878" y="-14040"/>
            <a:ext cx="12153088" cy="917125"/>
          </a:xfrm>
          <a:prstGeom prst="rect">
            <a:avLst/>
          </a:prstGeom>
        </p:spPr>
        <p:txBody>
          <a:bodyPr spcFirstLastPara="1" wrap="square" lIns="121900" tIns="121900" rIns="121900" bIns="121900" anchor="t" anchorCtr="0">
            <a:noAutofit/>
          </a:bodyPr>
          <a:lstStyle/>
          <a:p>
            <a:r>
              <a:rPr lang="en-US" sz="3200" b="1" dirty="0" smtClean="0">
                <a:latin typeface="OCR A Extended" panose="02010509020102010303" pitchFamily="50" charset="0"/>
                <a:cs typeface="MV Boli" panose="02000500030200090000" pitchFamily="2" charset="0"/>
              </a:rPr>
              <a:t>Reporting Writing</a:t>
            </a:r>
            <a:endParaRPr lang="en-US" sz="3200" b="1" dirty="0">
              <a:latin typeface="OCR A Extended" panose="02010509020102010303" pitchFamily="50" charset="0"/>
              <a:cs typeface="MV Boli" panose="02000500030200090000" pitchFamily="2" charset="0"/>
            </a:endParaRPr>
          </a:p>
        </p:txBody>
      </p:sp>
      <p:sp>
        <p:nvSpPr>
          <p:cNvPr id="133" name="Google Shape;133;p19"/>
          <p:cNvSpPr txBox="1">
            <a:spLocks noGrp="1"/>
          </p:cNvSpPr>
          <p:nvPr>
            <p:ph type="body" idx="2"/>
          </p:nvPr>
        </p:nvSpPr>
        <p:spPr>
          <a:xfrm>
            <a:off x="940159" y="515155"/>
            <a:ext cx="11251841" cy="6078828"/>
          </a:xfrm>
          <a:prstGeom prst="rect">
            <a:avLst/>
          </a:prstGeom>
        </p:spPr>
        <p:txBody>
          <a:bodyPr spcFirstLastPara="1" wrap="square" lIns="121900" tIns="121900" rIns="121900" bIns="121900" anchor="t" anchorCtr="0">
            <a:noAutofit/>
          </a:bodyPr>
          <a:lstStyle/>
          <a:p>
            <a:pPr marL="0" indent="0" algn="just">
              <a:buNone/>
            </a:pPr>
            <a:r>
              <a:rPr lang="en-US" sz="2000" b="1" dirty="0">
                <a:latin typeface="OCR A Extended" panose="02010509020102010303" pitchFamily="50" charset="0"/>
                <a:cs typeface="MV Boli" panose="02000500030200090000" pitchFamily="2" charset="0"/>
              </a:rPr>
              <a:t>Major elements of report </a:t>
            </a:r>
            <a:r>
              <a:rPr lang="en-US" sz="2000" b="1" dirty="0" smtClean="0">
                <a:latin typeface="OCR A Extended" panose="02010509020102010303" pitchFamily="50" charset="0"/>
                <a:cs typeface="MV Boli" panose="02000500030200090000" pitchFamily="2" charset="0"/>
              </a:rPr>
              <a:t>writing:</a:t>
            </a:r>
            <a:endParaRPr lang="en-US" sz="2000" b="1" dirty="0">
              <a:latin typeface="OCR A Extended" panose="02010509020102010303" pitchFamily="50" charset="0"/>
              <a:cs typeface="MV Boli" panose="02000500030200090000" pitchFamily="2" charset="0"/>
            </a:endParaRPr>
          </a:p>
          <a:p>
            <a:pPr marL="0" indent="0" algn="just">
              <a:buNone/>
            </a:pPr>
            <a:endParaRPr lang="en-US" sz="2000" dirty="0" smtClean="0">
              <a:latin typeface="MV Boli" panose="02000500030200090000" pitchFamily="2" charset="0"/>
              <a:cs typeface="MV Boli" panose="02000500030200090000" pitchFamily="2" charset="0"/>
            </a:endParaRPr>
          </a:p>
          <a:p>
            <a:pPr marL="0" indent="0" algn="just">
              <a:buNone/>
            </a:pPr>
            <a:r>
              <a:rPr lang="en-US" sz="2000" dirty="0" smtClean="0">
                <a:solidFill>
                  <a:srgbClr val="FFC000"/>
                </a:solidFill>
                <a:latin typeface="MV Boli" panose="02000500030200090000" pitchFamily="2" charset="0"/>
                <a:cs typeface="MV Boli" panose="02000500030200090000" pitchFamily="2" charset="0"/>
              </a:rPr>
              <a:t>Objectives</a:t>
            </a:r>
            <a:r>
              <a:rPr lang="en-US" sz="2000" dirty="0" smtClean="0">
                <a:latin typeface="MV Boli" panose="02000500030200090000" pitchFamily="2" charset="0"/>
                <a:cs typeface="MV Boli" panose="02000500030200090000" pitchFamily="2" charset="0"/>
              </a:rPr>
              <a:t> </a:t>
            </a:r>
            <a:r>
              <a:rPr lang="en-US" sz="2000" dirty="0">
                <a:latin typeface="MV Boli" panose="02000500030200090000" pitchFamily="2" charset="0"/>
                <a:cs typeface="MV Boli" panose="02000500030200090000" pitchFamily="2" charset="0"/>
              </a:rPr>
              <a:t>− It describes the overall purpose and benefits of pen testing.</a:t>
            </a:r>
          </a:p>
          <a:p>
            <a:pPr marL="0" indent="0" algn="just">
              <a:buNone/>
            </a:pPr>
            <a:endParaRPr lang="en-US" sz="2000" dirty="0">
              <a:latin typeface="MV Boli" panose="02000500030200090000" pitchFamily="2" charset="0"/>
              <a:cs typeface="MV Boli" panose="02000500030200090000" pitchFamily="2" charset="0"/>
            </a:endParaRPr>
          </a:p>
          <a:p>
            <a:pPr marL="0" indent="0" algn="just">
              <a:buNone/>
            </a:pPr>
            <a:r>
              <a:rPr lang="en-US" sz="2000" dirty="0" smtClean="0">
                <a:solidFill>
                  <a:srgbClr val="FFC000"/>
                </a:solidFill>
                <a:latin typeface="MV Boli" panose="02000500030200090000" pitchFamily="2" charset="0"/>
                <a:cs typeface="MV Boli" panose="02000500030200090000" pitchFamily="2" charset="0"/>
              </a:rPr>
              <a:t>Time</a:t>
            </a:r>
            <a:r>
              <a:rPr lang="en-US" sz="2000" dirty="0" smtClean="0">
                <a:latin typeface="MV Boli" panose="02000500030200090000" pitchFamily="2" charset="0"/>
                <a:cs typeface="MV Boli" panose="02000500030200090000" pitchFamily="2" charset="0"/>
              </a:rPr>
              <a:t> </a:t>
            </a:r>
            <a:r>
              <a:rPr lang="en-US" sz="2000" dirty="0">
                <a:latin typeface="MV Boli" panose="02000500030200090000" pitchFamily="2" charset="0"/>
                <a:cs typeface="MV Boli" panose="02000500030200090000" pitchFamily="2" charset="0"/>
              </a:rPr>
              <a:t>− </a:t>
            </a:r>
            <a:r>
              <a:rPr lang="en-US" sz="2000" dirty="0" smtClean="0">
                <a:latin typeface="MV Boli" panose="02000500030200090000" pitchFamily="2" charset="0"/>
                <a:cs typeface="MV Boli" panose="02000500030200090000" pitchFamily="2" charset="0"/>
              </a:rPr>
              <a:t>it </a:t>
            </a:r>
            <a:r>
              <a:rPr lang="en-US" sz="2000" dirty="0">
                <a:latin typeface="MV Boli" panose="02000500030200090000" pitchFamily="2" charset="0"/>
                <a:cs typeface="MV Boli" panose="02000500030200090000" pitchFamily="2" charset="0"/>
              </a:rPr>
              <a:t>gives the accurate status of the system</a:t>
            </a:r>
            <a:r>
              <a:rPr lang="en-US" sz="2000" dirty="0" smtClean="0">
                <a:latin typeface="MV Boli" panose="02000500030200090000" pitchFamily="2" charset="0"/>
                <a:cs typeface="MV Boli" panose="02000500030200090000" pitchFamily="2" charset="0"/>
              </a:rPr>
              <a:t>.</a:t>
            </a:r>
          </a:p>
          <a:p>
            <a:pPr marL="0" indent="0" algn="just">
              <a:buNone/>
            </a:pPr>
            <a:endParaRPr lang="en-US" sz="2000" dirty="0">
              <a:latin typeface="MV Boli" panose="02000500030200090000" pitchFamily="2" charset="0"/>
              <a:cs typeface="MV Boli" panose="02000500030200090000" pitchFamily="2" charset="0"/>
            </a:endParaRPr>
          </a:p>
          <a:p>
            <a:pPr marL="0" indent="0" algn="just">
              <a:buNone/>
            </a:pPr>
            <a:r>
              <a:rPr lang="en-US" sz="2000" dirty="0" smtClean="0">
                <a:solidFill>
                  <a:srgbClr val="FFC000"/>
                </a:solidFill>
                <a:latin typeface="MV Boli" panose="02000500030200090000" pitchFamily="2" charset="0"/>
                <a:cs typeface="MV Boli" panose="02000500030200090000" pitchFamily="2" charset="0"/>
              </a:rPr>
              <a:t>Target </a:t>
            </a:r>
            <a:r>
              <a:rPr lang="en-US" sz="2000" dirty="0">
                <a:solidFill>
                  <a:srgbClr val="FFC000"/>
                </a:solidFill>
                <a:latin typeface="MV Boli" panose="02000500030200090000" pitchFamily="2" charset="0"/>
                <a:cs typeface="MV Boli" panose="02000500030200090000" pitchFamily="2" charset="0"/>
              </a:rPr>
              <a:t>Audience</a:t>
            </a:r>
            <a:r>
              <a:rPr lang="en-US" sz="2000" dirty="0">
                <a:latin typeface="MV Boli" panose="02000500030200090000" pitchFamily="2" charset="0"/>
                <a:cs typeface="MV Boli" panose="02000500030200090000" pitchFamily="2" charset="0"/>
              </a:rPr>
              <a:t> − </a:t>
            </a:r>
            <a:r>
              <a:rPr lang="en-US" sz="2000" dirty="0" smtClean="0">
                <a:latin typeface="MV Boli" panose="02000500030200090000" pitchFamily="2" charset="0"/>
                <a:cs typeface="MV Boli" panose="02000500030200090000" pitchFamily="2" charset="0"/>
              </a:rPr>
              <a:t>include </a:t>
            </a:r>
            <a:r>
              <a:rPr lang="en-US" sz="2000" dirty="0">
                <a:latin typeface="MV Boli" panose="02000500030200090000" pitchFamily="2" charset="0"/>
                <a:cs typeface="MV Boli" panose="02000500030200090000" pitchFamily="2" charset="0"/>
              </a:rPr>
              <a:t>target audience, such as information security manager, information technology manager, chief information security officer, and technical team.</a:t>
            </a:r>
          </a:p>
          <a:p>
            <a:pPr marL="0" indent="0" algn="just">
              <a:buNone/>
            </a:pPr>
            <a:endParaRPr lang="en-US" sz="2000" dirty="0">
              <a:latin typeface="MV Boli" panose="02000500030200090000" pitchFamily="2" charset="0"/>
              <a:cs typeface="MV Boli" panose="02000500030200090000" pitchFamily="2" charset="0"/>
            </a:endParaRPr>
          </a:p>
          <a:p>
            <a:pPr marL="0" indent="0" algn="just">
              <a:buNone/>
            </a:pPr>
            <a:r>
              <a:rPr lang="en-US" sz="2000" dirty="0" smtClean="0">
                <a:solidFill>
                  <a:srgbClr val="FFC000"/>
                </a:solidFill>
                <a:latin typeface="MV Boli" panose="02000500030200090000" pitchFamily="2" charset="0"/>
                <a:cs typeface="MV Boli" panose="02000500030200090000" pitchFamily="2" charset="0"/>
              </a:rPr>
              <a:t>Report </a:t>
            </a:r>
            <a:r>
              <a:rPr lang="en-US" sz="2000" dirty="0">
                <a:solidFill>
                  <a:srgbClr val="FFC000"/>
                </a:solidFill>
                <a:latin typeface="MV Boli" panose="02000500030200090000" pitchFamily="2" charset="0"/>
                <a:cs typeface="MV Boli" panose="02000500030200090000" pitchFamily="2" charset="0"/>
              </a:rPr>
              <a:t>Classification </a:t>
            </a:r>
            <a:r>
              <a:rPr lang="en-US" sz="2000" dirty="0">
                <a:latin typeface="MV Boli" panose="02000500030200090000" pitchFamily="2" charset="0"/>
                <a:cs typeface="MV Boli" panose="02000500030200090000" pitchFamily="2" charset="0"/>
              </a:rPr>
              <a:t>− </a:t>
            </a:r>
            <a:r>
              <a:rPr lang="en-US" sz="2000" dirty="0" smtClean="0">
                <a:latin typeface="MV Boli" panose="02000500030200090000" pitchFamily="2" charset="0"/>
                <a:cs typeface="MV Boli" panose="02000500030200090000" pitchFamily="2" charset="0"/>
              </a:rPr>
              <a:t>classification </a:t>
            </a:r>
            <a:r>
              <a:rPr lang="en-US" sz="2000" dirty="0">
                <a:latin typeface="MV Boli" panose="02000500030200090000" pitchFamily="2" charset="0"/>
                <a:cs typeface="MV Boli" panose="02000500030200090000" pitchFamily="2" charset="0"/>
              </a:rPr>
              <a:t>needs to be done on the basis of target organization which has an information classification policy.</a:t>
            </a:r>
          </a:p>
          <a:p>
            <a:pPr marL="0" indent="0" algn="just">
              <a:buNone/>
            </a:pPr>
            <a:endParaRPr lang="en-US" sz="2000" dirty="0">
              <a:latin typeface="MV Boli" panose="02000500030200090000" pitchFamily="2" charset="0"/>
              <a:cs typeface="MV Boli" panose="02000500030200090000" pitchFamily="2" charset="0"/>
            </a:endParaRPr>
          </a:p>
          <a:p>
            <a:pPr marL="0" indent="0" algn="just">
              <a:buNone/>
            </a:pPr>
            <a:r>
              <a:rPr lang="en-US" sz="2000" dirty="0" smtClean="0">
                <a:solidFill>
                  <a:srgbClr val="FFC000"/>
                </a:solidFill>
                <a:latin typeface="MV Boli" panose="02000500030200090000" pitchFamily="2" charset="0"/>
                <a:cs typeface="MV Boli" panose="02000500030200090000" pitchFamily="2" charset="0"/>
              </a:rPr>
              <a:t>Report </a:t>
            </a:r>
            <a:r>
              <a:rPr lang="en-US" sz="2000" dirty="0">
                <a:solidFill>
                  <a:srgbClr val="FFC000"/>
                </a:solidFill>
                <a:latin typeface="MV Boli" panose="02000500030200090000" pitchFamily="2" charset="0"/>
                <a:cs typeface="MV Boli" panose="02000500030200090000" pitchFamily="2" charset="0"/>
              </a:rPr>
              <a:t>Distribution </a:t>
            </a:r>
            <a:r>
              <a:rPr lang="en-US" sz="2000" dirty="0">
                <a:latin typeface="MV Boli" panose="02000500030200090000" pitchFamily="2" charset="0"/>
                <a:cs typeface="MV Boli" panose="02000500030200090000" pitchFamily="2" charset="0"/>
              </a:rPr>
              <a:t>− Number of copies and report distribution should be mentioned in the scope of work. </a:t>
            </a:r>
          </a:p>
        </p:txBody>
      </p:sp>
      <p:sp>
        <p:nvSpPr>
          <p:cNvPr id="10" name="Google Shape;400;p37"/>
          <p:cNvSpPr/>
          <p:nvPr/>
        </p:nvSpPr>
        <p:spPr>
          <a:xfrm>
            <a:off x="358460" y="1572788"/>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sp>
        <p:nvSpPr>
          <p:cNvPr id="5" name="Google Shape;400;p37"/>
          <p:cNvSpPr/>
          <p:nvPr/>
        </p:nvSpPr>
        <p:spPr>
          <a:xfrm>
            <a:off x="358460" y="2407771"/>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pic>
        <p:nvPicPr>
          <p:cNvPr id="2" name="Picture 1"/>
          <p:cNvPicPr>
            <a:picLocks noChangeAspect="1"/>
          </p:cNvPicPr>
          <p:nvPr/>
        </p:nvPicPr>
        <p:blipFill>
          <a:blip r:embed="rId3"/>
          <a:stretch>
            <a:fillRect/>
          </a:stretch>
        </p:blipFill>
        <p:spPr>
          <a:xfrm>
            <a:off x="367085" y="3275481"/>
            <a:ext cx="573074" cy="329213"/>
          </a:xfrm>
          <a:prstGeom prst="rect">
            <a:avLst/>
          </a:prstGeom>
        </p:spPr>
      </p:pic>
      <p:pic>
        <p:nvPicPr>
          <p:cNvPr id="3" name="Picture 2"/>
          <p:cNvPicPr>
            <a:picLocks noChangeAspect="1"/>
          </p:cNvPicPr>
          <p:nvPr/>
        </p:nvPicPr>
        <p:blipFill>
          <a:blip r:embed="rId3"/>
          <a:stretch>
            <a:fillRect/>
          </a:stretch>
        </p:blipFill>
        <p:spPr>
          <a:xfrm>
            <a:off x="358460" y="4333404"/>
            <a:ext cx="573074" cy="329213"/>
          </a:xfrm>
          <a:prstGeom prst="rect">
            <a:avLst/>
          </a:prstGeom>
        </p:spPr>
      </p:pic>
      <p:pic>
        <p:nvPicPr>
          <p:cNvPr id="4" name="Picture 3"/>
          <p:cNvPicPr>
            <a:picLocks noChangeAspect="1"/>
          </p:cNvPicPr>
          <p:nvPr/>
        </p:nvPicPr>
        <p:blipFill>
          <a:blip r:embed="rId3"/>
          <a:stretch>
            <a:fillRect/>
          </a:stretch>
        </p:blipFill>
        <p:spPr>
          <a:xfrm>
            <a:off x="373393" y="5451871"/>
            <a:ext cx="573074" cy="329213"/>
          </a:xfrm>
          <a:prstGeom prst="rect">
            <a:avLst/>
          </a:prstGeom>
        </p:spPr>
      </p:pic>
    </p:spTree>
    <p:extLst>
      <p:ext uri="{BB962C8B-B14F-4D97-AF65-F5344CB8AC3E}">
        <p14:creationId xmlns:p14="http://schemas.microsoft.com/office/powerpoint/2010/main" val="1129066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0" y="0"/>
            <a:ext cx="12153088" cy="917125"/>
          </a:xfrm>
          <a:prstGeom prst="rect">
            <a:avLst/>
          </a:prstGeom>
        </p:spPr>
        <p:txBody>
          <a:bodyPr spcFirstLastPara="1" wrap="square" lIns="121900" tIns="121900" rIns="121900" bIns="121900" anchor="t" anchorCtr="0">
            <a:noAutofit/>
          </a:bodyPr>
          <a:lstStyle/>
          <a:p>
            <a:r>
              <a:rPr lang="en-US" sz="3200" b="1" dirty="0" smtClean="0">
                <a:latin typeface="OCR A Extended" panose="02010509020102010303" pitchFamily="50" charset="0"/>
                <a:cs typeface="MV Boli" panose="02000500030200090000" pitchFamily="2" charset="0"/>
              </a:rPr>
              <a:t>Reporting Writing</a:t>
            </a:r>
            <a:endParaRPr lang="en-US" sz="3200" b="1" dirty="0">
              <a:latin typeface="OCR A Extended" panose="02010509020102010303" pitchFamily="50" charset="0"/>
              <a:cs typeface="MV Boli" panose="02000500030200090000" pitchFamily="2" charset="0"/>
            </a:endParaRPr>
          </a:p>
        </p:txBody>
      </p:sp>
      <p:sp>
        <p:nvSpPr>
          <p:cNvPr id="133" name="Google Shape;133;p19"/>
          <p:cNvSpPr txBox="1">
            <a:spLocks noGrp="1"/>
          </p:cNvSpPr>
          <p:nvPr>
            <p:ph type="body" idx="2"/>
          </p:nvPr>
        </p:nvSpPr>
        <p:spPr>
          <a:xfrm>
            <a:off x="940160" y="1184857"/>
            <a:ext cx="6748528" cy="3271234"/>
          </a:xfrm>
          <a:prstGeom prst="rect">
            <a:avLst/>
          </a:prstGeom>
        </p:spPr>
        <p:txBody>
          <a:bodyPr spcFirstLastPara="1" wrap="square" lIns="121900" tIns="121900" rIns="121900" bIns="121900" anchor="t" anchorCtr="0">
            <a:noAutofit/>
          </a:bodyPr>
          <a:lstStyle/>
          <a:p>
            <a:pPr marL="0" indent="0" algn="just">
              <a:buNone/>
            </a:pPr>
            <a:r>
              <a:rPr lang="en-US" sz="2400" dirty="0" smtClean="0">
                <a:solidFill>
                  <a:srgbClr val="FFC000"/>
                </a:solidFill>
                <a:latin typeface="OCR A Extended" panose="02010509020102010303" pitchFamily="50" charset="0"/>
                <a:cs typeface="MV Boli" panose="02000500030200090000" pitchFamily="2" charset="0"/>
              </a:rPr>
              <a:t>Report </a:t>
            </a:r>
            <a:r>
              <a:rPr lang="en-US" sz="2400" dirty="0">
                <a:solidFill>
                  <a:srgbClr val="FFC000"/>
                </a:solidFill>
                <a:latin typeface="OCR A Extended" panose="02010509020102010303" pitchFamily="50" charset="0"/>
                <a:cs typeface="MV Boli" panose="02000500030200090000" pitchFamily="2" charset="0"/>
              </a:rPr>
              <a:t>Writing Stages</a:t>
            </a:r>
          </a:p>
          <a:p>
            <a:pPr marL="0" indent="0" algn="just">
              <a:buNone/>
            </a:pPr>
            <a:endParaRPr lang="en-US" sz="2400" dirty="0" smtClean="0">
              <a:latin typeface="OCR A Extended" panose="02010509020102010303" pitchFamily="50" charset="0"/>
              <a:cs typeface="MV Boli" panose="02000500030200090000" pitchFamily="2" charset="0"/>
            </a:endParaRPr>
          </a:p>
          <a:p>
            <a:pPr marL="342900" indent="-342900" algn="just">
              <a:buFont typeface="Wingdings" panose="05000000000000000000" pitchFamily="2" charset="2"/>
              <a:buChar char="q"/>
            </a:pPr>
            <a:r>
              <a:rPr lang="en-US" sz="2400" dirty="0" smtClean="0">
                <a:latin typeface="MV Boli" panose="02000500030200090000" pitchFamily="2" charset="0"/>
                <a:cs typeface="MV Boli" panose="02000500030200090000" pitchFamily="2" charset="0"/>
              </a:rPr>
              <a:t>Report </a:t>
            </a:r>
            <a:r>
              <a:rPr lang="en-US" sz="2400" dirty="0">
                <a:latin typeface="MV Boli" panose="02000500030200090000" pitchFamily="2" charset="0"/>
                <a:cs typeface="MV Boli" panose="02000500030200090000" pitchFamily="2" charset="0"/>
              </a:rPr>
              <a:t>Planning</a:t>
            </a:r>
          </a:p>
          <a:p>
            <a:pPr marL="342900" indent="-342900" algn="just">
              <a:buFont typeface="Wingdings" panose="05000000000000000000" pitchFamily="2" charset="2"/>
              <a:buChar char="q"/>
            </a:pPr>
            <a:r>
              <a:rPr lang="en-US" sz="2400" dirty="0" smtClean="0">
                <a:latin typeface="MV Boli" panose="02000500030200090000" pitchFamily="2" charset="0"/>
                <a:cs typeface="MV Boli" panose="02000500030200090000" pitchFamily="2" charset="0"/>
              </a:rPr>
              <a:t>Information </a:t>
            </a:r>
            <a:r>
              <a:rPr lang="en-US" sz="2400" dirty="0">
                <a:latin typeface="MV Boli" panose="02000500030200090000" pitchFamily="2" charset="0"/>
                <a:cs typeface="MV Boli" panose="02000500030200090000" pitchFamily="2" charset="0"/>
              </a:rPr>
              <a:t>Collection</a:t>
            </a:r>
          </a:p>
          <a:p>
            <a:pPr marL="342900" indent="-342900" algn="just">
              <a:buFont typeface="Wingdings" panose="05000000000000000000" pitchFamily="2" charset="2"/>
              <a:buChar char="q"/>
            </a:pPr>
            <a:r>
              <a:rPr lang="en-US" sz="2400" dirty="0" smtClean="0">
                <a:latin typeface="MV Boli" panose="02000500030200090000" pitchFamily="2" charset="0"/>
                <a:cs typeface="MV Boli" panose="02000500030200090000" pitchFamily="2" charset="0"/>
              </a:rPr>
              <a:t>Writing </a:t>
            </a:r>
            <a:r>
              <a:rPr lang="en-US" sz="2400" dirty="0">
                <a:latin typeface="MV Boli" panose="02000500030200090000" pitchFamily="2" charset="0"/>
                <a:cs typeface="MV Boli" panose="02000500030200090000" pitchFamily="2" charset="0"/>
              </a:rPr>
              <a:t>the First Draft</a:t>
            </a:r>
          </a:p>
          <a:p>
            <a:pPr marL="342900" indent="-342900" algn="just">
              <a:buFont typeface="Wingdings" panose="05000000000000000000" pitchFamily="2" charset="2"/>
              <a:buChar char="q"/>
            </a:pPr>
            <a:r>
              <a:rPr lang="en-US" sz="2400" dirty="0" smtClean="0">
                <a:latin typeface="MV Boli" panose="02000500030200090000" pitchFamily="2" charset="0"/>
                <a:cs typeface="MV Boli" panose="02000500030200090000" pitchFamily="2" charset="0"/>
              </a:rPr>
              <a:t>Review </a:t>
            </a:r>
            <a:r>
              <a:rPr lang="en-US" sz="2400" dirty="0">
                <a:latin typeface="MV Boli" panose="02000500030200090000" pitchFamily="2" charset="0"/>
                <a:cs typeface="MV Boli" panose="02000500030200090000" pitchFamily="2" charset="0"/>
              </a:rPr>
              <a:t>and Finalization</a:t>
            </a:r>
          </a:p>
          <a:p>
            <a:pPr marL="0" indent="0" algn="just">
              <a:buNone/>
            </a:pPr>
            <a:endParaRPr lang="en-US" sz="2400" dirty="0">
              <a:latin typeface="OCR A Extended" panose="02010509020102010303" pitchFamily="50" charset="0"/>
              <a:cs typeface="MV Boli" panose="02000500030200090000" pitchFamily="2" charset="0"/>
            </a:endParaRPr>
          </a:p>
        </p:txBody>
      </p:sp>
      <p:sp>
        <p:nvSpPr>
          <p:cNvPr id="10" name="Google Shape;400;p37"/>
          <p:cNvSpPr/>
          <p:nvPr/>
        </p:nvSpPr>
        <p:spPr>
          <a:xfrm>
            <a:off x="365083" y="1521270"/>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pic>
        <p:nvPicPr>
          <p:cNvPr id="2" name="Picture 1"/>
          <p:cNvPicPr>
            <a:picLocks noChangeAspect="1"/>
          </p:cNvPicPr>
          <p:nvPr/>
        </p:nvPicPr>
        <p:blipFill>
          <a:blip r:embed="rId3"/>
          <a:stretch>
            <a:fillRect/>
          </a:stretch>
        </p:blipFill>
        <p:spPr>
          <a:xfrm>
            <a:off x="5688418" y="4095482"/>
            <a:ext cx="6464670" cy="2762519"/>
          </a:xfrm>
          <a:prstGeom prst="rect">
            <a:avLst/>
          </a:prstGeom>
        </p:spPr>
      </p:pic>
    </p:spTree>
    <p:extLst>
      <p:ext uri="{BB962C8B-B14F-4D97-AF65-F5344CB8AC3E}">
        <p14:creationId xmlns:p14="http://schemas.microsoft.com/office/powerpoint/2010/main" val="3978225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2878" y="-14040"/>
            <a:ext cx="12204878" cy="606469"/>
          </a:xfrm>
          <a:prstGeom prst="rect">
            <a:avLst/>
          </a:prstGeom>
        </p:spPr>
        <p:txBody>
          <a:bodyPr spcFirstLastPara="1" wrap="square" lIns="121900" tIns="121900" rIns="121900" bIns="121900" anchor="t" anchorCtr="0">
            <a:noAutofit/>
          </a:bodyPr>
          <a:lstStyle/>
          <a:p>
            <a:r>
              <a:rPr lang="en-US" sz="3200" dirty="0">
                <a:latin typeface="OCR A Extended" panose="02010509020102010303" pitchFamily="50" charset="0"/>
                <a:cs typeface="MV Boli" panose="02000500030200090000" pitchFamily="2" charset="0"/>
              </a:rPr>
              <a:t>Report Planning</a:t>
            </a:r>
          </a:p>
        </p:txBody>
      </p:sp>
      <p:sp>
        <p:nvSpPr>
          <p:cNvPr id="133" name="Google Shape;133;p19"/>
          <p:cNvSpPr txBox="1">
            <a:spLocks noGrp="1"/>
          </p:cNvSpPr>
          <p:nvPr>
            <p:ph type="body" idx="2"/>
          </p:nvPr>
        </p:nvSpPr>
        <p:spPr>
          <a:xfrm>
            <a:off x="575078" y="592429"/>
            <a:ext cx="11616922" cy="4108360"/>
          </a:xfrm>
          <a:prstGeom prst="rect">
            <a:avLst/>
          </a:prstGeom>
        </p:spPr>
        <p:txBody>
          <a:bodyPr spcFirstLastPara="1" wrap="square" lIns="121900" tIns="121900" rIns="121900" bIns="121900" anchor="t" anchorCtr="0">
            <a:noAutofit/>
          </a:bodyPr>
          <a:lstStyle/>
          <a:p>
            <a:pPr marL="0" indent="0" algn="just">
              <a:buNone/>
            </a:pPr>
            <a:r>
              <a:rPr lang="en-US" sz="2400" b="1" dirty="0">
                <a:solidFill>
                  <a:srgbClr val="FFC000"/>
                </a:solidFill>
                <a:latin typeface="OCR A Extended" panose="02010509020102010303" pitchFamily="50" charset="0"/>
                <a:cs typeface="MV Boli" panose="02000500030200090000" pitchFamily="2" charset="0"/>
              </a:rPr>
              <a:t>Report Planning</a:t>
            </a:r>
          </a:p>
          <a:p>
            <a:pPr marL="0" indent="0" algn="just">
              <a:buNone/>
            </a:pPr>
            <a:endParaRPr lang="en-US" sz="2400" dirty="0" smtClean="0">
              <a:latin typeface="OCR A Extended" panose="02010509020102010303" pitchFamily="50" charset="0"/>
              <a:cs typeface="MV Boli" panose="02000500030200090000" pitchFamily="2" charset="0"/>
            </a:endParaRPr>
          </a:p>
          <a:p>
            <a:pPr marL="342900" indent="-342900" algn="just">
              <a:buFont typeface="Wingdings" panose="05000000000000000000" pitchFamily="2" charset="2"/>
              <a:buChar char="q"/>
            </a:pPr>
            <a:r>
              <a:rPr lang="en-US" sz="2800" dirty="0" smtClean="0">
                <a:latin typeface="MV Boli" panose="02000500030200090000" pitchFamily="2" charset="0"/>
                <a:cs typeface="MV Boli" panose="02000500030200090000" pitchFamily="2" charset="0"/>
              </a:rPr>
              <a:t>Starts with </a:t>
            </a:r>
            <a:r>
              <a:rPr lang="en-US" sz="2800" dirty="0">
                <a:latin typeface="MV Boli" panose="02000500030200090000" pitchFamily="2" charset="0"/>
                <a:cs typeface="MV Boli" panose="02000500030200090000" pitchFamily="2" charset="0"/>
              </a:rPr>
              <a:t>the objectives, which help readers to understand the main points of the penetration testing</a:t>
            </a:r>
            <a:r>
              <a:rPr lang="en-US" sz="2800" dirty="0" smtClean="0">
                <a:latin typeface="MV Boli" panose="02000500030200090000" pitchFamily="2" charset="0"/>
                <a:cs typeface="MV Boli" panose="02000500030200090000" pitchFamily="2" charset="0"/>
              </a:rPr>
              <a:t>.</a:t>
            </a:r>
          </a:p>
          <a:p>
            <a:pPr marL="0" indent="0" algn="just">
              <a:buNone/>
            </a:pPr>
            <a:endParaRPr lang="en-US" sz="2800" dirty="0" smtClean="0">
              <a:latin typeface="MV Boli" panose="02000500030200090000" pitchFamily="2" charset="0"/>
              <a:cs typeface="MV Boli" panose="02000500030200090000" pitchFamily="2" charset="0"/>
            </a:endParaRPr>
          </a:p>
          <a:p>
            <a:pPr marL="342900" indent="-342900" algn="just">
              <a:buFont typeface="Wingdings" panose="05000000000000000000" pitchFamily="2" charset="2"/>
              <a:buChar char="q"/>
            </a:pPr>
            <a:r>
              <a:rPr lang="en-US" sz="2800" dirty="0" smtClean="0">
                <a:latin typeface="MV Boli" panose="02000500030200090000" pitchFamily="2" charset="0"/>
                <a:cs typeface="MV Boli" panose="02000500030200090000" pitchFamily="2" charset="0"/>
              </a:rPr>
              <a:t>It describes </a:t>
            </a:r>
            <a:r>
              <a:rPr lang="en-US" sz="2800" dirty="0">
                <a:latin typeface="MV Boli" panose="02000500030200090000" pitchFamily="2" charset="0"/>
                <a:cs typeface="MV Boli" panose="02000500030200090000" pitchFamily="2" charset="0"/>
              </a:rPr>
              <a:t>why the testing is conducted, what are the benefits of pen </a:t>
            </a:r>
            <a:r>
              <a:rPr lang="en-US" sz="2800" dirty="0" smtClean="0">
                <a:latin typeface="MV Boli" panose="02000500030200090000" pitchFamily="2" charset="0"/>
                <a:cs typeface="MV Boli" panose="02000500030200090000" pitchFamily="2" charset="0"/>
              </a:rPr>
              <a:t>testing and  </a:t>
            </a:r>
            <a:r>
              <a:rPr lang="en-US" sz="2800" dirty="0">
                <a:latin typeface="MV Boli" panose="02000500030200090000" pitchFamily="2" charset="0"/>
                <a:cs typeface="MV Boli" panose="02000500030200090000" pitchFamily="2" charset="0"/>
              </a:rPr>
              <a:t>the time taken for the testing.</a:t>
            </a:r>
          </a:p>
          <a:p>
            <a:pPr marL="0" indent="0" algn="just">
              <a:buNone/>
            </a:pPr>
            <a:endParaRPr lang="en-US" sz="2400" dirty="0">
              <a:latin typeface="OCR A Extended" panose="02010509020102010303" pitchFamily="50" charset="0"/>
              <a:cs typeface="MV Boli" panose="02000500030200090000" pitchFamily="2" charset="0"/>
            </a:endParaRPr>
          </a:p>
        </p:txBody>
      </p:sp>
      <p:sp>
        <p:nvSpPr>
          <p:cNvPr id="10" name="Google Shape;400;p37"/>
          <p:cNvSpPr/>
          <p:nvPr/>
        </p:nvSpPr>
        <p:spPr>
          <a:xfrm>
            <a:off x="0" y="903085"/>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pic>
        <p:nvPicPr>
          <p:cNvPr id="2" name="Picture 1"/>
          <p:cNvPicPr>
            <a:picLocks noChangeAspect="1"/>
          </p:cNvPicPr>
          <p:nvPr/>
        </p:nvPicPr>
        <p:blipFill>
          <a:blip r:embed="rId3"/>
          <a:stretch>
            <a:fillRect/>
          </a:stretch>
        </p:blipFill>
        <p:spPr>
          <a:xfrm>
            <a:off x="9350062" y="4041820"/>
            <a:ext cx="2803301" cy="2803301"/>
          </a:xfrm>
          <a:prstGeom prst="rect">
            <a:avLst/>
          </a:prstGeom>
        </p:spPr>
      </p:pic>
    </p:spTree>
    <p:extLst>
      <p:ext uri="{BB962C8B-B14F-4D97-AF65-F5344CB8AC3E}">
        <p14:creationId xmlns:p14="http://schemas.microsoft.com/office/powerpoint/2010/main" val="25206985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0" y="-14040"/>
            <a:ext cx="12192000" cy="786773"/>
          </a:xfrm>
          <a:prstGeom prst="rect">
            <a:avLst/>
          </a:prstGeom>
        </p:spPr>
        <p:txBody>
          <a:bodyPr spcFirstLastPara="1" wrap="square" lIns="121900" tIns="121900" rIns="121900" bIns="121900" anchor="t" anchorCtr="0">
            <a:noAutofit/>
          </a:bodyPr>
          <a:lstStyle/>
          <a:p>
            <a:r>
              <a:rPr lang="en-US" sz="3200" b="1" dirty="0">
                <a:latin typeface="OCR A Extended" panose="02010509020102010303" pitchFamily="50" charset="0"/>
                <a:cs typeface="MV Boli" panose="02000500030200090000" pitchFamily="2" charset="0"/>
              </a:rPr>
              <a:t>Information Collection</a:t>
            </a:r>
          </a:p>
        </p:txBody>
      </p:sp>
      <p:sp>
        <p:nvSpPr>
          <p:cNvPr id="133" name="Google Shape;133;p19"/>
          <p:cNvSpPr txBox="1">
            <a:spLocks noGrp="1"/>
          </p:cNvSpPr>
          <p:nvPr>
            <p:ph type="body" idx="2"/>
          </p:nvPr>
        </p:nvSpPr>
        <p:spPr>
          <a:xfrm>
            <a:off x="746975" y="772733"/>
            <a:ext cx="11445025" cy="4752304"/>
          </a:xfrm>
          <a:prstGeom prst="rect">
            <a:avLst/>
          </a:prstGeom>
        </p:spPr>
        <p:txBody>
          <a:bodyPr spcFirstLastPara="1" wrap="square" lIns="121900" tIns="121900" rIns="121900" bIns="121900" anchor="t" anchorCtr="0">
            <a:noAutofit/>
          </a:bodyPr>
          <a:lstStyle/>
          <a:p>
            <a:pPr marL="0" indent="0" algn="just">
              <a:buNone/>
            </a:pPr>
            <a:r>
              <a:rPr lang="en-US" sz="2800" dirty="0">
                <a:solidFill>
                  <a:srgbClr val="FFC000"/>
                </a:solidFill>
                <a:latin typeface="OCR A Extended" panose="02010509020102010303" pitchFamily="50" charset="0"/>
                <a:cs typeface="MV Boli" panose="02000500030200090000" pitchFamily="2" charset="0"/>
              </a:rPr>
              <a:t>Information </a:t>
            </a:r>
            <a:r>
              <a:rPr lang="en-US" sz="2800" dirty="0" smtClean="0">
                <a:solidFill>
                  <a:srgbClr val="FFC000"/>
                </a:solidFill>
                <a:latin typeface="OCR A Extended" panose="02010509020102010303" pitchFamily="50" charset="0"/>
                <a:cs typeface="MV Boli" panose="02000500030200090000" pitchFamily="2" charset="0"/>
              </a:rPr>
              <a:t>Collection</a:t>
            </a:r>
          </a:p>
          <a:p>
            <a:pPr marL="0" indent="0" algn="just">
              <a:buNone/>
            </a:pPr>
            <a:endParaRPr lang="en-US" sz="2800" dirty="0">
              <a:solidFill>
                <a:srgbClr val="FFC000"/>
              </a:solidFill>
              <a:latin typeface="OCR A Extended" panose="02010509020102010303" pitchFamily="50" charset="0"/>
              <a:cs typeface="MV Boli" panose="02000500030200090000" pitchFamily="2" charset="0"/>
            </a:endParaRPr>
          </a:p>
          <a:p>
            <a:pPr marL="457200" indent="-457200" algn="just">
              <a:buFont typeface="Wingdings" panose="05000000000000000000" pitchFamily="2" charset="2"/>
              <a:buChar char="q"/>
            </a:pPr>
            <a:r>
              <a:rPr lang="en-US" sz="2800" dirty="0" smtClean="0">
                <a:latin typeface="MV Boli" panose="02000500030200090000" pitchFamily="2" charset="0"/>
                <a:cs typeface="MV Boli" panose="02000500030200090000" pitchFamily="2" charset="0"/>
              </a:rPr>
              <a:t>Mention every </a:t>
            </a:r>
            <a:r>
              <a:rPr lang="en-US" sz="2800" dirty="0">
                <a:latin typeface="MV Boli" panose="02000500030200090000" pitchFamily="2" charset="0"/>
                <a:cs typeface="MV Boli" panose="02000500030200090000" pitchFamily="2" charset="0"/>
              </a:rPr>
              <a:t>step to make sure that he collected all the information in all the stages of </a:t>
            </a:r>
            <a:r>
              <a:rPr lang="en-US" sz="2800" dirty="0" smtClean="0">
                <a:latin typeface="MV Boli" panose="02000500030200090000" pitchFamily="2" charset="0"/>
                <a:cs typeface="MV Boli" panose="02000500030200090000" pitchFamily="2" charset="0"/>
              </a:rPr>
              <a:t>testing, along </a:t>
            </a:r>
            <a:r>
              <a:rPr lang="en-US" sz="2800" dirty="0">
                <a:latin typeface="MV Boli" panose="02000500030200090000" pitchFamily="2" charset="0"/>
                <a:cs typeface="MV Boli" panose="02000500030200090000" pitchFamily="2" charset="0"/>
              </a:rPr>
              <a:t>with the </a:t>
            </a:r>
            <a:r>
              <a:rPr lang="en-US" sz="2800" dirty="0" smtClean="0">
                <a:latin typeface="MV Boli" panose="02000500030200090000" pitchFamily="2" charset="0"/>
                <a:cs typeface="MV Boli" panose="02000500030200090000" pitchFamily="2" charset="0"/>
              </a:rPr>
              <a:t>methods.</a:t>
            </a:r>
          </a:p>
          <a:p>
            <a:pPr marL="0" indent="0" algn="just">
              <a:buNone/>
            </a:pPr>
            <a:endParaRPr lang="en-US" sz="2800" dirty="0" smtClean="0">
              <a:latin typeface="MV Boli" panose="02000500030200090000" pitchFamily="2" charset="0"/>
              <a:cs typeface="MV Boli" panose="02000500030200090000" pitchFamily="2" charset="0"/>
            </a:endParaRPr>
          </a:p>
          <a:p>
            <a:pPr marL="457200" indent="-457200" algn="just">
              <a:buFont typeface="Wingdings" panose="05000000000000000000" pitchFamily="2" charset="2"/>
              <a:buChar char="q"/>
            </a:pPr>
            <a:r>
              <a:rPr lang="en-US" sz="2800" dirty="0" smtClean="0">
                <a:latin typeface="MV Boli" panose="02000500030200090000" pitchFamily="2" charset="0"/>
                <a:cs typeface="MV Boli" panose="02000500030200090000" pitchFamily="2" charset="0"/>
              </a:rPr>
              <a:t>Mention about </a:t>
            </a:r>
            <a:r>
              <a:rPr lang="en-US" sz="2800" dirty="0">
                <a:latin typeface="MV Boli" panose="02000500030200090000" pitchFamily="2" charset="0"/>
                <a:cs typeface="MV Boli" panose="02000500030200090000" pitchFamily="2" charset="0"/>
              </a:rPr>
              <a:t>the systems and tools, scanning results, vulnerability assessments, details of his findings, etc.</a:t>
            </a:r>
          </a:p>
        </p:txBody>
      </p:sp>
      <p:sp>
        <p:nvSpPr>
          <p:cNvPr id="10" name="Google Shape;400;p37"/>
          <p:cNvSpPr/>
          <p:nvPr/>
        </p:nvSpPr>
        <p:spPr>
          <a:xfrm>
            <a:off x="171898" y="1099499"/>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pic>
        <p:nvPicPr>
          <p:cNvPr id="2" name="Picture 1"/>
          <p:cNvPicPr>
            <a:picLocks noChangeAspect="1"/>
          </p:cNvPicPr>
          <p:nvPr/>
        </p:nvPicPr>
        <p:blipFill>
          <a:blip r:embed="rId3"/>
          <a:stretch>
            <a:fillRect/>
          </a:stretch>
        </p:blipFill>
        <p:spPr>
          <a:xfrm>
            <a:off x="7804597" y="4892146"/>
            <a:ext cx="4361645" cy="1952975"/>
          </a:xfrm>
          <a:prstGeom prst="rect">
            <a:avLst/>
          </a:prstGeom>
        </p:spPr>
      </p:pic>
    </p:spTree>
    <p:extLst>
      <p:ext uri="{BB962C8B-B14F-4D97-AF65-F5344CB8AC3E}">
        <p14:creationId xmlns:p14="http://schemas.microsoft.com/office/powerpoint/2010/main" val="1267287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2878" y="-14040"/>
            <a:ext cx="12153088" cy="917125"/>
          </a:xfrm>
          <a:prstGeom prst="rect">
            <a:avLst/>
          </a:prstGeom>
        </p:spPr>
        <p:txBody>
          <a:bodyPr spcFirstLastPara="1" wrap="square" lIns="121900" tIns="121900" rIns="121900" bIns="121900" anchor="t" anchorCtr="0">
            <a:noAutofit/>
          </a:bodyPr>
          <a:lstStyle/>
          <a:p>
            <a:r>
              <a:rPr lang="en-US" sz="3600" b="1" dirty="0">
                <a:latin typeface="OCR A Extended" panose="02010509020102010303" pitchFamily="50" charset="0"/>
                <a:cs typeface="MV Boli" panose="02000500030200090000" pitchFamily="2" charset="0"/>
              </a:rPr>
              <a:t>Report Structure</a:t>
            </a:r>
          </a:p>
        </p:txBody>
      </p:sp>
      <p:sp>
        <p:nvSpPr>
          <p:cNvPr id="133" name="Google Shape;133;p19"/>
          <p:cNvSpPr txBox="1">
            <a:spLocks noGrp="1"/>
          </p:cNvSpPr>
          <p:nvPr>
            <p:ph type="body" idx="2"/>
          </p:nvPr>
        </p:nvSpPr>
        <p:spPr>
          <a:xfrm>
            <a:off x="862882" y="1817484"/>
            <a:ext cx="10200070" cy="1891632"/>
          </a:xfrm>
          <a:prstGeom prst="rect">
            <a:avLst/>
          </a:prstGeom>
        </p:spPr>
        <p:txBody>
          <a:bodyPr spcFirstLastPara="1" wrap="square" lIns="121900" tIns="121900" rIns="121900" bIns="121900" anchor="t" anchorCtr="0">
            <a:noAutofit/>
          </a:bodyPr>
          <a:lstStyle/>
          <a:p>
            <a:pPr marL="0" indent="0" algn="just">
              <a:buNone/>
            </a:pPr>
            <a:r>
              <a:rPr lang="en-US" sz="2400" dirty="0" smtClean="0">
                <a:latin typeface="OCR A Extended" panose="02010509020102010303" pitchFamily="50" charset="0"/>
                <a:cs typeface="MV Boli" panose="02000500030200090000" pitchFamily="2" charset="0"/>
              </a:rPr>
              <a:t>The </a:t>
            </a:r>
            <a:r>
              <a:rPr lang="en-US" sz="2400" dirty="0">
                <a:latin typeface="OCR A Extended" panose="02010509020102010303" pitchFamily="50" charset="0"/>
                <a:cs typeface="MV Boli" panose="02000500030200090000" pitchFamily="2" charset="0"/>
              </a:rPr>
              <a:t>report is broken down into two </a:t>
            </a:r>
            <a:r>
              <a:rPr lang="en-US" sz="2400" dirty="0" smtClean="0">
                <a:latin typeface="OCR A Extended" panose="02010509020102010303" pitchFamily="50" charset="0"/>
                <a:cs typeface="MV Boli" panose="02000500030200090000" pitchFamily="2" charset="0"/>
              </a:rPr>
              <a:t>major sections:</a:t>
            </a:r>
          </a:p>
          <a:p>
            <a:pPr marL="342900" indent="-342900" algn="ctr">
              <a:buFont typeface="Wingdings" panose="05000000000000000000" pitchFamily="2" charset="2"/>
              <a:buChar char="Ø"/>
            </a:pPr>
            <a:r>
              <a:rPr lang="en-US" sz="2400" dirty="0" smtClean="0">
                <a:latin typeface="MV Boli" panose="02000500030200090000" pitchFamily="2" charset="0"/>
                <a:cs typeface="MV Boli" panose="02000500030200090000" pitchFamily="2" charset="0"/>
              </a:rPr>
              <a:t>Executive summary</a:t>
            </a:r>
          </a:p>
          <a:p>
            <a:pPr marL="342900" indent="-342900" algn="ctr">
              <a:buFont typeface="Wingdings" panose="05000000000000000000" pitchFamily="2" charset="2"/>
              <a:buChar char="Ø"/>
            </a:pPr>
            <a:r>
              <a:rPr lang="en-US" sz="2400" dirty="0">
                <a:latin typeface="MV Boli" panose="02000500030200090000" pitchFamily="2" charset="0"/>
                <a:cs typeface="MV Boli" panose="02000500030200090000" pitchFamily="2" charset="0"/>
              </a:rPr>
              <a:t>Technical Report</a:t>
            </a:r>
          </a:p>
        </p:txBody>
      </p:sp>
      <p:sp>
        <p:nvSpPr>
          <p:cNvPr id="10" name="Google Shape;400;p37"/>
          <p:cNvSpPr/>
          <p:nvPr/>
        </p:nvSpPr>
        <p:spPr>
          <a:xfrm>
            <a:off x="287805" y="2139458"/>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pic>
        <p:nvPicPr>
          <p:cNvPr id="2" name="Picture 1"/>
          <p:cNvPicPr>
            <a:picLocks noChangeAspect="1"/>
          </p:cNvPicPr>
          <p:nvPr/>
        </p:nvPicPr>
        <p:blipFill>
          <a:blip r:embed="rId3"/>
          <a:stretch>
            <a:fillRect/>
          </a:stretch>
        </p:blipFill>
        <p:spPr>
          <a:xfrm>
            <a:off x="-1" y="0"/>
            <a:ext cx="3881549" cy="1596980"/>
          </a:xfrm>
          <a:prstGeom prst="rect">
            <a:avLst/>
          </a:prstGeom>
        </p:spPr>
      </p:pic>
    </p:spTree>
    <p:extLst>
      <p:ext uri="{BB962C8B-B14F-4D97-AF65-F5344CB8AC3E}">
        <p14:creationId xmlns:p14="http://schemas.microsoft.com/office/powerpoint/2010/main" val="331313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2878" y="-14040"/>
            <a:ext cx="12153088" cy="917125"/>
          </a:xfrm>
          <a:prstGeom prst="rect">
            <a:avLst/>
          </a:prstGeom>
        </p:spPr>
        <p:txBody>
          <a:bodyPr spcFirstLastPara="1" wrap="square" lIns="121900" tIns="121900" rIns="121900" bIns="121900" anchor="t" anchorCtr="0">
            <a:noAutofit/>
          </a:bodyPr>
          <a:lstStyle/>
          <a:p>
            <a:r>
              <a:rPr lang="en-US" sz="2400" b="1" dirty="0">
                <a:latin typeface="OCR A Extended" panose="02010509020102010303" pitchFamily="50" charset="0"/>
                <a:cs typeface="MV Boli" panose="02000500030200090000" pitchFamily="2" charset="0"/>
              </a:rPr>
              <a:t>Writing the First Draft</a:t>
            </a:r>
          </a:p>
        </p:txBody>
      </p:sp>
      <p:sp>
        <p:nvSpPr>
          <p:cNvPr id="133" name="Google Shape;133;p19"/>
          <p:cNvSpPr txBox="1">
            <a:spLocks noGrp="1"/>
          </p:cNvSpPr>
          <p:nvPr>
            <p:ph type="body" idx="2"/>
          </p:nvPr>
        </p:nvSpPr>
        <p:spPr>
          <a:xfrm>
            <a:off x="909928" y="631065"/>
            <a:ext cx="11243161" cy="6226936"/>
          </a:xfrm>
          <a:prstGeom prst="rect">
            <a:avLst/>
          </a:prstGeom>
        </p:spPr>
        <p:txBody>
          <a:bodyPr spcFirstLastPara="1" wrap="square" lIns="121900" tIns="121900" rIns="121900" bIns="121900" anchor="t" anchorCtr="0">
            <a:noAutofit/>
          </a:bodyPr>
          <a:lstStyle/>
          <a:p>
            <a:pPr marL="0" indent="0" algn="just">
              <a:buNone/>
            </a:pPr>
            <a:r>
              <a:rPr lang="en-US" sz="2800" dirty="0">
                <a:solidFill>
                  <a:srgbClr val="FFC000"/>
                </a:solidFill>
                <a:latin typeface="OCR A Extended" panose="02010509020102010303" pitchFamily="50" charset="0"/>
                <a:cs typeface="MV Boli" panose="02000500030200090000" pitchFamily="2" charset="0"/>
              </a:rPr>
              <a:t>Writing the First Draft</a:t>
            </a:r>
          </a:p>
          <a:p>
            <a:pPr marL="0" indent="0" algn="just">
              <a:buNone/>
            </a:pPr>
            <a:endParaRPr lang="en-US" sz="2800" dirty="0">
              <a:latin typeface="OCR A Extended" panose="02010509020102010303" pitchFamily="50" charset="0"/>
              <a:cs typeface="MV Boli" panose="02000500030200090000" pitchFamily="2" charset="0"/>
            </a:endParaRPr>
          </a:p>
          <a:p>
            <a:pPr marL="457200" indent="-457200" algn="just">
              <a:buFont typeface="Wingdings" panose="05000000000000000000" pitchFamily="2" charset="2"/>
              <a:buChar char="q"/>
            </a:pPr>
            <a:r>
              <a:rPr lang="en-US" sz="2800" dirty="0" smtClean="0">
                <a:latin typeface="OCR A Extended" panose="02010509020102010303" pitchFamily="50" charset="0"/>
                <a:cs typeface="MV Boli" panose="02000500030200090000" pitchFamily="2" charset="0"/>
              </a:rPr>
              <a:t>The tester </a:t>
            </a:r>
            <a:r>
              <a:rPr lang="en-US" sz="2800" dirty="0">
                <a:latin typeface="OCR A Extended" panose="02010509020102010303" pitchFamily="50" charset="0"/>
                <a:cs typeface="MV Boli" panose="02000500030200090000" pitchFamily="2" charset="0"/>
              </a:rPr>
              <a:t>is ready with all tools and </a:t>
            </a:r>
            <a:r>
              <a:rPr lang="en-US" sz="2800" dirty="0" smtClean="0">
                <a:latin typeface="OCR A Extended" panose="02010509020102010303" pitchFamily="50" charset="0"/>
                <a:cs typeface="MV Boli" panose="02000500030200090000" pitchFamily="2" charset="0"/>
              </a:rPr>
              <a:t>information and ready </a:t>
            </a:r>
            <a:r>
              <a:rPr lang="en-US" sz="2800" dirty="0">
                <a:latin typeface="OCR A Extended" panose="02010509020102010303" pitchFamily="50" charset="0"/>
                <a:cs typeface="MV Boli" panose="02000500030200090000" pitchFamily="2" charset="0"/>
              </a:rPr>
              <a:t>to write the first </a:t>
            </a:r>
            <a:r>
              <a:rPr lang="en-US" sz="2800" dirty="0" smtClean="0">
                <a:latin typeface="OCR A Extended" panose="02010509020102010303" pitchFamily="50" charset="0"/>
                <a:cs typeface="MV Boli" panose="02000500030200090000" pitchFamily="2" charset="0"/>
              </a:rPr>
              <a:t>draft.</a:t>
            </a:r>
          </a:p>
          <a:p>
            <a:pPr marL="0" indent="0" algn="just">
              <a:buNone/>
            </a:pPr>
            <a:endParaRPr lang="en-US" sz="2800" dirty="0" smtClean="0">
              <a:latin typeface="OCR A Extended" panose="02010509020102010303" pitchFamily="50" charset="0"/>
              <a:cs typeface="MV Boli" panose="02000500030200090000" pitchFamily="2" charset="0"/>
            </a:endParaRPr>
          </a:p>
          <a:p>
            <a:pPr marL="457200" indent="-457200" algn="just">
              <a:buFont typeface="Wingdings" panose="05000000000000000000" pitchFamily="2" charset="2"/>
              <a:buChar char="q"/>
            </a:pPr>
            <a:r>
              <a:rPr lang="en-US" sz="2800" dirty="0" smtClean="0">
                <a:latin typeface="OCR A Extended" panose="02010509020102010303" pitchFamily="50" charset="0"/>
                <a:cs typeface="MV Boli" panose="02000500030200090000" pitchFamily="2" charset="0"/>
              </a:rPr>
              <a:t>Mention everything </a:t>
            </a:r>
            <a:r>
              <a:rPr lang="en-US" sz="2800" dirty="0">
                <a:latin typeface="OCR A Extended" panose="02010509020102010303" pitchFamily="50" charset="0"/>
                <a:cs typeface="MV Boli" panose="02000500030200090000" pitchFamily="2" charset="0"/>
              </a:rPr>
              <a:t>i.e. all activities, processes, and experiences.</a:t>
            </a:r>
          </a:p>
        </p:txBody>
      </p:sp>
      <p:sp>
        <p:nvSpPr>
          <p:cNvPr id="10" name="Google Shape;400;p37"/>
          <p:cNvSpPr/>
          <p:nvPr/>
        </p:nvSpPr>
        <p:spPr>
          <a:xfrm>
            <a:off x="334851" y="903085"/>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pic>
        <p:nvPicPr>
          <p:cNvPr id="2" name="Picture 1"/>
          <p:cNvPicPr>
            <a:picLocks noChangeAspect="1"/>
          </p:cNvPicPr>
          <p:nvPr/>
        </p:nvPicPr>
        <p:blipFill>
          <a:blip r:embed="rId3"/>
          <a:stretch>
            <a:fillRect/>
          </a:stretch>
        </p:blipFill>
        <p:spPr>
          <a:xfrm>
            <a:off x="9131121" y="3848912"/>
            <a:ext cx="3009089" cy="3009089"/>
          </a:xfrm>
          <a:prstGeom prst="rect">
            <a:avLst/>
          </a:prstGeom>
        </p:spPr>
      </p:pic>
    </p:spTree>
    <p:extLst>
      <p:ext uri="{BB962C8B-B14F-4D97-AF65-F5344CB8AC3E}">
        <p14:creationId xmlns:p14="http://schemas.microsoft.com/office/powerpoint/2010/main" val="31615339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0" y="-14039"/>
            <a:ext cx="12140210" cy="825408"/>
          </a:xfrm>
          <a:prstGeom prst="rect">
            <a:avLst/>
          </a:prstGeom>
        </p:spPr>
        <p:txBody>
          <a:bodyPr spcFirstLastPara="1" wrap="square" lIns="121900" tIns="121900" rIns="121900" bIns="121900" anchor="t" anchorCtr="0">
            <a:noAutofit/>
          </a:bodyPr>
          <a:lstStyle/>
          <a:p>
            <a:r>
              <a:rPr lang="en-US" sz="3200" b="1" dirty="0">
                <a:latin typeface="OCR A Extended" panose="02010509020102010303" pitchFamily="50" charset="0"/>
                <a:cs typeface="MV Boli" panose="02000500030200090000" pitchFamily="2" charset="0"/>
              </a:rPr>
              <a:t>Review and Finalization</a:t>
            </a:r>
          </a:p>
        </p:txBody>
      </p:sp>
      <p:sp>
        <p:nvSpPr>
          <p:cNvPr id="133" name="Google Shape;133;p19"/>
          <p:cNvSpPr txBox="1">
            <a:spLocks noGrp="1"/>
          </p:cNvSpPr>
          <p:nvPr>
            <p:ph type="body" idx="2"/>
          </p:nvPr>
        </p:nvSpPr>
        <p:spPr>
          <a:xfrm>
            <a:off x="811369" y="618186"/>
            <a:ext cx="11328841" cy="3412902"/>
          </a:xfrm>
          <a:prstGeom prst="rect">
            <a:avLst/>
          </a:prstGeom>
        </p:spPr>
        <p:txBody>
          <a:bodyPr spcFirstLastPara="1" wrap="square" lIns="121900" tIns="121900" rIns="121900" bIns="121900" anchor="t" anchorCtr="0">
            <a:noAutofit/>
          </a:bodyPr>
          <a:lstStyle/>
          <a:p>
            <a:pPr marL="0" indent="0" algn="just">
              <a:buNone/>
            </a:pPr>
            <a:r>
              <a:rPr lang="en-US" sz="2400" dirty="0">
                <a:solidFill>
                  <a:srgbClr val="FFC000"/>
                </a:solidFill>
                <a:latin typeface="OCR A Extended" panose="02010509020102010303" pitchFamily="50" charset="0"/>
                <a:cs typeface="MV Boli" panose="02000500030200090000" pitchFamily="2" charset="0"/>
              </a:rPr>
              <a:t>Review and </a:t>
            </a:r>
            <a:r>
              <a:rPr lang="en-US" sz="2400" dirty="0" smtClean="0">
                <a:solidFill>
                  <a:srgbClr val="FFC000"/>
                </a:solidFill>
                <a:latin typeface="OCR A Extended" panose="02010509020102010303" pitchFamily="50" charset="0"/>
                <a:cs typeface="MV Boli" panose="02000500030200090000" pitchFamily="2" charset="0"/>
              </a:rPr>
              <a:t>Finalization.</a:t>
            </a:r>
            <a:endParaRPr lang="en-US" sz="2400" dirty="0">
              <a:solidFill>
                <a:srgbClr val="FFC000"/>
              </a:solidFill>
              <a:latin typeface="OCR A Extended" panose="02010509020102010303" pitchFamily="50" charset="0"/>
              <a:cs typeface="MV Boli" panose="02000500030200090000" pitchFamily="2" charset="0"/>
            </a:endParaRPr>
          </a:p>
          <a:p>
            <a:pPr marL="0" indent="0" algn="just">
              <a:buNone/>
            </a:pPr>
            <a:endParaRPr lang="en-US" sz="2400" dirty="0">
              <a:latin typeface="OCR A Extended" panose="02010509020102010303" pitchFamily="50" charset="0"/>
              <a:cs typeface="MV Boli" panose="02000500030200090000" pitchFamily="2" charset="0"/>
            </a:endParaRPr>
          </a:p>
          <a:p>
            <a:pPr marL="342900" indent="-342900" algn="just">
              <a:buFont typeface="Wingdings" panose="05000000000000000000" pitchFamily="2" charset="2"/>
              <a:buChar char="q"/>
            </a:pPr>
            <a:r>
              <a:rPr lang="en-US" sz="2800" dirty="0" smtClean="0">
                <a:latin typeface="MV Boli" panose="02000500030200090000" pitchFamily="2" charset="0"/>
                <a:cs typeface="MV Boli" panose="02000500030200090000" pitchFamily="2" charset="0"/>
              </a:rPr>
              <a:t>Reviewing is first done </a:t>
            </a:r>
            <a:r>
              <a:rPr lang="en-US" sz="2800" dirty="0">
                <a:latin typeface="MV Boli" panose="02000500030200090000" pitchFamily="2" charset="0"/>
                <a:cs typeface="MV Boli" panose="02000500030200090000" pitchFamily="2" charset="0"/>
              </a:rPr>
              <a:t>by the drafter himself and then by his seniors or colleagues who may have assisted him</a:t>
            </a:r>
            <a:r>
              <a:rPr lang="en-US" sz="2800" dirty="0" smtClean="0">
                <a:latin typeface="MV Boli" panose="02000500030200090000" pitchFamily="2" charset="0"/>
                <a:cs typeface="MV Boli" panose="02000500030200090000" pitchFamily="2" charset="0"/>
              </a:rPr>
              <a:t>.</a:t>
            </a:r>
          </a:p>
          <a:p>
            <a:pPr marL="0" indent="0" algn="just">
              <a:buNone/>
            </a:pPr>
            <a:r>
              <a:rPr lang="en-US" sz="2800" dirty="0" smtClean="0">
                <a:latin typeface="MV Boli" panose="02000500030200090000" pitchFamily="2" charset="0"/>
                <a:cs typeface="MV Boli" panose="02000500030200090000" pitchFamily="2" charset="0"/>
              </a:rPr>
              <a:t> </a:t>
            </a:r>
          </a:p>
          <a:p>
            <a:pPr marL="342900" indent="-342900" algn="just">
              <a:buFont typeface="Wingdings" panose="05000000000000000000" pitchFamily="2" charset="2"/>
              <a:buChar char="q"/>
            </a:pPr>
            <a:r>
              <a:rPr lang="en-US" sz="2800" dirty="0" smtClean="0">
                <a:latin typeface="MV Boli" panose="02000500030200090000" pitchFamily="2" charset="0"/>
                <a:cs typeface="MV Boli" panose="02000500030200090000" pitchFamily="2" charset="0"/>
              </a:rPr>
              <a:t>Reviewer is </a:t>
            </a:r>
            <a:r>
              <a:rPr lang="en-US" sz="2800" dirty="0">
                <a:latin typeface="MV Boli" panose="02000500030200090000" pitchFamily="2" charset="0"/>
                <a:cs typeface="MV Boli" panose="02000500030200090000" pitchFamily="2" charset="0"/>
              </a:rPr>
              <a:t>expected to check every detail of the report and find any flaw that needs to be corrected.</a:t>
            </a:r>
          </a:p>
        </p:txBody>
      </p:sp>
      <p:sp>
        <p:nvSpPr>
          <p:cNvPr id="10" name="Google Shape;400;p37"/>
          <p:cNvSpPr/>
          <p:nvPr/>
        </p:nvSpPr>
        <p:spPr>
          <a:xfrm>
            <a:off x="321972" y="928843"/>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pic>
        <p:nvPicPr>
          <p:cNvPr id="2" name="Picture 1"/>
          <p:cNvPicPr>
            <a:picLocks noChangeAspect="1"/>
          </p:cNvPicPr>
          <p:nvPr/>
        </p:nvPicPr>
        <p:blipFill>
          <a:blip r:embed="rId3"/>
          <a:stretch>
            <a:fillRect/>
          </a:stretch>
        </p:blipFill>
        <p:spPr>
          <a:xfrm>
            <a:off x="6060537" y="4056846"/>
            <a:ext cx="6118310" cy="2801154"/>
          </a:xfrm>
          <a:prstGeom prst="rect">
            <a:avLst/>
          </a:prstGeom>
        </p:spPr>
      </p:pic>
    </p:spTree>
    <p:extLst>
      <p:ext uri="{BB962C8B-B14F-4D97-AF65-F5344CB8AC3E}">
        <p14:creationId xmlns:p14="http://schemas.microsoft.com/office/powerpoint/2010/main" val="7107465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0" y="-14039"/>
            <a:ext cx="12140210" cy="825408"/>
          </a:xfrm>
          <a:prstGeom prst="rect">
            <a:avLst/>
          </a:prstGeom>
        </p:spPr>
        <p:txBody>
          <a:bodyPr spcFirstLastPara="1" wrap="square" lIns="121900" tIns="121900" rIns="121900" bIns="121900" anchor="t" anchorCtr="0">
            <a:noAutofit/>
          </a:bodyPr>
          <a:lstStyle/>
          <a:p>
            <a:r>
              <a:rPr lang="en-US" sz="3200" b="1" dirty="0">
                <a:latin typeface="OCR A Extended" panose="02010509020102010303" pitchFamily="50" charset="0"/>
                <a:cs typeface="MV Boli" panose="02000500030200090000" pitchFamily="2" charset="0"/>
              </a:rPr>
              <a:t>Conclusion:</a:t>
            </a:r>
          </a:p>
        </p:txBody>
      </p:sp>
      <p:sp>
        <p:nvSpPr>
          <p:cNvPr id="133" name="Google Shape;133;p19"/>
          <p:cNvSpPr txBox="1">
            <a:spLocks noGrp="1"/>
          </p:cNvSpPr>
          <p:nvPr>
            <p:ph type="body" idx="2"/>
          </p:nvPr>
        </p:nvSpPr>
        <p:spPr>
          <a:xfrm>
            <a:off x="897049" y="618185"/>
            <a:ext cx="11243161" cy="3876541"/>
          </a:xfrm>
          <a:prstGeom prst="rect">
            <a:avLst/>
          </a:prstGeom>
        </p:spPr>
        <p:txBody>
          <a:bodyPr spcFirstLastPara="1" wrap="square" lIns="121900" tIns="121900" rIns="121900" bIns="121900" anchor="t" anchorCtr="0">
            <a:noAutofit/>
          </a:bodyPr>
          <a:lstStyle/>
          <a:p>
            <a:pPr marL="0" indent="0" algn="just">
              <a:buNone/>
            </a:pPr>
            <a:r>
              <a:rPr lang="en-US" sz="2400" dirty="0">
                <a:solidFill>
                  <a:srgbClr val="FFC000"/>
                </a:solidFill>
                <a:latin typeface="OCR A Extended" panose="02010509020102010303" pitchFamily="50" charset="0"/>
                <a:cs typeface="MV Boli" panose="02000500030200090000" pitchFamily="2" charset="0"/>
              </a:rPr>
              <a:t>Conclusion:</a:t>
            </a:r>
          </a:p>
          <a:p>
            <a:pPr marL="0" indent="0" algn="just">
              <a:buNone/>
            </a:pPr>
            <a:endParaRPr lang="en-US" sz="2400" dirty="0">
              <a:solidFill>
                <a:srgbClr val="FFC000"/>
              </a:solidFill>
              <a:latin typeface="OCR A Extended" panose="02010509020102010303" pitchFamily="50" charset="0"/>
              <a:cs typeface="MV Boli" panose="02000500030200090000" pitchFamily="2" charset="0"/>
            </a:endParaRPr>
          </a:p>
          <a:p>
            <a:pPr marL="342900" indent="-342900" algn="just">
              <a:buFont typeface="Wingdings" panose="05000000000000000000" pitchFamily="2" charset="2"/>
              <a:buChar char="q"/>
            </a:pPr>
            <a:r>
              <a:rPr lang="en-US" sz="2400" dirty="0">
                <a:solidFill>
                  <a:schemeClr val="bg1"/>
                </a:solidFill>
                <a:latin typeface="OCR A Extended" panose="02010509020102010303" pitchFamily="50" charset="0"/>
                <a:cs typeface="MV Boli" panose="02000500030200090000" pitchFamily="2" charset="0"/>
              </a:rPr>
              <a:t>Final overview of the test</a:t>
            </a:r>
            <a:r>
              <a:rPr lang="en-US" sz="2400" dirty="0" smtClean="0">
                <a:solidFill>
                  <a:schemeClr val="bg1"/>
                </a:solidFill>
                <a:latin typeface="OCR A Extended" panose="02010509020102010303" pitchFamily="50" charset="0"/>
                <a:cs typeface="MV Boli" panose="02000500030200090000" pitchFamily="2" charset="0"/>
              </a:rPr>
              <a:t>.</a:t>
            </a:r>
          </a:p>
          <a:p>
            <a:pPr marL="0" indent="0" algn="just">
              <a:buNone/>
            </a:pPr>
            <a:r>
              <a:rPr lang="en-US" sz="2400" dirty="0" smtClean="0">
                <a:solidFill>
                  <a:schemeClr val="bg1"/>
                </a:solidFill>
                <a:latin typeface="OCR A Extended" panose="02010509020102010303" pitchFamily="50" charset="0"/>
                <a:cs typeface="MV Boli" panose="02000500030200090000" pitchFamily="2" charset="0"/>
              </a:rPr>
              <a:t> </a:t>
            </a:r>
          </a:p>
          <a:p>
            <a:pPr marL="342900" indent="-342900" algn="just">
              <a:buFont typeface="Wingdings" panose="05000000000000000000" pitchFamily="2" charset="2"/>
              <a:buChar char="q"/>
            </a:pPr>
            <a:r>
              <a:rPr lang="en-US" sz="2400" dirty="0" smtClean="0">
                <a:solidFill>
                  <a:schemeClr val="bg1"/>
                </a:solidFill>
                <a:latin typeface="OCR A Extended" panose="02010509020102010303" pitchFamily="50" charset="0"/>
                <a:cs typeface="MV Boli" panose="02000500030200090000" pitchFamily="2" charset="0"/>
              </a:rPr>
              <a:t>It </a:t>
            </a:r>
            <a:r>
              <a:rPr lang="en-US" sz="2400" dirty="0">
                <a:solidFill>
                  <a:schemeClr val="bg1"/>
                </a:solidFill>
                <a:latin typeface="OCR A Extended" panose="02010509020102010303" pitchFamily="50" charset="0"/>
                <a:cs typeface="MV Boli" panose="02000500030200090000" pitchFamily="2" charset="0"/>
              </a:rPr>
              <a:t>should end on a positive note with the support and guidance to enable progress in the security program and a regimen of testing/security activity in the future to come. </a:t>
            </a:r>
            <a:endParaRPr lang="en-US" sz="2800" dirty="0">
              <a:solidFill>
                <a:schemeClr val="bg1"/>
              </a:solidFill>
              <a:latin typeface="MV Boli" panose="02000500030200090000" pitchFamily="2" charset="0"/>
              <a:cs typeface="MV Boli" panose="02000500030200090000" pitchFamily="2" charset="0"/>
            </a:endParaRPr>
          </a:p>
        </p:txBody>
      </p:sp>
      <p:sp>
        <p:nvSpPr>
          <p:cNvPr id="10" name="Google Shape;400;p37"/>
          <p:cNvSpPr/>
          <p:nvPr/>
        </p:nvSpPr>
        <p:spPr>
          <a:xfrm>
            <a:off x="321972" y="928843"/>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pic>
        <p:nvPicPr>
          <p:cNvPr id="3" name="Picture 2"/>
          <p:cNvPicPr>
            <a:picLocks noChangeAspect="1"/>
          </p:cNvPicPr>
          <p:nvPr/>
        </p:nvPicPr>
        <p:blipFill>
          <a:blip r:embed="rId3"/>
          <a:stretch>
            <a:fillRect/>
          </a:stretch>
        </p:blipFill>
        <p:spPr>
          <a:xfrm>
            <a:off x="8409905" y="4025079"/>
            <a:ext cx="3782096" cy="2832921"/>
          </a:xfrm>
          <a:prstGeom prst="rect">
            <a:avLst/>
          </a:prstGeom>
        </p:spPr>
      </p:pic>
    </p:spTree>
    <p:extLst>
      <p:ext uri="{BB962C8B-B14F-4D97-AF65-F5344CB8AC3E}">
        <p14:creationId xmlns:p14="http://schemas.microsoft.com/office/powerpoint/2010/main" val="1552283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2878" y="-14040"/>
            <a:ext cx="12153088" cy="917125"/>
          </a:xfrm>
          <a:prstGeom prst="rect">
            <a:avLst/>
          </a:prstGeom>
        </p:spPr>
        <p:txBody>
          <a:bodyPr spcFirstLastPara="1" wrap="square" lIns="121900" tIns="121900" rIns="121900" bIns="121900" anchor="t" anchorCtr="0">
            <a:noAutofit/>
          </a:bodyPr>
          <a:lstStyle/>
          <a:p>
            <a:r>
              <a:rPr lang="en-US" sz="3200" b="1" dirty="0">
                <a:solidFill>
                  <a:srgbClr val="7030A0"/>
                </a:solidFill>
                <a:latin typeface="OCR A Extended" panose="02010509020102010303" pitchFamily="50" charset="0"/>
                <a:cs typeface="MV Boli" panose="02000500030200090000" pitchFamily="2" charset="0"/>
              </a:rPr>
              <a:t>Executive Summary</a:t>
            </a:r>
          </a:p>
        </p:txBody>
      </p:sp>
      <p:sp>
        <p:nvSpPr>
          <p:cNvPr id="133" name="Google Shape;133;p19"/>
          <p:cNvSpPr txBox="1">
            <a:spLocks noGrp="1"/>
          </p:cNvSpPr>
          <p:nvPr>
            <p:ph type="body" idx="2"/>
          </p:nvPr>
        </p:nvSpPr>
        <p:spPr>
          <a:xfrm>
            <a:off x="575077" y="1006116"/>
            <a:ext cx="11616922" cy="3681794"/>
          </a:xfrm>
          <a:prstGeom prst="rect">
            <a:avLst/>
          </a:prstGeom>
        </p:spPr>
        <p:txBody>
          <a:bodyPr spcFirstLastPara="1" wrap="square" lIns="121900" tIns="121900" rIns="121900" bIns="121900" anchor="t" anchorCtr="0">
            <a:noAutofit/>
          </a:bodyPr>
          <a:lstStyle/>
          <a:p>
            <a:pPr marL="0" indent="0" algn="just">
              <a:buNone/>
            </a:pPr>
            <a:r>
              <a:rPr lang="en-US" sz="2400" dirty="0" smtClean="0">
                <a:latin typeface="OCR A Extended" panose="02010509020102010303" pitchFamily="50" charset="0"/>
                <a:cs typeface="MV Boli" panose="02000500030200090000" pitchFamily="2" charset="0"/>
              </a:rPr>
              <a:t>Defines the </a:t>
            </a:r>
            <a:r>
              <a:rPr lang="en-US" sz="2400" dirty="0">
                <a:latin typeface="OCR A Extended" panose="02010509020102010303" pitchFamily="50" charset="0"/>
                <a:cs typeface="MV Boli" panose="02000500030200090000" pitchFamily="2" charset="0"/>
              </a:rPr>
              <a:t>specific goals of the Penetration Test and the high level findings of the testing exercise</a:t>
            </a:r>
            <a:r>
              <a:rPr lang="en-US" sz="2400" dirty="0" smtClean="0">
                <a:latin typeface="OCR A Extended" panose="02010509020102010303" pitchFamily="50" charset="0"/>
                <a:cs typeface="MV Boli" panose="02000500030200090000" pitchFamily="2" charset="0"/>
              </a:rPr>
              <a:t>.</a:t>
            </a:r>
          </a:p>
          <a:p>
            <a:pPr marL="0" indent="0" algn="just">
              <a:buNone/>
            </a:pPr>
            <a:endParaRPr lang="en-US" sz="2400" dirty="0" smtClean="0">
              <a:latin typeface="OCR A Extended" panose="02010509020102010303" pitchFamily="50" charset="0"/>
              <a:cs typeface="MV Boli" panose="02000500030200090000" pitchFamily="2" charset="0"/>
            </a:endParaRPr>
          </a:p>
          <a:p>
            <a:pPr marL="0" indent="0" algn="just">
              <a:buNone/>
            </a:pPr>
            <a:r>
              <a:rPr lang="en-US" sz="2400" dirty="0" smtClean="0">
                <a:latin typeface="OCR A Extended" panose="02010509020102010303" pitchFamily="50" charset="0"/>
                <a:cs typeface="MV Boli" panose="02000500030200090000" pitchFamily="2" charset="0"/>
              </a:rPr>
              <a:t>The </a:t>
            </a:r>
            <a:r>
              <a:rPr lang="en-US" sz="2400" dirty="0">
                <a:latin typeface="OCR A Extended" panose="02010509020102010303" pitchFamily="50" charset="0"/>
                <a:cs typeface="MV Boli" panose="02000500030200090000" pitchFamily="2" charset="0"/>
              </a:rPr>
              <a:t>intended audience </a:t>
            </a:r>
            <a:r>
              <a:rPr lang="en-US" sz="2400" dirty="0" smtClean="0">
                <a:latin typeface="OCR A Extended" panose="02010509020102010303" pitchFamily="50" charset="0"/>
                <a:cs typeface="MV Boli" panose="02000500030200090000" pitchFamily="2" charset="0"/>
              </a:rPr>
              <a:t>are those </a:t>
            </a:r>
            <a:r>
              <a:rPr lang="en-US" sz="2400" dirty="0">
                <a:latin typeface="OCR A Extended" panose="02010509020102010303" pitchFamily="50" charset="0"/>
                <a:cs typeface="MV Boli" panose="02000500030200090000" pitchFamily="2" charset="0"/>
              </a:rPr>
              <a:t>who are in charge of the oversight and strategic vision of the security program as well as any members of the organization which may be impacted by the identified/confirmed threats.</a:t>
            </a:r>
          </a:p>
        </p:txBody>
      </p:sp>
      <p:sp>
        <p:nvSpPr>
          <p:cNvPr id="10" name="Google Shape;400;p37"/>
          <p:cNvSpPr/>
          <p:nvPr/>
        </p:nvSpPr>
        <p:spPr>
          <a:xfrm>
            <a:off x="57753" y="1393375"/>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pic>
        <p:nvPicPr>
          <p:cNvPr id="2" name="Picture 1"/>
          <p:cNvPicPr>
            <a:picLocks noChangeAspect="1"/>
          </p:cNvPicPr>
          <p:nvPr/>
        </p:nvPicPr>
        <p:blipFill>
          <a:blip r:embed="rId3"/>
          <a:stretch>
            <a:fillRect/>
          </a:stretch>
        </p:blipFill>
        <p:spPr>
          <a:xfrm>
            <a:off x="57753" y="4587825"/>
            <a:ext cx="6768049" cy="2244417"/>
          </a:xfrm>
          <a:prstGeom prst="rect">
            <a:avLst/>
          </a:prstGeom>
        </p:spPr>
      </p:pic>
      <p:sp>
        <p:nvSpPr>
          <p:cNvPr id="6" name="Google Shape;400;p37"/>
          <p:cNvSpPr/>
          <p:nvPr/>
        </p:nvSpPr>
        <p:spPr>
          <a:xfrm>
            <a:off x="57753" y="2680375"/>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spTree>
    <p:extLst>
      <p:ext uri="{BB962C8B-B14F-4D97-AF65-F5344CB8AC3E}">
        <p14:creationId xmlns:p14="http://schemas.microsoft.com/office/powerpoint/2010/main" val="3548059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2878" y="-14040"/>
            <a:ext cx="12153088" cy="917125"/>
          </a:xfrm>
          <a:prstGeom prst="rect">
            <a:avLst/>
          </a:prstGeom>
        </p:spPr>
        <p:txBody>
          <a:bodyPr spcFirstLastPara="1" wrap="square" lIns="121900" tIns="121900" rIns="121900" bIns="121900" anchor="t" anchorCtr="0">
            <a:noAutofit/>
          </a:bodyPr>
          <a:lstStyle/>
          <a:p>
            <a:r>
              <a:rPr lang="en-US" sz="3200" b="1" dirty="0">
                <a:solidFill>
                  <a:srgbClr val="7030A0"/>
                </a:solidFill>
                <a:latin typeface="OCR A Extended" panose="02010509020102010303" pitchFamily="50" charset="0"/>
                <a:cs typeface="MV Boli" panose="02000500030200090000" pitchFamily="2" charset="0"/>
              </a:rPr>
              <a:t>Executive Summary</a:t>
            </a:r>
          </a:p>
        </p:txBody>
      </p:sp>
      <p:sp>
        <p:nvSpPr>
          <p:cNvPr id="133" name="Google Shape;133;p19"/>
          <p:cNvSpPr txBox="1">
            <a:spLocks noGrp="1"/>
          </p:cNvSpPr>
          <p:nvPr>
            <p:ph type="body" idx="2"/>
          </p:nvPr>
        </p:nvSpPr>
        <p:spPr>
          <a:xfrm>
            <a:off x="575078" y="903085"/>
            <a:ext cx="11616922" cy="3681794"/>
          </a:xfrm>
          <a:prstGeom prst="rect">
            <a:avLst/>
          </a:prstGeom>
        </p:spPr>
        <p:txBody>
          <a:bodyPr spcFirstLastPara="1" wrap="square" lIns="121900" tIns="121900" rIns="121900" bIns="121900" anchor="t" anchorCtr="0">
            <a:noAutofit/>
          </a:bodyPr>
          <a:lstStyle/>
          <a:p>
            <a:pPr marL="0" indent="0" algn="just">
              <a:buNone/>
            </a:pPr>
            <a:r>
              <a:rPr lang="en-US" sz="2400" dirty="0" smtClean="0">
                <a:solidFill>
                  <a:srgbClr val="FFC000"/>
                </a:solidFill>
                <a:latin typeface="OCR A Extended" panose="02010509020102010303" pitchFamily="50" charset="0"/>
                <a:cs typeface="MV Boli" panose="02000500030200090000" pitchFamily="2" charset="0"/>
              </a:rPr>
              <a:t>Background:</a:t>
            </a:r>
            <a:endParaRPr lang="en-US" sz="2400" dirty="0">
              <a:solidFill>
                <a:srgbClr val="FFC000"/>
              </a:solidFill>
              <a:latin typeface="OCR A Extended" panose="02010509020102010303" pitchFamily="50" charset="0"/>
              <a:cs typeface="MV Boli" panose="02000500030200090000" pitchFamily="2" charset="0"/>
            </a:endParaRPr>
          </a:p>
          <a:p>
            <a:pPr marL="0" indent="0" algn="just">
              <a:buNone/>
            </a:pPr>
            <a:endParaRPr lang="en-US" sz="2400" dirty="0">
              <a:latin typeface="OCR A Extended" panose="02010509020102010303" pitchFamily="50" charset="0"/>
              <a:cs typeface="MV Boli" panose="02000500030200090000" pitchFamily="2" charset="0"/>
            </a:endParaRPr>
          </a:p>
          <a:p>
            <a:pPr marL="342900" indent="-342900" algn="just">
              <a:buFont typeface="Wingdings" panose="05000000000000000000" pitchFamily="2" charset="2"/>
              <a:buChar char="q"/>
            </a:pPr>
            <a:r>
              <a:rPr lang="en-US" sz="2600" dirty="0">
                <a:latin typeface="MV Boli" panose="02000500030200090000" pitchFamily="2" charset="0"/>
                <a:cs typeface="MV Boli" panose="02000500030200090000" pitchFamily="2" charset="0"/>
              </a:rPr>
              <a:t>The background </a:t>
            </a:r>
            <a:r>
              <a:rPr lang="en-US" sz="2600" dirty="0" smtClean="0">
                <a:latin typeface="MV Boli" panose="02000500030200090000" pitchFamily="2" charset="0"/>
                <a:cs typeface="MV Boli" panose="02000500030200090000" pitchFamily="2" charset="0"/>
              </a:rPr>
              <a:t>should </a:t>
            </a:r>
            <a:r>
              <a:rPr lang="en-US" sz="2600" dirty="0">
                <a:latin typeface="MV Boli" panose="02000500030200090000" pitchFamily="2" charset="0"/>
                <a:cs typeface="MV Boli" panose="02000500030200090000" pitchFamily="2" charset="0"/>
              </a:rPr>
              <a:t>explain to the reader the overall purpose of the </a:t>
            </a:r>
            <a:r>
              <a:rPr lang="en-US" sz="2600" dirty="0" smtClean="0">
                <a:latin typeface="MV Boli" panose="02000500030200090000" pitchFamily="2" charset="0"/>
                <a:cs typeface="MV Boli" panose="02000500030200090000" pitchFamily="2" charset="0"/>
              </a:rPr>
              <a:t>test.</a:t>
            </a:r>
          </a:p>
          <a:p>
            <a:pPr marL="342900" indent="-342900" algn="just">
              <a:buFont typeface="Wingdings" panose="05000000000000000000" pitchFamily="2" charset="2"/>
              <a:buChar char="q"/>
            </a:pPr>
            <a:r>
              <a:rPr lang="en-US" sz="2600" dirty="0" smtClean="0">
                <a:latin typeface="MV Boli" panose="02000500030200090000" pitchFamily="2" charset="0"/>
                <a:cs typeface="MV Boli" panose="02000500030200090000" pitchFamily="2" charset="0"/>
              </a:rPr>
              <a:t>Details </a:t>
            </a:r>
            <a:r>
              <a:rPr lang="en-US" sz="2600" dirty="0">
                <a:latin typeface="MV Boli" panose="02000500030200090000" pitchFamily="2" charset="0"/>
                <a:cs typeface="MV Boli" panose="02000500030200090000" pitchFamily="2" charset="0"/>
              </a:rPr>
              <a:t>on the terms identified within the Pre Engagement section relating to risk, countermeasures, and testing goals should be present to connect the reader to the overall test objectives and the relative results. </a:t>
            </a:r>
          </a:p>
        </p:txBody>
      </p:sp>
      <p:sp>
        <p:nvSpPr>
          <p:cNvPr id="10" name="Google Shape;400;p37"/>
          <p:cNvSpPr/>
          <p:nvPr/>
        </p:nvSpPr>
        <p:spPr>
          <a:xfrm>
            <a:off x="0" y="1225056"/>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pic>
        <p:nvPicPr>
          <p:cNvPr id="2" name="Picture 1"/>
          <p:cNvPicPr>
            <a:picLocks noChangeAspect="1"/>
          </p:cNvPicPr>
          <p:nvPr/>
        </p:nvPicPr>
        <p:blipFill>
          <a:blip r:embed="rId3"/>
          <a:stretch>
            <a:fillRect/>
          </a:stretch>
        </p:blipFill>
        <p:spPr>
          <a:xfrm>
            <a:off x="5423951" y="4613583"/>
            <a:ext cx="6768049" cy="2244417"/>
          </a:xfrm>
          <a:prstGeom prst="rect">
            <a:avLst/>
          </a:prstGeom>
        </p:spPr>
      </p:pic>
    </p:spTree>
    <p:extLst>
      <p:ext uri="{BB962C8B-B14F-4D97-AF65-F5344CB8AC3E}">
        <p14:creationId xmlns:p14="http://schemas.microsoft.com/office/powerpoint/2010/main" val="2538419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2878" y="-14040"/>
            <a:ext cx="12153088" cy="917125"/>
          </a:xfrm>
          <a:prstGeom prst="rect">
            <a:avLst/>
          </a:prstGeom>
        </p:spPr>
        <p:txBody>
          <a:bodyPr spcFirstLastPara="1" wrap="square" lIns="121900" tIns="121900" rIns="121900" bIns="121900" anchor="t" anchorCtr="0">
            <a:noAutofit/>
          </a:bodyPr>
          <a:lstStyle/>
          <a:p>
            <a:r>
              <a:rPr lang="en-US" sz="3200" b="1" dirty="0">
                <a:solidFill>
                  <a:srgbClr val="7030A0"/>
                </a:solidFill>
                <a:latin typeface="OCR A Extended" panose="02010509020102010303" pitchFamily="50" charset="0"/>
                <a:cs typeface="MV Boli" panose="02000500030200090000" pitchFamily="2" charset="0"/>
              </a:rPr>
              <a:t>Executive Summary</a:t>
            </a:r>
          </a:p>
        </p:txBody>
      </p:sp>
      <p:sp>
        <p:nvSpPr>
          <p:cNvPr id="133" name="Google Shape;133;p19"/>
          <p:cNvSpPr txBox="1">
            <a:spLocks noGrp="1"/>
          </p:cNvSpPr>
          <p:nvPr>
            <p:ph type="body" idx="2"/>
          </p:nvPr>
        </p:nvSpPr>
        <p:spPr>
          <a:xfrm>
            <a:off x="575078" y="903085"/>
            <a:ext cx="11616922" cy="3681794"/>
          </a:xfrm>
          <a:prstGeom prst="rect">
            <a:avLst/>
          </a:prstGeom>
        </p:spPr>
        <p:txBody>
          <a:bodyPr spcFirstLastPara="1" wrap="square" lIns="121900" tIns="121900" rIns="121900" bIns="121900" anchor="t" anchorCtr="0">
            <a:noAutofit/>
          </a:bodyPr>
          <a:lstStyle/>
          <a:p>
            <a:pPr marL="0" indent="0" algn="just">
              <a:buNone/>
            </a:pPr>
            <a:r>
              <a:rPr lang="en-US" sz="2400" dirty="0">
                <a:solidFill>
                  <a:srgbClr val="FFC000"/>
                </a:solidFill>
                <a:latin typeface="OCR A Extended" panose="02010509020102010303" pitchFamily="50" charset="0"/>
                <a:cs typeface="MV Boli" panose="02000500030200090000" pitchFamily="2" charset="0"/>
              </a:rPr>
              <a:t>Overall Posture</a:t>
            </a:r>
            <a:r>
              <a:rPr lang="en-US" sz="2400" dirty="0" smtClean="0">
                <a:solidFill>
                  <a:srgbClr val="FFC000"/>
                </a:solidFill>
                <a:latin typeface="OCR A Extended" panose="02010509020102010303" pitchFamily="50" charset="0"/>
                <a:cs typeface="MV Boli" panose="02000500030200090000" pitchFamily="2" charset="0"/>
              </a:rPr>
              <a:t>:</a:t>
            </a:r>
          </a:p>
          <a:p>
            <a:pPr marL="0" indent="0" algn="just">
              <a:buNone/>
            </a:pPr>
            <a:endParaRPr lang="en-US" sz="2400" dirty="0">
              <a:solidFill>
                <a:srgbClr val="FFC000"/>
              </a:solidFill>
              <a:latin typeface="OCR A Extended" panose="02010509020102010303" pitchFamily="50" charset="0"/>
              <a:cs typeface="MV Boli" panose="02000500030200090000" pitchFamily="2" charset="0"/>
            </a:endParaRPr>
          </a:p>
          <a:p>
            <a:pPr marL="342900" indent="-342900" algn="just">
              <a:buFont typeface="Wingdings" panose="05000000000000000000" pitchFamily="2" charset="2"/>
              <a:buChar char="q"/>
            </a:pPr>
            <a:r>
              <a:rPr lang="en-US" sz="2400" dirty="0" smtClean="0">
                <a:solidFill>
                  <a:schemeClr val="bg1"/>
                </a:solidFill>
                <a:latin typeface="MV Boli" panose="02000500030200090000" pitchFamily="2" charset="0"/>
                <a:cs typeface="MV Boli" panose="02000500030200090000" pitchFamily="2" charset="0"/>
              </a:rPr>
              <a:t>The overall </a:t>
            </a:r>
            <a:r>
              <a:rPr lang="en-US" sz="2400" dirty="0">
                <a:solidFill>
                  <a:schemeClr val="bg1"/>
                </a:solidFill>
                <a:latin typeface="MV Boli" panose="02000500030200090000" pitchFamily="2" charset="0"/>
                <a:cs typeface="MV Boli" panose="02000500030200090000" pitchFamily="2" charset="0"/>
              </a:rPr>
              <a:t>effectiveness of the test and the </a:t>
            </a:r>
            <a:r>
              <a:rPr lang="en-US" sz="2400" dirty="0" smtClean="0">
                <a:solidFill>
                  <a:schemeClr val="bg1"/>
                </a:solidFill>
                <a:latin typeface="MV Boli" panose="02000500030200090000" pitchFamily="2" charset="0"/>
                <a:cs typeface="MV Boli" panose="02000500030200090000" pitchFamily="2" charset="0"/>
              </a:rPr>
              <a:t>pen testers </a:t>
            </a:r>
            <a:r>
              <a:rPr lang="en-US" sz="2400" dirty="0">
                <a:solidFill>
                  <a:schemeClr val="bg1"/>
                </a:solidFill>
                <a:latin typeface="MV Boli" panose="02000500030200090000" pitchFamily="2" charset="0"/>
                <a:cs typeface="MV Boli" panose="02000500030200090000" pitchFamily="2" charset="0"/>
              </a:rPr>
              <a:t>ability to achieve the goals set forth within the pre engagement </a:t>
            </a:r>
            <a:r>
              <a:rPr lang="en-US" sz="2400" dirty="0" smtClean="0">
                <a:solidFill>
                  <a:schemeClr val="bg1"/>
                </a:solidFill>
                <a:latin typeface="MV Boli" panose="02000500030200090000" pitchFamily="2" charset="0"/>
                <a:cs typeface="MV Boli" panose="02000500030200090000" pitchFamily="2" charset="0"/>
              </a:rPr>
              <a:t>sessions.</a:t>
            </a:r>
          </a:p>
          <a:p>
            <a:pPr marL="0" indent="0" algn="just">
              <a:buNone/>
            </a:pPr>
            <a:endParaRPr lang="en-US" sz="2400" dirty="0" smtClean="0">
              <a:solidFill>
                <a:schemeClr val="bg1"/>
              </a:solidFill>
              <a:latin typeface="MV Boli" panose="02000500030200090000" pitchFamily="2" charset="0"/>
              <a:cs typeface="MV Boli" panose="02000500030200090000" pitchFamily="2" charset="0"/>
            </a:endParaRPr>
          </a:p>
          <a:p>
            <a:pPr marL="342900" indent="-342900" algn="just">
              <a:buFont typeface="Wingdings" panose="05000000000000000000" pitchFamily="2" charset="2"/>
              <a:buChar char="q"/>
            </a:pPr>
            <a:r>
              <a:rPr lang="en-US" sz="2400" dirty="0" smtClean="0">
                <a:solidFill>
                  <a:schemeClr val="bg1"/>
                </a:solidFill>
                <a:latin typeface="MV Boli" panose="02000500030200090000" pitchFamily="2" charset="0"/>
                <a:cs typeface="MV Boli" panose="02000500030200090000" pitchFamily="2" charset="0"/>
              </a:rPr>
              <a:t>A </a:t>
            </a:r>
            <a:r>
              <a:rPr lang="en-US" sz="2400" dirty="0">
                <a:solidFill>
                  <a:schemeClr val="bg1"/>
                </a:solidFill>
                <a:latin typeface="MV Boli" panose="02000500030200090000" pitchFamily="2" charset="0"/>
                <a:cs typeface="MV Boli" panose="02000500030200090000" pitchFamily="2" charset="0"/>
              </a:rPr>
              <a:t>brief description of the Systemic </a:t>
            </a:r>
            <a:r>
              <a:rPr lang="en-US" sz="2400" dirty="0" smtClean="0">
                <a:solidFill>
                  <a:schemeClr val="bg1"/>
                </a:solidFill>
                <a:latin typeface="MV Boli" panose="02000500030200090000" pitchFamily="2" charset="0"/>
                <a:cs typeface="MV Boli" panose="02000500030200090000" pitchFamily="2" charset="0"/>
              </a:rPr>
              <a:t>issues </a:t>
            </a:r>
            <a:r>
              <a:rPr lang="en-US" sz="2400" dirty="0">
                <a:solidFill>
                  <a:schemeClr val="bg1"/>
                </a:solidFill>
                <a:latin typeface="MV Boli" panose="02000500030200090000" pitchFamily="2" charset="0"/>
                <a:cs typeface="MV Boli" panose="02000500030200090000" pitchFamily="2" charset="0"/>
              </a:rPr>
              <a:t>identified through the testing process as well as the ability to achieve access to the goal information and identify a potential impact to the business</a:t>
            </a:r>
            <a:r>
              <a:rPr lang="en-US" sz="2400" dirty="0" smtClean="0">
                <a:solidFill>
                  <a:schemeClr val="bg1"/>
                </a:solidFill>
                <a:latin typeface="MV Boli" panose="02000500030200090000" pitchFamily="2" charset="0"/>
                <a:cs typeface="MV Boli" panose="02000500030200090000" pitchFamily="2" charset="0"/>
              </a:rPr>
              <a:t>.</a:t>
            </a:r>
            <a:endParaRPr lang="en-US" sz="2400" dirty="0">
              <a:solidFill>
                <a:schemeClr val="bg1"/>
              </a:solidFill>
              <a:latin typeface="MV Boli" panose="02000500030200090000" pitchFamily="2" charset="0"/>
              <a:cs typeface="MV Boli" panose="02000500030200090000" pitchFamily="2" charset="0"/>
            </a:endParaRPr>
          </a:p>
        </p:txBody>
      </p:sp>
      <p:sp>
        <p:nvSpPr>
          <p:cNvPr id="10" name="Google Shape;400;p37"/>
          <p:cNvSpPr/>
          <p:nvPr/>
        </p:nvSpPr>
        <p:spPr>
          <a:xfrm>
            <a:off x="1" y="1302329"/>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pic>
        <p:nvPicPr>
          <p:cNvPr id="2" name="Picture 1"/>
          <p:cNvPicPr>
            <a:picLocks noChangeAspect="1"/>
          </p:cNvPicPr>
          <p:nvPr/>
        </p:nvPicPr>
        <p:blipFill>
          <a:blip r:embed="rId3"/>
          <a:stretch>
            <a:fillRect/>
          </a:stretch>
        </p:blipFill>
        <p:spPr>
          <a:xfrm>
            <a:off x="5423951" y="4613583"/>
            <a:ext cx="6768049" cy="2244417"/>
          </a:xfrm>
          <a:prstGeom prst="rect">
            <a:avLst/>
          </a:prstGeom>
        </p:spPr>
      </p:pic>
    </p:spTree>
    <p:extLst>
      <p:ext uri="{BB962C8B-B14F-4D97-AF65-F5344CB8AC3E}">
        <p14:creationId xmlns:p14="http://schemas.microsoft.com/office/powerpoint/2010/main" val="2786980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2878" y="-14040"/>
            <a:ext cx="12153088" cy="917125"/>
          </a:xfrm>
          <a:prstGeom prst="rect">
            <a:avLst/>
          </a:prstGeom>
        </p:spPr>
        <p:txBody>
          <a:bodyPr spcFirstLastPara="1" wrap="square" lIns="121900" tIns="121900" rIns="121900" bIns="121900" anchor="t" anchorCtr="0">
            <a:noAutofit/>
          </a:bodyPr>
          <a:lstStyle/>
          <a:p>
            <a:r>
              <a:rPr lang="en-US" sz="3200" b="1" dirty="0">
                <a:solidFill>
                  <a:srgbClr val="7030A0"/>
                </a:solidFill>
                <a:latin typeface="OCR A Extended" panose="02010509020102010303" pitchFamily="50" charset="0"/>
                <a:cs typeface="MV Boli" panose="02000500030200090000" pitchFamily="2" charset="0"/>
              </a:rPr>
              <a:t>Executive Summary</a:t>
            </a:r>
          </a:p>
        </p:txBody>
      </p:sp>
      <p:sp>
        <p:nvSpPr>
          <p:cNvPr id="133" name="Google Shape;133;p19"/>
          <p:cNvSpPr txBox="1">
            <a:spLocks noGrp="1"/>
          </p:cNvSpPr>
          <p:nvPr>
            <p:ph type="body" idx="2"/>
          </p:nvPr>
        </p:nvSpPr>
        <p:spPr>
          <a:xfrm>
            <a:off x="575078" y="903085"/>
            <a:ext cx="11616922" cy="3681794"/>
          </a:xfrm>
          <a:prstGeom prst="rect">
            <a:avLst/>
          </a:prstGeom>
        </p:spPr>
        <p:txBody>
          <a:bodyPr spcFirstLastPara="1" wrap="square" lIns="121900" tIns="121900" rIns="121900" bIns="121900" anchor="t" anchorCtr="0">
            <a:noAutofit/>
          </a:bodyPr>
          <a:lstStyle/>
          <a:p>
            <a:pPr marL="0" indent="0" algn="just">
              <a:buNone/>
            </a:pPr>
            <a:r>
              <a:rPr lang="en-US" sz="2400" dirty="0">
                <a:solidFill>
                  <a:srgbClr val="FFC000"/>
                </a:solidFill>
                <a:latin typeface="OCR A Extended" panose="02010509020102010303" pitchFamily="50" charset="0"/>
                <a:cs typeface="MV Boli" panose="02000500030200090000" pitchFamily="2" charset="0"/>
              </a:rPr>
              <a:t>Risk Ranking/Profile:</a:t>
            </a:r>
          </a:p>
          <a:p>
            <a:pPr marL="0" indent="0" algn="just">
              <a:buNone/>
            </a:pPr>
            <a:endParaRPr lang="en-US" sz="2400" dirty="0">
              <a:solidFill>
                <a:srgbClr val="FFC000"/>
              </a:solidFill>
              <a:latin typeface="OCR A Extended" panose="02010509020102010303" pitchFamily="50" charset="0"/>
              <a:cs typeface="MV Boli" panose="02000500030200090000" pitchFamily="2" charset="0"/>
            </a:endParaRPr>
          </a:p>
          <a:p>
            <a:pPr marL="342900" indent="-342900" algn="just">
              <a:buFont typeface="Wingdings" panose="05000000000000000000" pitchFamily="2" charset="2"/>
              <a:buChar char="q"/>
            </a:pPr>
            <a:r>
              <a:rPr lang="en-US" sz="2400" dirty="0" smtClean="0">
                <a:solidFill>
                  <a:schemeClr val="bg1"/>
                </a:solidFill>
                <a:latin typeface="MV Boli" panose="02000500030200090000" pitchFamily="2" charset="0"/>
                <a:cs typeface="MV Boli" panose="02000500030200090000" pitchFamily="2" charset="0"/>
              </a:rPr>
              <a:t>Identify the scoring mechanism and the individual mechanism for tracking/grading risk. </a:t>
            </a:r>
            <a:endParaRPr lang="en-US" sz="2400" dirty="0">
              <a:solidFill>
                <a:schemeClr val="bg1"/>
              </a:solidFill>
              <a:latin typeface="MV Boli" panose="02000500030200090000" pitchFamily="2" charset="0"/>
              <a:cs typeface="MV Boli" panose="02000500030200090000" pitchFamily="2" charset="0"/>
            </a:endParaRPr>
          </a:p>
        </p:txBody>
      </p:sp>
      <p:sp>
        <p:nvSpPr>
          <p:cNvPr id="10" name="Google Shape;400;p37"/>
          <p:cNvSpPr/>
          <p:nvPr/>
        </p:nvSpPr>
        <p:spPr>
          <a:xfrm>
            <a:off x="0" y="1225056"/>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pic>
        <p:nvPicPr>
          <p:cNvPr id="3" name="Picture 2"/>
          <p:cNvPicPr>
            <a:picLocks noChangeAspect="1"/>
          </p:cNvPicPr>
          <p:nvPr/>
        </p:nvPicPr>
        <p:blipFill>
          <a:blip r:embed="rId3"/>
          <a:stretch>
            <a:fillRect/>
          </a:stretch>
        </p:blipFill>
        <p:spPr>
          <a:xfrm>
            <a:off x="2136137" y="3400022"/>
            <a:ext cx="7351300" cy="2736761"/>
          </a:xfrm>
          <a:prstGeom prst="rect">
            <a:avLst/>
          </a:prstGeom>
        </p:spPr>
      </p:pic>
    </p:spTree>
    <p:extLst>
      <p:ext uri="{BB962C8B-B14F-4D97-AF65-F5344CB8AC3E}">
        <p14:creationId xmlns:p14="http://schemas.microsoft.com/office/powerpoint/2010/main" val="1909073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2878" y="-14040"/>
            <a:ext cx="12153088" cy="917125"/>
          </a:xfrm>
          <a:prstGeom prst="rect">
            <a:avLst/>
          </a:prstGeom>
        </p:spPr>
        <p:txBody>
          <a:bodyPr spcFirstLastPara="1" wrap="square" lIns="121900" tIns="121900" rIns="121900" bIns="121900" anchor="t" anchorCtr="0">
            <a:noAutofit/>
          </a:bodyPr>
          <a:lstStyle/>
          <a:p>
            <a:r>
              <a:rPr lang="en-US" sz="3200" b="1" dirty="0">
                <a:solidFill>
                  <a:srgbClr val="7030A0"/>
                </a:solidFill>
                <a:latin typeface="OCR A Extended" panose="02010509020102010303" pitchFamily="50" charset="0"/>
                <a:cs typeface="MV Boli" panose="02000500030200090000" pitchFamily="2" charset="0"/>
              </a:rPr>
              <a:t>Executive Summary</a:t>
            </a:r>
          </a:p>
        </p:txBody>
      </p:sp>
      <p:sp>
        <p:nvSpPr>
          <p:cNvPr id="133" name="Google Shape;133;p19"/>
          <p:cNvSpPr txBox="1">
            <a:spLocks noGrp="1"/>
          </p:cNvSpPr>
          <p:nvPr>
            <p:ph type="body" idx="2"/>
          </p:nvPr>
        </p:nvSpPr>
        <p:spPr>
          <a:xfrm>
            <a:off x="575077" y="903085"/>
            <a:ext cx="11616923" cy="3926492"/>
          </a:xfrm>
          <a:prstGeom prst="rect">
            <a:avLst/>
          </a:prstGeom>
        </p:spPr>
        <p:txBody>
          <a:bodyPr spcFirstLastPara="1" wrap="square" lIns="121900" tIns="121900" rIns="121900" bIns="121900" anchor="t" anchorCtr="0">
            <a:noAutofit/>
          </a:bodyPr>
          <a:lstStyle/>
          <a:p>
            <a:pPr marL="0" indent="0" algn="just">
              <a:buNone/>
            </a:pPr>
            <a:r>
              <a:rPr lang="en-US" sz="2400" dirty="0">
                <a:solidFill>
                  <a:srgbClr val="FFC000"/>
                </a:solidFill>
                <a:latin typeface="OCR A Extended" panose="02010509020102010303" pitchFamily="50" charset="0"/>
                <a:cs typeface="MV Boli" panose="02000500030200090000" pitchFamily="2" charset="0"/>
              </a:rPr>
              <a:t>General Findings:</a:t>
            </a:r>
          </a:p>
          <a:p>
            <a:pPr marL="0" indent="0" algn="just">
              <a:buNone/>
            </a:pPr>
            <a:endParaRPr lang="en-US" sz="2400" dirty="0">
              <a:solidFill>
                <a:srgbClr val="FFC000"/>
              </a:solidFill>
              <a:latin typeface="OCR A Extended" panose="02010509020102010303" pitchFamily="50" charset="0"/>
              <a:cs typeface="MV Boli" panose="02000500030200090000" pitchFamily="2" charset="0"/>
            </a:endParaRPr>
          </a:p>
          <a:p>
            <a:pPr marL="342900" indent="-342900" algn="just">
              <a:buFont typeface="Wingdings" panose="05000000000000000000" pitchFamily="2" charset="2"/>
              <a:buChar char="q"/>
            </a:pPr>
            <a:r>
              <a:rPr lang="en-US" sz="2600" dirty="0" smtClean="0">
                <a:solidFill>
                  <a:schemeClr val="bg1"/>
                </a:solidFill>
                <a:latin typeface="MV Boli" panose="02000500030200090000" pitchFamily="2" charset="0"/>
                <a:cs typeface="MV Boli" panose="02000500030200090000" pitchFamily="2" charset="0"/>
              </a:rPr>
              <a:t>Provides a </a:t>
            </a:r>
            <a:r>
              <a:rPr lang="en-US" sz="2600" dirty="0">
                <a:solidFill>
                  <a:schemeClr val="bg1"/>
                </a:solidFill>
                <a:latin typeface="MV Boli" panose="02000500030200090000" pitchFamily="2" charset="0"/>
                <a:cs typeface="MV Boli" panose="02000500030200090000" pitchFamily="2" charset="0"/>
              </a:rPr>
              <a:t>synopsis of the issues found during the penetration test in a basic and statistical </a:t>
            </a:r>
            <a:r>
              <a:rPr lang="en-US" sz="2600" dirty="0" smtClean="0">
                <a:solidFill>
                  <a:schemeClr val="bg1"/>
                </a:solidFill>
                <a:latin typeface="MV Boli" panose="02000500030200090000" pitchFamily="2" charset="0"/>
                <a:cs typeface="MV Boli" panose="02000500030200090000" pitchFamily="2" charset="0"/>
              </a:rPr>
              <a:t>format.</a:t>
            </a:r>
          </a:p>
          <a:p>
            <a:pPr marL="0" indent="0" algn="just">
              <a:buNone/>
            </a:pPr>
            <a:endParaRPr lang="en-US" sz="2600" dirty="0" smtClean="0">
              <a:solidFill>
                <a:schemeClr val="bg1"/>
              </a:solidFill>
              <a:latin typeface="MV Boli" panose="02000500030200090000" pitchFamily="2" charset="0"/>
              <a:cs typeface="MV Boli" panose="02000500030200090000" pitchFamily="2" charset="0"/>
            </a:endParaRPr>
          </a:p>
          <a:p>
            <a:pPr marL="342900" indent="-342900" algn="just">
              <a:buFont typeface="Wingdings" panose="05000000000000000000" pitchFamily="2" charset="2"/>
              <a:buChar char="q"/>
            </a:pPr>
            <a:r>
              <a:rPr lang="en-US" sz="2600" dirty="0" smtClean="0">
                <a:solidFill>
                  <a:schemeClr val="bg1"/>
                </a:solidFill>
                <a:latin typeface="MV Boli" panose="02000500030200090000" pitchFamily="2" charset="0"/>
                <a:cs typeface="MV Boli" panose="02000500030200090000" pitchFamily="2" charset="0"/>
              </a:rPr>
              <a:t>Graphic </a:t>
            </a:r>
            <a:r>
              <a:rPr lang="en-US" sz="2600" dirty="0">
                <a:solidFill>
                  <a:schemeClr val="bg1"/>
                </a:solidFill>
                <a:latin typeface="MV Boli" panose="02000500030200090000" pitchFamily="2" charset="0"/>
                <a:cs typeface="MV Boli" panose="02000500030200090000" pitchFamily="2" charset="0"/>
              </a:rPr>
              <a:t>representations of the targets tested, testing results, processes, attack scenarios, success rates, and other </a:t>
            </a:r>
            <a:r>
              <a:rPr lang="en-US" sz="2600" dirty="0" smtClean="0">
                <a:solidFill>
                  <a:schemeClr val="bg1"/>
                </a:solidFill>
                <a:latin typeface="MV Boli" panose="02000500030200090000" pitchFamily="2" charset="0"/>
                <a:cs typeface="MV Boli" panose="02000500030200090000" pitchFamily="2" charset="0"/>
              </a:rPr>
              <a:t>metrics defined </a:t>
            </a:r>
            <a:r>
              <a:rPr lang="en-US" sz="2600" dirty="0">
                <a:solidFill>
                  <a:schemeClr val="bg1"/>
                </a:solidFill>
                <a:latin typeface="MV Boli" panose="02000500030200090000" pitchFamily="2" charset="0"/>
                <a:cs typeface="MV Boli" panose="02000500030200090000" pitchFamily="2" charset="0"/>
              </a:rPr>
              <a:t>within the pre engagement </a:t>
            </a:r>
            <a:r>
              <a:rPr lang="en-US" sz="2600" dirty="0" smtClean="0">
                <a:solidFill>
                  <a:schemeClr val="bg1"/>
                </a:solidFill>
                <a:latin typeface="MV Boli" panose="02000500030200090000" pitchFamily="2" charset="0"/>
                <a:cs typeface="MV Boli" panose="02000500030200090000" pitchFamily="2" charset="0"/>
              </a:rPr>
              <a:t>meeting.</a:t>
            </a:r>
            <a:endParaRPr lang="en-US" sz="2600" dirty="0">
              <a:solidFill>
                <a:schemeClr val="bg1"/>
              </a:solidFill>
              <a:latin typeface="MV Boli" panose="02000500030200090000" pitchFamily="2" charset="0"/>
              <a:cs typeface="MV Boli" panose="02000500030200090000" pitchFamily="2" charset="0"/>
            </a:endParaRPr>
          </a:p>
        </p:txBody>
      </p:sp>
      <p:sp>
        <p:nvSpPr>
          <p:cNvPr id="10" name="Google Shape;400;p37"/>
          <p:cNvSpPr/>
          <p:nvPr/>
        </p:nvSpPr>
        <p:spPr>
          <a:xfrm>
            <a:off x="0" y="1225056"/>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pic>
        <p:nvPicPr>
          <p:cNvPr id="2" name="Picture 1"/>
          <p:cNvPicPr>
            <a:picLocks noChangeAspect="1"/>
          </p:cNvPicPr>
          <p:nvPr/>
        </p:nvPicPr>
        <p:blipFill rotWithShape="1">
          <a:blip r:embed="rId3"/>
          <a:srcRect l="770" t="8218" b="8998"/>
          <a:stretch/>
        </p:blipFill>
        <p:spPr>
          <a:xfrm>
            <a:off x="7959143" y="4217756"/>
            <a:ext cx="4194220" cy="2620926"/>
          </a:xfrm>
          <a:prstGeom prst="rect">
            <a:avLst/>
          </a:prstGeom>
        </p:spPr>
      </p:pic>
    </p:spTree>
    <p:extLst>
      <p:ext uri="{BB962C8B-B14F-4D97-AF65-F5344CB8AC3E}">
        <p14:creationId xmlns:p14="http://schemas.microsoft.com/office/powerpoint/2010/main" val="2683891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2878" y="-14040"/>
            <a:ext cx="12153088" cy="917125"/>
          </a:xfrm>
          <a:prstGeom prst="rect">
            <a:avLst/>
          </a:prstGeom>
        </p:spPr>
        <p:txBody>
          <a:bodyPr spcFirstLastPara="1" wrap="square" lIns="121900" tIns="121900" rIns="121900" bIns="121900" anchor="t" anchorCtr="0">
            <a:noAutofit/>
          </a:bodyPr>
          <a:lstStyle/>
          <a:p>
            <a:r>
              <a:rPr lang="en-US" sz="3200" b="1" dirty="0">
                <a:solidFill>
                  <a:srgbClr val="7030A0"/>
                </a:solidFill>
                <a:latin typeface="OCR A Extended" panose="02010509020102010303" pitchFamily="50" charset="0"/>
                <a:cs typeface="MV Boli" panose="02000500030200090000" pitchFamily="2" charset="0"/>
              </a:rPr>
              <a:t>Executive Summary</a:t>
            </a:r>
          </a:p>
        </p:txBody>
      </p:sp>
      <p:sp>
        <p:nvSpPr>
          <p:cNvPr id="133" name="Google Shape;133;p19"/>
          <p:cNvSpPr txBox="1">
            <a:spLocks noGrp="1"/>
          </p:cNvSpPr>
          <p:nvPr>
            <p:ph type="body" idx="2"/>
          </p:nvPr>
        </p:nvSpPr>
        <p:spPr>
          <a:xfrm>
            <a:off x="575077" y="903085"/>
            <a:ext cx="11616923" cy="2999214"/>
          </a:xfrm>
          <a:prstGeom prst="rect">
            <a:avLst/>
          </a:prstGeom>
        </p:spPr>
        <p:txBody>
          <a:bodyPr spcFirstLastPara="1" wrap="square" lIns="121900" tIns="121900" rIns="121900" bIns="121900" anchor="t" anchorCtr="0">
            <a:noAutofit/>
          </a:bodyPr>
          <a:lstStyle/>
          <a:p>
            <a:pPr marL="0" indent="0" algn="just">
              <a:buNone/>
            </a:pPr>
            <a:r>
              <a:rPr lang="en-US" sz="2400" dirty="0">
                <a:solidFill>
                  <a:srgbClr val="FFC000"/>
                </a:solidFill>
                <a:latin typeface="OCR A Extended" panose="02010509020102010303" pitchFamily="50" charset="0"/>
                <a:cs typeface="MV Boli" panose="02000500030200090000" pitchFamily="2" charset="0"/>
              </a:rPr>
              <a:t>Recommendation Summary:</a:t>
            </a:r>
          </a:p>
          <a:p>
            <a:pPr marL="0" indent="0" algn="just">
              <a:buNone/>
            </a:pPr>
            <a:endParaRPr lang="en-US" sz="2400" dirty="0">
              <a:solidFill>
                <a:srgbClr val="FFC000"/>
              </a:solidFill>
              <a:latin typeface="OCR A Extended" panose="02010509020102010303" pitchFamily="50" charset="0"/>
              <a:cs typeface="MV Boli" panose="02000500030200090000" pitchFamily="2" charset="0"/>
            </a:endParaRPr>
          </a:p>
          <a:p>
            <a:pPr marL="342900" indent="-342900" algn="just">
              <a:buFont typeface="Wingdings" panose="05000000000000000000" pitchFamily="2" charset="2"/>
              <a:buChar char="q"/>
            </a:pPr>
            <a:r>
              <a:rPr lang="en-US" sz="2600" dirty="0" smtClean="0">
                <a:solidFill>
                  <a:schemeClr val="bg1"/>
                </a:solidFill>
                <a:latin typeface="MV Boli" panose="02000500030200090000" pitchFamily="2" charset="0"/>
                <a:cs typeface="MV Boli" panose="02000500030200090000" pitchFamily="2" charset="0"/>
              </a:rPr>
              <a:t>Should provide </a:t>
            </a:r>
            <a:r>
              <a:rPr lang="en-US" sz="2600" dirty="0">
                <a:solidFill>
                  <a:schemeClr val="bg1"/>
                </a:solidFill>
                <a:latin typeface="MV Boli" panose="02000500030200090000" pitchFamily="2" charset="0"/>
                <a:cs typeface="MV Boli" panose="02000500030200090000" pitchFamily="2" charset="0"/>
              </a:rPr>
              <a:t>the reader with a high level understanding of the tasks needed to resolve the risks identified and the general level of effort required to implement the resolution path suggested.</a:t>
            </a:r>
          </a:p>
        </p:txBody>
      </p:sp>
      <p:sp>
        <p:nvSpPr>
          <p:cNvPr id="10" name="Google Shape;400;p37"/>
          <p:cNvSpPr/>
          <p:nvPr/>
        </p:nvSpPr>
        <p:spPr>
          <a:xfrm>
            <a:off x="0" y="1225056"/>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pic>
        <p:nvPicPr>
          <p:cNvPr id="3" name="Picture 2"/>
          <p:cNvPicPr>
            <a:picLocks noChangeAspect="1"/>
          </p:cNvPicPr>
          <p:nvPr/>
        </p:nvPicPr>
        <p:blipFill rotWithShape="1">
          <a:blip r:embed="rId3"/>
          <a:srcRect l="1494" t="33580"/>
          <a:stretch/>
        </p:blipFill>
        <p:spPr>
          <a:xfrm>
            <a:off x="6594510" y="4031087"/>
            <a:ext cx="5571733" cy="2814034"/>
          </a:xfrm>
          <a:prstGeom prst="rect">
            <a:avLst/>
          </a:prstGeom>
        </p:spPr>
      </p:pic>
    </p:spTree>
    <p:extLst>
      <p:ext uri="{BB962C8B-B14F-4D97-AF65-F5344CB8AC3E}">
        <p14:creationId xmlns:p14="http://schemas.microsoft.com/office/powerpoint/2010/main" val="100486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2878" y="-14040"/>
            <a:ext cx="12153088" cy="917125"/>
          </a:xfrm>
          <a:prstGeom prst="rect">
            <a:avLst/>
          </a:prstGeom>
        </p:spPr>
        <p:txBody>
          <a:bodyPr spcFirstLastPara="1" wrap="square" lIns="121900" tIns="121900" rIns="121900" bIns="121900" anchor="t" anchorCtr="0">
            <a:noAutofit/>
          </a:bodyPr>
          <a:lstStyle/>
          <a:p>
            <a:r>
              <a:rPr lang="en-US" sz="3200" b="1" dirty="0">
                <a:latin typeface="OCR A Extended" panose="02010509020102010303" pitchFamily="50" charset="0"/>
                <a:cs typeface="MV Boli" panose="02000500030200090000" pitchFamily="2" charset="0"/>
              </a:rPr>
              <a:t>Technical Report</a:t>
            </a:r>
          </a:p>
        </p:txBody>
      </p:sp>
      <p:sp>
        <p:nvSpPr>
          <p:cNvPr id="133" name="Google Shape;133;p19"/>
          <p:cNvSpPr txBox="1">
            <a:spLocks noGrp="1"/>
          </p:cNvSpPr>
          <p:nvPr>
            <p:ph type="body" idx="2"/>
          </p:nvPr>
        </p:nvSpPr>
        <p:spPr>
          <a:xfrm>
            <a:off x="862882" y="721217"/>
            <a:ext cx="11329117" cy="2820474"/>
          </a:xfrm>
          <a:prstGeom prst="rect">
            <a:avLst/>
          </a:prstGeom>
        </p:spPr>
        <p:txBody>
          <a:bodyPr spcFirstLastPara="1" wrap="square" lIns="121900" tIns="121900" rIns="121900" bIns="121900" anchor="t" anchorCtr="0">
            <a:noAutofit/>
          </a:bodyPr>
          <a:lstStyle/>
          <a:p>
            <a:pPr marL="0" indent="0" algn="just">
              <a:buNone/>
            </a:pPr>
            <a:r>
              <a:rPr lang="en-US" sz="2400" dirty="0" smtClean="0">
                <a:latin typeface="OCR A Extended" panose="02010509020102010303" pitchFamily="50" charset="0"/>
                <a:cs typeface="MV Boli" panose="02000500030200090000" pitchFamily="2" charset="0"/>
              </a:rPr>
              <a:t>Indicates details of </a:t>
            </a:r>
            <a:r>
              <a:rPr lang="en-US" sz="2400" dirty="0">
                <a:latin typeface="OCR A Extended" panose="02010509020102010303" pitchFamily="50" charset="0"/>
                <a:cs typeface="MV Boli" panose="02000500030200090000" pitchFamily="2" charset="0"/>
              </a:rPr>
              <a:t>the test and all of the aspects/components agreed upon as key success indicators within the pre engagement exercise</a:t>
            </a:r>
            <a:r>
              <a:rPr lang="en-US" sz="2400" dirty="0" smtClean="0">
                <a:latin typeface="OCR A Extended" panose="02010509020102010303" pitchFamily="50" charset="0"/>
                <a:cs typeface="MV Boli" panose="02000500030200090000" pitchFamily="2" charset="0"/>
              </a:rPr>
              <a:t>.</a:t>
            </a:r>
          </a:p>
          <a:p>
            <a:pPr marL="0" indent="0" algn="just">
              <a:buNone/>
            </a:pPr>
            <a:r>
              <a:rPr lang="en-US" sz="2400" dirty="0" smtClean="0">
                <a:latin typeface="OCR A Extended" panose="02010509020102010303" pitchFamily="50" charset="0"/>
                <a:cs typeface="MV Boli" panose="02000500030200090000" pitchFamily="2" charset="0"/>
              </a:rPr>
              <a:t> </a:t>
            </a:r>
          </a:p>
          <a:p>
            <a:pPr marL="0" indent="0" algn="just">
              <a:buNone/>
            </a:pPr>
            <a:r>
              <a:rPr lang="en-US" sz="2400" dirty="0" smtClean="0">
                <a:latin typeface="OCR A Extended" panose="02010509020102010303" pitchFamily="50" charset="0"/>
                <a:cs typeface="MV Boli" panose="02000500030200090000" pitchFamily="2" charset="0"/>
              </a:rPr>
              <a:t>Describe in </a:t>
            </a:r>
            <a:r>
              <a:rPr lang="en-US" sz="2400" dirty="0">
                <a:latin typeface="OCR A Extended" panose="02010509020102010303" pitchFamily="50" charset="0"/>
                <a:cs typeface="MV Boli" panose="02000500030200090000" pitchFamily="2" charset="0"/>
              </a:rPr>
              <a:t>detail the scope, information, attack path, impact and remediation suggestions of the test.</a:t>
            </a:r>
          </a:p>
        </p:txBody>
      </p:sp>
      <p:sp>
        <p:nvSpPr>
          <p:cNvPr id="10" name="Google Shape;400;p37"/>
          <p:cNvSpPr/>
          <p:nvPr/>
        </p:nvSpPr>
        <p:spPr>
          <a:xfrm>
            <a:off x="334851" y="1070510"/>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pic>
        <p:nvPicPr>
          <p:cNvPr id="2" name="Picture 1"/>
          <p:cNvPicPr>
            <a:picLocks noChangeAspect="1"/>
          </p:cNvPicPr>
          <p:nvPr/>
        </p:nvPicPr>
        <p:blipFill>
          <a:blip r:embed="rId3"/>
          <a:stretch>
            <a:fillRect/>
          </a:stretch>
        </p:blipFill>
        <p:spPr>
          <a:xfrm>
            <a:off x="6936959" y="3915177"/>
            <a:ext cx="5255041" cy="2942823"/>
          </a:xfrm>
          <a:prstGeom prst="rect">
            <a:avLst/>
          </a:prstGeom>
        </p:spPr>
      </p:pic>
      <p:sp>
        <p:nvSpPr>
          <p:cNvPr id="6" name="Google Shape;400;p37"/>
          <p:cNvSpPr/>
          <p:nvPr/>
        </p:nvSpPr>
        <p:spPr>
          <a:xfrm>
            <a:off x="334851" y="2729738"/>
            <a:ext cx="575077" cy="33327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00"/>
          </a:solidFill>
          <a:ln>
            <a:noFill/>
          </a:ln>
        </p:spPr>
        <p:txBody>
          <a:bodyPr spcFirstLastPara="1" wrap="square" lIns="121900" tIns="121900" rIns="121900" bIns="121900" anchor="ctr" anchorCtr="0">
            <a:noAutofit/>
          </a:bodyPr>
          <a:lstStyle/>
          <a:p>
            <a:pPr latinLnBrk="1"/>
            <a:endParaRPr sz="2400">
              <a:solidFill>
                <a:srgbClr val="000000"/>
              </a:solidFill>
            </a:endParaRPr>
          </a:p>
        </p:txBody>
      </p:sp>
    </p:spTree>
    <p:extLst>
      <p:ext uri="{BB962C8B-B14F-4D97-AF65-F5344CB8AC3E}">
        <p14:creationId xmlns:p14="http://schemas.microsoft.com/office/powerpoint/2010/main" val="1975682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1015</Words>
  <Application>Microsoft Office PowerPoint</Application>
  <PresentationFormat>Widescreen</PresentationFormat>
  <Paragraphs>145</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맑은 고딕</vt:lpstr>
      <vt:lpstr>Arial</vt:lpstr>
      <vt:lpstr>Calibri</vt:lpstr>
      <vt:lpstr>Courier New</vt:lpstr>
      <vt:lpstr>MV Boli</vt:lpstr>
      <vt:lpstr>OCR A Extended</vt:lpstr>
      <vt:lpstr>Sniglet</vt:lpstr>
      <vt:lpstr>Walter Turncoat</vt:lpstr>
      <vt:lpstr>Wingdings</vt:lpstr>
      <vt:lpstr>Ursula template</vt:lpstr>
      <vt:lpstr>Reporting</vt:lpstr>
      <vt:lpstr>Report Structure</vt:lpstr>
      <vt:lpstr>Executive Summary</vt:lpstr>
      <vt:lpstr>Executive Summary</vt:lpstr>
      <vt:lpstr>Executive Summary</vt:lpstr>
      <vt:lpstr>Executive Summary</vt:lpstr>
      <vt:lpstr>Executive Summary</vt:lpstr>
      <vt:lpstr>Executive Summary</vt:lpstr>
      <vt:lpstr>Technical Report</vt:lpstr>
      <vt:lpstr>Technical Report</vt:lpstr>
      <vt:lpstr>Technical Report</vt:lpstr>
      <vt:lpstr>Technical Report</vt:lpstr>
      <vt:lpstr>Technical Report</vt:lpstr>
      <vt:lpstr>Technical Report</vt:lpstr>
      <vt:lpstr>Reporting Writing</vt:lpstr>
      <vt:lpstr>Reporting Writing</vt:lpstr>
      <vt:lpstr>Reporting Writing</vt:lpstr>
      <vt:lpstr>Report Planning</vt:lpstr>
      <vt:lpstr>Information Collection</vt:lpstr>
      <vt:lpstr>Writing the First Draft</vt:lpstr>
      <vt:lpstr>Review and Finalization</vt:lpstr>
      <vt:lpstr>Conclusion: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dc:title>
  <dc:creator>jmsndiu@outlook.com</dc:creator>
  <cp:lastModifiedBy>jmsndiu@outlook.com</cp:lastModifiedBy>
  <cp:revision>1</cp:revision>
  <dcterms:created xsi:type="dcterms:W3CDTF">2019-09-10T20:40:02Z</dcterms:created>
  <dcterms:modified xsi:type="dcterms:W3CDTF">2019-09-10T20:40:23Z</dcterms:modified>
</cp:coreProperties>
</file>