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EB 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.fntdata"/><Relationship Id="rId11" Type="http://schemas.openxmlformats.org/officeDocument/2006/relationships/slide" Target="slides/slide6.xml"/><Relationship Id="rId22" Type="http://schemas.openxmlformats.org/officeDocument/2006/relationships/font" Target="fonts/EBGaramond-boldItalic.fntdata"/><Relationship Id="rId10" Type="http://schemas.openxmlformats.org/officeDocument/2006/relationships/slide" Target="slides/slide5.xml"/><Relationship Id="rId21" Type="http://schemas.openxmlformats.org/officeDocument/2006/relationships/font" Target="fonts/EBGaramon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c37a6b09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c37a6b09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bb859fba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bb859fba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bb859fba7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bb859fba7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bb859fba7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bb859fba7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bb859fba7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bb859fba7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 1 layers (50)and 3 layers(10)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c37a6b0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c37a6b0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bb859fba7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bb859fba7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上：</a:t>
            </a:r>
            <a:r>
              <a:rPr lang="en"/>
              <a:t>Victor 下：Ray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c37a6b099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c37a6b099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2890625"/>
            <a:ext cx="7434600" cy="587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3521425"/>
            <a:ext cx="6362400" cy="114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4049113" y="307825"/>
            <a:ext cx="4779300" cy="1418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054888" y="1808125"/>
            <a:ext cx="4779300" cy="276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16"/>
          <p:cNvGrpSpPr/>
          <p:nvPr/>
        </p:nvGrpSpPr>
        <p:grpSpPr>
          <a:xfrm>
            <a:off x="4870649" y="2121826"/>
            <a:ext cx="3764843" cy="64502"/>
            <a:chOff x="595675" y="2820050"/>
            <a:chExt cx="7952774" cy="64502"/>
          </a:xfrm>
        </p:grpSpPr>
        <p:sp>
          <p:nvSpPr>
            <p:cNvPr id="76" name="Google Shape;76;p16"/>
            <p:cNvSpPr/>
            <p:nvPr/>
          </p:nvSpPr>
          <p:spPr>
            <a:xfrm>
              <a:off x="2186208" y="2820050"/>
              <a:ext cx="1620000" cy="64500"/>
            </a:xfrm>
            <a:prstGeom prst="rect">
              <a:avLst/>
            </a:prstGeom>
            <a:solidFill>
              <a:srgbClr val="D6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3776784" y="2820050"/>
              <a:ext cx="1620000" cy="64500"/>
            </a:xfrm>
            <a:prstGeom prst="rect">
              <a:avLst/>
            </a:prstGeom>
            <a:solidFill>
              <a:srgbClr val="F77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5373056" y="2820052"/>
              <a:ext cx="1596300" cy="64500"/>
            </a:xfrm>
            <a:prstGeom prst="rect">
              <a:avLst/>
            </a:prstGeom>
            <a:solidFill>
              <a:srgbClr val="FCB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595675" y="2820050"/>
              <a:ext cx="1590600" cy="64500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6957849" y="2820050"/>
              <a:ext cx="1590600" cy="64500"/>
            </a:xfrm>
            <a:prstGeom prst="rect">
              <a:avLst/>
            </a:prstGeom>
            <a:solidFill>
              <a:srgbClr val="EAE2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6"/>
          <p:cNvSpPr txBox="1"/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771875" y="2324775"/>
            <a:ext cx="3880800" cy="227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11700" y="4703625"/>
            <a:ext cx="424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Big Data, Machine Learning, and Their Real World Application</a:t>
            </a:r>
            <a:endParaRPr b="1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7147"/>
            <a:ext cx="9144000" cy="520064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ctrTitle"/>
          </p:nvPr>
        </p:nvSpPr>
        <p:spPr>
          <a:xfrm>
            <a:off x="311708" y="1346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44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Air-Quality Data of Beijing</a:t>
            </a:r>
            <a:endParaRPr b="1" sz="4744">
              <a:solidFill>
                <a:srgbClr val="FFFFFF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-</a:t>
            </a:r>
            <a:r>
              <a:rPr lang="en" sz="375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PM10 Concentrations</a:t>
            </a:r>
            <a:endParaRPr sz="3755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11700" y="96350"/>
            <a:ext cx="831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</a:rPr>
              <a:t>Victor Lu, Ray Ou Kairui</a:t>
            </a:r>
            <a:endParaRPr b="1"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28226" r="28221" t="0"/>
          <a:stretch/>
        </p:blipFill>
        <p:spPr>
          <a:xfrm>
            <a:off x="0" y="0"/>
            <a:ext cx="42804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type="title"/>
          </p:nvPr>
        </p:nvSpPr>
        <p:spPr>
          <a:xfrm>
            <a:off x="4771875" y="545025"/>
            <a:ext cx="3880800" cy="14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71875" y="2571750"/>
            <a:ext cx="38808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data set includes hourly air pollutants data from 12 nationally-controlled air-quality monitoring sites.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Beijing Municipal Environmental Monitoring Center, </a:t>
            </a:r>
            <a:r>
              <a:rPr lang="en"/>
              <a:t>China Meteorological Administration.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| Executive Diagram</a:t>
            </a:r>
            <a:endParaRPr/>
          </a:p>
        </p:txBody>
      </p:sp>
      <p:grpSp>
        <p:nvGrpSpPr>
          <p:cNvPr id="103" name="Google Shape;103;p19"/>
          <p:cNvGrpSpPr/>
          <p:nvPr/>
        </p:nvGrpSpPr>
        <p:grpSpPr>
          <a:xfrm>
            <a:off x="1087525" y="1574025"/>
            <a:ext cx="1834900" cy="2315200"/>
            <a:chOff x="1083025" y="1574025"/>
            <a:chExt cx="1834900" cy="2315200"/>
          </a:xfrm>
        </p:grpSpPr>
        <p:sp>
          <p:nvSpPr>
            <p:cNvPr id="104" name="Google Shape;104;p19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1st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Data Processing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9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Import, extract data; </a:t>
              </a:r>
              <a:b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Set labels and features;</a:t>
              </a:r>
              <a:b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Split training and test.</a:t>
              </a:r>
              <a:b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7" name="Google Shape;107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" name="Google Shape;108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9"/>
          <p:cNvGrpSpPr/>
          <p:nvPr/>
        </p:nvGrpSpPr>
        <p:grpSpPr>
          <a:xfrm>
            <a:off x="2796474" y="1574025"/>
            <a:ext cx="1834900" cy="2315200"/>
            <a:chOff x="1083025" y="1574025"/>
            <a:chExt cx="1834900" cy="2315200"/>
          </a:xfrm>
        </p:grpSpPr>
        <p:sp>
          <p:nvSpPr>
            <p:cNvPr id="111" name="Google Shape;111;p19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2nd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1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Model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9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Linear Regression model </a:t>
              </a:r>
              <a:r>
                <a:rPr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using neural networks as computational tool.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4" name="Google Shape;114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" name="Google Shape;115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9"/>
          <p:cNvGrpSpPr/>
          <p:nvPr/>
        </p:nvGrpSpPr>
        <p:grpSpPr>
          <a:xfrm>
            <a:off x="4508319" y="1573314"/>
            <a:ext cx="1834900" cy="2315200"/>
            <a:chOff x="1083025" y="1574025"/>
            <a:chExt cx="1834900" cy="2315200"/>
          </a:xfrm>
        </p:grpSpPr>
        <p:sp>
          <p:nvSpPr>
            <p:cNvPr id="118" name="Google Shape;118;p19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3rd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51C75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endParaRPr b="1" sz="10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9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351C75"/>
                  </a:solidFill>
                  <a:latin typeface="Roboto"/>
                  <a:ea typeface="Roboto"/>
                  <a:cs typeface="Roboto"/>
                  <a:sym typeface="Roboto"/>
                </a:rPr>
                <a:t>Comparing the loss between models.</a:t>
              </a:r>
              <a:endParaRPr sz="800">
                <a:solidFill>
                  <a:srgbClr val="351C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1" name="Google Shape;121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" name="Google Shape;122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9"/>
          <p:cNvGrpSpPr/>
          <p:nvPr/>
        </p:nvGrpSpPr>
        <p:grpSpPr>
          <a:xfrm>
            <a:off x="6221583" y="1573303"/>
            <a:ext cx="1834900" cy="2315200"/>
            <a:chOff x="1083025" y="1574025"/>
            <a:chExt cx="1834900" cy="2315200"/>
          </a:xfrm>
        </p:grpSpPr>
        <p:sp>
          <p:nvSpPr>
            <p:cNvPr id="125" name="Google Shape;125;p19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4th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9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Test</a:t>
              </a:r>
              <a:endParaRPr b="1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9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" sz="8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omparing  prediction of the model to the actual data.</a:t>
              </a:r>
              <a:endParaRPr sz="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8" name="Google Shape;128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9" name="Google Shape;129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9"/>
          <p:cNvSpPr txBox="1"/>
          <p:nvPr/>
        </p:nvSpPr>
        <p:spPr>
          <a:xfrm>
            <a:off x="311700" y="239875"/>
            <a:ext cx="831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Victor Lu, Ray Ou Kairui</a:t>
            </a:r>
            <a:endParaRPr b="1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70700" y="76005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Pairplot: Data Visualization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025" y="0"/>
            <a:ext cx="60584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133100" y="2050450"/>
            <a:ext cx="25662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Pairplot between the 6 main air pollutants concentrations: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PM2.5, PM10, SO2, NO2, </a:t>
            </a:r>
            <a:br>
              <a:rPr lang="en">
                <a:solidFill>
                  <a:srgbClr val="FFFFFF"/>
                </a:solidFill>
              </a:rPr>
            </a:br>
            <a:r>
              <a:rPr lang="en">
                <a:solidFill>
                  <a:srgbClr val="FFFFFF"/>
                </a:solidFill>
              </a:rPr>
              <a:t>CO, O3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Mostly positively related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Construction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508650" y="10586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this project we used a linear regression model by methods of constructing a neural network to compute the data.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25" y="1888925"/>
            <a:ext cx="4527600" cy="25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311700" y="189025"/>
            <a:ext cx="831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Victor Lu, Ray Ou Kairui</a:t>
            </a:r>
            <a:endParaRPr b="1" sz="900"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825" y="1993312"/>
            <a:ext cx="3574802" cy="23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043400"/>
            <a:ext cx="7434600" cy="5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Performance</a:t>
            </a:r>
            <a:endParaRPr sz="2800"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255675" y="4630800"/>
            <a:ext cx="63624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00"/>
              <a:t>Victor Lu, Ray Ou Kairui</a:t>
            </a:r>
            <a:endParaRPr b="1" sz="900"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50" y="239800"/>
            <a:ext cx="4235850" cy="28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360" y="239800"/>
            <a:ext cx="4159640" cy="28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1378550" y="3162550"/>
            <a:ext cx="275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[1] </a:t>
            </a:r>
            <a:r>
              <a:rPr lang="en" sz="1300"/>
              <a:t>Model with 1 layer of neurons</a:t>
            </a:r>
            <a:endParaRPr sz="1300"/>
          </a:p>
        </p:txBody>
      </p:sp>
      <p:sp>
        <p:nvSpPr>
          <p:cNvPr id="157" name="Google Shape;157;p22"/>
          <p:cNvSpPr txBox="1"/>
          <p:nvPr/>
        </p:nvSpPr>
        <p:spPr>
          <a:xfrm>
            <a:off x="5782450" y="3162550"/>
            <a:ext cx="275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[2] </a:t>
            </a:r>
            <a:r>
              <a:rPr lang="en" sz="1300"/>
              <a:t>Model with 3 layers of neurons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6112013" y="4770525"/>
            <a:ext cx="47793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900"/>
              <a:t>Victor Lu, Ray Ou Kairui</a:t>
            </a:r>
            <a:endParaRPr b="1" sz="900"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00" y="0"/>
            <a:ext cx="2591200" cy="26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00" y="2766750"/>
            <a:ext cx="2591200" cy="237674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3070075" y="1123700"/>
            <a:ext cx="1702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[3] Model with 1 layer of neurons</a:t>
            </a:r>
            <a:endParaRPr sz="1300"/>
          </a:p>
        </p:txBody>
      </p:sp>
      <p:sp>
        <p:nvSpPr>
          <p:cNvPr id="166" name="Google Shape;166;p23"/>
          <p:cNvSpPr txBox="1"/>
          <p:nvPr/>
        </p:nvSpPr>
        <p:spPr>
          <a:xfrm>
            <a:off x="3070075" y="3535025"/>
            <a:ext cx="148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[4] Model with 3 layers of neurons</a:t>
            </a:r>
            <a:endParaRPr sz="1300"/>
          </a:p>
        </p:txBody>
      </p:sp>
      <p:sp>
        <p:nvSpPr>
          <p:cNvPr id="167" name="Google Shape;167;p23"/>
          <p:cNvSpPr txBox="1"/>
          <p:nvPr/>
        </p:nvSpPr>
        <p:spPr>
          <a:xfrm>
            <a:off x="5270925" y="3753375"/>
            <a:ext cx="313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the [4] image, the prediction is more closely related with the actual data than in [3]. </a:t>
            </a:r>
            <a:endParaRPr sz="1600"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0250" y="1520675"/>
            <a:ext cx="3269475" cy="11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6">
            <a:alphaModFix/>
          </a:blip>
          <a:srcRect b="0" l="0" r="6445" t="0"/>
          <a:stretch/>
        </p:blipFill>
        <p:spPr>
          <a:xfrm>
            <a:off x="5000250" y="436075"/>
            <a:ext cx="3269475" cy="10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5656038" y="2637500"/>
            <a:ext cx="212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[5] 2 models for testing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best model in our experiment performed 17.97 loss on the test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63.8% lower than the baseline model which is 1-layer linear regression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things we learned from this:</a:t>
            </a:r>
            <a:br>
              <a:rPr lang="en"/>
            </a:br>
            <a:r>
              <a:rPr lang="en"/>
              <a:t>1. Fixing bug is a long process. </a:t>
            </a:r>
            <a:br>
              <a:rPr lang="en"/>
            </a:br>
            <a:r>
              <a:rPr lang="en"/>
              <a:t>2</a:t>
            </a:r>
            <a:r>
              <a:rPr lang="en"/>
              <a:t>. When the model is relatively simple, adding </a:t>
            </a:r>
            <a:r>
              <a:rPr lang="en"/>
              <a:t>additional</a:t>
            </a:r>
            <a:r>
              <a:rPr lang="en"/>
              <a:t> layers can make the model a lot of more accurate.</a:t>
            </a:r>
            <a:br>
              <a:rPr lang="en"/>
            </a:br>
            <a:r>
              <a:rPr lang="en"/>
              <a:t>3</a:t>
            </a:r>
            <a:r>
              <a:rPr lang="en"/>
              <a:t>. Judge the data carefully before using, </a:t>
            </a:r>
            <a:r>
              <a:rPr lang="en"/>
              <a:t>importing</a:t>
            </a:r>
            <a:r>
              <a:rPr lang="en"/>
              <a:t> it. 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311700" y="96350"/>
            <a:ext cx="831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Victor Lu, Ray Ou Kairui</a:t>
            </a:r>
            <a:endParaRPr b="1"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8572"/>
            <a:ext cx="9144000" cy="520064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-7066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>
                <a:solidFill>
                  <a:srgbClr val="FFFFFF"/>
                </a:solidFill>
              </a:rPr>
              <a:t>Thanks For Watching!</a:t>
            </a:r>
            <a:endParaRPr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