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</p:sldMasterIdLst>
  <p:notesMasterIdLst>
    <p:notesMasterId r:id="rId10"/>
  </p:notesMasterIdLst>
  <p:handoutMasterIdLst>
    <p:handoutMasterId r:id="rId11"/>
  </p:handoutMasterIdLst>
  <p:sldIdLst>
    <p:sldId id="261" r:id="rId2"/>
    <p:sldId id="280" r:id="rId3"/>
    <p:sldId id="266" r:id="rId4"/>
    <p:sldId id="271" r:id="rId5"/>
    <p:sldId id="265" r:id="rId6"/>
    <p:sldId id="281" r:id="rId7"/>
    <p:sldId id="275" r:id="rId8"/>
    <p:sldId id="279" r:id="rId9"/>
  </p:sldIdLst>
  <p:sldSz cx="20104100" cy="11309350"/>
  <p:notesSz cx="20104100" cy="11309350"/>
  <p:embeddedFontLst>
    <p:embeddedFont>
      <p:font typeface="Seylogo" pitchFamily="2" charset="-127"/>
      <p:regular r:id="rId12"/>
    </p:embeddedFont>
    <p:embeddedFont>
      <p:font typeface="Sora" pitchFamily="2" charset="0"/>
      <p:regular r:id="rId13"/>
      <p:bold r:id="rId14"/>
    </p:embeddedFont>
    <p:embeddedFont>
      <p:font typeface="Sora ExtraBold" pitchFamily="2" charset="0"/>
      <p:bold r:id="rId15"/>
    </p:embeddedFont>
    <p:embeddedFont>
      <p:font typeface="Sora Light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444"/>
    <a:srgbClr val="89E103"/>
    <a:srgbClr val="884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4B186-3A1E-87C3-4929-63821D036165}" v="103" dt="2025-07-15T09:03:31.072"/>
    <p1510:client id="{92DC7A64-B7B0-DF50-DA77-70BBAE6FD7AC}" v="208" dt="2025-07-14T12:11:11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5"/>
    <p:restoredTop sz="97541"/>
  </p:normalViewPr>
  <p:slideViewPr>
    <p:cSldViewPr snapToGrid="0">
      <p:cViewPr varScale="1">
        <p:scale>
          <a:sx n="100" d="100"/>
          <a:sy n="100" d="100"/>
        </p:scale>
        <p:origin x="200" y="5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1" d="100"/>
          <a:sy n="131" d="100"/>
        </p:scale>
        <p:origin x="1088" y="20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openxmlformats.org/officeDocument/2006/relationships/tableStyles" Target="tableStyles.xml"/><Relationship Id="rId21" Type="http://schemas.microsoft.com/office/2015/10/relationships/revisionInfo" Target="revisionInfo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3054CE0C-7CF2-E07C-3902-F1B008EA37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B301E1B-5E56-4D0A-4273-7337390541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F5A3E-BC05-E04B-AE8E-2C6CAD44BFA2}" type="datetimeFigureOut">
              <a:rPr lang="cs-CZ" smtClean="0"/>
              <a:t>31.07.2025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DF9E989-006B-3A95-0A76-66E8E0C470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F01053-AD01-1082-B65A-5E3EE9C7DC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6C3C4-5823-3343-8FDA-AF5FF615A3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1603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21FC0EB0-5917-216A-576C-B85D559D8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4:notes">
            <a:extLst>
              <a:ext uri="{FF2B5EF4-FFF2-40B4-BE49-F238E27FC236}">
                <a16:creationId xmlns:a16="http://schemas.microsoft.com/office/drawing/2014/main" id="{1ED85573-0015-D4E7-B81D-1C03777562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" name="Google Shape;372;p14:notes">
            <a:extLst>
              <a:ext uri="{FF2B5EF4-FFF2-40B4-BE49-F238E27FC236}">
                <a16:creationId xmlns:a16="http://schemas.microsoft.com/office/drawing/2014/main" id="{D145755E-816B-1630-B4E6-069B821BAE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860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3" name="Google Shape;3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0" name="Google Shape;4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2" name="Google Shape;2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>
          <a:extLst>
            <a:ext uri="{FF2B5EF4-FFF2-40B4-BE49-F238E27FC236}">
              <a16:creationId xmlns:a16="http://schemas.microsoft.com/office/drawing/2014/main" id="{9675C55C-804E-BEA9-9AE9-9A4DA8807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:notes">
            <a:extLst>
              <a:ext uri="{FF2B5EF4-FFF2-40B4-BE49-F238E27FC236}">
                <a16:creationId xmlns:a16="http://schemas.microsoft.com/office/drawing/2014/main" id="{F674B40E-5052-CE82-D46D-53AC14630E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0" name="Google Shape;410;p16:notes">
            <a:extLst>
              <a:ext uri="{FF2B5EF4-FFF2-40B4-BE49-F238E27FC236}">
                <a16:creationId xmlns:a16="http://schemas.microsoft.com/office/drawing/2014/main" id="{53841D17-3572-6201-7AF9-BD7B9AAADB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0039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0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4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userDrawn="1">
  <p:cSld name="Custom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>
            <a:spLocks noGrp="1"/>
          </p:cNvSpPr>
          <p:nvPr>
            <p:ph type="pic" idx="2"/>
          </p:nvPr>
        </p:nvSpPr>
        <p:spPr>
          <a:xfrm>
            <a:off x="5874165" y="115179"/>
            <a:ext cx="8010525" cy="1107821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Zástupný symbol obrázku 3">
            <a:extLst>
              <a:ext uri="{FF2B5EF4-FFF2-40B4-BE49-F238E27FC236}">
                <a16:creationId xmlns:a16="http://schemas.microsoft.com/office/drawing/2014/main" id="{24EB3EC5-3848-D96F-0505-53E6582C933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80078" y="8727758"/>
            <a:ext cx="3403600" cy="1341437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Logo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 userDrawn="1">
  <p:cSld name="4_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>
            <a:spLocks noGrp="1"/>
          </p:cNvSpPr>
          <p:nvPr>
            <p:ph type="pic" idx="3"/>
          </p:nvPr>
        </p:nvSpPr>
        <p:spPr>
          <a:xfrm>
            <a:off x="10052050" y="115179"/>
            <a:ext cx="9936996" cy="1107821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 userDrawn="1">
  <p:cSld name="5_Custom Layou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 userDrawn="1">
  <p:cSld name="8_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 userDrawn="1">
  <p:cSld name="10_Custom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>
            <a:spLocks noGrp="1"/>
          </p:cNvSpPr>
          <p:nvPr>
            <p:ph type="pic" idx="3"/>
          </p:nvPr>
        </p:nvSpPr>
        <p:spPr>
          <a:xfrm>
            <a:off x="116617" y="115179"/>
            <a:ext cx="9935433" cy="1107821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ustom Layout" userDrawn="1">
  <p:cSld name="14_Custom Layou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rázku 3">
            <a:extLst>
              <a:ext uri="{FF2B5EF4-FFF2-40B4-BE49-F238E27FC236}">
                <a16:creationId xmlns:a16="http://schemas.microsoft.com/office/drawing/2014/main" id="{EB7D4D56-5162-7E54-8D63-E246748533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00" y="127000"/>
            <a:ext cx="9899650" cy="11049000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809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3">
            <a:extLst>
              <a:ext uri="{FF2B5EF4-FFF2-40B4-BE49-F238E27FC236}">
                <a16:creationId xmlns:a16="http://schemas.microsoft.com/office/drawing/2014/main" id="{365C0AB0-A971-5A3E-E1D3-6A581354A3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8796" y="3144685"/>
            <a:ext cx="3131999" cy="3131683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QR </a:t>
            </a:r>
            <a:r>
              <a:rPr lang="cs-CZ" dirty="0" err="1"/>
              <a:t>code</a:t>
            </a:r>
            <a:endParaRPr lang="cs-CZ" dirty="0"/>
          </a:p>
        </p:txBody>
      </p:sp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F970425-FEA1-EC8C-8677-F20E3D1685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84320" y="898102"/>
            <a:ext cx="2295552" cy="68685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7" r:id="rId2"/>
    <p:sldLayoutId id="2147483658" r:id="rId3"/>
    <p:sldLayoutId id="2147483661" r:id="rId4"/>
    <p:sldLayoutId id="2147483663" r:id="rId5"/>
    <p:sldLayoutId id="2147483672" r:id="rId6"/>
    <p:sldLayoutId id="214748364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10" Type="http://schemas.openxmlformats.org/officeDocument/2006/relationships/image" Target="../media/image12.svg"/><Relationship Id="rId11" Type="http://schemas.openxmlformats.org/officeDocument/2006/relationships/hyperlink" Target="https://www.seyfor.com/cs-cz/kontakt?utm_source=pdf&amp;utm_medium=download&amp;utm_campaign=comap-redesign-datoveho-skladu" TargetMode="Externa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svg"/><Relationship Id="rId5" Type="http://schemas.openxmlformats.org/officeDocument/2006/relationships/image" Target="../media/image7.png"/><Relationship Id="rId6" Type="http://schemas.openxmlformats.org/officeDocument/2006/relationships/image" Target="../media/image8.svg"/><Relationship Id="rId7" Type="http://schemas.openxmlformats.org/officeDocument/2006/relationships/image" Target="../media/image9.png"/><Relationship Id="rId8" Type="http://schemas.openxmlformats.org/officeDocument/2006/relationships/image" Target="../media/image10.svg"/><Relationship Id="rId9" Type="http://schemas.openxmlformats.org/officeDocument/2006/relationships/image" Target="../media/image1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4.svg"/><Relationship Id="rId5" Type="http://schemas.openxmlformats.org/officeDocument/2006/relationships/hyperlink" Target="https://www.seyfor.com/cs-cz/kontakt?utm_source=pdf&amp;utm_medium=download&amp;utm_campaign=comap-redesign-datoveho-skladu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2.svg"/><Relationship Id="rId5" Type="http://schemas.openxmlformats.org/officeDocument/2006/relationships/hyperlink" Target="https://www.seyfor.com/cs-cz/kontakt?utm_source=pdf&amp;utm_medium=download&amp;utm_campaign=comap-redesign-datoveho-skladu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svg"/><Relationship Id="rId5" Type="http://schemas.openxmlformats.org/officeDocument/2006/relationships/hyperlink" Target="https://www.seyfor.com/cs-cz/kontakt?utm_source=pdf&amp;utm_medium=download&amp;utm_campaign=comap-redesign-datoveho-skladu" TargetMode="Externa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svg"/><Relationship Id="rId5" Type="http://schemas.openxmlformats.org/officeDocument/2006/relationships/hyperlink" Target="https://www.seyfor.com/cs-cz/kontakt?utm_source=pdf&amp;utm_medium=download&amp;utm_campaign=comap-redesign-datoveho-skladu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eyfor.com/cs-cz/kontakt?utm_source=pdf&amp;utm_medium=download&amp;utm_campaign=comap-redesign-datoveho-skladu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rázku 3">
            <a:extLst>
              <a:ext uri="{FF2B5EF4-FFF2-40B4-BE49-F238E27FC236}">
                <a16:creationId xmlns:a16="http://schemas.microsoft.com/office/drawing/2014/main" id="{C353B2D4-93A8-BEE4-BE5B-B5B7891B54EA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00" name="Google Shape;200;p30"/>
          <p:cNvSpPr/>
          <p:nvPr/>
        </p:nvSpPr>
        <p:spPr>
          <a:xfrm>
            <a:off x="13884691" y="115179"/>
            <a:ext cx="6104718" cy="11078210"/>
          </a:xfrm>
          <a:custGeom>
            <a:avLst/>
            <a:gdLst/>
            <a:ahLst/>
            <a:cxnLst/>
            <a:rect l="l" t="t" r="r" b="b"/>
            <a:pathLst>
              <a:path w="19874230" h="11078210" extrusionOk="0">
                <a:moveTo>
                  <a:pt x="19873740" y="0"/>
                </a:moveTo>
                <a:lnTo>
                  <a:pt x="0" y="0"/>
                </a:lnTo>
                <a:lnTo>
                  <a:pt x="0" y="11078196"/>
                </a:lnTo>
                <a:lnTo>
                  <a:pt x="19873740" y="11078196"/>
                </a:lnTo>
                <a:lnTo>
                  <a:pt x="198737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sz="1800" dirty="0"/>
          </a:p>
        </p:txBody>
      </p:sp>
      <p:sp>
        <p:nvSpPr>
          <p:cNvPr id="213" name="Google Shape;213;p30"/>
          <p:cNvSpPr/>
          <p:nvPr/>
        </p:nvSpPr>
        <p:spPr>
          <a:xfrm>
            <a:off x="14852650" y="3200400"/>
            <a:ext cx="4281209" cy="683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t>{{claim}}</a:t>
            </a:r>
          </a:p>
        </p:txBody>
      </p:sp>
      <p:sp>
        <p:nvSpPr>
          <p:cNvPr id="10" name="Google Shape;210;p30">
            <a:extLst>
              <a:ext uri="{FF2B5EF4-FFF2-40B4-BE49-F238E27FC236}">
                <a16:creationId xmlns:a16="http://schemas.microsoft.com/office/drawing/2014/main" id="{C550C516-5055-DA47-DBAB-CB581533854A}"/>
              </a:ext>
            </a:extLst>
          </p:cNvPr>
          <p:cNvSpPr txBox="1"/>
          <p:nvPr/>
        </p:nvSpPr>
        <p:spPr>
          <a:xfrm>
            <a:off x="1115668" y="8013243"/>
            <a:ext cx="4441852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r>
              <a:t>{{shrnutí}}</a:t>
            </a:r>
          </a:p>
        </p:txBody>
      </p:sp>
      <p:pic>
        <p:nvPicPr>
          <p:cNvPr id="63" name="Grafický objekt 62">
            <a:extLst>
              <a:ext uri="{FF2B5EF4-FFF2-40B4-BE49-F238E27FC236}">
                <a16:creationId xmlns:a16="http://schemas.microsoft.com/office/drawing/2014/main" id="{C21BDB67-6FB9-A72B-1EF7-58BEFECC2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95870">
            <a:off x="16125455" y="6166880"/>
            <a:ext cx="2507812" cy="307027"/>
          </a:xfrm>
          <a:prstGeom prst="rect">
            <a:avLst/>
          </a:prstGeom>
        </p:spPr>
      </p:pic>
      <p:sp>
        <p:nvSpPr>
          <p:cNvPr id="202" name="Google Shape;202;p30"/>
          <p:cNvSpPr txBox="1"/>
          <p:nvPr/>
        </p:nvSpPr>
        <p:spPr>
          <a:xfrm>
            <a:off x="1034388" y="2845912"/>
            <a:ext cx="9201970" cy="339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1100" b="1" dirty="0">
                <a:ln w="25400">
                  <a:solidFill>
                    <a:schemeClr val="accent5"/>
                  </a:solidFill>
                  <a:bevel/>
                </a:ln>
                <a:solidFill>
                  <a:schemeClr val="accent5"/>
                </a:solidFill>
                <a:latin typeface="Sora" pitchFamily="2" charset="0"/>
                <a:ea typeface="Merriweather"/>
                <a:cs typeface="Sora" pitchFamily="2" charset="0"/>
                <a:sym typeface="Merriweather"/>
              </a:rPr>
              <a:t>Případ</a:t>
            </a:r>
            <a:r>
              <a:rPr lang="cs-CZ" sz="11100" b="1" dirty="0">
                <a:ln>
                  <a:solidFill>
                    <a:schemeClr val="bg1">
                      <a:alpha val="98000"/>
                    </a:schemeClr>
                  </a:solidFill>
                  <a:bevel/>
                </a:ln>
                <a:solidFill>
                  <a:schemeClr val="bg1"/>
                </a:solidFill>
                <a:latin typeface="Sora" pitchFamily="2" charset="0"/>
                <a:ea typeface="Merriweather"/>
                <a:cs typeface="Sora" pitchFamily="2" charset="0"/>
                <a:sym typeface="Merriweather"/>
              </a:rPr>
              <a:t>ová</a:t>
            </a:r>
            <a:r>
              <a:rPr lang="cs-CZ" sz="11100" b="1" dirty="0">
                <a:solidFill>
                  <a:schemeClr val="dk1"/>
                </a:solidFill>
                <a:latin typeface="Sora" pitchFamily="2" charset="0"/>
                <a:ea typeface="Merriweather"/>
                <a:cs typeface="Sora" pitchFamily="2" charset="0"/>
                <a:sym typeface="Merriweather"/>
              </a:rPr>
              <a:t> </a:t>
            </a:r>
            <a:r>
              <a:rPr lang="cs-CZ" sz="11100" b="1" dirty="0">
                <a:ln w="25400">
                  <a:solidFill>
                    <a:schemeClr val="accent5"/>
                  </a:solidFill>
                  <a:bevel/>
                </a:ln>
                <a:solidFill>
                  <a:schemeClr val="accent5"/>
                </a:solidFill>
                <a:latin typeface="Sora" pitchFamily="2" charset="0"/>
                <a:ea typeface="Merriweather"/>
                <a:cs typeface="Sora" pitchFamily="2" charset="0"/>
                <a:sym typeface="Merriweather"/>
              </a:rPr>
              <a:t>studie</a:t>
            </a:r>
          </a:p>
        </p:txBody>
      </p:sp>
      <p:sp>
        <p:nvSpPr>
          <p:cNvPr id="38" name="Google Shape;103;p26">
            <a:extLst>
              <a:ext uri="{FF2B5EF4-FFF2-40B4-BE49-F238E27FC236}">
                <a16:creationId xmlns:a16="http://schemas.microsoft.com/office/drawing/2014/main" id="{2E434B2F-6E6B-74C8-7CF9-0D863D7C016B}"/>
              </a:ext>
            </a:extLst>
          </p:cNvPr>
          <p:cNvSpPr txBox="1"/>
          <p:nvPr/>
        </p:nvSpPr>
        <p:spPr>
          <a:xfrm>
            <a:off x="1115669" y="802884"/>
            <a:ext cx="1766428" cy="55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91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spc="30" dirty="0" err="1">
                <a:ln w="6350">
                  <a:noFill/>
                </a:ln>
                <a:solidFill>
                  <a:srgbClr val="023444"/>
                </a:solidFill>
                <a:latin typeface="Sora" pitchFamily="2" charset="0"/>
                <a:cs typeface="Sora" pitchFamily="2" charset="0"/>
                <a:sym typeface="Merriweather"/>
              </a:rPr>
              <a:t>seyfor.com</a:t>
            </a:r>
            <a:endParaRPr lang="cs-CZ" sz="1100" b="1" spc="30" dirty="0">
              <a:ln w="6350">
                <a:noFill/>
              </a:ln>
              <a:solidFill>
                <a:srgbClr val="023444"/>
              </a:solidFill>
              <a:latin typeface="Sora" pitchFamily="2" charset="0"/>
              <a:cs typeface="Sora" pitchFamily="2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616FC87F-C39C-BECF-6902-840594EA3B50}"/>
              </a:ext>
            </a:extLst>
          </p:cNvPr>
          <p:cNvCxnSpPr/>
          <p:nvPr/>
        </p:nvCxnSpPr>
        <p:spPr>
          <a:xfrm>
            <a:off x="10030178" y="0"/>
            <a:ext cx="0" cy="11309350"/>
          </a:xfrm>
          <a:prstGeom prst="line">
            <a:avLst/>
          </a:prstGeom>
          <a:ln w="12700">
            <a:solidFill>
              <a:schemeClr val="tx2">
                <a:lumMod val="90000"/>
                <a:alpha val="62000"/>
              </a:schemeClr>
            </a:solidFill>
          </a:ln>
          <a:effectLst>
            <a:outerShdw blurRad="368285" sx="101000" sy="101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03;p26">
            <a:extLst>
              <a:ext uri="{FF2B5EF4-FFF2-40B4-BE49-F238E27FC236}">
                <a16:creationId xmlns:a16="http://schemas.microsoft.com/office/drawing/2014/main" id="{E34A0D58-181A-6F09-0321-1DFF3DD350F7}"/>
              </a:ext>
            </a:extLst>
          </p:cNvPr>
          <p:cNvSpPr txBox="1"/>
          <p:nvPr/>
        </p:nvSpPr>
        <p:spPr>
          <a:xfrm>
            <a:off x="15233125" y="671378"/>
            <a:ext cx="3755306" cy="94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9100" rIns="0" bIns="0" anchor="ctr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500" spc="30" dirty="0">
                <a:ln w="6350">
                  <a:noFill/>
                </a:ln>
                <a:solidFill>
                  <a:schemeClr val="bg1"/>
                </a:solidFill>
                <a:latin typeface="Seylogo" pitchFamily="2" charset="-127"/>
                <a:ea typeface="Seylogo" pitchFamily="2" charset="-127"/>
                <a:cs typeface="Sora" pitchFamily="2" charset="0"/>
                <a:sym typeface="Merriweather"/>
              </a:rPr>
              <a:t>s</a:t>
            </a:r>
            <a:endParaRPr lang="cs-CZ" sz="4500" spc="30" dirty="0">
              <a:ln w="6350">
                <a:noFill/>
              </a:ln>
              <a:solidFill>
                <a:schemeClr val="bg1"/>
              </a:solidFill>
              <a:latin typeface="Seylogo" pitchFamily="2" charset="-127"/>
              <a:ea typeface="Seylogo" pitchFamily="2" charset="-127"/>
              <a:cs typeface="Sora" pitchFamily="2" charset="0"/>
            </a:endParaRPr>
          </a:p>
        </p:txBody>
      </p:sp>
      <p:sp>
        <p:nvSpPr>
          <p:cNvPr id="5" name="Zástupný symbol obrázku 4">
            <a:extLst>
              <a:ext uri="{FF2B5EF4-FFF2-40B4-BE49-F238E27FC236}">
                <a16:creationId xmlns:a16="http://schemas.microsoft.com/office/drawing/2014/main" id="{58D8A3DD-B992-AFF0-53FD-C275355B5A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43047E16-9467-BF9E-D2F5-837E4F734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>
            <a:extLst>
              <a:ext uri="{FF2B5EF4-FFF2-40B4-BE49-F238E27FC236}">
                <a16:creationId xmlns:a16="http://schemas.microsoft.com/office/drawing/2014/main" id="{DD27239B-C48E-0921-9AC2-8F10749D3660}"/>
              </a:ext>
            </a:extLst>
          </p:cNvPr>
          <p:cNvSpPr/>
          <p:nvPr/>
        </p:nvSpPr>
        <p:spPr>
          <a:xfrm>
            <a:off x="126387" y="127929"/>
            <a:ext cx="19846818" cy="11069676"/>
          </a:xfrm>
          <a:custGeom>
            <a:avLst/>
            <a:gdLst/>
            <a:ahLst/>
            <a:cxnLst/>
            <a:rect l="l" t="t" r="r" b="b"/>
            <a:pathLst>
              <a:path w="19874230" h="11078210" extrusionOk="0">
                <a:moveTo>
                  <a:pt x="19873740" y="0"/>
                </a:moveTo>
                <a:lnTo>
                  <a:pt x="0" y="0"/>
                </a:lnTo>
                <a:lnTo>
                  <a:pt x="0" y="11078196"/>
                </a:lnTo>
                <a:lnTo>
                  <a:pt x="19873740" y="11078196"/>
                </a:lnTo>
                <a:lnTo>
                  <a:pt x="198737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sz="1800" dirty="0"/>
          </a:p>
        </p:txBody>
      </p:sp>
      <p:pic>
        <p:nvPicPr>
          <p:cNvPr id="22" name="Grafický objekt 21">
            <a:extLst>
              <a:ext uri="{FF2B5EF4-FFF2-40B4-BE49-F238E27FC236}">
                <a16:creationId xmlns:a16="http://schemas.microsoft.com/office/drawing/2014/main" id="{3B5C9248-58B1-A03E-185B-4539EFCFB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253" r="6170"/>
          <a:stretch>
            <a:fillRect/>
          </a:stretch>
        </p:blipFill>
        <p:spPr>
          <a:xfrm>
            <a:off x="6954847" y="139218"/>
            <a:ext cx="13020612" cy="7821684"/>
          </a:xfrm>
          <a:prstGeom prst="rect">
            <a:avLst/>
          </a:prstGeom>
        </p:spPr>
      </p:pic>
      <p:sp>
        <p:nvSpPr>
          <p:cNvPr id="383" name="Google Shape;383;p38">
            <a:extLst>
              <a:ext uri="{FF2B5EF4-FFF2-40B4-BE49-F238E27FC236}">
                <a16:creationId xmlns:a16="http://schemas.microsoft.com/office/drawing/2014/main" id="{3F0E4DE5-77F4-6588-0461-3C77E494EE68}"/>
              </a:ext>
            </a:extLst>
          </p:cNvPr>
          <p:cNvSpPr txBox="1"/>
          <p:nvPr/>
        </p:nvSpPr>
        <p:spPr>
          <a:xfrm rot="-5400000">
            <a:off x="5630131" y="5514721"/>
            <a:ext cx="6921368" cy="241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3200" rIns="0" bIns="0" anchor="t" anchorCtr="0">
            <a:spAutoFit/>
          </a:bodyPr>
          <a:lstStyle/>
          <a:p>
            <a:r>
              <a:t>{{zakaznik}}</a:t>
            </a:r>
          </a:p>
        </p:txBody>
      </p:sp>
      <p:sp>
        <p:nvSpPr>
          <p:cNvPr id="384" name="Google Shape;384;p38">
            <a:extLst>
              <a:ext uri="{FF2B5EF4-FFF2-40B4-BE49-F238E27FC236}">
                <a16:creationId xmlns:a16="http://schemas.microsoft.com/office/drawing/2014/main" id="{E17945B4-9F97-B231-6F66-E121A82E0795}"/>
              </a:ext>
            </a:extLst>
          </p:cNvPr>
          <p:cNvSpPr txBox="1"/>
          <p:nvPr/>
        </p:nvSpPr>
        <p:spPr>
          <a:xfrm>
            <a:off x="11196320" y="7427486"/>
            <a:ext cx="3734720" cy="2819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>
              <a:lnSpc>
                <a:spcPct val="151600"/>
              </a:lnSpc>
            </a:pPr>
            <a:r>
              <a:rPr lang="cs-CZ" sz="1200" dirty="0" err="1">
                <a:solidFill>
                  <a:schemeClr val="bg1"/>
                </a:solidFill>
                <a:latin typeface="Sora"/>
                <a:ea typeface="Roboto Light"/>
                <a:cs typeface="Sora"/>
                <a:sym typeface="Roboto Light"/>
              </a:rPr>
              <a:t>ComAp</a:t>
            </a:r>
            <a:r>
              <a:rPr lang="cs-CZ" sz="1200" dirty="0">
                <a:solidFill>
                  <a:schemeClr val="bg1"/>
                </a:solidFill>
                <a:latin typeface="Sora"/>
                <a:ea typeface="Roboto Light"/>
                <a:cs typeface="Sora"/>
                <a:sym typeface="Roboto Light"/>
              </a:rPr>
              <a:t> a.s. je česká technologická společnost se sídlem v Praze, která se specializuje na vývoj a výrobu řídicích systémů pro záložní a nezávislé zdroje energie. Společnost je globálním lídrem ve svém oboru, s pobočkami ve více než 20 zemích světa a produkty distribuovanými do více než 100 zemí. Společnosti jsme pomohli zásadně modernizovat napojení ERP systém Microsoft Dynamics 365 Finance na datový sklad .</a:t>
            </a:r>
            <a:endParaRPr lang="cs-CZ" sz="1200" dirty="0">
              <a:solidFill>
                <a:schemeClr val="bg1"/>
              </a:solidFill>
              <a:latin typeface="Sora"/>
              <a:ea typeface="Roboto Light"/>
              <a:cs typeface="Sora"/>
            </a:endParaRPr>
          </a:p>
        </p:txBody>
      </p:sp>
      <p:sp>
        <p:nvSpPr>
          <p:cNvPr id="385" name="Google Shape;385;p38">
            <a:extLst>
              <a:ext uri="{FF2B5EF4-FFF2-40B4-BE49-F238E27FC236}">
                <a16:creationId xmlns:a16="http://schemas.microsoft.com/office/drawing/2014/main" id="{59BB15AC-2042-9955-45D3-609DA044DD64}"/>
              </a:ext>
            </a:extLst>
          </p:cNvPr>
          <p:cNvSpPr txBox="1"/>
          <p:nvPr/>
        </p:nvSpPr>
        <p:spPr>
          <a:xfrm>
            <a:off x="15374039" y="7427862"/>
            <a:ext cx="3472761" cy="223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1200" dirty="0">
                <a:solidFill>
                  <a:schemeClr val="bg1"/>
                </a:solidFill>
                <a:latin typeface="Sora"/>
                <a:ea typeface="Roboto Light"/>
                <a:cs typeface="Sora"/>
              </a:rPr>
              <a:t>Nahrazení</a:t>
            </a:r>
            <a:r>
              <a:rPr lang="cs-CZ" sz="1200" dirty="0">
                <a:solidFill>
                  <a:schemeClr val="bg1"/>
                </a:solidFill>
                <a:latin typeface="Sora"/>
                <a:ea typeface="Roboto Light"/>
                <a:cs typeface="Sora"/>
                <a:sym typeface="Roboto Light"/>
              </a:rPr>
              <a:t> původního přenosu dat z ERP systému technologií Azure Synapse Link a přechod z full </a:t>
            </a:r>
            <a:r>
              <a:rPr lang="cs-CZ" sz="1200" dirty="0" err="1">
                <a:solidFill>
                  <a:schemeClr val="bg1"/>
                </a:solidFill>
                <a:latin typeface="Sora"/>
                <a:ea typeface="Roboto Light"/>
                <a:cs typeface="Sora"/>
                <a:sym typeface="Roboto Light"/>
              </a:rPr>
              <a:t>loadu</a:t>
            </a:r>
            <a:r>
              <a:rPr lang="cs-CZ" sz="1200" dirty="0">
                <a:solidFill>
                  <a:schemeClr val="bg1"/>
                </a:solidFill>
                <a:latin typeface="Sora"/>
                <a:ea typeface="Roboto Light"/>
                <a:cs typeface="Sora"/>
                <a:sym typeface="Roboto Light"/>
              </a:rPr>
              <a:t> na inkrementální </a:t>
            </a:r>
            <a:r>
              <a:rPr lang="cs-CZ" sz="1200" dirty="0" err="1">
                <a:solidFill>
                  <a:schemeClr val="bg1"/>
                </a:solidFill>
                <a:latin typeface="Sora"/>
                <a:ea typeface="Roboto Light"/>
                <a:cs typeface="Sora"/>
                <a:sym typeface="Roboto Light"/>
              </a:rPr>
              <a:t>load</a:t>
            </a:r>
            <a:r>
              <a:rPr lang="cs-CZ" sz="1200" dirty="0">
                <a:solidFill>
                  <a:schemeClr val="bg1"/>
                </a:solidFill>
                <a:latin typeface="Sora"/>
                <a:ea typeface="Roboto Light"/>
                <a:cs typeface="Sora"/>
                <a:sym typeface="Roboto Light"/>
              </a:rPr>
              <a:t> přinesly zásadní zrychlení a úspory.</a:t>
            </a:r>
            <a:endParaRPr lang="cs-CZ" sz="1200">
              <a:solidFill>
                <a:schemeClr val="bg1"/>
              </a:solidFill>
              <a:latin typeface="Sora"/>
              <a:ea typeface="Roboto Light"/>
              <a:cs typeface="Sora"/>
            </a:endParaRPr>
          </a:p>
          <a:p>
            <a:pPr>
              <a:lnSpc>
                <a:spcPct val="150000"/>
              </a:lnSpc>
            </a:pPr>
            <a:endParaRPr lang="cs-CZ" sz="1200" dirty="0">
              <a:solidFill>
                <a:schemeClr val="bg1"/>
              </a:solidFill>
              <a:latin typeface="Sora"/>
              <a:ea typeface="Roboto Light"/>
              <a:cs typeface="Sora"/>
              <a:sym typeface="Roboto Light"/>
            </a:endParaRPr>
          </a:p>
          <a:p>
            <a:pPr marL="12700" marR="5080">
              <a:lnSpc>
                <a:spcPct val="151600"/>
              </a:lnSpc>
            </a:pPr>
            <a:r>
              <a:rPr lang="cs-CZ" sz="1200" dirty="0">
                <a:solidFill>
                  <a:schemeClr val="bg1"/>
                </a:solidFill>
                <a:latin typeface="Sora"/>
                <a:ea typeface="Roboto Light"/>
                <a:cs typeface="Sora"/>
                <a:sym typeface="Roboto Light"/>
              </a:rPr>
              <a:t>Významným aspektem byla koordinace napříč týmy i nutnost zajistit nepřerušený provoz klíčového firemního reportingu.</a:t>
            </a:r>
            <a:endParaRPr lang="cs-CZ">
              <a:solidFill>
                <a:schemeClr val="bg1"/>
              </a:solidFill>
              <a:latin typeface="Sora"/>
              <a:cs typeface="Sora"/>
            </a:endParaRPr>
          </a:p>
        </p:txBody>
      </p:sp>
      <p:sp>
        <p:nvSpPr>
          <p:cNvPr id="386" name="Google Shape;386;p38">
            <a:extLst>
              <a:ext uri="{FF2B5EF4-FFF2-40B4-BE49-F238E27FC236}">
                <a16:creationId xmlns:a16="http://schemas.microsoft.com/office/drawing/2014/main" id="{789592C8-3967-1E90-44E0-D317D0FF3BA1}"/>
              </a:ext>
            </a:extLst>
          </p:cNvPr>
          <p:cNvSpPr txBox="1"/>
          <p:nvPr/>
        </p:nvSpPr>
        <p:spPr>
          <a:xfrm>
            <a:off x="11196320" y="6011837"/>
            <a:ext cx="5714387" cy="1230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>
              <a:lnSpc>
                <a:spcPct val="110000"/>
              </a:lnSpc>
            </a:pPr>
            <a:r>
              <a:rPr lang="cs-CZ" sz="2400" b="1" spc="30" dirty="0">
                <a:ln w="6350">
                  <a:solidFill>
                    <a:schemeClr val="accent6"/>
                  </a:solidFill>
                  <a:bevel/>
                </a:ln>
                <a:solidFill>
                  <a:schemeClr val="accent6"/>
                </a:solidFill>
                <a:effectLst/>
                <a:latin typeface="Sora ExtraBold" pitchFamily="2" charset="0"/>
                <a:ea typeface="Merriweather"/>
                <a:cs typeface="Sora ExtraBold" pitchFamily="2" charset="0"/>
                <a:sym typeface="Merriweather"/>
              </a:rPr>
              <a:t>Nová architektura výrazně zrychlila datové zpracování a snížila náklady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58CC6F26-64A5-81B9-C6BB-A77AA8676498}"/>
              </a:ext>
            </a:extLst>
          </p:cNvPr>
          <p:cNvGrpSpPr/>
          <p:nvPr/>
        </p:nvGrpSpPr>
        <p:grpSpPr>
          <a:xfrm>
            <a:off x="1776666" y="6011837"/>
            <a:ext cx="5741733" cy="2019499"/>
            <a:chOff x="2101108" y="6342373"/>
            <a:chExt cx="4287522" cy="2019499"/>
          </a:xfrm>
        </p:grpSpPr>
        <p:sp>
          <p:nvSpPr>
            <p:cNvPr id="379" name="Google Shape;379;p38">
              <a:extLst>
                <a:ext uri="{FF2B5EF4-FFF2-40B4-BE49-F238E27FC236}">
                  <a16:creationId xmlns:a16="http://schemas.microsoft.com/office/drawing/2014/main" id="{6BC3AE56-12C3-1F91-3DD6-0006553CB00F}"/>
                </a:ext>
              </a:extLst>
            </p:cNvPr>
            <p:cNvSpPr/>
            <p:nvPr/>
          </p:nvSpPr>
          <p:spPr>
            <a:xfrm>
              <a:off x="2113810" y="6342373"/>
              <a:ext cx="4274820" cy="0"/>
            </a:xfrm>
            <a:custGeom>
              <a:avLst/>
              <a:gdLst/>
              <a:ahLst/>
              <a:cxnLst/>
              <a:rect l="l" t="t" r="r" b="b"/>
              <a:pathLst>
                <a:path w="4274820" h="120000" extrusionOk="0">
                  <a:moveTo>
                    <a:pt x="4274738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23444">
                  <a:alpha val="4257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cs-CZ" sz="1800" spc="30" dirty="0"/>
            </a:p>
          </p:txBody>
        </p:sp>
        <p:sp>
          <p:nvSpPr>
            <p:cNvPr id="380" name="Google Shape;380;p38">
              <a:extLst>
                <a:ext uri="{FF2B5EF4-FFF2-40B4-BE49-F238E27FC236}">
                  <a16:creationId xmlns:a16="http://schemas.microsoft.com/office/drawing/2014/main" id="{D7217CF5-B0AE-5E96-75C8-DDD34B23AC53}"/>
                </a:ext>
              </a:extLst>
            </p:cNvPr>
            <p:cNvSpPr/>
            <p:nvPr/>
          </p:nvSpPr>
          <p:spPr>
            <a:xfrm>
              <a:off x="2113810" y="7015539"/>
              <a:ext cx="4274820" cy="0"/>
            </a:xfrm>
            <a:custGeom>
              <a:avLst/>
              <a:gdLst/>
              <a:ahLst/>
              <a:cxnLst/>
              <a:rect l="l" t="t" r="r" b="b"/>
              <a:pathLst>
                <a:path w="4274820" h="120000" extrusionOk="0">
                  <a:moveTo>
                    <a:pt x="4274738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23444">
                  <a:alpha val="4257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cs-CZ" sz="1800" spc="30" dirty="0"/>
            </a:p>
          </p:txBody>
        </p:sp>
        <p:sp>
          <p:nvSpPr>
            <p:cNvPr id="381" name="Google Shape;381;p38">
              <a:extLst>
                <a:ext uri="{FF2B5EF4-FFF2-40B4-BE49-F238E27FC236}">
                  <a16:creationId xmlns:a16="http://schemas.microsoft.com/office/drawing/2014/main" id="{60AA1A0D-D12F-DBBA-0645-59010A50B174}"/>
                </a:ext>
              </a:extLst>
            </p:cNvPr>
            <p:cNvSpPr/>
            <p:nvPr/>
          </p:nvSpPr>
          <p:spPr>
            <a:xfrm>
              <a:off x="2113810" y="7688705"/>
              <a:ext cx="4274820" cy="0"/>
            </a:xfrm>
            <a:custGeom>
              <a:avLst/>
              <a:gdLst/>
              <a:ahLst/>
              <a:cxnLst/>
              <a:rect l="l" t="t" r="r" b="b"/>
              <a:pathLst>
                <a:path w="4274820" h="120000" extrusionOk="0">
                  <a:moveTo>
                    <a:pt x="4274738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23444">
                  <a:alpha val="4257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cs-CZ" sz="1800" spc="30" dirty="0"/>
            </a:p>
          </p:txBody>
        </p:sp>
        <p:sp>
          <p:nvSpPr>
            <p:cNvPr id="382" name="Google Shape;382;p38">
              <a:extLst>
                <a:ext uri="{FF2B5EF4-FFF2-40B4-BE49-F238E27FC236}">
                  <a16:creationId xmlns:a16="http://schemas.microsoft.com/office/drawing/2014/main" id="{7A237ABE-D7F0-5205-F58A-75C09656BC1C}"/>
                </a:ext>
              </a:extLst>
            </p:cNvPr>
            <p:cNvSpPr/>
            <p:nvPr/>
          </p:nvSpPr>
          <p:spPr>
            <a:xfrm>
              <a:off x="2113810" y="8361872"/>
              <a:ext cx="4274820" cy="0"/>
            </a:xfrm>
            <a:custGeom>
              <a:avLst/>
              <a:gdLst/>
              <a:ahLst/>
              <a:cxnLst/>
              <a:rect l="l" t="t" r="r" b="b"/>
              <a:pathLst>
                <a:path w="4274820" h="120000" extrusionOk="0">
                  <a:moveTo>
                    <a:pt x="4274738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23444">
                  <a:alpha val="4257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cs-CZ" sz="1800" spc="30" dirty="0"/>
            </a:p>
          </p:txBody>
        </p:sp>
        <p:sp>
          <p:nvSpPr>
            <p:cNvPr id="388" name="Google Shape;388;p38">
              <a:extLst>
                <a:ext uri="{FF2B5EF4-FFF2-40B4-BE49-F238E27FC236}">
                  <a16:creationId xmlns:a16="http://schemas.microsoft.com/office/drawing/2014/main" id="{7D2607D3-C6A1-9096-B7B1-38A477E2A0BF}"/>
                </a:ext>
              </a:extLst>
            </p:cNvPr>
            <p:cNvSpPr txBox="1"/>
            <p:nvPr/>
          </p:nvSpPr>
          <p:spPr>
            <a:xfrm>
              <a:off x="2101108" y="6574723"/>
              <a:ext cx="1321541" cy="201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7125" rIns="0" bIns="0" anchor="t" anchorCtr="0">
              <a:spAutoFit/>
            </a:bodyPr>
            <a:lstStyle/>
            <a:p>
              <a:pPr marL="127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200" b="1" spc="30" dirty="0">
                  <a:ln w="3810">
                    <a:solidFill>
                      <a:schemeClr val="bg1"/>
                    </a:solidFill>
                    <a:bevel/>
                  </a:ln>
                  <a:solidFill>
                    <a:schemeClr val="bg1"/>
                  </a:solidFill>
                  <a:latin typeface="Sora" pitchFamily="2" charset="0"/>
                  <a:ea typeface="Roboto"/>
                  <a:cs typeface="Sora" pitchFamily="2" charset="0"/>
                  <a:sym typeface="Roboto"/>
                </a:rPr>
                <a:t>Název projektu</a:t>
              </a:r>
              <a:endParaRPr lang="cs-CZ" sz="1200" spc="30" dirty="0">
                <a:ln w="3810">
                  <a:solidFill>
                    <a:schemeClr val="bg1"/>
                  </a:solidFill>
                  <a:bevel/>
                </a:ln>
                <a:solidFill>
                  <a:schemeClr val="bg1"/>
                </a:solidFill>
                <a:latin typeface="Sora" pitchFamily="2" charset="0"/>
                <a:ea typeface="Roboto"/>
                <a:cs typeface="Sora" pitchFamily="2" charset="0"/>
                <a:sym typeface="Roboto"/>
              </a:endParaRPr>
            </a:p>
          </p:txBody>
        </p:sp>
        <p:sp>
          <p:nvSpPr>
            <p:cNvPr id="389" name="Google Shape;389;p38">
              <a:extLst>
                <a:ext uri="{FF2B5EF4-FFF2-40B4-BE49-F238E27FC236}">
                  <a16:creationId xmlns:a16="http://schemas.microsoft.com/office/drawing/2014/main" id="{62FA1EA7-8F38-F748-A98D-2CBAB39536A3}"/>
                </a:ext>
              </a:extLst>
            </p:cNvPr>
            <p:cNvSpPr txBox="1"/>
            <p:nvPr/>
          </p:nvSpPr>
          <p:spPr>
            <a:xfrm>
              <a:off x="3589316" y="6574723"/>
              <a:ext cx="2799314" cy="386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7125" rIns="0" bIns="0" anchor="t" anchorCtr="0">
              <a:spAutoFit/>
            </a:bodyPr>
            <a:lstStyle/>
            <a:p>
              <a:pPr marL="12700"/>
              <a:r>
                <a:rPr lang="cs-CZ" sz="1200" spc="30" dirty="0">
                  <a:solidFill>
                    <a:schemeClr val="bg1"/>
                  </a:solidFill>
                  <a:latin typeface="Sora"/>
                  <a:ea typeface="Roboto Light"/>
                  <a:cs typeface="Sora"/>
                  <a:sym typeface="Roboto Light"/>
                </a:rPr>
                <a:t>Redesign napojení ERP systému na datový sklad</a:t>
              </a:r>
              <a:endParaRPr lang="cs-CZ" sz="1200" spc="30">
                <a:solidFill>
                  <a:schemeClr val="bg1"/>
                </a:solidFill>
                <a:latin typeface="Sora"/>
                <a:cs typeface="Sora"/>
              </a:endParaRPr>
            </a:p>
          </p:txBody>
        </p:sp>
        <p:sp>
          <p:nvSpPr>
            <p:cNvPr id="390" name="Google Shape;390;p38">
              <a:extLst>
                <a:ext uri="{FF2B5EF4-FFF2-40B4-BE49-F238E27FC236}">
                  <a16:creationId xmlns:a16="http://schemas.microsoft.com/office/drawing/2014/main" id="{3DB660E5-A3C5-80AF-806E-BFE311335D6C}"/>
                </a:ext>
              </a:extLst>
            </p:cNvPr>
            <p:cNvSpPr txBox="1"/>
            <p:nvPr/>
          </p:nvSpPr>
          <p:spPr>
            <a:xfrm>
              <a:off x="2101109" y="7247959"/>
              <a:ext cx="1321540" cy="201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7125" rIns="0" bIns="0" anchor="t" anchorCtr="0">
              <a:spAutoFit/>
            </a:bodyPr>
            <a:lstStyle/>
            <a:p>
              <a:pPr marL="127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200" b="1" spc="30" dirty="0">
                  <a:ln w="3810">
                    <a:solidFill>
                      <a:schemeClr val="bg1"/>
                    </a:solidFill>
                    <a:bevel/>
                  </a:ln>
                  <a:solidFill>
                    <a:schemeClr val="bg1"/>
                  </a:solidFill>
                  <a:latin typeface="Sora" pitchFamily="2" charset="0"/>
                  <a:ea typeface="Roboto"/>
                  <a:cs typeface="Sora" pitchFamily="2" charset="0"/>
                  <a:sym typeface="Roboto"/>
                </a:rPr>
                <a:t>Datum projektu</a:t>
              </a:r>
              <a:endParaRPr lang="cs-CZ" sz="1200" spc="30" dirty="0">
                <a:ln w="3810">
                  <a:solidFill>
                    <a:schemeClr val="bg1"/>
                  </a:solidFill>
                  <a:bevel/>
                </a:ln>
                <a:solidFill>
                  <a:schemeClr val="bg1"/>
                </a:solidFill>
                <a:latin typeface="Sora" pitchFamily="2" charset="0"/>
                <a:ea typeface="Roboto"/>
                <a:cs typeface="Sora" pitchFamily="2" charset="0"/>
                <a:sym typeface="Roboto"/>
              </a:endParaRPr>
            </a:p>
          </p:txBody>
        </p:sp>
        <p:sp>
          <p:nvSpPr>
            <p:cNvPr id="391" name="Google Shape;391;p38">
              <a:extLst>
                <a:ext uri="{FF2B5EF4-FFF2-40B4-BE49-F238E27FC236}">
                  <a16:creationId xmlns:a16="http://schemas.microsoft.com/office/drawing/2014/main" id="{C9B4EAE1-84F1-5623-887C-17AA5538CFC5}"/>
                </a:ext>
              </a:extLst>
            </p:cNvPr>
            <p:cNvSpPr txBox="1"/>
            <p:nvPr/>
          </p:nvSpPr>
          <p:spPr>
            <a:xfrm>
              <a:off x="3589316" y="7247959"/>
              <a:ext cx="2799314" cy="201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7125" rIns="0" bIns="0" anchor="t" anchorCtr="0">
              <a:spAutoFit/>
            </a:bodyPr>
            <a:lstStyle/>
            <a:p>
              <a:pPr marL="127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200" spc="30" dirty="0">
                  <a:solidFill>
                    <a:schemeClr val="bg1"/>
                  </a:solidFill>
                  <a:latin typeface="Sora" pitchFamily="2" charset="0"/>
                  <a:ea typeface="Roboto Light"/>
                  <a:cs typeface="Sora" pitchFamily="2" charset="0"/>
                  <a:sym typeface="Roboto Light"/>
                </a:rPr>
                <a:t>Leden 2024 - Březen 2025</a:t>
              </a:r>
              <a:endParaRPr lang="cs-CZ" sz="1200" spc="30" dirty="0">
                <a:solidFill>
                  <a:schemeClr val="bg1"/>
                </a:solidFill>
                <a:latin typeface="Sora" pitchFamily="2" charset="0"/>
                <a:cs typeface="Sora" pitchFamily="2" charset="0"/>
              </a:endParaRPr>
            </a:p>
          </p:txBody>
        </p:sp>
        <p:sp>
          <p:nvSpPr>
            <p:cNvPr id="392" name="Google Shape;392;p38">
              <a:extLst>
                <a:ext uri="{FF2B5EF4-FFF2-40B4-BE49-F238E27FC236}">
                  <a16:creationId xmlns:a16="http://schemas.microsoft.com/office/drawing/2014/main" id="{85B896FF-2CAB-0D3A-EFFF-4A0052885D8E}"/>
                </a:ext>
              </a:extLst>
            </p:cNvPr>
            <p:cNvSpPr txBox="1"/>
            <p:nvPr/>
          </p:nvSpPr>
          <p:spPr>
            <a:xfrm>
              <a:off x="2101109" y="7900875"/>
              <a:ext cx="1178560" cy="201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7125" rIns="0" bIns="0" anchor="t" anchorCtr="0">
              <a:spAutoFit/>
            </a:bodyPr>
            <a:lstStyle/>
            <a:p>
              <a:pPr marL="127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200" b="1" spc="30" dirty="0">
                  <a:ln w="3810">
                    <a:solidFill>
                      <a:schemeClr val="bg1"/>
                    </a:solidFill>
                    <a:bevel/>
                  </a:ln>
                  <a:solidFill>
                    <a:schemeClr val="bg1"/>
                  </a:solidFill>
                  <a:latin typeface="Sora" pitchFamily="2" charset="0"/>
                  <a:ea typeface="Roboto"/>
                  <a:cs typeface="Sora" pitchFamily="2" charset="0"/>
                  <a:sym typeface="Roboto"/>
                </a:rPr>
                <a:t>Klient</a:t>
              </a:r>
              <a:endParaRPr lang="cs-CZ" sz="1200" spc="30" dirty="0">
                <a:ln w="3810">
                  <a:solidFill>
                    <a:schemeClr val="bg1"/>
                  </a:solidFill>
                  <a:bevel/>
                </a:ln>
                <a:solidFill>
                  <a:schemeClr val="bg1"/>
                </a:solidFill>
                <a:latin typeface="Sora" pitchFamily="2" charset="0"/>
                <a:ea typeface="Roboto"/>
                <a:cs typeface="Sora" pitchFamily="2" charset="0"/>
                <a:sym typeface="Roboto"/>
              </a:endParaRPr>
            </a:p>
          </p:txBody>
        </p:sp>
        <p:sp>
          <p:nvSpPr>
            <p:cNvPr id="393" name="Google Shape;393;p38">
              <a:extLst>
                <a:ext uri="{FF2B5EF4-FFF2-40B4-BE49-F238E27FC236}">
                  <a16:creationId xmlns:a16="http://schemas.microsoft.com/office/drawing/2014/main" id="{BB3BCF97-146F-A526-B115-85B696952380}"/>
                </a:ext>
              </a:extLst>
            </p:cNvPr>
            <p:cNvSpPr txBox="1"/>
            <p:nvPr/>
          </p:nvSpPr>
          <p:spPr>
            <a:xfrm>
              <a:off x="3589316" y="7900875"/>
              <a:ext cx="2799314" cy="201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7125" rIns="0" bIns="0" anchor="t" anchorCtr="0">
              <a:spAutoFit/>
            </a:bodyPr>
            <a:lstStyle/>
            <a:p>
              <a:pPr marL="127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200" spc="30" dirty="0" err="1">
                  <a:solidFill>
                    <a:schemeClr val="bg1"/>
                  </a:solidFill>
                  <a:latin typeface="Sora" pitchFamily="2" charset="0"/>
                  <a:ea typeface="Roboto Light"/>
                  <a:cs typeface="Sora" pitchFamily="2" charset="0"/>
                  <a:sym typeface="Roboto Light"/>
                </a:rPr>
                <a:t>ComAp</a:t>
              </a:r>
              <a:endParaRPr lang="cs-CZ" sz="1200" spc="30" dirty="0">
                <a:solidFill>
                  <a:schemeClr val="bg1"/>
                </a:solidFill>
                <a:latin typeface="Sora" pitchFamily="2" charset="0"/>
                <a:cs typeface="Sora" pitchFamily="2" charset="0"/>
              </a:endParaRPr>
            </a:p>
          </p:txBody>
        </p:sp>
      </p:grpSp>
      <p:sp>
        <p:nvSpPr>
          <p:cNvPr id="8" name="Google Shape;387;p38">
            <a:extLst>
              <a:ext uri="{FF2B5EF4-FFF2-40B4-BE49-F238E27FC236}">
                <a16:creationId xmlns:a16="http://schemas.microsoft.com/office/drawing/2014/main" id="{C9E34D33-E4FE-7DE6-1D9E-E18FC737FC46}"/>
              </a:ext>
            </a:extLst>
          </p:cNvPr>
          <p:cNvSpPr txBox="1"/>
          <p:nvPr/>
        </p:nvSpPr>
        <p:spPr>
          <a:xfrm>
            <a:off x="1776666" y="4136298"/>
            <a:ext cx="6518477" cy="27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808355" marR="5080" lvl="0" indent="-796290">
              <a:lnSpc>
                <a:spcPct val="123300"/>
              </a:lnSpc>
            </a:pPr>
            <a:r>
              <a:rPr lang="cs-CZ" b="1" spc="30" dirty="0">
                <a:ln w="6350">
                  <a:noFill/>
                  <a:bevel/>
                </a:ln>
                <a:solidFill>
                  <a:schemeClr val="accent6"/>
                </a:solidFill>
                <a:latin typeface="Sora" pitchFamily="2" charset="0"/>
                <a:ea typeface="Merriweather"/>
                <a:cs typeface="Sora" pitchFamily="2" charset="0"/>
                <a:sym typeface="Merriweather"/>
              </a:rPr>
              <a:t>JANE DOE, CEO SPOLEČNOSTI</a:t>
            </a:r>
            <a:endParaRPr lang="cs-CZ" sz="1050" b="1" spc="30" dirty="0">
              <a:ln w="6350">
                <a:noFill/>
                <a:bevel/>
              </a:ln>
              <a:solidFill>
                <a:schemeClr val="accent6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10" name="Google Shape;386;p38">
            <a:extLst>
              <a:ext uri="{FF2B5EF4-FFF2-40B4-BE49-F238E27FC236}">
                <a16:creationId xmlns:a16="http://schemas.microsoft.com/office/drawing/2014/main" id="{E6E65EEB-484F-C1E5-AC49-B95CBBB6F4F8}"/>
              </a:ext>
            </a:extLst>
          </p:cNvPr>
          <p:cNvSpPr txBox="1"/>
          <p:nvPr/>
        </p:nvSpPr>
        <p:spPr>
          <a:xfrm>
            <a:off x="1710431" y="941306"/>
            <a:ext cx="6650945" cy="302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b" anchorCtr="0">
            <a:noAutofit/>
          </a:bodyPr>
          <a:lstStyle/>
          <a:p>
            <a:pPr marL="12700" marR="5080">
              <a:lnSpc>
                <a:spcPct val="123300"/>
              </a:lnSpc>
            </a:pPr>
            <a:r>
              <a:rPr lang="cs-CZ" sz="2400" b="1" spc="30" dirty="0">
                <a:ln w="12700">
                  <a:solidFill>
                    <a:schemeClr val="bg1"/>
                  </a:solidFill>
                  <a:bevel/>
                </a:ln>
                <a:solidFill>
                  <a:schemeClr val="bg1"/>
                </a:solidFill>
                <a:latin typeface="Sora"/>
                <a:ea typeface="Merriweather"/>
                <a:cs typeface="Sora"/>
                <a:sym typeface="Merriweather"/>
              </a:rPr>
              <a:t>„Zvládli jsme modernizaci datového skladu za plného provozu bez dopadu na uživatele. ”</a:t>
            </a:r>
            <a:endParaRPr lang="cs-CZ" sz="2400" spc="30" dirty="0">
              <a:ln w="12700">
                <a:solidFill>
                  <a:schemeClr val="bg1"/>
                </a:solidFill>
                <a:bevel/>
              </a:ln>
              <a:solidFill>
                <a:schemeClr val="bg1"/>
              </a:solidFill>
              <a:latin typeface="Sora"/>
              <a:ea typeface="Merriweather"/>
              <a:cs typeface="Sora"/>
              <a:sym typeface="Merriweather"/>
            </a:endParaRP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E8CBD37F-338C-EBB9-D90E-17AB2D116C48}"/>
              </a:ext>
            </a:extLst>
          </p:cNvPr>
          <p:cNvSpPr/>
          <p:nvPr/>
        </p:nvSpPr>
        <p:spPr>
          <a:xfrm>
            <a:off x="14054575" y="2167386"/>
            <a:ext cx="345421" cy="345421"/>
          </a:xfrm>
          <a:prstGeom prst="ellipse">
            <a:avLst/>
          </a:prstGeom>
          <a:solidFill>
            <a:schemeClr val="accent6"/>
          </a:solidFill>
          <a:ln w="635000">
            <a:solidFill>
              <a:schemeClr val="accent6">
                <a:alpha val="4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56463926-DD11-9EA0-64CA-B8243FF428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54935"/>
          <a:stretch>
            <a:fillRect/>
          </a:stretch>
        </p:blipFill>
        <p:spPr>
          <a:xfrm rot="10800000">
            <a:off x="115237" y="7119380"/>
            <a:ext cx="1581201" cy="3508705"/>
          </a:xfrm>
          <a:prstGeom prst="rect">
            <a:avLst/>
          </a:prstGeom>
        </p:spPr>
      </p:pic>
      <p:pic>
        <p:nvPicPr>
          <p:cNvPr id="30" name="Grafický objekt 29">
            <a:extLst>
              <a:ext uri="{FF2B5EF4-FFF2-40B4-BE49-F238E27FC236}">
                <a16:creationId xmlns:a16="http://schemas.microsoft.com/office/drawing/2014/main" id="{15FC974A-9D81-D0E1-B362-2E3D54C9D4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29205" y="1373217"/>
            <a:ext cx="1190636" cy="1190636"/>
          </a:xfrm>
          <a:prstGeom prst="rect">
            <a:avLst/>
          </a:prstGeom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704BD15C-6276-E997-C8B0-188C8D7DD6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80674" y="1470453"/>
            <a:ext cx="1190636" cy="1190636"/>
          </a:xfrm>
          <a:prstGeom prst="rect">
            <a:avLst/>
          </a:prstGeom>
        </p:spPr>
      </p:pic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086B48F7-EE47-90E7-2701-26BDF227131A}"/>
              </a:ext>
            </a:extLst>
          </p:cNvPr>
          <p:cNvCxnSpPr/>
          <p:nvPr/>
        </p:nvCxnSpPr>
        <p:spPr>
          <a:xfrm>
            <a:off x="10030178" y="0"/>
            <a:ext cx="0" cy="11309350"/>
          </a:xfrm>
          <a:prstGeom prst="line">
            <a:avLst/>
          </a:prstGeom>
          <a:ln w="12700">
            <a:solidFill>
              <a:schemeClr val="tx2">
                <a:lumMod val="90000"/>
                <a:alpha val="66000"/>
              </a:schemeClr>
            </a:solidFill>
          </a:ln>
          <a:effectLst>
            <a:outerShdw blurRad="368285" sx="101000" sy="101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délník 1">
            <a:extLst>
              <a:ext uri="{FF2B5EF4-FFF2-40B4-BE49-F238E27FC236}">
                <a16:creationId xmlns:a16="http://schemas.microsoft.com/office/drawing/2014/main" id="{688B8DEC-5F85-3851-04C0-BCED0D40BCA8}"/>
              </a:ext>
            </a:extLst>
          </p:cNvPr>
          <p:cNvSpPr/>
          <p:nvPr/>
        </p:nvSpPr>
        <p:spPr>
          <a:xfrm>
            <a:off x="17347563" y="725056"/>
            <a:ext cx="1999934" cy="589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FE110066-12EB-A703-2AFB-77D4FD16EBA6}"/>
              </a:ext>
            </a:extLst>
          </p:cNvPr>
          <p:cNvGrpSpPr/>
          <p:nvPr/>
        </p:nvGrpSpPr>
        <p:grpSpPr>
          <a:xfrm>
            <a:off x="17469394" y="729807"/>
            <a:ext cx="1893471" cy="589708"/>
            <a:chOff x="261585" y="10382443"/>
            <a:chExt cx="2603837" cy="810946"/>
          </a:xfrm>
        </p:grpSpPr>
        <p:sp>
          <p:nvSpPr>
            <p:cNvPr id="24" name="Obdélník 23">
              <a:hlinkClick r:id="rId11"/>
              <a:extLst>
                <a:ext uri="{FF2B5EF4-FFF2-40B4-BE49-F238E27FC236}">
                  <a16:creationId xmlns:a16="http://schemas.microsoft.com/office/drawing/2014/main" id="{84CA2DD2-9890-B7FC-0ACC-5FD76BCB7C89}"/>
                </a:ext>
              </a:extLst>
            </p:cNvPr>
            <p:cNvSpPr/>
            <p:nvPr/>
          </p:nvSpPr>
          <p:spPr>
            <a:xfrm>
              <a:off x="261585" y="10382443"/>
              <a:ext cx="2603837" cy="8109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31" name="Google Shape;387;p38">
              <a:extLst>
                <a:ext uri="{FF2B5EF4-FFF2-40B4-BE49-F238E27FC236}">
                  <a16:creationId xmlns:a16="http://schemas.microsoft.com/office/drawing/2014/main" id="{77C2EEDA-7029-699F-63C4-CCA54D754F06}"/>
                </a:ext>
              </a:extLst>
            </p:cNvPr>
            <p:cNvSpPr txBox="1"/>
            <p:nvPr/>
          </p:nvSpPr>
          <p:spPr>
            <a:xfrm>
              <a:off x="536884" y="10616099"/>
              <a:ext cx="2047984" cy="329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050" rIns="0" bIns="0" anchor="t" anchorCtr="0">
              <a:spAutoFit/>
            </a:bodyPr>
            <a:lstStyle/>
            <a:p>
              <a:pPr marL="808355" marR="5080" lvl="0" indent="-796290" algn="ctr">
                <a:lnSpc>
                  <a:spcPct val="123300"/>
                </a:lnSpc>
              </a:pPr>
              <a:r>
                <a:rPr lang="cs-CZ" sz="1200" b="1" dirty="0">
                  <a:ln w="1270">
                    <a:noFill/>
                    <a:bevel/>
                  </a:ln>
                  <a:solidFill>
                    <a:schemeClr val="accent4"/>
                  </a:solidFill>
                  <a:latin typeface="Sora" pitchFamily="2" charset="0"/>
                  <a:ea typeface="Merriweather"/>
                  <a:cs typeface="Sora" pitchFamily="2" charset="0"/>
                  <a:sym typeface="Merriweather"/>
                </a:rPr>
                <a:t>Poptejte nás také</a:t>
              </a:r>
              <a:endParaRPr lang="cs-CZ" sz="1000" b="1" dirty="0">
                <a:ln w="1270">
                  <a:noFill/>
                  <a:bevel/>
                </a:ln>
                <a:solidFill>
                  <a:schemeClr val="accent4"/>
                </a:solidFill>
                <a:latin typeface="Sora" pitchFamily="2" charset="0"/>
                <a:cs typeface="Sora" pitchFamily="2" charset="0"/>
              </a:endParaRPr>
            </a:p>
          </p:txBody>
        </p:sp>
      </p:grpSp>
      <p:sp>
        <p:nvSpPr>
          <p:cNvPr id="3" name="Google Shape;103;p26">
            <a:extLst>
              <a:ext uri="{FF2B5EF4-FFF2-40B4-BE49-F238E27FC236}">
                <a16:creationId xmlns:a16="http://schemas.microsoft.com/office/drawing/2014/main" id="{78C3C0B3-587E-40A5-2CD7-95BC909CD269}"/>
              </a:ext>
            </a:extLst>
          </p:cNvPr>
          <p:cNvSpPr txBox="1"/>
          <p:nvPr/>
        </p:nvSpPr>
        <p:spPr>
          <a:xfrm>
            <a:off x="771142" y="9970758"/>
            <a:ext cx="2660327" cy="68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9100" rIns="0" bIns="0" anchor="ctr" anchorCtr="0">
            <a:spAutoFit/>
          </a:bodyPr>
          <a:lstStyle/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 spc="30" dirty="0">
                <a:ln w="6350">
                  <a:noFill/>
                </a:ln>
                <a:solidFill>
                  <a:schemeClr val="bg1"/>
                </a:solidFill>
                <a:latin typeface="Seylogo" pitchFamily="2" charset="-127"/>
                <a:ea typeface="Seylogo" pitchFamily="2" charset="-127"/>
                <a:cs typeface="Sora" pitchFamily="2" charset="0"/>
                <a:sym typeface="Merriweather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8248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/>
          <p:nvPr/>
        </p:nvSpPr>
        <p:spPr>
          <a:xfrm>
            <a:off x="129457" y="119395"/>
            <a:ext cx="12668490" cy="11078210"/>
          </a:xfrm>
          <a:custGeom>
            <a:avLst/>
            <a:gdLst/>
            <a:ahLst/>
            <a:cxnLst/>
            <a:rect l="l" t="t" r="r" b="b"/>
            <a:pathLst>
              <a:path w="11209655" h="11078210" extrusionOk="0">
                <a:moveTo>
                  <a:pt x="11209082" y="0"/>
                </a:moveTo>
                <a:lnTo>
                  <a:pt x="0" y="0"/>
                </a:lnTo>
                <a:lnTo>
                  <a:pt x="0" y="11078196"/>
                </a:lnTo>
                <a:lnTo>
                  <a:pt x="11209082" y="11078196"/>
                </a:lnTo>
                <a:lnTo>
                  <a:pt x="1120908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sz="1800" dirty="0"/>
          </a:p>
        </p:txBody>
      </p:sp>
      <p:sp>
        <p:nvSpPr>
          <p:cNvPr id="308" name="Google Shape;308;p35"/>
          <p:cNvSpPr txBox="1">
            <a:spLocks noGrp="1"/>
          </p:cNvSpPr>
          <p:nvPr>
            <p:ph type="title" idx="4294967295"/>
          </p:nvPr>
        </p:nvSpPr>
        <p:spPr>
          <a:xfrm>
            <a:off x="1020198" y="1798638"/>
            <a:ext cx="5868988" cy="210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r>
              <a:t>{{cislo_1}}</a:t>
            </a:r>
          </a:p>
        </p:txBody>
      </p:sp>
      <p:sp>
        <p:nvSpPr>
          <p:cNvPr id="311" name="Google Shape;311;p35"/>
          <p:cNvSpPr txBox="1"/>
          <p:nvPr/>
        </p:nvSpPr>
        <p:spPr>
          <a:xfrm>
            <a:off x="1718828" y="5267767"/>
            <a:ext cx="6302849" cy="39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r>
              <a:t>{{popis_1}}</a:t>
            </a:r>
          </a:p>
        </p:txBody>
      </p:sp>
      <p:sp>
        <p:nvSpPr>
          <p:cNvPr id="312" name="Google Shape;312;p35"/>
          <p:cNvSpPr txBox="1"/>
          <p:nvPr/>
        </p:nvSpPr>
        <p:spPr>
          <a:xfrm>
            <a:off x="11910328" y="4530688"/>
            <a:ext cx="4772561" cy="112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r>
              <a:t>{{cislo_2}}</a:t>
            </a:r>
          </a:p>
        </p:txBody>
      </p:sp>
      <p:sp>
        <p:nvSpPr>
          <p:cNvPr id="313" name="Google Shape;313;p35"/>
          <p:cNvSpPr txBox="1"/>
          <p:nvPr/>
        </p:nvSpPr>
        <p:spPr>
          <a:xfrm>
            <a:off x="11910328" y="7488139"/>
            <a:ext cx="3240405" cy="112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r>
              <a:t>{{popis_2}}</a:t>
            </a:r>
          </a:p>
        </p:txBody>
      </p:sp>
      <p:sp>
        <p:nvSpPr>
          <p:cNvPr id="323" name="Google Shape;323;p35"/>
          <p:cNvSpPr/>
          <p:nvPr/>
        </p:nvSpPr>
        <p:spPr>
          <a:xfrm>
            <a:off x="13444667" y="8886641"/>
            <a:ext cx="4545070" cy="140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t>{{cislo_3}}</a:t>
            </a:r>
          </a:p>
        </p:txBody>
      </p:sp>
      <p:sp>
        <p:nvSpPr>
          <p:cNvPr id="324" name="Google Shape;324;p35"/>
          <p:cNvSpPr/>
          <p:nvPr/>
        </p:nvSpPr>
        <p:spPr>
          <a:xfrm>
            <a:off x="13444667" y="8554530"/>
            <a:ext cx="33224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t>{{popis_3}}</a:t>
            </a:r>
          </a:p>
        </p:txBody>
      </p:sp>
      <p:sp>
        <p:nvSpPr>
          <p:cNvPr id="325" name="Google Shape;325;p35"/>
          <p:cNvSpPr/>
          <p:nvPr/>
        </p:nvSpPr>
        <p:spPr>
          <a:xfrm>
            <a:off x="13444667" y="5977522"/>
            <a:ext cx="4545071" cy="140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5080" lvl="0" indent="0" algn="l" rtl="0">
              <a:lnSpc>
                <a:spcPct val="15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 dirty="0">
                <a:solidFill>
                  <a:srgbClr val="023444"/>
                </a:solidFill>
                <a:latin typeface="Sora" pitchFamily="2" charset="0"/>
                <a:ea typeface="Roboto Light"/>
                <a:cs typeface="Sora" pitchFamily="2" charset="0"/>
                <a:sym typeface="Roboto Light"/>
              </a:rPr>
              <a:t>Výrazné snížení nákladů díky efektivnějšímu načítání a optimalizaci provozu ve všech prostředích.</a:t>
            </a:r>
          </a:p>
        </p:txBody>
      </p:sp>
      <p:sp>
        <p:nvSpPr>
          <p:cNvPr id="326" name="Google Shape;326;p35"/>
          <p:cNvSpPr/>
          <p:nvPr/>
        </p:nvSpPr>
        <p:spPr>
          <a:xfrm>
            <a:off x="13444667" y="5581911"/>
            <a:ext cx="33224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spc="30" dirty="0">
                <a:ln w="12700">
                  <a:solidFill>
                    <a:srgbClr val="023444"/>
                  </a:solidFill>
                </a:ln>
                <a:solidFill>
                  <a:srgbClr val="023444"/>
                </a:solidFill>
                <a:latin typeface="Sora" pitchFamily="2" charset="0"/>
                <a:ea typeface="Merriweather"/>
                <a:cs typeface="Sora" pitchFamily="2" charset="0"/>
                <a:sym typeface="Merriweather"/>
              </a:rPr>
              <a:t>Měsíční úspora</a:t>
            </a:r>
            <a:endParaRPr lang="cs-CZ" sz="2000" spc="30" dirty="0">
              <a:ln w="12700">
                <a:solidFill>
                  <a:srgbClr val="023444"/>
                </a:solidFill>
              </a:ln>
              <a:solidFill>
                <a:srgbClr val="023444"/>
              </a:solidFill>
              <a:latin typeface="Sora" pitchFamily="2" charset="0"/>
              <a:ea typeface="Merriweather"/>
              <a:cs typeface="Sora" pitchFamily="2" charset="0"/>
              <a:sym typeface="Merriweather"/>
            </a:endParaRPr>
          </a:p>
        </p:txBody>
      </p:sp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2966FC6D-53C1-CF92-FDCF-237842F59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95870">
            <a:off x="1445865" y="3687029"/>
            <a:ext cx="4723246" cy="586221"/>
          </a:xfrm>
          <a:prstGeom prst="rect">
            <a:avLst/>
          </a:prstGeom>
        </p:spPr>
      </p:pic>
      <p:sp>
        <p:nvSpPr>
          <p:cNvPr id="11" name="Google Shape;312;p35">
            <a:extLst>
              <a:ext uri="{FF2B5EF4-FFF2-40B4-BE49-F238E27FC236}">
                <a16:creationId xmlns:a16="http://schemas.microsoft.com/office/drawing/2014/main" id="{B29E1F76-4C1E-F76B-A056-8698BE5F02CC}"/>
              </a:ext>
            </a:extLst>
          </p:cNvPr>
          <p:cNvSpPr txBox="1"/>
          <p:nvPr/>
        </p:nvSpPr>
        <p:spPr>
          <a:xfrm>
            <a:off x="11910328" y="1505632"/>
            <a:ext cx="3775147" cy="112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/>
            <a:r>
              <a:rPr lang="cs-CZ" sz="7200" b="1" spc="30" dirty="0">
                <a:ln w="25400">
                  <a:solidFill>
                    <a:schemeClr val="accent5"/>
                  </a:solidFill>
                  <a:bevel/>
                </a:ln>
                <a:solidFill>
                  <a:schemeClr val="accent5"/>
                </a:solidFill>
                <a:latin typeface="Sora ExtraBold"/>
                <a:ea typeface="Merriweather"/>
                <a:cs typeface="Sora ExtraBold"/>
                <a:sym typeface="Merriweather"/>
              </a:rPr>
              <a:t>60 %</a:t>
            </a:r>
          </a:p>
        </p:txBody>
      </p:sp>
      <p:sp>
        <p:nvSpPr>
          <p:cNvPr id="12" name="Google Shape;325;p35">
            <a:extLst>
              <a:ext uri="{FF2B5EF4-FFF2-40B4-BE49-F238E27FC236}">
                <a16:creationId xmlns:a16="http://schemas.microsoft.com/office/drawing/2014/main" id="{33A24C74-8930-EA83-E2C4-A28B4156C3DB}"/>
              </a:ext>
            </a:extLst>
          </p:cNvPr>
          <p:cNvSpPr/>
          <p:nvPr/>
        </p:nvSpPr>
        <p:spPr>
          <a:xfrm>
            <a:off x="13444667" y="2951204"/>
            <a:ext cx="4545070" cy="140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5080">
              <a:lnSpc>
                <a:spcPct val="151600"/>
              </a:lnSpc>
            </a:pPr>
            <a:r>
              <a:rPr lang="cs-CZ" dirty="0">
                <a:solidFill>
                  <a:srgbClr val="023444"/>
                </a:solidFill>
                <a:latin typeface="Sora" pitchFamily="2" charset="0"/>
                <a:ea typeface="Roboto Light"/>
                <a:cs typeface="Sora" pitchFamily="2" charset="0"/>
                <a:sym typeface="Roboto Light"/>
              </a:rPr>
              <a:t>Zkrácení </a:t>
            </a:r>
            <a:r>
              <a:rPr lang="cs-CZ" dirty="0" err="1">
                <a:solidFill>
                  <a:srgbClr val="023444"/>
                </a:solidFill>
                <a:latin typeface="Sora" pitchFamily="2" charset="0"/>
                <a:ea typeface="Roboto Light"/>
                <a:cs typeface="Sora" pitchFamily="2" charset="0"/>
                <a:sym typeface="Roboto Light"/>
              </a:rPr>
              <a:t>loadu</a:t>
            </a:r>
            <a:r>
              <a:rPr lang="cs-CZ" dirty="0">
                <a:solidFill>
                  <a:srgbClr val="023444"/>
                </a:solidFill>
                <a:latin typeface="Sora" pitchFamily="2" charset="0"/>
                <a:ea typeface="Roboto Light"/>
                <a:cs typeface="Sora" pitchFamily="2" charset="0"/>
                <a:sym typeface="Roboto Light"/>
              </a:rPr>
              <a:t> celého DWH o 150 minut z původních 240-360 minut znamená až 60% úsporu času a rychlejší dostupnost dat.</a:t>
            </a:r>
          </a:p>
        </p:txBody>
      </p:sp>
      <p:sp>
        <p:nvSpPr>
          <p:cNvPr id="13" name="Google Shape;326;p35">
            <a:extLst>
              <a:ext uri="{FF2B5EF4-FFF2-40B4-BE49-F238E27FC236}">
                <a16:creationId xmlns:a16="http://schemas.microsoft.com/office/drawing/2014/main" id="{C0F1C129-5DAF-F953-3A30-60B9C7F4A501}"/>
              </a:ext>
            </a:extLst>
          </p:cNvPr>
          <p:cNvSpPr/>
          <p:nvPr/>
        </p:nvSpPr>
        <p:spPr>
          <a:xfrm>
            <a:off x="13444666" y="2618767"/>
            <a:ext cx="5191791" cy="33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/>
            <a:r>
              <a:rPr lang="cs-CZ" sz="2000" b="1" spc="30" dirty="0">
                <a:ln w="12700">
                  <a:solidFill>
                    <a:srgbClr val="023444"/>
                  </a:solidFill>
                </a:ln>
                <a:solidFill>
                  <a:srgbClr val="023444"/>
                </a:solidFill>
                <a:latin typeface="Sora"/>
                <a:cs typeface="Sora"/>
                <a:sym typeface="Merriweather"/>
              </a:rPr>
              <a:t>Úspora času při </a:t>
            </a:r>
            <a:r>
              <a:rPr lang="cs-CZ" sz="2000" b="1" spc="30" dirty="0" err="1">
                <a:ln w="12700">
                  <a:solidFill>
                    <a:srgbClr val="023444"/>
                  </a:solidFill>
                </a:ln>
                <a:solidFill>
                  <a:srgbClr val="023444"/>
                </a:solidFill>
                <a:latin typeface="Sora"/>
                <a:cs typeface="Sora"/>
                <a:sym typeface="Merriweather"/>
              </a:rPr>
              <a:t>loadu</a:t>
            </a:r>
            <a:r>
              <a:rPr lang="cs-CZ" sz="2000" b="1" spc="30" dirty="0">
                <a:ln w="12700">
                  <a:solidFill>
                    <a:srgbClr val="023444"/>
                  </a:solidFill>
                </a:ln>
                <a:solidFill>
                  <a:srgbClr val="023444"/>
                </a:solidFill>
                <a:latin typeface="Sora"/>
                <a:cs typeface="Sora"/>
                <a:sym typeface="Merriweather"/>
              </a:rPr>
              <a:t> celého DWH</a:t>
            </a:r>
            <a:endParaRPr lang="cs-CZ" sz="2000" b="1" spc="30" dirty="0">
              <a:ln w="12700">
                <a:solidFill>
                  <a:srgbClr val="023444"/>
                </a:solidFill>
              </a:ln>
              <a:solidFill>
                <a:srgbClr val="023444"/>
              </a:solidFill>
              <a:latin typeface="Sora"/>
              <a:cs typeface="Sora"/>
            </a:endParaRPr>
          </a:p>
        </p:txBody>
      </p:sp>
      <p:sp>
        <p:nvSpPr>
          <p:cNvPr id="25" name="Volný tvar 24">
            <a:extLst>
              <a:ext uri="{FF2B5EF4-FFF2-40B4-BE49-F238E27FC236}">
                <a16:creationId xmlns:a16="http://schemas.microsoft.com/office/drawing/2014/main" id="{23B5FCD7-E669-BB5F-6C60-7700EBEB0A7F}"/>
              </a:ext>
            </a:extLst>
          </p:cNvPr>
          <p:cNvSpPr/>
          <p:nvPr/>
        </p:nvSpPr>
        <p:spPr>
          <a:xfrm rot="10800000">
            <a:off x="10039148" y="1355718"/>
            <a:ext cx="1130818" cy="1412693"/>
          </a:xfrm>
          <a:custGeom>
            <a:avLst/>
            <a:gdLst>
              <a:gd name="connsiteX0" fmla="*/ 1130819 w 1130818"/>
              <a:gd name="connsiteY0" fmla="*/ 393961 h 1412693"/>
              <a:gd name="connsiteX1" fmla="*/ 439726 w 1130818"/>
              <a:gd name="connsiteY1" fmla="*/ 705019 h 1412693"/>
              <a:gd name="connsiteX2" fmla="*/ 1130819 w 1130818"/>
              <a:gd name="connsiteY2" fmla="*/ 1018731 h 1412693"/>
              <a:gd name="connsiteX3" fmla="*/ 1130819 w 1130818"/>
              <a:gd name="connsiteY3" fmla="*/ 1412693 h 1412693"/>
              <a:gd name="connsiteX4" fmla="*/ 0 w 1130818"/>
              <a:gd name="connsiteY4" fmla="*/ 903327 h 1412693"/>
              <a:gd name="connsiteX5" fmla="*/ 0 w 1130818"/>
              <a:gd name="connsiteY5" fmla="*/ 509365 h 1412693"/>
              <a:gd name="connsiteX6" fmla="*/ 1130819 w 1130818"/>
              <a:gd name="connsiteY6" fmla="*/ 0 h 1412693"/>
              <a:gd name="connsiteX7" fmla="*/ 1130819 w 1130818"/>
              <a:gd name="connsiteY7" fmla="*/ 393961 h 141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0818" h="1412693">
                <a:moveTo>
                  <a:pt x="1130819" y="393961"/>
                </a:moveTo>
                <a:lnTo>
                  <a:pt x="439726" y="705019"/>
                </a:lnTo>
                <a:lnTo>
                  <a:pt x="1130819" y="1018731"/>
                </a:lnTo>
                <a:lnTo>
                  <a:pt x="1130819" y="1412693"/>
                </a:lnTo>
                <a:lnTo>
                  <a:pt x="0" y="903327"/>
                </a:lnTo>
                <a:lnTo>
                  <a:pt x="0" y="509365"/>
                </a:lnTo>
                <a:lnTo>
                  <a:pt x="1130819" y="0"/>
                </a:lnTo>
                <a:lnTo>
                  <a:pt x="1130819" y="393961"/>
                </a:lnTo>
                <a:close/>
              </a:path>
            </a:pathLst>
          </a:custGeom>
          <a:solidFill>
            <a:schemeClr val="accent5"/>
          </a:solidFill>
          <a:ln w="66174" cap="flat">
            <a:noFill/>
            <a:prstDash val="solid"/>
            <a:miter/>
          </a:ln>
        </p:spPr>
        <p:txBody>
          <a:bodyPr rtlCol="0" anchor="ctr"/>
          <a:lstStyle/>
          <a:p>
            <a:endParaRPr lang="cs-CZ" dirty="0"/>
          </a:p>
        </p:txBody>
      </p:sp>
      <p:sp>
        <p:nvSpPr>
          <p:cNvPr id="27" name="Volný tvar 26">
            <a:extLst>
              <a:ext uri="{FF2B5EF4-FFF2-40B4-BE49-F238E27FC236}">
                <a16:creationId xmlns:a16="http://schemas.microsoft.com/office/drawing/2014/main" id="{1A7A4F55-DE51-AAEA-3CF1-381E47684488}"/>
              </a:ext>
            </a:extLst>
          </p:cNvPr>
          <p:cNvSpPr/>
          <p:nvPr/>
        </p:nvSpPr>
        <p:spPr>
          <a:xfrm rot="10800000">
            <a:off x="10033768" y="4384422"/>
            <a:ext cx="1130818" cy="1412693"/>
          </a:xfrm>
          <a:custGeom>
            <a:avLst/>
            <a:gdLst>
              <a:gd name="connsiteX0" fmla="*/ 1130819 w 1130818"/>
              <a:gd name="connsiteY0" fmla="*/ 393961 h 1412693"/>
              <a:gd name="connsiteX1" fmla="*/ 439726 w 1130818"/>
              <a:gd name="connsiteY1" fmla="*/ 705019 h 1412693"/>
              <a:gd name="connsiteX2" fmla="*/ 1130819 w 1130818"/>
              <a:gd name="connsiteY2" fmla="*/ 1018731 h 1412693"/>
              <a:gd name="connsiteX3" fmla="*/ 1130819 w 1130818"/>
              <a:gd name="connsiteY3" fmla="*/ 1412693 h 1412693"/>
              <a:gd name="connsiteX4" fmla="*/ 0 w 1130818"/>
              <a:gd name="connsiteY4" fmla="*/ 903327 h 1412693"/>
              <a:gd name="connsiteX5" fmla="*/ 0 w 1130818"/>
              <a:gd name="connsiteY5" fmla="*/ 509365 h 1412693"/>
              <a:gd name="connsiteX6" fmla="*/ 1130819 w 1130818"/>
              <a:gd name="connsiteY6" fmla="*/ 0 h 1412693"/>
              <a:gd name="connsiteX7" fmla="*/ 1130819 w 1130818"/>
              <a:gd name="connsiteY7" fmla="*/ 393961 h 141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0818" h="1412693">
                <a:moveTo>
                  <a:pt x="1130819" y="393961"/>
                </a:moveTo>
                <a:lnTo>
                  <a:pt x="439726" y="705019"/>
                </a:lnTo>
                <a:lnTo>
                  <a:pt x="1130819" y="1018731"/>
                </a:lnTo>
                <a:lnTo>
                  <a:pt x="1130819" y="1412693"/>
                </a:lnTo>
                <a:lnTo>
                  <a:pt x="0" y="903327"/>
                </a:lnTo>
                <a:lnTo>
                  <a:pt x="0" y="509365"/>
                </a:lnTo>
                <a:lnTo>
                  <a:pt x="1130819" y="0"/>
                </a:lnTo>
                <a:lnTo>
                  <a:pt x="1130819" y="393961"/>
                </a:lnTo>
                <a:close/>
              </a:path>
            </a:pathLst>
          </a:custGeom>
          <a:solidFill>
            <a:schemeClr val="accent5"/>
          </a:solidFill>
          <a:ln w="66174" cap="flat">
            <a:noFill/>
            <a:prstDash val="solid"/>
            <a:miter/>
          </a:ln>
        </p:spPr>
        <p:txBody>
          <a:bodyPr rtlCol="0" anchor="ctr"/>
          <a:lstStyle/>
          <a:p>
            <a:endParaRPr lang="cs-CZ" dirty="0"/>
          </a:p>
        </p:txBody>
      </p:sp>
      <p:sp>
        <p:nvSpPr>
          <p:cNvPr id="28" name="Volný tvar 27">
            <a:extLst>
              <a:ext uri="{FF2B5EF4-FFF2-40B4-BE49-F238E27FC236}">
                <a16:creationId xmlns:a16="http://schemas.microsoft.com/office/drawing/2014/main" id="{C2F65EC3-091C-49FE-9D49-3F35DF04F11A}"/>
              </a:ext>
            </a:extLst>
          </p:cNvPr>
          <p:cNvSpPr/>
          <p:nvPr/>
        </p:nvSpPr>
        <p:spPr>
          <a:xfrm rot="10800000">
            <a:off x="10036608" y="7330150"/>
            <a:ext cx="1130818" cy="1412693"/>
          </a:xfrm>
          <a:custGeom>
            <a:avLst/>
            <a:gdLst>
              <a:gd name="connsiteX0" fmla="*/ 1130819 w 1130818"/>
              <a:gd name="connsiteY0" fmla="*/ 393961 h 1412693"/>
              <a:gd name="connsiteX1" fmla="*/ 439726 w 1130818"/>
              <a:gd name="connsiteY1" fmla="*/ 705019 h 1412693"/>
              <a:gd name="connsiteX2" fmla="*/ 1130819 w 1130818"/>
              <a:gd name="connsiteY2" fmla="*/ 1018731 h 1412693"/>
              <a:gd name="connsiteX3" fmla="*/ 1130819 w 1130818"/>
              <a:gd name="connsiteY3" fmla="*/ 1412693 h 1412693"/>
              <a:gd name="connsiteX4" fmla="*/ 0 w 1130818"/>
              <a:gd name="connsiteY4" fmla="*/ 903327 h 1412693"/>
              <a:gd name="connsiteX5" fmla="*/ 0 w 1130818"/>
              <a:gd name="connsiteY5" fmla="*/ 509365 h 1412693"/>
              <a:gd name="connsiteX6" fmla="*/ 1130819 w 1130818"/>
              <a:gd name="connsiteY6" fmla="*/ 0 h 1412693"/>
              <a:gd name="connsiteX7" fmla="*/ 1130819 w 1130818"/>
              <a:gd name="connsiteY7" fmla="*/ 393961 h 141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0818" h="1412693">
                <a:moveTo>
                  <a:pt x="1130819" y="393961"/>
                </a:moveTo>
                <a:lnTo>
                  <a:pt x="439726" y="705019"/>
                </a:lnTo>
                <a:lnTo>
                  <a:pt x="1130819" y="1018731"/>
                </a:lnTo>
                <a:lnTo>
                  <a:pt x="1130819" y="1412693"/>
                </a:lnTo>
                <a:lnTo>
                  <a:pt x="0" y="903327"/>
                </a:lnTo>
                <a:lnTo>
                  <a:pt x="0" y="509365"/>
                </a:lnTo>
                <a:lnTo>
                  <a:pt x="1130819" y="0"/>
                </a:lnTo>
                <a:lnTo>
                  <a:pt x="1130819" y="393961"/>
                </a:lnTo>
                <a:close/>
              </a:path>
            </a:pathLst>
          </a:custGeom>
          <a:solidFill>
            <a:schemeClr val="accent5"/>
          </a:solidFill>
          <a:ln w="66174" cap="flat">
            <a:noFill/>
            <a:prstDash val="solid"/>
            <a:miter/>
          </a:ln>
        </p:spPr>
        <p:txBody>
          <a:bodyPr rtlCol="0" anchor="ctr"/>
          <a:lstStyle/>
          <a:p>
            <a:endParaRPr lang="cs-CZ" dirty="0"/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BE13C299-7EA2-AD51-30A6-FC07E21A3635}"/>
              </a:ext>
            </a:extLst>
          </p:cNvPr>
          <p:cNvSpPr txBox="1"/>
          <p:nvPr/>
        </p:nvSpPr>
        <p:spPr>
          <a:xfrm rot="16200000">
            <a:off x="3636958" y="212316"/>
            <a:ext cx="104796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0" b="1" i="0" spc="50" dirty="0">
                <a:ln w="25400">
                  <a:solidFill>
                    <a:schemeClr val="bg1"/>
                  </a:solidFill>
                  <a:bevel/>
                </a:ln>
                <a:solidFill>
                  <a:schemeClr val="lt1"/>
                </a:solidFill>
                <a:latin typeface="Sora ExtraBold" pitchFamily="2" charset="0"/>
                <a:cs typeface="Sora ExtraBold" pitchFamily="2" charset="0"/>
              </a:rPr>
              <a:t>přínosy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B0BD281C-D293-CD3C-CE16-132F61339353}"/>
              </a:ext>
            </a:extLst>
          </p:cNvPr>
          <p:cNvCxnSpPr/>
          <p:nvPr/>
        </p:nvCxnSpPr>
        <p:spPr>
          <a:xfrm>
            <a:off x="10030178" y="0"/>
            <a:ext cx="0" cy="11309350"/>
          </a:xfrm>
          <a:prstGeom prst="line">
            <a:avLst/>
          </a:prstGeom>
          <a:ln w="12700">
            <a:solidFill>
              <a:schemeClr val="tx2">
                <a:lumMod val="75000"/>
                <a:alpha val="87000"/>
              </a:schemeClr>
            </a:solidFill>
          </a:ln>
          <a:effectLst>
            <a:outerShdw blurRad="368285" sx="101000" sy="101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415;p40">
            <a:extLst>
              <a:ext uri="{FF2B5EF4-FFF2-40B4-BE49-F238E27FC236}">
                <a16:creationId xmlns:a16="http://schemas.microsoft.com/office/drawing/2014/main" id="{B23811B0-DDD4-92B8-F5A3-8D3842D76224}"/>
              </a:ext>
            </a:extLst>
          </p:cNvPr>
          <p:cNvSpPr txBox="1"/>
          <p:nvPr/>
        </p:nvSpPr>
        <p:spPr>
          <a:xfrm>
            <a:off x="1753260" y="6381818"/>
            <a:ext cx="2903144" cy="3093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>
              <a:lnSpc>
                <a:spcPct val="140000"/>
              </a:lnSpc>
            </a:pP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Díky přechodu na moderní architekturu postavenou na Azure Synapse Link a strategii inkrementálního načítání dat se podařilo výrazně zefektivnit provoz datového skladu. Původní noční načítání dat bylo nahrazeno pružnějším přístupem, který umožňuje častější aktualizace. </a:t>
            </a:r>
          </a:p>
          <a:p>
            <a:pPr marL="12700" marR="5080">
              <a:lnSpc>
                <a:spcPct val="140000"/>
              </a:lnSpc>
            </a:pP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Výrazně se zkrátil čas potřebný pro zpracování dat a snížila se</a:t>
            </a:r>
          </a:p>
        </p:txBody>
      </p:sp>
      <p:sp>
        <p:nvSpPr>
          <p:cNvPr id="2" name="Google Shape;415;p40">
            <a:extLst>
              <a:ext uri="{FF2B5EF4-FFF2-40B4-BE49-F238E27FC236}">
                <a16:creationId xmlns:a16="http://schemas.microsoft.com/office/drawing/2014/main" id="{DACAC37C-4A7B-9DD2-C31A-CD661E247ACD}"/>
              </a:ext>
            </a:extLst>
          </p:cNvPr>
          <p:cNvSpPr txBox="1"/>
          <p:nvPr/>
        </p:nvSpPr>
        <p:spPr>
          <a:xfrm>
            <a:off x="5078438" y="6355380"/>
            <a:ext cx="2903142" cy="281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>
              <a:lnSpc>
                <a:spcPct val="140000"/>
              </a:lnSpc>
            </a:pP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zátěž jak na datový sklad, tak na ERP systém. Změna navíc přinesla úspory v provozních nákladech, a to napříč vývojovým, testovacím a produkčním prostředím. Výsledkem je robustnější a výkonnější datová infrastruktura, která umožňuje rychlejší přístup k datům a lepší reakci na měnící se potřeby firmy.</a:t>
            </a:r>
          </a:p>
        </p:txBody>
      </p:sp>
      <p:sp>
        <p:nvSpPr>
          <p:cNvPr id="3" name="Google Shape;305;p35">
            <a:extLst>
              <a:ext uri="{FF2B5EF4-FFF2-40B4-BE49-F238E27FC236}">
                <a16:creationId xmlns:a16="http://schemas.microsoft.com/office/drawing/2014/main" id="{E3F14FB3-C09E-76DF-F8CA-442FAFF07790}"/>
              </a:ext>
            </a:extLst>
          </p:cNvPr>
          <p:cNvSpPr/>
          <p:nvPr/>
        </p:nvSpPr>
        <p:spPr>
          <a:xfrm>
            <a:off x="8021677" y="653143"/>
            <a:ext cx="1670725" cy="5843451"/>
          </a:xfrm>
          <a:custGeom>
            <a:avLst/>
            <a:gdLst/>
            <a:ahLst/>
            <a:cxnLst/>
            <a:rect l="l" t="t" r="r" b="b"/>
            <a:pathLst>
              <a:path w="11209655" h="11078210" extrusionOk="0">
                <a:moveTo>
                  <a:pt x="11209082" y="0"/>
                </a:moveTo>
                <a:lnTo>
                  <a:pt x="0" y="0"/>
                </a:lnTo>
                <a:lnTo>
                  <a:pt x="0" y="11078196"/>
                </a:lnTo>
                <a:lnTo>
                  <a:pt x="11209082" y="11078196"/>
                </a:lnTo>
                <a:lnTo>
                  <a:pt x="11209082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sz="1800" dirty="0"/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E721CA40-05CB-19F8-CF65-FDD4C7D1694C}"/>
              </a:ext>
            </a:extLst>
          </p:cNvPr>
          <p:cNvGrpSpPr/>
          <p:nvPr/>
        </p:nvGrpSpPr>
        <p:grpSpPr>
          <a:xfrm>
            <a:off x="17469394" y="729807"/>
            <a:ext cx="1893471" cy="589708"/>
            <a:chOff x="261585" y="10382443"/>
            <a:chExt cx="2603837" cy="810946"/>
          </a:xfrm>
        </p:grpSpPr>
        <p:sp>
          <p:nvSpPr>
            <p:cNvPr id="18" name="Obdélník 17">
              <a:hlinkClick r:id="rId5"/>
              <a:extLst>
                <a:ext uri="{FF2B5EF4-FFF2-40B4-BE49-F238E27FC236}">
                  <a16:creationId xmlns:a16="http://schemas.microsoft.com/office/drawing/2014/main" id="{91C09E80-2570-389A-EFCF-BF6B4B67A4E7}"/>
                </a:ext>
              </a:extLst>
            </p:cNvPr>
            <p:cNvSpPr/>
            <p:nvPr/>
          </p:nvSpPr>
          <p:spPr>
            <a:xfrm>
              <a:off x="261585" y="10382443"/>
              <a:ext cx="2603837" cy="8109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9" name="Google Shape;387;p38">
              <a:extLst>
                <a:ext uri="{FF2B5EF4-FFF2-40B4-BE49-F238E27FC236}">
                  <a16:creationId xmlns:a16="http://schemas.microsoft.com/office/drawing/2014/main" id="{C284E1C0-AE2F-4543-4673-A70A9258E994}"/>
                </a:ext>
              </a:extLst>
            </p:cNvPr>
            <p:cNvSpPr txBox="1"/>
            <p:nvPr/>
          </p:nvSpPr>
          <p:spPr>
            <a:xfrm>
              <a:off x="536884" y="10616099"/>
              <a:ext cx="2047984" cy="329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050" rIns="0" bIns="0" anchor="t" anchorCtr="0">
              <a:spAutoFit/>
            </a:bodyPr>
            <a:lstStyle/>
            <a:p>
              <a:pPr marL="808355" marR="5080" lvl="0" indent="-796290" algn="ctr">
                <a:lnSpc>
                  <a:spcPct val="123300"/>
                </a:lnSpc>
              </a:pPr>
              <a:r>
                <a:rPr lang="cs-CZ" sz="1200" b="1" dirty="0">
                  <a:ln w="1270">
                    <a:noFill/>
                    <a:bevel/>
                  </a:ln>
                  <a:solidFill>
                    <a:schemeClr val="accent3"/>
                  </a:solidFill>
                  <a:latin typeface="Sora" pitchFamily="2" charset="0"/>
                  <a:ea typeface="Merriweather"/>
                  <a:cs typeface="Sora" pitchFamily="2" charset="0"/>
                  <a:sym typeface="Merriweather"/>
                </a:rPr>
                <a:t>Poptejte nás také</a:t>
              </a:r>
              <a:endParaRPr lang="cs-CZ" sz="1000" b="1" dirty="0">
                <a:ln w="1270">
                  <a:noFill/>
                  <a:bevel/>
                </a:ln>
                <a:solidFill>
                  <a:schemeClr val="accent3"/>
                </a:solidFill>
                <a:latin typeface="Sora" pitchFamily="2" charset="0"/>
                <a:cs typeface="Sora" pitchFamily="2" charset="0"/>
              </a:endParaRPr>
            </a:p>
          </p:txBody>
        </p:sp>
      </p:grpSp>
      <p:sp>
        <p:nvSpPr>
          <p:cNvPr id="4" name="Google Shape;103;p26">
            <a:extLst>
              <a:ext uri="{FF2B5EF4-FFF2-40B4-BE49-F238E27FC236}">
                <a16:creationId xmlns:a16="http://schemas.microsoft.com/office/drawing/2014/main" id="{20C0BCD2-EB02-B658-F6A7-89C210AAAB9E}"/>
              </a:ext>
            </a:extLst>
          </p:cNvPr>
          <p:cNvSpPr txBox="1"/>
          <p:nvPr/>
        </p:nvSpPr>
        <p:spPr>
          <a:xfrm>
            <a:off x="771142" y="9970758"/>
            <a:ext cx="2660327" cy="68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9100" rIns="0" bIns="0" anchor="ctr" anchorCtr="0">
            <a:spAutoFit/>
          </a:bodyPr>
          <a:lstStyle/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 spc="30" dirty="0">
                <a:ln w="6350">
                  <a:noFill/>
                </a:ln>
                <a:solidFill>
                  <a:schemeClr val="bg1"/>
                </a:solidFill>
                <a:latin typeface="Seylogo" pitchFamily="2" charset="-127"/>
                <a:ea typeface="Seylogo" pitchFamily="2" charset="-127"/>
                <a:cs typeface="Sora" pitchFamily="2" charset="0"/>
                <a:sym typeface="Merriweather"/>
              </a:rPr>
              <a:t>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rázku 3">
            <a:extLst>
              <a:ext uri="{FF2B5EF4-FFF2-40B4-BE49-F238E27FC236}">
                <a16:creationId xmlns:a16="http://schemas.microsoft.com/office/drawing/2014/main" id="{E165F0AC-5558-A891-2331-E6140EE3DE25}"/>
              </a:ext>
            </a:extLst>
          </p:cNvPr>
          <p:cNvSpPr>
            <a:spLocks noGrp="1"/>
          </p:cNvSpPr>
          <p:nvPr>
            <p:ph type="pic" idx="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30071288-1830-7BB4-45EB-FFCEA415745B}"/>
              </a:ext>
            </a:extLst>
          </p:cNvPr>
          <p:cNvSpPr/>
          <p:nvPr/>
        </p:nvSpPr>
        <p:spPr>
          <a:xfrm rot="10800000">
            <a:off x="6471299" y="115888"/>
            <a:ext cx="3571589" cy="11077575"/>
          </a:xfrm>
          <a:prstGeom prst="rect">
            <a:avLst/>
          </a:prstGeom>
          <a:gradFill flip="none" rotWithShape="1">
            <a:gsLst>
              <a:gs pos="15000">
                <a:schemeClr val="tx1">
                  <a:lumMod val="95000"/>
                  <a:lumOff val="5000"/>
                  <a:alpha val="0"/>
                </a:schemeClr>
              </a:gs>
              <a:gs pos="100000">
                <a:schemeClr val="tx1">
                  <a:lumMod val="95000"/>
                  <a:lumOff val="5000"/>
                  <a:alpha val="37197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8" name="Google Shape;418;p40"/>
          <p:cNvSpPr txBox="1"/>
          <p:nvPr/>
        </p:nvSpPr>
        <p:spPr>
          <a:xfrm>
            <a:off x="11373412" y="1873971"/>
            <a:ext cx="7695676" cy="63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r>
              <a:t>{{prinosy}}</a:t>
            </a:r>
          </a:p>
        </p:txBody>
      </p:sp>
      <p:sp>
        <p:nvSpPr>
          <p:cNvPr id="18" name="Volný tvar 17">
            <a:extLst>
              <a:ext uri="{FF2B5EF4-FFF2-40B4-BE49-F238E27FC236}">
                <a16:creationId xmlns:a16="http://schemas.microsoft.com/office/drawing/2014/main" id="{D4D2F747-2436-0357-A9A2-9AC396ECBDF8}"/>
              </a:ext>
            </a:extLst>
          </p:cNvPr>
          <p:cNvSpPr/>
          <p:nvPr/>
        </p:nvSpPr>
        <p:spPr>
          <a:xfrm>
            <a:off x="8293100" y="7981991"/>
            <a:ext cx="2224965" cy="2779568"/>
          </a:xfrm>
          <a:custGeom>
            <a:avLst/>
            <a:gdLst>
              <a:gd name="connsiteX0" fmla="*/ 2028196 w 2028195"/>
              <a:gd name="connsiteY0" fmla="*/ 706593 h 2533750"/>
              <a:gd name="connsiteX1" fmla="*/ 788677 w 2028195"/>
              <a:gd name="connsiteY1" fmla="*/ 1264495 h 2533750"/>
              <a:gd name="connsiteX2" fmla="*/ 2028196 w 2028195"/>
              <a:gd name="connsiteY2" fmla="*/ 1827155 h 2533750"/>
              <a:gd name="connsiteX3" fmla="*/ 2028196 w 2028195"/>
              <a:gd name="connsiteY3" fmla="*/ 2533750 h 2533750"/>
              <a:gd name="connsiteX4" fmla="*/ 0 w 2028195"/>
              <a:gd name="connsiteY4" fmla="*/ 1620172 h 2533750"/>
              <a:gd name="connsiteX5" fmla="*/ 0 w 2028195"/>
              <a:gd name="connsiteY5" fmla="*/ 913576 h 2533750"/>
              <a:gd name="connsiteX6" fmla="*/ 2028196 w 2028195"/>
              <a:gd name="connsiteY6" fmla="*/ 0 h 2533750"/>
              <a:gd name="connsiteX7" fmla="*/ 2028196 w 2028195"/>
              <a:gd name="connsiteY7" fmla="*/ 706593 h 25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8195" h="2533750">
                <a:moveTo>
                  <a:pt x="2028196" y="706593"/>
                </a:moveTo>
                <a:lnTo>
                  <a:pt x="788677" y="1264495"/>
                </a:lnTo>
                <a:lnTo>
                  <a:pt x="2028196" y="1827155"/>
                </a:lnTo>
                <a:lnTo>
                  <a:pt x="2028196" y="2533750"/>
                </a:lnTo>
                <a:lnTo>
                  <a:pt x="0" y="1620172"/>
                </a:lnTo>
                <a:lnTo>
                  <a:pt x="0" y="913576"/>
                </a:lnTo>
                <a:lnTo>
                  <a:pt x="2028196" y="0"/>
                </a:lnTo>
                <a:lnTo>
                  <a:pt x="2028196" y="706593"/>
                </a:lnTo>
                <a:close/>
              </a:path>
            </a:pathLst>
          </a:custGeom>
          <a:solidFill>
            <a:schemeClr val="accent2"/>
          </a:solidFill>
          <a:ln w="5339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1BC6F42E-4857-6A49-D183-B08DDCAB7108}"/>
              </a:ext>
            </a:extLst>
          </p:cNvPr>
          <p:cNvSpPr txBox="1"/>
          <p:nvPr/>
        </p:nvSpPr>
        <p:spPr>
          <a:xfrm rot="16200000">
            <a:off x="4705014" y="3989334"/>
            <a:ext cx="8876114" cy="156966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cs-CZ" sz="9500" b="1" i="0" spc="50" dirty="0">
                <a:ln w="25400">
                  <a:solidFill>
                    <a:schemeClr val="bg1"/>
                  </a:solidFill>
                  <a:bevel/>
                </a:ln>
                <a:solidFill>
                  <a:schemeClr val="lt1"/>
                </a:solidFill>
                <a:latin typeface="Sora ExtraBold" pitchFamily="2" charset="0"/>
                <a:cs typeface="Sora ExtraBold" pitchFamily="2" charset="0"/>
              </a:rPr>
              <a:t>Implementace</a:t>
            </a:r>
          </a:p>
        </p:txBody>
      </p:sp>
      <p:sp>
        <p:nvSpPr>
          <p:cNvPr id="25" name="Google Shape;415;p40">
            <a:extLst>
              <a:ext uri="{FF2B5EF4-FFF2-40B4-BE49-F238E27FC236}">
                <a16:creationId xmlns:a16="http://schemas.microsoft.com/office/drawing/2014/main" id="{23919DE5-753C-B79F-80AC-F9FBA1E5E77D}"/>
              </a:ext>
            </a:extLst>
          </p:cNvPr>
          <p:cNvSpPr txBox="1"/>
          <p:nvPr/>
        </p:nvSpPr>
        <p:spPr>
          <a:xfrm>
            <a:off x="15447148" y="2904368"/>
            <a:ext cx="3571797" cy="3933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>
              <a:lnSpc>
                <a:spcPct val="140000"/>
              </a:lnSpc>
            </a:pP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Projekt probíhal za plného provozu bez výpadků služeb, přičemž bylo nutné koordinovat spolupráci napříč několika odděleními klienta. </a:t>
            </a:r>
            <a:r>
              <a:rPr lang="cs-CZ" sz="1300" dirty="0" err="1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Seyfor</a:t>
            </a: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 dodal kompletní realizační tým – na projektu se podíleli architekt Jakub </a:t>
            </a:r>
            <a:r>
              <a:rPr lang="cs-CZ" sz="1300" dirty="0" err="1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Wejskrab</a:t>
            </a: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, analytička Iva </a:t>
            </a:r>
            <a:r>
              <a:rPr lang="cs-CZ" sz="1300" dirty="0" err="1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Stanovská</a:t>
            </a: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, </a:t>
            </a:r>
            <a:r>
              <a:rPr lang="cs-CZ" sz="1300" dirty="0" err="1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vývojářky</a:t>
            </a: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 Margarita </a:t>
            </a:r>
            <a:r>
              <a:rPr lang="cs-CZ" sz="1300" dirty="0" err="1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Tsakunova</a:t>
            </a: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 a Karolína </a:t>
            </a:r>
            <a:r>
              <a:rPr lang="cs-CZ" sz="1300" dirty="0" err="1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Pěstová</a:t>
            </a: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 a projektový manažer Jaroslav </a:t>
            </a:r>
            <a:r>
              <a:rPr lang="cs-CZ" sz="1300" dirty="0" err="1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Belza</a:t>
            </a: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. </a:t>
            </a:r>
          </a:p>
          <a:p>
            <a:pPr marL="12700" marR="5080">
              <a:lnSpc>
                <a:spcPct val="140000"/>
              </a:lnSpc>
            </a:pPr>
            <a:endParaRPr lang="cs-CZ" sz="1300" dirty="0">
              <a:solidFill>
                <a:schemeClr val="dk1"/>
              </a:solidFill>
              <a:latin typeface="Sora Light" pitchFamily="2" charset="0"/>
              <a:ea typeface="Roboto Light"/>
              <a:cs typeface="Sora Light" pitchFamily="2" charset="0"/>
              <a:sym typeface="Roboto Light"/>
            </a:endParaRPr>
          </a:p>
          <a:p>
            <a:pPr marL="12700" marR="5080">
              <a:lnSpc>
                <a:spcPct val="140000"/>
              </a:lnSpc>
            </a:pP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Dlouhodobá spolupráce s </a:t>
            </a:r>
            <a:r>
              <a:rPr lang="cs-CZ" sz="1300" dirty="0" err="1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ComApem</a:t>
            </a: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 běží v agilním režimu s pravidelným plánováním, retrospektivami a průběžnými </a:t>
            </a:r>
            <a:r>
              <a:rPr lang="cs-CZ" sz="1300" dirty="0" err="1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releasy</a:t>
            </a: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.</a:t>
            </a:r>
          </a:p>
        </p:txBody>
      </p:sp>
      <p:sp>
        <p:nvSpPr>
          <p:cNvPr id="26" name="Google Shape;415;p40">
            <a:extLst>
              <a:ext uri="{FF2B5EF4-FFF2-40B4-BE49-F238E27FC236}">
                <a16:creationId xmlns:a16="http://schemas.microsoft.com/office/drawing/2014/main" id="{0AFE6232-5F67-E737-B778-BF1282419DD7}"/>
              </a:ext>
            </a:extLst>
          </p:cNvPr>
          <p:cNvSpPr txBox="1"/>
          <p:nvPr/>
        </p:nvSpPr>
        <p:spPr>
          <a:xfrm>
            <a:off x="11373412" y="2895228"/>
            <a:ext cx="3571797" cy="5053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>
              <a:lnSpc>
                <a:spcPct val="140000"/>
              </a:lnSpc>
            </a:pP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Projekt byl rozdělen do tří hlavních fází, které probíhaly od ledna 2024 do března 2025. V první fázi jsme se zaměřili na detailní analýzu stávajícího řešení a návrh nové architektury postavené na technologii Azure Synapse Link. Následně byl realizován </a:t>
            </a:r>
            <a:r>
              <a:rPr lang="cs-CZ" sz="1300" dirty="0" err="1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Proof</a:t>
            </a: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 </a:t>
            </a:r>
            <a:r>
              <a:rPr lang="cs-CZ" sz="1300" dirty="0" err="1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of</a:t>
            </a: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 </a:t>
            </a:r>
            <a:r>
              <a:rPr lang="cs-CZ" sz="1300" dirty="0" err="1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Concept</a:t>
            </a: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 nad vybranými entitami, který ověřil funkčnost navrženého přístupu.</a:t>
            </a:r>
          </a:p>
          <a:p>
            <a:pPr marL="12700" marR="5080">
              <a:lnSpc>
                <a:spcPct val="140000"/>
              </a:lnSpc>
            </a:pPr>
            <a:endParaRPr lang="cs-CZ" sz="1300" dirty="0">
              <a:solidFill>
                <a:schemeClr val="dk1"/>
              </a:solidFill>
              <a:latin typeface="Sora Light" pitchFamily="2" charset="0"/>
              <a:ea typeface="Roboto Light"/>
              <a:cs typeface="Sora Light" pitchFamily="2" charset="0"/>
              <a:sym typeface="Roboto Light"/>
            </a:endParaRPr>
          </a:p>
          <a:p>
            <a:pPr marL="12700" marR="5080">
              <a:lnSpc>
                <a:spcPct val="140000"/>
              </a:lnSpc>
            </a:pPr>
            <a:r>
              <a:rPr lang="cs-CZ" sz="1300" dirty="0">
                <a:solidFill>
                  <a:schemeClr val="dk1"/>
                </a:solidFill>
                <a:latin typeface="Sora Light"/>
                <a:ea typeface="Roboto Light"/>
                <a:cs typeface="Sora Light"/>
                <a:sym typeface="Roboto Light"/>
              </a:rPr>
              <a:t>Závěrečná fáze zahrnovala plnou implementaci, testování a nasazení řešení do produkčního prostředí. Kromě přechodu na modernější technologii jsme rovněž změnili strategii načítání dat z full </a:t>
            </a:r>
            <a:r>
              <a:rPr lang="cs-CZ" sz="1300" dirty="0" err="1">
                <a:solidFill>
                  <a:schemeClr val="dk1"/>
                </a:solidFill>
                <a:latin typeface="Sora Light"/>
                <a:ea typeface="Roboto Light"/>
                <a:cs typeface="Sora Light"/>
                <a:sym typeface="Roboto Light"/>
              </a:rPr>
              <a:t>loadu</a:t>
            </a:r>
            <a:r>
              <a:rPr lang="cs-CZ" sz="1300" dirty="0">
                <a:solidFill>
                  <a:schemeClr val="dk1"/>
                </a:solidFill>
                <a:latin typeface="Sora Light"/>
                <a:ea typeface="Roboto Light"/>
                <a:cs typeface="Sora Light"/>
                <a:sym typeface="Roboto Light"/>
              </a:rPr>
              <a:t> na inkrementální, což si vyžádalo úpravu více než 200 databázových objektů a smazání stovek zastaralých.</a:t>
            </a:r>
            <a:endParaRPr lang="cs-CZ" sz="1300" dirty="0">
              <a:solidFill>
                <a:schemeClr val="dk1"/>
              </a:solidFill>
              <a:latin typeface="Sora Light"/>
              <a:ea typeface="Roboto Light"/>
              <a:cs typeface="Sora Light"/>
            </a:endParaRPr>
          </a:p>
        </p:txBody>
      </p: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AB185D55-35EA-8DF0-7C75-521D5CCAC471}"/>
              </a:ext>
            </a:extLst>
          </p:cNvPr>
          <p:cNvCxnSpPr/>
          <p:nvPr/>
        </p:nvCxnSpPr>
        <p:spPr>
          <a:xfrm>
            <a:off x="10045700" y="0"/>
            <a:ext cx="0" cy="11309350"/>
          </a:xfrm>
          <a:prstGeom prst="line">
            <a:avLst/>
          </a:prstGeom>
          <a:ln w="12700">
            <a:solidFill>
              <a:schemeClr val="tx2">
                <a:lumMod val="75000"/>
                <a:alpha val="87000"/>
              </a:schemeClr>
            </a:solidFill>
          </a:ln>
          <a:effectLst>
            <a:outerShdw blurRad="368285" sx="101000" sy="101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Skupina 37">
            <a:extLst>
              <a:ext uri="{FF2B5EF4-FFF2-40B4-BE49-F238E27FC236}">
                <a16:creationId xmlns:a16="http://schemas.microsoft.com/office/drawing/2014/main" id="{17CB8DF0-9E02-FF95-AF14-23D67B5CC691}"/>
              </a:ext>
            </a:extLst>
          </p:cNvPr>
          <p:cNvGrpSpPr/>
          <p:nvPr/>
        </p:nvGrpSpPr>
        <p:grpSpPr>
          <a:xfrm>
            <a:off x="11406230" y="8537409"/>
            <a:ext cx="7077958" cy="2008250"/>
            <a:chOff x="178586" y="7187049"/>
            <a:chExt cx="9955021" cy="3063643"/>
          </a:xfrm>
        </p:grpSpPr>
        <p:sp>
          <p:nvSpPr>
            <p:cNvPr id="39" name="Google Shape;386;p38">
              <a:extLst>
                <a:ext uri="{FF2B5EF4-FFF2-40B4-BE49-F238E27FC236}">
                  <a16:creationId xmlns:a16="http://schemas.microsoft.com/office/drawing/2014/main" id="{29E632F8-D266-A82A-7F2E-BC44AA343D14}"/>
                </a:ext>
              </a:extLst>
            </p:cNvPr>
            <p:cNvSpPr txBox="1"/>
            <p:nvPr/>
          </p:nvSpPr>
          <p:spPr>
            <a:xfrm>
              <a:off x="1868907" y="7206423"/>
              <a:ext cx="8264700" cy="3044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050" rIns="0" bIns="0" anchor="t" anchorCtr="0">
              <a:noAutofit/>
            </a:bodyPr>
            <a:lstStyle/>
            <a:p>
              <a:pPr marL="12700" marR="5080" lvl="0">
                <a:lnSpc>
                  <a:spcPct val="123300"/>
                </a:lnSpc>
              </a:pPr>
              <a:r>
                <a:rPr lang="cs-CZ" sz="1600" b="1" spc="30" dirty="0">
                  <a:ln>
                    <a:solidFill>
                      <a:srgbClr val="023444"/>
                    </a:solidFill>
                    <a:bevel/>
                  </a:ln>
                  <a:solidFill>
                    <a:srgbClr val="023444"/>
                  </a:solidFill>
                  <a:latin typeface="Sora" pitchFamily="2" charset="0"/>
                  <a:ea typeface="Merriweather"/>
                  <a:cs typeface="Sora" pitchFamily="2" charset="0"/>
                  <a:sym typeface="Merriweather"/>
                </a:rPr>
                <a:t>„Zásadní technologická změna proběhla plynule a bez dopadu na chod firmy. Výrazně jsme posílili naši datovou infrastrukturu.”</a:t>
              </a:r>
            </a:p>
            <a:p>
              <a:pPr marL="12700" marR="5080" lvl="0">
                <a:lnSpc>
                  <a:spcPct val="123300"/>
                </a:lnSpc>
              </a:pPr>
              <a:endParaRPr lang="cs-CZ" sz="1100" b="1" spc="30" dirty="0">
                <a:solidFill>
                  <a:srgbClr val="023444"/>
                </a:solidFill>
                <a:latin typeface="Sora" pitchFamily="2" charset="0"/>
                <a:ea typeface="Merriweather"/>
                <a:cs typeface="Sora" pitchFamily="2" charset="0"/>
                <a:sym typeface="Merriweather"/>
              </a:endParaRPr>
            </a:p>
            <a:p>
              <a:pPr marL="12700" marR="5080">
                <a:lnSpc>
                  <a:spcPct val="123300"/>
                </a:lnSpc>
              </a:pPr>
              <a:r>
                <a:rPr lang="cs-CZ" sz="1200" b="1" spc="30" dirty="0">
                  <a:ln w="6350">
                    <a:noFill/>
                    <a:bevel/>
                  </a:ln>
                  <a:solidFill>
                    <a:schemeClr val="accent2"/>
                  </a:solidFill>
                  <a:latin typeface="Sora" pitchFamily="2" charset="0"/>
                  <a:ea typeface="Merriweather"/>
                  <a:cs typeface="Sora" pitchFamily="2" charset="0"/>
                  <a:sym typeface="Merriweather"/>
                </a:rPr>
                <a:t>JANE DOE, CEO SPOLEČNOSTI</a:t>
              </a:r>
              <a:endParaRPr lang="cs-CZ" sz="1000" b="1" spc="30" dirty="0">
                <a:ln w="6350">
                  <a:noFill/>
                  <a:bevel/>
                </a:ln>
                <a:solidFill>
                  <a:schemeClr val="accent2"/>
                </a:solidFill>
                <a:latin typeface="Sora" pitchFamily="2" charset="0"/>
                <a:cs typeface="Sora" pitchFamily="2" charset="0"/>
              </a:endParaRPr>
            </a:p>
          </p:txBody>
        </p:sp>
        <p:pic>
          <p:nvPicPr>
            <p:cNvPr id="40" name="Grafický objekt 39">
              <a:extLst>
                <a:ext uri="{FF2B5EF4-FFF2-40B4-BE49-F238E27FC236}">
                  <a16:creationId xmlns:a16="http://schemas.microsoft.com/office/drawing/2014/main" id="{67BE2144-7F63-F784-BBCF-00C28E36B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8586" y="7187049"/>
              <a:ext cx="1166758" cy="1190636"/>
            </a:xfrm>
            <a:prstGeom prst="rect">
              <a:avLst/>
            </a:prstGeom>
          </p:spPr>
        </p:pic>
      </p:grpSp>
      <p:grpSp>
        <p:nvGrpSpPr>
          <p:cNvPr id="8" name="Skupina 7">
            <a:extLst>
              <a:ext uri="{FF2B5EF4-FFF2-40B4-BE49-F238E27FC236}">
                <a16:creationId xmlns:a16="http://schemas.microsoft.com/office/drawing/2014/main" id="{9906BBF3-C837-9E49-4AD9-727DD2906B5F}"/>
              </a:ext>
            </a:extLst>
          </p:cNvPr>
          <p:cNvGrpSpPr/>
          <p:nvPr/>
        </p:nvGrpSpPr>
        <p:grpSpPr>
          <a:xfrm>
            <a:off x="17469394" y="729807"/>
            <a:ext cx="1893471" cy="589708"/>
            <a:chOff x="261585" y="10382443"/>
            <a:chExt cx="2603837" cy="810946"/>
          </a:xfrm>
        </p:grpSpPr>
        <p:sp>
          <p:nvSpPr>
            <p:cNvPr id="9" name="Obdélník 8">
              <a:hlinkClick r:id="rId5"/>
              <a:extLst>
                <a:ext uri="{FF2B5EF4-FFF2-40B4-BE49-F238E27FC236}">
                  <a16:creationId xmlns:a16="http://schemas.microsoft.com/office/drawing/2014/main" id="{06313BCE-6F88-CA54-4CF6-CCEEDBFA3B86}"/>
                </a:ext>
              </a:extLst>
            </p:cNvPr>
            <p:cNvSpPr/>
            <p:nvPr/>
          </p:nvSpPr>
          <p:spPr>
            <a:xfrm>
              <a:off x="261585" y="10382443"/>
              <a:ext cx="2603837" cy="8109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Google Shape;387;p38">
              <a:extLst>
                <a:ext uri="{FF2B5EF4-FFF2-40B4-BE49-F238E27FC236}">
                  <a16:creationId xmlns:a16="http://schemas.microsoft.com/office/drawing/2014/main" id="{31B61CDF-F816-4BB9-D832-5A067C074D58}"/>
                </a:ext>
              </a:extLst>
            </p:cNvPr>
            <p:cNvSpPr txBox="1"/>
            <p:nvPr/>
          </p:nvSpPr>
          <p:spPr>
            <a:xfrm>
              <a:off x="536884" y="10616099"/>
              <a:ext cx="2047984" cy="329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050" rIns="0" bIns="0" anchor="t" anchorCtr="0">
              <a:spAutoFit/>
            </a:bodyPr>
            <a:lstStyle/>
            <a:p>
              <a:pPr marL="808355" marR="5080" lvl="0" indent="-796290" algn="ctr">
                <a:lnSpc>
                  <a:spcPct val="123300"/>
                </a:lnSpc>
              </a:pPr>
              <a:r>
                <a:rPr lang="cs-CZ" sz="1200" b="1" dirty="0">
                  <a:ln w="1270">
                    <a:noFill/>
                    <a:bevel/>
                  </a:ln>
                  <a:solidFill>
                    <a:schemeClr val="accent3"/>
                  </a:solidFill>
                  <a:latin typeface="Sora" pitchFamily="2" charset="0"/>
                  <a:ea typeface="Merriweather"/>
                  <a:cs typeface="Sora" pitchFamily="2" charset="0"/>
                  <a:sym typeface="Merriweather"/>
                </a:rPr>
                <a:t>Poptejte nás také</a:t>
              </a:r>
              <a:endParaRPr lang="cs-CZ" sz="1000" b="1" dirty="0">
                <a:ln w="1270">
                  <a:noFill/>
                  <a:bevel/>
                </a:ln>
                <a:solidFill>
                  <a:schemeClr val="accent3"/>
                </a:solidFill>
                <a:latin typeface="Sora" pitchFamily="2" charset="0"/>
                <a:cs typeface="Sora" pitchFamily="2" charset="0"/>
              </a:endParaRPr>
            </a:p>
          </p:txBody>
        </p:sp>
      </p:grpSp>
      <p:sp>
        <p:nvSpPr>
          <p:cNvPr id="2" name="Google Shape;103;p26">
            <a:extLst>
              <a:ext uri="{FF2B5EF4-FFF2-40B4-BE49-F238E27FC236}">
                <a16:creationId xmlns:a16="http://schemas.microsoft.com/office/drawing/2014/main" id="{1C612C72-7FCA-AABF-A090-9B57BFE28894}"/>
              </a:ext>
            </a:extLst>
          </p:cNvPr>
          <p:cNvSpPr txBox="1"/>
          <p:nvPr/>
        </p:nvSpPr>
        <p:spPr>
          <a:xfrm>
            <a:off x="771142" y="9970758"/>
            <a:ext cx="2660327" cy="68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9100" rIns="0" bIns="0" anchor="ctr" anchorCtr="0">
            <a:spAutoFit/>
          </a:bodyPr>
          <a:lstStyle/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 spc="30" dirty="0">
                <a:ln w="6350">
                  <a:noFill/>
                </a:ln>
                <a:solidFill>
                  <a:schemeClr val="bg1"/>
                </a:solidFill>
                <a:latin typeface="Seylogo" pitchFamily="2" charset="-127"/>
                <a:ea typeface="Seylogo" pitchFamily="2" charset="-127"/>
                <a:cs typeface="Sora" pitchFamily="2" charset="0"/>
                <a:sym typeface="Merriweather"/>
              </a:rPr>
              <a:t>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rázku 3">
            <a:extLst>
              <a:ext uri="{FF2B5EF4-FFF2-40B4-BE49-F238E27FC236}">
                <a16:creationId xmlns:a16="http://schemas.microsoft.com/office/drawing/2014/main" id="{DBE72847-FEF4-FC29-B1DB-1BDF0C89005A}"/>
              </a:ext>
            </a:extLst>
          </p:cNvPr>
          <p:cNvSpPr>
            <a:spLocks noGrp="1"/>
          </p:cNvSpPr>
          <p:nvPr>
            <p:ph type="pic" idx="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97" name="Google Shape;297;p34"/>
          <p:cNvSpPr txBox="1"/>
          <p:nvPr/>
        </p:nvSpPr>
        <p:spPr>
          <a:xfrm>
            <a:off x="1179353" y="950402"/>
            <a:ext cx="5551931" cy="1602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r>
              <a:t>{{implementace}}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7615F30A-5856-FDA9-8FBF-C261D909F2E7}"/>
              </a:ext>
            </a:extLst>
          </p:cNvPr>
          <p:cNvSpPr/>
          <p:nvPr/>
        </p:nvSpPr>
        <p:spPr>
          <a:xfrm>
            <a:off x="10053277" y="115888"/>
            <a:ext cx="3571589" cy="11077575"/>
          </a:xfrm>
          <a:prstGeom prst="rect">
            <a:avLst/>
          </a:prstGeom>
          <a:gradFill flip="none" rotWithShape="1">
            <a:gsLst>
              <a:gs pos="15000">
                <a:schemeClr val="tx1">
                  <a:lumMod val="95000"/>
                  <a:lumOff val="5000"/>
                  <a:alpha val="0"/>
                </a:schemeClr>
              </a:gs>
              <a:gs pos="100000">
                <a:schemeClr val="tx1">
                  <a:lumMod val="95000"/>
                  <a:lumOff val="5000"/>
                  <a:alpha val="37197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Volný tvar 31">
            <a:extLst>
              <a:ext uri="{FF2B5EF4-FFF2-40B4-BE49-F238E27FC236}">
                <a16:creationId xmlns:a16="http://schemas.microsoft.com/office/drawing/2014/main" id="{A44D7379-E9F8-C804-E31D-BDD727350F1F}"/>
              </a:ext>
            </a:extLst>
          </p:cNvPr>
          <p:cNvSpPr/>
          <p:nvPr/>
        </p:nvSpPr>
        <p:spPr>
          <a:xfrm>
            <a:off x="9254767" y="7308891"/>
            <a:ext cx="2224965" cy="2779568"/>
          </a:xfrm>
          <a:custGeom>
            <a:avLst/>
            <a:gdLst>
              <a:gd name="connsiteX0" fmla="*/ 2028196 w 2028195"/>
              <a:gd name="connsiteY0" fmla="*/ 706593 h 2533750"/>
              <a:gd name="connsiteX1" fmla="*/ 788677 w 2028195"/>
              <a:gd name="connsiteY1" fmla="*/ 1264495 h 2533750"/>
              <a:gd name="connsiteX2" fmla="*/ 2028196 w 2028195"/>
              <a:gd name="connsiteY2" fmla="*/ 1827155 h 2533750"/>
              <a:gd name="connsiteX3" fmla="*/ 2028196 w 2028195"/>
              <a:gd name="connsiteY3" fmla="*/ 2533750 h 2533750"/>
              <a:gd name="connsiteX4" fmla="*/ 0 w 2028195"/>
              <a:gd name="connsiteY4" fmla="*/ 1620172 h 2533750"/>
              <a:gd name="connsiteX5" fmla="*/ 0 w 2028195"/>
              <a:gd name="connsiteY5" fmla="*/ 913576 h 2533750"/>
              <a:gd name="connsiteX6" fmla="*/ 2028196 w 2028195"/>
              <a:gd name="connsiteY6" fmla="*/ 0 h 2533750"/>
              <a:gd name="connsiteX7" fmla="*/ 2028196 w 2028195"/>
              <a:gd name="connsiteY7" fmla="*/ 706593 h 25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8195" h="2533750">
                <a:moveTo>
                  <a:pt x="2028196" y="706593"/>
                </a:moveTo>
                <a:lnTo>
                  <a:pt x="788677" y="1264495"/>
                </a:lnTo>
                <a:lnTo>
                  <a:pt x="2028196" y="1827155"/>
                </a:lnTo>
                <a:lnTo>
                  <a:pt x="2028196" y="2533750"/>
                </a:lnTo>
                <a:lnTo>
                  <a:pt x="0" y="1620172"/>
                </a:lnTo>
                <a:lnTo>
                  <a:pt x="0" y="913576"/>
                </a:lnTo>
                <a:lnTo>
                  <a:pt x="2028196" y="0"/>
                </a:lnTo>
                <a:lnTo>
                  <a:pt x="2028196" y="706593"/>
                </a:lnTo>
                <a:close/>
              </a:path>
            </a:pathLst>
          </a:custGeom>
          <a:solidFill>
            <a:schemeClr val="accent2"/>
          </a:solidFill>
          <a:ln w="5339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38B2B0E7-70B3-28EA-B384-4E53104AB28A}"/>
              </a:ext>
            </a:extLst>
          </p:cNvPr>
          <p:cNvSpPr txBox="1"/>
          <p:nvPr/>
        </p:nvSpPr>
        <p:spPr>
          <a:xfrm rot="16200000">
            <a:off x="7125406" y="3751430"/>
            <a:ext cx="7472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500" b="1" i="0" spc="50" dirty="0">
                <a:ln w="25400">
                  <a:solidFill>
                    <a:schemeClr val="bg1"/>
                  </a:solidFill>
                  <a:bevel/>
                </a:ln>
                <a:solidFill>
                  <a:schemeClr val="bg1"/>
                </a:solidFill>
                <a:latin typeface="Sora ExtraBold" pitchFamily="2" charset="0"/>
                <a:cs typeface="Sora ExtraBold" pitchFamily="2" charset="0"/>
              </a:rPr>
              <a:t>Výsledek</a:t>
            </a:r>
          </a:p>
        </p:txBody>
      </p:sp>
      <p:sp>
        <p:nvSpPr>
          <p:cNvPr id="36" name="Google Shape;415;p40">
            <a:extLst>
              <a:ext uri="{FF2B5EF4-FFF2-40B4-BE49-F238E27FC236}">
                <a16:creationId xmlns:a16="http://schemas.microsoft.com/office/drawing/2014/main" id="{1E0D9960-FA99-9D85-3668-B457428E89E2}"/>
              </a:ext>
            </a:extLst>
          </p:cNvPr>
          <p:cNvSpPr txBox="1"/>
          <p:nvPr/>
        </p:nvSpPr>
        <p:spPr>
          <a:xfrm>
            <a:off x="5469955" y="3038455"/>
            <a:ext cx="3354931" cy="281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>
              <a:lnSpc>
                <a:spcPct val="140000"/>
              </a:lnSpc>
            </a:pP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Díky nové architektuře lze také reagovat na potřeby globálních poboček v různých časových pásmech. Datový sklad nyní podporuje častější aktualizace a přístup k datům v téměř reálném čase. </a:t>
            </a:r>
          </a:p>
          <a:p>
            <a:pPr marL="12700" marR="5080">
              <a:lnSpc>
                <a:spcPct val="140000"/>
              </a:lnSpc>
            </a:pPr>
            <a:endParaRPr lang="cs-CZ" sz="1300" dirty="0">
              <a:solidFill>
                <a:schemeClr val="dk1"/>
              </a:solidFill>
              <a:latin typeface="Sora Light" pitchFamily="2" charset="0"/>
              <a:ea typeface="Roboto Light"/>
              <a:cs typeface="Sora Light" pitchFamily="2" charset="0"/>
              <a:sym typeface="Roboto Light"/>
            </a:endParaRPr>
          </a:p>
          <a:p>
            <a:pPr marL="12700" marR="5080">
              <a:lnSpc>
                <a:spcPct val="140000"/>
              </a:lnSpc>
            </a:pP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Změna přinesla nejen vyšší efektivitu, ale i větší stabilitu a připravenost na další rozvoj datové infrastruktury.</a:t>
            </a:r>
          </a:p>
        </p:txBody>
      </p:sp>
      <p:sp>
        <p:nvSpPr>
          <p:cNvPr id="37" name="Google Shape;415;p40">
            <a:extLst>
              <a:ext uri="{FF2B5EF4-FFF2-40B4-BE49-F238E27FC236}">
                <a16:creationId xmlns:a16="http://schemas.microsoft.com/office/drawing/2014/main" id="{2FF727B3-035C-2659-C3E9-BD73ECDC8590}"/>
              </a:ext>
            </a:extLst>
          </p:cNvPr>
          <p:cNvSpPr txBox="1"/>
          <p:nvPr/>
        </p:nvSpPr>
        <p:spPr>
          <a:xfrm>
            <a:off x="1179353" y="3029315"/>
            <a:ext cx="3571797" cy="3933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>
              <a:lnSpc>
                <a:spcPct val="140000"/>
              </a:lnSpc>
            </a:pPr>
            <a:r>
              <a:rPr lang="cs-CZ" sz="1300" dirty="0">
                <a:solidFill>
                  <a:schemeClr val="tx1"/>
                </a:solidFill>
                <a:latin typeface="Sora Light"/>
                <a:ea typeface="Roboto Light"/>
                <a:cs typeface="Sora Light"/>
                <a:sym typeface="Roboto Light"/>
              </a:rPr>
              <a:t>Modernizace napojení ERP systému Microsoft Dynamics 365 Finance na datový sklad přinesla měřitelné zlepšení ve více oblastech. Doba </a:t>
            </a:r>
            <a:r>
              <a:rPr lang="cs-CZ" sz="1300" dirty="0">
                <a:solidFill>
                  <a:schemeClr val="dk1"/>
                </a:solidFill>
                <a:latin typeface="Sora Light"/>
                <a:ea typeface="Roboto Light"/>
                <a:cs typeface="Sora Light"/>
                <a:sym typeface="Roboto Light"/>
              </a:rPr>
              <a:t>načítání dat z ERP systému se zkrátila z 165-240 minut na 15-50 minut, což znamená celkovou úsporu až 60 %. </a:t>
            </a:r>
            <a:endParaRPr lang="cs-CZ" dirty="0">
              <a:solidFill>
                <a:schemeClr val="dk1"/>
              </a:solidFill>
            </a:endParaRPr>
          </a:p>
          <a:p>
            <a:pPr marL="12700" marR="5080">
              <a:lnSpc>
                <a:spcPct val="140000"/>
              </a:lnSpc>
            </a:pPr>
            <a:endParaRPr lang="cs-CZ" sz="1300" dirty="0">
              <a:solidFill>
                <a:schemeClr val="dk1"/>
              </a:solidFill>
              <a:latin typeface="Sora Light" pitchFamily="2" charset="0"/>
              <a:ea typeface="Roboto Light"/>
              <a:cs typeface="Sora Light" pitchFamily="2" charset="0"/>
              <a:sym typeface="Roboto Light"/>
            </a:endParaRPr>
          </a:p>
          <a:p>
            <a:pPr marL="12700" marR="5080">
              <a:lnSpc>
                <a:spcPct val="140000"/>
              </a:lnSpc>
            </a:pP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Výrazné snížení provozních nákladů je dalším hmatatelným výsledkem - každý jednotlivý </a:t>
            </a:r>
            <a:r>
              <a:rPr lang="cs-CZ" sz="1300" dirty="0" err="1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load</a:t>
            </a: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 je nyní levnější o přibližně 25 EUR, což v souhrnu za prostředí DEV, TEST a PROD znamená měsíční úsporu více než 1600 EUR.</a:t>
            </a:r>
          </a:p>
        </p:txBody>
      </p: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84B962A0-7455-B4C8-FD5E-42A3ADFBF270}"/>
              </a:ext>
            </a:extLst>
          </p:cNvPr>
          <p:cNvGrpSpPr/>
          <p:nvPr/>
        </p:nvGrpSpPr>
        <p:grpSpPr>
          <a:xfrm>
            <a:off x="1240542" y="7796151"/>
            <a:ext cx="7077958" cy="2008250"/>
            <a:chOff x="178586" y="7187049"/>
            <a:chExt cx="9955021" cy="3063643"/>
          </a:xfrm>
        </p:grpSpPr>
        <p:sp>
          <p:nvSpPr>
            <p:cNvPr id="39" name="Google Shape;386;p38">
              <a:extLst>
                <a:ext uri="{FF2B5EF4-FFF2-40B4-BE49-F238E27FC236}">
                  <a16:creationId xmlns:a16="http://schemas.microsoft.com/office/drawing/2014/main" id="{BB7C266D-3CB5-82E0-52EC-5F249DC6306F}"/>
                </a:ext>
              </a:extLst>
            </p:cNvPr>
            <p:cNvSpPr txBox="1"/>
            <p:nvPr/>
          </p:nvSpPr>
          <p:spPr>
            <a:xfrm>
              <a:off x="1868907" y="7206423"/>
              <a:ext cx="8264700" cy="3044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050" rIns="0" bIns="0" anchor="t" anchorCtr="0">
              <a:noAutofit/>
            </a:bodyPr>
            <a:lstStyle/>
            <a:p>
              <a:pPr marL="12700" marR="5080" lvl="0">
                <a:lnSpc>
                  <a:spcPct val="123300"/>
                </a:lnSpc>
              </a:pPr>
              <a:r>
                <a:rPr lang="cs-CZ" sz="1600" b="1" spc="30" dirty="0">
                  <a:ln w="12700">
                    <a:solidFill>
                      <a:srgbClr val="023444"/>
                    </a:solidFill>
                  </a:ln>
                  <a:solidFill>
                    <a:srgbClr val="023444"/>
                  </a:solidFill>
                  <a:latin typeface="Sora" pitchFamily="2" charset="0"/>
                  <a:ea typeface="Merriweather"/>
                  <a:cs typeface="Sora" pitchFamily="2" charset="0"/>
                  <a:sym typeface="Merriweather"/>
                </a:rPr>
                <a:t>„Modernizovaný datový sklad je výrazně rychlejší, levnější a připravený na další rozvoj. Změny jsme pocítili okamžitě.”</a:t>
              </a:r>
            </a:p>
            <a:p>
              <a:pPr marL="12700" marR="5080" lvl="0">
                <a:lnSpc>
                  <a:spcPct val="123300"/>
                </a:lnSpc>
              </a:pPr>
              <a:endParaRPr lang="cs-CZ" sz="1100" b="1" spc="30" dirty="0">
                <a:solidFill>
                  <a:srgbClr val="023444"/>
                </a:solidFill>
                <a:latin typeface="Sora" pitchFamily="2" charset="0"/>
                <a:ea typeface="Merriweather"/>
                <a:cs typeface="Sora" pitchFamily="2" charset="0"/>
                <a:sym typeface="Merriweather"/>
              </a:endParaRPr>
            </a:p>
            <a:p>
              <a:pPr marL="12700" marR="5080">
                <a:lnSpc>
                  <a:spcPct val="123300"/>
                </a:lnSpc>
              </a:pPr>
              <a:r>
                <a:rPr lang="cs-CZ" sz="1200" b="1" spc="30" dirty="0">
                  <a:solidFill>
                    <a:schemeClr val="accent2"/>
                  </a:solidFill>
                  <a:latin typeface="Sora" pitchFamily="2" charset="0"/>
                  <a:ea typeface="Merriweather"/>
                  <a:cs typeface="Sora" pitchFamily="2" charset="0"/>
                  <a:sym typeface="Merriweather"/>
                </a:rPr>
                <a:t>JANE DOE, CEO SPOLEČNOSTI</a:t>
              </a:r>
              <a:endParaRPr lang="cs-CZ" sz="1000" b="1" spc="30" dirty="0">
                <a:solidFill>
                  <a:schemeClr val="accent2"/>
                </a:solidFill>
                <a:latin typeface="Sora" pitchFamily="2" charset="0"/>
                <a:cs typeface="Sora" pitchFamily="2" charset="0"/>
              </a:endParaRPr>
            </a:p>
          </p:txBody>
        </p:sp>
        <p:pic>
          <p:nvPicPr>
            <p:cNvPr id="41" name="Grafický objekt 40">
              <a:extLst>
                <a:ext uri="{FF2B5EF4-FFF2-40B4-BE49-F238E27FC236}">
                  <a16:creationId xmlns:a16="http://schemas.microsoft.com/office/drawing/2014/main" id="{E5BCF3E5-7840-E26F-57D5-08CE6C86C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8586" y="7187049"/>
              <a:ext cx="1166758" cy="1190636"/>
            </a:xfrm>
            <a:prstGeom prst="rect">
              <a:avLst/>
            </a:prstGeom>
          </p:spPr>
        </p:pic>
      </p:grpSp>
      <p:grpSp>
        <p:nvGrpSpPr>
          <p:cNvPr id="5" name="Skupina 4">
            <a:extLst>
              <a:ext uri="{FF2B5EF4-FFF2-40B4-BE49-F238E27FC236}">
                <a16:creationId xmlns:a16="http://schemas.microsoft.com/office/drawing/2014/main" id="{99AF84A0-3FEA-E5D3-5F73-31EA5262AFFB}"/>
              </a:ext>
            </a:extLst>
          </p:cNvPr>
          <p:cNvGrpSpPr/>
          <p:nvPr/>
        </p:nvGrpSpPr>
        <p:grpSpPr>
          <a:xfrm>
            <a:off x="17469394" y="729807"/>
            <a:ext cx="1893471" cy="589708"/>
            <a:chOff x="261585" y="10382443"/>
            <a:chExt cx="2603837" cy="810946"/>
          </a:xfrm>
        </p:grpSpPr>
        <p:sp>
          <p:nvSpPr>
            <p:cNvPr id="6" name="Obdélník 5">
              <a:hlinkClick r:id="rId5"/>
              <a:extLst>
                <a:ext uri="{FF2B5EF4-FFF2-40B4-BE49-F238E27FC236}">
                  <a16:creationId xmlns:a16="http://schemas.microsoft.com/office/drawing/2014/main" id="{3DA78841-E6B8-A4F4-78C3-46BD0A2565A3}"/>
                </a:ext>
              </a:extLst>
            </p:cNvPr>
            <p:cNvSpPr/>
            <p:nvPr/>
          </p:nvSpPr>
          <p:spPr>
            <a:xfrm>
              <a:off x="261585" y="10382443"/>
              <a:ext cx="2603837" cy="8109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7" name="Google Shape;387;p38">
              <a:extLst>
                <a:ext uri="{FF2B5EF4-FFF2-40B4-BE49-F238E27FC236}">
                  <a16:creationId xmlns:a16="http://schemas.microsoft.com/office/drawing/2014/main" id="{54532DB9-0415-226B-ABFC-73E0B7C48D07}"/>
                </a:ext>
              </a:extLst>
            </p:cNvPr>
            <p:cNvSpPr txBox="1"/>
            <p:nvPr/>
          </p:nvSpPr>
          <p:spPr>
            <a:xfrm>
              <a:off x="536884" y="10616099"/>
              <a:ext cx="2047984" cy="329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050" rIns="0" bIns="0" anchor="t" anchorCtr="0">
              <a:spAutoFit/>
            </a:bodyPr>
            <a:lstStyle/>
            <a:p>
              <a:pPr marL="808355" marR="5080" lvl="0" indent="-796290" algn="ctr">
                <a:lnSpc>
                  <a:spcPct val="123300"/>
                </a:lnSpc>
              </a:pPr>
              <a:r>
                <a:rPr lang="cs-CZ" sz="1200" b="1" dirty="0">
                  <a:ln w="1270">
                    <a:noFill/>
                    <a:bevel/>
                  </a:ln>
                  <a:solidFill>
                    <a:schemeClr val="accent3"/>
                  </a:solidFill>
                  <a:latin typeface="Sora" pitchFamily="2" charset="0"/>
                  <a:ea typeface="Merriweather"/>
                  <a:cs typeface="Sora" pitchFamily="2" charset="0"/>
                  <a:sym typeface="Merriweather"/>
                </a:rPr>
                <a:t>Poptejte nás také</a:t>
              </a:r>
              <a:endParaRPr lang="cs-CZ" sz="1000" b="1" dirty="0">
                <a:ln w="1270">
                  <a:noFill/>
                  <a:bevel/>
                </a:ln>
                <a:solidFill>
                  <a:schemeClr val="accent3"/>
                </a:solidFill>
                <a:latin typeface="Sora" pitchFamily="2" charset="0"/>
                <a:cs typeface="Sora" pitchFamily="2" charset="0"/>
              </a:endParaRPr>
            </a:p>
          </p:txBody>
        </p:sp>
      </p:grp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6669E6FA-78C6-32A2-A46C-431632273832}"/>
              </a:ext>
            </a:extLst>
          </p:cNvPr>
          <p:cNvCxnSpPr/>
          <p:nvPr/>
        </p:nvCxnSpPr>
        <p:spPr>
          <a:xfrm>
            <a:off x="10045700" y="0"/>
            <a:ext cx="0" cy="11309350"/>
          </a:xfrm>
          <a:prstGeom prst="line">
            <a:avLst/>
          </a:prstGeom>
          <a:ln w="6350">
            <a:solidFill>
              <a:schemeClr val="tx2">
                <a:lumMod val="50000"/>
                <a:alpha val="59000"/>
              </a:schemeClr>
            </a:solidFill>
          </a:ln>
          <a:effectLst>
            <a:outerShdw blurRad="368285" sx="101000" sy="101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03;p26">
            <a:extLst>
              <a:ext uri="{FF2B5EF4-FFF2-40B4-BE49-F238E27FC236}">
                <a16:creationId xmlns:a16="http://schemas.microsoft.com/office/drawing/2014/main" id="{C9536CC4-18E1-5224-DEEE-71A11DF46557}"/>
              </a:ext>
            </a:extLst>
          </p:cNvPr>
          <p:cNvSpPr txBox="1"/>
          <p:nvPr/>
        </p:nvSpPr>
        <p:spPr>
          <a:xfrm>
            <a:off x="771142" y="9970758"/>
            <a:ext cx="2660327" cy="68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9100" rIns="0" bIns="0" anchor="ctr" anchorCtr="0">
            <a:spAutoFit/>
          </a:bodyPr>
          <a:lstStyle/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 spc="30" dirty="0">
                <a:ln w="6350">
                  <a:noFill/>
                </a:ln>
                <a:solidFill>
                  <a:schemeClr val="tx1"/>
                </a:solidFill>
                <a:latin typeface="Seylogo" pitchFamily="2" charset="-127"/>
                <a:ea typeface="Seylogo" pitchFamily="2" charset="-127"/>
                <a:cs typeface="Sora" pitchFamily="2" charset="0"/>
                <a:sym typeface="Merriweather"/>
              </a:rPr>
              <a:t>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1">
          <a:extLst>
            <a:ext uri="{FF2B5EF4-FFF2-40B4-BE49-F238E27FC236}">
              <a16:creationId xmlns:a16="http://schemas.microsoft.com/office/drawing/2014/main" id="{331B07C1-5FB2-1DD9-90AD-1BC0BE7E0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rázku 3">
            <a:extLst>
              <a:ext uri="{FF2B5EF4-FFF2-40B4-BE49-F238E27FC236}">
                <a16:creationId xmlns:a16="http://schemas.microsoft.com/office/drawing/2014/main" id="{19ACA807-04DD-F0B9-DAA0-2395702D43A5}"/>
              </a:ext>
            </a:extLst>
          </p:cNvPr>
          <p:cNvSpPr>
            <a:spLocks noGrp="1"/>
          </p:cNvSpPr>
          <p:nvPr>
            <p:ph type="pic" idx="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04C05736-C00C-52E8-5F66-A05AC8794513}"/>
              </a:ext>
            </a:extLst>
          </p:cNvPr>
          <p:cNvSpPr/>
          <p:nvPr/>
        </p:nvSpPr>
        <p:spPr>
          <a:xfrm rot="10800000">
            <a:off x="6471299" y="115888"/>
            <a:ext cx="3571589" cy="11077575"/>
          </a:xfrm>
          <a:prstGeom prst="rect">
            <a:avLst/>
          </a:prstGeom>
          <a:gradFill flip="none" rotWithShape="1">
            <a:gsLst>
              <a:gs pos="15000">
                <a:schemeClr val="tx1">
                  <a:lumMod val="95000"/>
                  <a:lumOff val="5000"/>
                  <a:alpha val="0"/>
                </a:schemeClr>
              </a:gs>
              <a:gs pos="100000">
                <a:schemeClr val="tx1">
                  <a:lumMod val="95000"/>
                  <a:lumOff val="5000"/>
                  <a:alpha val="37197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8" name="Google Shape;418;p40">
            <a:extLst>
              <a:ext uri="{FF2B5EF4-FFF2-40B4-BE49-F238E27FC236}">
                <a16:creationId xmlns:a16="http://schemas.microsoft.com/office/drawing/2014/main" id="{42A2E15E-A0A3-7ABE-E781-EDC5D2B75F18}"/>
              </a:ext>
            </a:extLst>
          </p:cNvPr>
          <p:cNvSpPr txBox="1"/>
          <p:nvPr/>
        </p:nvSpPr>
        <p:spPr>
          <a:xfrm>
            <a:off x="11373412" y="1873971"/>
            <a:ext cx="7695676" cy="63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r>
              <a:t>{{vysledek}}</a:t>
            </a:r>
          </a:p>
        </p:txBody>
      </p:sp>
      <p:sp>
        <p:nvSpPr>
          <p:cNvPr id="18" name="Volný tvar 17">
            <a:extLst>
              <a:ext uri="{FF2B5EF4-FFF2-40B4-BE49-F238E27FC236}">
                <a16:creationId xmlns:a16="http://schemas.microsoft.com/office/drawing/2014/main" id="{FCB8B2C4-E3D0-678E-54A8-2B5052C5A377}"/>
              </a:ext>
            </a:extLst>
          </p:cNvPr>
          <p:cNvSpPr/>
          <p:nvPr/>
        </p:nvSpPr>
        <p:spPr>
          <a:xfrm>
            <a:off x="8293100" y="7981991"/>
            <a:ext cx="2224965" cy="2779568"/>
          </a:xfrm>
          <a:custGeom>
            <a:avLst/>
            <a:gdLst>
              <a:gd name="connsiteX0" fmla="*/ 2028196 w 2028195"/>
              <a:gd name="connsiteY0" fmla="*/ 706593 h 2533750"/>
              <a:gd name="connsiteX1" fmla="*/ 788677 w 2028195"/>
              <a:gd name="connsiteY1" fmla="*/ 1264495 h 2533750"/>
              <a:gd name="connsiteX2" fmla="*/ 2028196 w 2028195"/>
              <a:gd name="connsiteY2" fmla="*/ 1827155 h 2533750"/>
              <a:gd name="connsiteX3" fmla="*/ 2028196 w 2028195"/>
              <a:gd name="connsiteY3" fmla="*/ 2533750 h 2533750"/>
              <a:gd name="connsiteX4" fmla="*/ 0 w 2028195"/>
              <a:gd name="connsiteY4" fmla="*/ 1620172 h 2533750"/>
              <a:gd name="connsiteX5" fmla="*/ 0 w 2028195"/>
              <a:gd name="connsiteY5" fmla="*/ 913576 h 2533750"/>
              <a:gd name="connsiteX6" fmla="*/ 2028196 w 2028195"/>
              <a:gd name="connsiteY6" fmla="*/ 0 h 2533750"/>
              <a:gd name="connsiteX7" fmla="*/ 2028196 w 2028195"/>
              <a:gd name="connsiteY7" fmla="*/ 706593 h 25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8195" h="2533750">
                <a:moveTo>
                  <a:pt x="2028196" y="706593"/>
                </a:moveTo>
                <a:lnTo>
                  <a:pt x="788677" y="1264495"/>
                </a:lnTo>
                <a:lnTo>
                  <a:pt x="2028196" y="1827155"/>
                </a:lnTo>
                <a:lnTo>
                  <a:pt x="2028196" y="2533750"/>
                </a:lnTo>
                <a:lnTo>
                  <a:pt x="0" y="1620172"/>
                </a:lnTo>
                <a:lnTo>
                  <a:pt x="0" y="913576"/>
                </a:lnTo>
                <a:lnTo>
                  <a:pt x="2028196" y="0"/>
                </a:lnTo>
                <a:lnTo>
                  <a:pt x="2028196" y="706593"/>
                </a:lnTo>
                <a:close/>
              </a:path>
            </a:pathLst>
          </a:custGeom>
          <a:solidFill>
            <a:schemeClr val="accent2"/>
          </a:solidFill>
          <a:ln w="5339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17FC088B-D749-74E4-3420-437E1CF5CDED}"/>
              </a:ext>
            </a:extLst>
          </p:cNvPr>
          <p:cNvSpPr txBox="1"/>
          <p:nvPr/>
        </p:nvSpPr>
        <p:spPr>
          <a:xfrm rot="16200000">
            <a:off x="4705014" y="3989334"/>
            <a:ext cx="8876114" cy="156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t>{{citace}}</a:t>
            </a:r>
          </a:p>
        </p:txBody>
      </p:sp>
      <p:sp>
        <p:nvSpPr>
          <p:cNvPr id="25" name="Google Shape;415;p40">
            <a:extLst>
              <a:ext uri="{FF2B5EF4-FFF2-40B4-BE49-F238E27FC236}">
                <a16:creationId xmlns:a16="http://schemas.microsoft.com/office/drawing/2014/main" id="{A1163248-9682-06AE-4135-4D1EFF7D7AD6}"/>
              </a:ext>
            </a:extLst>
          </p:cNvPr>
          <p:cNvSpPr txBox="1"/>
          <p:nvPr/>
        </p:nvSpPr>
        <p:spPr>
          <a:xfrm>
            <a:off x="15447148" y="2904368"/>
            <a:ext cx="3571797" cy="253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>
              <a:lnSpc>
                <a:spcPct val="140000"/>
              </a:lnSpc>
            </a:pP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Dále se plánuje zavedení inkrementálních </a:t>
            </a:r>
            <a:r>
              <a:rPr lang="cs-CZ" sz="1300" dirty="0" err="1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nápočtů</a:t>
            </a: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 pro rozsáhlé faktové tabulky, a efektivnější správa </a:t>
            </a:r>
            <a:r>
              <a:rPr lang="cs-CZ" sz="1300" dirty="0" err="1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partitions</a:t>
            </a: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. </a:t>
            </a:r>
          </a:p>
          <a:p>
            <a:pPr marL="12700" marR="5080">
              <a:lnSpc>
                <a:spcPct val="140000"/>
              </a:lnSpc>
            </a:pPr>
            <a:endParaRPr lang="cs-CZ" sz="1300" dirty="0">
              <a:solidFill>
                <a:schemeClr val="dk1"/>
              </a:solidFill>
              <a:latin typeface="Sora Light" pitchFamily="2" charset="0"/>
              <a:ea typeface="Roboto Light"/>
              <a:cs typeface="Sora Light" pitchFamily="2" charset="0"/>
              <a:sym typeface="Roboto Light"/>
            </a:endParaRPr>
          </a:p>
          <a:p>
            <a:pPr marL="12700" marR="5080">
              <a:lnSpc>
                <a:spcPct val="140000"/>
              </a:lnSpc>
            </a:pP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Cílem všech těchto kroků je dlouhodobá udržitelnost, škálovatelnost a posílení celkové výkonnosti DWH řešení tak, aby odpovídalo rostoucím požadavkům firmy i jednotlivých oddělení.</a:t>
            </a:r>
          </a:p>
        </p:txBody>
      </p:sp>
      <p:sp>
        <p:nvSpPr>
          <p:cNvPr id="26" name="Google Shape;415;p40">
            <a:extLst>
              <a:ext uri="{FF2B5EF4-FFF2-40B4-BE49-F238E27FC236}">
                <a16:creationId xmlns:a16="http://schemas.microsoft.com/office/drawing/2014/main" id="{0739AD75-3F27-C323-013C-58C0AAF259CD}"/>
              </a:ext>
            </a:extLst>
          </p:cNvPr>
          <p:cNvSpPr txBox="1"/>
          <p:nvPr/>
        </p:nvSpPr>
        <p:spPr>
          <a:xfrm>
            <a:off x="11373412" y="2895228"/>
            <a:ext cx="3571797" cy="449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>
              <a:lnSpc>
                <a:spcPct val="140000"/>
              </a:lnSpc>
            </a:pPr>
            <a:r>
              <a:rPr lang="cs-CZ" sz="1300" dirty="0">
                <a:solidFill>
                  <a:schemeClr val="tx1"/>
                </a:solidFill>
                <a:latin typeface="Sora Light"/>
                <a:ea typeface="Roboto Light"/>
                <a:cs typeface="Sora Light"/>
                <a:sym typeface="Roboto Light"/>
              </a:rPr>
              <a:t>Redesign klíčové části datového skladu</a:t>
            </a:r>
            <a:r>
              <a:rPr lang="cs-CZ" sz="1300" dirty="0">
                <a:solidFill>
                  <a:schemeClr val="dk1"/>
                </a:solidFill>
                <a:latin typeface="Sora Light"/>
                <a:ea typeface="Roboto Light"/>
                <a:cs typeface="Sora Light"/>
                <a:sym typeface="Roboto Light"/>
              </a:rPr>
              <a:t> byl zásadním milníkem, ale současně představuje základ pro další etapy rozvoje.</a:t>
            </a:r>
          </a:p>
          <a:p>
            <a:pPr marL="12700" marR="5080">
              <a:lnSpc>
                <a:spcPct val="140000"/>
              </a:lnSpc>
            </a:pPr>
            <a:endParaRPr lang="cs-CZ" sz="1300" dirty="0">
              <a:solidFill>
                <a:schemeClr val="dk1"/>
              </a:solidFill>
              <a:latin typeface="Sora Light" pitchFamily="2" charset="0"/>
              <a:ea typeface="Roboto Light"/>
              <a:cs typeface="Sora Light" pitchFamily="2" charset="0"/>
              <a:sym typeface="Roboto Light"/>
            </a:endParaRPr>
          </a:p>
          <a:p>
            <a:pPr marL="12700" marR="5080">
              <a:lnSpc>
                <a:spcPct val="140000"/>
              </a:lnSpc>
            </a:pP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 V nejbližším období se </a:t>
            </a:r>
            <a:r>
              <a:rPr lang="cs-CZ" sz="1300" dirty="0" err="1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ComAp</a:t>
            </a: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 soustředí na doplnění chybějících entit a sloupců, které aktuálně snižují efektivitu některých částí načítání. Očekávané zrychlení a snížení zátěže přinese další provozní úspory. </a:t>
            </a:r>
          </a:p>
          <a:p>
            <a:pPr marL="12700" marR="5080">
              <a:lnSpc>
                <a:spcPct val="140000"/>
              </a:lnSpc>
            </a:pPr>
            <a:endParaRPr lang="cs-CZ" sz="1300" dirty="0">
              <a:solidFill>
                <a:schemeClr val="dk1"/>
              </a:solidFill>
              <a:latin typeface="Sora Light" pitchFamily="2" charset="0"/>
              <a:ea typeface="Roboto Light"/>
              <a:cs typeface="Sora Light" pitchFamily="2" charset="0"/>
              <a:sym typeface="Roboto Light"/>
            </a:endParaRPr>
          </a:p>
          <a:p>
            <a:pPr marL="12700" marR="5080">
              <a:lnSpc>
                <a:spcPct val="140000"/>
              </a:lnSpc>
            </a:pPr>
            <a:r>
              <a:rPr lang="cs-CZ" sz="1300" dirty="0">
                <a:solidFill>
                  <a:schemeClr val="dk1"/>
                </a:solidFill>
                <a:latin typeface="Sora Light" pitchFamily="2" charset="0"/>
                <a:ea typeface="Roboto Light"/>
                <a:cs typeface="Sora Light" pitchFamily="2" charset="0"/>
                <a:sym typeface="Roboto Light"/>
              </a:rPr>
              <a:t>Paralelně se připravuje rozšíření inkrementální logiky i na další klíčové zdroje: např. CRM a CDS, což sníží přenášený objem dat o jednotky GB při každém načtení.</a:t>
            </a:r>
          </a:p>
        </p:txBody>
      </p: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B58DCA97-C62C-9677-BD6E-473B30341DEE}"/>
              </a:ext>
            </a:extLst>
          </p:cNvPr>
          <p:cNvCxnSpPr/>
          <p:nvPr/>
        </p:nvCxnSpPr>
        <p:spPr>
          <a:xfrm>
            <a:off x="10045700" y="0"/>
            <a:ext cx="0" cy="11309350"/>
          </a:xfrm>
          <a:prstGeom prst="line">
            <a:avLst/>
          </a:prstGeom>
          <a:ln w="12700">
            <a:solidFill>
              <a:schemeClr val="tx2">
                <a:lumMod val="75000"/>
                <a:alpha val="87000"/>
              </a:schemeClr>
            </a:solidFill>
          </a:ln>
          <a:effectLst>
            <a:outerShdw blurRad="368285" sx="101000" sy="101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Skupina 37">
            <a:extLst>
              <a:ext uri="{FF2B5EF4-FFF2-40B4-BE49-F238E27FC236}">
                <a16:creationId xmlns:a16="http://schemas.microsoft.com/office/drawing/2014/main" id="{ED004548-7F09-8473-186A-6FD9912FE25A}"/>
              </a:ext>
            </a:extLst>
          </p:cNvPr>
          <p:cNvGrpSpPr/>
          <p:nvPr/>
        </p:nvGrpSpPr>
        <p:grpSpPr>
          <a:xfrm>
            <a:off x="11406230" y="8537409"/>
            <a:ext cx="7077958" cy="2008250"/>
            <a:chOff x="178586" y="7187049"/>
            <a:chExt cx="9955021" cy="3063643"/>
          </a:xfrm>
        </p:grpSpPr>
        <p:sp>
          <p:nvSpPr>
            <p:cNvPr id="39" name="Google Shape;386;p38">
              <a:extLst>
                <a:ext uri="{FF2B5EF4-FFF2-40B4-BE49-F238E27FC236}">
                  <a16:creationId xmlns:a16="http://schemas.microsoft.com/office/drawing/2014/main" id="{131CAD65-067C-9C9C-464B-3C57275CFE91}"/>
                </a:ext>
              </a:extLst>
            </p:cNvPr>
            <p:cNvSpPr txBox="1"/>
            <p:nvPr/>
          </p:nvSpPr>
          <p:spPr>
            <a:xfrm>
              <a:off x="1868907" y="7206423"/>
              <a:ext cx="8264700" cy="3044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050" rIns="0" bIns="0" anchor="t" anchorCtr="0">
              <a:noAutofit/>
            </a:bodyPr>
            <a:lstStyle/>
            <a:p>
              <a:pPr marL="12700" marR="5080" lvl="0">
                <a:lnSpc>
                  <a:spcPct val="123300"/>
                </a:lnSpc>
              </a:pPr>
              <a:r>
                <a:rPr lang="cs-CZ" sz="1600" b="1" spc="30" dirty="0">
                  <a:ln w="6350">
                    <a:solidFill>
                      <a:srgbClr val="023444"/>
                    </a:solidFill>
                    <a:bevel/>
                  </a:ln>
                  <a:solidFill>
                    <a:srgbClr val="023444"/>
                  </a:solidFill>
                  <a:latin typeface="Sora"/>
                  <a:ea typeface="Merriweather"/>
                  <a:cs typeface="Sora"/>
                  <a:sym typeface="Merriweather"/>
                </a:rPr>
                <a:t>„</a:t>
              </a:r>
              <a:r>
                <a:rPr lang="cs-CZ" sz="1600" b="1" spc="30" dirty="0">
                  <a:ln w="6350">
                    <a:solidFill>
                      <a:srgbClr val="023444"/>
                    </a:solidFill>
                    <a:bevel/>
                  </a:ln>
                  <a:solidFill>
                    <a:srgbClr val="023444"/>
                  </a:solidFill>
                  <a:latin typeface="Sora"/>
                  <a:cs typeface="Sora"/>
                  <a:sym typeface="Merriweather"/>
                </a:rPr>
                <a:t>Benefity redesignu vi</a:t>
              </a:r>
              <a:r>
                <a:rPr lang="cs-CZ" sz="1600" b="1" spc="30" dirty="0">
                  <a:ln w="6350">
                    <a:solidFill>
                      <a:srgbClr val="023444"/>
                    </a:solidFill>
                    <a:bevel/>
                  </a:ln>
                  <a:solidFill>
                    <a:srgbClr val="023444"/>
                  </a:solidFill>
                  <a:latin typeface="Sora"/>
                  <a:ea typeface="Merriweather"/>
                  <a:cs typeface="Sora"/>
                  <a:sym typeface="Merriweather"/>
                </a:rPr>
                <a:t>díme okamžitě a plánujeme na ně navázat dalšími optimalizacemi.”</a:t>
              </a:r>
            </a:p>
            <a:p>
              <a:pPr marL="12700" marR="5080" lvl="0">
                <a:lnSpc>
                  <a:spcPct val="123300"/>
                </a:lnSpc>
              </a:pPr>
              <a:endParaRPr lang="cs-CZ" sz="1100" b="1" spc="30" dirty="0">
                <a:solidFill>
                  <a:srgbClr val="023444"/>
                </a:solidFill>
                <a:latin typeface="Sora" pitchFamily="2" charset="0"/>
                <a:ea typeface="Merriweather"/>
                <a:cs typeface="Sora" pitchFamily="2" charset="0"/>
                <a:sym typeface="Merriweather"/>
              </a:endParaRPr>
            </a:p>
            <a:p>
              <a:pPr marL="12700" marR="5080">
                <a:lnSpc>
                  <a:spcPct val="123300"/>
                </a:lnSpc>
              </a:pPr>
              <a:r>
                <a:rPr lang="cs-CZ" sz="1200" b="1" spc="30" dirty="0">
                  <a:ln>
                    <a:noFill/>
                    <a:bevel/>
                  </a:ln>
                  <a:solidFill>
                    <a:schemeClr val="accent2"/>
                  </a:solidFill>
                  <a:latin typeface="Sora" pitchFamily="2" charset="0"/>
                  <a:ea typeface="Merriweather"/>
                  <a:cs typeface="Sora" pitchFamily="2" charset="0"/>
                  <a:sym typeface="Merriweather"/>
                </a:rPr>
                <a:t>JANE DOE, CEO SPOLEČNOSTI</a:t>
              </a:r>
              <a:endParaRPr lang="cs-CZ" sz="1000" b="1" spc="30" dirty="0">
                <a:ln>
                  <a:noFill/>
                  <a:bevel/>
                </a:ln>
                <a:solidFill>
                  <a:schemeClr val="accent2"/>
                </a:solidFill>
                <a:latin typeface="Sora" pitchFamily="2" charset="0"/>
                <a:cs typeface="Sora" pitchFamily="2" charset="0"/>
              </a:endParaRPr>
            </a:p>
          </p:txBody>
        </p:sp>
        <p:pic>
          <p:nvPicPr>
            <p:cNvPr id="40" name="Grafický objekt 39">
              <a:extLst>
                <a:ext uri="{FF2B5EF4-FFF2-40B4-BE49-F238E27FC236}">
                  <a16:creationId xmlns:a16="http://schemas.microsoft.com/office/drawing/2014/main" id="{C067FF74-240D-6A49-6AD7-BF3122BFB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8586" y="7187049"/>
              <a:ext cx="1166758" cy="1190636"/>
            </a:xfrm>
            <a:prstGeom prst="rect">
              <a:avLst/>
            </a:prstGeom>
          </p:spPr>
        </p:pic>
      </p:grpSp>
      <p:grpSp>
        <p:nvGrpSpPr>
          <p:cNvPr id="5" name="Skupina 4">
            <a:extLst>
              <a:ext uri="{FF2B5EF4-FFF2-40B4-BE49-F238E27FC236}">
                <a16:creationId xmlns:a16="http://schemas.microsoft.com/office/drawing/2014/main" id="{5A9639B6-9DFB-A98E-1906-7F926DB971C0}"/>
              </a:ext>
            </a:extLst>
          </p:cNvPr>
          <p:cNvGrpSpPr/>
          <p:nvPr/>
        </p:nvGrpSpPr>
        <p:grpSpPr>
          <a:xfrm>
            <a:off x="17469394" y="729807"/>
            <a:ext cx="1893471" cy="589708"/>
            <a:chOff x="261585" y="10382443"/>
            <a:chExt cx="2603837" cy="810946"/>
          </a:xfrm>
        </p:grpSpPr>
        <p:sp>
          <p:nvSpPr>
            <p:cNvPr id="6" name="Obdélník 5">
              <a:hlinkClick r:id="rId5"/>
              <a:extLst>
                <a:ext uri="{FF2B5EF4-FFF2-40B4-BE49-F238E27FC236}">
                  <a16:creationId xmlns:a16="http://schemas.microsoft.com/office/drawing/2014/main" id="{95416DC0-6A99-8684-2C15-76C3319986B0}"/>
                </a:ext>
              </a:extLst>
            </p:cNvPr>
            <p:cNvSpPr/>
            <p:nvPr/>
          </p:nvSpPr>
          <p:spPr>
            <a:xfrm>
              <a:off x="261585" y="10382443"/>
              <a:ext cx="2603837" cy="8109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7" name="Google Shape;387;p38">
              <a:extLst>
                <a:ext uri="{FF2B5EF4-FFF2-40B4-BE49-F238E27FC236}">
                  <a16:creationId xmlns:a16="http://schemas.microsoft.com/office/drawing/2014/main" id="{DC21CE32-92FD-79E3-732E-555C4946A664}"/>
                </a:ext>
              </a:extLst>
            </p:cNvPr>
            <p:cNvSpPr txBox="1"/>
            <p:nvPr/>
          </p:nvSpPr>
          <p:spPr>
            <a:xfrm>
              <a:off x="536884" y="10616099"/>
              <a:ext cx="2047984" cy="329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050" rIns="0" bIns="0" anchor="t" anchorCtr="0">
              <a:spAutoFit/>
            </a:bodyPr>
            <a:lstStyle/>
            <a:p>
              <a:pPr marL="808355" marR="5080" lvl="0" indent="-796290" algn="ctr">
                <a:lnSpc>
                  <a:spcPct val="123300"/>
                </a:lnSpc>
              </a:pPr>
              <a:r>
                <a:rPr lang="cs-CZ" sz="1200" b="1" dirty="0">
                  <a:ln w="1270">
                    <a:noFill/>
                    <a:bevel/>
                  </a:ln>
                  <a:solidFill>
                    <a:schemeClr val="accent3"/>
                  </a:solidFill>
                  <a:latin typeface="Sora" pitchFamily="2" charset="0"/>
                  <a:ea typeface="Merriweather"/>
                  <a:cs typeface="Sora" pitchFamily="2" charset="0"/>
                  <a:sym typeface="Merriweather"/>
                </a:rPr>
                <a:t>Poptejte nás také</a:t>
              </a:r>
              <a:endParaRPr lang="cs-CZ" sz="1000" b="1" dirty="0">
                <a:ln w="1270">
                  <a:noFill/>
                  <a:bevel/>
                </a:ln>
                <a:solidFill>
                  <a:schemeClr val="accent3"/>
                </a:solidFill>
                <a:latin typeface="Sora" pitchFamily="2" charset="0"/>
                <a:cs typeface="Sora" pitchFamily="2" charset="0"/>
              </a:endParaRPr>
            </a:p>
          </p:txBody>
        </p:sp>
      </p:grpSp>
      <p:sp>
        <p:nvSpPr>
          <p:cNvPr id="2" name="Google Shape;103;p26">
            <a:extLst>
              <a:ext uri="{FF2B5EF4-FFF2-40B4-BE49-F238E27FC236}">
                <a16:creationId xmlns:a16="http://schemas.microsoft.com/office/drawing/2014/main" id="{0FA42053-6CDD-B339-C51E-5CFA51B7369F}"/>
              </a:ext>
            </a:extLst>
          </p:cNvPr>
          <p:cNvSpPr txBox="1"/>
          <p:nvPr/>
        </p:nvSpPr>
        <p:spPr>
          <a:xfrm>
            <a:off x="771142" y="9970758"/>
            <a:ext cx="2660327" cy="68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9100" rIns="0" bIns="0" anchor="ctr" anchorCtr="0">
            <a:spAutoFit/>
          </a:bodyPr>
          <a:lstStyle/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 spc="30" dirty="0">
                <a:ln w="6350">
                  <a:noFill/>
                </a:ln>
                <a:solidFill>
                  <a:schemeClr val="bg1"/>
                </a:solidFill>
                <a:latin typeface="Seylogo" pitchFamily="2" charset="-127"/>
                <a:ea typeface="Seylogo" pitchFamily="2" charset="-127"/>
                <a:cs typeface="Sora" pitchFamily="2" charset="0"/>
                <a:sym typeface="Merriweather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3620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rázku 3">
            <a:extLst>
              <a:ext uri="{FF2B5EF4-FFF2-40B4-BE49-F238E27FC236}">
                <a16:creationId xmlns:a16="http://schemas.microsoft.com/office/drawing/2014/main" id="{D6334C99-C193-2DBE-4135-93A460A397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14" name="Obdélník 513">
            <a:extLst>
              <a:ext uri="{FF2B5EF4-FFF2-40B4-BE49-F238E27FC236}">
                <a16:creationId xmlns:a16="http://schemas.microsoft.com/office/drawing/2014/main" id="{6900E240-F640-35A6-E9CE-24799B7526D9}"/>
              </a:ext>
            </a:extLst>
          </p:cNvPr>
          <p:cNvSpPr/>
          <p:nvPr/>
        </p:nvSpPr>
        <p:spPr>
          <a:xfrm>
            <a:off x="152398" y="125842"/>
            <a:ext cx="2293613" cy="11027933"/>
          </a:xfrm>
          <a:prstGeom prst="rect">
            <a:avLst/>
          </a:prstGeom>
          <a:gradFill flip="none" rotWithShape="1">
            <a:gsLst>
              <a:gs pos="15000">
                <a:schemeClr val="tx1">
                  <a:lumMod val="95000"/>
                  <a:lumOff val="5000"/>
                  <a:alpha val="0"/>
                </a:schemeClr>
              </a:gs>
              <a:gs pos="100000">
                <a:schemeClr val="tx1">
                  <a:lumMod val="95000"/>
                  <a:lumOff val="5000"/>
                  <a:alpha val="37197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09" name="Google Shape;489;p44">
            <a:extLst>
              <a:ext uri="{FF2B5EF4-FFF2-40B4-BE49-F238E27FC236}">
                <a16:creationId xmlns:a16="http://schemas.microsoft.com/office/drawing/2014/main" id="{9DF4AA77-DD4C-26D3-6950-1244241765AC}"/>
              </a:ext>
            </a:extLst>
          </p:cNvPr>
          <p:cNvSpPr/>
          <p:nvPr/>
        </p:nvSpPr>
        <p:spPr>
          <a:xfrm>
            <a:off x="5218545" y="125844"/>
            <a:ext cx="4833966" cy="11053690"/>
          </a:xfrm>
          <a:custGeom>
            <a:avLst/>
            <a:gdLst/>
            <a:ahLst/>
            <a:cxnLst/>
            <a:rect l="l" t="t" r="r" b="b"/>
            <a:pathLst>
              <a:path w="19874230" h="11078210" extrusionOk="0">
                <a:moveTo>
                  <a:pt x="19873740" y="0"/>
                </a:moveTo>
                <a:lnTo>
                  <a:pt x="0" y="0"/>
                </a:lnTo>
                <a:lnTo>
                  <a:pt x="0" y="11078196"/>
                </a:lnTo>
                <a:lnTo>
                  <a:pt x="19873740" y="11078196"/>
                </a:lnTo>
                <a:lnTo>
                  <a:pt x="19873740" y="0"/>
                </a:lnTo>
                <a:close/>
              </a:path>
            </a:pathLst>
          </a:custGeom>
          <a:solidFill>
            <a:schemeClr val="bg1">
              <a:alpha val="95747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sz="1800" dirty="0"/>
          </a:p>
        </p:txBody>
      </p:sp>
      <p:sp>
        <p:nvSpPr>
          <p:cNvPr id="489" name="Google Shape;489;p44"/>
          <p:cNvSpPr/>
          <p:nvPr/>
        </p:nvSpPr>
        <p:spPr>
          <a:xfrm>
            <a:off x="10060759" y="125843"/>
            <a:ext cx="5238750" cy="11050157"/>
          </a:xfrm>
          <a:custGeom>
            <a:avLst/>
            <a:gdLst/>
            <a:ahLst/>
            <a:cxnLst/>
            <a:rect l="l" t="t" r="r" b="b"/>
            <a:pathLst>
              <a:path w="19874230" h="11078210" extrusionOk="0">
                <a:moveTo>
                  <a:pt x="19873740" y="0"/>
                </a:moveTo>
                <a:lnTo>
                  <a:pt x="0" y="0"/>
                </a:lnTo>
                <a:lnTo>
                  <a:pt x="0" y="11078196"/>
                </a:lnTo>
                <a:lnTo>
                  <a:pt x="19873740" y="11078196"/>
                </a:lnTo>
                <a:lnTo>
                  <a:pt x="1987374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sz="1800" dirty="0"/>
          </a:p>
        </p:txBody>
      </p:sp>
      <p:sp>
        <p:nvSpPr>
          <p:cNvPr id="493" name="Google Shape;493;p44"/>
          <p:cNvSpPr txBox="1"/>
          <p:nvPr/>
        </p:nvSpPr>
        <p:spPr>
          <a:xfrm>
            <a:off x="10833190" y="6530020"/>
            <a:ext cx="3530840" cy="92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r>
              <a:t>{{rozvoj}}</a:t>
            </a:r>
          </a:p>
        </p:txBody>
      </p:sp>
      <p:sp>
        <p:nvSpPr>
          <p:cNvPr id="17" name="Volný tvar 16">
            <a:extLst>
              <a:ext uri="{FF2B5EF4-FFF2-40B4-BE49-F238E27FC236}">
                <a16:creationId xmlns:a16="http://schemas.microsoft.com/office/drawing/2014/main" id="{D898ADF9-37D8-CC9A-9F80-B1FAC18D8BBA}"/>
              </a:ext>
            </a:extLst>
          </p:cNvPr>
          <p:cNvSpPr/>
          <p:nvPr/>
        </p:nvSpPr>
        <p:spPr>
          <a:xfrm rot="10800000">
            <a:off x="152399" y="839788"/>
            <a:ext cx="2224965" cy="2779568"/>
          </a:xfrm>
          <a:custGeom>
            <a:avLst/>
            <a:gdLst>
              <a:gd name="connsiteX0" fmla="*/ 2028196 w 2028195"/>
              <a:gd name="connsiteY0" fmla="*/ 706593 h 2533750"/>
              <a:gd name="connsiteX1" fmla="*/ 788677 w 2028195"/>
              <a:gd name="connsiteY1" fmla="*/ 1264495 h 2533750"/>
              <a:gd name="connsiteX2" fmla="*/ 2028196 w 2028195"/>
              <a:gd name="connsiteY2" fmla="*/ 1827155 h 2533750"/>
              <a:gd name="connsiteX3" fmla="*/ 2028196 w 2028195"/>
              <a:gd name="connsiteY3" fmla="*/ 2533750 h 2533750"/>
              <a:gd name="connsiteX4" fmla="*/ 0 w 2028195"/>
              <a:gd name="connsiteY4" fmla="*/ 1620172 h 2533750"/>
              <a:gd name="connsiteX5" fmla="*/ 0 w 2028195"/>
              <a:gd name="connsiteY5" fmla="*/ 913576 h 2533750"/>
              <a:gd name="connsiteX6" fmla="*/ 2028196 w 2028195"/>
              <a:gd name="connsiteY6" fmla="*/ 0 h 2533750"/>
              <a:gd name="connsiteX7" fmla="*/ 2028196 w 2028195"/>
              <a:gd name="connsiteY7" fmla="*/ 706593 h 25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8195" h="2533750">
                <a:moveTo>
                  <a:pt x="2028196" y="706593"/>
                </a:moveTo>
                <a:lnTo>
                  <a:pt x="788677" y="1264495"/>
                </a:lnTo>
                <a:lnTo>
                  <a:pt x="2028196" y="1827155"/>
                </a:lnTo>
                <a:lnTo>
                  <a:pt x="2028196" y="2533750"/>
                </a:lnTo>
                <a:lnTo>
                  <a:pt x="0" y="1620172"/>
                </a:lnTo>
                <a:lnTo>
                  <a:pt x="0" y="913576"/>
                </a:lnTo>
                <a:lnTo>
                  <a:pt x="2028196" y="0"/>
                </a:lnTo>
                <a:lnTo>
                  <a:pt x="2028196" y="706593"/>
                </a:lnTo>
                <a:close/>
              </a:path>
            </a:pathLst>
          </a:custGeom>
          <a:solidFill>
            <a:schemeClr val="accent6"/>
          </a:solidFill>
          <a:ln w="53390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6A6C8C0E-68A3-56CC-3336-9452B10521FC}"/>
              </a:ext>
            </a:extLst>
          </p:cNvPr>
          <p:cNvSpPr txBox="1"/>
          <p:nvPr/>
        </p:nvSpPr>
        <p:spPr>
          <a:xfrm rot="16200000">
            <a:off x="-1559843" y="3923767"/>
            <a:ext cx="5835795" cy="156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cs-CZ" sz="9500" b="1" i="0" spc="50" dirty="0">
                <a:ln w="25400">
                  <a:solidFill>
                    <a:schemeClr val="bg1"/>
                  </a:solidFill>
                  <a:bevel/>
                </a:ln>
                <a:solidFill>
                  <a:schemeClr val="bg1"/>
                </a:solidFill>
                <a:latin typeface="Sora ExtraBold" pitchFamily="2" charset="0"/>
                <a:cs typeface="Sora ExtraBold" pitchFamily="2" charset="0"/>
              </a:rPr>
              <a:t>Přínosy</a:t>
            </a:r>
          </a:p>
        </p:txBody>
      </p:sp>
      <p:sp>
        <p:nvSpPr>
          <p:cNvPr id="21" name="Google Shape;493;p44">
            <a:extLst>
              <a:ext uri="{FF2B5EF4-FFF2-40B4-BE49-F238E27FC236}">
                <a16:creationId xmlns:a16="http://schemas.microsoft.com/office/drawing/2014/main" id="{3D298CC1-012E-036C-51F6-28EA358FA32C}"/>
              </a:ext>
            </a:extLst>
          </p:cNvPr>
          <p:cNvSpPr txBox="1"/>
          <p:nvPr/>
        </p:nvSpPr>
        <p:spPr>
          <a:xfrm>
            <a:off x="10833190" y="4737099"/>
            <a:ext cx="3530829" cy="1485901"/>
          </a:xfrm>
          <a:prstGeom prst="rect">
            <a:avLst/>
          </a:prstGeom>
          <a:noFill/>
          <a:ln w="12700">
            <a:noFill/>
            <a:bevel/>
          </a:ln>
        </p:spPr>
        <p:txBody>
          <a:bodyPr spcFirstLastPara="1" wrap="square" lIns="0" tIns="12050" rIns="0" bIns="0" anchor="b" anchorCtr="0">
            <a:noAutofit/>
          </a:bodyPr>
          <a:lstStyle/>
          <a:p>
            <a:pPr marL="12700" marR="5080" lvl="0" indent="-1270" algn="ctr" rtl="0">
              <a:lnSpc>
                <a:spcPct val="12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 b="1" spc="30" dirty="0">
                <a:ln>
                  <a:solidFill>
                    <a:srgbClr val="023444"/>
                  </a:solidFill>
                  <a:bevel/>
                </a:ln>
                <a:solidFill>
                  <a:srgbClr val="023444"/>
                </a:solidFill>
                <a:latin typeface="Sora ExtraBold" pitchFamily="2" charset="0"/>
                <a:ea typeface="Merriweather"/>
                <a:cs typeface="Sora ExtraBold" pitchFamily="2" charset="0"/>
                <a:sym typeface="Merriweather"/>
              </a:rPr>
              <a:t>Významné provozní úspory</a:t>
            </a:r>
            <a:endParaRPr lang="cs-CZ" sz="1600" b="1" spc="30" dirty="0">
              <a:ln>
                <a:solidFill>
                  <a:srgbClr val="023444"/>
                </a:solidFill>
                <a:bevel/>
              </a:ln>
              <a:solidFill>
                <a:srgbClr val="023444"/>
              </a:solidFill>
              <a:latin typeface="Sora ExtraBold" pitchFamily="2" charset="0"/>
              <a:cs typeface="Sora ExtraBold" pitchFamily="2" charset="0"/>
            </a:endParaRPr>
          </a:p>
        </p:txBody>
      </p:sp>
      <p:grpSp>
        <p:nvGrpSpPr>
          <p:cNvPr id="469" name="Zástupný symbol obrázku 467">
            <a:extLst>
              <a:ext uri="{FF2B5EF4-FFF2-40B4-BE49-F238E27FC236}">
                <a16:creationId xmlns:a16="http://schemas.microsoft.com/office/drawing/2014/main" id="{E66F1FC9-B3EE-1DDC-359E-72BC0AA95E5C}"/>
              </a:ext>
            </a:extLst>
          </p:cNvPr>
          <p:cNvGrpSpPr/>
          <p:nvPr/>
        </p:nvGrpSpPr>
        <p:grpSpPr>
          <a:xfrm>
            <a:off x="12039841" y="2839841"/>
            <a:ext cx="1117538" cy="1762229"/>
            <a:chOff x="11966019" y="2538119"/>
            <a:chExt cx="1117538" cy="1762229"/>
          </a:xfrm>
        </p:grpSpPr>
        <p:sp>
          <p:nvSpPr>
            <p:cNvPr id="470" name="Volný tvar 469">
              <a:extLst>
                <a:ext uri="{FF2B5EF4-FFF2-40B4-BE49-F238E27FC236}">
                  <a16:creationId xmlns:a16="http://schemas.microsoft.com/office/drawing/2014/main" id="{7825DC07-244C-FF61-8C20-BCB605927240}"/>
                </a:ext>
              </a:extLst>
            </p:cNvPr>
            <p:cNvSpPr/>
            <p:nvPr/>
          </p:nvSpPr>
          <p:spPr>
            <a:xfrm>
              <a:off x="12287448" y="3838216"/>
              <a:ext cx="796109" cy="269873"/>
            </a:xfrm>
            <a:custGeom>
              <a:avLst/>
              <a:gdLst>
                <a:gd name="connsiteX0" fmla="*/ 39 w 796109"/>
                <a:gd name="connsiteY0" fmla="*/ 77 h 269873"/>
                <a:gd name="connsiteX1" fmla="*/ 796148 w 796109"/>
                <a:gd name="connsiteY1" fmla="*/ 77 h 269873"/>
                <a:gd name="connsiteX2" fmla="*/ 796148 w 796109"/>
                <a:gd name="connsiteY2" fmla="*/ 269950 h 269873"/>
                <a:gd name="connsiteX3" fmla="*/ 39 w 796109"/>
                <a:gd name="connsiteY3" fmla="*/ 269950 h 26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109" h="269873">
                  <a:moveTo>
                    <a:pt x="39" y="77"/>
                  </a:moveTo>
                  <a:lnTo>
                    <a:pt x="796148" y="77"/>
                  </a:lnTo>
                  <a:lnTo>
                    <a:pt x="796148" y="269950"/>
                  </a:lnTo>
                  <a:lnTo>
                    <a:pt x="39" y="269950"/>
                  </a:lnTo>
                  <a:close/>
                </a:path>
              </a:pathLst>
            </a:custGeom>
            <a:solidFill>
              <a:schemeClr val="bg1"/>
            </a:solidFill>
            <a:ln w="18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71" name="Volný tvar 470">
              <a:extLst>
                <a:ext uri="{FF2B5EF4-FFF2-40B4-BE49-F238E27FC236}">
                  <a16:creationId xmlns:a16="http://schemas.microsoft.com/office/drawing/2014/main" id="{3CE0522C-C9F1-54D5-CFC3-576B4BAA6AF3}"/>
                </a:ext>
              </a:extLst>
            </p:cNvPr>
            <p:cNvSpPr/>
            <p:nvPr/>
          </p:nvSpPr>
          <p:spPr>
            <a:xfrm>
              <a:off x="11966019" y="3838031"/>
              <a:ext cx="321429" cy="269929"/>
            </a:xfrm>
            <a:custGeom>
              <a:avLst/>
              <a:gdLst>
                <a:gd name="connsiteX0" fmla="*/ 321006 w 321429"/>
                <a:gd name="connsiteY0" fmla="*/ 67 h 269929"/>
                <a:gd name="connsiteX1" fmla="*/ 14410 w 321429"/>
                <a:gd name="connsiteY1" fmla="*/ 67 h 269929"/>
                <a:gd name="connsiteX2" fmla="*/ -95 w 321429"/>
                <a:gd name="connsiteY2" fmla="*/ 142908 h 269929"/>
                <a:gd name="connsiteX3" fmla="*/ -95 w 321429"/>
                <a:gd name="connsiteY3" fmla="*/ 269959 h 269929"/>
                <a:gd name="connsiteX4" fmla="*/ 321320 w 321429"/>
                <a:gd name="connsiteY4" fmla="*/ 269959 h 269929"/>
                <a:gd name="connsiteX5" fmla="*/ 321320 w 321429"/>
                <a:gd name="connsiteY5" fmla="*/ 30 h 26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29" h="269929">
                  <a:moveTo>
                    <a:pt x="321006" y="67"/>
                  </a:moveTo>
                  <a:lnTo>
                    <a:pt x="14410" y="67"/>
                  </a:lnTo>
                  <a:cubicBezTo>
                    <a:pt x="4450" y="47018"/>
                    <a:pt x="-409" y="94910"/>
                    <a:pt x="-95" y="142908"/>
                  </a:cubicBezTo>
                  <a:lnTo>
                    <a:pt x="-95" y="269959"/>
                  </a:lnTo>
                  <a:lnTo>
                    <a:pt x="321320" y="269959"/>
                  </a:lnTo>
                  <a:lnTo>
                    <a:pt x="321320" y="30"/>
                  </a:lnTo>
                  <a:close/>
                </a:path>
              </a:pathLst>
            </a:custGeom>
            <a:solidFill>
              <a:srgbClr val="023444"/>
            </a:solidFill>
            <a:ln w="18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72" name="Volný tvar 471">
              <a:extLst>
                <a:ext uri="{FF2B5EF4-FFF2-40B4-BE49-F238E27FC236}">
                  <a16:creationId xmlns:a16="http://schemas.microsoft.com/office/drawing/2014/main" id="{94D1E464-8BF9-D942-6173-14E94B88083F}"/>
                </a:ext>
              </a:extLst>
            </p:cNvPr>
            <p:cNvSpPr/>
            <p:nvPr/>
          </p:nvSpPr>
          <p:spPr>
            <a:xfrm>
              <a:off x="11980335" y="2538119"/>
              <a:ext cx="1071457" cy="1300059"/>
            </a:xfrm>
            <a:custGeom>
              <a:avLst/>
              <a:gdLst>
                <a:gd name="connsiteX0" fmla="*/ 550957 w 1071457"/>
                <a:gd name="connsiteY0" fmla="*/ 7 h 1300059"/>
                <a:gd name="connsiteX1" fmla="*/ 550957 w 1071457"/>
                <a:gd name="connsiteY1" fmla="*/ 269936 h 1300059"/>
                <a:gd name="connsiteX2" fmla="*/ 780090 w 1071457"/>
                <a:gd name="connsiteY2" fmla="*/ 488097 h 1300059"/>
                <a:gd name="connsiteX3" fmla="*/ 469245 w 1071457"/>
                <a:gd name="connsiteY3" fmla="*/ 813824 h 1300059"/>
                <a:gd name="connsiteX4" fmla="*/ 101523 w 1071457"/>
                <a:gd name="connsiteY4" fmla="*/ 1085306 h 1300059"/>
                <a:gd name="connsiteX5" fmla="*/ -109 w 1071457"/>
                <a:gd name="connsiteY5" fmla="*/ 1300066 h 1300059"/>
                <a:gd name="connsiteX6" fmla="*/ 306486 w 1071457"/>
                <a:gd name="connsiteY6" fmla="*/ 1300066 h 1300059"/>
                <a:gd name="connsiteX7" fmla="*/ 627347 w 1071457"/>
                <a:gd name="connsiteY7" fmla="*/ 1037070 h 1300059"/>
                <a:gd name="connsiteX8" fmla="*/ 628844 w 1071457"/>
                <a:gd name="connsiteY8" fmla="*/ 1036349 h 1300059"/>
                <a:gd name="connsiteX9" fmla="*/ 1071348 w 1071457"/>
                <a:gd name="connsiteY9" fmla="*/ 488097 h 1300059"/>
                <a:gd name="connsiteX10" fmla="*/ 550809 w 1071457"/>
                <a:gd name="connsiteY10" fmla="*/ 7 h 130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1457" h="1300059">
                  <a:moveTo>
                    <a:pt x="550957" y="7"/>
                  </a:moveTo>
                  <a:lnTo>
                    <a:pt x="550957" y="269936"/>
                  </a:lnTo>
                  <a:cubicBezTo>
                    <a:pt x="740325" y="270250"/>
                    <a:pt x="780090" y="388686"/>
                    <a:pt x="780090" y="488097"/>
                  </a:cubicBezTo>
                  <a:cubicBezTo>
                    <a:pt x="780090" y="569446"/>
                    <a:pt x="756068" y="668414"/>
                    <a:pt x="469245" y="813824"/>
                  </a:cubicBezTo>
                  <a:cubicBezTo>
                    <a:pt x="294531" y="901792"/>
                    <a:pt x="177691" y="988058"/>
                    <a:pt x="101523" y="1085306"/>
                  </a:cubicBezTo>
                  <a:cubicBezTo>
                    <a:pt x="51612" y="1148131"/>
                    <a:pt x="16836" y="1221619"/>
                    <a:pt x="-109" y="1300066"/>
                  </a:cubicBezTo>
                  <a:lnTo>
                    <a:pt x="306486" y="1300066"/>
                  </a:lnTo>
                  <a:cubicBezTo>
                    <a:pt x="340856" y="1214077"/>
                    <a:pt x="425783" y="1132951"/>
                    <a:pt x="627347" y="1037070"/>
                  </a:cubicBezTo>
                  <a:lnTo>
                    <a:pt x="628844" y="1036349"/>
                  </a:lnTo>
                  <a:cubicBezTo>
                    <a:pt x="939024" y="881177"/>
                    <a:pt x="1071348" y="717223"/>
                    <a:pt x="1071348" y="488097"/>
                  </a:cubicBezTo>
                  <a:cubicBezTo>
                    <a:pt x="1071348" y="196389"/>
                    <a:pt x="862209" y="376"/>
                    <a:pt x="550809" y="7"/>
                  </a:cubicBezTo>
                </a:path>
              </a:pathLst>
            </a:custGeom>
            <a:solidFill>
              <a:schemeClr val="accent1"/>
            </a:solidFill>
            <a:ln w="18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 dirty="0"/>
            </a:p>
          </p:txBody>
        </p:sp>
        <p:sp>
          <p:nvSpPr>
            <p:cNvPr id="473" name="Volný tvar 472">
              <a:extLst>
                <a:ext uri="{FF2B5EF4-FFF2-40B4-BE49-F238E27FC236}">
                  <a16:creationId xmlns:a16="http://schemas.microsoft.com/office/drawing/2014/main" id="{EB0A538C-ADFF-DA42-150B-0DEA5E9E72BD}"/>
                </a:ext>
              </a:extLst>
            </p:cNvPr>
            <p:cNvSpPr/>
            <p:nvPr/>
          </p:nvSpPr>
          <p:spPr>
            <a:xfrm>
              <a:off x="11997539" y="2538119"/>
              <a:ext cx="533899" cy="609189"/>
            </a:xfrm>
            <a:custGeom>
              <a:avLst/>
              <a:gdLst>
                <a:gd name="connsiteX0" fmla="*/ 533051 w 533899"/>
                <a:gd name="connsiteY0" fmla="*/ 7 h 609189"/>
                <a:gd name="connsiteX1" fmla="*/ -109 w 533899"/>
                <a:gd name="connsiteY1" fmla="*/ 525536 h 609189"/>
                <a:gd name="connsiteX2" fmla="*/ -109 w 533899"/>
                <a:gd name="connsiteY2" fmla="*/ 609196 h 609189"/>
                <a:gd name="connsiteX3" fmla="*/ 289338 w 533899"/>
                <a:gd name="connsiteY3" fmla="*/ 609196 h 609189"/>
                <a:gd name="connsiteX4" fmla="*/ 289338 w 533899"/>
                <a:gd name="connsiteY4" fmla="*/ 525536 h 609189"/>
                <a:gd name="connsiteX5" fmla="*/ 533033 w 533899"/>
                <a:gd name="connsiteY5" fmla="*/ 269880 h 609189"/>
                <a:gd name="connsiteX6" fmla="*/ 533790 w 533899"/>
                <a:gd name="connsiteY6" fmla="*/ 269880 h 609189"/>
                <a:gd name="connsiteX7" fmla="*/ 533790 w 533899"/>
                <a:gd name="connsiteY7" fmla="*/ 7 h 609189"/>
                <a:gd name="connsiteX8" fmla="*/ 533033 w 533899"/>
                <a:gd name="connsiteY8" fmla="*/ 7 h 60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3899" h="609189">
                  <a:moveTo>
                    <a:pt x="533051" y="7"/>
                  </a:moveTo>
                  <a:cubicBezTo>
                    <a:pt x="214242" y="7"/>
                    <a:pt x="-109" y="211198"/>
                    <a:pt x="-109" y="525536"/>
                  </a:cubicBezTo>
                  <a:lnTo>
                    <a:pt x="-109" y="609196"/>
                  </a:lnTo>
                  <a:lnTo>
                    <a:pt x="289338" y="609196"/>
                  </a:lnTo>
                  <a:lnTo>
                    <a:pt x="289338" y="525536"/>
                  </a:lnTo>
                  <a:cubicBezTo>
                    <a:pt x="289338" y="314234"/>
                    <a:pt x="421848" y="269880"/>
                    <a:pt x="533033" y="269880"/>
                  </a:cubicBezTo>
                  <a:lnTo>
                    <a:pt x="533790" y="269880"/>
                  </a:lnTo>
                  <a:lnTo>
                    <a:pt x="533790" y="7"/>
                  </a:lnTo>
                  <a:lnTo>
                    <a:pt x="533033" y="7"/>
                  </a:lnTo>
                </a:path>
              </a:pathLst>
            </a:custGeom>
            <a:solidFill>
              <a:schemeClr val="bg1"/>
            </a:solidFill>
            <a:ln w="18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</p:grpSp>
      <p:grpSp>
        <p:nvGrpSpPr>
          <p:cNvPr id="480" name="Zástupný symbol obrázku 478">
            <a:extLst>
              <a:ext uri="{FF2B5EF4-FFF2-40B4-BE49-F238E27FC236}">
                <a16:creationId xmlns:a16="http://schemas.microsoft.com/office/drawing/2014/main" id="{3A2AEF38-7D24-93E9-7313-2AD48BA7FCF2}"/>
              </a:ext>
            </a:extLst>
          </p:cNvPr>
          <p:cNvGrpSpPr/>
          <p:nvPr/>
        </p:nvGrpSpPr>
        <p:grpSpPr>
          <a:xfrm>
            <a:off x="16943082" y="2839841"/>
            <a:ext cx="1210551" cy="1796342"/>
            <a:chOff x="16943082" y="6666864"/>
            <a:chExt cx="1210551" cy="1796342"/>
          </a:xfrm>
        </p:grpSpPr>
        <p:sp>
          <p:nvSpPr>
            <p:cNvPr id="481" name="Volný tvar 480">
              <a:extLst>
                <a:ext uri="{FF2B5EF4-FFF2-40B4-BE49-F238E27FC236}">
                  <a16:creationId xmlns:a16="http://schemas.microsoft.com/office/drawing/2014/main" id="{3DCA44B8-4924-474F-3AC4-3FA2845B443A}"/>
                </a:ext>
              </a:extLst>
            </p:cNvPr>
            <p:cNvSpPr/>
            <p:nvPr/>
          </p:nvSpPr>
          <p:spPr>
            <a:xfrm>
              <a:off x="17098038" y="6666864"/>
              <a:ext cx="852120" cy="278334"/>
            </a:xfrm>
            <a:custGeom>
              <a:avLst/>
              <a:gdLst>
                <a:gd name="connsiteX0" fmla="*/ -174 w 852120"/>
                <a:gd name="connsiteY0" fmla="*/ 7 h 278334"/>
                <a:gd name="connsiteX1" fmla="*/ -174 w 852120"/>
                <a:gd name="connsiteY1" fmla="*/ 278342 h 278334"/>
                <a:gd name="connsiteX2" fmla="*/ 717155 w 852120"/>
                <a:gd name="connsiteY2" fmla="*/ 278342 h 278334"/>
                <a:gd name="connsiteX3" fmla="*/ 851947 w 852120"/>
                <a:gd name="connsiteY3" fmla="*/ 7 h 27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120" h="278334">
                  <a:moveTo>
                    <a:pt x="-174" y="7"/>
                  </a:moveTo>
                  <a:lnTo>
                    <a:pt x="-174" y="278342"/>
                  </a:lnTo>
                  <a:lnTo>
                    <a:pt x="717155" y="278342"/>
                  </a:lnTo>
                  <a:lnTo>
                    <a:pt x="851947" y="7"/>
                  </a:lnTo>
                  <a:close/>
                </a:path>
              </a:pathLst>
            </a:custGeom>
            <a:solidFill>
              <a:schemeClr val="accent6"/>
            </a:solidFill>
            <a:ln w="19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82" name="Volný tvar 481">
              <a:extLst>
                <a:ext uri="{FF2B5EF4-FFF2-40B4-BE49-F238E27FC236}">
                  <a16:creationId xmlns:a16="http://schemas.microsoft.com/office/drawing/2014/main" id="{2F659807-F855-6A89-E5DE-A0A303A587D9}"/>
                </a:ext>
              </a:extLst>
            </p:cNvPr>
            <p:cNvSpPr/>
            <p:nvPr/>
          </p:nvSpPr>
          <p:spPr>
            <a:xfrm>
              <a:off x="17794696" y="6666864"/>
              <a:ext cx="326136" cy="278334"/>
            </a:xfrm>
            <a:custGeom>
              <a:avLst/>
              <a:gdLst>
                <a:gd name="connsiteX0" fmla="*/ 155320 w 326136"/>
                <a:gd name="connsiteY0" fmla="*/ 7 h 278334"/>
                <a:gd name="connsiteX1" fmla="*/ -162 w 326136"/>
                <a:gd name="connsiteY1" fmla="*/ 278342 h 278334"/>
                <a:gd name="connsiteX2" fmla="*/ 325974 w 326136"/>
                <a:gd name="connsiteY2" fmla="*/ 278342 h 278334"/>
                <a:gd name="connsiteX3" fmla="*/ 325974 w 326136"/>
                <a:gd name="connsiteY3" fmla="*/ 7 h 27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136" h="278334">
                  <a:moveTo>
                    <a:pt x="155320" y="7"/>
                  </a:moveTo>
                  <a:lnTo>
                    <a:pt x="-162" y="278342"/>
                  </a:lnTo>
                  <a:lnTo>
                    <a:pt x="325974" y="278342"/>
                  </a:lnTo>
                  <a:lnTo>
                    <a:pt x="325974" y="7"/>
                  </a:lnTo>
                  <a:close/>
                </a:path>
              </a:pathLst>
            </a:custGeom>
            <a:solidFill>
              <a:schemeClr val="accent5"/>
            </a:solidFill>
            <a:ln w="19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83" name="Volný tvar 482">
              <a:extLst>
                <a:ext uri="{FF2B5EF4-FFF2-40B4-BE49-F238E27FC236}">
                  <a16:creationId xmlns:a16="http://schemas.microsoft.com/office/drawing/2014/main" id="{A8314E3A-60BC-C9B1-639F-A5E399F6D668}"/>
                </a:ext>
              </a:extLst>
            </p:cNvPr>
            <p:cNvSpPr/>
            <p:nvPr/>
          </p:nvSpPr>
          <p:spPr>
            <a:xfrm>
              <a:off x="17717510" y="6945198"/>
              <a:ext cx="403263" cy="276073"/>
            </a:xfrm>
            <a:custGeom>
              <a:avLst/>
              <a:gdLst>
                <a:gd name="connsiteX0" fmla="*/ 403100 w 403263"/>
                <a:gd name="connsiteY0" fmla="*/ 12 h 276073"/>
                <a:gd name="connsiteX1" fmla="*/ 76944 w 403263"/>
                <a:gd name="connsiteY1" fmla="*/ 12 h 276073"/>
                <a:gd name="connsiteX2" fmla="*/ -164 w 403263"/>
                <a:gd name="connsiteY2" fmla="*/ 137074 h 276073"/>
                <a:gd name="connsiteX3" fmla="*/ 243600 w 403263"/>
                <a:gd name="connsiteY3" fmla="*/ 276085 h 27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263" h="276073">
                  <a:moveTo>
                    <a:pt x="403100" y="12"/>
                  </a:moveTo>
                  <a:lnTo>
                    <a:pt x="76944" y="12"/>
                  </a:lnTo>
                  <a:lnTo>
                    <a:pt x="-164" y="137074"/>
                  </a:lnTo>
                  <a:cubicBezTo>
                    <a:pt x="90848" y="163695"/>
                    <a:pt x="174352" y="211309"/>
                    <a:pt x="243600" y="276085"/>
                  </a:cubicBezTo>
                  <a:close/>
                </a:path>
              </a:pathLst>
            </a:custGeom>
            <a:solidFill>
              <a:srgbClr val="023444"/>
            </a:solidFill>
            <a:ln w="19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84" name="Volný tvar 483">
              <a:extLst>
                <a:ext uri="{FF2B5EF4-FFF2-40B4-BE49-F238E27FC236}">
                  <a16:creationId xmlns:a16="http://schemas.microsoft.com/office/drawing/2014/main" id="{7E8459B2-F76D-5135-1105-75899F9AAFA9}"/>
                </a:ext>
              </a:extLst>
            </p:cNvPr>
            <p:cNvSpPr/>
            <p:nvPr/>
          </p:nvSpPr>
          <p:spPr>
            <a:xfrm>
              <a:off x="16943082" y="7221233"/>
              <a:ext cx="1210551" cy="1047431"/>
            </a:xfrm>
            <a:custGeom>
              <a:avLst/>
              <a:gdLst>
                <a:gd name="connsiteX0" fmla="*/ -177 w 1210551"/>
                <a:gd name="connsiteY0" fmla="*/ 441964 h 1047431"/>
                <a:gd name="connsiteX1" fmla="*/ 604670 w 1210551"/>
                <a:gd name="connsiteY1" fmla="*/ 1047448 h 1047431"/>
                <a:gd name="connsiteX2" fmla="*/ 1210375 w 1210551"/>
                <a:gd name="connsiteY2" fmla="*/ 442826 h 1047431"/>
                <a:gd name="connsiteX3" fmla="*/ 1018035 w 1210551"/>
                <a:gd name="connsiteY3" fmla="*/ 17 h 1047431"/>
                <a:gd name="connsiteX4" fmla="*/ 871679 w 1210551"/>
                <a:gd name="connsiteY4" fmla="*/ 253263 h 1047431"/>
                <a:gd name="connsiteX5" fmla="*/ 793870 w 1210551"/>
                <a:gd name="connsiteY5" fmla="*/ 708608 h 1047431"/>
                <a:gd name="connsiteX6" fmla="*/ 338363 w 1210551"/>
                <a:gd name="connsiteY6" fmla="*/ 630833 h 1047431"/>
                <a:gd name="connsiteX7" fmla="*/ 278260 w 1210551"/>
                <a:gd name="connsiteY7" fmla="*/ 441945 h 104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0551" h="1047431">
                  <a:moveTo>
                    <a:pt x="-177" y="441964"/>
                  </a:moveTo>
                  <a:cubicBezTo>
                    <a:pt x="-411" y="776125"/>
                    <a:pt x="270382" y="1047210"/>
                    <a:pt x="604670" y="1047448"/>
                  </a:cubicBezTo>
                  <a:cubicBezTo>
                    <a:pt x="938958" y="1047686"/>
                    <a:pt x="1210141" y="776987"/>
                    <a:pt x="1210375" y="442826"/>
                  </a:cubicBezTo>
                  <a:cubicBezTo>
                    <a:pt x="1210492" y="274940"/>
                    <a:pt x="1140834" y="114553"/>
                    <a:pt x="1018035" y="17"/>
                  </a:cubicBezTo>
                  <a:lnTo>
                    <a:pt x="871679" y="253263"/>
                  </a:lnTo>
                  <a:cubicBezTo>
                    <a:pt x="975971" y="400479"/>
                    <a:pt x="941142" y="604345"/>
                    <a:pt x="793870" y="708608"/>
                  </a:cubicBezTo>
                  <a:cubicBezTo>
                    <a:pt x="646597" y="812871"/>
                    <a:pt x="442654" y="778049"/>
                    <a:pt x="338363" y="630833"/>
                  </a:cubicBezTo>
                  <a:cubicBezTo>
                    <a:pt x="299243" y="575613"/>
                    <a:pt x="278241" y="509610"/>
                    <a:pt x="278260" y="441945"/>
                  </a:cubicBezTo>
                  <a:close/>
                </a:path>
              </a:pathLst>
            </a:custGeom>
            <a:solidFill>
              <a:schemeClr val="accent6"/>
            </a:solidFill>
            <a:ln w="19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85" name="Volný tvar 484">
              <a:extLst>
                <a:ext uri="{FF2B5EF4-FFF2-40B4-BE49-F238E27FC236}">
                  <a16:creationId xmlns:a16="http://schemas.microsoft.com/office/drawing/2014/main" id="{07109AD0-385A-4508-28C9-542B2CD5B134}"/>
                </a:ext>
              </a:extLst>
            </p:cNvPr>
            <p:cNvSpPr/>
            <p:nvPr/>
          </p:nvSpPr>
          <p:spPr>
            <a:xfrm>
              <a:off x="17573650" y="7082046"/>
              <a:ext cx="387565" cy="392354"/>
            </a:xfrm>
            <a:custGeom>
              <a:avLst/>
              <a:gdLst>
                <a:gd name="connsiteX0" fmla="*/ 241141 w 387565"/>
                <a:gd name="connsiteY0" fmla="*/ 392291 h 392354"/>
                <a:gd name="connsiteX1" fmla="*/ 387399 w 387565"/>
                <a:gd name="connsiteY1" fmla="*/ 139045 h 392354"/>
                <a:gd name="connsiteX2" fmla="*/ 143635 w 387565"/>
                <a:gd name="connsiteY2" fmla="*/ 14 h 392354"/>
                <a:gd name="connsiteX3" fmla="*/ -166 w 387565"/>
                <a:gd name="connsiteY3" fmla="*/ 255385 h 392354"/>
                <a:gd name="connsiteX4" fmla="*/ 241082 w 387565"/>
                <a:gd name="connsiteY4" fmla="*/ 392369 h 39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65" h="392354">
                  <a:moveTo>
                    <a:pt x="241141" y="392291"/>
                  </a:moveTo>
                  <a:lnTo>
                    <a:pt x="387399" y="139045"/>
                  </a:lnTo>
                  <a:cubicBezTo>
                    <a:pt x="318170" y="74253"/>
                    <a:pt x="234666" y="26629"/>
                    <a:pt x="143635" y="14"/>
                  </a:cubicBezTo>
                  <a:lnTo>
                    <a:pt x="-166" y="255385"/>
                  </a:lnTo>
                  <a:cubicBezTo>
                    <a:pt x="96599" y="262976"/>
                    <a:pt x="184997" y="313167"/>
                    <a:pt x="241082" y="392369"/>
                  </a:cubicBezTo>
                </a:path>
              </a:pathLst>
            </a:custGeom>
            <a:solidFill>
              <a:schemeClr val="accent5"/>
            </a:solidFill>
            <a:ln w="19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</p:grpSp>
      <p:grpSp>
        <p:nvGrpSpPr>
          <p:cNvPr id="486" name="Zástupný symbol obrázku 476">
            <a:extLst>
              <a:ext uri="{FF2B5EF4-FFF2-40B4-BE49-F238E27FC236}">
                <a16:creationId xmlns:a16="http://schemas.microsoft.com/office/drawing/2014/main" id="{2F6DEB83-E42D-6378-6F4F-9A0FD7F93493}"/>
              </a:ext>
            </a:extLst>
          </p:cNvPr>
          <p:cNvGrpSpPr/>
          <p:nvPr/>
        </p:nvGrpSpPr>
        <p:grpSpPr>
          <a:xfrm>
            <a:off x="7099263" y="2816457"/>
            <a:ext cx="1056882" cy="1613085"/>
            <a:chOff x="7099263" y="6641503"/>
            <a:chExt cx="1056882" cy="1613085"/>
          </a:xfrm>
        </p:grpSpPr>
        <p:sp>
          <p:nvSpPr>
            <p:cNvPr id="487" name="Volný tvar 486">
              <a:extLst>
                <a:ext uri="{FF2B5EF4-FFF2-40B4-BE49-F238E27FC236}">
                  <a16:creationId xmlns:a16="http://schemas.microsoft.com/office/drawing/2014/main" id="{C8197DB4-E0CA-0784-B822-D1DAC4EBE5EA}"/>
                </a:ext>
              </a:extLst>
            </p:cNvPr>
            <p:cNvSpPr/>
            <p:nvPr/>
          </p:nvSpPr>
          <p:spPr>
            <a:xfrm>
              <a:off x="7529574" y="6842291"/>
              <a:ext cx="278534" cy="1133845"/>
            </a:xfrm>
            <a:custGeom>
              <a:avLst/>
              <a:gdLst>
                <a:gd name="connsiteX0" fmla="*/ 278497 w 278534"/>
                <a:gd name="connsiteY0" fmla="*/ 10 h 1133845"/>
                <a:gd name="connsiteX1" fmla="*/ -38 w 278534"/>
                <a:gd name="connsiteY1" fmla="*/ 95861 h 1133845"/>
                <a:gd name="connsiteX2" fmla="*/ -38 w 278534"/>
                <a:gd name="connsiteY2" fmla="*/ 1133855 h 1133845"/>
                <a:gd name="connsiteX3" fmla="*/ 278497 w 278534"/>
                <a:gd name="connsiteY3" fmla="*/ 1133855 h 113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34" h="1133845">
                  <a:moveTo>
                    <a:pt x="278497" y="10"/>
                  </a:moveTo>
                  <a:lnTo>
                    <a:pt x="-38" y="95861"/>
                  </a:lnTo>
                  <a:lnTo>
                    <a:pt x="-38" y="1133855"/>
                  </a:lnTo>
                  <a:lnTo>
                    <a:pt x="278497" y="1133855"/>
                  </a:lnTo>
                  <a:close/>
                </a:path>
              </a:pathLst>
            </a:custGeom>
            <a:solidFill>
              <a:schemeClr val="accent5"/>
            </a:solidFill>
            <a:ln w="19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 dirty="0"/>
            </a:p>
          </p:txBody>
        </p:sp>
        <p:sp>
          <p:nvSpPr>
            <p:cNvPr id="500" name="Volný tvar 499">
              <a:extLst>
                <a:ext uri="{FF2B5EF4-FFF2-40B4-BE49-F238E27FC236}">
                  <a16:creationId xmlns:a16="http://schemas.microsoft.com/office/drawing/2014/main" id="{89A21CFF-F695-203F-9ED8-9089E8F85457}"/>
                </a:ext>
              </a:extLst>
            </p:cNvPr>
            <p:cNvSpPr/>
            <p:nvPr/>
          </p:nvSpPr>
          <p:spPr>
            <a:xfrm>
              <a:off x="7110632" y="7976254"/>
              <a:ext cx="419040" cy="278334"/>
            </a:xfrm>
            <a:custGeom>
              <a:avLst/>
              <a:gdLst>
                <a:gd name="connsiteX0" fmla="*/ 23 w 419040"/>
                <a:gd name="connsiteY0" fmla="*/ 76 h 278334"/>
                <a:gd name="connsiteX1" fmla="*/ 419063 w 419040"/>
                <a:gd name="connsiteY1" fmla="*/ 76 h 278334"/>
                <a:gd name="connsiteX2" fmla="*/ 419063 w 419040"/>
                <a:gd name="connsiteY2" fmla="*/ 278411 h 278334"/>
                <a:gd name="connsiteX3" fmla="*/ 23 w 419040"/>
                <a:gd name="connsiteY3" fmla="*/ 278411 h 27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040" h="278334">
                  <a:moveTo>
                    <a:pt x="23" y="76"/>
                  </a:moveTo>
                  <a:lnTo>
                    <a:pt x="419063" y="76"/>
                  </a:lnTo>
                  <a:lnTo>
                    <a:pt x="419063" y="278411"/>
                  </a:lnTo>
                  <a:lnTo>
                    <a:pt x="23" y="278411"/>
                  </a:lnTo>
                  <a:close/>
                </a:path>
              </a:pathLst>
            </a:custGeom>
            <a:solidFill>
              <a:schemeClr val="accent6"/>
            </a:solidFill>
            <a:ln w="19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501" name="Volný tvar 500">
              <a:extLst>
                <a:ext uri="{FF2B5EF4-FFF2-40B4-BE49-F238E27FC236}">
                  <a16:creationId xmlns:a16="http://schemas.microsoft.com/office/drawing/2014/main" id="{8181C8C1-9751-5C74-66C4-E160B3B5DF6E}"/>
                </a:ext>
              </a:extLst>
            </p:cNvPr>
            <p:cNvSpPr/>
            <p:nvPr/>
          </p:nvSpPr>
          <p:spPr>
            <a:xfrm>
              <a:off x="7808109" y="7976254"/>
              <a:ext cx="348036" cy="278334"/>
            </a:xfrm>
            <a:custGeom>
              <a:avLst/>
              <a:gdLst>
                <a:gd name="connsiteX0" fmla="*/ 59 w 348036"/>
                <a:gd name="connsiteY0" fmla="*/ 76 h 278334"/>
                <a:gd name="connsiteX1" fmla="*/ 348095 w 348036"/>
                <a:gd name="connsiteY1" fmla="*/ 76 h 278334"/>
                <a:gd name="connsiteX2" fmla="*/ 348095 w 348036"/>
                <a:gd name="connsiteY2" fmla="*/ 278411 h 278334"/>
                <a:gd name="connsiteX3" fmla="*/ 59 w 348036"/>
                <a:gd name="connsiteY3" fmla="*/ 278411 h 27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36" h="278334">
                  <a:moveTo>
                    <a:pt x="59" y="76"/>
                  </a:moveTo>
                  <a:lnTo>
                    <a:pt x="348095" y="76"/>
                  </a:lnTo>
                  <a:lnTo>
                    <a:pt x="348095" y="278411"/>
                  </a:lnTo>
                  <a:lnTo>
                    <a:pt x="59" y="278411"/>
                  </a:lnTo>
                  <a:close/>
                </a:path>
              </a:pathLst>
            </a:custGeom>
            <a:solidFill>
              <a:schemeClr val="accent6"/>
            </a:solidFill>
            <a:ln w="19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502" name="Volný tvar 501">
              <a:extLst>
                <a:ext uri="{FF2B5EF4-FFF2-40B4-BE49-F238E27FC236}">
                  <a16:creationId xmlns:a16="http://schemas.microsoft.com/office/drawing/2014/main" id="{4DEE4DE8-CDE3-3CFA-6028-04CAA62D517D}"/>
                </a:ext>
              </a:extLst>
            </p:cNvPr>
            <p:cNvSpPr/>
            <p:nvPr/>
          </p:nvSpPr>
          <p:spPr>
            <a:xfrm>
              <a:off x="7529691" y="7976254"/>
              <a:ext cx="269710" cy="278334"/>
            </a:xfrm>
            <a:custGeom>
              <a:avLst/>
              <a:gdLst>
                <a:gd name="connsiteX0" fmla="*/ 45 w 278436"/>
                <a:gd name="connsiteY0" fmla="*/ 76 h 278334"/>
                <a:gd name="connsiteX1" fmla="*/ 278482 w 278436"/>
                <a:gd name="connsiteY1" fmla="*/ 76 h 278334"/>
                <a:gd name="connsiteX2" fmla="*/ 278482 w 278436"/>
                <a:gd name="connsiteY2" fmla="*/ 278411 h 278334"/>
                <a:gd name="connsiteX3" fmla="*/ 45 w 278436"/>
                <a:gd name="connsiteY3" fmla="*/ 278411 h 27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436" h="278334">
                  <a:moveTo>
                    <a:pt x="45" y="76"/>
                  </a:moveTo>
                  <a:lnTo>
                    <a:pt x="278482" y="76"/>
                  </a:lnTo>
                  <a:lnTo>
                    <a:pt x="278482" y="278411"/>
                  </a:lnTo>
                  <a:lnTo>
                    <a:pt x="45" y="278411"/>
                  </a:lnTo>
                  <a:close/>
                </a:path>
              </a:pathLst>
            </a:custGeom>
            <a:solidFill>
              <a:srgbClr val="023444"/>
            </a:solidFill>
            <a:ln w="19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 dirty="0"/>
            </a:p>
          </p:txBody>
        </p:sp>
        <p:sp>
          <p:nvSpPr>
            <p:cNvPr id="503" name="Volný tvar 502">
              <a:extLst>
                <a:ext uri="{FF2B5EF4-FFF2-40B4-BE49-F238E27FC236}">
                  <a16:creationId xmlns:a16="http://schemas.microsoft.com/office/drawing/2014/main" id="{F25955E6-B786-287D-94CC-A35FCB94D6AB}"/>
                </a:ext>
              </a:extLst>
            </p:cNvPr>
            <p:cNvSpPr/>
            <p:nvPr/>
          </p:nvSpPr>
          <p:spPr>
            <a:xfrm>
              <a:off x="7529574" y="6641503"/>
              <a:ext cx="278534" cy="296697"/>
            </a:xfrm>
            <a:custGeom>
              <a:avLst/>
              <a:gdLst>
                <a:gd name="connsiteX0" fmla="*/ 278497 w 278534"/>
                <a:gd name="connsiteY0" fmla="*/ 6 h 296697"/>
                <a:gd name="connsiteX1" fmla="*/ 7158 w 278534"/>
                <a:gd name="connsiteY1" fmla="*/ 6 h 296697"/>
                <a:gd name="connsiteX2" fmla="*/ -38 w 278534"/>
                <a:gd name="connsiteY2" fmla="*/ 2345 h 296697"/>
                <a:gd name="connsiteX3" fmla="*/ -38 w 278534"/>
                <a:gd name="connsiteY3" fmla="*/ 296704 h 296697"/>
                <a:gd name="connsiteX4" fmla="*/ 278399 w 278534"/>
                <a:gd name="connsiteY4" fmla="*/ 200813 h 29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534" h="296697">
                  <a:moveTo>
                    <a:pt x="278497" y="6"/>
                  </a:moveTo>
                  <a:lnTo>
                    <a:pt x="7158" y="6"/>
                  </a:lnTo>
                  <a:lnTo>
                    <a:pt x="-38" y="2345"/>
                  </a:lnTo>
                  <a:lnTo>
                    <a:pt x="-38" y="296704"/>
                  </a:lnTo>
                  <a:lnTo>
                    <a:pt x="278399" y="200813"/>
                  </a:lnTo>
                  <a:close/>
                </a:path>
              </a:pathLst>
            </a:custGeom>
            <a:solidFill>
              <a:srgbClr val="023444"/>
            </a:solidFill>
            <a:ln w="19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504" name="Volný tvar 503">
              <a:extLst>
                <a:ext uri="{FF2B5EF4-FFF2-40B4-BE49-F238E27FC236}">
                  <a16:creationId xmlns:a16="http://schemas.microsoft.com/office/drawing/2014/main" id="{75FD1F55-DBD1-3B3E-491C-89A925A09175}"/>
                </a:ext>
              </a:extLst>
            </p:cNvPr>
            <p:cNvSpPr/>
            <p:nvPr/>
          </p:nvSpPr>
          <p:spPr>
            <a:xfrm>
              <a:off x="7099263" y="6643901"/>
              <a:ext cx="430428" cy="431206"/>
            </a:xfrm>
            <a:custGeom>
              <a:avLst/>
              <a:gdLst>
                <a:gd name="connsiteX0" fmla="*/ 430383 w 430428"/>
                <a:gd name="connsiteY0" fmla="*/ 6 h 431206"/>
                <a:gd name="connsiteX1" fmla="*/ -45 w 430428"/>
                <a:gd name="connsiteY1" fmla="*/ 148160 h 431206"/>
                <a:gd name="connsiteX2" fmla="*/ -45 w 430428"/>
                <a:gd name="connsiteY2" fmla="*/ 431212 h 431206"/>
                <a:gd name="connsiteX3" fmla="*/ 430383 w 430428"/>
                <a:gd name="connsiteY3" fmla="*/ 294384 h 43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428" h="431206">
                  <a:moveTo>
                    <a:pt x="430383" y="6"/>
                  </a:moveTo>
                  <a:lnTo>
                    <a:pt x="-45" y="148160"/>
                  </a:lnTo>
                  <a:lnTo>
                    <a:pt x="-45" y="431212"/>
                  </a:lnTo>
                  <a:lnTo>
                    <a:pt x="430383" y="294384"/>
                  </a:lnTo>
                  <a:close/>
                </a:path>
              </a:pathLst>
            </a:custGeom>
            <a:solidFill>
              <a:schemeClr val="accent6"/>
            </a:solidFill>
            <a:ln w="19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</p:grpSp>
      <p:sp>
        <p:nvSpPr>
          <p:cNvPr id="505" name="Google Shape;493;p44">
            <a:extLst>
              <a:ext uri="{FF2B5EF4-FFF2-40B4-BE49-F238E27FC236}">
                <a16:creationId xmlns:a16="http://schemas.microsoft.com/office/drawing/2014/main" id="{1065C6CC-AA06-FAA4-7B61-73D9D993BFA8}"/>
              </a:ext>
            </a:extLst>
          </p:cNvPr>
          <p:cNvSpPr txBox="1"/>
          <p:nvPr/>
        </p:nvSpPr>
        <p:spPr>
          <a:xfrm>
            <a:off x="5910412" y="6530020"/>
            <a:ext cx="3530840" cy="92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-1270" algn="ctr" rtl="0">
              <a:lnSpc>
                <a:spcPct val="12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 dirty="0">
                <a:solidFill>
                  <a:srgbClr val="023444"/>
                </a:solidFill>
                <a:latin typeface="Sora" pitchFamily="2" charset="0"/>
                <a:ea typeface="Merriweather"/>
                <a:cs typeface="Sora" pitchFamily="2" charset="0"/>
                <a:sym typeface="Merriweather"/>
              </a:rPr>
              <a:t>Zkrácení času </a:t>
            </a:r>
            <a:r>
              <a:rPr lang="cs-CZ" sz="1600" dirty="0" err="1">
                <a:solidFill>
                  <a:srgbClr val="023444"/>
                </a:solidFill>
                <a:latin typeface="Sora" pitchFamily="2" charset="0"/>
                <a:ea typeface="Merriweather"/>
                <a:cs typeface="Sora" pitchFamily="2" charset="0"/>
                <a:sym typeface="Merriweather"/>
              </a:rPr>
              <a:t>loadu</a:t>
            </a:r>
            <a:r>
              <a:rPr lang="cs-CZ" sz="1600" dirty="0">
                <a:solidFill>
                  <a:srgbClr val="023444"/>
                </a:solidFill>
                <a:latin typeface="Sora" pitchFamily="2" charset="0"/>
                <a:ea typeface="Merriweather"/>
                <a:cs typeface="Sora" pitchFamily="2" charset="0"/>
                <a:sym typeface="Merriweather"/>
              </a:rPr>
              <a:t> ERP z 240 minut na 15-50 minut, úspora času až 60 %.</a:t>
            </a:r>
            <a:endParaRPr lang="cs-CZ" sz="1100" dirty="0">
              <a:solidFill>
                <a:srgbClr val="023444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506" name="Google Shape;493;p44">
            <a:extLst>
              <a:ext uri="{FF2B5EF4-FFF2-40B4-BE49-F238E27FC236}">
                <a16:creationId xmlns:a16="http://schemas.microsoft.com/office/drawing/2014/main" id="{1ADD6618-9C77-3A82-948B-095756A2A340}"/>
              </a:ext>
            </a:extLst>
          </p:cNvPr>
          <p:cNvSpPr txBox="1"/>
          <p:nvPr/>
        </p:nvSpPr>
        <p:spPr>
          <a:xfrm>
            <a:off x="5910412" y="4737099"/>
            <a:ext cx="3530829" cy="148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b" anchorCtr="0">
            <a:noAutofit/>
          </a:bodyPr>
          <a:lstStyle/>
          <a:p>
            <a:pPr marL="12700" marR="5080" lvl="0" indent="-1270" algn="ctr" rtl="0">
              <a:lnSpc>
                <a:spcPct val="12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 b="1" spc="30" dirty="0">
                <a:ln>
                  <a:solidFill>
                    <a:srgbClr val="023444"/>
                  </a:solidFill>
                  <a:bevel/>
                </a:ln>
                <a:solidFill>
                  <a:srgbClr val="023444"/>
                </a:solidFill>
                <a:latin typeface="Sora ExtraBold" pitchFamily="2" charset="0"/>
                <a:ea typeface="Merriweather"/>
                <a:cs typeface="Sora ExtraBold" pitchFamily="2" charset="0"/>
                <a:sym typeface="Merriweather"/>
              </a:rPr>
              <a:t>Výrazné zrychlení načítání dat</a:t>
            </a:r>
            <a:endParaRPr lang="cs-CZ" sz="1600" b="1" spc="30" dirty="0">
              <a:ln>
                <a:solidFill>
                  <a:srgbClr val="023444"/>
                </a:solidFill>
                <a:bevel/>
              </a:ln>
              <a:solidFill>
                <a:srgbClr val="023444"/>
              </a:solidFill>
              <a:latin typeface="Sora ExtraBold" pitchFamily="2" charset="0"/>
              <a:cs typeface="Sora ExtraBold" pitchFamily="2" charset="0"/>
            </a:endParaRPr>
          </a:p>
        </p:txBody>
      </p:sp>
      <p:sp>
        <p:nvSpPr>
          <p:cNvPr id="507" name="Google Shape;493;p44">
            <a:extLst>
              <a:ext uri="{FF2B5EF4-FFF2-40B4-BE49-F238E27FC236}">
                <a16:creationId xmlns:a16="http://schemas.microsoft.com/office/drawing/2014/main" id="{DF26D46C-6F7C-CCEB-B709-CE8CB7269D29}"/>
              </a:ext>
            </a:extLst>
          </p:cNvPr>
          <p:cNvSpPr txBox="1"/>
          <p:nvPr/>
        </p:nvSpPr>
        <p:spPr>
          <a:xfrm>
            <a:off x="15901598" y="6530020"/>
            <a:ext cx="3530840" cy="92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-1270" algn="ctr" rtl="0">
              <a:lnSpc>
                <a:spcPct val="12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 dirty="0">
                <a:solidFill>
                  <a:srgbClr val="023444"/>
                </a:solidFill>
                <a:latin typeface="Sora" pitchFamily="2" charset="0"/>
                <a:ea typeface="Merriweather"/>
                <a:cs typeface="Sora" pitchFamily="2" charset="0"/>
                <a:sym typeface="Merriweather"/>
              </a:rPr>
              <a:t>Možnost častější aktualizace reportů pro pobočky napříč časovými pásmy.</a:t>
            </a:r>
            <a:endParaRPr lang="cs-CZ" sz="1100" dirty="0">
              <a:solidFill>
                <a:srgbClr val="023444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508" name="Google Shape;493;p44">
            <a:extLst>
              <a:ext uri="{FF2B5EF4-FFF2-40B4-BE49-F238E27FC236}">
                <a16:creationId xmlns:a16="http://schemas.microsoft.com/office/drawing/2014/main" id="{BB6CB0C9-8C78-4D75-2714-38E1E4E49BD5}"/>
              </a:ext>
            </a:extLst>
          </p:cNvPr>
          <p:cNvSpPr txBox="1"/>
          <p:nvPr/>
        </p:nvSpPr>
        <p:spPr>
          <a:xfrm>
            <a:off x="15901598" y="4737099"/>
            <a:ext cx="3530829" cy="148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b" anchorCtr="0">
            <a:noAutofit/>
          </a:bodyPr>
          <a:lstStyle/>
          <a:p>
            <a:pPr marL="12700" marR="5080" lvl="0" indent="-1270" algn="ctr" rtl="0">
              <a:lnSpc>
                <a:spcPct val="12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 b="1" spc="30" dirty="0">
                <a:ln>
                  <a:solidFill>
                    <a:srgbClr val="023444"/>
                  </a:solidFill>
                  <a:bevel/>
                </a:ln>
                <a:solidFill>
                  <a:srgbClr val="023444"/>
                </a:solidFill>
                <a:latin typeface="Sora ExtraBold" pitchFamily="2" charset="0"/>
                <a:ea typeface="Merriweather"/>
                <a:cs typeface="Sora ExtraBold" pitchFamily="2" charset="0"/>
                <a:sym typeface="Merriweather"/>
              </a:rPr>
              <a:t>Vyšší flexibilita datového provozu</a:t>
            </a:r>
            <a:endParaRPr lang="cs-CZ" sz="1600" b="1" spc="30" dirty="0">
              <a:ln>
                <a:solidFill>
                  <a:srgbClr val="023444"/>
                </a:solidFill>
                <a:bevel/>
              </a:ln>
              <a:solidFill>
                <a:srgbClr val="023444"/>
              </a:solidFill>
              <a:latin typeface="Sora ExtraBold" pitchFamily="2" charset="0"/>
              <a:cs typeface="Sora ExtraBold" pitchFamily="2" charset="0"/>
            </a:endParaRPr>
          </a:p>
        </p:txBody>
      </p: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C03608B9-2B84-983D-F4CC-6F2BD42A6EE0}"/>
              </a:ext>
            </a:extLst>
          </p:cNvPr>
          <p:cNvCxnSpPr/>
          <p:nvPr/>
        </p:nvCxnSpPr>
        <p:spPr>
          <a:xfrm>
            <a:off x="10052050" y="-5179"/>
            <a:ext cx="0" cy="11309350"/>
          </a:xfrm>
          <a:prstGeom prst="line">
            <a:avLst/>
          </a:prstGeom>
          <a:ln w="12700">
            <a:solidFill>
              <a:schemeClr val="tx2">
                <a:lumMod val="50000"/>
                <a:alpha val="37000"/>
              </a:schemeClr>
            </a:solidFill>
          </a:ln>
          <a:effectLst>
            <a:outerShdw blurRad="368285" sx="101000" sy="101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22AE8261-0987-1D37-BC96-3AD8271EA86F}"/>
              </a:ext>
            </a:extLst>
          </p:cNvPr>
          <p:cNvGrpSpPr/>
          <p:nvPr/>
        </p:nvGrpSpPr>
        <p:grpSpPr>
          <a:xfrm>
            <a:off x="17469394" y="729807"/>
            <a:ext cx="1893471" cy="589708"/>
            <a:chOff x="261585" y="10382443"/>
            <a:chExt cx="2603837" cy="810946"/>
          </a:xfrm>
        </p:grpSpPr>
        <p:sp>
          <p:nvSpPr>
            <p:cNvPr id="12" name="Obdélník 11">
              <a:hlinkClick r:id="rId3"/>
              <a:extLst>
                <a:ext uri="{FF2B5EF4-FFF2-40B4-BE49-F238E27FC236}">
                  <a16:creationId xmlns:a16="http://schemas.microsoft.com/office/drawing/2014/main" id="{5049F22F-0022-23EA-D894-7D31F0BF8FD2}"/>
                </a:ext>
              </a:extLst>
            </p:cNvPr>
            <p:cNvSpPr/>
            <p:nvPr/>
          </p:nvSpPr>
          <p:spPr>
            <a:xfrm>
              <a:off x="261585" y="10382443"/>
              <a:ext cx="2603837" cy="8109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Google Shape;387;p38">
              <a:extLst>
                <a:ext uri="{FF2B5EF4-FFF2-40B4-BE49-F238E27FC236}">
                  <a16:creationId xmlns:a16="http://schemas.microsoft.com/office/drawing/2014/main" id="{3789F521-3602-5AB9-1570-16D051BA45D6}"/>
                </a:ext>
              </a:extLst>
            </p:cNvPr>
            <p:cNvSpPr txBox="1"/>
            <p:nvPr/>
          </p:nvSpPr>
          <p:spPr>
            <a:xfrm>
              <a:off x="536884" y="10616099"/>
              <a:ext cx="2047984" cy="329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050" rIns="0" bIns="0" anchor="t" anchorCtr="0">
              <a:spAutoFit/>
            </a:bodyPr>
            <a:lstStyle/>
            <a:p>
              <a:pPr marL="808355" marR="5080" lvl="0" indent="-796290" algn="ctr">
                <a:lnSpc>
                  <a:spcPct val="123300"/>
                </a:lnSpc>
              </a:pPr>
              <a:r>
                <a:rPr lang="cs-CZ" sz="1200" b="1" dirty="0">
                  <a:ln w="1270">
                    <a:noFill/>
                    <a:bevel/>
                  </a:ln>
                  <a:solidFill>
                    <a:schemeClr val="accent3"/>
                  </a:solidFill>
                  <a:latin typeface="Sora" pitchFamily="2" charset="0"/>
                  <a:ea typeface="Merriweather"/>
                  <a:cs typeface="Sora" pitchFamily="2" charset="0"/>
                  <a:sym typeface="Merriweather"/>
                </a:rPr>
                <a:t>Poptejte nás také</a:t>
              </a:r>
              <a:endParaRPr lang="cs-CZ" sz="1000" b="1" dirty="0">
                <a:ln w="1270">
                  <a:noFill/>
                  <a:bevel/>
                </a:ln>
                <a:solidFill>
                  <a:schemeClr val="accent3"/>
                </a:solidFill>
                <a:latin typeface="Sora" pitchFamily="2" charset="0"/>
                <a:cs typeface="Sora" pitchFamily="2" charset="0"/>
              </a:endParaRPr>
            </a:p>
          </p:txBody>
        </p:sp>
      </p:grpSp>
      <p:sp>
        <p:nvSpPr>
          <p:cNvPr id="2" name="Google Shape;103;p26">
            <a:extLst>
              <a:ext uri="{FF2B5EF4-FFF2-40B4-BE49-F238E27FC236}">
                <a16:creationId xmlns:a16="http://schemas.microsoft.com/office/drawing/2014/main" id="{4CEB7E46-7C04-9F1B-989E-BBA5890B8C6F}"/>
              </a:ext>
            </a:extLst>
          </p:cNvPr>
          <p:cNvSpPr txBox="1"/>
          <p:nvPr/>
        </p:nvSpPr>
        <p:spPr>
          <a:xfrm>
            <a:off x="771142" y="9970758"/>
            <a:ext cx="2660327" cy="68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9100" rIns="0" bIns="0" anchor="ctr" anchorCtr="0">
            <a:spAutoFit/>
          </a:bodyPr>
          <a:lstStyle/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 spc="30" dirty="0">
                <a:ln w="6350">
                  <a:noFill/>
                </a:ln>
                <a:solidFill>
                  <a:schemeClr val="bg1"/>
                </a:solidFill>
                <a:latin typeface="Seylogo" pitchFamily="2" charset="-127"/>
                <a:ea typeface="Seylogo" pitchFamily="2" charset="-127"/>
                <a:cs typeface="Sora" pitchFamily="2" charset="0"/>
                <a:sym typeface="Merriweather"/>
              </a:rPr>
              <a:t>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8"/>
          <p:cNvSpPr/>
          <p:nvPr/>
        </p:nvSpPr>
        <p:spPr>
          <a:xfrm>
            <a:off x="123826" y="115179"/>
            <a:ext cx="19874230" cy="11078210"/>
          </a:xfrm>
          <a:custGeom>
            <a:avLst/>
            <a:gdLst/>
            <a:ahLst/>
            <a:cxnLst/>
            <a:rect l="l" t="t" r="r" b="b"/>
            <a:pathLst>
              <a:path w="19874230" h="11078210" extrusionOk="0">
                <a:moveTo>
                  <a:pt x="19873740" y="0"/>
                </a:moveTo>
                <a:lnTo>
                  <a:pt x="0" y="0"/>
                </a:lnTo>
                <a:lnTo>
                  <a:pt x="0" y="11078196"/>
                </a:lnTo>
                <a:lnTo>
                  <a:pt x="19873740" y="11078196"/>
                </a:lnTo>
                <a:lnTo>
                  <a:pt x="198737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sz="1800" dirty="0"/>
          </a:p>
        </p:txBody>
      </p:sp>
      <p:sp>
        <p:nvSpPr>
          <p:cNvPr id="579" name="Google Shape;579;p48"/>
          <p:cNvSpPr txBox="1"/>
          <p:nvPr/>
        </p:nvSpPr>
        <p:spPr>
          <a:xfrm>
            <a:off x="1383441" y="9424406"/>
            <a:ext cx="6335059" cy="620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9100" rIns="0" bIns="0" anchor="t" anchorCtr="0">
            <a:spAutoFit/>
          </a:bodyPr>
          <a:lstStyle/>
          <a:p>
            <a:r>
              <a:t>{{shrnuti_1}}</a:t>
            </a:r>
          </a:p>
        </p:txBody>
      </p:sp>
      <p:sp>
        <p:nvSpPr>
          <p:cNvPr id="582" name="Google Shape;582;p48"/>
          <p:cNvSpPr txBox="1"/>
          <p:nvPr/>
        </p:nvSpPr>
        <p:spPr>
          <a:xfrm>
            <a:off x="13200627" y="6759231"/>
            <a:ext cx="3633894" cy="68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9100" rIns="0" bIns="0" anchor="t" anchorCtr="0">
            <a:spAutoFit/>
          </a:bodyPr>
          <a:lstStyle/>
          <a:p>
            <a:r>
              <a:t>{{shrnuti_2}}</a:t>
            </a:r>
          </a:p>
        </p:txBody>
      </p:sp>
      <p:sp>
        <p:nvSpPr>
          <p:cNvPr id="583" name="Google Shape;583;p48"/>
          <p:cNvSpPr txBox="1"/>
          <p:nvPr/>
        </p:nvSpPr>
        <p:spPr>
          <a:xfrm>
            <a:off x="15189263" y="7749030"/>
            <a:ext cx="2799315" cy="24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r>
              <a:t>{{shrnuti_3}}</a:t>
            </a:r>
          </a:p>
        </p:txBody>
      </p:sp>
      <p:sp>
        <p:nvSpPr>
          <p:cNvPr id="584" name="Google Shape;584;p48"/>
          <p:cNvSpPr txBox="1"/>
          <p:nvPr/>
        </p:nvSpPr>
        <p:spPr>
          <a:xfrm>
            <a:off x="15189263" y="8204586"/>
            <a:ext cx="2799315" cy="24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/>
            <a:r>
              <a:rPr lang="cs-CZ" sz="1500" dirty="0">
                <a:solidFill>
                  <a:schemeClr val="lt1"/>
                </a:solidFill>
                <a:latin typeface="Sora"/>
                <a:ea typeface="Roboto Light"/>
                <a:cs typeface="Sora"/>
              </a:rPr>
              <a:t>+420 777 777 777</a:t>
            </a:r>
            <a:endParaRPr lang="en-US" dirty="0"/>
          </a:p>
        </p:txBody>
      </p:sp>
      <p:sp>
        <p:nvSpPr>
          <p:cNvPr id="585" name="Google Shape;585;p48"/>
          <p:cNvSpPr txBox="1"/>
          <p:nvPr/>
        </p:nvSpPr>
        <p:spPr>
          <a:xfrm>
            <a:off x="13200626" y="7749124"/>
            <a:ext cx="1709169" cy="24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0" marR="5715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500" b="1" spc="30" dirty="0">
                <a:ln w="6350">
                  <a:solidFill>
                    <a:schemeClr val="bg1"/>
                  </a:solidFill>
                  <a:bevel/>
                </a:ln>
                <a:solidFill>
                  <a:schemeClr val="lt1"/>
                </a:solidFill>
                <a:latin typeface="Sora" pitchFamily="2" charset="0"/>
                <a:ea typeface="Roboto"/>
                <a:cs typeface="Sora" pitchFamily="2" charset="0"/>
                <a:sym typeface="Roboto"/>
              </a:rPr>
              <a:t>Kontaktní osoba</a:t>
            </a:r>
            <a:endParaRPr lang="cs-CZ" sz="1500" spc="30" dirty="0">
              <a:ln w="6350">
                <a:solidFill>
                  <a:schemeClr val="bg1"/>
                </a:solidFill>
                <a:bevel/>
              </a:ln>
              <a:solidFill>
                <a:schemeClr val="lt1"/>
              </a:solidFill>
              <a:latin typeface="Sora" pitchFamily="2" charset="0"/>
              <a:ea typeface="Roboto"/>
              <a:cs typeface="Sora" pitchFamily="2" charset="0"/>
              <a:sym typeface="Roboto"/>
            </a:endParaRPr>
          </a:p>
        </p:txBody>
      </p:sp>
      <p:sp>
        <p:nvSpPr>
          <p:cNvPr id="586" name="Google Shape;586;p48"/>
          <p:cNvSpPr txBox="1"/>
          <p:nvPr/>
        </p:nvSpPr>
        <p:spPr>
          <a:xfrm>
            <a:off x="13210786" y="8204680"/>
            <a:ext cx="1156401" cy="24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0" marR="508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500" b="1" spc="30" dirty="0">
                <a:ln w="6350">
                  <a:solidFill>
                    <a:schemeClr val="bg1"/>
                  </a:solidFill>
                  <a:bevel/>
                </a:ln>
                <a:solidFill>
                  <a:schemeClr val="lt1"/>
                </a:solidFill>
                <a:latin typeface="Sora" pitchFamily="2" charset="0"/>
                <a:ea typeface="Roboto"/>
                <a:cs typeface="Sora" pitchFamily="2" charset="0"/>
                <a:sym typeface="Roboto"/>
              </a:rPr>
              <a:t>Telefon</a:t>
            </a:r>
            <a:endParaRPr lang="cs-CZ" sz="1500" spc="30" dirty="0">
              <a:ln w="6350">
                <a:solidFill>
                  <a:schemeClr val="bg1"/>
                </a:solidFill>
                <a:bevel/>
              </a:ln>
              <a:solidFill>
                <a:schemeClr val="lt1"/>
              </a:solidFill>
              <a:latin typeface="Sora" pitchFamily="2" charset="0"/>
              <a:ea typeface="Roboto"/>
              <a:cs typeface="Sora" pitchFamily="2" charset="0"/>
              <a:sym typeface="Roboto"/>
            </a:endParaRPr>
          </a:p>
        </p:txBody>
      </p:sp>
      <p:sp>
        <p:nvSpPr>
          <p:cNvPr id="587" name="Google Shape;587;p48"/>
          <p:cNvSpPr txBox="1"/>
          <p:nvPr/>
        </p:nvSpPr>
        <p:spPr>
          <a:xfrm>
            <a:off x="13206224" y="8627398"/>
            <a:ext cx="1156401" cy="24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500" b="1" spc="30" dirty="0">
                <a:ln w="6350">
                  <a:solidFill>
                    <a:schemeClr val="bg1"/>
                  </a:solidFill>
                  <a:bevel/>
                </a:ln>
                <a:solidFill>
                  <a:schemeClr val="lt1"/>
                </a:solidFill>
                <a:latin typeface="Sora" pitchFamily="2" charset="0"/>
                <a:ea typeface="Roboto"/>
                <a:cs typeface="Sora" pitchFamily="2" charset="0"/>
                <a:sym typeface="Roboto"/>
              </a:rPr>
              <a:t>Email</a:t>
            </a:r>
            <a:endParaRPr lang="cs-CZ" sz="1500" spc="30" dirty="0">
              <a:ln w="6350">
                <a:solidFill>
                  <a:schemeClr val="bg1"/>
                </a:solidFill>
                <a:bevel/>
              </a:ln>
              <a:solidFill>
                <a:schemeClr val="lt1"/>
              </a:solidFill>
              <a:latin typeface="Sora" pitchFamily="2" charset="0"/>
              <a:ea typeface="Roboto"/>
              <a:cs typeface="Sora" pitchFamily="2" charset="0"/>
              <a:sym typeface="Roboto"/>
            </a:endParaRPr>
          </a:p>
        </p:txBody>
      </p:sp>
      <p:sp>
        <p:nvSpPr>
          <p:cNvPr id="588" name="Google Shape;588;p48"/>
          <p:cNvSpPr txBox="1"/>
          <p:nvPr/>
        </p:nvSpPr>
        <p:spPr>
          <a:xfrm>
            <a:off x="15189263" y="8627304"/>
            <a:ext cx="2799315" cy="24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500" u="sng" dirty="0" err="1">
                <a:solidFill>
                  <a:schemeClr val="lt1"/>
                </a:solidFill>
                <a:latin typeface="Sora"/>
                <a:ea typeface="Roboto Light"/>
                <a:cs typeface="Sora"/>
                <a:sym typeface="Roboto Light"/>
              </a:rPr>
              <a:t>John.doe@seyfor.com</a:t>
            </a:r>
            <a:endParaRPr lang="cs-CZ" sz="1500" dirty="0">
              <a:solidFill>
                <a:schemeClr val="lt1"/>
              </a:solidFill>
              <a:latin typeface="Sora"/>
              <a:ea typeface="Roboto Light"/>
              <a:cs typeface="Sora"/>
              <a:sym typeface="Roboto Light"/>
            </a:endParaRP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E87F05BF-1125-6E8C-43D4-C1DA1D2249D3}"/>
              </a:ext>
            </a:extLst>
          </p:cNvPr>
          <p:cNvGrpSpPr/>
          <p:nvPr/>
        </p:nvGrpSpPr>
        <p:grpSpPr>
          <a:xfrm>
            <a:off x="10035258" y="0"/>
            <a:ext cx="7620" cy="11309350"/>
            <a:chOff x="10012680" y="0"/>
            <a:chExt cx="7620" cy="11309350"/>
          </a:xfrm>
        </p:grpSpPr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17DE2B52-3FE9-339B-16B0-DE9CF3648CF5}"/>
                </a:ext>
              </a:extLst>
            </p:cNvPr>
            <p:cNvCxnSpPr/>
            <p:nvPr/>
          </p:nvCxnSpPr>
          <p:spPr>
            <a:xfrm>
              <a:off x="10020300" y="0"/>
              <a:ext cx="0" cy="11309350"/>
            </a:xfrm>
            <a:prstGeom prst="line">
              <a:avLst/>
            </a:prstGeom>
            <a:ln w="12700">
              <a:solidFill>
                <a:schemeClr val="tx2">
                  <a:lumMod val="75000"/>
                  <a:alpha val="37000"/>
                </a:schemeClr>
              </a:solidFill>
            </a:ln>
            <a:effectLst>
              <a:outerShdw blurRad="368285" sx="101000" sy="101000" algn="ctr" rotWithShape="0">
                <a:schemeClr val="tx1">
                  <a:lumMod val="95000"/>
                  <a:lumOff val="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271CA2B7-75E1-148E-59CA-93B2BF2D1325}"/>
                </a:ext>
              </a:extLst>
            </p:cNvPr>
            <p:cNvCxnSpPr/>
            <p:nvPr/>
          </p:nvCxnSpPr>
          <p:spPr>
            <a:xfrm>
              <a:off x="10012680" y="0"/>
              <a:ext cx="0" cy="11309350"/>
            </a:xfrm>
            <a:prstGeom prst="line">
              <a:avLst/>
            </a:prstGeom>
            <a:ln w="12700">
              <a:solidFill>
                <a:schemeClr val="tx2">
                  <a:lumMod val="75000"/>
                  <a:alpha val="37000"/>
                </a:schemeClr>
              </a:solidFill>
            </a:ln>
            <a:effectLst>
              <a:outerShdw blurRad="368285" sx="101000" sy="101000" algn="ctr" rotWithShape="0">
                <a:schemeClr val="tx1">
                  <a:lumMod val="95000"/>
                  <a:lumOff val="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2724F614-0574-C745-8978-C244FB8C7349}"/>
              </a:ext>
            </a:extLst>
          </p:cNvPr>
          <p:cNvGrpSpPr/>
          <p:nvPr/>
        </p:nvGrpSpPr>
        <p:grpSpPr>
          <a:xfrm>
            <a:off x="1812580" y="3234138"/>
            <a:ext cx="7439676" cy="4812903"/>
            <a:chOff x="1893860" y="3152858"/>
            <a:chExt cx="7439676" cy="4812903"/>
          </a:xfrm>
        </p:grpSpPr>
        <p:sp>
          <p:nvSpPr>
            <p:cNvPr id="580" name="Google Shape;580;p48"/>
            <p:cNvSpPr txBox="1"/>
            <p:nvPr/>
          </p:nvSpPr>
          <p:spPr>
            <a:xfrm>
              <a:off x="1893860" y="3152858"/>
              <a:ext cx="6821252" cy="675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4450" rIns="0" bIns="0" anchor="t" anchorCtr="0">
              <a:spAutoFit/>
            </a:bodyPr>
            <a:lstStyle/>
            <a:p>
              <a:pPr marL="943610" marR="5080" lvl="0" indent="-931544" algn="l" rtl="0">
                <a:lnSpc>
                  <a:spcPct val="924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3600" b="1" spc="30" dirty="0">
                  <a:ln w="12700">
                    <a:solidFill>
                      <a:schemeClr val="accent6"/>
                    </a:solidFill>
                    <a:bevel/>
                  </a:ln>
                  <a:solidFill>
                    <a:schemeClr val="accent6"/>
                  </a:solidFill>
                  <a:latin typeface="Sora" pitchFamily="2" charset="0"/>
                  <a:ea typeface="Merriweather"/>
                  <a:cs typeface="Sora" pitchFamily="2" charset="0"/>
                  <a:sym typeface="Merriweather"/>
                </a:rPr>
                <a:t>Chcete podobné řešení?</a:t>
              </a:r>
              <a:endParaRPr lang="cs-CZ" sz="3600" spc="30" dirty="0">
                <a:ln w="12700">
                  <a:solidFill>
                    <a:schemeClr val="accent6"/>
                  </a:solidFill>
                  <a:bevel/>
                </a:ln>
                <a:solidFill>
                  <a:schemeClr val="accent6"/>
                </a:solidFill>
                <a:latin typeface="Sora" pitchFamily="2" charset="0"/>
                <a:ea typeface="Merriweather"/>
                <a:cs typeface="Sora" pitchFamily="2" charset="0"/>
                <a:sym typeface="Merriweather"/>
              </a:endParaRPr>
            </a:p>
          </p:txBody>
        </p:sp>
        <p:sp>
          <p:nvSpPr>
            <p:cNvPr id="581" name="Google Shape;581;p48"/>
            <p:cNvSpPr/>
            <p:nvPr/>
          </p:nvSpPr>
          <p:spPr>
            <a:xfrm>
              <a:off x="2325523" y="4228152"/>
              <a:ext cx="7008013" cy="37376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43610" marR="5080" lvl="0" indent="-931544" algn="l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4400" b="1" dirty="0">
                  <a:ln w="25400">
                    <a:solidFill>
                      <a:schemeClr val="bg1"/>
                    </a:solidFill>
                    <a:bevel/>
                  </a:ln>
                  <a:solidFill>
                    <a:schemeClr val="bg1"/>
                  </a:solidFill>
                  <a:latin typeface="Sora ExtraBold" pitchFamily="2" charset="0"/>
                  <a:ea typeface="Merriweather"/>
                  <a:cs typeface="Sora ExtraBold" pitchFamily="2" charset="0"/>
                  <a:sym typeface="Merriweather"/>
                </a:rPr>
                <a:t>Just </a:t>
              </a:r>
            </a:p>
            <a:p>
              <a:pPr marL="943610" marR="5080" lvl="0" indent="-931544" algn="l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4400" b="1" dirty="0">
                  <a:ln w="25400">
                    <a:solidFill>
                      <a:schemeClr val="bg1"/>
                    </a:solidFill>
                    <a:bevel/>
                  </a:ln>
                  <a:solidFill>
                    <a:schemeClr val="bg1"/>
                  </a:solidFill>
                  <a:latin typeface="Sora ExtraBold" pitchFamily="2" charset="0"/>
                  <a:ea typeface="Merriweather"/>
                  <a:cs typeface="Sora ExtraBold" pitchFamily="2" charset="0"/>
                  <a:sym typeface="Merriweather"/>
                </a:rPr>
                <a:t>  </a:t>
              </a:r>
              <a:r>
                <a:rPr lang="cs-CZ" sz="14400" b="1" dirty="0" err="1">
                  <a:ln w="25400">
                    <a:solidFill>
                      <a:schemeClr val="bg1"/>
                    </a:solidFill>
                    <a:bevel/>
                  </a:ln>
                  <a:solidFill>
                    <a:schemeClr val="bg1"/>
                  </a:solidFill>
                  <a:latin typeface="Sora ExtraBold" pitchFamily="2" charset="0"/>
                  <a:ea typeface="Merriweather"/>
                  <a:cs typeface="Sora ExtraBold" pitchFamily="2" charset="0"/>
                  <a:sym typeface="Merriweather"/>
                </a:rPr>
                <a:t>sey</a:t>
              </a:r>
              <a:r>
                <a:rPr lang="cs-CZ" sz="14400" b="1" dirty="0">
                  <a:ln w="25400">
                    <a:solidFill>
                      <a:schemeClr val="bg1"/>
                    </a:solidFill>
                    <a:bevel/>
                  </a:ln>
                  <a:solidFill>
                    <a:schemeClr val="bg1"/>
                  </a:solidFill>
                  <a:latin typeface="Sora ExtraBold" pitchFamily="2" charset="0"/>
                  <a:ea typeface="Merriweather"/>
                  <a:cs typeface="Sora ExtraBold" pitchFamily="2" charset="0"/>
                  <a:sym typeface="Merriweather"/>
                </a:rPr>
                <a:t> </a:t>
              </a:r>
              <a:r>
                <a:rPr lang="cs-CZ" sz="14400" b="1" dirty="0" err="1">
                  <a:ln w="25400">
                    <a:solidFill>
                      <a:schemeClr val="bg1"/>
                    </a:solidFill>
                    <a:bevel/>
                  </a:ln>
                  <a:solidFill>
                    <a:schemeClr val="bg1"/>
                  </a:solidFill>
                  <a:latin typeface="Sora ExtraBold" pitchFamily="2" charset="0"/>
                  <a:ea typeface="Merriweather"/>
                  <a:cs typeface="Sora ExtraBold" pitchFamily="2" charset="0"/>
                  <a:sym typeface="Merriweather"/>
                </a:rPr>
                <a:t>it</a:t>
              </a:r>
              <a:endParaRPr lang="cs-CZ" sz="14400" b="1" dirty="0">
                <a:ln w="25400">
                  <a:solidFill>
                    <a:schemeClr val="bg1"/>
                  </a:solidFill>
                  <a:bevel/>
                </a:ln>
                <a:solidFill>
                  <a:schemeClr val="bg1"/>
                </a:solidFill>
                <a:latin typeface="Sora ExtraBold" pitchFamily="2" charset="0"/>
                <a:ea typeface="Merriweather"/>
                <a:cs typeface="Sora ExtraBold" pitchFamily="2" charset="0"/>
                <a:sym typeface="Merriweather"/>
              </a:endParaRPr>
            </a:p>
          </p:txBody>
        </p:sp>
      </p:grpSp>
      <p:pic>
        <p:nvPicPr>
          <p:cNvPr id="30" name="Grafický objekt 29">
            <a:extLst>
              <a:ext uri="{FF2B5EF4-FFF2-40B4-BE49-F238E27FC236}">
                <a16:creationId xmlns:a16="http://schemas.microsoft.com/office/drawing/2014/main" id="{2BE3F9F6-EC8C-F45C-737F-3DDF1A8E1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900000">
            <a:off x="7266930" y="7339573"/>
            <a:ext cx="1517286" cy="522593"/>
          </a:xfrm>
          <a:prstGeom prst="rect">
            <a:avLst/>
          </a:prstGeom>
        </p:spPr>
      </p:pic>
      <p:sp>
        <p:nvSpPr>
          <p:cNvPr id="31" name="Obdélník 30">
            <a:extLst>
              <a:ext uri="{FF2B5EF4-FFF2-40B4-BE49-F238E27FC236}">
                <a16:creationId xmlns:a16="http://schemas.microsoft.com/office/drawing/2014/main" id="{C0EE907B-25AA-2F17-8E7C-C6C0776AECB3}"/>
              </a:ext>
            </a:extLst>
          </p:cNvPr>
          <p:cNvSpPr/>
          <p:nvPr/>
        </p:nvSpPr>
        <p:spPr>
          <a:xfrm>
            <a:off x="13220946" y="2942316"/>
            <a:ext cx="3633894" cy="3557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Google Shape;103;p26">
            <a:extLst>
              <a:ext uri="{FF2B5EF4-FFF2-40B4-BE49-F238E27FC236}">
                <a16:creationId xmlns:a16="http://schemas.microsoft.com/office/drawing/2014/main" id="{9FACE6E1-A98F-4693-FBF9-882197E076A4}"/>
              </a:ext>
            </a:extLst>
          </p:cNvPr>
          <p:cNvSpPr txBox="1"/>
          <p:nvPr/>
        </p:nvSpPr>
        <p:spPr>
          <a:xfrm>
            <a:off x="1115669" y="802884"/>
            <a:ext cx="1766428" cy="55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91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spc="30" dirty="0" err="1">
                <a:ln w="6350">
                  <a:noFill/>
                  <a:bevel/>
                </a:ln>
                <a:solidFill>
                  <a:schemeClr val="bg1"/>
                </a:solidFill>
                <a:latin typeface="Sora" pitchFamily="2" charset="0"/>
                <a:cs typeface="Sora" pitchFamily="2" charset="0"/>
                <a:sym typeface="Merriweather"/>
              </a:rPr>
              <a:t>seyfor.com</a:t>
            </a:r>
            <a:endParaRPr lang="cs-CZ" sz="1100" b="1" spc="30" dirty="0">
              <a:ln w="6350">
                <a:noFill/>
                <a:bevel/>
              </a:ln>
              <a:solidFill>
                <a:schemeClr val="bg1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7" name="Zástupný symbol obrázku 6">
            <a:extLst>
              <a:ext uri="{FF2B5EF4-FFF2-40B4-BE49-F238E27FC236}">
                <a16:creationId xmlns:a16="http://schemas.microsoft.com/office/drawing/2014/main" id="{D104DD5F-12E0-2515-B645-8B70C8FFE9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" name="Google Shape;103;p26">
            <a:extLst>
              <a:ext uri="{FF2B5EF4-FFF2-40B4-BE49-F238E27FC236}">
                <a16:creationId xmlns:a16="http://schemas.microsoft.com/office/drawing/2014/main" id="{7101969E-ABC9-2867-8A06-EC0BE50AFA2F}"/>
              </a:ext>
            </a:extLst>
          </p:cNvPr>
          <p:cNvSpPr txBox="1"/>
          <p:nvPr/>
        </p:nvSpPr>
        <p:spPr>
          <a:xfrm>
            <a:off x="15233125" y="671378"/>
            <a:ext cx="3755306" cy="94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9100" rIns="0" bIns="0" anchor="ctr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500" spc="30" dirty="0">
                <a:ln w="6350">
                  <a:noFill/>
                </a:ln>
                <a:solidFill>
                  <a:schemeClr val="bg1"/>
                </a:solidFill>
                <a:latin typeface="Seylogo" pitchFamily="2" charset="-127"/>
                <a:ea typeface="Seylogo" pitchFamily="2" charset="-127"/>
                <a:cs typeface="Sora" pitchFamily="2" charset="0"/>
                <a:sym typeface="Merriweather"/>
              </a:rPr>
              <a:t>s</a:t>
            </a:r>
            <a:endParaRPr lang="cs-CZ" sz="4500" spc="30" dirty="0">
              <a:ln w="6350">
                <a:noFill/>
              </a:ln>
              <a:solidFill>
                <a:schemeClr val="bg1"/>
              </a:solidFill>
              <a:latin typeface="Seylogo" pitchFamily="2" charset="-127"/>
              <a:ea typeface="Seylogo" pitchFamily="2" charset="-127"/>
              <a:cs typeface="Sora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yfor">
      <a:dk1>
        <a:srgbClr val="023444"/>
      </a:dk1>
      <a:lt1>
        <a:srgbClr val="FFFFFF"/>
      </a:lt1>
      <a:dk2>
        <a:srgbClr val="89E103"/>
      </a:dk2>
      <a:lt2>
        <a:srgbClr val="F7F7FA"/>
      </a:lt2>
      <a:accent1>
        <a:srgbClr val="884DFF"/>
      </a:accent1>
      <a:accent2>
        <a:srgbClr val="89E103"/>
      </a:accent2>
      <a:accent3>
        <a:srgbClr val="023444"/>
      </a:accent3>
      <a:accent4>
        <a:srgbClr val="023444"/>
      </a:accent4>
      <a:accent5>
        <a:srgbClr val="884DFF"/>
      </a:accent5>
      <a:accent6>
        <a:srgbClr val="89E103"/>
      </a:accent6>
      <a:hlink>
        <a:srgbClr val="884DFF"/>
      </a:hlink>
      <a:folHlink>
        <a:srgbClr val="884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b145ecb-c0a2-4ae1-a8ee-93225469b8f0}" enabled="1" method="Privileged" siteId="{6e0a5f83-1728-4956-bdf4-ce37760cd21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1029</Words>
  <Application>Microsoft Macintosh PowerPoint</Application>
  <PresentationFormat>Vlastní</PresentationFormat>
  <Paragraphs>104</Paragraphs>
  <Slides>8</Slides>
  <Notes>8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4" baseType="lpstr">
      <vt:lpstr>Arial</vt:lpstr>
      <vt:lpstr>Sora</vt:lpstr>
      <vt:lpstr>Seylogo</vt:lpstr>
      <vt:lpstr>Sora ExtraBold</vt:lpstr>
      <vt:lpstr>Sora Light</vt:lpstr>
      <vt:lpstr>Office Theme</vt:lpstr>
      <vt:lpstr>Prezentace aplikace PowerPoint</vt:lpstr>
      <vt:lpstr>Prezentace aplikace PowerPoint</vt:lpstr>
      <vt:lpstr>Řešení     v číslech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Weigel Michal</cp:lastModifiedBy>
  <cp:revision>257</cp:revision>
  <cp:lastPrinted>2025-07-16T08:02:53Z</cp:lastPrinted>
  <dcterms:modified xsi:type="dcterms:W3CDTF">2025-07-31T06:54:41Z</dcterms:modified>
</cp:coreProperties>
</file>