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Advent Pro SemiBold"/>
      <p:regular r:id="rId27"/>
      <p:bold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Fira Sans Condensed Medium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  <p:embeddedFont>
      <p:font typeface="Share Tech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KmXpWSutSJYfuPG7tGyIxgcY2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dventProSemiBold-bold.fntdata"/><Relationship Id="rId27" Type="http://schemas.openxmlformats.org/officeDocument/2006/relationships/font" Target="fonts/AdventPro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Medium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italic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bold.fntdata"/><Relationship Id="rId15" Type="http://schemas.openxmlformats.org/officeDocument/2006/relationships/slide" Target="slides/slide11.xml"/><Relationship Id="rId37" Type="http://schemas.openxmlformats.org/officeDocument/2006/relationships/font" Target="fonts/MavenPro-regular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ShareTech-regular.fntdata"/><Relationship Id="rId16" Type="http://schemas.openxmlformats.org/officeDocument/2006/relationships/slide" Target="slides/slide12.xml"/><Relationship Id="rId38" Type="http://schemas.openxmlformats.org/officeDocument/2006/relationships/font" Target="fonts/MavenPr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7266e7e76_3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197266e7e76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97266e7e76_3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197266e7e76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97266e7e76_3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97266e7e76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97266e7e76_3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g197266e7e76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1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31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3" name="Google Shape;183;p3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3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31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90" name="Google Shape;190;p3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31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93" name="Google Shape;193;p3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31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96" name="Google Shape;196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31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99" name="Google Shape;199;p3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31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204" name="Google Shape;204;p3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3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3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9" name="Google Shape;209;p3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3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12" name="Google Shape;212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31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31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16" name="Google Shape;216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31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19" name="Google Shape;219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31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22" name="Google Shape;222;p3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31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8" name="Google Shape;22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34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34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34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41" name="Google Shape;241;p3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34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34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6" name="Google Shape;246;p3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34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9" name="Google Shape;249;p3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34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52" name="Google Shape;252;p3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34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3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9" name="Google Shape;259;p3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34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34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63" name="Google Shape;263;p3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34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34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8" name="Google Shape;268;p3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34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1" name="Google Shape;271;p3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7" name="Google Shape;277;p35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78" name="Google Shape;278;p35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3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3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3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3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23" name="Google Shape;323;p3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3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3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4" name="Google Shape;334;p3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3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3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3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3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3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3" name="Google Shape;343;p3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3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7" name="Google Shape;347;p38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8" name="Google Shape;348;p38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9" name="Google Shape;349;p38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0" name="Google Shape;350;p38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38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3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3" name="Google Shape;353;p38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4" name="Google Shape;354;p38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38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6" name="Google Shape;356;p38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38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8" name="Google Shape;358;p38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3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0" name="Google Shape;370;p39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39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39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39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39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39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39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3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8" name="Google Shape;378;p3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0" name="Google Shape;390;p40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1" name="Google Shape;391;p40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0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40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1" name="Google Shape;401;p4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40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404" name="Google Shape;404;p4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40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9" name="Google Shape;409;p4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40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0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40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5" name="Google Shape;415;p4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18" name="Google Shape;418;p4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40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40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22" name="Google Shape;422;p4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2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2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9" name="Google Shape;69;p2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" name="Google Shape;73;p2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4" name="Google Shape;74;p2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" name="Google Shape;78;p2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25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4" name="Google Shape;84;p2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2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7" name="Google Shape;87;p2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0" name="Google Shape;90;p2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2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2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2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5" name="Google Shape;105;p2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9" name="Google Shape;119;p2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8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33" name="Google Shape;133;p2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8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38" name="Google Shape;138;p2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8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28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42" name="Google Shape;142;p2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28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45" name="Google Shape;145;p2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8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2" name="Google Shape;152;p29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5" name="Google Shape;165;p30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30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70" name="Google Shape;170;p3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30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37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37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Relationship Id="rId5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s://towardsdatascience.com/nlp-text-preprocessing-a-practical-guide-and-template-d80874676e79" TargetMode="External"/><Relationship Id="rId10" Type="http://schemas.openxmlformats.org/officeDocument/2006/relationships/hyperlink" Target="https://medium.com/analytics-vidhya/balance-your-data-using-smote-98e4d79fcddb" TargetMode="External"/><Relationship Id="rId13" Type="http://schemas.openxmlformats.org/officeDocument/2006/relationships/hyperlink" Target="https://towardsdatascience.com/how-i-handled-imbalanced-text-data-ba9b757ab1d8" TargetMode="External"/><Relationship Id="rId12" Type="http://schemas.openxmlformats.org/officeDocument/2006/relationships/hyperlink" Target="https://medium.com/@technologger/how-to-interact-with-jupyter-33a98686f24e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edium.com/analytics-vidhya/data-science-for-cybersecurity-password-strength-meter-b933b96bff32" TargetMode="External"/><Relationship Id="rId4" Type="http://schemas.openxmlformats.org/officeDocument/2006/relationships/hyperlink" Target="https://towardsdatascience.com/nlp-text-preprocessing-a-practical-guide-and-template-d80874676e79" TargetMode="External"/><Relationship Id="rId9" Type="http://schemas.openxmlformats.org/officeDocument/2006/relationships/hyperlink" Target="https://medium.com/towards-data-science/stop-using-smote-to-treat-class-imbalance-take-this-intuitive-approach-instead-9cb822b8dc45" TargetMode="External"/><Relationship Id="rId5" Type="http://schemas.openxmlformats.org/officeDocument/2006/relationships/hyperlink" Target="https://www.section.io/engineering-education/building-a-password-strength-classifier-model-using-machine-learning/" TargetMode="External"/><Relationship Id="rId6" Type="http://schemas.openxmlformats.org/officeDocument/2006/relationships/hyperlink" Target="https://scikit-learn.org/stable/index.html" TargetMode="External"/><Relationship Id="rId7" Type="http://schemas.openxmlformats.org/officeDocument/2006/relationships/hyperlink" Target="https://ipywidgets.readthedocs.io/en/stable/index.html" TargetMode="External"/><Relationship Id="rId8" Type="http://schemas.openxmlformats.org/officeDocument/2006/relationships/hyperlink" Target="https://www.geeksforgeeks.org/program-check-strength-passwor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PASSWORD </a:t>
            </a:r>
            <a:r>
              <a:rPr lang="en">
                <a:solidFill>
                  <a:schemeClr val="accent2"/>
                </a:solidFill>
              </a:rPr>
              <a:t>STRENGTH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CLASSIFICATION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1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BY: RAY THIBODEAUX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&amp; ABIOLA ADEGBOYEGA</a:t>
            </a:r>
            <a:endParaRPr sz="1400"/>
          </a:p>
        </p:txBody>
      </p:sp>
      <p:sp>
        <p:nvSpPr>
          <p:cNvPr id="432" name="Google Shape;432;p1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1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1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51" name="Google Shape;451;p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1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454" name="Google Shape;454;p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Password Vectorization - Problems</a:t>
            </a:r>
            <a:endParaRPr sz="2000"/>
          </a:p>
        </p:txBody>
      </p:sp>
      <p:sp>
        <p:nvSpPr>
          <p:cNvPr id="572" name="Google Shape;572;p10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Some vectorization models take advantage of the word meaning.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GloVe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FastText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Word2Vec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74" name="Google Shape;574;p10"/>
          <p:cNvGrpSpPr/>
          <p:nvPr/>
        </p:nvGrpSpPr>
        <p:grpSpPr>
          <a:xfrm>
            <a:off x="1043496" y="3042879"/>
            <a:ext cx="769714" cy="767179"/>
            <a:chOff x="852385" y="1510916"/>
            <a:chExt cx="353145" cy="351998"/>
          </a:xfrm>
        </p:grpSpPr>
        <p:sp>
          <p:nvSpPr>
            <p:cNvPr id="575" name="Google Shape;575;p10"/>
            <p:cNvSpPr/>
            <p:nvPr/>
          </p:nvSpPr>
          <p:spPr>
            <a:xfrm>
              <a:off x="852385" y="1510916"/>
              <a:ext cx="353145" cy="187785"/>
            </a:xfrm>
            <a:custGeom>
              <a:rect b="b" l="l" r="r" t="t"/>
              <a:pathLst>
                <a:path extrusionOk="0" h="5895" w="11086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852385" y="1609921"/>
              <a:ext cx="353145" cy="252992"/>
            </a:xfrm>
            <a:custGeom>
              <a:rect b="b" l="l" r="r" t="t"/>
              <a:pathLst>
                <a:path extrusionOk="0" h="7942" w="11086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928264" y="1584501"/>
              <a:ext cx="198775" cy="140735"/>
            </a:xfrm>
            <a:custGeom>
              <a:rect b="b" l="l" r="r" t="t"/>
              <a:pathLst>
                <a:path extrusionOk="0" h="4418" w="624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1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Side Note</a:t>
            </a:r>
            <a:endParaRPr sz="2000"/>
          </a:p>
        </p:txBody>
      </p:sp>
      <p:sp>
        <p:nvSpPr>
          <p:cNvPr id="583" name="Google Shape;583;p11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1"/>
          <p:cNvSpPr txBox="1"/>
          <p:nvPr/>
        </p:nvSpPr>
        <p:spPr>
          <a:xfrm>
            <a:off x="754875" y="1184125"/>
            <a:ext cx="7053000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Other methods of natural language processing aren’t used because we want the purest form of the passwords.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Removing special characters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Removing numbers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All lowercase text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Lemmatization - relating words to their root format. (ex. kept to keep)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85" name="Google Shape;585;p11"/>
          <p:cNvGrpSpPr/>
          <p:nvPr/>
        </p:nvGrpSpPr>
        <p:grpSpPr>
          <a:xfrm>
            <a:off x="7065470" y="3246409"/>
            <a:ext cx="742413" cy="740164"/>
            <a:chOff x="3513010" y="3816134"/>
            <a:chExt cx="362223" cy="361108"/>
          </a:xfrm>
        </p:grpSpPr>
        <p:sp>
          <p:nvSpPr>
            <p:cNvPr id="586" name="Google Shape;586;p11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2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– Balancing Options</a:t>
            </a:r>
            <a:endParaRPr sz="2000"/>
          </a:p>
        </p:txBody>
      </p:sp>
      <p:sp>
        <p:nvSpPr>
          <p:cNvPr id="595" name="Google Shape;595;p12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2"/>
          <p:cNvSpPr txBox="1"/>
          <p:nvPr/>
        </p:nvSpPr>
        <p:spPr>
          <a:xfrm>
            <a:off x="754875" y="1184125"/>
            <a:ext cx="70530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Oversampling – SMOTE, RandomOverSampling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Undersampling – ENN, RandomUnderSampling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Weighted Balancing</a:t>
            </a:r>
            <a:endParaRPr/>
          </a:p>
          <a:p>
            <a:pPr indent="-2286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7" name="Google Shape;5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844" y="2265042"/>
            <a:ext cx="6323406" cy="221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00" y="1983864"/>
            <a:ext cx="6610773" cy="87976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3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– Balancing Option</a:t>
            </a:r>
            <a:r>
              <a:rPr lang="en"/>
              <a:t> Chosen</a:t>
            </a:r>
            <a:endParaRPr sz="2000"/>
          </a:p>
        </p:txBody>
      </p:sp>
      <p:sp>
        <p:nvSpPr>
          <p:cNvPr id="604" name="Google Shape;604;p13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3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Weighted Balancing</a:t>
            </a:r>
            <a:endParaRPr/>
          </a:p>
          <a:p>
            <a:pPr indent="-2286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6" name="Google Shape;606;p13"/>
          <p:cNvSpPr/>
          <p:nvPr/>
        </p:nvSpPr>
        <p:spPr>
          <a:xfrm>
            <a:off x="7459543" y="3316188"/>
            <a:ext cx="1125310" cy="1027663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4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Split Data and Model Selection</a:t>
            </a:r>
            <a:endParaRPr sz="2000"/>
          </a:p>
        </p:txBody>
      </p:sp>
      <p:sp>
        <p:nvSpPr>
          <p:cNvPr id="612" name="Google Shape;612;p14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4"/>
          <p:cNvSpPr txBox="1"/>
          <p:nvPr/>
        </p:nvSpPr>
        <p:spPr>
          <a:xfrm>
            <a:off x="754875" y="1184125"/>
            <a:ext cx="7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4" name="Google Shape;6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13" y="1199075"/>
            <a:ext cx="6438726" cy="3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862" y="1681000"/>
            <a:ext cx="4791075" cy="96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2013" y="2935616"/>
            <a:ext cx="3843337" cy="10001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14"/>
          <p:cNvGrpSpPr/>
          <p:nvPr/>
        </p:nvGrpSpPr>
        <p:grpSpPr>
          <a:xfrm>
            <a:off x="7098005" y="3161415"/>
            <a:ext cx="873006" cy="1000143"/>
            <a:chOff x="859262" y="3353920"/>
            <a:chExt cx="306759" cy="351445"/>
          </a:xfrm>
        </p:grpSpPr>
        <p:sp>
          <p:nvSpPr>
            <p:cNvPr id="618" name="Google Shape;618;p14"/>
            <p:cNvSpPr/>
            <p:nvPr/>
          </p:nvSpPr>
          <p:spPr>
            <a:xfrm>
              <a:off x="859262" y="3415718"/>
              <a:ext cx="132563" cy="205937"/>
            </a:xfrm>
            <a:custGeom>
              <a:rect b="b" l="l" r="r" t="t"/>
              <a:pathLst>
                <a:path extrusionOk="0" h="6475" w="4168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916415" y="3353920"/>
              <a:ext cx="178013" cy="62147"/>
            </a:xfrm>
            <a:custGeom>
              <a:rect b="b" l="l" r="r" t="t"/>
              <a:pathLst>
                <a:path extrusionOk="0" h="1954" w="5597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920582" y="3405858"/>
              <a:ext cx="245439" cy="243817"/>
            </a:xfrm>
            <a:custGeom>
              <a:rect b="b" l="l" r="r" t="t"/>
              <a:pathLst>
                <a:path extrusionOk="0" h="7666" w="7717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986100" y="3642074"/>
              <a:ext cx="129923" cy="63292"/>
            </a:xfrm>
            <a:custGeom>
              <a:rect b="b" l="l" r="r" t="t"/>
              <a:pathLst>
                <a:path extrusionOk="0" h="1990" w="4085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862283" y="3599678"/>
              <a:ext cx="118696" cy="84156"/>
            </a:xfrm>
            <a:custGeom>
              <a:rect b="b" l="l" r="r" t="t"/>
              <a:pathLst>
                <a:path extrusionOk="0" h="2646" w="3732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6"/>
          <p:cNvSpPr/>
          <p:nvPr/>
        </p:nvSpPr>
        <p:spPr>
          <a:xfrm>
            <a:off x="1315625" y="1139725"/>
            <a:ext cx="6261000" cy="3203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6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 Cross Validation</a:t>
            </a:r>
            <a:endParaRPr sz="2000"/>
          </a:p>
        </p:txBody>
      </p:sp>
      <p:sp>
        <p:nvSpPr>
          <p:cNvPr id="629" name="Google Shape;629;p16"/>
          <p:cNvSpPr txBox="1"/>
          <p:nvPr/>
        </p:nvSpPr>
        <p:spPr>
          <a:xfrm>
            <a:off x="621625" y="1339550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6"/>
          <p:cNvSpPr txBox="1"/>
          <p:nvPr/>
        </p:nvSpPr>
        <p:spPr>
          <a:xfrm>
            <a:off x="629000" y="1272950"/>
            <a:ext cx="7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16"/>
          <p:cNvGrpSpPr/>
          <p:nvPr/>
        </p:nvGrpSpPr>
        <p:grpSpPr>
          <a:xfrm>
            <a:off x="7843860" y="2294735"/>
            <a:ext cx="742918" cy="554052"/>
            <a:chOff x="5216456" y="3725484"/>
            <a:chExt cx="356196" cy="265631"/>
          </a:xfrm>
        </p:grpSpPr>
        <p:sp>
          <p:nvSpPr>
            <p:cNvPr id="632" name="Google Shape;632;p16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4" name="Google Shape;6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612" y="1276988"/>
            <a:ext cx="3995025" cy="27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97266e7e76_3_76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 Cross Validation</a:t>
            </a:r>
            <a:endParaRPr sz="2000"/>
          </a:p>
        </p:txBody>
      </p:sp>
      <p:sp>
        <p:nvSpPr>
          <p:cNvPr id="640" name="Google Shape;640;g197266e7e76_3_76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97266e7e76_3_76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Loop through each model and split the test data into 5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folds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Average the accuracy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Sort each model by accuracy</a:t>
            </a:r>
            <a:endParaRPr/>
          </a:p>
        </p:txBody>
      </p:sp>
      <p:pic>
        <p:nvPicPr>
          <p:cNvPr id="642" name="Google Shape;642;g197266e7e76_3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75" y="3195952"/>
            <a:ext cx="3700401" cy="504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" name="Google Shape;643;g197266e7e76_3_76"/>
          <p:cNvGrpSpPr/>
          <p:nvPr/>
        </p:nvGrpSpPr>
        <p:grpSpPr>
          <a:xfrm>
            <a:off x="6992835" y="2015110"/>
            <a:ext cx="742918" cy="554052"/>
            <a:chOff x="5216456" y="3725484"/>
            <a:chExt cx="356196" cy="265631"/>
          </a:xfrm>
        </p:grpSpPr>
        <p:sp>
          <p:nvSpPr>
            <p:cNvPr id="644" name="Google Shape;644;g197266e7e76_3_76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g197266e7e76_3_76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6" name="Google Shape;646;g197266e7e76_3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475" y="4112890"/>
            <a:ext cx="5080525" cy="60621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197266e7e76_3_76"/>
          <p:cNvSpPr txBox="1"/>
          <p:nvPr/>
        </p:nvSpPr>
        <p:spPr>
          <a:xfrm>
            <a:off x="4801375" y="2759275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TFIDF Vector Results - CV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8" name="Google Shape;648;g197266e7e76_3_76"/>
          <p:cNvSpPr txBox="1"/>
          <p:nvPr/>
        </p:nvSpPr>
        <p:spPr>
          <a:xfrm>
            <a:off x="4801375" y="3700775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Count Vector Results - CV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9" name="Google Shape;649;g197266e7e76_3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371" y="2199849"/>
            <a:ext cx="4918955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g197266e7e76_3_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3475" y="3159475"/>
            <a:ext cx="5080526" cy="5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7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-Interactive Password Classification</a:t>
            </a:r>
            <a:endParaRPr sz="2000"/>
          </a:p>
        </p:txBody>
      </p:sp>
      <p:sp>
        <p:nvSpPr>
          <p:cNvPr id="656" name="Google Shape;656;p17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7"/>
          <p:cNvSpPr txBox="1"/>
          <p:nvPr/>
        </p:nvSpPr>
        <p:spPr>
          <a:xfrm>
            <a:off x="754875" y="1184125"/>
            <a:ext cx="70530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Picking a model for real time classification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 forest had the highest accuracy for the TF-IDF vector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Logistic Regression had the highest accuracy for the Count vector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8" name="Google Shape;6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24" y="2601375"/>
            <a:ext cx="4210506" cy="64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24" y="3337775"/>
            <a:ext cx="4210506" cy="5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250" y="3590875"/>
            <a:ext cx="4403346" cy="5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7"/>
          <p:cNvSpPr txBox="1"/>
          <p:nvPr/>
        </p:nvSpPr>
        <p:spPr>
          <a:xfrm>
            <a:off x="5082925" y="2241225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TFIDF Vector Results - CV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2" name="Google Shape;662;p17"/>
          <p:cNvSpPr txBox="1"/>
          <p:nvPr/>
        </p:nvSpPr>
        <p:spPr>
          <a:xfrm>
            <a:off x="5082925" y="3182725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Count Vector Results - CV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3" name="Google Shape;6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9250" y="2649387"/>
            <a:ext cx="4494138" cy="5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5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Learning and Testing - Balance, Fit, Train, and Test Models</a:t>
            </a:r>
            <a:endParaRPr sz="2000"/>
          </a:p>
        </p:txBody>
      </p:sp>
      <p:sp>
        <p:nvSpPr>
          <p:cNvPr id="669" name="Google Shape;669;p15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5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Loop through each model in the model list to fit the data and test the data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Store values in a list “overview”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Sort the results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Output results by accuracy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71" name="Google Shape;6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510" y="2260625"/>
            <a:ext cx="2440078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510" y="3379750"/>
            <a:ext cx="3288470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7611" y="2434766"/>
            <a:ext cx="4781020" cy="531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4" name="Google Shape;674;p15"/>
          <p:cNvGrpSpPr/>
          <p:nvPr/>
        </p:nvGrpSpPr>
        <p:grpSpPr>
          <a:xfrm>
            <a:off x="7877088" y="1439826"/>
            <a:ext cx="757236" cy="820795"/>
            <a:chOff x="3110102" y="1499880"/>
            <a:chExt cx="330613" cy="358379"/>
          </a:xfrm>
        </p:grpSpPr>
        <p:sp>
          <p:nvSpPr>
            <p:cNvPr id="675" name="Google Shape;675;p15"/>
            <p:cNvSpPr/>
            <p:nvPr/>
          </p:nvSpPr>
          <p:spPr>
            <a:xfrm>
              <a:off x="3385024" y="1775979"/>
              <a:ext cx="55341" cy="71211"/>
            </a:xfrm>
            <a:custGeom>
              <a:rect b="b" l="l" r="r" t="t"/>
              <a:pathLst>
                <a:path extrusionOk="0" h="2239" w="174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347176" y="1535501"/>
              <a:ext cx="93189" cy="61765"/>
            </a:xfrm>
            <a:custGeom>
              <a:rect b="b" l="l" r="r" t="t"/>
              <a:pathLst>
                <a:path extrusionOk="0" h="1942" w="293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3110102" y="1580728"/>
              <a:ext cx="330613" cy="277530"/>
            </a:xfrm>
            <a:custGeom>
              <a:rect b="b" l="l" r="r" t="t"/>
              <a:pathLst>
                <a:path extrusionOk="0" h="8726" w="10395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139267" y="1504428"/>
              <a:ext cx="77668" cy="78113"/>
            </a:xfrm>
            <a:custGeom>
              <a:rect b="b" l="l" r="r" t="t"/>
              <a:pathLst>
                <a:path extrusionOk="0" h="2456" w="2442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3226381" y="1499880"/>
              <a:ext cx="116279" cy="82661"/>
            </a:xfrm>
            <a:custGeom>
              <a:rect b="b" l="l" r="r" t="t"/>
              <a:pathLst>
                <a:path extrusionOk="0" h="2599" w="3656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3179786" y="1775216"/>
              <a:ext cx="86764" cy="46594"/>
            </a:xfrm>
            <a:custGeom>
              <a:rect b="b" l="l" r="r" t="t"/>
              <a:pathLst>
                <a:path extrusionOk="0" h="1465" w="2728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3154024" y="1712337"/>
              <a:ext cx="15203" cy="109473"/>
            </a:xfrm>
            <a:custGeom>
              <a:rect b="b" l="l" r="r" t="t"/>
              <a:pathLst>
                <a:path extrusionOk="0" h="3442" w="478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2" name="Google Shape;6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600" y="3584948"/>
            <a:ext cx="4781024" cy="5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15"/>
          <p:cNvSpPr txBox="1"/>
          <p:nvPr/>
        </p:nvSpPr>
        <p:spPr>
          <a:xfrm>
            <a:off x="4277600" y="2034575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TFIDF Vector Results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4" name="Google Shape;684;p15"/>
          <p:cNvSpPr txBox="1"/>
          <p:nvPr/>
        </p:nvSpPr>
        <p:spPr>
          <a:xfrm>
            <a:off x="4277600" y="3170500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Count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Vector Results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97266e7e76_3_34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-Interactive Password Classification</a:t>
            </a:r>
            <a:endParaRPr sz="2000"/>
          </a:p>
        </p:txBody>
      </p:sp>
      <p:sp>
        <p:nvSpPr>
          <p:cNvPr id="690" name="Google Shape;690;g197266e7e76_3_34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97266e7e76_3_34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Widgets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Password input widget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Submit button widget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Clear output method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92" name="Google Shape;692;g197266e7e76_3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588" y="2461550"/>
            <a:ext cx="4976825" cy="15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"/>
          <p:cNvSpPr txBox="1"/>
          <p:nvPr>
            <p:ph idx="1" type="body"/>
          </p:nvPr>
        </p:nvSpPr>
        <p:spPr>
          <a:xfrm>
            <a:off x="597375" y="1063525"/>
            <a:ext cx="5219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Password Strength 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Improve password strength classification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Normal password meters - conditional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Machine learning strategy - mathematical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62" name="Google Shape;462;p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The Problem</a:t>
            </a:r>
            <a:endParaRPr sz="2000"/>
          </a:p>
        </p:txBody>
      </p:sp>
      <p:pic>
        <p:nvPicPr>
          <p:cNvPr id="463" name="Google Shape;4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5400" y="446625"/>
            <a:ext cx="3022124" cy="4250238"/>
          </a:xfrm>
          <a:prstGeom prst="rect">
            <a:avLst/>
          </a:pr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4" name="Google Shape;4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1875" y="2563151"/>
            <a:ext cx="3022125" cy="2004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65" name="Google Shape;465;p2"/>
          <p:cNvCxnSpPr/>
          <p:nvPr/>
        </p:nvCxnSpPr>
        <p:spPr>
          <a:xfrm>
            <a:off x="814075" y="4011200"/>
            <a:ext cx="7104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97266e7e76_3_43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-Interactive Password Classification</a:t>
            </a:r>
            <a:endParaRPr sz="2000"/>
          </a:p>
        </p:txBody>
      </p:sp>
      <p:sp>
        <p:nvSpPr>
          <p:cNvPr id="698" name="Google Shape;698;g197266e7e76_3_43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197266e7e76_3_43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 submit Function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 button click clear output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 input class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Disable input for 3 seconds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00" name="Google Shape;700;g197266e7e76_3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00" y="2230825"/>
            <a:ext cx="4557262" cy="26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197266e7e76_3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575" y="1514097"/>
            <a:ext cx="2730225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197266e7e76_3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576" y="2425469"/>
            <a:ext cx="2730225" cy="74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97266e7e76_3_53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Testing -Interactive Password Classification</a:t>
            </a:r>
            <a:endParaRPr sz="2000"/>
          </a:p>
        </p:txBody>
      </p:sp>
      <p:sp>
        <p:nvSpPr>
          <p:cNvPr id="708" name="Google Shape;708;g197266e7e76_3_53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97266e7e76_3_53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Password attack mitigation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 click disable submit button for 3 seconds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After 3 seconds enable submit button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10" name="Google Shape;710;g197266e7e76_3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83" y="2332775"/>
            <a:ext cx="3856479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g197266e7e76_3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976" y="2210075"/>
            <a:ext cx="3214199" cy="8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197266e7e76_3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875" y="3225525"/>
            <a:ext cx="3190397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Sources:</a:t>
            </a:r>
            <a:endParaRPr sz="3000"/>
          </a:p>
        </p:txBody>
      </p:sp>
      <p:sp>
        <p:nvSpPr>
          <p:cNvPr id="718" name="Google Shape;718;p20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0"/>
          <p:cNvSpPr txBox="1"/>
          <p:nvPr/>
        </p:nvSpPr>
        <p:spPr>
          <a:xfrm>
            <a:off x="747500" y="1176725"/>
            <a:ext cx="7053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https://medium.com/analytics-vidhya/data-science-for-cybersecurity-password-strength-meter-b933b96bff32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https://towardsdatascience.com/nlp-text-preprocessing-a-practical-guide-and-template-d80874676e79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5"/>
              </a:rPr>
              <a:t>https://www.section.io/engineering-education/building-a-password-strength-classifier-model-using-machine-learning/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https://thecleverprogrammer.com/2022/08/22/password-strength-checker-with-machine-learning/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6"/>
              </a:rPr>
              <a:t>https://scikit-learn.org/stable/index.html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7"/>
              </a:rPr>
              <a:t>https://ipywidgets.readthedocs.io/en/stable/index.html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https://www.geeksforgeeks.org/program-check-strength-password/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https://medium.com/towards-data-science/stop-using-smote-to-treat-class-imbalance-take-this-intuitive-approach-instead-9cb822b8dc45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https://medium.com/analytics-vidhya/balance-your-data-using-smote-98e4d79fcddb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b="0" i="0" lang="en" sz="9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11"/>
              </a:rPr>
              <a:t>https://towardsdatascience.com/nlp-text-preprocessing-a-practical-guide-and-template-d80874676e79</a:t>
            </a:r>
            <a:endParaRPr b="0" i="0" sz="9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lang="en" sz="9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12"/>
              </a:rPr>
              <a:t>https://medium.com/@technologger/how-to-interact-with-jupyter-33a98686f24e</a:t>
            </a:r>
            <a:endParaRPr sz="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lang="en" sz="9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13"/>
              </a:rPr>
              <a:t>https://towardsdatascience.com/how-i-handled-imbalanced-text-data-ba9b757ab1d8</a:t>
            </a:r>
            <a:endParaRPr sz="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ven Pro"/>
              <a:buChar char="●"/>
            </a:pPr>
            <a:r>
              <a:rPr lang="en" sz="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https://medium.com/dataman-in-ai/sampling-techniques-for-extremely-imbalanced-data-part-i-under-sampling-a8dbc3d8d6d8</a:t>
            </a:r>
            <a:endParaRPr sz="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1059475"/>
            <a:ext cx="51435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8063" y="1805750"/>
            <a:ext cx="1947875" cy="29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Data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/>
              <a:t>The Data</a:t>
            </a:r>
            <a:endParaRPr sz="2000"/>
          </a:p>
        </p:txBody>
      </p:sp>
      <p:pic>
        <p:nvPicPr>
          <p:cNvPr id="478" name="Google Shape;4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749" y="1364626"/>
            <a:ext cx="8288526" cy="29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737" y="1344306"/>
            <a:ext cx="8288526" cy="29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Data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Data Cleaning</a:t>
            </a:r>
            <a:endParaRPr sz="2000"/>
          </a:p>
        </p:txBody>
      </p:sp>
      <p:pic>
        <p:nvPicPr>
          <p:cNvPr id="486" name="Google Shape;4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8213" y="957975"/>
            <a:ext cx="1627575" cy="3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9263" y="1552225"/>
            <a:ext cx="885500" cy="4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0463" y="2138545"/>
            <a:ext cx="1903075" cy="2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0534" y="2582446"/>
            <a:ext cx="1502925" cy="4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80651" y="3392774"/>
            <a:ext cx="2782749" cy="33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5"/>
          <p:cNvGrpSpPr/>
          <p:nvPr/>
        </p:nvGrpSpPr>
        <p:grpSpPr>
          <a:xfrm rot="2700000">
            <a:off x="1943234" y="1500438"/>
            <a:ext cx="958528" cy="1185851"/>
            <a:chOff x="2667821" y="3361108"/>
            <a:chExt cx="273046" cy="337801"/>
          </a:xfrm>
        </p:grpSpPr>
        <p:sp>
          <p:nvSpPr>
            <p:cNvPr id="492" name="Google Shape;492;p5"/>
            <p:cNvSpPr/>
            <p:nvPr/>
          </p:nvSpPr>
          <p:spPr>
            <a:xfrm>
              <a:off x="2799971" y="3361108"/>
              <a:ext cx="10273" cy="36385"/>
            </a:xfrm>
            <a:custGeom>
              <a:rect b="b" l="l" r="r" t="t"/>
              <a:pathLst>
                <a:path extrusionOk="0" h="1144" w="323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977"/>
                  </a:lnTo>
                  <a:cubicBezTo>
                    <a:pt x="1" y="1072"/>
                    <a:pt x="72" y="1143"/>
                    <a:pt x="155" y="1143"/>
                  </a:cubicBezTo>
                  <a:cubicBezTo>
                    <a:pt x="251" y="1143"/>
                    <a:pt x="322" y="1072"/>
                    <a:pt x="322" y="977"/>
                  </a:cubicBezTo>
                  <a:lnTo>
                    <a:pt x="322" y="167"/>
                  </a:lnTo>
                  <a:cubicBezTo>
                    <a:pt x="310" y="60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2838964" y="3371063"/>
              <a:ext cx="22009" cy="34381"/>
            </a:xfrm>
            <a:custGeom>
              <a:rect b="b" l="l" r="r" t="t"/>
              <a:pathLst>
                <a:path extrusionOk="0" h="1081" w="692">
                  <a:moveTo>
                    <a:pt x="517" y="0"/>
                  </a:moveTo>
                  <a:cubicBezTo>
                    <a:pt x="454" y="0"/>
                    <a:pt x="385" y="31"/>
                    <a:pt x="358" y="104"/>
                  </a:cubicBezTo>
                  <a:lnTo>
                    <a:pt x="49" y="866"/>
                  </a:lnTo>
                  <a:cubicBezTo>
                    <a:pt x="1" y="961"/>
                    <a:pt x="84" y="1080"/>
                    <a:pt x="203" y="1080"/>
                  </a:cubicBezTo>
                  <a:cubicBezTo>
                    <a:pt x="263" y="1080"/>
                    <a:pt x="322" y="1057"/>
                    <a:pt x="346" y="985"/>
                  </a:cubicBezTo>
                  <a:lnTo>
                    <a:pt x="656" y="223"/>
                  </a:lnTo>
                  <a:cubicBezTo>
                    <a:pt x="691" y="152"/>
                    <a:pt x="644" y="45"/>
                    <a:pt x="572" y="9"/>
                  </a:cubicBezTo>
                  <a:cubicBezTo>
                    <a:pt x="556" y="3"/>
                    <a:pt x="537" y="0"/>
                    <a:pt x="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2873822" y="3399815"/>
              <a:ext cx="29197" cy="28338"/>
            </a:xfrm>
            <a:custGeom>
              <a:rect b="b" l="l" r="r" t="t"/>
              <a:pathLst>
                <a:path extrusionOk="0" h="891" w="918">
                  <a:moveTo>
                    <a:pt x="744" y="1"/>
                  </a:moveTo>
                  <a:cubicBezTo>
                    <a:pt x="703" y="1"/>
                    <a:pt x="661" y="16"/>
                    <a:pt x="631" y="45"/>
                  </a:cubicBezTo>
                  <a:lnTo>
                    <a:pt x="60" y="629"/>
                  </a:lnTo>
                  <a:cubicBezTo>
                    <a:pt x="0" y="688"/>
                    <a:pt x="0" y="784"/>
                    <a:pt x="60" y="843"/>
                  </a:cubicBezTo>
                  <a:cubicBezTo>
                    <a:pt x="84" y="879"/>
                    <a:pt x="131" y="891"/>
                    <a:pt x="179" y="891"/>
                  </a:cubicBezTo>
                  <a:cubicBezTo>
                    <a:pt x="286" y="891"/>
                    <a:pt x="274" y="831"/>
                    <a:pt x="858" y="272"/>
                  </a:cubicBezTo>
                  <a:cubicBezTo>
                    <a:pt x="917" y="212"/>
                    <a:pt x="917" y="105"/>
                    <a:pt x="858" y="45"/>
                  </a:cubicBezTo>
                  <a:cubicBezTo>
                    <a:pt x="828" y="16"/>
                    <a:pt x="786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2894655" y="3442656"/>
              <a:ext cx="37116" cy="19592"/>
            </a:xfrm>
            <a:custGeom>
              <a:rect b="b" l="l" r="r" t="t"/>
              <a:pathLst>
                <a:path extrusionOk="0" h="616" w="1167">
                  <a:moveTo>
                    <a:pt x="973" y="1"/>
                  </a:moveTo>
                  <a:cubicBezTo>
                    <a:pt x="955" y="1"/>
                    <a:pt x="936" y="3"/>
                    <a:pt x="917" y="8"/>
                  </a:cubicBezTo>
                  <a:lnTo>
                    <a:pt x="155" y="318"/>
                  </a:lnTo>
                  <a:cubicBezTo>
                    <a:pt x="0" y="377"/>
                    <a:pt x="36" y="615"/>
                    <a:pt x="214" y="615"/>
                  </a:cubicBezTo>
                  <a:cubicBezTo>
                    <a:pt x="274" y="615"/>
                    <a:pt x="238" y="615"/>
                    <a:pt x="1036" y="294"/>
                  </a:cubicBezTo>
                  <a:cubicBezTo>
                    <a:pt x="1131" y="282"/>
                    <a:pt x="1167" y="175"/>
                    <a:pt x="1131" y="103"/>
                  </a:cubicBezTo>
                  <a:cubicBezTo>
                    <a:pt x="1103" y="37"/>
                    <a:pt x="1044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2904482" y="3493258"/>
              <a:ext cx="36385" cy="10273"/>
            </a:xfrm>
            <a:custGeom>
              <a:rect b="b" l="l" r="r" t="t"/>
              <a:pathLst>
                <a:path extrusionOk="0" h="323" w="1144">
                  <a:moveTo>
                    <a:pt x="155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977" y="322"/>
                  </a:lnTo>
                  <a:cubicBezTo>
                    <a:pt x="1072" y="322"/>
                    <a:pt x="1144" y="251"/>
                    <a:pt x="1144" y="155"/>
                  </a:cubicBezTo>
                  <a:cubicBezTo>
                    <a:pt x="1144" y="72"/>
                    <a:pt x="1072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2895386" y="3533364"/>
              <a:ext cx="35653" cy="20196"/>
            </a:xfrm>
            <a:custGeom>
              <a:rect b="b" l="l" r="r" t="t"/>
              <a:pathLst>
                <a:path extrusionOk="0" h="635" w="1121">
                  <a:moveTo>
                    <a:pt x="179" y="0"/>
                  </a:moveTo>
                  <a:cubicBezTo>
                    <a:pt x="118" y="0"/>
                    <a:pt x="54" y="38"/>
                    <a:pt x="37" y="109"/>
                  </a:cubicBezTo>
                  <a:cubicBezTo>
                    <a:pt x="1" y="180"/>
                    <a:pt x="37" y="288"/>
                    <a:pt x="120" y="311"/>
                  </a:cubicBezTo>
                  <a:lnTo>
                    <a:pt x="882" y="621"/>
                  </a:lnTo>
                  <a:cubicBezTo>
                    <a:pt x="901" y="630"/>
                    <a:pt x="922" y="635"/>
                    <a:pt x="943" y="635"/>
                  </a:cubicBezTo>
                  <a:cubicBezTo>
                    <a:pt x="1004" y="635"/>
                    <a:pt x="1067" y="599"/>
                    <a:pt x="1084" y="538"/>
                  </a:cubicBezTo>
                  <a:cubicBezTo>
                    <a:pt x="1120" y="442"/>
                    <a:pt x="1084" y="359"/>
                    <a:pt x="1001" y="323"/>
                  </a:cubicBezTo>
                  <a:lnTo>
                    <a:pt x="239" y="14"/>
                  </a:lnTo>
                  <a:cubicBezTo>
                    <a:pt x="221" y="5"/>
                    <a:pt x="200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2872677" y="3567586"/>
              <a:ext cx="30692" cy="28338"/>
            </a:xfrm>
            <a:custGeom>
              <a:rect b="b" l="l" r="r" t="t"/>
              <a:pathLst>
                <a:path extrusionOk="0" h="891" w="965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644" y="819"/>
                    <a:pt x="620" y="890"/>
                    <a:pt x="751" y="890"/>
                  </a:cubicBezTo>
                  <a:cubicBezTo>
                    <a:pt x="894" y="890"/>
                    <a:pt x="965" y="712"/>
                    <a:pt x="858" y="616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2838233" y="3589818"/>
              <a:ext cx="21214" cy="34318"/>
            </a:xfrm>
            <a:custGeom>
              <a:rect b="b" l="l" r="r" t="t"/>
              <a:pathLst>
                <a:path extrusionOk="0" h="1079" w="667">
                  <a:moveTo>
                    <a:pt x="179" y="1"/>
                  </a:moveTo>
                  <a:cubicBezTo>
                    <a:pt x="159" y="1"/>
                    <a:pt x="139" y="4"/>
                    <a:pt x="119" y="13"/>
                  </a:cubicBezTo>
                  <a:cubicBezTo>
                    <a:pt x="48" y="37"/>
                    <a:pt x="0" y="132"/>
                    <a:pt x="24" y="215"/>
                  </a:cubicBezTo>
                  <a:lnTo>
                    <a:pt x="345" y="977"/>
                  </a:lnTo>
                  <a:cubicBezTo>
                    <a:pt x="365" y="1036"/>
                    <a:pt x="425" y="1079"/>
                    <a:pt x="499" y="1079"/>
                  </a:cubicBezTo>
                  <a:cubicBezTo>
                    <a:pt x="514" y="1079"/>
                    <a:pt x="531" y="1077"/>
                    <a:pt x="548" y="1072"/>
                  </a:cubicBezTo>
                  <a:cubicBezTo>
                    <a:pt x="643" y="1037"/>
                    <a:pt x="667" y="929"/>
                    <a:pt x="643" y="858"/>
                  </a:cubicBezTo>
                  <a:lnTo>
                    <a:pt x="322" y="96"/>
                  </a:lnTo>
                  <a:cubicBezTo>
                    <a:pt x="303" y="41"/>
                    <a:pt x="243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2747334" y="3589754"/>
              <a:ext cx="21627" cy="34572"/>
            </a:xfrm>
            <a:custGeom>
              <a:rect b="b" l="l" r="r" t="t"/>
              <a:pathLst>
                <a:path extrusionOk="0" h="1087" w="680">
                  <a:moveTo>
                    <a:pt x="499" y="1"/>
                  </a:moveTo>
                  <a:cubicBezTo>
                    <a:pt x="438" y="1"/>
                    <a:pt x="375" y="36"/>
                    <a:pt x="358" y="98"/>
                  </a:cubicBezTo>
                  <a:lnTo>
                    <a:pt x="36" y="860"/>
                  </a:lnTo>
                  <a:cubicBezTo>
                    <a:pt x="1" y="967"/>
                    <a:pt x="72" y="1086"/>
                    <a:pt x="191" y="1086"/>
                  </a:cubicBezTo>
                  <a:cubicBezTo>
                    <a:pt x="251" y="1086"/>
                    <a:pt x="310" y="1051"/>
                    <a:pt x="334" y="979"/>
                  </a:cubicBezTo>
                  <a:lnTo>
                    <a:pt x="655" y="217"/>
                  </a:lnTo>
                  <a:cubicBezTo>
                    <a:pt x="679" y="134"/>
                    <a:pt x="632" y="39"/>
                    <a:pt x="560" y="15"/>
                  </a:cubicBezTo>
                  <a:cubicBezTo>
                    <a:pt x="542" y="5"/>
                    <a:pt x="520" y="1"/>
                    <a:pt x="4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2705319" y="3566441"/>
              <a:ext cx="29547" cy="28625"/>
            </a:xfrm>
            <a:custGeom>
              <a:rect b="b" l="l" r="r" t="t"/>
              <a:pathLst>
                <a:path extrusionOk="0" h="900" w="929">
                  <a:moveTo>
                    <a:pt x="744" y="1"/>
                  </a:moveTo>
                  <a:cubicBezTo>
                    <a:pt x="702" y="1"/>
                    <a:pt x="661" y="15"/>
                    <a:pt x="631" y="45"/>
                  </a:cubicBezTo>
                  <a:lnTo>
                    <a:pt x="60" y="629"/>
                  </a:lnTo>
                  <a:cubicBezTo>
                    <a:pt x="0" y="688"/>
                    <a:pt x="0" y="795"/>
                    <a:pt x="60" y="855"/>
                  </a:cubicBezTo>
                  <a:cubicBezTo>
                    <a:pt x="89" y="885"/>
                    <a:pt x="128" y="899"/>
                    <a:pt x="167" y="899"/>
                  </a:cubicBezTo>
                  <a:cubicBezTo>
                    <a:pt x="205" y="899"/>
                    <a:pt x="244" y="885"/>
                    <a:pt x="274" y="855"/>
                  </a:cubicBezTo>
                  <a:lnTo>
                    <a:pt x="857" y="271"/>
                  </a:lnTo>
                  <a:cubicBezTo>
                    <a:pt x="929" y="212"/>
                    <a:pt x="929" y="105"/>
                    <a:pt x="857" y="45"/>
                  </a:cubicBezTo>
                  <a:cubicBezTo>
                    <a:pt x="827" y="15"/>
                    <a:pt x="786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2676918" y="3532060"/>
              <a:ext cx="35240" cy="20133"/>
            </a:xfrm>
            <a:custGeom>
              <a:rect b="b" l="l" r="r" t="t"/>
              <a:pathLst>
                <a:path extrusionOk="0" h="633" w="1108">
                  <a:moveTo>
                    <a:pt x="918" y="1"/>
                  </a:moveTo>
                  <a:cubicBezTo>
                    <a:pt x="903" y="1"/>
                    <a:pt x="886" y="3"/>
                    <a:pt x="869" y="7"/>
                  </a:cubicBezTo>
                  <a:lnTo>
                    <a:pt x="119" y="329"/>
                  </a:lnTo>
                  <a:cubicBezTo>
                    <a:pt x="36" y="352"/>
                    <a:pt x="0" y="448"/>
                    <a:pt x="24" y="531"/>
                  </a:cubicBezTo>
                  <a:cubicBezTo>
                    <a:pt x="53" y="590"/>
                    <a:pt x="115" y="632"/>
                    <a:pt x="182" y="632"/>
                  </a:cubicBezTo>
                  <a:cubicBezTo>
                    <a:pt x="197" y="632"/>
                    <a:pt x="211" y="630"/>
                    <a:pt x="226" y="626"/>
                  </a:cubicBezTo>
                  <a:lnTo>
                    <a:pt x="988" y="305"/>
                  </a:lnTo>
                  <a:cubicBezTo>
                    <a:pt x="1060" y="281"/>
                    <a:pt x="1107" y="174"/>
                    <a:pt x="1084" y="102"/>
                  </a:cubicBezTo>
                  <a:cubicBezTo>
                    <a:pt x="1054" y="44"/>
                    <a:pt x="992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2667821" y="3491763"/>
              <a:ext cx="36385" cy="10241"/>
            </a:xfrm>
            <a:custGeom>
              <a:rect b="b" l="l" r="r" t="t"/>
              <a:pathLst>
                <a:path extrusionOk="0" h="322" w="1144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977" y="322"/>
                  </a:lnTo>
                  <a:cubicBezTo>
                    <a:pt x="1072" y="322"/>
                    <a:pt x="1143" y="250"/>
                    <a:pt x="1143" y="167"/>
                  </a:cubicBezTo>
                  <a:cubicBezTo>
                    <a:pt x="1131" y="72"/>
                    <a:pt x="1048" y="0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2677267" y="3441702"/>
              <a:ext cx="35653" cy="20069"/>
            </a:xfrm>
            <a:custGeom>
              <a:rect b="b" l="l" r="r" t="t"/>
              <a:pathLst>
                <a:path extrusionOk="0" h="631" w="1121">
                  <a:moveTo>
                    <a:pt x="173" y="1"/>
                  </a:moveTo>
                  <a:cubicBezTo>
                    <a:pt x="110" y="1"/>
                    <a:pt x="51" y="36"/>
                    <a:pt x="25" y="98"/>
                  </a:cubicBezTo>
                  <a:cubicBezTo>
                    <a:pt x="1" y="193"/>
                    <a:pt x="25" y="276"/>
                    <a:pt x="120" y="312"/>
                  </a:cubicBezTo>
                  <a:lnTo>
                    <a:pt x="882" y="622"/>
                  </a:lnTo>
                  <a:cubicBezTo>
                    <a:pt x="899" y="627"/>
                    <a:pt x="918" y="630"/>
                    <a:pt x="937" y="630"/>
                  </a:cubicBezTo>
                  <a:cubicBezTo>
                    <a:pt x="999" y="630"/>
                    <a:pt x="1066" y="599"/>
                    <a:pt x="1084" y="526"/>
                  </a:cubicBezTo>
                  <a:cubicBezTo>
                    <a:pt x="1120" y="443"/>
                    <a:pt x="1084" y="348"/>
                    <a:pt x="1001" y="324"/>
                  </a:cubicBezTo>
                  <a:lnTo>
                    <a:pt x="239" y="14"/>
                  </a:lnTo>
                  <a:cubicBezTo>
                    <a:pt x="217" y="5"/>
                    <a:pt x="195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2706051" y="3399084"/>
              <a:ext cx="30724" cy="28338"/>
            </a:xfrm>
            <a:custGeom>
              <a:rect b="b" l="l" r="r" t="t"/>
              <a:pathLst>
                <a:path extrusionOk="0" h="891" w="966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199"/>
                    <a:pt x="60" y="259"/>
                  </a:cubicBezTo>
                  <a:cubicBezTo>
                    <a:pt x="644" y="819"/>
                    <a:pt x="632" y="890"/>
                    <a:pt x="751" y="890"/>
                  </a:cubicBezTo>
                  <a:cubicBezTo>
                    <a:pt x="894" y="890"/>
                    <a:pt x="965" y="723"/>
                    <a:pt x="870" y="616"/>
                  </a:cubicBezTo>
                  <a:lnTo>
                    <a:pt x="287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2748861" y="3370713"/>
              <a:ext cx="21596" cy="34190"/>
            </a:xfrm>
            <a:custGeom>
              <a:rect b="b" l="l" r="r" t="t"/>
              <a:pathLst>
                <a:path extrusionOk="0" h="1075" w="679">
                  <a:moveTo>
                    <a:pt x="170" y="1"/>
                  </a:moveTo>
                  <a:cubicBezTo>
                    <a:pt x="153" y="1"/>
                    <a:pt x="136" y="3"/>
                    <a:pt x="119" y="8"/>
                  </a:cubicBezTo>
                  <a:cubicBezTo>
                    <a:pt x="36" y="44"/>
                    <a:pt x="0" y="127"/>
                    <a:pt x="24" y="210"/>
                  </a:cubicBezTo>
                  <a:lnTo>
                    <a:pt x="334" y="972"/>
                  </a:lnTo>
                  <a:cubicBezTo>
                    <a:pt x="362" y="1039"/>
                    <a:pt x="421" y="1075"/>
                    <a:pt x="491" y="1075"/>
                  </a:cubicBezTo>
                  <a:cubicBezTo>
                    <a:pt x="510" y="1075"/>
                    <a:pt x="528" y="1073"/>
                    <a:pt x="548" y="1068"/>
                  </a:cubicBezTo>
                  <a:cubicBezTo>
                    <a:pt x="631" y="1020"/>
                    <a:pt x="679" y="937"/>
                    <a:pt x="631" y="841"/>
                  </a:cubicBezTo>
                  <a:lnTo>
                    <a:pt x="322" y="103"/>
                  </a:lnTo>
                  <a:cubicBezTo>
                    <a:pt x="293" y="37"/>
                    <a:pt x="235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2749242" y="3533364"/>
              <a:ext cx="111731" cy="115198"/>
            </a:xfrm>
            <a:custGeom>
              <a:rect b="b" l="l" r="r" t="t"/>
              <a:pathLst>
                <a:path extrusionOk="0" h="3622" w="3513">
                  <a:moveTo>
                    <a:pt x="3224" y="0"/>
                  </a:moveTo>
                  <a:cubicBezTo>
                    <a:pt x="3217" y="0"/>
                    <a:pt x="3210" y="1"/>
                    <a:pt x="3203" y="2"/>
                  </a:cubicBezTo>
                  <a:cubicBezTo>
                    <a:pt x="3108" y="14"/>
                    <a:pt x="3048" y="85"/>
                    <a:pt x="3060" y="180"/>
                  </a:cubicBezTo>
                  <a:lnTo>
                    <a:pt x="3155" y="740"/>
                  </a:lnTo>
                  <a:lnTo>
                    <a:pt x="3155" y="776"/>
                  </a:lnTo>
                  <a:cubicBezTo>
                    <a:pt x="3155" y="842"/>
                    <a:pt x="3087" y="909"/>
                    <a:pt x="3017" y="909"/>
                  </a:cubicBezTo>
                  <a:cubicBezTo>
                    <a:pt x="2999" y="909"/>
                    <a:pt x="2982" y="904"/>
                    <a:pt x="2965" y="895"/>
                  </a:cubicBezTo>
                  <a:cubicBezTo>
                    <a:pt x="2965" y="895"/>
                    <a:pt x="1929" y="359"/>
                    <a:pt x="1917" y="347"/>
                  </a:cubicBezTo>
                  <a:cubicBezTo>
                    <a:pt x="1858" y="320"/>
                    <a:pt x="1794" y="308"/>
                    <a:pt x="1731" y="308"/>
                  </a:cubicBezTo>
                  <a:cubicBezTo>
                    <a:pt x="1654" y="308"/>
                    <a:pt x="1578" y="326"/>
                    <a:pt x="1512" y="359"/>
                  </a:cubicBezTo>
                  <a:cubicBezTo>
                    <a:pt x="1453" y="383"/>
                    <a:pt x="548" y="859"/>
                    <a:pt x="500" y="895"/>
                  </a:cubicBezTo>
                  <a:cubicBezTo>
                    <a:pt x="480" y="906"/>
                    <a:pt x="459" y="911"/>
                    <a:pt x="438" y="911"/>
                  </a:cubicBezTo>
                  <a:cubicBezTo>
                    <a:pt x="372" y="911"/>
                    <a:pt x="310" y="857"/>
                    <a:pt x="310" y="776"/>
                  </a:cubicBezTo>
                  <a:cubicBezTo>
                    <a:pt x="310" y="764"/>
                    <a:pt x="310" y="740"/>
                    <a:pt x="345" y="585"/>
                  </a:cubicBezTo>
                  <a:cubicBezTo>
                    <a:pt x="357" y="490"/>
                    <a:pt x="298" y="418"/>
                    <a:pt x="203" y="407"/>
                  </a:cubicBezTo>
                  <a:cubicBezTo>
                    <a:pt x="190" y="403"/>
                    <a:pt x="178" y="401"/>
                    <a:pt x="166" y="401"/>
                  </a:cubicBezTo>
                  <a:cubicBezTo>
                    <a:pt x="99" y="401"/>
                    <a:pt x="44" y="457"/>
                    <a:pt x="24" y="538"/>
                  </a:cubicBezTo>
                  <a:cubicBezTo>
                    <a:pt x="0" y="680"/>
                    <a:pt x="0" y="716"/>
                    <a:pt x="0" y="776"/>
                  </a:cubicBezTo>
                  <a:cubicBezTo>
                    <a:pt x="0" y="1030"/>
                    <a:pt x="223" y="1224"/>
                    <a:pt x="464" y="1224"/>
                  </a:cubicBezTo>
                  <a:cubicBezTo>
                    <a:pt x="527" y="1224"/>
                    <a:pt x="592" y="1210"/>
                    <a:pt x="655" y="1180"/>
                  </a:cubicBezTo>
                  <a:lnTo>
                    <a:pt x="1238" y="883"/>
                  </a:lnTo>
                  <a:lnTo>
                    <a:pt x="1238" y="1454"/>
                  </a:lnTo>
                  <a:cubicBezTo>
                    <a:pt x="1238" y="1550"/>
                    <a:pt x="1310" y="1621"/>
                    <a:pt x="1393" y="1621"/>
                  </a:cubicBezTo>
                  <a:cubicBezTo>
                    <a:pt x="1488" y="1621"/>
                    <a:pt x="1560" y="1550"/>
                    <a:pt x="1560" y="1454"/>
                  </a:cubicBezTo>
                  <a:lnTo>
                    <a:pt x="1560" y="716"/>
                  </a:lnTo>
                  <a:cubicBezTo>
                    <a:pt x="1631" y="689"/>
                    <a:pt x="1683" y="636"/>
                    <a:pt x="1744" y="636"/>
                  </a:cubicBezTo>
                  <a:cubicBezTo>
                    <a:pt x="1764" y="636"/>
                    <a:pt x="1786" y="642"/>
                    <a:pt x="1810" y="657"/>
                  </a:cubicBezTo>
                  <a:lnTo>
                    <a:pt x="1929" y="716"/>
                  </a:lnTo>
                  <a:lnTo>
                    <a:pt x="1929" y="3455"/>
                  </a:lnTo>
                  <a:cubicBezTo>
                    <a:pt x="1929" y="3538"/>
                    <a:pt x="2012" y="3621"/>
                    <a:pt x="2096" y="3621"/>
                  </a:cubicBezTo>
                  <a:cubicBezTo>
                    <a:pt x="2191" y="3621"/>
                    <a:pt x="2262" y="3538"/>
                    <a:pt x="2262" y="3455"/>
                  </a:cubicBezTo>
                  <a:lnTo>
                    <a:pt x="2262" y="883"/>
                  </a:lnTo>
                  <a:cubicBezTo>
                    <a:pt x="2798" y="1145"/>
                    <a:pt x="2870" y="1240"/>
                    <a:pt x="3048" y="1240"/>
                  </a:cubicBezTo>
                  <a:cubicBezTo>
                    <a:pt x="3298" y="1216"/>
                    <a:pt x="3512" y="966"/>
                    <a:pt x="3465" y="704"/>
                  </a:cubicBezTo>
                  <a:lnTo>
                    <a:pt x="3382" y="133"/>
                  </a:lnTo>
                  <a:cubicBezTo>
                    <a:pt x="3360" y="57"/>
                    <a:pt x="3298" y="0"/>
                    <a:pt x="3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2795010" y="3417371"/>
              <a:ext cx="94365" cy="106960"/>
            </a:xfrm>
            <a:custGeom>
              <a:rect b="b" l="l" r="r" t="t"/>
              <a:pathLst>
                <a:path extrusionOk="0" h="3363" w="2967">
                  <a:moveTo>
                    <a:pt x="275" y="1"/>
                  </a:moveTo>
                  <a:cubicBezTo>
                    <a:pt x="121" y="1"/>
                    <a:pt x="0" y="85"/>
                    <a:pt x="49" y="220"/>
                  </a:cubicBezTo>
                  <a:cubicBezTo>
                    <a:pt x="68" y="296"/>
                    <a:pt x="133" y="334"/>
                    <a:pt x="195" y="334"/>
                  </a:cubicBezTo>
                  <a:cubicBezTo>
                    <a:pt x="210" y="334"/>
                    <a:pt x="226" y="332"/>
                    <a:pt x="240" y="327"/>
                  </a:cubicBezTo>
                  <a:cubicBezTo>
                    <a:pt x="253" y="324"/>
                    <a:pt x="266" y="323"/>
                    <a:pt x="280" y="323"/>
                  </a:cubicBezTo>
                  <a:cubicBezTo>
                    <a:pt x="329" y="323"/>
                    <a:pt x="379" y="342"/>
                    <a:pt x="407" y="398"/>
                  </a:cubicBezTo>
                  <a:lnTo>
                    <a:pt x="907" y="1434"/>
                  </a:lnTo>
                  <a:cubicBezTo>
                    <a:pt x="966" y="1565"/>
                    <a:pt x="1097" y="1649"/>
                    <a:pt x="1252" y="1684"/>
                  </a:cubicBezTo>
                  <a:lnTo>
                    <a:pt x="2395" y="1851"/>
                  </a:lnTo>
                  <a:cubicBezTo>
                    <a:pt x="2502" y="1863"/>
                    <a:pt x="2550" y="1994"/>
                    <a:pt x="2466" y="2065"/>
                  </a:cubicBezTo>
                  <a:lnTo>
                    <a:pt x="1657" y="2875"/>
                  </a:lnTo>
                  <a:cubicBezTo>
                    <a:pt x="1562" y="2958"/>
                    <a:pt x="1514" y="3077"/>
                    <a:pt x="1514" y="3196"/>
                  </a:cubicBezTo>
                  <a:cubicBezTo>
                    <a:pt x="1514" y="3292"/>
                    <a:pt x="1597" y="3363"/>
                    <a:pt x="1681" y="3363"/>
                  </a:cubicBezTo>
                  <a:cubicBezTo>
                    <a:pt x="1776" y="3363"/>
                    <a:pt x="1847" y="3292"/>
                    <a:pt x="1847" y="3196"/>
                  </a:cubicBezTo>
                  <a:cubicBezTo>
                    <a:pt x="1847" y="3101"/>
                    <a:pt x="1883" y="3137"/>
                    <a:pt x="2705" y="2303"/>
                  </a:cubicBezTo>
                  <a:cubicBezTo>
                    <a:pt x="2966" y="2030"/>
                    <a:pt x="2812" y="1577"/>
                    <a:pt x="2443" y="1518"/>
                  </a:cubicBezTo>
                  <a:lnTo>
                    <a:pt x="1300" y="1351"/>
                  </a:lnTo>
                  <a:cubicBezTo>
                    <a:pt x="1252" y="1351"/>
                    <a:pt x="1216" y="1327"/>
                    <a:pt x="1192" y="1279"/>
                  </a:cubicBezTo>
                  <a:lnTo>
                    <a:pt x="680" y="255"/>
                  </a:lnTo>
                  <a:cubicBezTo>
                    <a:pt x="594" y="76"/>
                    <a:pt x="420" y="1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2719695" y="3433974"/>
              <a:ext cx="76141" cy="101744"/>
            </a:xfrm>
            <a:custGeom>
              <a:rect b="b" l="l" r="r" t="t"/>
              <a:pathLst>
                <a:path extrusionOk="0" h="3199" w="2394">
                  <a:moveTo>
                    <a:pt x="2232" y="0"/>
                  </a:moveTo>
                  <a:cubicBezTo>
                    <a:pt x="2173" y="0"/>
                    <a:pt x="2110" y="39"/>
                    <a:pt x="2084" y="91"/>
                  </a:cubicBezTo>
                  <a:lnTo>
                    <a:pt x="1763" y="757"/>
                  </a:lnTo>
                  <a:cubicBezTo>
                    <a:pt x="1751" y="805"/>
                    <a:pt x="1703" y="817"/>
                    <a:pt x="1655" y="829"/>
                  </a:cubicBezTo>
                  <a:lnTo>
                    <a:pt x="512" y="996"/>
                  </a:lnTo>
                  <a:cubicBezTo>
                    <a:pt x="131" y="1055"/>
                    <a:pt x="0" y="1508"/>
                    <a:pt x="250" y="1758"/>
                  </a:cubicBezTo>
                  <a:cubicBezTo>
                    <a:pt x="1108" y="2603"/>
                    <a:pt x="1132" y="2555"/>
                    <a:pt x="1120" y="2674"/>
                  </a:cubicBezTo>
                  <a:lnTo>
                    <a:pt x="1060" y="3020"/>
                  </a:lnTo>
                  <a:cubicBezTo>
                    <a:pt x="1048" y="3115"/>
                    <a:pt x="1120" y="3198"/>
                    <a:pt x="1203" y="3198"/>
                  </a:cubicBezTo>
                  <a:cubicBezTo>
                    <a:pt x="1286" y="3198"/>
                    <a:pt x="1358" y="3139"/>
                    <a:pt x="1358" y="3067"/>
                  </a:cubicBezTo>
                  <a:lnTo>
                    <a:pt x="1417" y="2722"/>
                  </a:lnTo>
                  <a:cubicBezTo>
                    <a:pt x="1441" y="2579"/>
                    <a:pt x="1382" y="2424"/>
                    <a:pt x="1286" y="2317"/>
                  </a:cubicBezTo>
                  <a:lnTo>
                    <a:pt x="465" y="1519"/>
                  </a:lnTo>
                  <a:cubicBezTo>
                    <a:pt x="393" y="1448"/>
                    <a:pt x="429" y="1305"/>
                    <a:pt x="536" y="1293"/>
                  </a:cubicBezTo>
                  <a:lnTo>
                    <a:pt x="1679" y="1127"/>
                  </a:lnTo>
                  <a:cubicBezTo>
                    <a:pt x="1834" y="1115"/>
                    <a:pt x="1953" y="1007"/>
                    <a:pt x="2025" y="876"/>
                  </a:cubicBezTo>
                  <a:lnTo>
                    <a:pt x="2358" y="210"/>
                  </a:lnTo>
                  <a:cubicBezTo>
                    <a:pt x="2394" y="150"/>
                    <a:pt x="2370" y="55"/>
                    <a:pt x="2298" y="19"/>
                  </a:cubicBezTo>
                  <a:cubicBezTo>
                    <a:pt x="2278" y="6"/>
                    <a:pt x="2256" y="0"/>
                    <a:pt x="2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2787472" y="3594366"/>
              <a:ext cx="32600" cy="104543"/>
            </a:xfrm>
            <a:custGeom>
              <a:rect b="b" l="l" r="r" t="t"/>
              <a:pathLst>
                <a:path extrusionOk="0" h="3287" w="1025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2787"/>
                  </a:lnTo>
                  <a:cubicBezTo>
                    <a:pt x="1" y="3072"/>
                    <a:pt x="227" y="3287"/>
                    <a:pt x="513" y="3287"/>
                  </a:cubicBezTo>
                  <a:cubicBezTo>
                    <a:pt x="786" y="3287"/>
                    <a:pt x="1013" y="3072"/>
                    <a:pt x="1013" y="2787"/>
                  </a:cubicBezTo>
                  <a:lnTo>
                    <a:pt x="1013" y="2156"/>
                  </a:lnTo>
                  <a:cubicBezTo>
                    <a:pt x="1025" y="2072"/>
                    <a:pt x="953" y="2001"/>
                    <a:pt x="882" y="2001"/>
                  </a:cubicBezTo>
                  <a:cubicBezTo>
                    <a:pt x="786" y="2001"/>
                    <a:pt x="715" y="2072"/>
                    <a:pt x="715" y="2156"/>
                  </a:cubicBezTo>
                  <a:lnTo>
                    <a:pt x="715" y="2787"/>
                  </a:lnTo>
                  <a:cubicBezTo>
                    <a:pt x="715" y="2894"/>
                    <a:pt x="620" y="2977"/>
                    <a:pt x="525" y="2977"/>
                  </a:cubicBezTo>
                  <a:cubicBezTo>
                    <a:pt x="417" y="2977"/>
                    <a:pt x="334" y="2894"/>
                    <a:pt x="334" y="2787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"/>
          <p:cNvSpPr txBox="1"/>
          <p:nvPr>
            <p:ph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Tokenization</a:t>
            </a:r>
            <a:endParaRPr sz="2000"/>
          </a:p>
        </p:txBody>
      </p:sp>
      <p:sp>
        <p:nvSpPr>
          <p:cNvPr id="516" name="Google Shape;516;p6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Tokenization - splitting each word into character so the computer can vectorize the data.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Create an array of data (passwords and strengths)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7" name="Google Shape;5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410" y="2295900"/>
            <a:ext cx="4537174" cy="140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6"/>
          <p:cNvGrpSpPr/>
          <p:nvPr/>
        </p:nvGrpSpPr>
        <p:grpSpPr>
          <a:xfrm>
            <a:off x="7567975" y="3697409"/>
            <a:ext cx="925272" cy="883385"/>
            <a:chOff x="7390435" y="3680868"/>
            <a:chExt cx="372073" cy="355244"/>
          </a:xfrm>
        </p:grpSpPr>
        <p:sp>
          <p:nvSpPr>
            <p:cNvPr id="519" name="Google Shape;519;p6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"/>
          <p:cNvSpPr txBox="1"/>
          <p:nvPr>
            <p:ph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Tokenization</a:t>
            </a:r>
            <a:endParaRPr sz="2000"/>
          </a:p>
        </p:txBody>
      </p:sp>
      <p:sp>
        <p:nvSpPr>
          <p:cNvPr id="530" name="Google Shape;530;p7"/>
          <p:cNvSpPr txBox="1"/>
          <p:nvPr/>
        </p:nvSpPr>
        <p:spPr>
          <a:xfrm>
            <a:off x="754875" y="1184125"/>
            <a:ext cx="70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Tokenization - splitting each word into character so the computer can vectorize the data.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Create a function to split each password into characters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113" y="2278275"/>
            <a:ext cx="3022525" cy="90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7"/>
          <p:cNvGrpSpPr/>
          <p:nvPr/>
        </p:nvGrpSpPr>
        <p:grpSpPr>
          <a:xfrm>
            <a:off x="7186318" y="3185022"/>
            <a:ext cx="917607" cy="876032"/>
            <a:chOff x="7390435" y="3680868"/>
            <a:chExt cx="372073" cy="355244"/>
          </a:xfrm>
        </p:grpSpPr>
        <p:sp>
          <p:nvSpPr>
            <p:cNvPr id="533" name="Google Shape;533;p7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"/>
          <p:cNvSpPr txBox="1"/>
          <p:nvPr>
            <p:ph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Tokenization</a:t>
            </a:r>
            <a:endParaRPr sz="2000"/>
          </a:p>
        </p:txBody>
      </p:sp>
      <p:sp>
        <p:nvSpPr>
          <p:cNvPr id="544" name="Google Shape;544;p8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Tokenization - splitting each word into character so the computer can vectorize the data.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Pass the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“split_text” </a:t>
            </a:r>
            <a:r>
              <a:rPr b="0" i="0" lang="en" sz="1400" u="sng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function</a:t>
            </a: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into the tokenizer so the method vectorizes characters and not the full password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5" name="Google Shape;5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902" y="2461831"/>
            <a:ext cx="3731625" cy="57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8"/>
          <p:cNvGrpSpPr/>
          <p:nvPr/>
        </p:nvGrpSpPr>
        <p:grpSpPr>
          <a:xfrm>
            <a:off x="7134425" y="3111284"/>
            <a:ext cx="925272" cy="883385"/>
            <a:chOff x="7390435" y="3680868"/>
            <a:chExt cx="372073" cy="355244"/>
          </a:xfrm>
        </p:grpSpPr>
        <p:sp>
          <p:nvSpPr>
            <p:cNvPr id="547" name="Google Shape;547;p8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3" name="Google Shape;5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8902" y="3217104"/>
            <a:ext cx="3731625" cy="47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"/>
          <p:cNvSpPr txBox="1"/>
          <p:nvPr>
            <p:ph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Data Pre-Processing - Password Vectorization</a:t>
            </a:r>
            <a:endParaRPr sz="2000"/>
          </a:p>
        </p:txBody>
      </p:sp>
      <p:sp>
        <p:nvSpPr>
          <p:cNvPr id="559" name="Google Shape;559;p9"/>
          <p:cNvSpPr txBox="1"/>
          <p:nvPr/>
        </p:nvSpPr>
        <p:spPr>
          <a:xfrm>
            <a:off x="747500" y="1250725"/>
            <a:ext cx="546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9"/>
          <p:cNvSpPr txBox="1"/>
          <p:nvPr/>
        </p:nvSpPr>
        <p:spPr>
          <a:xfrm>
            <a:off x="754875" y="1184125"/>
            <a:ext cx="70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TF-IDF (Term Frequency Inverse Document Frequency)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Overall document weight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Count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Frequency compared to the index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61" name="Google Shape;5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849" y="1583749"/>
            <a:ext cx="879100" cy="22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8250" y="1578725"/>
            <a:ext cx="879100" cy="229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9"/>
          <p:cNvGrpSpPr/>
          <p:nvPr/>
        </p:nvGrpSpPr>
        <p:grpSpPr>
          <a:xfrm>
            <a:off x="1132296" y="2998504"/>
            <a:ext cx="769714" cy="767179"/>
            <a:chOff x="852385" y="1510916"/>
            <a:chExt cx="353145" cy="351998"/>
          </a:xfrm>
        </p:grpSpPr>
        <p:sp>
          <p:nvSpPr>
            <p:cNvPr id="564" name="Google Shape;564;p9"/>
            <p:cNvSpPr/>
            <p:nvPr/>
          </p:nvSpPr>
          <p:spPr>
            <a:xfrm>
              <a:off x="852385" y="1510916"/>
              <a:ext cx="353145" cy="187785"/>
            </a:xfrm>
            <a:custGeom>
              <a:rect b="b" l="l" r="r" t="t"/>
              <a:pathLst>
                <a:path extrusionOk="0" h="5895" w="11086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52385" y="1609921"/>
              <a:ext cx="353145" cy="252992"/>
            </a:xfrm>
            <a:custGeom>
              <a:rect b="b" l="l" r="r" t="t"/>
              <a:pathLst>
                <a:path extrusionOk="0" h="7942" w="11086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928264" y="1584501"/>
              <a:ext cx="198775" cy="140735"/>
            </a:xfrm>
            <a:custGeom>
              <a:rect b="b" l="l" r="r" t="t"/>
              <a:pathLst>
                <a:path extrusionOk="0" h="4418" w="624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