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81" r:id="rId3"/>
    <p:sldId id="257" r:id="rId4"/>
    <p:sldId id="258" r:id="rId5"/>
    <p:sldId id="285" r:id="rId6"/>
    <p:sldId id="259" r:id="rId7"/>
    <p:sldId id="283" r:id="rId8"/>
    <p:sldId id="286" r:id="rId9"/>
    <p:sldId id="278" r:id="rId10"/>
    <p:sldId id="260" r:id="rId11"/>
    <p:sldId id="261" r:id="rId12"/>
    <p:sldId id="262" r:id="rId13"/>
    <p:sldId id="282" r:id="rId14"/>
    <p:sldId id="263" r:id="rId15"/>
    <p:sldId id="276" r:id="rId16"/>
    <p:sldId id="264" r:id="rId17"/>
    <p:sldId id="267" r:id="rId18"/>
    <p:sldId id="288" r:id="rId19"/>
    <p:sldId id="265" r:id="rId20"/>
    <p:sldId id="279" r:id="rId21"/>
    <p:sldId id="280" r:id="rId22"/>
    <p:sldId id="266" r:id="rId23"/>
    <p:sldId id="272" r:id="rId24"/>
    <p:sldId id="268" r:id="rId25"/>
    <p:sldId id="269" r:id="rId26"/>
    <p:sldId id="270" r:id="rId27"/>
    <p:sldId id="271" r:id="rId28"/>
    <p:sldId id="289" r:id="rId29"/>
    <p:sldId id="273" r:id="rId30"/>
    <p:sldId id="274" r:id="rId31"/>
    <p:sldId id="27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238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342B1A-A862-7C4A-82B8-F8056AF178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5315CA-0C47-DC4E-A88B-99D50F583B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3DECA-C8A9-2443-BF3E-F7472BB390C4}" type="datetimeFigureOut">
              <a:rPr lang="en-US" smtClean="0"/>
              <a:t>2/7/21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DABC0-B870-1A4C-B510-34391E08BA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3F1BA-2691-6149-85B4-EF5BEB3FD0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7E759-6AC4-6A42-B297-D0840B44E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07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4A95D-C2C4-7940-A04F-36E5C0EB0EC2}" type="datetimeFigureOut">
              <a:rPr lang="en-US" smtClean="0"/>
              <a:t>2/7/21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0E579-C7AF-944E-9726-8D86E7B68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BC889-104F-A448-A3F1-3AD4F1514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2878C-4804-8841-BA29-08546B44E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2AFF1-E745-3F47-AD29-0683D431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7ADE-EB09-974E-8B69-29349A4AE525}" type="datetime1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D3252-F193-464D-839D-692F5952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F80A6-765A-5541-8435-6C89C2D1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BC23-B6E7-CD40-9FCE-F44506DB8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9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CD90-8CEF-F346-80B4-DFAFB196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2CF3E-4187-4746-8CEE-DA3D03A6B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86E45-1C60-9E44-B9B8-E793D9FB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0AA9-FC72-7A4E-81AD-80CB80D766BD}" type="datetime1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2A230-EF94-6846-8951-F78C9FAFC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62914-AEED-014C-9437-8A5E8289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BC23-B6E7-CD40-9FCE-F44506DB8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72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25938-CD38-B74E-9447-4BEA1A5C6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027A8-654E-E94C-AEBF-763375748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9D806-B5E1-E844-9A6B-693CC99E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261E-6F5E-2741-B241-658B3E6D1ED9}" type="datetime1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70DE4-FC0E-EB42-8D42-8F8ED4288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6039D-A026-8C48-943B-4C86F8F1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BC23-B6E7-CD40-9FCE-F44506DB8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7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9E0C-3BA6-DB4E-98FE-1010D0AE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A6332-E07B-1045-9801-650E02635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7A9F9-9245-5443-A666-0954BA22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3A55-C42B-3749-AA79-1A62FD1942DE}" type="datetime1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98738-A800-1D45-A5EB-DBF983241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D0B11-20DF-8749-AF83-E7E7C850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BC23-B6E7-CD40-9FCE-F44506DB8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DA53-7AC7-C845-9F70-366E837D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89ECC-96E6-E546-ADD3-D613914A3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A4111-7A6D-164D-8534-C104AED85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CFC8-BE6E-114C-BF0D-977CCDF575FB}" type="datetime1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49EC6-D2A4-9342-BD2C-038083F37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9F599-FBEB-074F-971A-8AF07DA9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BC23-B6E7-CD40-9FCE-F44506DB8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4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59BE-E967-8A4D-8B4C-930BE1F7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A6BD1-8EC7-B144-8F39-FC9177A1F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FD8BB-8F55-6747-994D-D455C1CE4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5E5C2-95E6-B243-96FA-B6D68AA7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EC58-8B90-214E-B308-EAA00C82C095}" type="datetime1">
              <a:rPr lang="en-US" smtClean="0"/>
              <a:t>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79F29-A2E5-C445-9DD3-DAA14294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082CA-1F02-314F-9D60-8C295A17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BC23-B6E7-CD40-9FCE-F44506DB8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DAE2-6094-2D4D-B8A1-9DA23A06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3BBD9-E4DF-B642-AB43-D769ED996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3CA21-5177-164E-A2A6-F68312D0E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38E32-2259-CF46-837E-8265CFAA9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365B4B-C170-EA4F-82D8-EF55851B3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E5384D-3CA4-9D41-B467-3BB70A22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3611-C73B-FC41-AE9C-AFF3D02D2BF0}" type="datetime1">
              <a:rPr lang="en-US" smtClean="0"/>
              <a:t>2/7/21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9F308-C8BE-EA4E-8105-A8D7944C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1BDF62-2236-B740-8AED-485251C1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BC23-B6E7-CD40-9FCE-F44506DB8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8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386C-C25F-004E-8E71-54B81589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1E459-05B5-1148-AD0F-B9B7BECE1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7C52-B713-094F-B228-8AC008C17611}" type="datetime1">
              <a:rPr lang="en-US" smtClean="0"/>
              <a:t>2/7/21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F61EC-6E78-994A-A3F6-3E6F546C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A71B9-C512-B849-B663-F3BFF633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BC23-B6E7-CD40-9FCE-F44506DB8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3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4E639D-83B9-8649-9042-68884CA8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F9C2-839F-884C-AD5A-8719B048373E}" type="datetime1">
              <a:rPr lang="en-US" smtClean="0"/>
              <a:t>2/7/21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F84C8A-FD43-104D-9A95-FCB291C1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18E12-05B3-AF48-88E4-BA222353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BC23-B6E7-CD40-9FCE-F44506DB8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5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7EAC-E39E-3045-A6AC-90CDEFB4C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D0EE1-EF60-474F-8B87-081E09C2E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F758B-F44D-C947-BD63-0492570EB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39C76-08BF-7E4A-B5A1-E8CBA4D4D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7BF71-887C-024C-A6E6-FAC66942F774}" type="datetime1">
              <a:rPr lang="en-US" smtClean="0"/>
              <a:t>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FEA42-66AE-024F-A0AE-429C71C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FD4E2-DC0D-5E4D-A337-47F617E1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BC23-B6E7-CD40-9FCE-F44506DB8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9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EE21-3D58-C849-AE5A-AB4C7EAD9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9B4C2-52F7-264A-A238-1B24C9516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83E7A-D363-9E4F-8777-8C6DE8A14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94045-65E0-BC47-B793-E6488D04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C1ED-B434-F847-BA1B-AF5004CCA314}" type="datetime1">
              <a:rPr lang="en-US" smtClean="0"/>
              <a:t>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3B6F8-CAE3-4945-A83A-26CECEC8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D5C68-2030-774F-AF2D-2EB7A3EB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BC23-B6E7-CD40-9FCE-F44506DB8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7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88CA6-21AC-D945-AF26-C9131488F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592B6-5D91-1949-945D-AE6A72424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76493-BC78-4046-B023-E653A907F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6953E-6F82-BE47-AE6A-9F1D2AA04621}" type="datetime1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CCAA7-775D-CC46-A1A8-6C69EF668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0A7CE-2179-BA4D-AE81-15DD9CE23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EBC23-B6E7-CD40-9FCE-F44506DB8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0ACB-48D8-974E-A927-182B4DD873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</a:t>
            </a:r>
            <a:r>
              <a:rPr lang="en-US" altLang="zh-CN" sz="4400" dirty="0"/>
              <a:t>r</a:t>
            </a:r>
            <a:r>
              <a:rPr lang="en-US" sz="4400" dirty="0"/>
              <a:t>etention </a:t>
            </a:r>
            <a:r>
              <a:rPr lang="en-US" altLang="zh-CN" sz="4400" dirty="0"/>
              <a:t>p</a:t>
            </a:r>
            <a:r>
              <a:rPr lang="en-US" sz="4400" dirty="0"/>
              <a:t>roblem in </a:t>
            </a:r>
            <a:r>
              <a:rPr lang="en-US" altLang="zh-CN" sz="4400" i="1" dirty="0"/>
              <a:t>M</a:t>
            </a:r>
            <a:r>
              <a:rPr lang="en-US" sz="4400" i="1" dirty="0"/>
              <a:t>OOC</a:t>
            </a:r>
            <a:r>
              <a:rPr lang="en-US" sz="4400" dirty="0"/>
              <a:t> :</a:t>
            </a:r>
            <a:br>
              <a:rPr lang="en-US" sz="4400" dirty="0"/>
            </a:br>
            <a:r>
              <a:rPr lang="en-US" sz="4400" dirty="0"/>
              <a:t>Why </a:t>
            </a:r>
            <a:r>
              <a:rPr lang="en-US" altLang="zh-CN" sz="4400" dirty="0"/>
              <a:t>d</a:t>
            </a:r>
            <a:r>
              <a:rPr lang="en-US" sz="4400" dirty="0"/>
              <a:t>o </a:t>
            </a:r>
            <a:r>
              <a:rPr lang="en-US" altLang="zh-CN" sz="4400" dirty="0"/>
              <a:t>l</a:t>
            </a:r>
            <a:r>
              <a:rPr lang="en-US" sz="4400" dirty="0"/>
              <a:t>earners </a:t>
            </a:r>
            <a:r>
              <a:rPr lang="en-US" altLang="zh-CN" sz="4400" dirty="0"/>
              <a:t>n</a:t>
            </a:r>
            <a:r>
              <a:rPr lang="en-US" sz="4400" dirty="0"/>
              <a:t>ot </a:t>
            </a:r>
            <a:r>
              <a:rPr lang="en-US" altLang="zh-CN" sz="4400" dirty="0"/>
              <a:t>c</a:t>
            </a:r>
            <a:r>
              <a:rPr lang="en-US" sz="4400" dirty="0"/>
              <a:t>omplete </a:t>
            </a:r>
            <a:r>
              <a:rPr lang="en-US" altLang="zh-CN" sz="4400" dirty="0"/>
              <a:t>t</a:t>
            </a:r>
            <a:r>
              <a:rPr lang="en-US" sz="4400" dirty="0"/>
              <a:t>heir </a:t>
            </a:r>
            <a:r>
              <a:rPr lang="en-US" altLang="zh-CN" sz="4400" dirty="0"/>
              <a:t>c</a:t>
            </a:r>
            <a:r>
              <a:rPr lang="en-US" sz="4400" dirty="0"/>
              <a:t>ourses 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8101C-238C-3D41-82DF-4791D08340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By: Lei Wang</a:t>
            </a:r>
          </a:p>
          <a:p>
            <a:r>
              <a:rPr lang="en-US" cap="none" dirty="0"/>
              <a:t>Date: </a:t>
            </a:r>
            <a:r>
              <a:rPr lang="en-US" dirty="0"/>
              <a:t>02</a:t>
            </a:r>
            <a:r>
              <a:rPr lang="en-US" altLang="zh-CN" cap="none" dirty="0"/>
              <a:t>/05/2021</a:t>
            </a:r>
            <a:endParaRPr lang="en-US" cap="none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341D5-0CA1-A54B-859A-AD9E8D13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BC23-B6E7-CD40-9FCE-F44506DB8D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6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D97B-5389-F54D-B7AD-4F76AEF6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on </a:t>
            </a:r>
            <a:r>
              <a:rPr lang="en-US" altLang="zh-CN" dirty="0"/>
              <a:t>r</a:t>
            </a:r>
            <a:r>
              <a:rPr lang="en-US" dirty="0"/>
              <a:t>etention in </a:t>
            </a:r>
            <a:r>
              <a:rPr lang="en-US" i="1" dirty="0"/>
              <a:t>MOOC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D1E37-F52E-AF4D-98A4-72ADC8281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Retention </a:t>
            </a:r>
            <a:r>
              <a:rPr lang="en-US" altLang="zh-CN" dirty="0"/>
              <a:t>r</a:t>
            </a:r>
            <a:r>
              <a:rPr lang="en-US" dirty="0"/>
              <a:t>ate</a:t>
            </a:r>
          </a:p>
          <a:p>
            <a:r>
              <a:rPr lang="en-US" dirty="0"/>
              <a:t>Factors</a:t>
            </a:r>
          </a:p>
          <a:p>
            <a:r>
              <a:rPr lang="en-US" dirty="0"/>
              <a:t>Strategies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GAP: </a:t>
            </a:r>
            <a:r>
              <a:rPr lang="en-US" dirty="0"/>
              <a:t>Retention in the </a:t>
            </a:r>
            <a:r>
              <a:rPr lang="en-US" altLang="zh-CN" dirty="0"/>
              <a:t>c</a:t>
            </a:r>
            <a:r>
              <a:rPr lang="en-US" dirty="0"/>
              <a:t>ontext of </a:t>
            </a:r>
            <a:r>
              <a:rPr lang="en-US" altLang="zh-CN" dirty="0"/>
              <a:t>l</a:t>
            </a:r>
            <a:r>
              <a:rPr lang="en-US" dirty="0"/>
              <a:t>earner’s </a:t>
            </a:r>
            <a:r>
              <a:rPr lang="en-US" altLang="zh-CN" dirty="0"/>
              <a:t>i</a:t>
            </a:r>
            <a:r>
              <a:rPr lang="en-US" dirty="0"/>
              <a:t>ntention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BCD6E-6883-834D-8326-49355176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BC23-B6E7-CD40-9FCE-F44506DB8D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6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4100-5004-7D47-A5A8-17B61FA1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A3954-7F3D-D847-983E-6B6911964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HarvardX-MITx</a:t>
            </a:r>
            <a:r>
              <a:rPr lang="en-US" dirty="0"/>
              <a:t> </a:t>
            </a:r>
            <a:r>
              <a:rPr lang="en-US" altLang="zh-CN" dirty="0"/>
              <a:t>p</a:t>
            </a:r>
            <a:r>
              <a:rPr lang="en-US" dirty="0"/>
              <a:t>erson-</a:t>
            </a:r>
            <a:r>
              <a:rPr lang="en-US" altLang="zh-CN" dirty="0"/>
              <a:t>c</a:t>
            </a:r>
            <a:r>
              <a:rPr lang="en-US" dirty="0"/>
              <a:t>ourse </a:t>
            </a:r>
            <a:r>
              <a:rPr lang="en-US" altLang="zh-CN" dirty="0"/>
              <a:t>a</a:t>
            </a:r>
            <a:r>
              <a:rPr lang="en-US" dirty="0"/>
              <a:t>cademic </a:t>
            </a:r>
            <a:r>
              <a:rPr lang="en-US" altLang="zh-CN" dirty="0"/>
              <a:t>y</a:t>
            </a:r>
            <a:r>
              <a:rPr lang="en-US" dirty="0"/>
              <a:t>ear 2013 </a:t>
            </a:r>
            <a:r>
              <a:rPr lang="en-US" altLang="zh-CN" dirty="0"/>
              <a:t>d</a:t>
            </a:r>
            <a:r>
              <a:rPr lang="en-US" dirty="0"/>
              <a:t>e-</a:t>
            </a:r>
            <a:r>
              <a:rPr lang="en-US" altLang="zh-CN" dirty="0"/>
              <a:t>i</a:t>
            </a:r>
            <a:r>
              <a:rPr lang="en-US" dirty="0"/>
              <a:t>dentified </a:t>
            </a:r>
            <a:r>
              <a:rPr lang="en-US" altLang="zh-CN" dirty="0"/>
              <a:t>d</a:t>
            </a:r>
            <a:r>
              <a:rPr lang="en-US" dirty="0"/>
              <a:t>ataset </a:t>
            </a:r>
            <a:r>
              <a:rPr lang="en-US" altLang="zh-CN" sz="2000" dirty="0"/>
              <a:t>(Source:</a:t>
            </a:r>
            <a:r>
              <a:rPr lang="zh-CN" altLang="en-US" sz="2000" dirty="0"/>
              <a:t> </a:t>
            </a:r>
            <a:r>
              <a:rPr lang="en-US" altLang="zh-CN" sz="2000" dirty="0" err="1"/>
              <a:t>HarvardX</a:t>
            </a:r>
            <a:r>
              <a:rPr lang="en-US" altLang="zh-CN" sz="2000" dirty="0"/>
              <a:t>, 2014)</a:t>
            </a:r>
            <a:endParaRPr lang="en-US" sz="2000" dirty="0"/>
          </a:p>
          <a:p>
            <a:pPr lvl="1"/>
            <a:r>
              <a:rPr lang="en-US" dirty="0"/>
              <a:t>Academic Year 2013 </a:t>
            </a:r>
          </a:p>
          <a:p>
            <a:pPr lvl="1"/>
            <a:r>
              <a:rPr lang="en-US" dirty="0"/>
              <a:t>16 Courses</a:t>
            </a:r>
          </a:p>
          <a:p>
            <a:pPr lvl="1"/>
            <a:r>
              <a:rPr lang="en-US" dirty="0"/>
              <a:t>Person-Course Level</a:t>
            </a:r>
          </a:p>
          <a:p>
            <a:pPr lvl="1"/>
            <a:r>
              <a:rPr lang="en-US" dirty="0"/>
              <a:t>Year 1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C1130-8032-244B-AF87-F90C86D5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BC23-B6E7-CD40-9FCE-F44506DB8DFA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39118-4796-EA4C-9DF1-B243AFE9A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007" y="2584174"/>
            <a:ext cx="7682765" cy="160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46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4100-5004-7D47-A5A8-17B61FA1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A3954-7F3D-D847-983E-6B6911964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HarvardX-MITx</a:t>
            </a:r>
            <a:r>
              <a:rPr lang="en-US" dirty="0"/>
              <a:t> </a:t>
            </a:r>
            <a:r>
              <a:rPr lang="en-US" altLang="zh-CN" dirty="0"/>
              <a:t>y</a:t>
            </a:r>
            <a:r>
              <a:rPr lang="en-US" dirty="0"/>
              <a:t>ear 4 </a:t>
            </a:r>
            <a:r>
              <a:rPr lang="en-US" altLang="zh-CN" dirty="0"/>
              <a:t>r</a:t>
            </a:r>
            <a:r>
              <a:rPr lang="en-US" dirty="0"/>
              <a:t>eport </a:t>
            </a:r>
            <a:r>
              <a:rPr lang="en-US" altLang="zh-CN" dirty="0"/>
              <a:t>a</a:t>
            </a:r>
            <a:r>
              <a:rPr lang="en-US" dirty="0"/>
              <a:t>ppendix B </a:t>
            </a:r>
            <a:r>
              <a:rPr lang="en-US" altLang="zh-CN" dirty="0"/>
              <a:t>d</a:t>
            </a:r>
            <a:r>
              <a:rPr lang="en-US" dirty="0"/>
              <a:t>ataset </a:t>
            </a:r>
          </a:p>
          <a:p>
            <a:pPr marL="0" indent="0">
              <a:buNone/>
            </a:pPr>
            <a:r>
              <a:rPr lang="zh-CN" altLang="en-US" sz="2000" dirty="0"/>
              <a:t>  </a:t>
            </a:r>
            <a:r>
              <a:rPr lang="en-US" altLang="zh-CN" sz="2000" dirty="0"/>
              <a:t>(Source:</a:t>
            </a:r>
            <a:r>
              <a:rPr lang="zh-CN" altLang="en-US" sz="2000" dirty="0"/>
              <a:t> </a:t>
            </a:r>
            <a:r>
              <a:rPr lang="en-US" sz="2000" dirty="0"/>
              <a:t>http://year4.odl.mit.edu/</a:t>
            </a:r>
            <a:r>
              <a:rPr lang="en-US" sz="2000" dirty="0" err="1"/>
              <a:t>appendix.html</a:t>
            </a:r>
            <a:r>
              <a:rPr lang="en-US" altLang="zh-CN" sz="2000" dirty="0"/>
              <a:t>)</a:t>
            </a:r>
            <a:r>
              <a:rPr lang="en-US" sz="2000" dirty="0"/>
              <a:t>	</a:t>
            </a:r>
          </a:p>
          <a:p>
            <a:pPr lvl="1"/>
            <a:r>
              <a:rPr lang="en-US" dirty="0"/>
              <a:t>Academic Year 2013-2016 </a:t>
            </a:r>
          </a:p>
          <a:p>
            <a:pPr lvl="1"/>
            <a:r>
              <a:rPr lang="en-US" dirty="0"/>
              <a:t>290 Courses</a:t>
            </a:r>
          </a:p>
          <a:p>
            <a:pPr lvl="1"/>
            <a:r>
              <a:rPr lang="en-US" dirty="0"/>
              <a:t>Course Level</a:t>
            </a:r>
          </a:p>
          <a:p>
            <a:pPr lvl="1"/>
            <a:r>
              <a:rPr lang="en-US" dirty="0"/>
              <a:t>Year 4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9A2DF-B67F-9443-8791-07BADEA3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BC23-B6E7-CD40-9FCE-F44506DB8DFA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9F814-84DB-7D42-BEE7-6317948A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049" y="2782093"/>
            <a:ext cx="7125732" cy="243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64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4100-5004-7D47-A5A8-17B61FA1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Operationalizing </a:t>
            </a:r>
            <a:r>
              <a:rPr lang="en-US" altLang="zh-CN" dirty="0"/>
              <a:t>i</a:t>
            </a:r>
            <a:r>
              <a:rPr lang="en-US" dirty="0"/>
              <a:t>ntention to </a:t>
            </a:r>
            <a:r>
              <a:rPr lang="en-US" altLang="zh-CN" dirty="0"/>
              <a:t>c</a:t>
            </a:r>
            <a:r>
              <a:rPr lang="en-US" dirty="0"/>
              <a:t>omplete</a:t>
            </a:r>
            <a:r>
              <a:rPr lang="zh-CN" altLang="en-US" dirty="0"/>
              <a:t> </a:t>
            </a:r>
            <a:r>
              <a:rPr lang="en-US" altLang="zh-CN" dirty="0"/>
              <a:t>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A3954-7F3D-D847-983E-6B6911964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Glossary</a:t>
            </a:r>
          </a:p>
          <a:p>
            <a:r>
              <a:rPr lang="en-US" b="1" i="1" dirty="0"/>
              <a:t>Lifetime</a:t>
            </a:r>
            <a:r>
              <a:rPr lang="en-US" b="1" dirty="0"/>
              <a:t>:</a:t>
            </a:r>
            <a:r>
              <a:rPr lang="en-US" dirty="0"/>
              <a:t> The duration from a learner’s first login to last logout.</a:t>
            </a:r>
          </a:p>
          <a:p>
            <a:r>
              <a:rPr lang="en-US" b="1" i="1" dirty="0"/>
              <a:t>Chapter</a:t>
            </a:r>
            <a:r>
              <a:rPr lang="en-US" b="1" dirty="0"/>
              <a:t>:</a:t>
            </a:r>
            <a:r>
              <a:rPr lang="en-US" dirty="0"/>
              <a:t> The highest organizational unit in the courseware</a:t>
            </a:r>
          </a:p>
          <a:p>
            <a:r>
              <a:rPr lang="en-US" b="1" i="1" dirty="0"/>
              <a:t>Grade</a:t>
            </a:r>
            <a:r>
              <a:rPr lang="en-US" b="1" dirty="0"/>
              <a:t>:</a:t>
            </a:r>
            <a:r>
              <a:rPr lang="en-US" dirty="0"/>
              <a:t> The weighted average score from quizzes, assignments and tests.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F3835-70EC-7C4C-A4C1-10EF0E45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BC23-B6E7-CD40-9FCE-F44506DB8D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17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4100-5004-7D47-A5A8-17B61FA1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Operationalizing </a:t>
            </a:r>
            <a:r>
              <a:rPr lang="en-US" altLang="zh-CN" dirty="0"/>
              <a:t>i</a:t>
            </a:r>
            <a:r>
              <a:rPr lang="en-US" dirty="0"/>
              <a:t>ntention to </a:t>
            </a:r>
            <a:r>
              <a:rPr lang="en-US" altLang="zh-CN" dirty="0"/>
              <a:t>c</a:t>
            </a:r>
            <a:r>
              <a:rPr lang="en-US" dirty="0"/>
              <a:t>omplete</a:t>
            </a:r>
            <a:r>
              <a:rPr lang="zh-CN" altLang="en-US" dirty="0"/>
              <a:t> </a:t>
            </a:r>
            <a:r>
              <a:rPr lang="en-US" altLang="zh-CN" dirty="0"/>
              <a:t>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A3954-7F3D-D847-983E-6B6911964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r>
              <a:rPr lang="en-US" altLang="zh-CN" dirty="0"/>
              <a:t>(a) </a:t>
            </a:r>
            <a:r>
              <a:rPr lang="en-US" dirty="0"/>
              <a:t>The learner's lifetime is more than 13% of the course duration.</a:t>
            </a:r>
          </a:p>
          <a:p>
            <a:r>
              <a:rPr lang="en-US" dirty="0"/>
              <a:t>(b) The learner interacted with at least 13% of the course chapters.</a:t>
            </a:r>
          </a:p>
          <a:p>
            <a:r>
              <a:rPr lang="en-US" dirty="0"/>
              <a:t>(c) The learner's grade is greater than </a:t>
            </a:r>
            <a:r>
              <a:rPr lang="en-US" altLang="zh-CN" dirty="0"/>
              <a:t>zero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F3835-70EC-7C4C-A4C1-10EF0E45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BC23-B6E7-CD40-9FCE-F44506DB8D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52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BDF38-B139-9E4F-8AC6-7285B857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</a:t>
            </a:r>
            <a:r>
              <a:rPr lang="en-US" altLang="zh-CN" dirty="0"/>
              <a:t>q</a:t>
            </a:r>
            <a:r>
              <a:rPr lang="en-US" dirty="0"/>
              <a:t>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C6841-8F0F-CD4B-81EE-0A23E5E73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(a) What are the retention rates of different subpopulations?</a:t>
            </a:r>
          </a:p>
          <a:p>
            <a:r>
              <a:rPr lang="en-US" dirty="0"/>
              <a:t>(b)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</a:t>
            </a:r>
            <a:r>
              <a:rPr lang="en-US" dirty="0"/>
              <a:t>o course related features affect retention in </a:t>
            </a:r>
            <a:r>
              <a:rPr lang="en-US" i="1" dirty="0"/>
              <a:t>MOOC</a:t>
            </a:r>
            <a:r>
              <a:rPr lang="en-US" dirty="0"/>
              <a:t>? </a:t>
            </a:r>
          </a:p>
          <a:p>
            <a:r>
              <a:rPr lang="en-US" dirty="0"/>
              <a:t>(c)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</a:t>
            </a:r>
            <a:r>
              <a:rPr lang="en-US" dirty="0"/>
              <a:t>o demographic features affect retention in </a:t>
            </a:r>
            <a:r>
              <a:rPr lang="en-US" i="1" dirty="0"/>
              <a:t>MOOC</a:t>
            </a:r>
            <a:r>
              <a:rPr lang="en-US" dirty="0"/>
              <a:t>? </a:t>
            </a:r>
          </a:p>
          <a:p>
            <a:r>
              <a:rPr lang="en-US" dirty="0"/>
              <a:t>(d)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</a:t>
            </a:r>
            <a:r>
              <a:rPr lang="en-US" dirty="0"/>
              <a:t>o learners’ activity related features affect retention in </a:t>
            </a:r>
            <a:r>
              <a:rPr lang="en-US" i="1" dirty="0"/>
              <a:t>MOOC</a:t>
            </a:r>
            <a:r>
              <a:rPr lang="en-US" dirty="0"/>
              <a:t>?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419E6-D3D4-8844-B935-285A55D2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BC23-B6E7-CD40-9FCE-F44506DB8D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01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1F00-1E40-F843-A553-923465D4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Subpopulations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F6A747-ED7A-2F40-BB45-32E1E8A5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BC23-B6E7-CD40-9FCE-F44506DB8DFA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351D3A-9A3D-224E-ADE5-E19497695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2108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74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E124-E4EF-F04A-8480-ECF2D82D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categories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31056F-0C1B-7647-9DF6-5EDE9D75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BC23-B6E7-CD40-9FCE-F44506DB8DFA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A8B27-1E66-F648-A636-5F6F1A7FF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1" y="2149431"/>
            <a:ext cx="10405657" cy="27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45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1F00-1E40-F843-A553-923465D4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Retention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for different</a:t>
            </a:r>
            <a:r>
              <a:rPr lang="zh-CN" altLang="en-US" dirty="0"/>
              <a:t> </a:t>
            </a:r>
            <a:r>
              <a:rPr lang="en-US" altLang="zh-CN" dirty="0"/>
              <a:t>subpopulations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F6A747-ED7A-2F40-BB45-32E1E8A5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BC23-B6E7-CD40-9FCE-F44506DB8DFA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4C6522-352B-D34E-88C0-4A04DD2B1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1361"/>
            <a:ext cx="9843546" cy="313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20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E574-EC32-0145-AD1A-36B30ADD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</a:t>
            </a:r>
            <a:r>
              <a:rPr lang="en-US" altLang="zh-CN" dirty="0"/>
              <a:t>a</a:t>
            </a:r>
            <a:r>
              <a:rPr lang="en-US" dirty="0"/>
              <a:t>ffecting </a:t>
            </a:r>
            <a:r>
              <a:rPr lang="en-US" altLang="zh-CN" dirty="0"/>
              <a:t>r</a:t>
            </a:r>
            <a:r>
              <a:rPr lang="en-US" dirty="0"/>
              <a:t>etention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B81E9-192B-6942-B106-56557CC7A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</a:t>
            </a:r>
            <a:r>
              <a:rPr lang="en-US" altLang="zh-CN" dirty="0"/>
              <a:t>a</a:t>
            </a:r>
            <a:r>
              <a:rPr lang="en-US" dirty="0"/>
              <a:t>nalysis:</a:t>
            </a:r>
          </a:p>
          <a:p>
            <a:pPr lvl="1"/>
            <a:r>
              <a:rPr lang="en-US" dirty="0"/>
              <a:t>Descriptive analysis</a:t>
            </a:r>
          </a:p>
          <a:p>
            <a:pPr lvl="2"/>
            <a:r>
              <a:rPr lang="en-US" altLang="zh-CN" dirty="0"/>
              <a:t>Univariate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</a:p>
          <a:p>
            <a:pPr lvl="2"/>
            <a:r>
              <a:rPr lang="en-US" altLang="zh-CN" dirty="0"/>
              <a:t>Bivariate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</a:p>
          <a:p>
            <a:pPr lvl="2"/>
            <a:r>
              <a:rPr lang="en-US" altLang="zh-CN" dirty="0"/>
              <a:t>Multivariate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Inferential </a:t>
            </a:r>
            <a:r>
              <a:rPr lang="en-US" altLang="zh-CN" dirty="0"/>
              <a:t>a</a:t>
            </a:r>
            <a:r>
              <a:rPr lang="en-US" dirty="0"/>
              <a:t>nalysis</a:t>
            </a:r>
          </a:p>
          <a:p>
            <a:pPr lvl="2"/>
            <a:r>
              <a:rPr lang="en-US" altLang="zh-CN" i="1" dirty="0"/>
              <a:t>t-</a:t>
            </a:r>
            <a:r>
              <a:rPr lang="en-US" altLang="zh-CN" dirty="0"/>
              <a:t>test</a:t>
            </a:r>
            <a:endParaRPr lang="en-US" altLang="zh-CN" i="1" dirty="0"/>
          </a:p>
          <a:p>
            <a:pPr lvl="2"/>
            <a:r>
              <a:rPr lang="en-US" altLang="zh-CN" dirty="0"/>
              <a:t>chi-square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</a:p>
          <a:p>
            <a:pPr lvl="2"/>
            <a:r>
              <a:rPr lang="en-US" altLang="zh-CN" i="1" dirty="0"/>
              <a:t>ANOVA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19537-5D46-F247-BAAF-73D5F748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BC23-B6E7-CD40-9FCE-F44506DB8D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7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0ACB-48D8-974E-A927-182B4DD873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8101C-238C-3D41-82DF-4791D08340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341D5-0CA1-A54B-859A-AD9E8D13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BC23-B6E7-CD40-9FCE-F44506DB8DFA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E7ACD3-3F49-4A4F-A193-8DCFB9FEC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899" y="1057274"/>
            <a:ext cx="9415118" cy="518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17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E574-EC32-0145-AD1A-36B30ADD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Result:</a:t>
            </a:r>
            <a:r>
              <a:rPr lang="zh-CN" altLang="en-US" dirty="0"/>
              <a:t> </a:t>
            </a:r>
            <a:r>
              <a:rPr lang="en-US" altLang="zh-CN" dirty="0"/>
              <a:t>f</a:t>
            </a:r>
            <a:r>
              <a:rPr lang="en-US" dirty="0"/>
              <a:t>eatures </a:t>
            </a:r>
            <a:r>
              <a:rPr lang="en-US" altLang="zh-CN" dirty="0"/>
              <a:t>a</a:t>
            </a:r>
            <a:r>
              <a:rPr lang="en-US" dirty="0"/>
              <a:t>ffecting </a:t>
            </a:r>
            <a:r>
              <a:rPr lang="en-US" altLang="zh-CN" dirty="0"/>
              <a:t>r</a:t>
            </a:r>
            <a:r>
              <a:rPr lang="en-US" dirty="0"/>
              <a:t>etention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B81E9-192B-6942-B106-56557CC7A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5035" y="2128355"/>
            <a:ext cx="7772400" cy="3511825"/>
          </a:xfrm>
        </p:spPr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en-US" altLang="zh-CN" sz="2000" b="1" dirty="0"/>
              <a:t>Strong</a:t>
            </a:r>
            <a:r>
              <a:rPr lang="zh-CN" altLang="en-US" sz="2000" dirty="0"/>
              <a:t> </a:t>
            </a:r>
            <a:r>
              <a:rPr lang="en-US" altLang="zh-CN" sz="2000" dirty="0"/>
              <a:t>correlation:</a:t>
            </a:r>
            <a:r>
              <a:rPr lang="zh-CN" alt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active days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proportion of chapters accessed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19537-5D46-F247-BAAF-73D5F748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BC23-B6E7-CD40-9FCE-F44506DB8DFA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42730-FB53-334B-8460-8D064BC00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0" y="2247900"/>
            <a:ext cx="90805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54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FA22-3591-0241-8BB7-1F1A4709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</a:t>
            </a:r>
            <a:r>
              <a:rPr lang="en-US" altLang="zh-CN" dirty="0"/>
              <a:t>l</a:t>
            </a:r>
            <a:r>
              <a:rPr lang="en-US" dirty="0"/>
              <a:t>earning </a:t>
            </a:r>
            <a:r>
              <a:rPr lang="en-US" altLang="zh-CN" dirty="0"/>
              <a:t>m</a:t>
            </a:r>
            <a:r>
              <a:rPr lang="en-US" dirty="0"/>
              <a:t>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CA7E3-0113-5C4E-90E7-2B9F9D1F0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Statistical </a:t>
            </a:r>
            <a:r>
              <a:rPr lang="en-US" altLang="zh-CN" dirty="0"/>
              <a:t>a</a:t>
            </a:r>
            <a:r>
              <a:rPr lang="en-US" dirty="0"/>
              <a:t>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  </a:t>
            </a:r>
            <a:r>
              <a:rPr lang="en-US" altLang="zh-CN" dirty="0"/>
              <a:t>F</a:t>
            </a:r>
            <a:r>
              <a:rPr lang="en-US" dirty="0"/>
              <a:t>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Retention </a:t>
            </a:r>
            <a:r>
              <a:rPr lang="en-US" altLang="zh-CN" dirty="0"/>
              <a:t>p</a:t>
            </a:r>
            <a:r>
              <a:rPr lang="en-US" dirty="0"/>
              <a:t>rediction </a:t>
            </a:r>
            <a:r>
              <a:rPr lang="en-US" altLang="zh-CN" dirty="0"/>
              <a:t>m</a:t>
            </a:r>
            <a:r>
              <a:rPr lang="en-US" dirty="0"/>
              <a:t>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74BF5-ED37-904F-A348-3DE18299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BC23-B6E7-CD40-9FCE-F44506DB8DFA}" type="slidenum">
              <a:rPr lang="en-US" smtClean="0"/>
              <a:t>21</a:t>
            </a:fld>
            <a:endParaRPr lang="en-US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EBE8FC1E-23C6-B34B-A205-7C2D4F5250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7967" y="2047460"/>
            <a:ext cx="954155" cy="887896"/>
          </a:xfrm>
          <a:prstGeom prst="bentConnector3">
            <a:avLst>
              <a:gd name="adj1" fmla="val 5555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71F9F5D7-4E6A-7942-9E91-AB89D0A3494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4974" y="3001617"/>
            <a:ext cx="954155" cy="887896"/>
          </a:xfrm>
          <a:prstGeom prst="bentConnector3">
            <a:avLst>
              <a:gd name="adj1" fmla="val 5555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4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FA22-3591-0241-8BB7-1F1A4709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</a:t>
            </a:r>
            <a:r>
              <a:rPr lang="en-US" altLang="zh-CN" dirty="0"/>
              <a:t>l</a:t>
            </a:r>
            <a:r>
              <a:rPr lang="en-US" dirty="0"/>
              <a:t>earning </a:t>
            </a:r>
            <a:r>
              <a:rPr lang="en-US" altLang="zh-CN" dirty="0"/>
              <a:t>m</a:t>
            </a:r>
            <a:r>
              <a:rPr lang="en-US" dirty="0"/>
              <a:t>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CA7E3-0113-5C4E-90E7-2B9F9D1F0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</a:t>
            </a:r>
            <a:r>
              <a:rPr lang="en-US" altLang="zh-CN" dirty="0"/>
              <a:t>R</a:t>
            </a:r>
            <a:r>
              <a:rPr lang="en-US" dirty="0"/>
              <a:t>egression</a:t>
            </a:r>
          </a:p>
          <a:p>
            <a:r>
              <a:rPr lang="en-US" dirty="0"/>
              <a:t>Random </a:t>
            </a:r>
            <a:r>
              <a:rPr lang="en-US" altLang="zh-CN" dirty="0"/>
              <a:t>F</a:t>
            </a:r>
            <a:r>
              <a:rPr lang="en-US" dirty="0"/>
              <a:t>orest</a:t>
            </a:r>
          </a:p>
          <a:p>
            <a:r>
              <a:rPr lang="en-US" i="1" dirty="0"/>
              <a:t>SVM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74BF5-ED37-904F-A348-3DE18299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BC23-B6E7-CD40-9FCE-F44506DB8D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79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404D62-EDF9-B14F-B829-A1D36699B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446" y="1870075"/>
            <a:ext cx="8792083" cy="4149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249752-A006-FC4D-9425-A9510EEA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Performs Best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63F49-5606-CC45-8F37-8046BEE11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Prediction</a:t>
            </a:r>
            <a:r>
              <a:rPr lang="en-US" dirty="0"/>
              <a:t> </a:t>
            </a:r>
            <a:r>
              <a:rPr lang="en-US" altLang="zh-CN" dirty="0"/>
              <a:t>t</a:t>
            </a:r>
            <a:r>
              <a:rPr lang="en-US" dirty="0"/>
              <a:t>ime</a:t>
            </a:r>
          </a:p>
          <a:p>
            <a:r>
              <a:rPr lang="en-US" dirty="0"/>
              <a:t>Accuracy </a:t>
            </a:r>
            <a:r>
              <a:rPr lang="en-US" altLang="zh-CN" dirty="0"/>
              <a:t>s</a:t>
            </a:r>
            <a:r>
              <a:rPr lang="en-US" dirty="0"/>
              <a:t>core</a:t>
            </a:r>
          </a:p>
          <a:p>
            <a:r>
              <a:rPr lang="en-US" dirty="0"/>
              <a:t>F1 </a:t>
            </a:r>
            <a:r>
              <a:rPr lang="en-US" altLang="zh-CN" dirty="0"/>
              <a:t>s</a:t>
            </a:r>
            <a:r>
              <a:rPr lang="en-US" dirty="0"/>
              <a:t>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A019E-1D04-A743-81C3-18FCFF5E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BC23-B6E7-CD40-9FCE-F44506DB8D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86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30BD-0197-3C44-918B-0CBAB743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Statistical </a:t>
            </a:r>
            <a:r>
              <a:rPr lang="en-US" altLang="zh-CN" dirty="0"/>
              <a:t>t</a:t>
            </a:r>
            <a:r>
              <a:rPr lang="en-US" dirty="0"/>
              <a:t>ests of </a:t>
            </a:r>
            <a:r>
              <a:rPr lang="en-US" altLang="zh-CN" dirty="0"/>
              <a:t>m</a:t>
            </a:r>
            <a:r>
              <a:rPr lang="en-US" dirty="0"/>
              <a:t>achine </a:t>
            </a:r>
            <a:r>
              <a:rPr lang="en-US" altLang="zh-CN" dirty="0"/>
              <a:t>l</a:t>
            </a:r>
            <a:r>
              <a:rPr lang="en-US" dirty="0"/>
              <a:t>earning </a:t>
            </a:r>
            <a:r>
              <a:rPr lang="en-US" altLang="zh-CN" dirty="0"/>
              <a:t>a</a:t>
            </a:r>
            <a:r>
              <a:rPr lang="en-US" dirty="0"/>
              <a:t>lgorithms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D621F-7270-9446-987E-C3BFAC584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Mc</a:t>
            </a:r>
            <a:r>
              <a:rPr lang="en-US" altLang="zh-CN" dirty="0" err="1"/>
              <a:t>N</a:t>
            </a:r>
            <a:r>
              <a:rPr lang="en-US" dirty="0" err="1"/>
              <a:t>emar’s</a:t>
            </a:r>
            <a:r>
              <a:rPr lang="en-US" dirty="0"/>
              <a:t> </a:t>
            </a:r>
            <a:r>
              <a:rPr lang="en-US" altLang="zh-CN" dirty="0"/>
              <a:t>t</a:t>
            </a:r>
            <a:r>
              <a:rPr lang="en-US" dirty="0"/>
              <a:t>est </a:t>
            </a:r>
          </a:p>
          <a:p>
            <a:pPr lvl="1"/>
            <a:r>
              <a:rPr lang="en-US" dirty="0"/>
              <a:t>Logistic </a:t>
            </a:r>
            <a:r>
              <a:rPr lang="en-US" altLang="zh-CN" dirty="0"/>
              <a:t>R</a:t>
            </a:r>
            <a:r>
              <a:rPr lang="en-US" dirty="0"/>
              <a:t>egression vs. Random </a:t>
            </a:r>
            <a:r>
              <a:rPr lang="en-US" altLang="zh-CN" dirty="0"/>
              <a:t>F</a:t>
            </a:r>
            <a:r>
              <a:rPr lang="en-US" dirty="0"/>
              <a:t>orest</a:t>
            </a:r>
          </a:p>
          <a:p>
            <a:pPr lvl="2"/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P-</a:t>
            </a:r>
            <a:r>
              <a:rPr lang="en-US" dirty="0"/>
              <a:t>value for 5 iterations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P&lt;.001</a:t>
            </a:r>
          </a:p>
          <a:p>
            <a:pPr lvl="2"/>
            <a:r>
              <a:rPr lang="en-US" altLang="zh-CN" dirty="0"/>
              <a:t>P-value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small,</a:t>
            </a:r>
            <a:r>
              <a:rPr lang="zh-CN" altLang="en-US" dirty="0"/>
              <a:t> </a:t>
            </a:r>
            <a:r>
              <a:rPr lang="en-US" altLang="zh-CN" dirty="0"/>
              <a:t>significant</a:t>
            </a:r>
            <a:r>
              <a:rPr lang="zh-CN" altLang="en-US" dirty="0"/>
              <a:t> </a:t>
            </a:r>
            <a:r>
              <a:rPr lang="en-US" altLang="zh-CN" dirty="0"/>
              <a:t>difference</a:t>
            </a:r>
            <a:endParaRPr lang="en-US" dirty="0"/>
          </a:p>
          <a:p>
            <a:pPr lvl="1"/>
            <a:r>
              <a:rPr lang="en-US" i="1" dirty="0"/>
              <a:t>SVM</a:t>
            </a:r>
            <a:r>
              <a:rPr lang="en-US" dirty="0"/>
              <a:t> vs. Random Forest:</a:t>
            </a:r>
          </a:p>
          <a:p>
            <a:pPr lvl="2"/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P-</a:t>
            </a:r>
            <a:r>
              <a:rPr lang="en-US" dirty="0"/>
              <a:t>value for 5 iterations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P&lt;.001</a:t>
            </a:r>
          </a:p>
          <a:p>
            <a:pPr lvl="2"/>
            <a:r>
              <a:rPr lang="en-US" altLang="zh-CN" dirty="0"/>
              <a:t>P-value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small,</a:t>
            </a:r>
            <a:r>
              <a:rPr lang="zh-CN" altLang="en-US" dirty="0"/>
              <a:t> </a:t>
            </a:r>
            <a:r>
              <a:rPr lang="en-US" altLang="zh-CN" dirty="0"/>
              <a:t>significant</a:t>
            </a:r>
            <a:r>
              <a:rPr lang="zh-CN" altLang="en-US" dirty="0"/>
              <a:t> </a:t>
            </a:r>
            <a:r>
              <a:rPr lang="en-US" altLang="zh-CN" dirty="0"/>
              <a:t>difference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3D7DF-3A8B-0E4D-B2AE-B9FBDB25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BC23-B6E7-CD40-9FCE-F44506DB8DF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82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CAB4-7CCF-C440-B17F-5BFD4652B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</a:t>
            </a:r>
            <a:r>
              <a:rPr lang="en-US" altLang="zh-CN" dirty="0"/>
              <a:t>c</a:t>
            </a:r>
            <a:r>
              <a:rPr lang="en-US" dirty="0"/>
              <a:t>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4A804-15FB-DC4A-BF42-FA029F1C2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score on the test data: 0.92</a:t>
            </a:r>
          </a:p>
          <a:p>
            <a:r>
              <a:rPr lang="en-US" dirty="0"/>
              <a:t>F1-score on the test data: 0.84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6AF06-C452-734C-9257-69A03744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BC23-B6E7-CD40-9FCE-F44506DB8D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22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CA09-D752-6F4E-B7DA-B93267DF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altLang="zh-CN" dirty="0"/>
              <a:t>i</a:t>
            </a:r>
            <a:r>
              <a:rPr lang="en-US" dirty="0"/>
              <a:t>mportance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2CF154-58D4-7341-9468-53F3C78D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BC23-B6E7-CD40-9FCE-F44506DB8DFA}" type="slidenum">
              <a:rPr lang="en-US" smtClean="0"/>
              <a:t>26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2F63FA-0889-3E43-B2BD-0B3365744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35" y="1575628"/>
            <a:ext cx="98806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5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B6D8-D975-DE4A-B30F-DB4B84DF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for </a:t>
            </a:r>
            <a:r>
              <a:rPr lang="en-US" altLang="zh-CN" dirty="0"/>
              <a:t>a</a:t>
            </a:r>
            <a:r>
              <a:rPr lang="en-US" dirty="0"/>
              <a:t>dditional </a:t>
            </a:r>
            <a:r>
              <a:rPr lang="en-US" altLang="zh-CN" dirty="0"/>
              <a:t>r</a:t>
            </a:r>
            <a:r>
              <a:rPr lang="en-US" dirty="0"/>
              <a:t>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43FB1-5936-374A-BAD2-6AF95DFCD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pre-course survey to measure degree of intention</a:t>
            </a:r>
          </a:p>
          <a:p>
            <a:r>
              <a:rPr lang="en-US" dirty="0"/>
              <a:t>Conduct subpopulation clustering with unsupervised learning</a:t>
            </a:r>
          </a:p>
          <a:p>
            <a:r>
              <a:rPr lang="en-US" altLang="zh-CN" dirty="0"/>
              <a:t>Technology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specific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i="1" dirty="0"/>
              <a:t>MOOC,</a:t>
            </a:r>
            <a:r>
              <a:rPr lang="zh-CN" altLang="en-US" i="1" dirty="0"/>
              <a:t> </a:t>
            </a:r>
            <a:r>
              <a:rPr lang="en-US" altLang="zh-CN" i="1" dirty="0"/>
              <a:t>which</a:t>
            </a:r>
            <a:r>
              <a:rPr lang="zh-CN" altLang="en-US" i="1" dirty="0"/>
              <a:t> </a:t>
            </a:r>
            <a:r>
              <a:rPr lang="en-US" altLang="zh-CN" i="1" dirty="0"/>
              <a:t>ones?</a:t>
            </a:r>
            <a:r>
              <a:rPr lang="zh-CN" altLang="en-US" i="1" dirty="0"/>
              <a:t> </a:t>
            </a:r>
            <a:endParaRPr lang="en-US" altLang="zh-CN" i="1" dirty="0"/>
          </a:p>
          <a:p>
            <a:r>
              <a:rPr lang="en-US" altLang="zh-CN" i="1" dirty="0"/>
              <a:t>Ohshima</a:t>
            </a:r>
            <a:r>
              <a:rPr lang="zh-CN" altLang="en-US" i="1" dirty="0"/>
              <a:t> </a:t>
            </a:r>
            <a:r>
              <a:rPr lang="en-US" altLang="zh-CN" i="1" dirty="0"/>
              <a:t>sensei’s</a:t>
            </a:r>
            <a:r>
              <a:rPr lang="zh-CN" altLang="en-US" i="1" dirty="0"/>
              <a:t> </a:t>
            </a:r>
            <a:r>
              <a:rPr lang="en-US" altLang="zh-CN" i="1" dirty="0"/>
              <a:t>suggestion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CA621-232A-A341-B262-8FBD3DC5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BC23-B6E7-CD40-9FCE-F44506DB8DF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5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912A3-EE6E-CA4D-AF3C-E2C678267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4800" dirty="0"/>
              <a:t>THANK</a:t>
            </a:r>
            <a:r>
              <a:rPr lang="zh-CN" altLang="en-US" sz="4800" dirty="0"/>
              <a:t> </a:t>
            </a:r>
            <a:r>
              <a:rPr lang="en-US" altLang="zh-CN" sz="4800" dirty="0"/>
              <a:t>YOU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4800" dirty="0"/>
              <a:t>Q&amp;A</a:t>
            </a:r>
            <a:endParaRPr lang="en-US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4DB47-5D2A-2445-B39B-25819665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BC23-B6E7-CD40-9FCE-F44506DB8DF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24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3D39-DD2D-C740-8923-B0C50B50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0D400-6033-FA46-A54A-89EDEEC61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</a:t>
            </a:r>
          </a:p>
          <a:p>
            <a:pPr lvl="1"/>
            <a:r>
              <a:rPr lang="en-US" dirty="0"/>
              <a:t>Outputs have a nice probabilistic interpretation </a:t>
            </a:r>
          </a:p>
          <a:p>
            <a:pPr lvl="1"/>
            <a:r>
              <a:rPr lang="en-US" dirty="0"/>
              <a:t>Can be regularized to avoid overfitting. </a:t>
            </a:r>
          </a:p>
          <a:p>
            <a:pPr lvl="1"/>
            <a:r>
              <a:rPr lang="en-US" dirty="0"/>
              <a:t>Can be updated easily with new data using stochastic gradient descent. </a:t>
            </a:r>
          </a:p>
          <a:p>
            <a:pPr lvl="1"/>
            <a:r>
              <a:rPr lang="en-US" dirty="0"/>
              <a:t>m (number of training examples) is large</a:t>
            </a:r>
            <a:r>
              <a:rPr lang="zh-CN" altLang="en-US" dirty="0"/>
              <a:t> </a:t>
            </a:r>
            <a:r>
              <a:rPr lang="en-US" dirty="0"/>
              <a:t>(m=38,622), while n (number of features) is small</a:t>
            </a:r>
            <a:r>
              <a:rPr lang="zh-CN" altLang="en-US" dirty="0"/>
              <a:t> </a:t>
            </a:r>
            <a:r>
              <a:rPr lang="en-US" dirty="0"/>
              <a:t>(n=18)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EEDFC-4FEB-1D4B-9A26-F4B6AE6E8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BC23-B6E7-CD40-9FCE-F44506DB8DF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4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D137-BF84-E242-9CEF-6D5C1900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82875"/>
          </a:xfrm>
        </p:spPr>
        <p:txBody>
          <a:bodyPr>
            <a:noAutofit/>
          </a:bodyPr>
          <a:lstStyle/>
          <a:p>
            <a:pPr algn="ctr"/>
            <a:r>
              <a:rPr lang="en-US" sz="28700" dirty="0">
                <a:solidFill>
                  <a:srgbClr val="00B0F0"/>
                </a:solidFill>
              </a:rPr>
              <a:t>M</a:t>
            </a:r>
            <a:r>
              <a:rPr lang="en-US" sz="28700" dirty="0">
                <a:solidFill>
                  <a:srgbClr val="FF0000"/>
                </a:solidFill>
              </a:rPr>
              <a:t>O</a:t>
            </a:r>
            <a:r>
              <a:rPr lang="en-US" sz="28700" dirty="0">
                <a:solidFill>
                  <a:srgbClr val="FFFF00"/>
                </a:solidFill>
              </a:rPr>
              <a:t>O</a:t>
            </a:r>
            <a:r>
              <a:rPr lang="en-US" sz="28700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22554-B119-924A-9D42-DDA3263F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BC23-B6E7-CD40-9FCE-F44506DB8DFA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F155D2-C8FC-B543-A908-318021AC3904}"/>
              </a:ext>
            </a:extLst>
          </p:cNvPr>
          <p:cNvSpPr txBox="1"/>
          <p:nvPr/>
        </p:nvSpPr>
        <p:spPr>
          <a:xfrm>
            <a:off x="1547191" y="3338683"/>
            <a:ext cx="231913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MASSIVE</a:t>
            </a:r>
          </a:p>
          <a:p>
            <a:pPr algn="ctr"/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en-US" sz="2000" dirty="0"/>
              <a:t> large scale, an average MOOC course enrolls 43,000 students, some enroll 160,000+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63679B-70CD-6842-B74C-41C147532BC4}"/>
              </a:ext>
            </a:extLst>
          </p:cNvPr>
          <p:cNvSpPr txBox="1"/>
          <p:nvPr/>
        </p:nvSpPr>
        <p:spPr>
          <a:xfrm>
            <a:off x="4505739" y="3338683"/>
            <a:ext cx="18685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OPEN</a:t>
            </a:r>
          </a:p>
          <a:p>
            <a:pPr algn="ctr"/>
            <a:r>
              <a:rPr lang="en-US" altLang="zh-CN" sz="2000" dirty="0"/>
              <a:t>Easily</a:t>
            </a:r>
            <a:r>
              <a:rPr lang="en-US" sz="2000" dirty="0"/>
              <a:t> a</a:t>
            </a:r>
            <a:r>
              <a:rPr lang="en-US" altLang="zh-CN" sz="2000" dirty="0"/>
              <a:t>ccessible</a:t>
            </a:r>
            <a:r>
              <a:rPr lang="en-US" sz="2000" dirty="0"/>
              <a:t> to anyone,  anywhere, at any time</a:t>
            </a:r>
          </a:p>
          <a:p>
            <a:pPr algn="ctr"/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A2D8D6-F1C8-5145-A5F6-4FD8065ECAB6}"/>
              </a:ext>
            </a:extLst>
          </p:cNvPr>
          <p:cNvSpPr txBox="1"/>
          <p:nvPr/>
        </p:nvSpPr>
        <p:spPr>
          <a:xfrm>
            <a:off x="6877878" y="3338683"/>
            <a:ext cx="20540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ONLINE</a:t>
            </a:r>
          </a:p>
          <a:p>
            <a:pPr algn="ctr"/>
            <a:r>
              <a:rPr lang="en-US" sz="2000" dirty="0"/>
              <a:t>All course resources are delivered an</a:t>
            </a:r>
            <a:r>
              <a:rPr lang="en-US" altLang="zh-CN" sz="2000" dirty="0"/>
              <a:t>d</a:t>
            </a:r>
            <a:r>
              <a:rPr lang="zh-CN" altLang="en-US" sz="2000" dirty="0"/>
              <a:t> </a:t>
            </a:r>
            <a:r>
              <a:rPr lang="en-US" altLang="zh-CN" sz="2000" dirty="0"/>
              <a:t>accessed</a:t>
            </a:r>
            <a:r>
              <a:rPr lang="zh-CN" altLang="en-US" sz="2000" dirty="0"/>
              <a:t> </a:t>
            </a:r>
            <a:r>
              <a:rPr lang="en-US" sz="2000" dirty="0"/>
              <a:t>online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C454B-8B50-E044-A25F-D51CEB2A657F}"/>
              </a:ext>
            </a:extLst>
          </p:cNvPr>
          <p:cNvSpPr txBox="1"/>
          <p:nvPr/>
        </p:nvSpPr>
        <p:spPr>
          <a:xfrm>
            <a:off x="8931965" y="3338683"/>
            <a:ext cx="21601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COURSE</a:t>
            </a:r>
          </a:p>
          <a:p>
            <a:pPr algn="ctr"/>
            <a:r>
              <a:rPr lang="en-US" sz="2000" dirty="0"/>
              <a:t>High quality, college level courses, some are identical with the on campus courses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DFDF9B7E-0788-8944-B7AF-2E298D191146}"/>
              </a:ext>
            </a:extLst>
          </p:cNvPr>
          <p:cNvSpPr/>
          <p:nvPr/>
        </p:nvSpPr>
        <p:spPr>
          <a:xfrm>
            <a:off x="2547731" y="2946520"/>
            <a:ext cx="337930" cy="238539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B6F4B100-E367-0F46-9381-CDBEC38F24DA}"/>
              </a:ext>
            </a:extLst>
          </p:cNvPr>
          <p:cNvSpPr/>
          <p:nvPr/>
        </p:nvSpPr>
        <p:spPr>
          <a:xfrm>
            <a:off x="5271052" y="2925417"/>
            <a:ext cx="337930" cy="238539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19229AA7-188D-3D4E-A481-3809BD20E842}"/>
              </a:ext>
            </a:extLst>
          </p:cNvPr>
          <p:cNvSpPr/>
          <p:nvPr/>
        </p:nvSpPr>
        <p:spPr>
          <a:xfrm>
            <a:off x="7735956" y="2925418"/>
            <a:ext cx="337930" cy="238539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6A838039-8FAE-2B48-B6E2-074634E655C4}"/>
              </a:ext>
            </a:extLst>
          </p:cNvPr>
          <p:cNvSpPr/>
          <p:nvPr/>
        </p:nvSpPr>
        <p:spPr>
          <a:xfrm>
            <a:off x="9965634" y="2925418"/>
            <a:ext cx="337930" cy="238539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33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E021-EDF1-554A-B86C-71527AA6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D4A06-147B-D64A-BB9D-9637DDEA9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</a:t>
            </a:r>
          </a:p>
          <a:p>
            <a:pPr lvl="1"/>
            <a:r>
              <a:rPr lang="en-US" dirty="0"/>
              <a:t>Ensemble method, effectively prevent overfitting</a:t>
            </a:r>
          </a:p>
          <a:p>
            <a:pPr lvl="1"/>
            <a:r>
              <a:rPr lang="en-US" dirty="0"/>
              <a:t>Derives from decision tree models, could automatically select features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0B931-DF05-EB4B-9260-7FFF59BD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BC23-B6E7-CD40-9FCE-F44506DB8DF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16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A546-9243-1A48-858F-606019AE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F8CE-1FEF-2C43-8B6D-2452C9535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</a:t>
            </a:r>
          </a:p>
          <a:p>
            <a:pPr lvl="1"/>
            <a:r>
              <a:rPr lang="en-US" i="1" dirty="0"/>
              <a:t>SVM</a:t>
            </a:r>
            <a:r>
              <a:rPr lang="en-US" dirty="0"/>
              <a:t> with a linear kernel applies to the condition when the number of training example</a:t>
            </a:r>
            <a:r>
              <a:rPr lang="zh-CN" altLang="en-US" dirty="0"/>
              <a:t> </a:t>
            </a:r>
            <a:r>
              <a:rPr lang="en-US" dirty="0"/>
              <a:t>(m) is larg</a:t>
            </a:r>
            <a:r>
              <a:rPr lang="en-US" altLang="zh-CN" dirty="0"/>
              <a:t>e</a:t>
            </a:r>
            <a:r>
              <a:rPr lang="zh-CN" altLang="en-US" dirty="0"/>
              <a:t> </a:t>
            </a:r>
            <a:r>
              <a:rPr lang="en-US" dirty="0"/>
              <a:t>(m=38,622)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dirty="0"/>
              <a:t>the number of features</a:t>
            </a:r>
            <a:r>
              <a:rPr lang="zh-CN" altLang="en-US" dirty="0"/>
              <a:t> </a:t>
            </a:r>
            <a:r>
              <a:rPr lang="en-US" dirty="0"/>
              <a:t>(n) is small</a:t>
            </a:r>
            <a:r>
              <a:rPr lang="zh-CN" altLang="en-US" dirty="0"/>
              <a:t> </a:t>
            </a:r>
            <a:r>
              <a:rPr lang="en-US" dirty="0"/>
              <a:t>(n=18)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8BEB8-8597-9944-B7D1-65779FC4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BC23-B6E7-CD40-9FCE-F44506DB8DF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8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B482B-F383-274D-BCD9-538B30575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i="1" dirty="0"/>
              <a:t>MOOC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10A39-1052-7A47-A9FB-98658AD5D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</a:t>
            </a:r>
            <a:r>
              <a:rPr lang="en-US" altLang="zh-CN" dirty="0"/>
              <a:t>q</a:t>
            </a:r>
            <a:r>
              <a:rPr lang="en-US" dirty="0"/>
              <a:t>uality </a:t>
            </a:r>
            <a:r>
              <a:rPr lang="en-US" altLang="zh-CN" dirty="0"/>
              <a:t>c</a:t>
            </a:r>
            <a:r>
              <a:rPr lang="en-US" dirty="0"/>
              <a:t>ollege </a:t>
            </a:r>
            <a:r>
              <a:rPr lang="en-US" altLang="zh-CN" dirty="0"/>
              <a:t>l</a:t>
            </a:r>
            <a:r>
              <a:rPr lang="en-US" dirty="0"/>
              <a:t>evel </a:t>
            </a:r>
            <a:r>
              <a:rPr lang="en-US" altLang="zh-CN" dirty="0"/>
              <a:t>c</a:t>
            </a:r>
            <a:r>
              <a:rPr lang="en-US" dirty="0"/>
              <a:t>ourses</a:t>
            </a:r>
          </a:p>
          <a:p>
            <a:r>
              <a:rPr lang="en-US" dirty="0"/>
              <a:t>Anyone, </a:t>
            </a:r>
            <a:r>
              <a:rPr lang="en-US" altLang="zh-CN" dirty="0"/>
              <a:t>a</a:t>
            </a:r>
            <a:r>
              <a:rPr lang="en-US" dirty="0"/>
              <a:t>nywhere, </a:t>
            </a:r>
            <a:r>
              <a:rPr lang="en-US" altLang="zh-CN" dirty="0"/>
              <a:t>a</a:t>
            </a:r>
            <a:r>
              <a:rPr lang="en-US" dirty="0"/>
              <a:t>nytime</a:t>
            </a:r>
          </a:p>
          <a:p>
            <a:r>
              <a:rPr lang="en-US" dirty="0"/>
              <a:t>Large </a:t>
            </a:r>
            <a:r>
              <a:rPr lang="en-US" altLang="zh-CN" dirty="0"/>
              <a:t>s</a:t>
            </a:r>
            <a:r>
              <a:rPr lang="en-US" dirty="0"/>
              <a:t>cale, </a:t>
            </a:r>
            <a:r>
              <a:rPr lang="en-US" altLang="zh-CN" dirty="0"/>
              <a:t>l</a:t>
            </a:r>
            <a:r>
              <a:rPr lang="en-US" dirty="0"/>
              <a:t>ow </a:t>
            </a:r>
            <a:r>
              <a:rPr lang="en-US" altLang="zh-CN" dirty="0"/>
              <a:t>c</a:t>
            </a:r>
            <a:r>
              <a:rPr lang="en-US" dirty="0"/>
              <a:t>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D45F9-D4A1-0541-A349-A2BB317F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BC23-B6E7-CD40-9FCE-F44506DB8D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B482B-F383-274D-BCD9-538B30575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Google</a:t>
            </a:r>
            <a:r>
              <a:rPr lang="zh-CN" altLang="en-US" dirty="0"/>
              <a:t> </a:t>
            </a:r>
            <a:r>
              <a:rPr lang="en-US" altLang="zh-CN" dirty="0"/>
              <a:t>Trends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i="1" dirty="0"/>
              <a:t>MOOC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D45F9-D4A1-0541-A349-A2BB317F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BC23-B6E7-CD40-9FCE-F44506DB8DFA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EFABC5-8756-0A4A-BDBC-688B4B9CB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55" y="1690688"/>
            <a:ext cx="9819861" cy="479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2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DA75-7776-2E48-808C-EAD8097FB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</a:t>
            </a:r>
            <a:r>
              <a:rPr lang="en-US" i="1" dirty="0"/>
              <a:t>MOOC</a:t>
            </a:r>
            <a:r>
              <a:rPr lang="en-US" dirty="0"/>
              <a:t> a </a:t>
            </a:r>
            <a:r>
              <a:rPr lang="en-US" altLang="zh-CN" dirty="0"/>
              <a:t>s</a:t>
            </a:r>
            <a:r>
              <a:rPr lang="en-US" dirty="0"/>
              <a:t>ilver </a:t>
            </a:r>
            <a:r>
              <a:rPr lang="en-US" altLang="zh-CN" dirty="0"/>
              <a:t>b</a:t>
            </a:r>
            <a:r>
              <a:rPr lang="en-US" dirty="0"/>
              <a:t>ullet?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F9877-CD9B-F94E-B690-2A4FD23C5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</a:t>
            </a:r>
            <a:r>
              <a:rPr lang="en-US" altLang="zh-CN" dirty="0"/>
              <a:t>s</a:t>
            </a:r>
            <a:r>
              <a:rPr lang="en-US" dirty="0"/>
              <a:t>ubstitute</a:t>
            </a:r>
          </a:p>
          <a:p>
            <a:r>
              <a:rPr lang="en-US" dirty="0"/>
              <a:t>But a complement</a:t>
            </a:r>
          </a:p>
          <a:p>
            <a:r>
              <a:rPr lang="en-US" altLang="zh-CN" dirty="0"/>
              <a:t>Problems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en-US" dirty="0"/>
              <a:t> </a:t>
            </a:r>
            <a:r>
              <a:rPr lang="en-US" i="1" dirty="0"/>
              <a:t>MOOC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57040-24F1-8A40-BC84-3A3D4A965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BC23-B6E7-CD40-9FCE-F44506DB8D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61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DA75-7776-2E48-808C-EAD8097FB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i="1" dirty="0"/>
              <a:t>MOOC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F9877-CD9B-F94E-B690-2A4FD23C5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Retention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endParaRPr lang="en-US" dirty="0"/>
          </a:p>
          <a:p>
            <a:r>
              <a:rPr lang="en-US" dirty="0"/>
              <a:t>Low perceived value </a:t>
            </a:r>
          </a:p>
          <a:p>
            <a:r>
              <a:rPr lang="en-US" altLang="zh-CN" dirty="0"/>
              <a:t>Cheating/</a:t>
            </a:r>
            <a:r>
              <a:rPr lang="zh-CN" altLang="en-US" dirty="0"/>
              <a:t> </a:t>
            </a:r>
            <a:r>
              <a:rPr lang="en-US" altLang="zh-CN" dirty="0"/>
              <a:t>plagiarism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57040-24F1-8A40-BC84-3A3D4A965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BC23-B6E7-CD40-9FCE-F44506DB8D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4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DA75-7776-2E48-808C-EAD8097FB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retention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F9877-CD9B-F94E-B690-2A4FD23C5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outcome does not meet the learners’</a:t>
            </a:r>
            <a:r>
              <a:rPr lang="zh-CN" altLang="en-US" dirty="0"/>
              <a:t> </a:t>
            </a:r>
            <a:r>
              <a:rPr lang="en-US" dirty="0"/>
              <a:t>expectation</a:t>
            </a:r>
          </a:p>
          <a:p>
            <a:r>
              <a:rPr lang="en-US" dirty="0"/>
              <a:t>The outcome does not meet the </a:t>
            </a:r>
            <a:r>
              <a:rPr lang="en-US" altLang="zh-CN" dirty="0"/>
              <a:t>instructors’</a:t>
            </a:r>
            <a:r>
              <a:rPr lang="zh-CN" altLang="en-US" dirty="0"/>
              <a:t> </a:t>
            </a:r>
            <a:r>
              <a:rPr lang="en-US" dirty="0"/>
              <a:t>expectation</a:t>
            </a:r>
          </a:p>
          <a:p>
            <a:r>
              <a:rPr lang="en-US" altLang="zh-CN" dirty="0"/>
              <a:t>A</a:t>
            </a:r>
            <a:r>
              <a:rPr lang="en-US" dirty="0"/>
              <a:t> waste </a:t>
            </a:r>
            <a:r>
              <a:rPr lang="en-US" altLang="zh-CN" dirty="0"/>
              <a:t>of</a:t>
            </a:r>
            <a:r>
              <a:rPr lang="en-US" dirty="0"/>
              <a:t> resource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it takes hundreds of thousands dollars to produce one </a:t>
            </a:r>
            <a:r>
              <a:rPr lang="en-US" i="1" dirty="0"/>
              <a:t>MOOC</a:t>
            </a:r>
            <a:r>
              <a:rPr lang="en-US" dirty="0"/>
              <a:t> (</a:t>
            </a:r>
            <a:r>
              <a:rPr lang="en-US" altLang="zh-CN" dirty="0"/>
              <a:t>source:</a:t>
            </a:r>
            <a:r>
              <a:rPr lang="zh-CN" altLang="en-US" dirty="0"/>
              <a:t> </a:t>
            </a:r>
            <a:r>
              <a:rPr lang="en-US" dirty="0"/>
              <a:t>Hollands and </a:t>
            </a:r>
            <a:r>
              <a:rPr lang="en-US" dirty="0" err="1"/>
              <a:t>Tirthali</a:t>
            </a:r>
            <a:r>
              <a:rPr lang="en-US" dirty="0"/>
              <a:t> 2014</a:t>
            </a:r>
            <a:r>
              <a:rPr lang="en-US" altLang="zh-CN" dirty="0"/>
              <a:t>)</a:t>
            </a:r>
            <a:endParaRPr lang="en-US" dirty="0"/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platforms,</a:t>
            </a:r>
            <a:r>
              <a:rPr lang="zh-CN" altLang="en-US" dirty="0"/>
              <a:t> </a:t>
            </a:r>
            <a:r>
              <a:rPr lang="en-US" dirty="0"/>
              <a:t>the users’ churn will impact the sustainability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57040-24F1-8A40-BC84-3A3D4A965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BC23-B6E7-CD40-9FCE-F44506DB8D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90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C5780-7C65-3C46-B3DA-58994F665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</a:t>
            </a:r>
            <a:r>
              <a:rPr lang="en-US" altLang="zh-CN" dirty="0"/>
              <a:t>o</a:t>
            </a:r>
            <a:r>
              <a:rPr lang="en-US" dirty="0"/>
              <a:t>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FC5C0-D3A4-4E41-9D82-5FDF34954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patterns of </a:t>
            </a:r>
            <a:r>
              <a:rPr lang="en-US" altLang="zh-CN" dirty="0"/>
              <a:t>r</a:t>
            </a:r>
            <a:r>
              <a:rPr lang="en-US" dirty="0"/>
              <a:t>etention</a:t>
            </a:r>
          </a:p>
          <a:p>
            <a:r>
              <a:rPr lang="en-US" dirty="0"/>
              <a:t>Identify </a:t>
            </a:r>
            <a:r>
              <a:rPr lang="en-US" altLang="zh-CN" dirty="0"/>
              <a:t>f</a:t>
            </a:r>
            <a:r>
              <a:rPr lang="en-US" dirty="0"/>
              <a:t>eatures </a:t>
            </a:r>
            <a:r>
              <a:rPr lang="en-US" altLang="zh-CN" dirty="0"/>
              <a:t>a</a:t>
            </a:r>
            <a:r>
              <a:rPr lang="en-US" dirty="0"/>
              <a:t>ffecting </a:t>
            </a:r>
            <a:r>
              <a:rPr lang="en-US" altLang="zh-CN" dirty="0"/>
              <a:t>r</a:t>
            </a:r>
            <a:r>
              <a:rPr lang="en-US" dirty="0"/>
              <a:t>etention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98D41-65D2-1540-9C11-0CF25AB6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BC23-B6E7-CD40-9FCE-F44506DB8D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34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20127</TotalTime>
  <Words>752</Words>
  <Application>Microsoft Macintosh PowerPoint</Application>
  <PresentationFormat>Widescreen</PresentationFormat>
  <Paragraphs>167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等线</vt:lpstr>
      <vt:lpstr>等线 Light</vt:lpstr>
      <vt:lpstr>Arial</vt:lpstr>
      <vt:lpstr>Calibri</vt:lpstr>
      <vt:lpstr>Calibri Light</vt:lpstr>
      <vt:lpstr>Office Theme</vt:lpstr>
      <vt:lpstr>The retention problem in MOOC : Why do learners not complete their courses ?</vt:lpstr>
      <vt:lpstr>PowerPoint Presentation</vt:lpstr>
      <vt:lpstr>MOOC</vt:lpstr>
      <vt:lpstr>Why MOOC?</vt:lpstr>
      <vt:lpstr>Google Trends for MOOC</vt:lpstr>
      <vt:lpstr>Is MOOC a silver bullet?</vt:lpstr>
      <vt:lpstr>Problems with MOOC</vt:lpstr>
      <vt:lpstr>Why is retention a problem</vt:lpstr>
      <vt:lpstr>Research objective</vt:lpstr>
      <vt:lpstr>Research on retention in MOOC</vt:lpstr>
      <vt:lpstr>Datasets</vt:lpstr>
      <vt:lpstr>Datasets</vt:lpstr>
      <vt:lpstr>Operationalizing intention to complete (1)</vt:lpstr>
      <vt:lpstr>Operationalizing intention to complete (2)</vt:lpstr>
      <vt:lpstr>Research questions</vt:lpstr>
      <vt:lpstr>Subpopulations</vt:lpstr>
      <vt:lpstr>Features categories</vt:lpstr>
      <vt:lpstr>Retention rate for different subpopulations</vt:lpstr>
      <vt:lpstr>Features affecting retention</vt:lpstr>
      <vt:lpstr>Result: features affecting retention</vt:lpstr>
      <vt:lpstr>Machine learning modeling</vt:lpstr>
      <vt:lpstr>Machine learning modeling</vt:lpstr>
      <vt:lpstr>Random Forest Performs Best</vt:lpstr>
      <vt:lpstr>Statistical tests of machine learning algorithms </vt:lpstr>
      <vt:lpstr>Best classifier</vt:lpstr>
      <vt:lpstr>Feature importance</vt:lpstr>
      <vt:lpstr>Suggestions for additional research</vt:lpstr>
      <vt:lpstr>PowerPoint Presentation</vt:lpstr>
      <vt:lpstr>Logistic Regression</vt:lpstr>
      <vt:lpstr>Random Forest</vt:lpstr>
      <vt:lpstr>SVM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Learners Do Not Complete Their Courses:  Studying Retention in MOOC  </dc:title>
  <dc:creator>Microsoft Office User</dc:creator>
  <cp:lastModifiedBy>Microsoft Office User</cp:lastModifiedBy>
  <cp:revision>110</cp:revision>
  <cp:lastPrinted>2021-02-05T03:28:44Z</cp:lastPrinted>
  <dcterms:created xsi:type="dcterms:W3CDTF">2020-09-24T01:25:42Z</dcterms:created>
  <dcterms:modified xsi:type="dcterms:W3CDTF">2021-02-10T04:39:05Z</dcterms:modified>
</cp:coreProperties>
</file>