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0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5e83a6b1a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61" name="Google Shape;161;g105e83a6b1a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e83a6b1a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70" name="Google Shape;170;g105e83a6b1a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e83a6b1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80" name="Google Shape;180;g105e83a6b1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5e83a6b1a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89" name="Google Shape;189;g105e83a6b1a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6261cc6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96" name="Google Shape;196;g106261cc6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5e83a6b1a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03" name="Google Shape;203;g105e83a6b1a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5e83a6b1a_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09" name="Google Shape;209;g105e83a6b1a_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51cbfb08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51cbfb08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1051cbfb08e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1cbfb0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09" name="Google Shape;109;g1051cbfb0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dc0a9e3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21" name="Google Shape;121;g105dc0a9e3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e83a6b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27" name="Google Shape;127;g105e83a6b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e83a6b1a_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33" name="Google Shape;133;g105e83a6b1a_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1cbfb0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42" name="Google Shape;142;g1051cbfb0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d60ffd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51" name="Google Shape;151;g103d60ffd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76200" y="2190750"/>
            <a:ext cx="92964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57200" y="2343150"/>
            <a:ext cx="8229600" cy="2697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457200" y="2665476"/>
            <a:ext cx="8229600" cy="19202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4733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" descr="UMD_primary_mark_vertic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100" y="4080128"/>
            <a:ext cx="2209800" cy="10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85" name="Google Shape;85;p11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" name="Google Shape;86;p11" descr="UMD_primary_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 descr="FearlessIdea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93" name="Google Shape;93;p12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4" name="Google Shape;94;p12" descr="UMD_primary_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 descr="FearlessIdea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25" name="Google Shape;25;p3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" name="Google Shape;26;p3" descr="UMD_primary_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 descr="FearlessIdea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388620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457200" y="1794272"/>
            <a:ext cx="3886200" cy="283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9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632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3"/>
          </p:nvPr>
        </p:nvSpPr>
        <p:spPr>
          <a:xfrm>
            <a:off x="4800600" y="1314450"/>
            <a:ext cx="388620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4"/>
          </p:nvPr>
        </p:nvSpPr>
        <p:spPr>
          <a:xfrm>
            <a:off x="4800600" y="1794272"/>
            <a:ext cx="3886200" cy="283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9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632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4"/>
          <p:cNvCxnSpPr/>
          <p:nvPr/>
        </p:nvCxnSpPr>
        <p:spPr>
          <a:xfrm>
            <a:off x="4572000" y="1314450"/>
            <a:ext cx="0" cy="308610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37" name="Google Shape;37;p4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" name="Google Shape;38;p4" descr="UMD_primary_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 descr="FearlessIdea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44" name="Google Shape;44;p5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45;p5" descr="UMD_primary_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 descr="FearlessIdea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504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223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9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9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52" name="Google Shape;52;p6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" name="Google Shape;53;p6" descr="UMD_primary_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 descr="FearlessIdea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Conta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7" descr="UMD_primary_mark_vertical_white_black_ty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9901" y="2114550"/>
            <a:ext cx="3114081" cy="144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0" y="3943350"/>
            <a:ext cx="91440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None/>
              <a:defRPr sz="13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0868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4733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ulleted Content">
  <p:cSld name="Title with Bullete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0868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4733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1" name="Google Shape;61;p8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63" name="Google Shape;63;p8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8" descr="UMD_primary_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 descr="FearlessIdea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umbered Content">
  <p:cSld name="Title with Numbere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0868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AutoNum type="arabicPeriod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AutoNum type="arabicPeriod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AutoNum type="arabicPeriod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4733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AutoNum type="arabicPeriod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70" name="Google Shape;70;p9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9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" name="Google Shape;72;p9" descr="UMD_primary_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 descr="FearlessIdea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8" name="Google Shape;78;p10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80" name="Google Shape;80;p10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10" descr="UMD_primary_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 descr="FearlessIdea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35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086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27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6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4733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457200" y="2073450"/>
            <a:ext cx="8229600" cy="9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</a:pPr>
            <a:r>
              <a:rPr lang="en-US" dirty="0"/>
              <a:t>Business Analytics Consultant Project for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</a:pPr>
            <a:r>
              <a:rPr lang="en-US" dirty="0"/>
              <a:t>UMD Alumni Association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Findings - Time Series data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155313" y="3346200"/>
            <a:ext cx="4587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and September have the highest percentage first time attendees!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January, March and November have the lowest percentage first time attendees!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difference is over 10% which is significant.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4743225" y="3300675"/>
            <a:ext cx="4218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and September also have the highest percentage </a:t>
            </a:r>
            <a:r>
              <a:rPr lang="en-US" b="1"/>
              <a:t>major prospect!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and November have the lowest percentage major prospect!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difference is about 8%.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350" y="1179613"/>
            <a:ext cx="3943575" cy="22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5775"/>
            <a:ext cx="4218900" cy="21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Findings - Time Series data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65375" y="3367250"/>
            <a:ext cx="433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4720200" y="3474950"/>
            <a:ext cx="4032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 has the highest percentage major prospect!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 has the lowest percentage major prospect!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difference is about 6%.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235750" y="3322550"/>
            <a:ext cx="4243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 and Saturday have the highest percentage first time attendees!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 has the lowest percentage first time attendees!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the difference is only 3% which is not significant.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650" y="1215775"/>
            <a:ext cx="4032000" cy="21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50" y="1238125"/>
            <a:ext cx="4155275" cy="21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Findings - Categorical data I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606050" y="3806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25" y="1225142"/>
            <a:ext cx="354330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700" y="1225154"/>
            <a:ext cx="36576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Findings - Categorical data II</a:t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37204"/>
            <a:ext cx="36004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700" y="1237204"/>
            <a:ext cx="36004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Findings - Categorical data III</a:t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25" y="1258654"/>
            <a:ext cx="360045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525" y="1258654"/>
            <a:ext cx="35433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0940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b="1" dirty="0"/>
              <a:t>To increase percentage first time attendees:</a:t>
            </a:r>
            <a:endParaRPr sz="2000" b="1" dirty="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-US" sz="2000" dirty="0"/>
              <a:t>Events should be held on May, August, September and October.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endParaRPr lang="en-US"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-US" sz="2000" dirty="0"/>
              <a:t>Preferable locations are international and on campus.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endParaRPr lang="en-US"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-US" sz="2000" dirty="0"/>
              <a:t>Preferable types are social and athletics.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endParaRPr lang="en-US"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-US" sz="2000" dirty="0"/>
              <a:t>Preferable activity -- SALC.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457200" y="1007275"/>
            <a:ext cx="80940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b="1" dirty="0"/>
              <a:t>To increase percentage major prospect:</a:t>
            </a:r>
            <a:endParaRPr sz="2000" b="1" dirty="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-US" sz="2000" dirty="0"/>
              <a:t>Events should be held on May and September, preferably Thursday.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endParaRPr lang="en-US"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-US" sz="2000" dirty="0"/>
              <a:t>Try hold at South East region and prevent online events.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endParaRPr lang="en-US"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-US" sz="2000" dirty="0"/>
              <a:t>Try to attract alumni with higher age.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endParaRPr lang="en-US"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-US" sz="2000" dirty="0"/>
              <a:t>Preferable activity -- Dinner. Unpreferable -- SALC, AA.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Linear Regression model</a:t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750100" y="1307300"/>
            <a:ext cx="37827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 the attributes that are highly correlated to our target value PFTA or PMP.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Convert categorical data into dummy variables.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and train two linear models respectively.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Evaluate models based on MAE.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2641450" y="2025275"/>
            <a:ext cx="0" cy="26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2641450" y="2881850"/>
            <a:ext cx="0" cy="26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2641450" y="3712375"/>
            <a:ext cx="0" cy="26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29"/>
          <p:cNvSpPr txBox="1"/>
          <p:nvPr/>
        </p:nvSpPr>
        <p:spPr>
          <a:xfrm>
            <a:off x="4832750" y="1307300"/>
            <a:ext cx="3739800" cy="3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9900"/>
                </a:solidFill>
              </a:rPr>
              <a:t>PFTA model :</a:t>
            </a:r>
            <a:endParaRPr b="1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['Participated', 'Average Age', 'year']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['Location', 'Group', 'month', 'Activity Type']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MAE: 16.09%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9900"/>
                </a:solidFill>
              </a:rPr>
              <a:t>PMP model :</a:t>
            </a:r>
            <a:endParaRPr b="1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['Participated', 'Average Age', 'year']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['Location', 'month', 'weekday', 'Activity Type']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MAE: 7.12%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PMP model works better but both have potential improvements.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689256" y="1437184"/>
            <a:ext cx="37719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Group activity codes into smaller groups based on similarities and domain knowledge.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If relevant, use them to improve the model performance.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939900" y="1510900"/>
            <a:ext cx="3354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Try different models to find the one with higher prediction accuracy.</a:t>
            </a:r>
            <a:endParaRPr sz="2200" dirty="0"/>
          </a:p>
        </p:txBody>
      </p:sp>
      <p:sp>
        <p:nvSpPr>
          <p:cNvPr id="231" name="Google Shape;231;p30"/>
          <p:cNvSpPr txBox="1"/>
          <p:nvPr/>
        </p:nvSpPr>
        <p:spPr>
          <a:xfrm>
            <a:off x="4993475" y="2871800"/>
            <a:ext cx="31182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Construct pipelines to simplify data cleansing and model training processes.</a:t>
            </a:r>
            <a:endParaRPr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/>
        </p:nvSpPr>
        <p:spPr>
          <a:xfrm>
            <a:off x="3143225" y="4099900"/>
            <a:ext cx="530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</a:rPr>
              <a:t>Questions?</a:t>
            </a:r>
            <a:endParaRPr sz="4700">
              <a:solidFill>
                <a:schemeClr val="lt2"/>
              </a:solidFill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1453800" y="803675"/>
            <a:ext cx="6236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2"/>
                </a:solidFill>
              </a:rPr>
              <a:t>Thank you!</a:t>
            </a:r>
            <a:endParaRPr sz="4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Team Information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63500" lvl="0" indent="0" algn="l" rtl="0">
              <a:lnSpc>
                <a:spcPct val="7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2D3B45"/>
                </a:solidFill>
                <a:highlight>
                  <a:srgbClr val="F5F5F5"/>
                </a:highlight>
              </a:rPr>
              <a:t>Team 4 (Project_0506_04</a:t>
            </a:r>
            <a:r>
              <a:rPr lang="en-US" sz="2000" dirty="0">
                <a:solidFill>
                  <a:srgbClr val="2D3B45"/>
                </a:solidFill>
                <a:highlight>
                  <a:srgbClr val="F5F5F5"/>
                </a:highlight>
              </a:rPr>
              <a:t>)</a:t>
            </a:r>
            <a:r>
              <a:rPr lang="zh-TW" altLang="en-US" sz="2000" dirty="0">
                <a:solidFill>
                  <a:srgbClr val="2D3B45"/>
                </a:solidFill>
                <a:highlight>
                  <a:srgbClr val="F5F5F5"/>
                </a:highlight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5F5F5"/>
                </a:highlight>
              </a:rPr>
              <a:t>Red Turtle</a:t>
            </a:r>
            <a:endParaRPr sz="2000" b="1" dirty="0">
              <a:solidFill>
                <a:srgbClr val="FF0000"/>
              </a:solidFill>
              <a:highlight>
                <a:srgbClr val="F5F5F5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</a:pPr>
            <a:r>
              <a:rPr lang="en-US" sz="2700" dirty="0"/>
              <a:t>Adarsh </a:t>
            </a:r>
            <a:r>
              <a:rPr lang="en-US" sz="2700" dirty="0" err="1"/>
              <a:t>Challa</a:t>
            </a:r>
            <a:endParaRPr sz="27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</a:pPr>
            <a:r>
              <a:rPr lang="en-US" sz="2700" dirty="0"/>
              <a:t>George </a:t>
            </a:r>
            <a:r>
              <a:rPr lang="en-US" sz="2700" dirty="0" err="1"/>
              <a:t>Puthean</a:t>
            </a:r>
            <a:endParaRPr sz="27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</a:pPr>
            <a:r>
              <a:rPr lang="en-US" sz="2700" dirty="0"/>
              <a:t>Po-Han Yen (Team Leader)</a:t>
            </a:r>
            <a:endParaRPr sz="27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</a:pPr>
            <a:r>
              <a:rPr lang="en-US" sz="2700" dirty="0"/>
              <a:t>Yi-Wei Sun</a:t>
            </a:r>
            <a:endParaRPr sz="27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</a:pPr>
            <a:endParaRPr sz="3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</a:pPr>
            <a:r>
              <a:rPr lang="en-US" sz="1800" dirty="0"/>
              <a:t>Dec. 3, 2021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Mission Statements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Help the UMD alumni association find ways to attract more first time attendees and major prospects.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Predict the percentage of first time attendees and major prospects based on the characteristics of the event that is going to be held. 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Mission Objectives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When do the events have higher percentage first time attendees or major prospects?</a:t>
            </a:r>
            <a:endParaRPr sz="2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What types of events have higher percentage first time attendees or major prospects?</a:t>
            </a:r>
            <a:endParaRPr sz="2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Which locations of the events have higher percentage first time attendees or major prospects?</a:t>
            </a:r>
            <a:endParaRPr sz="2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Methods - Outlines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57200" y="13394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/>
              <a:t>Step 1:</a:t>
            </a:r>
            <a:r>
              <a:rPr lang="en-US" sz="2100"/>
              <a:t> Divide the data based on the target value we want to analyze </a:t>
            </a:r>
            <a:endParaRPr sz="2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/>
              <a:t>Step 2: </a:t>
            </a:r>
            <a:r>
              <a:rPr lang="en-US" sz="2100"/>
              <a:t>Perform exploratory data analysis respectively on numerical data, categorical data and time series data.</a:t>
            </a:r>
            <a:endParaRPr sz="2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/>
              <a:t>Step 3:</a:t>
            </a:r>
            <a:r>
              <a:rPr lang="en-US" sz="2100"/>
              <a:t> Aggregate categorical data into smaller groups and analyze them.</a:t>
            </a:r>
            <a:endParaRPr sz="2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/>
              <a:t>Step 4: </a:t>
            </a:r>
            <a:r>
              <a:rPr lang="en-US" sz="2100"/>
              <a:t>Identify relevant data, preprocess and split them for model training and evaluating. </a:t>
            </a:r>
            <a:endParaRPr sz="2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/>
              <a:t>Step 5: </a:t>
            </a:r>
            <a:r>
              <a:rPr lang="en-US" sz="2100"/>
              <a:t>Build, train, test and evaluate the predictive model. </a:t>
            </a:r>
            <a:endParaRPr sz="2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Methods - details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0940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Split the data into two, one for analyzing PFTA the other for PMP. </a:t>
            </a: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PFTA one does not include the first year 2013.</a:t>
            </a: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Adding month, year and weekday columns for time series analysis.</a:t>
            </a: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Group by month, year, weekday, group code and location code respectively, and perform aggregate calculations.</a:t>
            </a: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Further group location, group and activity into smaller groups based on similarities. 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91825" y="1732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Findings - Numerical data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4555400" y="3867800"/>
            <a:ext cx="434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relationship between Average Age and percentage major prospect.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07488" y="3867800"/>
            <a:ext cx="434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Percentage major prospect &amp; percentage first time attendees does not highly correlated.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125" y="1219842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00" y="1219842"/>
            <a:ext cx="38671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91825" y="1732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Findings - Time Series data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141675" y="4189100"/>
            <a:ext cx="43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Lots of events with low PFTA occur during 19-20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4846388" y="4243625"/>
            <a:ext cx="40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Events with the highest PMP occur during 18-19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3074"/>
            <a:ext cx="4195460" cy="30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575" y="1162524"/>
            <a:ext cx="4195450" cy="300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Findings - Time Series data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767975" y="369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Concerning downward trend.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4664025" y="3383575"/>
            <a:ext cx="430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900" y="1139575"/>
            <a:ext cx="4249225" cy="24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5216500" y="369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Concerning downward trend.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75" y="1139575"/>
            <a:ext cx="4304400" cy="24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MD - colors">
      <a:dk1>
        <a:srgbClr val="2A2F30"/>
      </a:dk1>
      <a:lt1>
        <a:srgbClr val="F4F1F1"/>
      </a:lt1>
      <a:dk2>
        <a:srgbClr val="2A2F30"/>
      </a:dk2>
      <a:lt2>
        <a:srgbClr val="FFFFFE"/>
      </a:lt2>
      <a:accent1>
        <a:srgbClr val="C30A29"/>
      </a:accent1>
      <a:accent2>
        <a:srgbClr val="F9C51A"/>
      </a:accent2>
      <a:accent3>
        <a:srgbClr val="E68320"/>
      </a:accent3>
      <a:accent4>
        <a:srgbClr val="4070FF"/>
      </a:accent4>
      <a:accent5>
        <a:srgbClr val="60E653"/>
      </a:accent5>
      <a:accent6>
        <a:srgbClr val="2DE6C6"/>
      </a:accent6>
      <a:hlink>
        <a:srgbClr val="C30A29"/>
      </a:hlink>
      <a:folHlink>
        <a:srgbClr val="6F75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On-screen Show (16:9)</PresentationFormat>
  <Paragraphs>127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Business Analytics Consultant Project for UMD Alumni Association</vt:lpstr>
      <vt:lpstr>Team Information</vt:lpstr>
      <vt:lpstr>Mission Statements</vt:lpstr>
      <vt:lpstr>Mission Objectives</vt:lpstr>
      <vt:lpstr>Methods - Outlines</vt:lpstr>
      <vt:lpstr>Methods - details</vt:lpstr>
      <vt:lpstr>Findings - Numerical data</vt:lpstr>
      <vt:lpstr>Findings - Time Series data</vt:lpstr>
      <vt:lpstr>Findings - Time Series data</vt:lpstr>
      <vt:lpstr>Findings - Time Series data</vt:lpstr>
      <vt:lpstr>Findings - Time Series data</vt:lpstr>
      <vt:lpstr>Findings - Categorical data I</vt:lpstr>
      <vt:lpstr>Findings - Categorical data II</vt:lpstr>
      <vt:lpstr>Findings - Categorical data III</vt:lpstr>
      <vt:lpstr>Recommendations</vt:lpstr>
      <vt:lpstr>Recommendations</vt:lpstr>
      <vt:lpstr>Linear Regression model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Consultant Project for UMD Alumni Association</dc:title>
  <cp:lastModifiedBy>Po-Han Yen</cp:lastModifiedBy>
  <cp:revision>2</cp:revision>
  <dcterms:modified xsi:type="dcterms:W3CDTF">2021-12-10T19:45:51Z</dcterms:modified>
</cp:coreProperties>
</file>