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5F5F5F"/>
    <a:srgbClr val="663300"/>
    <a:srgbClr val="A8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61" d="100"/>
          <a:sy n="61" d="100"/>
        </p:scale>
        <p:origin x="-8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AE22-8985-4101-98AE-EA651E426A36}" type="slidenum">
              <a:rPr lang="es-ES" altLang="zh-CN"/>
              <a:pPr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D873A6-0D11-4946-99B4-15CBBD007CAB}" type="slidenum">
              <a:rPr lang="es-ES" altLang="zh-CN"/>
              <a:pPr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70251-D01B-4355-BD20-C4AEE6C362F5}" type="slidenum">
              <a:rPr lang="es-ES" altLang="zh-CN"/>
              <a:pPr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19F6B-DADE-409B-AF2C-415E19C76348}" type="slidenum">
              <a:rPr lang="es-ES" altLang="zh-CN"/>
              <a:pPr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8EC57-9A40-4F92-855A-AF88C251252C}" type="slidenum">
              <a:rPr lang="es-ES" altLang="zh-CN"/>
              <a:pPr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B2636-5508-4FB1-AA7C-6552C5415A11}" type="slidenum">
              <a:rPr lang="es-ES" altLang="zh-CN"/>
              <a:pPr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A3C41-9E6D-4F57-81D9-D06ACD5C5DAB}" type="slidenum">
              <a:rPr lang="es-ES" altLang="zh-CN"/>
              <a:pPr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785A7-C5D9-481E-84C0-E5F133E7A788}" type="slidenum">
              <a:rPr lang="es-ES" altLang="zh-CN"/>
              <a:pPr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38B2A0-B455-4512-AAD7-EF1D5421EC01}" type="slidenum">
              <a:rPr lang="es-ES" altLang="zh-CN"/>
              <a:pPr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01634-FB57-42E0-AB11-923CE190BD69}" type="slidenum">
              <a:rPr lang="es-ES" altLang="zh-CN"/>
              <a:pPr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D97ECC-FD11-49A8-8ABA-CDF8F8568E3E}" type="slidenum">
              <a:rPr lang="es-ES" altLang="zh-CN"/>
              <a:pPr/>
              <a:t>‹#›</a:t>
            </a:fld>
            <a:endParaRPr lang="es-E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fld id="{573E6723-032C-418D-B3D0-EFB0DC881161}" type="slidenum">
              <a:rPr lang="es-ES" altLang="zh-CN"/>
              <a:pPr/>
              <a:t>‹#›</a:t>
            </a:fld>
            <a:endParaRPr lang="es-E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66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806700"/>
            <a:ext cx="7561262" cy="550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zh-CN" sz="4800" smtClean="0">
                <a:solidFill>
                  <a:schemeClr val="bg1"/>
                </a:solidFill>
                <a:latin typeface="Lucida Handwriting" pitchFamily="66" charset="0"/>
                <a:ea typeface="宋体" charset="-122"/>
              </a:rPr>
              <a:t>Selenium  Syllabus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Sections 21 to 26:-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2F2F2"/>
                </a:solidFill>
              </a:rPr>
              <a:t>Logging Framework – log4j</a:t>
            </a:r>
          </a:p>
          <a:p>
            <a:pPr eaLnBrk="1" hangingPunct="1"/>
            <a:r>
              <a:rPr lang="en-US" smtClean="0">
                <a:solidFill>
                  <a:srgbClr val="F2F2F2"/>
                </a:solidFill>
              </a:rPr>
              <a:t>PageObject Pattern and PageFactory</a:t>
            </a:r>
          </a:p>
          <a:p>
            <a:pPr eaLnBrk="1" hangingPunct="1"/>
            <a:r>
              <a:rPr lang="en-US" smtClean="0">
                <a:solidFill>
                  <a:srgbClr val="F2F2F2"/>
                </a:solidFill>
              </a:rPr>
              <a:t>Data Driven Testing using Apache POI</a:t>
            </a:r>
          </a:p>
          <a:p>
            <a:pPr eaLnBrk="1" hangingPunct="1"/>
            <a:r>
              <a:rPr lang="en-US" smtClean="0">
                <a:solidFill>
                  <a:srgbClr val="F2F2F2"/>
                </a:solidFill>
              </a:rPr>
              <a:t>Database connection to Selenium Test cases</a:t>
            </a:r>
          </a:p>
          <a:p>
            <a:pPr eaLnBrk="1" hangingPunct="1"/>
            <a:r>
              <a:rPr lang="en-US" smtClean="0">
                <a:solidFill>
                  <a:srgbClr val="F2F2F2"/>
                </a:solidFill>
              </a:rPr>
              <a:t>Java OOPS Basics for Selenium</a:t>
            </a:r>
          </a:p>
          <a:p>
            <a:pPr eaLnBrk="1" hangingPunct="1"/>
            <a:r>
              <a:rPr lang="en-US" smtClean="0">
                <a:solidFill>
                  <a:srgbClr val="F2F2F2"/>
                </a:solidFill>
              </a:rPr>
              <a:t>Cucumber Behaviour Driven Data -Framework</a:t>
            </a:r>
          </a:p>
          <a:p>
            <a:pPr eaLnBrk="1" hangingPunct="1"/>
            <a:endParaRPr lang="en-US" smtClean="0">
              <a:solidFill>
                <a:srgbClr val="F2F2F2"/>
              </a:solidFill>
            </a:endParaRPr>
          </a:p>
          <a:p>
            <a:pPr eaLnBrk="1" hangingPunct="1"/>
            <a:endParaRPr lang="en-US" smtClean="0">
              <a:solidFill>
                <a:srgbClr val="F2F2F2"/>
              </a:solidFill>
            </a:endParaRPr>
          </a:p>
          <a:p>
            <a:pPr eaLnBrk="1" hangingPunct="1"/>
            <a:endParaRPr lang="en-US" smtClean="0">
              <a:solidFill>
                <a:srgbClr val="F2F2F2"/>
              </a:solidFill>
            </a:endParaRPr>
          </a:p>
          <a:p>
            <a:pPr eaLnBrk="1" hangingPunct="1"/>
            <a:endParaRPr lang="en-US" smtClean="0">
              <a:solidFill>
                <a:srgbClr val="F2F2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Unique Thing 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>
                <a:solidFill>
                  <a:srgbClr val="F2F2F2"/>
                </a:solidFill>
                <a:latin typeface="Algerian" pitchFamily="82" charset="0"/>
              </a:rPr>
              <a:t>Last but not the least, </a:t>
            </a:r>
          </a:p>
          <a:p>
            <a:pPr marL="0" indent="0" eaLnBrk="1" hangingPunct="1">
              <a:buFontTx/>
              <a:buNone/>
            </a:pPr>
            <a:r>
              <a:rPr lang="en-US" smtClean="0">
                <a:solidFill>
                  <a:srgbClr val="F2F2F2"/>
                </a:solidFill>
                <a:latin typeface="Algerian" pitchFamily="82" charset="0"/>
              </a:rPr>
              <a:t>our support team </a:t>
            </a:r>
          </a:p>
          <a:p>
            <a:pPr marL="0" indent="0" eaLnBrk="1" hangingPunct="1">
              <a:buFontTx/>
              <a:buNone/>
            </a:pPr>
            <a:r>
              <a:rPr lang="en-US" smtClean="0">
                <a:solidFill>
                  <a:srgbClr val="F2F2F2"/>
                </a:solidFill>
                <a:latin typeface="Algerian" pitchFamily="82" charset="0"/>
              </a:rPr>
              <a:t>is always there to help you.</a:t>
            </a:r>
          </a:p>
          <a:p>
            <a:pPr marL="0" indent="0" eaLnBrk="1" hangingPunct="1">
              <a:buFontTx/>
              <a:buNone/>
            </a:pPr>
            <a:endParaRPr lang="en-US" smtClean="0">
              <a:solidFill>
                <a:srgbClr val="F2F2F2"/>
              </a:solidFill>
              <a:latin typeface="Algerian" pitchFamily="82" charset="0"/>
            </a:endParaRPr>
          </a:p>
          <a:p>
            <a:pPr marL="0" indent="0" eaLnBrk="1" hangingPunct="1">
              <a:buFontTx/>
              <a:buNone/>
            </a:pPr>
            <a:r>
              <a:rPr lang="en-US" smtClean="0">
                <a:solidFill>
                  <a:srgbClr val="F2F2F2"/>
                </a:solidFill>
                <a:latin typeface="Algerian" pitchFamily="82" charset="0"/>
              </a:rPr>
              <a:t>Selenium Multiple choice questions that would be asked in interviews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143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Different Sections Covering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3075"/>
            <a:ext cx="8229600" cy="478155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From Basic to Advance Selenium Concepts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TestNG , ANT, Maven and Jenkins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Basics of Java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Different other tools like log4j,cucumber that can be used in conjunction with selenium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Data Driven Testing</a:t>
            </a:r>
          </a:p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Interview Questions and Quizzes</a:t>
            </a:r>
          </a:p>
          <a:p>
            <a:pPr eaLnBrk="1" hangingPunct="1"/>
            <a:endParaRPr 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Sections 1 and 2 includes:-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13" y="1600200"/>
            <a:ext cx="8229600" cy="19732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Selenium Introduction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Selenium History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Selenium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213" y="3716338"/>
            <a:ext cx="7632700" cy="2432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+mn-lt"/>
                <a:cs typeface="+mn-cs"/>
              </a:rPr>
              <a:t>Installation of Java, Eclipse and Selenium Jars download.</a:t>
            </a:r>
          </a:p>
          <a:p>
            <a:pPr marL="914400" lvl="1" indent="-457200">
              <a:buFont typeface="Wingdings" pitchFamily="2" charset="2"/>
              <a:buChar char="Ø"/>
              <a:defRPr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n-lt"/>
                <a:cs typeface="+mn-cs"/>
              </a:rPr>
              <a:t>Configuration of Selenium Jars into Eclipse.</a:t>
            </a:r>
          </a:p>
          <a:p>
            <a:pPr marL="914400" lvl="1" indent="-457200">
              <a:buFont typeface="Wingdings" pitchFamily="2" charset="2"/>
              <a:buChar char="Ø"/>
              <a:defRPr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+mn-lt"/>
                <a:cs typeface="+mn-cs"/>
              </a:rPr>
              <a:t>Brush up of Basic Java Concepts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+mn-lt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Sections 3 and 4 includes:-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6088" y="1635125"/>
            <a:ext cx="8229600" cy="226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First WebDriver Program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Different WebDriver methods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How to invoke different browsers using WebDriver.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8313" y="4005263"/>
            <a:ext cx="82296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Different Locators Techniques and tools used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Firebug and Firepath Add-ons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Element identification by different locating mechanism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Section 5 includes:-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Advance ways of locating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webelement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\objects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Writing customized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xpath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cssselector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Tips and Tricks for interview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Section 6 includes:-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Techniques to automate web UI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Handling Dropdown/Select element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Handling checkboxes,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radiobuttons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Handling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Alert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WebElement validation techniques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Interview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Sections 7,8 and 9 includes:-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50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2F2F2"/>
                </a:solidFill>
              </a:rPr>
              <a:t>Techniques to Automate advanced WebUI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mtClean="0">
                <a:solidFill>
                  <a:srgbClr val="F2F2F2"/>
                </a:solidFill>
              </a:rPr>
              <a:t> Handling Ajax/Mouse interaction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mtClean="0">
                <a:solidFill>
                  <a:srgbClr val="F2F2F2"/>
                </a:solidFill>
              </a:rPr>
              <a:t> Handling window, multiple windows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mtClean="0">
                <a:solidFill>
                  <a:srgbClr val="F2F2F2"/>
                </a:solidFill>
              </a:rPr>
              <a:t>Handling Frames</a:t>
            </a:r>
          </a:p>
          <a:p>
            <a:pPr lvl="1" eaLnBrk="1" hangingPunct="1">
              <a:buFontTx/>
              <a:buNone/>
            </a:pPr>
            <a:endParaRPr lang="en-US" smtClean="0">
              <a:solidFill>
                <a:srgbClr val="F2F2F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288" y="3716338"/>
            <a:ext cx="8229600" cy="226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F2F2F2"/>
                </a:solidFill>
              </a:rPr>
              <a:t>Real Time Exercises (end to end Programming)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F2F2F2"/>
                </a:solidFill>
              </a:rPr>
              <a:t>Practical problems and Methods to Handle them with Selenium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F2F2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Sections 10,11,12,13 and 14:-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n-US" b="1" smtClean="0"/>
          </a:p>
          <a:p>
            <a:pPr marL="0" indent="0" eaLnBrk="1" hangingPunct="1"/>
            <a:endParaRPr lang="en-US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9113" y="1600200"/>
            <a:ext cx="82296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F2F2F2"/>
                </a:solidFill>
              </a:rPr>
              <a:t>Famous Interview Questions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F2F2F2"/>
                </a:solidFill>
              </a:rPr>
              <a:t>Cross Browser Testing with Selenium Grid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F2F2F2"/>
                </a:solidFill>
              </a:rPr>
              <a:t>Cloud Testing with Selenium-Sauce Labs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>
                <a:solidFill>
                  <a:srgbClr val="F2F2F2"/>
                </a:solidFill>
              </a:rPr>
              <a:t> </a:t>
            </a:r>
            <a:r>
              <a:rPr lang="en-US" sz="3200">
                <a:solidFill>
                  <a:srgbClr val="F2F2F2"/>
                </a:solidFill>
              </a:rPr>
              <a:t>Performance Testing on Selenium Test cases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F2F2F2"/>
                </a:solidFill>
              </a:rPr>
              <a:t>Selenium 3.0 -Mobile Automation Testing Basics</a:t>
            </a: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srgbClr val="F2F2F2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F2F2F2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F2F2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Sections 15 to 20:-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TestNG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Data Driven Framework using properties file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ANT build management tool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Generate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xslt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report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Jenkins Continuous Integration tool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Maven Build Management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5031</TotalTime>
  <Words>319</Words>
  <Application>Microsoft Office PowerPoint</Application>
  <PresentationFormat>全屏显示(4:3)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Calibri</vt:lpstr>
      <vt:lpstr>Lucida Handwriting</vt:lpstr>
      <vt:lpstr>Wingdings</vt:lpstr>
      <vt:lpstr>Algerian</vt:lpstr>
      <vt:lpstr>Diseño predeterminado</vt:lpstr>
      <vt:lpstr>幻灯片 1</vt:lpstr>
      <vt:lpstr>Different Sections Covering</vt:lpstr>
      <vt:lpstr>Sections 1 and 2 includes:-</vt:lpstr>
      <vt:lpstr>Sections 3 and 4 includes:-</vt:lpstr>
      <vt:lpstr>Section 5 includes:-</vt:lpstr>
      <vt:lpstr>Section 6 includes:-</vt:lpstr>
      <vt:lpstr>Sections 7,8 and 9 includes:-</vt:lpstr>
      <vt:lpstr>Sections 10,11,12,13 and 14:-</vt:lpstr>
      <vt:lpstr>Sections 15 to 20:- </vt:lpstr>
      <vt:lpstr>Sections 21 to 26:-</vt:lpstr>
      <vt:lpstr>Unique Thing About this Course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Administrator</cp:lastModifiedBy>
  <cp:revision>782</cp:revision>
  <dcterms:created xsi:type="dcterms:W3CDTF">2010-05-23T14:28:12Z</dcterms:created>
  <dcterms:modified xsi:type="dcterms:W3CDTF">2020-04-10T15:01:09Z</dcterms:modified>
</cp:coreProperties>
</file>