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71" r:id="rId5"/>
    <p:sldId id="272" r:id="rId6"/>
    <p:sldId id="258" r:id="rId7"/>
    <p:sldId id="264" r:id="rId8"/>
    <p:sldId id="261" r:id="rId9"/>
    <p:sldId id="266" r:id="rId10"/>
    <p:sldId id="273" r:id="rId11"/>
    <p:sldId id="279" r:id="rId12"/>
    <p:sldId id="282" r:id="rId13"/>
    <p:sldId id="283" r:id="rId14"/>
    <p:sldId id="285" r:id="rId15"/>
    <p:sldId id="286" r:id="rId16"/>
    <p:sldId id="267" r:id="rId17"/>
    <p:sldId id="277" r:id="rId18"/>
    <p:sldId id="278" r:id="rId19"/>
    <p:sldId id="275" r:id="rId20"/>
    <p:sldId id="276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n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2013-6-21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144000" cy="1296370"/>
          </a:xfrm>
        </p:spPr>
        <p:txBody>
          <a:bodyPr/>
          <a:lstStyle/>
          <a:p>
            <a:pPr algn="ctr"/>
            <a:r>
              <a:rPr lang="en-US" altLang="zh-CN" dirty="0" smtClean="0">
                <a:effectLst/>
                <a:ea typeface="微软雅黑" pitchFamily="34" charset="-122"/>
                <a:cs typeface="Courier New" pitchFamily="49" charset="0"/>
              </a:rPr>
              <a:t>FPGA</a:t>
            </a:r>
            <a:r>
              <a:rPr lang="zh-CN" altLang="en-US" dirty="0" smtClean="0">
                <a:effectLst/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专题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714752"/>
            <a:ext cx="9144000" cy="1199704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+mj-lt"/>
                <a:ea typeface="微软雅黑" pitchFamily="34" charset="-122"/>
                <a:cs typeface="Courier New" pitchFamily="49" charset="0"/>
              </a:rPr>
              <a:t>041030402</a:t>
            </a: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邓明丽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开发流程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2357422" y="1571612"/>
            <a:ext cx="4572032" cy="41434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功能仿真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综合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功能仿真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500034" y="1071546"/>
            <a:ext cx="4572032" cy="857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modelsim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 descr="C:\Documents and Settings\Gin\桌面\modelsim_副本.jpg"/>
          <p:cNvPicPr>
            <a:picLocks noChangeAspect="1" noChangeArrowheads="1"/>
          </p:cNvPicPr>
          <p:nvPr/>
        </p:nvPicPr>
        <p:blipFill>
          <a:blip r:embed="rId2"/>
          <a:srcRect r="2847" b="21434"/>
          <a:stretch>
            <a:fillRect/>
          </a:stretch>
        </p:blipFill>
        <p:spPr bwMode="auto">
          <a:xfrm>
            <a:off x="1928794" y="1785926"/>
            <a:ext cx="6572296" cy="443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500034" y="1071546"/>
            <a:ext cx="4572032" cy="857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synplify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6" descr="E:\科创\答辩素材\synplify_副本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000239"/>
            <a:ext cx="5429288" cy="424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500034" y="1142984"/>
            <a:ext cx="4572032" cy="857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ISE</a:t>
            </a:r>
          </a:p>
        </p:txBody>
      </p:sp>
      <p:pic>
        <p:nvPicPr>
          <p:cNvPr id="5" name="Picture 7" descr="E:\科创\答辩素材\ISE_副本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714488"/>
            <a:ext cx="601787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500034" y="1142984"/>
            <a:ext cx="4572032" cy="857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Adept</a:t>
            </a:r>
          </a:p>
        </p:txBody>
      </p:sp>
      <p:pic>
        <p:nvPicPr>
          <p:cNvPr id="1026" name="Picture 2" descr="J:\ade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000108"/>
            <a:ext cx="56388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500034" y="1142984"/>
            <a:ext cx="4572032" cy="857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FPGA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5444" t="3227" r="8669"/>
          <a:stretch>
            <a:fillRect/>
          </a:stretch>
        </p:blipFill>
        <p:spPr bwMode="auto">
          <a:xfrm>
            <a:off x="2714612" y="1500174"/>
            <a:ext cx="5438451" cy="459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857364"/>
            <a:ext cx="8115328" cy="2714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如何拿起芯片板？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不要用手触摸芯片板上的任何金属部分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使用前最好先摸摸金属物品，去静电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使用芯片板的注意事项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14422"/>
            <a:ext cx="8115328" cy="21431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FPGA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数字逻辑设计教程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•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Richard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E.Haskell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Darrin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M.Hanna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郑利浩，王荃，译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电子工业出版社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参考资料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pic>
        <p:nvPicPr>
          <p:cNvPr id="27650" name="Picture 2" descr="http://ec4.images-amazon.com/images/I/418E7q9fFtL._BO2,204,203,200_PIsitb-sticker-arrow-click,TopRight,35,-76_AA300_SH20_OU28_.jpg"/>
          <p:cNvPicPr>
            <a:picLocks noChangeAspect="1" noChangeArrowheads="1"/>
          </p:cNvPicPr>
          <p:nvPr/>
        </p:nvPicPr>
        <p:blipFill>
          <a:blip r:embed="rId2"/>
          <a:srcRect l="15000" t="12500" r="22499"/>
          <a:stretch>
            <a:fillRect/>
          </a:stretch>
        </p:blipFill>
        <p:spPr bwMode="auto">
          <a:xfrm>
            <a:off x="5357818" y="2214554"/>
            <a:ext cx="3092276" cy="4329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115328" cy="2143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深入浅出玩转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FPGA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吴厚航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北京航空航天大学出版社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参考资料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pic>
        <p:nvPicPr>
          <p:cNvPr id="28674" name="Picture 2" descr="http://ec4.images-amazon.com/images/I/51OBo5ZxwLL._BO2,204,203,200_PIsitb-sticker-arrow-click,TopRight,35,-76_AA300_SH20_OU28_.jpg"/>
          <p:cNvPicPr>
            <a:picLocks noChangeAspect="1" noChangeArrowheads="1"/>
          </p:cNvPicPr>
          <p:nvPr/>
        </p:nvPicPr>
        <p:blipFill>
          <a:blip r:embed="rId2"/>
          <a:srcRect l="12500" t="12500" r="18750"/>
          <a:stretch>
            <a:fillRect/>
          </a:stretch>
        </p:blipFill>
        <p:spPr bwMode="auto">
          <a:xfrm>
            <a:off x="4500562" y="1285859"/>
            <a:ext cx="3929090" cy="5000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115328" cy="2143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Xilinx FPGA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开发实用教程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徐文波，田耘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清华大学出版社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参考资料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pic>
        <p:nvPicPr>
          <p:cNvPr id="1026" name="Picture 2" descr="http://ec4.images-amazon.com/images/I/41Ig271kUKL._SL500_AA300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928802"/>
            <a:ext cx="4643470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215370" cy="450059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800" dirty="0" smtClean="0">
                <a:latin typeface="华文细黑" pitchFamily="2" charset="-122"/>
                <a:ea typeface="华文细黑" pitchFamily="2" charset="-122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ASIC(</a:t>
            </a: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Application Specific Integrated Circuit)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固定的或定制的逻辑器件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专用集成电路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例：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MP3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专用解码器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优点：通过固化的逻辑功能和大规模的工业化生产，芯片成本低，可靠性高，保密性高。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缺点：设计周期长，投资大，风险高，投产后难以更改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背景知识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3714744" y="5572140"/>
            <a:ext cx="4572032" cy="6429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ASIC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又有什么关系呢？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115328" cy="2143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EDA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工程技术丛书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:Xilinx FPGA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设计权威指南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何宾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清华大学出版社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参考资料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pic>
        <p:nvPicPr>
          <p:cNvPr id="26626" name="Picture 2" descr="http://ec4.images-amazon.com/images/I/41WzNi6vP5L._SL500_AA300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928802"/>
            <a:ext cx="4714908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144000" cy="1296370"/>
          </a:xfrm>
        </p:spPr>
        <p:txBody>
          <a:bodyPr/>
          <a:lstStyle/>
          <a:p>
            <a:pPr algn="ctr"/>
            <a:r>
              <a:rPr lang="en-US" altLang="zh-CN" dirty="0" smtClean="0">
                <a:effectLst/>
                <a:ea typeface="微软雅黑" pitchFamily="34" charset="-122"/>
                <a:cs typeface="Courier New" pitchFamily="49" charset="0"/>
              </a:rPr>
              <a:t>END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2000240"/>
            <a:ext cx="8215370" cy="2714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FPGA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可以用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verilog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来编程</a:t>
            </a:r>
            <a:endParaRPr lang="en-US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灵活性强，能编程、除错、再编程和重复操作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可以充分地进行设计开发和验证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当电路需要改动时，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FPGA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的优势非常明显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背景知识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2357430"/>
            <a:ext cx="8215370" cy="2857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Altera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：可编程逻辑器件的发明者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开发软件：开发软件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MAX+PLUSII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和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QuartusII</a:t>
            </a:r>
            <a:endParaRPr lang="en-US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Xilinx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的发明者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开发软件 ：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  <a:cs typeface="Courier New" pitchFamily="49" charset="0"/>
              </a:rPr>
              <a:t>FPGA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的厂商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857364"/>
            <a:ext cx="8115328" cy="947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FPGA –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现场可编程门阵列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  <a:cs typeface="Courier New" pitchFamily="49" charset="0"/>
              </a:rPr>
              <a:t>FPGA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概念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286514" y="3428206"/>
            <a:ext cx="1857388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214414" y="3286124"/>
            <a:ext cx="71438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214414" y="4357694"/>
            <a:ext cx="71438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内容占位符 1"/>
          <p:cNvSpPr txBox="1">
            <a:spLocks/>
          </p:cNvSpPr>
          <p:nvPr/>
        </p:nvSpPr>
        <p:spPr>
          <a:xfrm>
            <a:off x="2071670" y="2786058"/>
            <a:ext cx="1785950" cy="94753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海量门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内容占位符 1"/>
          <p:cNvSpPr txBox="1">
            <a:spLocks/>
          </p:cNvSpPr>
          <p:nvPr/>
        </p:nvSpPr>
        <p:spPr>
          <a:xfrm>
            <a:off x="2071670" y="3714752"/>
            <a:ext cx="5786478" cy="94753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连线改变门的连接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所有复杂电路都可以由门电路和寄存器构成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  <a:cs typeface="Courier New" pitchFamily="49" charset="0"/>
              </a:rPr>
              <a:t>FPGA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概念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472" y="2928934"/>
            <a:ext cx="2000264" cy="1714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门电路和寄存器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0430" y="2928934"/>
            <a:ext cx="2000264" cy="1714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组合电路和时序电路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9388" y="2928934"/>
            <a:ext cx="2000264" cy="1714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各种复杂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10" idx="3"/>
            <a:endCxn id="11" idx="1"/>
          </p:cNvCxnSpPr>
          <p:nvPr/>
        </p:nvCxnSpPr>
        <p:spPr>
          <a:xfrm>
            <a:off x="2571736" y="3786190"/>
            <a:ext cx="92869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1"/>
          </p:cNvCxnSpPr>
          <p:nvPr/>
        </p:nvCxnSpPr>
        <p:spPr>
          <a:xfrm>
            <a:off x="5500694" y="3786190"/>
            <a:ext cx="92869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61788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   </a:t>
            </a:r>
            <a:r>
              <a:rPr lang="zh-CN" altLang="en-US" dirty="0" smtClean="0"/>
              <a:t>例：使用门电路构成二路选择器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  <a:cs typeface="Courier New" pitchFamily="49" charset="0"/>
              </a:rPr>
              <a:t>FPGA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概念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7620" y="2428868"/>
            <a:ext cx="785818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9058" y="4357694"/>
            <a:ext cx="776294" cy="7953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8" y="3286124"/>
            <a:ext cx="785818" cy="7858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000232" y="3571876"/>
            <a:ext cx="714380" cy="571504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85984" y="3429000"/>
            <a:ext cx="142876" cy="142876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形状 10"/>
          <p:cNvCxnSpPr>
            <a:stCxn id="9" idx="0"/>
          </p:cNvCxnSpPr>
          <p:nvPr/>
        </p:nvCxnSpPr>
        <p:spPr>
          <a:xfrm rot="5400000" flipH="1" flipV="1">
            <a:off x="2893207" y="2464587"/>
            <a:ext cx="428628" cy="150019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28728" y="2714620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00166" y="4500570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500166" y="4929198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1965307" y="4535495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285984" y="4867284"/>
            <a:ext cx="133352" cy="13335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85786" y="2500306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7224" y="4286256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7" name="矩形 26"/>
          <p:cNvSpPr/>
          <p:nvPr/>
        </p:nvSpPr>
        <p:spPr>
          <a:xfrm>
            <a:off x="857224" y="4714884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cxnSp>
        <p:nvCxnSpPr>
          <p:cNvPr id="29" name="肘形连接符 28"/>
          <p:cNvCxnSpPr>
            <a:stCxn id="5" idx="3"/>
          </p:cNvCxnSpPr>
          <p:nvPr/>
        </p:nvCxnSpPr>
        <p:spPr>
          <a:xfrm>
            <a:off x="4643438" y="2821777"/>
            <a:ext cx="1071570" cy="678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4714876" y="3857628"/>
            <a:ext cx="1000132" cy="8977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500826" y="371475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72330" y="3429000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芯片及接口示意图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86050" y="2285992"/>
            <a:ext cx="4143404" cy="3071834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rot="10800000">
            <a:off x="6929454" y="2500306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0800000">
            <a:off x="6929454" y="2927346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0800000">
            <a:off x="6929454" y="3284536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0800000">
            <a:off x="6929454" y="3641726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0800000">
            <a:off x="6929454" y="3998916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6929454" y="4356105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0800000">
            <a:off x="6929454" y="4713295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>
            <a:off x="6929454" y="5070485"/>
            <a:ext cx="50006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428992" y="1571612"/>
            <a:ext cx="285752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Spartan6</a:t>
            </a:r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芯片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7158" y="1785926"/>
            <a:ext cx="15716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形状 40"/>
          <p:cNvCxnSpPr>
            <a:stCxn id="99" idx="1"/>
            <a:endCxn id="37" idx="3"/>
          </p:cNvCxnSpPr>
          <p:nvPr/>
        </p:nvCxnSpPr>
        <p:spPr>
          <a:xfrm rot="10800000">
            <a:off x="1928762" y="2000240"/>
            <a:ext cx="857288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57158" y="2857496"/>
            <a:ext cx="15716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开关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形状 49"/>
          <p:cNvCxnSpPr>
            <a:stCxn id="100" idx="1"/>
            <a:endCxn id="42" idx="3"/>
          </p:cNvCxnSpPr>
          <p:nvPr/>
        </p:nvCxnSpPr>
        <p:spPr>
          <a:xfrm rot="10800000">
            <a:off x="1928762" y="3071810"/>
            <a:ext cx="857288" cy="3571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57158" y="3643314"/>
            <a:ext cx="15716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肘形连接符 59"/>
          <p:cNvCxnSpPr>
            <a:stCxn id="58" idx="3"/>
            <a:endCxn id="101" idx="1"/>
          </p:cNvCxnSpPr>
          <p:nvPr/>
        </p:nvCxnSpPr>
        <p:spPr>
          <a:xfrm>
            <a:off x="1928762" y="3857628"/>
            <a:ext cx="857288" cy="142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57158" y="4714884"/>
            <a:ext cx="1571604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八段数码管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肘形连接符 71"/>
          <p:cNvCxnSpPr>
            <a:stCxn id="71" idx="3"/>
            <a:endCxn id="102" idx="1"/>
          </p:cNvCxnSpPr>
          <p:nvPr/>
        </p:nvCxnSpPr>
        <p:spPr>
          <a:xfrm flipV="1">
            <a:off x="1928762" y="4572008"/>
            <a:ext cx="857288" cy="6072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429520" y="2357429"/>
            <a:ext cx="1071570" cy="2928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….</a:t>
            </a:r>
          </a:p>
          <a:p>
            <a:pPr algn="ctr"/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其他接口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rot="5400000" flipH="1" flipV="1">
            <a:off x="5787240" y="5571346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 flipH="1" flipV="1">
            <a:off x="3644100" y="5571346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5400000" flipH="1" flipV="1">
            <a:off x="4144166" y="5571346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 flipH="1" flipV="1">
            <a:off x="4715670" y="5571346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5400000" flipH="1" flipV="1">
            <a:off x="5287174" y="5571346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786050" y="2643182"/>
            <a:ext cx="64294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786050" y="3214686"/>
            <a:ext cx="64294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P2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786050" y="3786190"/>
            <a:ext cx="64294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P3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786050" y="4357694"/>
            <a:ext cx="64294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P4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643438" y="2786058"/>
            <a:ext cx="1785950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编写的</a:t>
            </a:r>
            <a:endParaRPr lang="en-US" altLang="zh-CN" sz="28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3428992" y="3429000"/>
            <a:ext cx="128588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3428992" y="4000504"/>
            <a:ext cx="121444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5643570" y="5786454"/>
            <a:ext cx="1000132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VGA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500430" y="4929198"/>
            <a:ext cx="285752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P5, P6……..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572264" y="2285992"/>
            <a:ext cx="366714" cy="3081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rot="10800000">
            <a:off x="6572264" y="2714620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10800000">
            <a:off x="6572264" y="3141660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rot="10800000">
            <a:off x="6572264" y="3498850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rot="10800000">
            <a:off x="6572265" y="3856040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rot="10800000">
            <a:off x="6572265" y="4213230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3428992" y="3000372"/>
            <a:ext cx="1143008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1" name="直接连接符 140"/>
          <p:cNvCxnSpPr/>
          <p:nvPr/>
        </p:nvCxnSpPr>
        <p:spPr>
          <a:xfrm rot="10800000">
            <a:off x="6572265" y="4570419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rot="10800000">
            <a:off x="6572265" y="4927609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3428992" y="3571876"/>
            <a:ext cx="1143008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1" name="直接箭头连接符 150"/>
          <p:cNvCxnSpPr>
            <a:endCxn id="102" idx="3"/>
          </p:cNvCxnSpPr>
          <p:nvPr/>
        </p:nvCxnSpPr>
        <p:spPr>
          <a:xfrm rot="10800000">
            <a:off x="3428992" y="4572008"/>
            <a:ext cx="121444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3357554" y="4143380"/>
            <a:ext cx="1357322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85860"/>
            <a:ext cx="8115328" cy="947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FPGA –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基本单元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  <a:cs typeface="Courier New" pitchFamily="49" charset="0"/>
              </a:rPr>
              <a:t>FPGA</a:t>
            </a:r>
            <a:r>
              <a:rPr lang="zh-CN" altLang="en-US" dirty="0" smtClean="0">
                <a:ea typeface="微软雅黑" pitchFamily="34" charset="-122"/>
                <a:cs typeface="Courier New" pitchFamily="49" charset="0"/>
              </a:rPr>
              <a:t>的内部结构</a:t>
            </a:r>
            <a:endParaRPr lang="zh-CN" altLang="en-US" dirty="0"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1604" y="3000372"/>
            <a:ext cx="5500726" cy="3071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7422" y="4000504"/>
            <a:ext cx="928694" cy="185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LUT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29124" y="3071810"/>
            <a:ext cx="642942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FF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流程图: 手动操作 12"/>
          <p:cNvSpPr/>
          <p:nvPr/>
        </p:nvSpPr>
        <p:spPr>
          <a:xfrm rot="16200000">
            <a:off x="5286380" y="4143380"/>
            <a:ext cx="2071702" cy="928694"/>
          </a:xfrm>
          <a:prstGeom prst="flowChartManualOperation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ffectLst/>
                <a:latin typeface="微软雅黑" pitchFamily="34" charset="-122"/>
                <a:ea typeface="微软雅黑" pitchFamily="34" charset="-122"/>
              </a:rPr>
              <a:t>MUX2</a:t>
            </a:r>
            <a:endParaRPr lang="zh-CN" altLang="en-US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>
            <a:stCxn id="9" idx="3"/>
          </p:cNvCxnSpPr>
          <p:nvPr/>
        </p:nvCxnSpPr>
        <p:spPr>
          <a:xfrm>
            <a:off x="3286116" y="4929198"/>
            <a:ext cx="2571768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72066" y="3786190"/>
            <a:ext cx="785818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786578" y="4643446"/>
            <a:ext cx="785818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285852" y="5572140"/>
            <a:ext cx="107157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0" idx="1"/>
          </p:cNvCxnSpPr>
          <p:nvPr/>
        </p:nvCxnSpPr>
        <p:spPr>
          <a:xfrm>
            <a:off x="3643306" y="3929066"/>
            <a:ext cx="785818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285852" y="5143512"/>
            <a:ext cx="107157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285852" y="4643446"/>
            <a:ext cx="107157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285852" y="4214818"/>
            <a:ext cx="107157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3142446" y="4429132"/>
            <a:ext cx="1000926" cy="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429124" y="3071810"/>
            <a:ext cx="357190" cy="2143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10800000" flipV="1">
            <a:off x="4786314" y="3071810"/>
            <a:ext cx="285752" cy="2143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7" idx="2"/>
            <a:endCxn id="10" idx="0"/>
          </p:cNvCxnSpPr>
          <p:nvPr/>
        </p:nvCxnSpPr>
        <p:spPr>
          <a:xfrm rot="5400000">
            <a:off x="4572000" y="2893215"/>
            <a:ext cx="35719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071934" y="2285992"/>
            <a:ext cx="1357322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clk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5400000">
            <a:off x="5821371" y="3250405"/>
            <a:ext cx="1072364" cy="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643570" y="2285992"/>
            <a:ext cx="1357322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57356" y="2214554"/>
            <a:ext cx="2000264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LUI</a:t>
            </a:r>
          </a:p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configure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rot="5400000">
            <a:off x="2214149" y="3429397"/>
            <a:ext cx="1143802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86678" y="4429132"/>
            <a:ext cx="1071602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out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4282" y="4929198"/>
            <a:ext cx="1071602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in3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14282" y="4429132"/>
            <a:ext cx="1071602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14282" y="4000504"/>
            <a:ext cx="1071602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in1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4282" y="5357826"/>
            <a:ext cx="1071602" cy="4286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in4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/>
      <a:lstStyle/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369</TotalTime>
  <Words>392</Words>
  <PresentationFormat>全屏显示(4:3)</PresentationFormat>
  <Paragraphs>110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FPGA专题</vt:lpstr>
      <vt:lpstr>背景知识</vt:lpstr>
      <vt:lpstr>背景知识</vt:lpstr>
      <vt:lpstr>FPGA的厂商</vt:lpstr>
      <vt:lpstr>FPGA概念</vt:lpstr>
      <vt:lpstr>FPGA概念</vt:lpstr>
      <vt:lpstr>FPGA概念</vt:lpstr>
      <vt:lpstr>芯片及接口示意图</vt:lpstr>
      <vt:lpstr>FPGA的内部结构</vt:lpstr>
      <vt:lpstr>FPGA开发流程</vt:lpstr>
      <vt:lpstr>功能仿真</vt:lpstr>
      <vt:lpstr>综合</vt:lpstr>
      <vt:lpstr>实现</vt:lpstr>
      <vt:lpstr>下载</vt:lpstr>
      <vt:lpstr>验证</vt:lpstr>
      <vt:lpstr>使用芯片板的注意事项</vt:lpstr>
      <vt:lpstr>参考资料</vt:lpstr>
      <vt:lpstr>参考资料</vt:lpstr>
      <vt:lpstr>参考资料</vt:lpstr>
      <vt:lpstr>参考资料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44</cp:revision>
  <dcterms:modified xsi:type="dcterms:W3CDTF">2013-06-21T05:53:03Z</dcterms:modified>
</cp:coreProperties>
</file>