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Default Extension="wmf" ContentType="image/x-wmf"/>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diagrams/quickStyle1.xml" ContentType="application/vnd.openxmlformats-officedocument.drawingml.diagramStyl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Default Extension="docx" ContentType="application/vnd.openxmlformats-officedocument.wordprocessingml.document"/>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 id="2147484132" r:id="rId2"/>
    <p:sldMasterId id="2147484144" r:id="rId3"/>
  </p:sldMasterIdLst>
  <p:notesMasterIdLst>
    <p:notesMasterId r:id="rId126"/>
  </p:notesMasterIdLst>
  <p:handoutMasterIdLst>
    <p:handoutMasterId r:id="rId127"/>
  </p:handoutMasterIdLst>
  <p:sldIdLst>
    <p:sldId id="563" r:id="rId4"/>
    <p:sldId id="564" r:id="rId5"/>
    <p:sldId id="565" r:id="rId6"/>
    <p:sldId id="371" r:id="rId7"/>
    <p:sldId id="511" r:id="rId8"/>
    <p:sldId id="510" r:id="rId9"/>
    <p:sldId id="372" r:id="rId10"/>
    <p:sldId id="520" r:id="rId11"/>
    <p:sldId id="521" r:id="rId12"/>
    <p:sldId id="373" r:id="rId13"/>
    <p:sldId id="374" r:id="rId14"/>
    <p:sldId id="375" r:id="rId15"/>
    <p:sldId id="376" r:id="rId16"/>
    <p:sldId id="377" r:id="rId17"/>
    <p:sldId id="378" r:id="rId18"/>
    <p:sldId id="486" r:id="rId19"/>
    <p:sldId id="487" r:id="rId20"/>
    <p:sldId id="379" r:id="rId21"/>
    <p:sldId id="380" r:id="rId22"/>
    <p:sldId id="522" r:id="rId23"/>
    <p:sldId id="381" r:id="rId24"/>
    <p:sldId id="382" r:id="rId25"/>
    <p:sldId id="484" r:id="rId26"/>
    <p:sldId id="384" r:id="rId27"/>
    <p:sldId id="385" r:id="rId28"/>
    <p:sldId id="523" r:id="rId29"/>
    <p:sldId id="388" r:id="rId30"/>
    <p:sldId id="485" r:id="rId31"/>
    <p:sldId id="389" r:id="rId32"/>
    <p:sldId id="397" r:id="rId33"/>
    <p:sldId id="398" r:id="rId34"/>
    <p:sldId id="399" r:id="rId35"/>
    <p:sldId id="400" r:id="rId36"/>
    <p:sldId id="401" r:id="rId37"/>
    <p:sldId id="402" r:id="rId38"/>
    <p:sldId id="403" r:id="rId39"/>
    <p:sldId id="404" r:id="rId40"/>
    <p:sldId id="405" r:id="rId41"/>
    <p:sldId id="406" r:id="rId42"/>
    <p:sldId id="407" r:id="rId43"/>
    <p:sldId id="488" r:id="rId44"/>
    <p:sldId id="498" r:id="rId45"/>
    <p:sldId id="499" r:id="rId46"/>
    <p:sldId id="489" r:id="rId47"/>
    <p:sldId id="490" r:id="rId48"/>
    <p:sldId id="491" r:id="rId49"/>
    <p:sldId id="492" r:id="rId50"/>
    <p:sldId id="493" r:id="rId51"/>
    <p:sldId id="540" r:id="rId52"/>
    <p:sldId id="494" r:id="rId53"/>
    <p:sldId id="408" r:id="rId54"/>
    <p:sldId id="502" r:id="rId55"/>
    <p:sldId id="542" r:id="rId56"/>
    <p:sldId id="543" r:id="rId57"/>
    <p:sldId id="544" r:id="rId58"/>
    <p:sldId id="545" r:id="rId59"/>
    <p:sldId id="546" r:id="rId60"/>
    <p:sldId id="547" r:id="rId61"/>
    <p:sldId id="549" r:id="rId62"/>
    <p:sldId id="550" r:id="rId63"/>
    <p:sldId id="551" r:id="rId64"/>
    <p:sldId id="552" r:id="rId65"/>
    <p:sldId id="553" r:id="rId66"/>
    <p:sldId id="562" r:id="rId67"/>
    <p:sldId id="554" r:id="rId68"/>
    <p:sldId id="555" r:id="rId69"/>
    <p:sldId id="556" r:id="rId70"/>
    <p:sldId id="557" r:id="rId71"/>
    <p:sldId id="558" r:id="rId72"/>
    <p:sldId id="560" r:id="rId73"/>
    <p:sldId id="409" r:id="rId74"/>
    <p:sldId id="501" r:id="rId75"/>
    <p:sldId id="500" r:id="rId76"/>
    <p:sldId id="410" r:id="rId77"/>
    <p:sldId id="411" r:id="rId78"/>
    <p:sldId id="412" r:id="rId79"/>
    <p:sldId id="413" r:id="rId80"/>
    <p:sldId id="414" r:id="rId81"/>
    <p:sldId id="416" r:id="rId82"/>
    <p:sldId id="524" r:id="rId83"/>
    <p:sldId id="417" r:id="rId84"/>
    <p:sldId id="513" r:id="rId85"/>
    <p:sldId id="419" r:id="rId86"/>
    <p:sldId id="420" r:id="rId87"/>
    <p:sldId id="421" r:id="rId88"/>
    <p:sldId id="422" r:id="rId89"/>
    <p:sldId id="532" r:id="rId90"/>
    <p:sldId id="533" r:id="rId91"/>
    <p:sldId id="423" r:id="rId92"/>
    <p:sldId id="424" r:id="rId93"/>
    <p:sldId id="426" r:id="rId94"/>
    <p:sldId id="525" r:id="rId95"/>
    <p:sldId id="427" r:id="rId96"/>
    <p:sldId id="428" r:id="rId97"/>
    <p:sldId id="429" r:id="rId98"/>
    <p:sldId id="431" r:id="rId99"/>
    <p:sldId id="432" r:id="rId100"/>
    <p:sldId id="433" r:id="rId101"/>
    <p:sldId id="434" r:id="rId102"/>
    <p:sldId id="526" r:id="rId103"/>
    <p:sldId id="463" r:id="rId104"/>
    <p:sldId id="464" r:id="rId105"/>
    <p:sldId id="465" r:id="rId106"/>
    <p:sldId id="466" r:id="rId107"/>
    <p:sldId id="467" r:id="rId108"/>
    <p:sldId id="503" r:id="rId109"/>
    <p:sldId id="468" r:id="rId110"/>
    <p:sldId id="469" r:id="rId111"/>
    <p:sldId id="470" r:id="rId112"/>
    <p:sldId id="471" r:id="rId113"/>
    <p:sldId id="561" r:id="rId114"/>
    <p:sldId id="472" r:id="rId115"/>
    <p:sldId id="473" r:id="rId116"/>
    <p:sldId id="474" r:id="rId117"/>
    <p:sldId id="475" r:id="rId118"/>
    <p:sldId id="528" r:id="rId119"/>
    <p:sldId id="504" r:id="rId120"/>
    <p:sldId id="530" r:id="rId121"/>
    <p:sldId id="505" r:id="rId122"/>
    <p:sldId id="506" r:id="rId123"/>
    <p:sldId id="531" r:id="rId124"/>
    <p:sldId id="507" r:id="rId125"/>
  </p:sldIdLst>
  <p:sldSz cx="9144000" cy="6858000" type="screen4x3"/>
  <p:notesSz cx="6858000" cy="9144000"/>
  <p:defaultTextStyle>
    <a:defPPr>
      <a:defRPr lang="en-US"/>
    </a:defPPr>
    <a:lvl1pPr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1pPr>
    <a:lvl2pPr marL="4572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2pPr>
    <a:lvl3pPr marL="9144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3pPr>
    <a:lvl4pPr marL="13716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4pPr>
    <a:lvl5pPr marL="1828800" algn="just" rtl="0" eaLnBrk="0" fontAlgn="base" hangingPunct="0">
      <a:lnSpc>
        <a:spcPct val="110000"/>
      </a:lnSpc>
      <a:spcBef>
        <a:spcPct val="20000"/>
      </a:spcBef>
      <a:spcAft>
        <a:spcPct val="0"/>
      </a:spcAft>
      <a:buClr>
        <a:schemeClr val="folHlink"/>
      </a:buClr>
      <a:buFont typeface="Wingdings" pitchFamily="2" charset="2"/>
      <a:buChar char="§"/>
      <a:defRPr sz="2400" b="1" kern="1200">
        <a:solidFill>
          <a:schemeClr val="tx1"/>
        </a:solidFill>
        <a:latin typeface="宋体" charset="-122"/>
        <a:ea typeface="宋体" charset="-122"/>
        <a:cs typeface="+mn-cs"/>
      </a:defRPr>
    </a:lvl5pPr>
    <a:lvl6pPr marL="2286000" algn="l" defTabSz="914400" rtl="0" eaLnBrk="1" latinLnBrk="0" hangingPunct="1">
      <a:defRPr sz="2400" b="1" kern="1200">
        <a:solidFill>
          <a:schemeClr val="tx1"/>
        </a:solidFill>
        <a:latin typeface="宋体" charset="-122"/>
        <a:ea typeface="宋体" charset="-122"/>
        <a:cs typeface="+mn-cs"/>
      </a:defRPr>
    </a:lvl6pPr>
    <a:lvl7pPr marL="2743200" algn="l" defTabSz="914400" rtl="0" eaLnBrk="1" latinLnBrk="0" hangingPunct="1">
      <a:defRPr sz="2400" b="1" kern="1200">
        <a:solidFill>
          <a:schemeClr val="tx1"/>
        </a:solidFill>
        <a:latin typeface="宋体" charset="-122"/>
        <a:ea typeface="宋体" charset="-122"/>
        <a:cs typeface="+mn-cs"/>
      </a:defRPr>
    </a:lvl7pPr>
    <a:lvl8pPr marL="3200400" algn="l" defTabSz="914400" rtl="0" eaLnBrk="1" latinLnBrk="0" hangingPunct="1">
      <a:defRPr sz="2400" b="1" kern="1200">
        <a:solidFill>
          <a:schemeClr val="tx1"/>
        </a:solidFill>
        <a:latin typeface="宋体" charset="-122"/>
        <a:ea typeface="宋体" charset="-122"/>
        <a:cs typeface="+mn-cs"/>
      </a:defRPr>
    </a:lvl8pPr>
    <a:lvl9pPr marL="3657600" algn="l" defTabSz="914400" rtl="0" eaLnBrk="1" latinLnBrk="0" hangingPunct="1">
      <a:defRPr sz="2400" b="1" kern="1200">
        <a:solidFill>
          <a:schemeClr val="tx1"/>
        </a:solidFill>
        <a:latin typeface="宋体"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0066"/>
    <a:srgbClr val="CC0066"/>
    <a:srgbClr val="FFFFCC"/>
    <a:srgbClr val="CC0099"/>
    <a:srgbClr val="CDFFE6"/>
    <a:srgbClr val="99FF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539" autoAdjust="0"/>
    <p:restoredTop sz="77737" autoAdjust="0"/>
  </p:normalViewPr>
  <p:slideViewPr>
    <p:cSldViewPr snapToGrid="0">
      <p:cViewPr varScale="1">
        <p:scale>
          <a:sx n="68" d="100"/>
          <a:sy n="68" d="100"/>
        </p:scale>
        <p:origin x="-1152" y="-102"/>
      </p:cViewPr>
      <p:guideLst>
        <p:guide orient="horz" pos="2160"/>
        <p:guide pos="2880"/>
      </p:guideLst>
    </p:cSldViewPr>
  </p:slideViewPr>
  <p:outlineViewPr>
    <p:cViewPr>
      <p:scale>
        <a:sx n="33" d="100"/>
        <a:sy n="33" d="100"/>
      </p:scale>
      <p:origin x="0" y="41142"/>
    </p:cViewPr>
  </p:outlineViewPr>
  <p:notesTextViewPr>
    <p:cViewPr>
      <p:scale>
        <a:sx n="100" d="100"/>
        <a:sy n="100" d="100"/>
      </p:scale>
      <p:origin x="0" y="0"/>
    </p:cViewPr>
  </p:notesTextViewPr>
  <p:sorterViewPr>
    <p:cViewPr>
      <p:scale>
        <a:sx n="110" d="100"/>
        <a:sy n="110" d="100"/>
      </p:scale>
      <p:origin x="0" y="4219"/>
    </p:cViewPr>
  </p:sorterViewPr>
  <p:notesViewPr>
    <p:cSldViewPr snapToGrid="0">
      <p:cViewPr varScale="1">
        <p:scale>
          <a:sx n="55" d="100"/>
          <a:sy n="55" d="100"/>
        </p:scale>
        <p:origin x="-148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9B699-B4BB-44D3-9ECF-761EF2AFE78C}"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B34C8E8D-368F-4239-973A-470AE676F6F0}">
      <dgm:prSet phldrT="[文本]" custT="1"/>
      <dgm:spPr/>
      <dgm:t>
        <a:bodyPr/>
        <a:lstStyle/>
        <a:p>
          <a:r>
            <a:rPr lang="en-US" altLang="zh-CN" sz="2400" b="1" dirty="0" smtClean="0">
              <a:solidFill>
                <a:schemeClr val="tx1"/>
              </a:solidFill>
              <a:latin typeface="Arial" pitchFamily="34" charset="0"/>
              <a:cs typeface="Arial" pitchFamily="34" charset="0"/>
            </a:rPr>
            <a:t>case</a:t>
          </a:r>
          <a:r>
            <a:rPr lang="zh-CN" altLang="en-US" sz="2400" b="1" dirty="0" smtClean="0">
              <a:solidFill>
                <a:schemeClr val="tx1"/>
              </a:solidFill>
              <a:latin typeface="Arial" pitchFamily="34" charset="0"/>
              <a:cs typeface="Arial" pitchFamily="34" charset="0"/>
            </a:rPr>
            <a:t>语句的</a:t>
          </a:r>
          <a:r>
            <a:rPr lang="en-US" altLang="zh-CN" sz="2400" b="1" dirty="0" smtClean="0">
              <a:solidFill>
                <a:srgbClr val="CC0066"/>
              </a:solidFill>
              <a:latin typeface="Arial" pitchFamily="34" charset="0"/>
              <a:cs typeface="Arial" pitchFamily="34" charset="0"/>
            </a:rPr>
            <a:t>3</a:t>
          </a:r>
          <a:r>
            <a:rPr lang="zh-CN" altLang="en-US" sz="2400" b="1" dirty="0" smtClean="0">
              <a:solidFill>
                <a:schemeClr val="tx1"/>
              </a:solidFill>
              <a:latin typeface="Arial" pitchFamily="34" charset="0"/>
              <a:cs typeface="Arial" pitchFamily="34" charset="0"/>
            </a:rPr>
            <a:t>种形式</a:t>
          </a:r>
          <a:endParaRPr lang="zh-CN" altLang="en-US" sz="2400" b="1" dirty="0">
            <a:latin typeface="Arial" pitchFamily="34" charset="0"/>
            <a:cs typeface="Arial" pitchFamily="34" charset="0"/>
          </a:endParaRPr>
        </a:p>
      </dgm:t>
    </dgm:pt>
    <dgm:pt modelId="{67541DD0-9080-4D0F-A8CA-22A5B5C82738}" type="parTrans" cxnId="{17E88813-E555-4AFD-A973-D2C7428A8502}">
      <dgm:prSet/>
      <dgm:spPr/>
      <dgm:t>
        <a:bodyPr/>
        <a:lstStyle/>
        <a:p>
          <a:endParaRPr lang="zh-CN" altLang="en-US"/>
        </a:p>
      </dgm:t>
    </dgm:pt>
    <dgm:pt modelId="{6C770319-ACD5-4132-8142-167302F03F46}" type="sibTrans" cxnId="{17E88813-E555-4AFD-A973-D2C7428A8502}">
      <dgm:prSet/>
      <dgm:spPr/>
      <dgm:t>
        <a:bodyPr/>
        <a:lstStyle/>
        <a:p>
          <a:endParaRPr lang="zh-CN" altLang="en-US"/>
        </a:p>
      </dgm:t>
    </dgm:pt>
    <dgm:pt modelId="{1439C476-8DAF-416E-8AB7-F55A0A835C43}">
      <dgm:prSet phldrT="[文本]" custT="1"/>
      <dgm:spPr/>
      <dgm:t>
        <a:bodyPr/>
        <a:lstStyle/>
        <a:p>
          <a:r>
            <a:rPr lang="en-US" altLang="zh-CN" sz="3200" b="1" dirty="0" smtClean="0">
              <a:solidFill>
                <a:schemeClr val="tx1"/>
              </a:solidFill>
              <a:latin typeface="Arial" charset="0"/>
            </a:rPr>
            <a:t>case</a:t>
          </a:r>
          <a:endParaRPr lang="zh-CN" altLang="en-US" sz="3200" b="1" dirty="0"/>
        </a:p>
      </dgm:t>
    </dgm:pt>
    <dgm:pt modelId="{6A135D0D-402E-455F-8FD3-B811121517DA}" type="parTrans" cxnId="{1E35B017-E5C4-4444-A513-A024FAEF9568}">
      <dgm:prSet/>
      <dgm:spPr/>
      <dgm:t>
        <a:bodyPr/>
        <a:lstStyle/>
        <a:p>
          <a:endParaRPr lang="zh-CN" altLang="en-US"/>
        </a:p>
      </dgm:t>
    </dgm:pt>
    <dgm:pt modelId="{3260E2AE-9330-497C-9E14-6CB511759BBA}" type="sibTrans" cxnId="{1E35B017-E5C4-4444-A513-A024FAEF9568}">
      <dgm:prSet/>
      <dgm:spPr/>
      <dgm:t>
        <a:bodyPr/>
        <a:lstStyle/>
        <a:p>
          <a:endParaRPr lang="zh-CN" altLang="en-US"/>
        </a:p>
      </dgm:t>
    </dgm:pt>
    <dgm:pt modelId="{B18A911C-1B92-4DE0-9229-2A0987006121}">
      <dgm:prSet phldrT="[文本]" custT="1"/>
      <dgm:spPr/>
      <dgm:t>
        <a:bodyPr/>
        <a:lstStyle/>
        <a:p>
          <a:r>
            <a:rPr lang="en-US" altLang="zh-CN" sz="3200" b="1" dirty="0" err="1" smtClean="0">
              <a:solidFill>
                <a:schemeClr val="tx1"/>
              </a:solidFill>
              <a:latin typeface="Arial" charset="0"/>
            </a:rPr>
            <a:t>casez</a:t>
          </a:r>
          <a:endParaRPr lang="zh-CN" altLang="en-US" sz="3200" b="1" dirty="0"/>
        </a:p>
      </dgm:t>
    </dgm:pt>
    <dgm:pt modelId="{4EC2971C-BE8E-4EFF-B71A-4996545A8B80}" type="parTrans" cxnId="{52366C2C-8FFB-4BA5-937A-2CB466D144A5}">
      <dgm:prSet/>
      <dgm:spPr/>
      <dgm:t>
        <a:bodyPr/>
        <a:lstStyle/>
        <a:p>
          <a:endParaRPr lang="zh-CN" altLang="en-US"/>
        </a:p>
      </dgm:t>
    </dgm:pt>
    <dgm:pt modelId="{2114AE96-18DC-4AEA-9350-DE686F969B74}" type="sibTrans" cxnId="{52366C2C-8FFB-4BA5-937A-2CB466D144A5}">
      <dgm:prSet/>
      <dgm:spPr/>
      <dgm:t>
        <a:bodyPr/>
        <a:lstStyle/>
        <a:p>
          <a:endParaRPr lang="zh-CN" altLang="en-US"/>
        </a:p>
      </dgm:t>
    </dgm:pt>
    <dgm:pt modelId="{1E5EBA42-DE91-4728-9D98-DD4E992280E6}">
      <dgm:prSet phldrT="[文本]" custT="1"/>
      <dgm:spPr/>
      <dgm:t>
        <a:bodyPr/>
        <a:lstStyle/>
        <a:p>
          <a:r>
            <a:rPr lang="en-US" altLang="zh-CN" sz="3200" b="1" dirty="0" err="1" smtClean="0">
              <a:solidFill>
                <a:schemeClr val="tx1"/>
              </a:solidFill>
              <a:latin typeface="Arial" charset="0"/>
            </a:rPr>
            <a:t>casex</a:t>
          </a:r>
          <a:endParaRPr lang="zh-CN" altLang="en-US" sz="3200" b="1" dirty="0"/>
        </a:p>
      </dgm:t>
    </dgm:pt>
    <dgm:pt modelId="{E25D8D48-B37C-4DBB-BDDA-4A33A3545BE1}" type="parTrans" cxnId="{85993F99-7F03-44DD-859C-45C3D63FB581}">
      <dgm:prSet/>
      <dgm:spPr/>
      <dgm:t>
        <a:bodyPr/>
        <a:lstStyle/>
        <a:p>
          <a:endParaRPr lang="zh-CN" altLang="en-US"/>
        </a:p>
      </dgm:t>
    </dgm:pt>
    <dgm:pt modelId="{41BFE1F6-85AE-4ABB-A5E9-CA48919B494D}" type="sibTrans" cxnId="{85993F99-7F03-44DD-859C-45C3D63FB581}">
      <dgm:prSet/>
      <dgm:spPr/>
      <dgm:t>
        <a:bodyPr/>
        <a:lstStyle/>
        <a:p>
          <a:endParaRPr lang="zh-CN" altLang="en-US"/>
        </a:p>
      </dgm:t>
    </dgm:pt>
    <dgm:pt modelId="{B82DB27A-C318-4CCD-A958-4F57352077E6}" type="pres">
      <dgm:prSet presAssocID="{18A9B699-B4BB-44D3-9ECF-761EF2AFE78C}" presName="hierChild1" presStyleCnt="0">
        <dgm:presLayoutVars>
          <dgm:orgChart val="1"/>
          <dgm:chPref val="1"/>
          <dgm:dir/>
          <dgm:animOne val="branch"/>
          <dgm:animLvl val="lvl"/>
          <dgm:resizeHandles/>
        </dgm:presLayoutVars>
      </dgm:prSet>
      <dgm:spPr/>
      <dgm:t>
        <a:bodyPr/>
        <a:lstStyle/>
        <a:p>
          <a:endParaRPr lang="zh-CN" altLang="en-US"/>
        </a:p>
      </dgm:t>
    </dgm:pt>
    <dgm:pt modelId="{084FA4A1-DA7B-4132-BC56-4EEE0218E978}" type="pres">
      <dgm:prSet presAssocID="{B34C8E8D-368F-4239-973A-470AE676F6F0}" presName="hierRoot1" presStyleCnt="0">
        <dgm:presLayoutVars>
          <dgm:hierBranch val="init"/>
        </dgm:presLayoutVars>
      </dgm:prSet>
      <dgm:spPr/>
    </dgm:pt>
    <dgm:pt modelId="{916C6968-AA95-408F-855B-9D2DDD9DFE42}" type="pres">
      <dgm:prSet presAssocID="{B34C8E8D-368F-4239-973A-470AE676F6F0}" presName="rootComposite1" presStyleCnt="0"/>
      <dgm:spPr/>
    </dgm:pt>
    <dgm:pt modelId="{F6D644C7-155D-431A-9824-DC98C2E49671}" type="pres">
      <dgm:prSet presAssocID="{B34C8E8D-368F-4239-973A-470AE676F6F0}" presName="rootText1" presStyleLbl="node0" presStyleIdx="0" presStyleCnt="1" custScaleX="104218">
        <dgm:presLayoutVars>
          <dgm:chPref val="3"/>
        </dgm:presLayoutVars>
      </dgm:prSet>
      <dgm:spPr/>
      <dgm:t>
        <a:bodyPr/>
        <a:lstStyle/>
        <a:p>
          <a:endParaRPr lang="zh-CN" altLang="en-US"/>
        </a:p>
      </dgm:t>
    </dgm:pt>
    <dgm:pt modelId="{0A037BF3-02A2-4F05-9ACF-098F36AB59F3}" type="pres">
      <dgm:prSet presAssocID="{B34C8E8D-368F-4239-973A-470AE676F6F0}" presName="rootConnector1" presStyleLbl="node1" presStyleIdx="0" presStyleCnt="0"/>
      <dgm:spPr/>
      <dgm:t>
        <a:bodyPr/>
        <a:lstStyle/>
        <a:p>
          <a:endParaRPr lang="zh-CN" altLang="en-US"/>
        </a:p>
      </dgm:t>
    </dgm:pt>
    <dgm:pt modelId="{70181DAE-EAF7-4983-89F2-585C489882EF}" type="pres">
      <dgm:prSet presAssocID="{B34C8E8D-368F-4239-973A-470AE676F6F0}" presName="hierChild2" presStyleCnt="0"/>
      <dgm:spPr/>
    </dgm:pt>
    <dgm:pt modelId="{13099C6C-B685-420C-A5C2-EA0B08B87CD7}" type="pres">
      <dgm:prSet presAssocID="{6A135D0D-402E-455F-8FD3-B811121517DA}" presName="Name37" presStyleLbl="parChTrans1D2" presStyleIdx="0" presStyleCnt="3"/>
      <dgm:spPr/>
      <dgm:t>
        <a:bodyPr/>
        <a:lstStyle/>
        <a:p>
          <a:endParaRPr lang="zh-CN" altLang="en-US"/>
        </a:p>
      </dgm:t>
    </dgm:pt>
    <dgm:pt modelId="{AB94F9E7-EEF6-4827-B02B-C379D8DF0412}" type="pres">
      <dgm:prSet presAssocID="{1439C476-8DAF-416E-8AB7-F55A0A835C43}" presName="hierRoot2" presStyleCnt="0">
        <dgm:presLayoutVars>
          <dgm:hierBranch val="init"/>
        </dgm:presLayoutVars>
      </dgm:prSet>
      <dgm:spPr/>
    </dgm:pt>
    <dgm:pt modelId="{8A6697DF-C6D5-403A-BD01-A623F184701C}" type="pres">
      <dgm:prSet presAssocID="{1439C476-8DAF-416E-8AB7-F55A0A835C43}" presName="rootComposite" presStyleCnt="0"/>
      <dgm:spPr/>
    </dgm:pt>
    <dgm:pt modelId="{FEE3E703-927C-46BF-83A6-34ED3120B9AA}" type="pres">
      <dgm:prSet presAssocID="{1439C476-8DAF-416E-8AB7-F55A0A835C43}" presName="rootText" presStyleLbl="node2" presStyleIdx="0" presStyleCnt="3">
        <dgm:presLayoutVars>
          <dgm:chPref val="3"/>
        </dgm:presLayoutVars>
      </dgm:prSet>
      <dgm:spPr/>
      <dgm:t>
        <a:bodyPr/>
        <a:lstStyle/>
        <a:p>
          <a:endParaRPr lang="zh-CN" altLang="en-US"/>
        </a:p>
      </dgm:t>
    </dgm:pt>
    <dgm:pt modelId="{4E217200-6D02-4408-824B-6D4C5490FE9C}" type="pres">
      <dgm:prSet presAssocID="{1439C476-8DAF-416E-8AB7-F55A0A835C43}" presName="rootConnector" presStyleLbl="node2" presStyleIdx="0" presStyleCnt="3"/>
      <dgm:spPr/>
      <dgm:t>
        <a:bodyPr/>
        <a:lstStyle/>
        <a:p>
          <a:endParaRPr lang="zh-CN" altLang="en-US"/>
        </a:p>
      </dgm:t>
    </dgm:pt>
    <dgm:pt modelId="{A691EE27-1586-46B3-8CFA-07085CEF7BC4}" type="pres">
      <dgm:prSet presAssocID="{1439C476-8DAF-416E-8AB7-F55A0A835C43}" presName="hierChild4" presStyleCnt="0"/>
      <dgm:spPr/>
    </dgm:pt>
    <dgm:pt modelId="{9D582756-0170-4C41-9762-C29307472C09}" type="pres">
      <dgm:prSet presAssocID="{1439C476-8DAF-416E-8AB7-F55A0A835C43}" presName="hierChild5" presStyleCnt="0"/>
      <dgm:spPr/>
    </dgm:pt>
    <dgm:pt modelId="{A9D9D4AA-AA54-41C8-8F8A-2556A0C19538}" type="pres">
      <dgm:prSet presAssocID="{4EC2971C-BE8E-4EFF-B71A-4996545A8B80}" presName="Name37" presStyleLbl="parChTrans1D2" presStyleIdx="1" presStyleCnt="3"/>
      <dgm:spPr/>
      <dgm:t>
        <a:bodyPr/>
        <a:lstStyle/>
        <a:p>
          <a:endParaRPr lang="zh-CN" altLang="en-US"/>
        </a:p>
      </dgm:t>
    </dgm:pt>
    <dgm:pt modelId="{7285A610-B407-4B10-B58F-2C183CB0A61C}" type="pres">
      <dgm:prSet presAssocID="{B18A911C-1B92-4DE0-9229-2A0987006121}" presName="hierRoot2" presStyleCnt="0">
        <dgm:presLayoutVars>
          <dgm:hierBranch val="init"/>
        </dgm:presLayoutVars>
      </dgm:prSet>
      <dgm:spPr/>
    </dgm:pt>
    <dgm:pt modelId="{DAF41B7A-A017-4269-A9D8-4CD150BBBA46}" type="pres">
      <dgm:prSet presAssocID="{B18A911C-1B92-4DE0-9229-2A0987006121}" presName="rootComposite" presStyleCnt="0"/>
      <dgm:spPr/>
    </dgm:pt>
    <dgm:pt modelId="{D60F2FC8-2CC3-4954-97F0-B0AFC860563F}" type="pres">
      <dgm:prSet presAssocID="{B18A911C-1B92-4DE0-9229-2A0987006121}" presName="rootText" presStyleLbl="node2" presStyleIdx="1" presStyleCnt="3">
        <dgm:presLayoutVars>
          <dgm:chPref val="3"/>
        </dgm:presLayoutVars>
      </dgm:prSet>
      <dgm:spPr/>
      <dgm:t>
        <a:bodyPr/>
        <a:lstStyle/>
        <a:p>
          <a:endParaRPr lang="zh-CN" altLang="en-US"/>
        </a:p>
      </dgm:t>
    </dgm:pt>
    <dgm:pt modelId="{022997D7-2229-4708-9EF8-DB49CBE21E47}" type="pres">
      <dgm:prSet presAssocID="{B18A911C-1B92-4DE0-9229-2A0987006121}" presName="rootConnector" presStyleLbl="node2" presStyleIdx="1" presStyleCnt="3"/>
      <dgm:spPr/>
      <dgm:t>
        <a:bodyPr/>
        <a:lstStyle/>
        <a:p>
          <a:endParaRPr lang="zh-CN" altLang="en-US"/>
        </a:p>
      </dgm:t>
    </dgm:pt>
    <dgm:pt modelId="{87E37445-5672-4477-BEFC-F92C36D71D50}" type="pres">
      <dgm:prSet presAssocID="{B18A911C-1B92-4DE0-9229-2A0987006121}" presName="hierChild4" presStyleCnt="0"/>
      <dgm:spPr/>
    </dgm:pt>
    <dgm:pt modelId="{CE1E57AB-9797-4085-9627-C8AA93E79550}" type="pres">
      <dgm:prSet presAssocID="{B18A911C-1B92-4DE0-9229-2A0987006121}" presName="hierChild5" presStyleCnt="0"/>
      <dgm:spPr/>
    </dgm:pt>
    <dgm:pt modelId="{90B25E95-F575-4387-A7A5-33A666E11906}" type="pres">
      <dgm:prSet presAssocID="{E25D8D48-B37C-4DBB-BDDA-4A33A3545BE1}" presName="Name37" presStyleLbl="parChTrans1D2" presStyleIdx="2" presStyleCnt="3"/>
      <dgm:spPr/>
      <dgm:t>
        <a:bodyPr/>
        <a:lstStyle/>
        <a:p>
          <a:endParaRPr lang="zh-CN" altLang="en-US"/>
        </a:p>
      </dgm:t>
    </dgm:pt>
    <dgm:pt modelId="{E878315C-B638-4959-BA4E-93B8EAFD84A3}" type="pres">
      <dgm:prSet presAssocID="{1E5EBA42-DE91-4728-9D98-DD4E992280E6}" presName="hierRoot2" presStyleCnt="0">
        <dgm:presLayoutVars>
          <dgm:hierBranch val="init"/>
        </dgm:presLayoutVars>
      </dgm:prSet>
      <dgm:spPr/>
    </dgm:pt>
    <dgm:pt modelId="{588C21AB-E89F-48DD-B72F-7218E9A096D7}" type="pres">
      <dgm:prSet presAssocID="{1E5EBA42-DE91-4728-9D98-DD4E992280E6}" presName="rootComposite" presStyleCnt="0"/>
      <dgm:spPr/>
    </dgm:pt>
    <dgm:pt modelId="{0EAF21FA-D521-4E0D-8078-98EEBDD13C76}" type="pres">
      <dgm:prSet presAssocID="{1E5EBA42-DE91-4728-9D98-DD4E992280E6}" presName="rootText" presStyleLbl="node2" presStyleIdx="2" presStyleCnt="3">
        <dgm:presLayoutVars>
          <dgm:chPref val="3"/>
        </dgm:presLayoutVars>
      </dgm:prSet>
      <dgm:spPr/>
      <dgm:t>
        <a:bodyPr/>
        <a:lstStyle/>
        <a:p>
          <a:endParaRPr lang="zh-CN" altLang="en-US"/>
        </a:p>
      </dgm:t>
    </dgm:pt>
    <dgm:pt modelId="{67BA5644-26AF-43ED-AE9C-94A346106928}" type="pres">
      <dgm:prSet presAssocID="{1E5EBA42-DE91-4728-9D98-DD4E992280E6}" presName="rootConnector" presStyleLbl="node2" presStyleIdx="2" presStyleCnt="3"/>
      <dgm:spPr/>
      <dgm:t>
        <a:bodyPr/>
        <a:lstStyle/>
        <a:p>
          <a:endParaRPr lang="zh-CN" altLang="en-US"/>
        </a:p>
      </dgm:t>
    </dgm:pt>
    <dgm:pt modelId="{B923F384-2744-4699-B79B-AA3345DEA5E5}" type="pres">
      <dgm:prSet presAssocID="{1E5EBA42-DE91-4728-9D98-DD4E992280E6}" presName="hierChild4" presStyleCnt="0"/>
      <dgm:spPr/>
    </dgm:pt>
    <dgm:pt modelId="{91D5BD88-533A-4104-8A66-EB321808E575}" type="pres">
      <dgm:prSet presAssocID="{1E5EBA42-DE91-4728-9D98-DD4E992280E6}" presName="hierChild5" presStyleCnt="0"/>
      <dgm:spPr/>
    </dgm:pt>
    <dgm:pt modelId="{231BD819-DF2E-410A-B542-EA6C1BFCEEB4}" type="pres">
      <dgm:prSet presAssocID="{B34C8E8D-368F-4239-973A-470AE676F6F0}" presName="hierChild3" presStyleCnt="0"/>
      <dgm:spPr/>
    </dgm:pt>
  </dgm:ptLst>
  <dgm:cxnLst>
    <dgm:cxn modelId="{FF69A69A-3B43-4870-9424-F857DE1FD2E0}" type="presOf" srcId="{E25D8D48-B37C-4DBB-BDDA-4A33A3545BE1}" destId="{90B25E95-F575-4387-A7A5-33A666E11906}" srcOrd="0" destOrd="0" presId="urn:microsoft.com/office/officeart/2005/8/layout/orgChart1"/>
    <dgm:cxn modelId="{28E4FB93-E487-43E5-8502-FBEDB086B941}" type="presOf" srcId="{1439C476-8DAF-416E-8AB7-F55A0A835C43}" destId="{4E217200-6D02-4408-824B-6D4C5490FE9C}" srcOrd="1" destOrd="0" presId="urn:microsoft.com/office/officeart/2005/8/layout/orgChart1"/>
    <dgm:cxn modelId="{67B10EFA-30FA-4412-A68D-0F876820B080}" type="presOf" srcId="{1439C476-8DAF-416E-8AB7-F55A0A835C43}" destId="{FEE3E703-927C-46BF-83A6-34ED3120B9AA}" srcOrd="0" destOrd="0" presId="urn:microsoft.com/office/officeart/2005/8/layout/orgChart1"/>
    <dgm:cxn modelId="{52366C2C-8FFB-4BA5-937A-2CB466D144A5}" srcId="{B34C8E8D-368F-4239-973A-470AE676F6F0}" destId="{B18A911C-1B92-4DE0-9229-2A0987006121}" srcOrd="1" destOrd="0" parTransId="{4EC2971C-BE8E-4EFF-B71A-4996545A8B80}" sibTransId="{2114AE96-18DC-4AEA-9350-DE686F969B74}"/>
    <dgm:cxn modelId="{85993F99-7F03-44DD-859C-45C3D63FB581}" srcId="{B34C8E8D-368F-4239-973A-470AE676F6F0}" destId="{1E5EBA42-DE91-4728-9D98-DD4E992280E6}" srcOrd="2" destOrd="0" parTransId="{E25D8D48-B37C-4DBB-BDDA-4A33A3545BE1}" sibTransId="{41BFE1F6-85AE-4ABB-A5E9-CA48919B494D}"/>
    <dgm:cxn modelId="{E0EF532F-2917-4874-A0E3-29EE9DB59E46}" type="presOf" srcId="{B18A911C-1B92-4DE0-9229-2A0987006121}" destId="{022997D7-2229-4708-9EF8-DB49CBE21E47}" srcOrd="1" destOrd="0" presId="urn:microsoft.com/office/officeart/2005/8/layout/orgChart1"/>
    <dgm:cxn modelId="{1E35B017-E5C4-4444-A513-A024FAEF9568}" srcId="{B34C8E8D-368F-4239-973A-470AE676F6F0}" destId="{1439C476-8DAF-416E-8AB7-F55A0A835C43}" srcOrd="0" destOrd="0" parTransId="{6A135D0D-402E-455F-8FD3-B811121517DA}" sibTransId="{3260E2AE-9330-497C-9E14-6CB511759BBA}"/>
    <dgm:cxn modelId="{B990132B-452E-444C-9A8B-135AB2C7C76E}" type="presOf" srcId="{18A9B699-B4BB-44D3-9ECF-761EF2AFE78C}" destId="{B82DB27A-C318-4CCD-A958-4F57352077E6}" srcOrd="0" destOrd="0" presId="urn:microsoft.com/office/officeart/2005/8/layout/orgChart1"/>
    <dgm:cxn modelId="{BB56A2C2-4773-4CC2-B6AD-7C41CBCCCCD2}" type="presOf" srcId="{B18A911C-1B92-4DE0-9229-2A0987006121}" destId="{D60F2FC8-2CC3-4954-97F0-B0AFC860563F}" srcOrd="0" destOrd="0" presId="urn:microsoft.com/office/officeart/2005/8/layout/orgChart1"/>
    <dgm:cxn modelId="{18EAF76D-F96F-4319-B261-5E31D9BE1B98}" type="presOf" srcId="{B34C8E8D-368F-4239-973A-470AE676F6F0}" destId="{F6D644C7-155D-431A-9824-DC98C2E49671}" srcOrd="0" destOrd="0" presId="urn:microsoft.com/office/officeart/2005/8/layout/orgChart1"/>
    <dgm:cxn modelId="{D8A4952C-AB30-42D0-BC8F-940A4F35AF10}" type="presOf" srcId="{1E5EBA42-DE91-4728-9D98-DD4E992280E6}" destId="{67BA5644-26AF-43ED-AE9C-94A346106928}" srcOrd="1" destOrd="0" presId="urn:microsoft.com/office/officeart/2005/8/layout/orgChart1"/>
    <dgm:cxn modelId="{967D502C-4371-4C82-8581-15CF9019FD34}" type="presOf" srcId="{B34C8E8D-368F-4239-973A-470AE676F6F0}" destId="{0A037BF3-02A2-4F05-9ACF-098F36AB59F3}" srcOrd="1" destOrd="0" presId="urn:microsoft.com/office/officeart/2005/8/layout/orgChart1"/>
    <dgm:cxn modelId="{AA479F47-62DE-41EC-981E-8E1E64BADEB4}" type="presOf" srcId="{1E5EBA42-DE91-4728-9D98-DD4E992280E6}" destId="{0EAF21FA-D521-4E0D-8078-98EEBDD13C76}" srcOrd="0" destOrd="0" presId="urn:microsoft.com/office/officeart/2005/8/layout/orgChart1"/>
    <dgm:cxn modelId="{4B0127FA-831C-4892-A4B2-4AF3B937045C}" type="presOf" srcId="{6A135D0D-402E-455F-8FD3-B811121517DA}" destId="{13099C6C-B685-420C-A5C2-EA0B08B87CD7}" srcOrd="0" destOrd="0" presId="urn:microsoft.com/office/officeart/2005/8/layout/orgChart1"/>
    <dgm:cxn modelId="{C1D3352E-75B1-4DD6-8941-90AD9E9EB3E6}" type="presOf" srcId="{4EC2971C-BE8E-4EFF-B71A-4996545A8B80}" destId="{A9D9D4AA-AA54-41C8-8F8A-2556A0C19538}" srcOrd="0" destOrd="0" presId="urn:microsoft.com/office/officeart/2005/8/layout/orgChart1"/>
    <dgm:cxn modelId="{17E88813-E555-4AFD-A973-D2C7428A8502}" srcId="{18A9B699-B4BB-44D3-9ECF-761EF2AFE78C}" destId="{B34C8E8D-368F-4239-973A-470AE676F6F0}" srcOrd="0" destOrd="0" parTransId="{67541DD0-9080-4D0F-A8CA-22A5B5C82738}" sibTransId="{6C770319-ACD5-4132-8142-167302F03F46}"/>
    <dgm:cxn modelId="{FC1E239E-C408-4C31-9305-AE364954E13A}" type="presParOf" srcId="{B82DB27A-C318-4CCD-A958-4F57352077E6}" destId="{084FA4A1-DA7B-4132-BC56-4EEE0218E978}" srcOrd="0" destOrd="0" presId="urn:microsoft.com/office/officeart/2005/8/layout/orgChart1"/>
    <dgm:cxn modelId="{B8C5E1DB-1494-49B4-94EA-020EE4547843}" type="presParOf" srcId="{084FA4A1-DA7B-4132-BC56-4EEE0218E978}" destId="{916C6968-AA95-408F-855B-9D2DDD9DFE42}" srcOrd="0" destOrd="0" presId="urn:microsoft.com/office/officeart/2005/8/layout/orgChart1"/>
    <dgm:cxn modelId="{3E81F756-30F3-48D9-B04F-8EEFE4BC8073}" type="presParOf" srcId="{916C6968-AA95-408F-855B-9D2DDD9DFE42}" destId="{F6D644C7-155D-431A-9824-DC98C2E49671}" srcOrd="0" destOrd="0" presId="urn:microsoft.com/office/officeart/2005/8/layout/orgChart1"/>
    <dgm:cxn modelId="{5DCEAA81-9687-4221-94E7-D77F57919384}" type="presParOf" srcId="{916C6968-AA95-408F-855B-9D2DDD9DFE42}" destId="{0A037BF3-02A2-4F05-9ACF-098F36AB59F3}" srcOrd="1" destOrd="0" presId="urn:microsoft.com/office/officeart/2005/8/layout/orgChart1"/>
    <dgm:cxn modelId="{C0EB10F4-301A-4522-B0C1-80F4B88ED808}" type="presParOf" srcId="{084FA4A1-DA7B-4132-BC56-4EEE0218E978}" destId="{70181DAE-EAF7-4983-89F2-585C489882EF}" srcOrd="1" destOrd="0" presId="urn:microsoft.com/office/officeart/2005/8/layout/orgChart1"/>
    <dgm:cxn modelId="{A3D7996C-CC02-4F26-AAE4-2791329D8176}" type="presParOf" srcId="{70181DAE-EAF7-4983-89F2-585C489882EF}" destId="{13099C6C-B685-420C-A5C2-EA0B08B87CD7}" srcOrd="0" destOrd="0" presId="urn:microsoft.com/office/officeart/2005/8/layout/orgChart1"/>
    <dgm:cxn modelId="{D22BA200-2103-4E4A-BD14-DB5E4A095FC1}" type="presParOf" srcId="{70181DAE-EAF7-4983-89F2-585C489882EF}" destId="{AB94F9E7-EEF6-4827-B02B-C379D8DF0412}" srcOrd="1" destOrd="0" presId="urn:microsoft.com/office/officeart/2005/8/layout/orgChart1"/>
    <dgm:cxn modelId="{EFC03166-005C-418F-9251-7C88415B3A16}" type="presParOf" srcId="{AB94F9E7-EEF6-4827-B02B-C379D8DF0412}" destId="{8A6697DF-C6D5-403A-BD01-A623F184701C}" srcOrd="0" destOrd="0" presId="urn:microsoft.com/office/officeart/2005/8/layout/orgChart1"/>
    <dgm:cxn modelId="{53F32793-D968-498C-8ABF-892D70C257E9}" type="presParOf" srcId="{8A6697DF-C6D5-403A-BD01-A623F184701C}" destId="{FEE3E703-927C-46BF-83A6-34ED3120B9AA}" srcOrd="0" destOrd="0" presId="urn:microsoft.com/office/officeart/2005/8/layout/orgChart1"/>
    <dgm:cxn modelId="{3D3072E5-E5C1-4ABC-BF6F-AF0FD418DF77}" type="presParOf" srcId="{8A6697DF-C6D5-403A-BD01-A623F184701C}" destId="{4E217200-6D02-4408-824B-6D4C5490FE9C}" srcOrd="1" destOrd="0" presId="urn:microsoft.com/office/officeart/2005/8/layout/orgChart1"/>
    <dgm:cxn modelId="{A0971D83-BD2A-4701-88FD-7345D8F73A53}" type="presParOf" srcId="{AB94F9E7-EEF6-4827-B02B-C379D8DF0412}" destId="{A691EE27-1586-46B3-8CFA-07085CEF7BC4}" srcOrd="1" destOrd="0" presId="urn:microsoft.com/office/officeart/2005/8/layout/orgChart1"/>
    <dgm:cxn modelId="{D1262F4D-879D-49B6-9969-DF56EEC16B9B}" type="presParOf" srcId="{AB94F9E7-EEF6-4827-B02B-C379D8DF0412}" destId="{9D582756-0170-4C41-9762-C29307472C09}" srcOrd="2" destOrd="0" presId="urn:microsoft.com/office/officeart/2005/8/layout/orgChart1"/>
    <dgm:cxn modelId="{582032ED-8979-4702-9646-BFBD4B7C542B}" type="presParOf" srcId="{70181DAE-EAF7-4983-89F2-585C489882EF}" destId="{A9D9D4AA-AA54-41C8-8F8A-2556A0C19538}" srcOrd="2" destOrd="0" presId="urn:microsoft.com/office/officeart/2005/8/layout/orgChart1"/>
    <dgm:cxn modelId="{4B7EFF67-DBBF-40A1-A4A2-969B301B6B0D}" type="presParOf" srcId="{70181DAE-EAF7-4983-89F2-585C489882EF}" destId="{7285A610-B407-4B10-B58F-2C183CB0A61C}" srcOrd="3" destOrd="0" presId="urn:microsoft.com/office/officeart/2005/8/layout/orgChart1"/>
    <dgm:cxn modelId="{B027113D-5131-4747-BC86-CA186934BF9E}" type="presParOf" srcId="{7285A610-B407-4B10-B58F-2C183CB0A61C}" destId="{DAF41B7A-A017-4269-A9D8-4CD150BBBA46}" srcOrd="0" destOrd="0" presId="urn:microsoft.com/office/officeart/2005/8/layout/orgChart1"/>
    <dgm:cxn modelId="{EE66E37B-CD9F-44E5-A1E3-A4E8448ED015}" type="presParOf" srcId="{DAF41B7A-A017-4269-A9D8-4CD150BBBA46}" destId="{D60F2FC8-2CC3-4954-97F0-B0AFC860563F}" srcOrd="0" destOrd="0" presId="urn:microsoft.com/office/officeart/2005/8/layout/orgChart1"/>
    <dgm:cxn modelId="{2B7E1930-DDAB-4420-AFF7-264C46A714B2}" type="presParOf" srcId="{DAF41B7A-A017-4269-A9D8-4CD150BBBA46}" destId="{022997D7-2229-4708-9EF8-DB49CBE21E47}" srcOrd="1" destOrd="0" presId="urn:microsoft.com/office/officeart/2005/8/layout/orgChart1"/>
    <dgm:cxn modelId="{B36DC037-4553-4C06-89EC-ECAF562292CC}" type="presParOf" srcId="{7285A610-B407-4B10-B58F-2C183CB0A61C}" destId="{87E37445-5672-4477-BEFC-F92C36D71D50}" srcOrd="1" destOrd="0" presId="urn:microsoft.com/office/officeart/2005/8/layout/orgChart1"/>
    <dgm:cxn modelId="{FACDDD7C-80D0-4C4C-832F-9D70ADCE6286}" type="presParOf" srcId="{7285A610-B407-4B10-B58F-2C183CB0A61C}" destId="{CE1E57AB-9797-4085-9627-C8AA93E79550}" srcOrd="2" destOrd="0" presId="urn:microsoft.com/office/officeart/2005/8/layout/orgChart1"/>
    <dgm:cxn modelId="{0F142E9F-77DE-4C07-8F63-C0563723CA14}" type="presParOf" srcId="{70181DAE-EAF7-4983-89F2-585C489882EF}" destId="{90B25E95-F575-4387-A7A5-33A666E11906}" srcOrd="4" destOrd="0" presId="urn:microsoft.com/office/officeart/2005/8/layout/orgChart1"/>
    <dgm:cxn modelId="{6849F951-0F01-41CA-ABCB-C6AFB0566715}" type="presParOf" srcId="{70181DAE-EAF7-4983-89F2-585C489882EF}" destId="{E878315C-B638-4959-BA4E-93B8EAFD84A3}" srcOrd="5" destOrd="0" presId="urn:microsoft.com/office/officeart/2005/8/layout/orgChart1"/>
    <dgm:cxn modelId="{4CFF8E7D-5896-49B7-A36D-AE0A20721ACE}" type="presParOf" srcId="{E878315C-B638-4959-BA4E-93B8EAFD84A3}" destId="{588C21AB-E89F-48DD-B72F-7218E9A096D7}" srcOrd="0" destOrd="0" presId="urn:microsoft.com/office/officeart/2005/8/layout/orgChart1"/>
    <dgm:cxn modelId="{C7EF2E17-806B-4C29-8C28-C64B529B3C9D}" type="presParOf" srcId="{588C21AB-E89F-48DD-B72F-7218E9A096D7}" destId="{0EAF21FA-D521-4E0D-8078-98EEBDD13C76}" srcOrd="0" destOrd="0" presId="urn:microsoft.com/office/officeart/2005/8/layout/orgChart1"/>
    <dgm:cxn modelId="{CDD5DD41-3B04-43A9-8C28-8B4466C49A42}" type="presParOf" srcId="{588C21AB-E89F-48DD-B72F-7218E9A096D7}" destId="{67BA5644-26AF-43ED-AE9C-94A346106928}" srcOrd="1" destOrd="0" presId="urn:microsoft.com/office/officeart/2005/8/layout/orgChart1"/>
    <dgm:cxn modelId="{BB979A12-4EA8-4D05-AF69-462DB99E0D12}" type="presParOf" srcId="{E878315C-B638-4959-BA4E-93B8EAFD84A3}" destId="{B923F384-2744-4699-B79B-AA3345DEA5E5}" srcOrd="1" destOrd="0" presId="urn:microsoft.com/office/officeart/2005/8/layout/orgChart1"/>
    <dgm:cxn modelId="{D071C3CB-811D-4764-A1D5-6E06D1229655}" type="presParOf" srcId="{E878315C-B638-4959-BA4E-93B8EAFD84A3}" destId="{91D5BD88-533A-4104-8A66-EB321808E575}" srcOrd="2" destOrd="0" presId="urn:microsoft.com/office/officeart/2005/8/layout/orgChart1"/>
    <dgm:cxn modelId="{912E8BD3-C568-4B1D-AD31-571DED5DF448}" type="presParOf" srcId="{084FA4A1-DA7B-4132-BC56-4EEE0218E978}" destId="{231BD819-DF2E-410A-B542-EA6C1BFCEEB4}"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25E95-F575-4387-A7A5-33A666E11906}">
      <dsp:nvSpPr>
        <dsp:cNvPr id="0" name=""/>
        <dsp:cNvSpPr/>
      </dsp:nvSpPr>
      <dsp:spPr>
        <a:xfrm>
          <a:off x="2387070" y="887237"/>
          <a:ext cx="1688869" cy="293109"/>
        </a:xfrm>
        <a:custGeom>
          <a:avLst/>
          <a:gdLst/>
          <a:ahLst/>
          <a:cxnLst/>
          <a:rect l="0" t="0" r="0" b="0"/>
          <a:pathLst>
            <a:path>
              <a:moveTo>
                <a:pt x="0" y="0"/>
              </a:moveTo>
              <a:lnTo>
                <a:pt x="0" y="146554"/>
              </a:lnTo>
              <a:lnTo>
                <a:pt x="1688869" y="146554"/>
              </a:lnTo>
              <a:lnTo>
                <a:pt x="1688869"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9D4AA-AA54-41C8-8F8A-2556A0C19538}">
      <dsp:nvSpPr>
        <dsp:cNvPr id="0" name=""/>
        <dsp:cNvSpPr/>
      </dsp:nvSpPr>
      <dsp:spPr>
        <a:xfrm>
          <a:off x="2341350" y="887237"/>
          <a:ext cx="91440" cy="293109"/>
        </a:xfrm>
        <a:custGeom>
          <a:avLst/>
          <a:gdLst/>
          <a:ahLst/>
          <a:cxnLst/>
          <a:rect l="0" t="0" r="0" b="0"/>
          <a:pathLst>
            <a:path>
              <a:moveTo>
                <a:pt x="45720" y="0"/>
              </a:moveTo>
              <a:lnTo>
                <a:pt x="45720"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99C6C-B685-420C-A5C2-EA0B08B87CD7}">
      <dsp:nvSpPr>
        <dsp:cNvPr id="0" name=""/>
        <dsp:cNvSpPr/>
      </dsp:nvSpPr>
      <dsp:spPr>
        <a:xfrm>
          <a:off x="698200" y="887237"/>
          <a:ext cx="1688869" cy="293109"/>
        </a:xfrm>
        <a:custGeom>
          <a:avLst/>
          <a:gdLst/>
          <a:ahLst/>
          <a:cxnLst/>
          <a:rect l="0" t="0" r="0" b="0"/>
          <a:pathLst>
            <a:path>
              <a:moveTo>
                <a:pt x="1688869" y="0"/>
              </a:moveTo>
              <a:lnTo>
                <a:pt x="1688869" y="146554"/>
              </a:lnTo>
              <a:lnTo>
                <a:pt x="0" y="146554"/>
              </a:lnTo>
              <a:lnTo>
                <a:pt x="0" y="2931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D644C7-155D-431A-9824-DC98C2E49671}">
      <dsp:nvSpPr>
        <dsp:cNvPr id="0" name=""/>
        <dsp:cNvSpPr/>
      </dsp:nvSpPr>
      <dsp:spPr>
        <a:xfrm>
          <a:off x="1659753" y="189357"/>
          <a:ext cx="1454633"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b="1" kern="1200" dirty="0" smtClean="0">
              <a:solidFill>
                <a:schemeClr val="tx1"/>
              </a:solidFill>
              <a:latin typeface="Arial" pitchFamily="34" charset="0"/>
              <a:cs typeface="Arial" pitchFamily="34" charset="0"/>
            </a:rPr>
            <a:t>case</a:t>
          </a:r>
          <a:r>
            <a:rPr lang="zh-CN" altLang="en-US" sz="2400" b="1" kern="1200" dirty="0" smtClean="0">
              <a:solidFill>
                <a:schemeClr val="tx1"/>
              </a:solidFill>
              <a:latin typeface="Arial" pitchFamily="34" charset="0"/>
              <a:cs typeface="Arial" pitchFamily="34" charset="0"/>
            </a:rPr>
            <a:t>语句的</a:t>
          </a:r>
          <a:r>
            <a:rPr lang="en-US" altLang="zh-CN" sz="2400" b="1" kern="1200" dirty="0" smtClean="0">
              <a:solidFill>
                <a:srgbClr val="CC0066"/>
              </a:solidFill>
              <a:latin typeface="Arial" pitchFamily="34" charset="0"/>
              <a:cs typeface="Arial" pitchFamily="34" charset="0"/>
            </a:rPr>
            <a:t>3</a:t>
          </a:r>
          <a:r>
            <a:rPr lang="zh-CN" altLang="en-US" sz="2400" b="1" kern="1200" dirty="0" smtClean="0">
              <a:solidFill>
                <a:schemeClr val="tx1"/>
              </a:solidFill>
              <a:latin typeface="Arial" pitchFamily="34" charset="0"/>
              <a:cs typeface="Arial" pitchFamily="34" charset="0"/>
            </a:rPr>
            <a:t>种形式</a:t>
          </a:r>
          <a:endParaRPr lang="zh-CN" altLang="en-US" sz="2400" b="1" kern="1200" dirty="0">
            <a:latin typeface="Arial" pitchFamily="34" charset="0"/>
            <a:cs typeface="Arial" pitchFamily="34" charset="0"/>
          </a:endParaRPr>
        </a:p>
      </dsp:txBody>
      <dsp:txXfrm>
        <a:off x="1659753" y="189357"/>
        <a:ext cx="1454633" cy="697879"/>
      </dsp:txXfrm>
    </dsp:sp>
    <dsp:sp modelId="{FEE3E703-927C-46BF-83A6-34ED3120B9AA}">
      <dsp:nvSpPr>
        <dsp:cNvPr id="0" name=""/>
        <dsp:cNvSpPr/>
      </dsp:nvSpPr>
      <dsp:spPr>
        <a:xfrm>
          <a:off x="320"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solidFill>
                <a:schemeClr val="tx1"/>
              </a:solidFill>
              <a:latin typeface="Arial" charset="0"/>
            </a:rPr>
            <a:t>case</a:t>
          </a:r>
          <a:endParaRPr lang="zh-CN" altLang="en-US" sz="3200" b="1" kern="1200" dirty="0"/>
        </a:p>
      </dsp:txBody>
      <dsp:txXfrm>
        <a:off x="320" y="1180346"/>
        <a:ext cx="1395759" cy="697879"/>
      </dsp:txXfrm>
    </dsp:sp>
    <dsp:sp modelId="{D60F2FC8-2CC3-4954-97F0-B0AFC860563F}">
      <dsp:nvSpPr>
        <dsp:cNvPr id="0" name=""/>
        <dsp:cNvSpPr/>
      </dsp:nvSpPr>
      <dsp:spPr>
        <a:xfrm>
          <a:off x="1689190"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err="1" smtClean="0">
              <a:solidFill>
                <a:schemeClr val="tx1"/>
              </a:solidFill>
              <a:latin typeface="Arial" charset="0"/>
            </a:rPr>
            <a:t>casez</a:t>
          </a:r>
          <a:endParaRPr lang="zh-CN" altLang="en-US" sz="3200" b="1" kern="1200" dirty="0"/>
        </a:p>
      </dsp:txBody>
      <dsp:txXfrm>
        <a:off x="1689190" y="1180346"/>
        <a:ext cx="1395759" cy="697879"/>
      </dsp:txXfrm>
    </dsp:sp>
    <dsp:sp modelId="{0EAF21FA-D521-4E0D-8078-98EEBDD13C76}">
      <dsp:nvSpPr>
        <dsp:cNvPr id="0" name=""/>
        <dsp:cNvSpPr/>
      </dsp:nvSpPr>
      <dsp:spPr>
        <a:xfrm>
          <a:off x="3378059" y="1180346"/>
          <a:ext cx="1395759" cy="6978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err="1" smtClean="0">
              <a:solidFill>
                <a:schemeClr val="tx1"/>
              </a:solidFill>
              <a:latin typeface="Arial" charset="0"/>
            </a:rPr>
            <a:t>casex</a:t>
          </a:r>
          <a:endParaRPr lang="zh-CN" altLang="en-US" sz="3200" b="1" kern="1200" dirty="0"/>
        </a:p>
      </dsp:txBody>
      <dsp:txXfrm>
        <a:off x="3378059" y="1180346"/>
        <a:ext cx="1395759" cy="6978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endParaRPr lang="ko-KR" altLang="en-US"/>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FontTx/>
              <a:buNone/>
              <a:defRPr sz="1200" b="0" u="none">
                <a:solidFill>
                  <a:schemeClr val="tx1"/>
                </a:solidFill>
                <a:latin typeface="Times New Roman" charset="0"/>
                <a:ea typeface="굴림" pitchFamily="50" charset="-127"/>
              </a:defRPr>
            </a:lvl1pPr>
          </a:lstStyle>
          <a:p>
            <a:pPr>
              <a:defRPr/>
            </a:pPr>
            <a:fld id="{881C80EF-B8F9-4C51-9F54-713268C19F63}" type="slidenum">
              <a:rPr lang="ko-KR" altLang="en-US"/>
              <a:pPr>
                <a:defRPr/>
              </a:pPr>
              <a:t>‹#›</a:t>
            </a:fld>
            <a:endParaRPr lang="ko-KR" altLang="en-US"/>
          </a:p>
        </p:txBody>
      </p:sp>
    </p:spTree>
    <p:extLst>
      <p:ext uri="{BB962C8B-B14F-4D97-AF65-F5344CB8AC3E}">
        <p14:creationId xmlns:p14="http://schemas.microsoft.com/office/powerpoint/2010/main" xmlns="" val="134834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128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endParaRPr lang="ko-KR" alt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FontTx/>
              <a:buNone/>
              <a:defRPr sz="1200" u="none">
                <a:solidFill>
                  <a:schemeClr val="accent1"/>
                </a:solidFill>
                <a:latin typeface="Lucida Sans Unicode" pitchFamily="34" charset="0"/>
                <a:ea typeface="굴림" pitchFamily="50" charset="-127"/>
              </a:defRPr>
            </a:lvl1pPr>
          </a:lstStyle>
          <a:p>
            <a:pPr>
              <a:defRPr/>
            </a:pPr>
            <a:fld id="{E3FA64C5-7D7D-462F-989F-FF7E5A953AD4}" type="slidenum">
              <a:rPr lang="ko-KR" altLang="en-US"/>
              <a:pPr>
                <a:defRPr/>
              </a:pPr>
              <a:t>‹#›</a:t>
            </a:fld>
            <a:endParaRPr lang="ko-KR" altLang="en-US"/>
          </a:p>
        </p:txBody>
      </p:sp>
    </p:spTree>
    <p:extLst>
      <p:ext uri="{BB962C8B-B14F-4D97-AF65-F5344CB8AC3E}">
        <p14:creationId xmlns:p14="http://schemas.microsoft.com/office/powerpoint/2010/main" xmlns="" val="1563936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B3AECDE3-4987-42AC-BE65-E8206306E200}" type="slidenum">
              <a:rPr lang="en-US" altLang="zh-CN" sz="1200">
                <a:solidFill>
                  <a:prstClr val="black"/>
                </a:solidFill>
              </a:rPr>
              <a:pPr eaLnBrk="1" hangingPunct="1"/>
              <a:t>1</a:t>
            </a:fld>
            <a:endParaRPr lang="en-US" altLang="zh-CN" sz="1200">
              <a:solidFill>
                <a:prstClr val="black"/>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800" smtClean="0">
                <a:latin typeface="Tahoma"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P147</a:t>
            </a:r>
          </a:p>
          <a:p>
            <a:r>
              <a:rPr lang="zh-CN" altLang="en-US" sz="1800" smtClean="0">
                <a:latin typeface="Tahoma" pitchFamily="34" charset="0"/>
              </a:rPr>
              <a:t>    不考虑低位进位，两个数码算术加称为半加，实现半加功能的逻辑元件称为半加器。异或逻辑就可以实现半加。</a:t>
            </a:r>
          </a:p>
          <a:p>
            <a:r>
              <a:rPr lang="zh-CN" altLang="en-US" sz="1800" smtClean="0">
                <a:latin typeface="Tahoma" pitchFamily="34" charset="0"/>
              </a:rPr>
              <a:t>    考虑低位进位的两个数码相加称为全加，实现全加功能的逻辑元件称为全加器。</a:t>
            </a:r>
            <a:endParaRPr lang="en-US" altLang="zh-CN" sz="1800" smtClean="0">
              <a:latin typeface="Tahoma" pitchFamily="34" charset="0"/>
            </a:endParaRPr>
          </a:p>
          <a:p>
            <a:endParaRPr lang="zh-CN" altLang="en-US" sz="1000" smtClean="0">
              <a:latin typeface="宋体"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solidFill>
            <a:srgbClr val="FFFFFF"/>
          </a:solidFill>
          <a:ln/>
        </p:spPr>
      </p:sp>
      <p:sp>
        <p:nvSpPr>
          <p:cNvPr id="230403"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100"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 </a:t>
            </a:r>
            <a:r>
              <a:rPr lang="en-US" altLang="zh-CN" sz="2200" smtClean="0">
                <a:solidFill>
                  <a:srgbClr val="CC0066"/>
                </a:solidFill>
                <a:latin typeface="方正姚体" pitchFamily="2" charset="-122"/>
                <a:ea typeface="方正姚体" pitchFamily="2" charset="-122"/>
              </a:rPr>
              <a:t>》</a:t>
            </a:r>
            <a:r>
              <a:rPr lang="en-US" altLang="zh-CN" sz="2400" smtClean="0">
                <a:latin typeface="宋体" charset="-122"/>
              </a:rPr>
              <a:t>P155 </a:t>
            </a:r>
            <a:r>
              <a:rPr lang="en-US" altLang="zh-CN" sz="2200" smtClean="0">
                <a:latin typeface="宋体" charset="-122"/>
              </a:rPr>
              <a:t>[</a:t>
            </a:r>
            <a:r>
              <a:rPr lang="zh-CN" altLang="en-US" sz="2200" smtClean="0"/>
              <a:t>例</a:t>
            </a:r>
            <a:r>
              <a:rPr lang="en-US" altLang="zh-CN" sz="2200" smtClean="0">
                <a:latin typeface="宋体" charset="-122"/>
              </a:rPr>
              <a:t>6.25]——</a:t>
            </a:r>
            <a:r>
              <a:rPr lang="zh-CN" altLang="en-US" sz="2200" smtClean="0">
                <a:latin typeface="宋体" charset="-122"/>
              </a:rPr>
              <a:t>采用</a:t>
            </a:r>
            <a:r>
              <a:rPr lang="en-US" altLang="zh-CN" sz="2200" smtClean="0">
                <a:latin typeface="宋体" charset="-122"/>
              </a:rPr>
              <a:t>16</a:t>
            </a:r>
            <a:r>
              <a:rPr lang="zh-CN" altLang="en-US" sz="2200" smtClean="0">
                <a:latin typeface="宋体" charset="-122"/>
              </a:rPr>
              <a:t>进制分别</a:t>
            </a:r>
            <a:r>
              <a:rPr lang="zh-CN" altLang="en-US" sz="1100" smtClean="0"/>
              <a:t>显示</a:t>
            </a:r>
            <a:r>
              <a:rPr lang="en-US" altLang="zh-CN" sz="1100" smtClean="0"/>
              <a:t>4</a:t>
            </a:r>
            <a:r>
              <a:rPr lang="zh-CN" altLang="en-US" sz="1100" smtClean="0"/>
              <a:t>个</a:t>
            </a:r>
            <a:r>
              <a:rPr lang="en-US" altLang="zh-CN" sz="1100" smtClean="0"/>
              <a:t>32</a:t>
            </a:r>
            <a:r>
              <a:rPr lang="zh-CN" altLang="en-US" sz="1100" smtClean="0"/>
              <a:t>位整数</a:t>
            </a:r>
            <a:r>
              <a:rPr lang="en-US" altLang="zh-CN" sz="1100" smtClean="0"/>
              <a:t>0</a:t>
            </a:r>
            <a:r>
              <a:rPr lang="zh-CN" altLang="en-US" sz="1100" smtClean="0"/>
              <a:t>、</a:t>
            </a:r>
            <a:r>
              <a:rPr lang="en-US" altLang="zh-CN" sz="1100" smtClean="0"/>
              <a:t>1</a:t>
            </a:r>
            <a:r>
              <a:rPr lang="zh-CN" altLang="en-US" sz="1100" smtClean="0"/>
              <a:t>、</a:t>
            </a:r>
            <a:r>
              <a:rPr lang="en-US" altLang="zh-CN" sz="1100" smtClean="0"/>
              <a:t>2</a:t>
            </a:r>
            <a:r>
              <a:rPr lang="zh-CN" altLang="en-US" sz="1100" smtClean="0"/>
              <a:t>、</a:t>
            </a:r>
            <a:r>
              <a:rPr lang="en-US" altLang="zh-CN" sz="1100" smtClean="0"/>
              <a:t>3</a:t>
            </a:r>
            <a:endParaRPr lang="en-US" altLang="zh-CN" sz="1100" smtClean="0">
              <a:latin typeface="宋体" charset="-122"/>
            </a:endParaRPr>
          </a:p>
          <a:p>
            <a:pPr eaLnBrk="1" hangingPunct="1"/>
            <a:r>
              <a:rPr lang="zh-CN" altLang="en-US" sz="1100" smtClean="0">
                <a:latin typeface="宋体" charset="-122"/>
              </a:rPr>
              <a:t>    程序（均为测试文件）位于</a:t>
            </a:r>
            <a:r>
              <a:rPr lang="en-US" altLang="zh-CN" smtClean="0"/>
              <a:t>2009_VerilogHDL_example\</a:t>
            </a:r>
            <a:r>
              <a:rPr lang="en-US" altLang="zh-CN" sz="1100" smtClean="0">
                <a:latin typeface="宋体" charset="-122"/>
              </a:rPr>
              <a:t>loop</a:t>
            </a:r>
            <a:r>
              <a:rPr lang="zh-CN" altLang="en-US" sz="1100" smtClean="0">
                <a:latin typeface="宋体" charset="-122"/>
              </a:rPr>
              <a:t>文件夹。</a:t>
            </a:r>
          </a:p>
          <a:p>
            <a:pPr eaLnBrk="1" hangingPunct="1"/>
            <a:r>
              <a:rPr lang="en-US" altLang="zh-CN" smtClean="0">
                <a:solidFill>
                  <a:srgbClr val="FF0066"/>
                </a:solidFill>
              </a:rPr>
              <a:t>    repeat(4)</a:t>
            </a:r>
            <a:r>
              <a:rPr lang="zh-CN" altLang="en-US" smtClean="0">
                <a:solidFill>
                  <a:srgbClr val="FF0066"/>
                </a:solidFill>
              </a:rPr>
              <a:t>表示重复执行其下面的语句</a:t>
            </a:r>
            <a:r>
              <a:rPr lang="en-US" altLang="zh-CN" smtClean="0">
                <a:solidFill>
                  <a:srgbClr val="FF0066"/>
                </a:solidFill>
              </a:rPr>
              <a:t>4</a:t>
            </a:r>
            <a:r>
              <a:rPr lang="zh-CN" altLang="en-US" smtClean="0">
                <a:solidFill>
                  <a:srgbClr val="FF0066"/>
                </a:solidFill>
              </a:rPr>
              <a:t>次。</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110000"/>
              </a:lnSpc>
            </a:pPr>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en-US" altLang="zh-CN" smtClean="0"/>
              <a:t>P182 [</a:t>
            </a:r>
            <a:r>
              <a:rPr lang="zh-CN" altLang="zh-CN" smtClean="0"/>
              <a:t>例</a:t>
            </a:r>
            <a:r>
              <a:rPr lang="en-US" altLang="zh-CN" smtClean="0"/>
              <a:t>633]</a:t>
            </a:r>
            <a:r>
              <a:rPr lang="zh-CN" altLang="zh-CN" smtClean="0"/>
              <a:t>、</a:t>
            </a:r>
            <a:r>
              <a:rPr lang="en-US" altLang="zh-CN" smtClean="0"/>
              <a:t> [</a:t>
            </a:r>
            <a:r>
              <a:rPr lang="zh-CN" altLang="zh-CN" smtClean="0"/>
              <a:t>例</a:t>
            </a:r>
            <a:r>
              <a:rPr lang="en-US" altLang="zh-CN" smtClean="0"/>
              <a:t>6.34]</a:t>
            </a:r>
            <a:endParaRPr lang="zh-CN" altLang="zh-CN" smtClean="0"/>
          </a:p>
          <a:p>
            <a:pPr algn="just">
              <a:lnSpc>
                <a:spcPct val="110000"/>
              </a:lnSpc>
            </a:pPr>
            <a:endParaRPr lang="en-US" altLang="zh-CN" sz="1300" smtClean="0">
              <a:latin typeface="华文新魏" pitchFamily="2" charset="-122"/>
              <a:ea typeface="华文新魏" pitchFamily="2" charset="-122"/>
            </a:endParaRPr>
          </a:p>
          <a:p>
            <a:endParaRPr lang="zh-CN" altLang="en-US" sz="1000" smtClean="0">
              <a:latin typeface="宋体"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二者的区别是在</a:t>
            </a:r>
            <a:r>
              <a:rPr lang="en-US" altLang="zh-CN" sz="1000" smtClean="0">
                <a:latin typeface="宋体" charset="-122"/>
              </a:rPr>
              <a:t>always</a:t>
            </a:r>
            <a:r>
              <a:rPr lang="zh-CN" altLang="en-US" sz="1000" smtClean="0">
                <a:latin typeface="宋体" charset="-122"/>
              </a:rPr>
              <a:t>模块内，</a:t>
            </a:r>
            <a:r>
              <a:rPr lang="zh-CN" altLang="en-US" sz="1300" smtClean="0">
                <a:latin typeface="华文新魏" pitchFamily="2" charset="-122"/>
                <a:ea typeface="华文新魏" pitchFamily="2" charset="-122"/>
              </a:rPr>
              <a:t>两条赋值语句的顺序相反。</a:t>
            </a:r>
          </a:p>
          <a:p>
            <a:r>
              <a:rPr lang="en-US" altLang="zh-CN" sz="2200" smtClean="0"/>
              <a:t>serial1.v</a:t>
            </a:r>
            <a:r>
              <a:rPr lang="zh-CN" altLang="en-US" sz="2200" smtClean="0"/>
              <a:t>和</a:t>
            </a:r>
            <a:r>
              <a:rPr lang="en-US" altLang="zh-CN" sz="2200" smtClean="0"/>
              <a:t>serial2.v</a:t>
            </a:r>
            <a:r>
              <a:rPr lang="zh-CN" altLang="en-US" sz="2200" smtClean="0"/>
              <a:t>位于</a:t>
            </a:r>
            <a:r>
              <a:rPr lang="en-US" altLang="zh-CN" sz="2200" smtClean="0"/>
              <a:t>serial</a:t>
            </a:r>
            <a:r>
              <a:rPr lang="zh-CN" altLang="en-US" sz="2200" smtClean="0"/>
              <a:t>文件夹中</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    功能仿真：在模块</a:t>
            </a:r>
            <a:r>
              <a:rPr lang="en-US" altLang="zh-CN" sz="1000" smtClean="0">
                <a:latin typeface="宋体" charset="-122"/>
              </a:rPr>
              <a:t>1</a:t>
            </a:r>
            <a:r>
              <a:rPr lang="zh-CN" altLang="en-US" sz="1000" smtClean="0">
                <a:latin typeface="宋体" charset="-122"/>
              </a:rPr>
              <a:t>中，</a:t>
            </a:r>
            <a:r>
              <a:rPr lang="en-US" altLang="zh-CN" sz="1000" smtClean="0">
                <a:latin typeface="宋体" charset="-122"/>
              </a:rPr>
              <a:t>q</a:t>
            </a:r>
            <a:r>
              <a:rPr lang="zh-CN" altLang="en-US" sz="1000" smtClean="0">
                <a:latin typeface="宋体" charset="-122"/>
              </a:rPr>
              <a:t>先取反，然后再取反，赋给</a:t>
            </a:r>
            <a:r>
              <a:rPr lang="en-US" altLang="zh-CN" sz="1000" smtClean="0">
                <a:latin typeface="宋体" charset="-122"/>
              </a:rPr>
              <a:t>a</a:t>
            </a:r>
            <a:r>
              <a:rPr lang="zh-CN" altLang="en-US" sz="1000" smtClean="0">
                <a:latin typeface="宋体" charset="-122"/>
              </a:rPr>
              <a:t>；在模块</a:t>
            </a:r>
            <a:r>
              <a:rPr lang="en-US" altLang="zh-CN" sz="1000" smtClean="0">
                <a:latin typeface="宋体" charset="-122"/>
              </a:rPr>
              <a:t>2</a:t>
            </a:r>
            <a:r>
              <a:rPr lang="zh-CN" altLang="en-US" sz="1000" smtClean="0">
                <a:latin typeface="宋体" charset="-122"/>
              </a:rPr>
              <a:t>中，</a:t>
            </a:r>
            <a:r>
              <a:rPr lang="en-US" altLang="zh-CN" sz="1000" smtClean="0">
                <a:latin typeface="宋体" charset="-122"/>
              </a:rPr>
              <a:t>q</a:t>
            </a:r>
            <a:r>
              <a:rPr lang="zh-CN" altLang="en-US" sz="1000" smtClean="0">
                <a:latin typeface="宋体" charset="-122"/>
              </a:rPr>
              <a:t>取反后赋给</a:t>
            </a:r>
            <a:r>
              <a:rPr lang="en-US" altLang="zh-CN" smtClean="0"/>
              <a:t>a</a:t>
            </a:r>
            <a:r>
              <a:rPr lang="zh-CN" altLang="en-US" smtClean="0"/>
              <a:t>和</a:t>
            </a:r>
            <a:r>
              <a:rPr lang="en-US" altLang="zh-CN" smtClean="0"/>
              <a:t>q </a:t>
            </a:r>
            <a:r>
              <a:rPr lang="zh-CN" altLang="en-US" sz="1000" smtClean="0">
                <a:latin typeface="宋体" charset="-122"/>
              </a:rPr>
              <a:t>， </a:t>
            </a:r>
            <a:r>
              <a:rPr lang="en-US" altLang="zh-CN" sz="1000" smtClean="0">
                <a:latin typeface="宋体" charset="-122"/>
              </a:rPr>
              <a:t>q</a:t>
            </a:r>
            <a:r>
              <a:rPr lang="zh-CN" altLang="en-US" sz="1000" smtClean="0">
                <a:latin typeface="宋体" charset="-122"/>
              </a:rPr>
              <a:t>和</a:t>
            </a:r>
            <a:r>
              <a:rPr lang="en-US" altLang="zh-CN" sz="1000" smtClean="0">
                <a:latin typeface="宋体" charset="-122"/>
              </a:rPr>
              <a:t>a</a:t>
            </a:r>
            <a:r>
              <a:rPr lang="zh-CN" altLang="en-US" sz="1000" smtClean="0">
                <a:latin typeface="宋体" charset="-122"/>
              </a:rPr>
              <a:t>的波形完全一样。</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10000"/>
              </a:lnSpc>
            </a:pPr>
            <a:r>
              <a:rPr lang="zh-CN" altLang="en-US" sz="1300" smtClean="0"/>
              <a:t>见</a:t>
            </a:r>
            <a:r>
              <a:rPr lang="en-US" altLang="zh-CN" sz="1300" smtClean="0"/>
              <a:t>《</a:t>
            </a:r>
            <a:r>
              <a:rPr lang="zh-CN" altLang="en-US" sz="1300" smtClean="0"/>
              <a:t>数字系统设计与</a:t>
            </a:r>
            <a:r>
              <a:rPr lang="en-US" altLang="zh-CN" sz="1300" smtClean="0">
                <a:latin typeface="华文新魏" pitchFamily="2" charset="-122"/>
                <a:ea typeface="华文新魏" pitchFamily="2" charset="-122"/>
              </a:rPr>
              <a:t>Verilog HDL</a:t>
            </a:r>
            <a:r>
              <a:rPr lang="zh-CN" altLang="en-US" sz="2200" smtClean="0">
                <a:solidFill>
                  <a:srgbClr val="CC0066"/>
                </a:solidFill>
                <a:latin typeface="方正姚体" pitchFamily="2" charset="-122"/>
                <a:ea typeface="方正姚体" pitchFamily="2" charset="-122"/>
              </a:rPr>
              <a:t>（第</a:t>
            </a:r>
            <a:r>
              <a:rPr lang="en-US" altLang="zh-CN" sz="2200" smtClean="0">
                <a:solidFill>
                  <a:srgbClr val="CC0066"/>
                </a:solidFill>
                <a:latin typeface="方正姚体" pitchFamily="2" charset="-122"/>
                <a:ea typeface="方正姚体" pitchFamily="2" charset="-122"/>
              </a:rPr>
              <a:t>4</a:t>
            </a:r>
            <a:r>
              <a:rPr lang="zh-CN" altLang="en-US" sz="2200" smtClean="0">
                <a:solidFill>
                  <a:srgbClr val="CC0066"/>
                </a:solidFill>
                <a:latin typeface="方正姚体" pitchFamily="2" charset="-122"/>
                <a:ea typeface="方正姚体" pitchFamily="2" charset="-122"/>
              </a:rPr>
              <a:t>版）</a:t>
            </a:r>
            <a:r>
              <a:rPr lang="en-US" altLang="zh-CN" sz="1300" smtClean="0"/>
              <a:t>》</a:t>
            </a:r>
            <a:r>
              <a:rPr lang="en-US" altLang="zh-CN" sz="1300" smtClean="0">
                <a:latin typeface="华文新魏" pitchFamily="2" charset="-122"/>
                <a:ea typeface="华文新魏" pitchFamily="2" charset="-122"/>
              </a:rPr>
              <a:t>P164[</a:t>
            </a:r>
            <a:r>
              <a:rPr lang="zh-CN" altLang="en-US" sz="1300" smtClean="0"/>
              <a:t>例</a:t>
            </a:r>
            <a:r>
              <a:rPr lang="en-US" altLang="zh-CN" sz="1300" smtClean="0">
                <a:latin typeface="华文新魏" pitchFamily="2" charset="-122"/>
                <a:ea typeface="华文新魏" pitchFamily="2" charset="-122"/>
              </a:rPr>
              <a:t>6.35]</a:t>
            </a:r>
            <a:r>
              <a:rPr lang="zh-CN" altLang="en-US" sz="1300" smtClean="0"/>
              <a:t> 。</a:t>
            </a:r>
          </a:p>
          <a:p>
            <a:pPr>
              <a:lnSpc>
                <a:spcPct val="110000"/>
              </a:lnSpc>
            </a:pPr>
            <a:endParaRPr lang="zh-CN" altLang="en-US" sz="1000" smtClean="0">
              <a:latin typeface="宋体"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zh-CN" altLang="en-US" smtClean="0"/>
              <a:t>第</a:t>
            </a:r>
            <a:r>
              <a:rPr lang="en-US" altLang="zh-CN" smtClean="0"/>
              <a:t>7</a:t>
            </a:r>
            <a:r>
              <a:rPr lang="zh-CN" altLang="en-US" smtClean="0"/>
              <a:t>章“</a:t>
            </a:r>
            <a:r>
              <a:rPr lang="en-US" altLang="zh-CN" smtClean="0">
                <a:solidFill>
                  <a:srgbClr val="FFCC00"/>
                </a:solidFill>
                <a:ea typeface="黑体" pitchFamily="49" charset="-122"/>
              </a:rPr>
              <a:t>Verilog</a:t>
            </a:r>
            <a:r>
              <a:rPr lang="zh-CN" altLang="en-US" smtClean="0">
                <a:solidFill>
                  <a:srgbClr val="FFCC00"/>
                </a:solidFill>
                <a:ea typeface="黑体" pitchFamily="49" charset="-122"/>
              </a:rPr>
              <a:t>设计的层次与风格”</a:t>
            </a:r>
            <a:r>
              <a:rPr lang="en-US" altLang="zh-CN" smtClean="0"/>
              <a:t>P166-172</a:t>
            </a:r>
            <a:endParaRPr lang="zh-CN" altLang="zh-CN" smtClean="0"/>
          </a:p>
          <a:p>
            <a:endParaRPr lang="zh-CN" altLang="en-US" sz="1000" smtClean="0">
              <a:latin typeface="宋体"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zh-CN" altLang="en-US" sz="1000" smtClean="0"/>
              <a:t>在</a:t>
            </a:r>
            <a:r>
              <a:rPr kumimoji="1" lang="en-US" altLang="zh-CN" sz="1000" smtClean="0"/>
              <a:t>Verilog HDL</a:t>
            </a:r>
            <a:r>
              <a:rPr kumimoji="1" lang="zh-CN" altLang="en-US" sz="1000" smtClean="0"/>
              <a:t>的学习中，应重点掌握高层次描述方法</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sz="1000" smtClean="0"/>
              <a:t>not</a:t>
            </a:r>
            <a:r>
              <a:rPr kumimoji="1" lang="zh-CN" altLang="en-US" sz="1000" smtClean="0"/>
              <a:t>（非门）、</a:t>
            </a:r>
            <a:r>
              <a:rPr kumimoji="1" lang="en-US" altLang="zh-CN" sz="1000" smtClean="0"/>
              <a:t>and</a:t>
            </a:r>
            <a:r>
              <a:rPr kumimoji="1" lang="zh-CN" altLang="en-US" sz="1000" smtClean="0"/>
              <a:t>（与门）、</a:t>
            </a:r>
            <a:r>
              <a:rPr kumimoji="1" lang="en-US" altLang="zh-CN" sz="1000" smtClean="0"/>
              <a:t>nand</a:t>
            </a:r>
            <a:r>
              <a:rPr kumimoji="1" lang="zh-CN" altLang="en-US" sz="1000" smtClean="0"/>
              <a:t>（与非门）、</a:t>
            </a:r>
            <a:r>
              <a:rPr kumimoji="1" lang="en-US" altLang="zh-CN" sz="1000" smtClean="0"/>
              <a:t>or</a:t>
            </a:r>
            <a:r>
              <a:rPr kumimoji="1" lang="zh-CN" altLang="en-US" sz="1000" smtClean="0"/>
              <a:t>（或门）、</a:t>
            </a:r>
            <a:r>
              <a:rPr kumimoji="1" lang="en-US" altLang="zh-CN" sz="1000" smtClean="0"/>
              <a:t>nor</a:t>
            </a:r>
            <a:r>
              <a:rPr kumimoji="1" lang="zh-CN" altLang="en-US" sz="1000" smtClean="0"/>
              <a:t>（或非门）、</a:t>
            </a:r>
            <a:r>
              <a:rPr kumimoji="1" lang="en-US" altLang="zh-CN" sz="1000" smtClean="0"/>
              <a:t>xor</a:t>
            </a:r>
            <a:r>
              <a:rPr kumimoji="1" lang="zh-CN" altLang="en-US" sz="1000" smtClean="0"/>
              <a:t>（异或门）、</a:t>
            </a:r>
            <a:r>
              <a:rPr kumimoji="1" lang="en-US" altLang="zh-CN" sz="1000" smtClean="0"/>
              <a:t>xnor</a:t>
            </a:r>
            <a:r>
              <a:rPr kumimoji="1" lang="zh-CN" altLang="en-US" sz="1000" smtClean="0"/>
              <a:t>（异或非门）、</a:t>
            </a:r>
            <a:r>
              <a:rPr kumimoji="1" lang="en-US" altLang="zh-CN" sz="1000" smtClean="0"/>
              <a:t>buf</a:t>
            </a:r>
            <a:r>
              <a:rPr kumimoji="1" lang="zh-CN" altLang="en-US" sz="1000" smtClean="0"/>
              <a:t>（缓冲器）以及</a:t>
            </a:r>
            <a:r>
              <a:rPr kumimoji="1" lang="en-US" altLang="zh-CN" sz="1000" smtClean="0"/>
              <a:t>bufif1</a:t>
            </a:r>
            <a:r>
              <a:rPr kumimoji="1" lang="zh-CN" altLang="en-US" sz="1000" smtClean="0"/>
              <a:t>、</a:t>
            </a:r>
            <a:r>
              <a:rPr kumimoji="1" lang="en-US" altLang="zh-CN" sz="1000" smtClean="0"/>
              <a:t>bufif0</a:t>
            </a:r>
            <a:r>
              <a:rPr kumimoji="1" lang="zh-CN" altLang="en-US" sz="1000" smtClean="0"/>
              <a:t>、</a:t>
            </a:r>
            <a:r>
              <a:rPr kumimoji="1" lang="en-US" altLang="zh-CN" sz="1000" smtClean="0"/>
              <a:t>notif1</a:t>
            </a:r>
            <a:r>
              <a:rPr kumimoji="1" lang="zh-CN" altLang="en-US" sz="1000" smtClean="0"/>
              <a:t>、</a:t>
            </a:r>
            <a:r>
              <a:rPr kumimoji="1" lang="en-US" altLang="zh-CN" sz="1000" smtClean="0"/>
              <a:t>notif0</a:t>
            </a:r>
            <a:r>
              <a:rPr kumimoji="1" lang="zh-CN" altLang="en-US" sz="1000" smtClean="0"/>
              <a:t>等各种三态门。</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P170[</a:t>
            </a:r>
            <a:r>
              <a:rPr lang="zh-CN" altLang="en-US" smtClean="0">
                <a:latin typeface="宋体" charset="-122"/>
              </a:rPr>
              <a:t>例</a:t>
            </a:r>
            <a:r>
              <a:rPr lang="en-US" altLang="zh-CN" smtClean="0">
                <a:latin typeface="宋体" charset="-122"/>
              </a:rPr>
              <a:t>7.1]</a:t>
            </a:r>
          </a:p>
          <a:p>
            <a:pPr eaLnBrk="1" hangingPunct="1"/>
            <a:r>
              <a:rPr lang="zh-CN" altLang="en-US" smtClean="0"/>
              <a:t>    根据真值表可以直接写出逻辑表达式</a:t>
            </a:r>
            <a:r>
              <a:rPr lang="zh-CN" altLang="en-US" smtClean="0">
                <a:latin typeface="宋体" charset="-122"/>
              </a:rPr>
              <a:t>（用各种逻辑门来描述）</a:t>
            </a:r>
            <a:r>
              <a:rPr lang="zh-CN" altLang="en-US" smtClean="0"/>
              <a:t> ：</a:t>
            </a:r>
            <a:endParaRPr lang="zh-CN" altLang="en-US" smtClean="0">
              <a:latin typeface="宋体" charset="-122"/>
            </a:endParaRPr>
          </a:p>
          <a:p>
            <a:pPr eaLnBrk="1" hangingPunct="1"/>
            <a:r>
              <a:rPr lang="en-US" altLang="zh-CN" smtClean="0">
                <a:latin typeface="宋体" charset="-122"/>
              </a:rPr>
              <a:t>    out = w + x + y + z = /ctrl1 &amp; /ctrl2 &amp; in1 + /ctrl1 &amp; ctrl2 &amp; in2 + ctrl1 &amp; /ctrl2 &amp; in3 + ctrl1 &amp; ctrl2 &amp; in4</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宋体" charset="-122"/>
              </a:rPr>
              <a:t>    这里</a:t>
            </a:r>
            <a:r>
              <a:rPr lang="en-US" altLang="zh-CN" smtClean="0">
                <a:latin typeface="宋体" charset="-122"/>
              </a:rPr>
              <a:t>and</a:t>
            </a:r>
            <a:r>
              <a:rPr lang="zh-CN" altLang="en-US" smtClean="0">
                <a:latin typeface="宋体" charset="-122"/>
              </a:rPr>
              <a:t>、</a:t>
            </a:r>
            <a:r>
              <a:rPr lang="en-US" altLang="zh-CN" smtClean="0">
                <a:latin typeface="宋体" charset="-122"/>
              </a:rPr>
              <a:t>not</a:t>
            </a:r>
            <a:r>
              <a:rPr lang="zh-CN" altLang="en-US" smtClean="0">
                <a:latin typeface="宋体" charset="-122"/>
              </a:rPr>
              <a:t>、</a:t>
            </a:r>
            <a:r>
              <a:rPr lang="en-US" altLang="zh-CN" smtClean="0">
                <a:latin typeface="宋体" charset="-122"/>
              </a:rPr>
              <a:t>or</a:t>
            </a:r>
            <a:r>
              <a:rPr lang="zh-CN" altLang="en-US" smtClean="0">
                <a:latin typeface="宋体" charset="-122"/>
              </a:rPr>
              <a:t>为门类型关键字，其后可以接例化门元件名称，也可以省略。</a:t>
            </a:r>
          </a:p>
          <a:p>
            <a:r>
              <a:rPr lang="zh-CN" altLang="en-US" smtClean="0"/>
              <a:t>    先调用非门，得到</a:t>
            </a:r>
            <a:r>
              <a:rPr lang="en-US" altLang="zh-CN" smtClean="0">
                <a:latin typeface="宋体" charset="-122"/>
              </a:rPr>
              <a:t>/ctrl1</a:t>
            </a:r>
            <a:r>
              <a:rPr lang="zh-CN" altLang="en-US" smtClean="0"/>
              <a:t>和</a:t>
            </a:r>
            <a:r>
              <a:rPr lang="en-US" altLang="zh-CN" smtClean="0">
                <a:latin typeface="宋体" charset="-122"/>
              </a:rPr>
              <a:t>/ctrl2</a:t>
            </a:r>
            <a:r>
              <a:rPr lang="zh-CN" altLang="en-US" smtClean="0"/>
              <a:t>；再调用与门，得到</a:t>
            </a:r>
            <a:r>
              <a:rPr lang="en-US" altLang="zh-CN" smtClean="0">
                <a:latin typeface="宋体" charset="-122"/>
              </a:rPr>
              <a:t>w</a:t>
            </a:r>
            <a:r>
              <a:rPr lang="zh-CN" altLang="en-US" smtClean="0"/>
              <a:t>、</a:t>
            </a:r>
            <a:r>
              <a:rPr lang="en-US" altLang="zh-CN" smtClean="0">
                <a:latin typeface="宋体" charset="-122"/>
              </a:rPr>
              <a:t>x</a:t>
            </a:r>
            <a:r>
              <a:rPr lang="zh-CN" altLang="en-US" smtClean="0"/>
              <a:t>、</a:t>
            </a:r>
            <a:r>
              <a:rPr lang="en-US" altLang="zh-CN" smtClean="0">
                <a:latin typeface="宋体" charset="-122"/>
              </a:rPr>
              <a:t>y</a:t>
            </a:r>
            <a:r>
              <a:rPr lang="zh-CN" altLang="en-US" smtClean="0"/>
              <a:t>、</a:t>
            </a:r>
            <a:r>
              <a:rPr lang="en-US" altLang="zh-CN" smtClean="0">
                <a:latin typeface="宋体" charset="-122"/>
              </a:rPr>
              <a:t>z</a:t>
            </a:r>
            <a:r>
              <a:rPr lang="zh-CN" altLang="en-US" smtClean="0"/>
              <a:t>；最后再调用或门，得到</a:t>
            </a:r>
            <a:r>
              <a:rPr lang="en-US" altLang="zh-CN" smtClean="0">
                <a:latin typeface="宋体" charset="-122"/>
              </a:rPr>
              <a:t>out</a:t>
            </a:r>
            <a:r>
              <a:rPr lang="zh-CN" altLang="en-US" smtClean="0"/>
              <a:t>。</a:t>
            </a:r>
            <a:endParaRPr lang="zh-CN" altLang="en-US" smtClean="0">
              <a:latin typeface="宋体" charset="-122"/>
            </a:endParaRPr>
          </a:p>
          <a:p>
            <a:endParaRPr lang="zh-CN" altLang="en-US" smtClean="0">
              <a:latin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800" smtClean="0">
                <a:latin typeface="Tahoma"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P147</a:t>
            </a:r>
          </a:p>
          <a:p>
            <a:r>
              <a:rPr lang="zh-CN" altLang="en-US" sz="1800" smtClean="0">
                <a:latin typeface="Tahoma" pitchFamily="34" charset="0"/>
              </a:rPr>
              <a:t>    位于</a:t>
            </a:r>
            <a:r>
              <a:rPr lang="en-US" altLang="zh-CN" sz="1800" smtClean="0">
                <a:latin typeface="Tahoma" pitchFamily="34" charset="0"/>
              </a:rPr>
              <a:t>counter8</a:t>
            </a:r>
            <a:r>
              <a:rPr lang="zh-CN" altLang="en-US" sz="1800" smtClean="0">
                <a:latin typeface="Tahoma" pitchFamily="34" charset="0"/>
              </a:rPr>
              <a:t>文件夹，参见</a:t>
            </a:r>
            <a:r>
              <a:rPr lang="en-US" altLang="zh-CN" sz="1800" smtClean="0">
                <a:latin typeface="Tahoma" pitchFamily="34" charset="0"/>
              </a:rPr>
              <a:t>counter8.vwf</a:t>
            </a:r>
          </a:p>
          <a:p>
            <a:r>
              <a:rPr lang="zh-CN" altLang="en-US" sz="2000" smtClean="0">
                <a:latin typeface="Tahoma" pitchFamily="34" charset="0"/>
              </a:rPr>
              <a:t>    缩减运算：对单个操作数进行缩减运算后，运算结果缩减到</a:t>
            </a:r>
            <a:r>
              <a:rPr lang="en-US" altLang="zh-CN" sz="2000" smtClean="0">
                <a:latin typeface="Tahoma" pitchFamily="34" charset="0"/>
              </a:rPr>
              <a:t>1</a:t>
            </a:r>
            <a:r>
              <a:rPr lang="zh-CN" altLang="en-US" sz="2000" smtClean="0">
                <a:latin typeface="Tahoma" pitchFamily="34" charset="0"/>
              </a:rPr>
              <a:t>位。</a:t>
            </a:r>
          </a:p>
          <a:p>
            <a:r>
              <a:rPr lang="zh-CN" altLang="en-US" sz="2000" smtClean="0">
                <a:latin typeface="Tahoma" pitchFamily="34" charset="0"/>
              </a:rPr>
              <a:t>    位运算：对两个操作数的相应位进行运算，操作数为几位，则运算结果也为几位。</a:t>
            </a:r>
            <a:endParaRPr lang="zh-CN" altLang="en-US" sz="1800" smtClean="0">
              <a:latin typeface="Tahoma" pitchFamily="34" charset="0"/>
            </a:endParaRPr>
          </a:p>
          <a:p>
            <a:endParaRPr lang="zh-CN" altLang="en-US" sz="1000" smtClean="0">
              <a:latin typeface="宋体"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b="1" smtClean="0"/>
              <a:t>    </a:t>
            </a:r>
            <a:r>
              <a:rPr kumimoji="1" lang="en-US" altLang="zh-CN" smtClean="0"/>
              <a:t>Verilog HDL</a:t>
            </a:r>
            <a:r>
              <a:rPr kumimoji="1" lang="zh-CN" altLang="en-US" smtClean="0"/>
              <a:t>的行为描述是最能体现</a:t>
            </a:r>
            <a:r>
              <a:rPr kumimoji="1" lang="en-US" altLang="zh-CN" smtClean="0"/>
              <a:t>EDA</a:t>
            </a:r>
            <a:r>
              <a:rPr kumimoji="1" lang="zh-CN" altLang="en-US" smtClean="0"/>
              <a:t>风格的硬件描述方式，它既可以描述简单的逻辑门，也可以描述复杂的数字系统乃至微处理器；既可以描述组合逻辑电路，也可以描述时序逻辑电路。</a:t>
            </a:r>
            <a:endParaRPr lang="zh-CN" altLang="en-US" sz="2400" smtClean="0">
              <a:latin typeface="方正姚体" pitchFamily="2" charset="-122"/>
              <a:ea typeface="方正姚体" pitchFamily="2" charset="-122"/>
            </a:endParaRPr>
          </a:p>
          <a:p>
            <a:pPr eaLnBrk="1" hangingPunct="1"/>
            <a:r>
              <a:rPr lang="zh-CN" altLang="en-US" sz="2400" smtClean="0">
                <a:latin typeface="方正姚体" pitchFamily="2" charset="-122"/>
                <a:ea typeface="方正姚体" pitchFamily="2" charset="-122"/>
              </a:rPr>
              <a:t>    </a:t>
            </a:r>
            <a:endParaRPr lang="zh-CN" alt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b="1" smtClean="0"/>
              <a:t>    </a:t>
            </a:r>
            <a:r>
              <a:rPr lang="zh-CN" altLang="en-US" sz="2400" smtClean="0">
                <a:latin typeface="方正姚体" pitchFamily="2" charset="-122"/>
                <a:ea typeface="方正姚体"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P171[</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7.4] </a:t>
            </a:r>
          </a:p>
          <a:p>
            <a:pPr eaLnBrk="1" hangingPunct="1"/>
            <a:r>
              <a:rPr lang="en-US" altLang="zh-CN" smtClean="0"/>
              <a:t>    out</a:t>
            </a:r>
            <a:r>
              <a:rPr lang="zh-CN" altLang="en-US" smtClean="0"/>
              <a:t>为</a:t>
            </a:r>
            <a:r>
              <a:rPr lang="en-US" altLang="zh-CN" smtClean="0"/>
              <a:t>4</a:t>
            </a:r>
            <a:r>
              <a:rPr lang="zh-CN" altLang="en-US" smtClean="0"/>
              <a:t>个乘积项的或。</a:t>
            </a:r>
            <a:endParaRPr lang="en-US" altLang="zh-CN" smtClean="0"/>
          </a:p>
          <a:p>
            <a:pPr eaLnBrk="1" hangingPunct="1"/>
            <a:r>
              <a:rPr lang="zh-CN" altLang="en-US" smtClean="0"/>
              <a:t>    因为这里输入信号均只有一位，所以运算符也可以采用位运算符。但建议逻辑运算时，无论输入信号的位数为多少，都采用逻辑运算符，不易出错。</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z="2400" smtClean="0">
                <a:latin typeface="方正姚体" pitchFamily="2" charset="-122"/>
                <a:ea typeface="方正姚体"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zh-CN" smtClean="0"/>
              <a:t>（第</a:t>
            </a:r>
            <a:r>
              <a:rPr lang="en-US" altLang="zh-CN" smtClean="0"/>
              <a:t>4</a:t>
            </a:r>
            <a:r>
              <a:rPr lang="zh-CN" altLang="zh-CN" smtClean="0"/>
              <a:t>版）》</a:t>
            </a:r>
            <a:r>
              <a:rPr lang="en-US" altLang="zh-CN" smtClean="0"/>
              <a:t>P170[</a:t>
            </a:r>
            <a:r>
              <a:rPr lang="zh-CN" altLang="zh-CN" smtClean="0"/>
              <a:t>例</a:t>
            </a:r>
            <a:r>
              <a:rPr lang="en-US" altLang="zh-CN" smtClean="0"/>
              <a:t>7.2]</a:t>
            </a:r>
            <a:endParaRPr lang="en-US" altLang="zh-CN" sz="2400" smtClean="0">
              <a:latin typeface="方正姚体" pitchFamily="2" charset="-122"/>
              <a:ea typeface="方正姚体" pitchFamily="2" charset="-122"/>
            </a:endParaRPr>
          </a:p>
          <a:p>
            <a:r>
              <a:rPr lang="en-US" altLang="zh-CN" sz="1400" smtClean="0">
                <a:solidFill>
                  <a:srgbClr val="009900"/>
                </a:solidFill>
                <a:latin typeface="华文新魏" pitchFamily="2" charset="-122"/>
                <a:ea typeface="华文新魏" pitchFamily="2" charset="-122"/>
              </a:rPr>
              <a:t>    case</a:t>
            </a:r>
            <a:r>
              <a:rPr lang="zh-CN" altLang="en-US" sz="1400" smtClean="0">
                <a:solidFill>
                  <a:srgbClr val="009900"/>
                </a:solidFill>
                <a:latin typeface="华文新魏" pitchFamily="2" charset="-122"/>
                <a:ea typeface="华文新魏" pitchFamily="2" charset="-122"/>
              </a:rPr>
              <a:t>语句特别适于描述</a:t>
            </a:r>
            <a:r>
              <a:rPr lang="zh-CN" altLang="en-US" sz="2000" smtClean="0">
                <a:latin typeface="方正姚体" pitchFamily="2" charset="-122"/>
                <a:ea typeface="方正姚体" pitchFamily="2" charset="-122"/>
              </a:rPr>
              <a:t>数据选择器、译码器等。</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z="1600" smtClean="0">
                <a:latin typeface="方正姚体" pitchFamily="2" charset="-122"/>
                <a:ea typeface="方正姚体" pitchFamily="2" charset="-122"/>
              </a:rPr>
              <a:t>    见</a:t>
            </a:r>
            <a:r>
              <a:rPr lang="en-US" altLang="zh-CN" sz="1600" smtClean="0">
                <a:solidFill>
                  <a:srgbClr val="CC0066"/>
                </a:solidFill>
                <a:latin typeface="方正姚体" pitchFamily="2" charset="-122"/>
                <a:ea typeface="方正姚体" pitchFamily="2" charset="-122"/>
              </a:rPr>
              <a:t>《</a:t>
            </a:r>
            <a:r>
              <a:rPr lang="zh-CN" altLang="en-US" sz="1600" smtClean="0">
                <a:solidFill>
                  <a:srgbClr val="CC0066"/>
                </a:solidFill>
                <a:latin typeface="方正姚体" pitchFamily="2" charset="-122"/>
                <a:ea typeface="方正姚体" pitchFamily="2" charset="-122"/>
              </a:rPr>
              <a:t>数字系统设计与</a:t>
            </a:r>
            <a:r>
              <a:rPr lang="en-US" altLang="zh-CN" sz="16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P171[</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7.5]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2400" smtClean="0">
                <a:latin typeface="华文新魏" pitchFamily="2" charset="-122"/>
                <a:ea typeface="华文新魏" pitchFamily="2" charset="-122"/>
              </a:rPr>
              <a:t>尽量避免用门级描述</a:t>
            </a:r>
            <a:r>
              <a:rPr lang="en-US" altLang="zh-CN" sz="2400" smtClean="0">
                <a:ea typeface="华文新魏" pitchFamily="2" charset="-122"/>
              </a:rPr>
              <a:t>——</a:t>
            </a:r>
            <a:r>
              <a:rPr lang="zh-CN" altLang="en-US" sz="2400" smtClean="0">
                <a:latin typeface="华文新魏" pitchFamily="2" charset="-122"/>
                <a:ea typeface="华文新魏" pitchFamily="2" charset="-122"/>
              </a:rPr>
              <a:t>因为对于复杂的系统难以推出逻辑表达式，化简太繁琐！</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b="1" smtClean="0"/>
              <a:t>怎样减少器件逻辑资源的耗用？</a:t>
            </a:r>
            <a:endParaRPr lang="zh-CN" altLang="en-US" smtClean="0"/>
          </a:p>
          <a:p>
            <a:r>
              <a:rPr lang="zh-CN" altLang="en-US" smtClean="0"/>
              <a:t>如果逻辑关系比较清晰，可以采用算法级抽象级别，即用</a:t>
            </a:r>
            <a:r>
              <a:rPr lang="zh-CN" altLang="en-US" b="1" smtClean="0"/>
              <a:t>逻辑表达式</a:t>
            </a:r>
            <a:r>
              <a:rPr lang="zh-CN" altLang="en-US" smtClean="0"/>
              <a:t>来描述系统，而不用</a:t>
            </a:r>
            <a:r>
              <a:rPr lang="en-US" altLang="zh-CN" smtClean="0"/>
              <a:t>if-else</a:t>
            </a:r>
            <a:r>
              <a:rPr lang="zh-CN" altLang="en-US" smtClean="0"/>
              <a:t>或</a:t>
            </a:r>
            <a:r>
              <a:rPr lang="en-US" altLang="zh-CN" smtClean="0"/>
              <a:t>case</a:t>
            </a:r>
            <a:r>
              <a:rPr lang="zh-CN" altLang="en-US" smtClean="0"/>
              <a:t>语句，这样将降低器件资源耗用！</a:t>
            </a:r>
            <a:r>
              <a:rPr lang="en-US" altLang="zh-CN" smtClean="0"/>
              <a:t>——</a:t>
            </a:r>
            <a:r>
              <a:rPr lang="zh-CN" altLang="en-US" smtClean="0"/>
              <a:t>在器件容量足够大时，还是建议采用 </a:t>
            </a:r>
            <a:r>
              <a:rPr lang="en-US" altLang="zh-CN" smtClean="0"/>
              <a:t>if-else</a:t>
            </a:r>
            <a:r>
              <a:rPr lang="zh-CN" altLang="en-US" smtClean="0"/>
              <a:t>或</a:t>
            </a:r>
            <a:r>
              <a:rPr lang="en-US" altLang="zh-CN" smtClean="0"/>
              <a:t>case</a:t>
            </a:r>
            <a:r>
              <a:rPr lang="zh-CN" altLang="en-US" smtClean="0"/>
              <a:t>语句，使得程序代码简单、思路清晰，便于维护和修改。</a:t>
            </a:r>
            <a:endParaRPr lang="en-US" altLang="zh-CN" smtClean="0">
              <a:sym typeface="Wingdings" pitchFamily="2" charset="2"/>
            </a:endParaRPr>
          </a:p>
          <a:p>
            <a:r>
              <a:rPr lang="zh-CN" altLang="en-US" b="1" smtClean="0">
                <a:sym typeface="Wingdings" pitchFamily="2" charset="2"/>
              </a:rPr>
              <a:t>    </a:t>
            </a:r>
            <a:r>
              <a:rPr lang="en-US" altLang="zh-CN" b="1" smtClean="0"/>
              <a:t>if</a:t>
            </a:r>
            <a:r>
              <a:rPr lang="zh-CN" altLang="en-US" b="1" smtClean="0"/>
              <a:t>语句与</a:t>
            </a:r>
            <a:r>
              <a:rPr lang="en-US" altLang="zh-CN" b="1" smtClean="0"/>
              <a:t>case</a:t>
            </a:r>
            <a:r>
              <a:rPr lang="zh-CN" altLang="en-US" b="1" smtClean="0"/>
              <a:t>语句的合理使用</a:t>
            </a:r>
            <a:endParaRPr lang="zh-CN" altLang="en-US" smtClean="0"/>
          </a:p>
          <a:p>
            <a:pPr lvl="1"/>
            <a:r>
              <a:rPr lang="en-US" altLang="zh-CN" smtClean="0"/>
              <a:t>if</a:t>
            </a:r>
            <a:r>
              <a:rPr lang="zh-CN" altLang="en-US" smtClean="0"/>
              <a:t>语句和</a:t>
            </a:r>
            <a:r>
              <a:rPr lang="en-US" altLang="zh-CN" smtClean="0"/>
              <a:t>case</a:t>
            </a:r>
            <a:r>
              <a:rPr lang="zh-CN" altLang="en-US" smtClean="0"/>
              <a:t>语句这两种表述方式所使用的资源完全不同。</a:t>
            </a:r>
          </a:p>
          <a:p>
            <a:pPr lvl="1"/>
            <a:r>
              <a:rPr lang="en-US" altLang="zh-CN" smtClean="0"/>
              <a:t>case</a:t>
            </a:r>
            <a:r>
              <a:rPr lang="zh-CN" altLang="en-US" smtClean="0"/>
              <a:t>语句各分支之间的关系是平行关系，在大多数综合器中都被综合成</a:t>
            </a:r>
            <a:r>
              <a:rPr lang="zh-CN" altLang="en-US" b="1" smtClean="0"/>
              <a:t>多路选择器结构</a:t>
            </a:r>
            <a:r>
              <a:rPr lang="zh-CN" altLang="en-US" smtClean="0"/>
              <a:t>，所以综合效率高，硬件结构简单，但各选项间没有优先关系。</a:t>
            </a:r>
          </a:p>
          <a:p>
            <a:pPr lvl="1"/>
            <a:r>
              <a:rPr lang="en-US" altLang="zh-CN" smtClean="0"/>
              <a:t>if</a:t>
            </a:r>
            <a:r>
              <a:rPr lang="zh-CN" altLang="en-US" smtClean="0"/>
              <a:t>语句则是被综合成</a:t>
            </a:r>
            <a:r>
              <a:rPr lang="zh-CN" altLang="en-US" b="1" smtClean="0"/>
              <a:t>多路选择器链</a:t>
            </a:r>
            <a:r>
              <a:rPr lang="zh-CN" altLang="en-US" smtClean="0"/>
              <a:t>结构，它是带优先级的选择，越靠上层的条件优先级越高，这些条件表达式中的信号在综合时也越靠近输出端。建立优先级结构</a:t>
            </a:r>
            <a:r>
              <a:rPr lang="zh-CN" altLang="en-US" b="1" smtClean="0"/>
              <a:t>会消耗大量的组合逻辑</a:t>
            </a:r>
            <a:r>
              <a:rPr lang="zh-CN" altLang="en-US" smtClean="0"/>
              <a:t>，因此它的综合效率比</a:t>
            </a:r>
            <a:r>
              <a:rPr lang="en-US" altLang="zh-CN" smtClean="0"/>
              <a:t>case</a:t>
            </a:r>
            <a:r>
              <a:rPr lang="zh-CN" altLang="en-US" smtClean="0"/>
              <a:t>语句低。</a:t>
            </a:r>
          </a:p>
          <a:p>
            <a:pPr lvl="1"/>
            <a:r>
              <a:rPr lang="zh-CN" altLang="en-US" smtClean="0"/>
              <a:t>因此在能够使用</a:t>
            </a:r>
            <a:r>
              <a:rPr lang="en-US" altLang="zh-CN" smtClean="0"/>
              <a:t>case</a:t>
            </a:r>
            <a:r>
              <a:rPr lang="zh-CN" altLang="en-US" smtClean="0"/>
              <a:t>语句的地方尽量使用</a:t>
            </a:r>
            <a:r>
              <a:rPr lang="en-US" altLang="zh-CN" smtClean="0"/>
              <a:t>case</a:t>
            </a:r>
            <a:r>
              <a:rPr lang="zh-CN" altLang="en-US" smtClean="0"/>
              <a:t>语句来代替</a:t>
            </a:r>
            <a:r>
              <a:rPr lang="en-US" altLang="zh-CN" smtClean="0"/>
              <a:t>if</a:t>
            </a:r>
            <a:r>
              <a:rPr lang="zh-CN" altLang="en-US" smtClean="0"/>
              <a:t>语句。</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2400" smtClean="0"/>
              <a:t>    卡诺图曾是数字逻辑电路设计中的一种重要工具，但随着</a:t>
            </a:r>
            <a:r>
              <a:rPr lang="en-US" altLang="zh-CN" sz="2400" smtClean="0"/>
              <a:t>EDA</a:t>
            </a:r>
            <a:r>
              <a:rPr lang="zh-CN" altLang="en-US" sz="2400" smtClean="0"/>
              <a:t>技术的出现，它已逐渐退出了历史舞台。</a:t>
            </a:r>
          </a:p>
          <a:p>
            <a:r>
              <a:rPr kumimoji="1" lang="zh-CN" altLang="en-US" smtClean="0"/>
              <a:t>最小项推导法</a:t>
            </a:r>
          </a:p>
          <a:p>
            <a:r>
              <a:rPr kumimoji="1" lang="zh-CN" altLang="en-US" smtClean="0"/>
              <a:t>     使输出为</a:t>
            </a:r>
            <a:r>
              <a:rPr kumimoji="1" lang="en-US" altLang="zh-CN" smtClean="0"/>
              <a:t>1</a:t>
            </a:r>
            <a:r>
              <a:rPr kumimoji="1" lang="zh-CN" altLang="en-US" smtClean="0"/>
              <a:t>的输入组合写成乘积项的形式，其中取值为</a:t>
            </a:r>
            <a:r>
              <a:rPr kumimoji="1" lang="en-US" altLang="zh-CN" smtClean="0"/>
              <a:t>1</a:t>
            </a:r>
            <a:r>
              <a:rPr kumimoji="1" lang="zh-CN" altLang="en-US" smtClean="0"/>
              <a:t>的输入用原变量表示，取值为</a:t>
            </a:r>
            <a:r>
              <a:rPr kumimoji="1" lang="en-US" altLang="zh-CN" smtClean="0"/>
              <a:t>0</a:t>
            </a:r>
            <a:r>
              <a:rPr kumimoji="1" lang="zh-CN" altLang="en-US" smtClean="0"/>
              <a:t>的输入用反变量表示，然后把这些乘积项加起来。</a:t>
            </a:r>
          </a:p>
          <a:p>
            <a:r>
              <a:rPr kumimoji="1" lang="zh-CN" altLang="en-US" smtClean="0"/>
              <a:t>最大项推导法  </a:t>
            </a:r>
          </a:p>
          <a:p>
            <a:r>
              <a:rPr kumimoji="1" lang="zh-CN" altLang="en-US" smtClean="0"/>
              <a:t>  把使输出为</a:t>
            </a:r>
            <a:r>
              <a:rPr kumimoji="1" lang="en-US" altLang="zh-CN" smtClean="0"/>
              <a:t>0</a:t>
            </a:r>
            <a:r>
              <a:rPr kumimoji="1" lang="zh-CN" altLang="en-US" smtClean="0"/>
              <a:t>的输入组合写成和项的形式，其中取值为</a:t>
            </a:r>
            <a:r>
              <a:rPr kumimoji="1" lang="en-US" altLang="zh-CN" smtClean="0"/>
              <a:t>0</a:t>
            </a:r>
            <a:r>
              <a:rPr kumimoji="1" lang="zh-CN" altLang="en-US" smtClean="0"/>
              <a:t>的输入用原变量表示，取值为</a:t>
            </a:r>
            <a:r>
              <a:rPr kumimoji="1" lang="en-US" altLang="zh-CN" smtClean="0"/>
              <a:t>1</a:t>
            </a:r>
            <a:r>
              <a:rPr kumimoji="1" lang="zh-CN" altLang="en-US" smtClean="0"/>
              <a:t>的输入用反变量表示，然后把这些和项乘起来。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900" smtClean="0"/>
              <a:t>    异或门电路的用途</a:t>
            </a:r>
            <a:r>
              <a:rPr lang="en-US" altLang="zh-CN" sz="900" smtClean="0"/>
              <a:t>——</a:t>
            </a:r>
            <a:r>
              <a:rPr lang="zh-CN" altLang="en-US" sz="900" smtClean="0"/>
              <a:t>可控的数码原码</a:t>
            </a:r>
            <a:r>
              <a:rPr lang="en-US" altLang="zh-CN" sz="900" smtClean="0"/>
              <a:t>/</a:t>
            </a:r>
            <a:r>
              <a:rPr lang="zh-CN" altLang="en-US" sz="900" smtClean="0"/>
              <a:t>反码输出器、数码比较器、求两数码的算术和</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90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b="1" smtClean="0"/>
              <a:t>    </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》P19</a:t>
            </a:r>
          </a:p>
          <a:p>
            <a:endParaRPr lang="zh-CN" altLang="en-US" sz="1000" smtClean="0">
              <a:latin typeface="宋体"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kumimoji="1" lang="zh-CN" altLang="en-US" smtClean="0"/>
              <a:t>    首先仔细分析逻辑问题，列出真值表；然后根据真值表写出逻辑函数的标准表达式（标准与或式、标准或与式）；再利用公式简化法进行逻辑函数的简化，得出函数式的最简形式；必要的话进行表达式转换，将表达式转换为满足器件需要的形式，例如将与或式转换为与非与非式（只用一种门</a:t>
            </a:r>
            <a:r>
              <a:rPr kumimoji="1" lang="en-US" altLang="zh-CN" smtClean="0"/>
              <a:t>——</a:t>
            </a:r>
            <a:r>
              <a:rPr kumimoji="1" lang="zh-CN" altLang="en-US" smtClean="0"/>
              <a:t>与非门）；最后画出逻辑图。</a:t>
            </a:r>
          </a:p>
          <a:p>
            <a:pPr algn="just"/>
            <a:r>
              <a:rPr kumimoji="1" lang="zh-CN" altLang="en-US" smtClean="0"/>
              <a:t>    三人表决器电路的逻辑函数的化简参见“</a:t>
            </a:r>
            <a:r>
              <a:rPr kumimoji="1" lang="en-US" altLang="zh-CN" smtClean="0"/>
              <a:t>2.4.1</a:t>
            </a:r>
            <a:r>
              <a:rPr lang="en-US" altLang="zh-CN" smtClean="0"/>
              <a:t>  </a:t>
            </a:r>
            <a:r>
              <a:rPr lang="zh-CN" altLang="en-US" smtClean="0"/>
              <a:t>逻辑函数简化的意义”，增加两项</a:t>
            </a:r>
            <a:r>
              <a:rPr lang="en-US" altLang="zh-CN" smtClean="0"/>
              <a:t>ABC</a:t>
            </a:r>
            <a:r>
              <a:rPr lang="zh-CN" altLang="en-US" smtClean="0"/>
              <a:t>，然后利用互补律。</a:t>
            </a:r>
          </a:p>
          <a:p>
            <a:endParaRPr lang="zh-CN" alt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smtClean="0"/>
              <a:t>   Verilog HDL</a:t>
            </a:r>
            <a:r>
              <a:rPr lang="zh-CN" altLang="en-US" smtClean="0">
                <a:solidFill>
                  <a:srgbClr val="CC0066"/>
                </a:solidFill>
              </a:rPr>
              <a:t>数据对象</a:t>
            </a:r>
            <a:r>
              <a:rPr kumimoji="1" lang="zh-CN" altLang="en-US" smtClean="0"/>
              <a:t>是指用来存放各种类型数据的容器，包括常量和变量。</a:t>
            </a:r>
          </a:p>
          <a:p>
            <a:endParaRPr kumimoji="1" lang="zh-CN" altLang="en-US"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smtClean="0"/>
              <a:t>  </a:t>
            </a:r>
            <a:r>
              <a:rPr kumimoji="1" lang="zh-CN" altLang="en-US" smtClean="0"/>
              <a:t>重点掌握高层次描述方法。</a:t>
            </a:r>
          </a:p>
          <a:p>
            <a:r>
              <a:rPr kumimoji="1" lang="en-US" altLang="zh-CN" smtClean="0"/>
              <a:t>  </a:t>
            </a:r>
            <a:r>
              <a:rPr kumimoji="1" lang="zh-CN" altLang="en-US" smtClean="0"/>
              <a:t>通过分析编译报告比较，采用哪种方法系统速度最快？采用哪种方法耗用逻辑资源最少？采用哪种方法描述最直观？采用哪种方法描述最简单？采用哪种方法耗用逻辑资源最多？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    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》P20</a:t>
            </a:r>
          </a:p>
          <a:p>
            <a:r>
              <a:rPr lang="zh-CN" altLang="en-US" sz="2200" smtClean="0">
                <a:solidFill>
                  <a:srgbClr val="CC0066"/>
                </a:solidFill>
              </a:rPr>
              <a:t>    一般将顶层模块放在程序的最前面！注意</a:t>
            </a:r>
            <a:r>
              <a:rPr lang="zh-CN" altLang="en-US" sz="1400" smtClean="0">
                <a:solidFill>
                  <a:srgbClr val="FF00FF"/>
                </a:solidFill>
              </a:rPr>
              <a:t>源文件名称与顶层模块同名！</a:t>
            </a:r>
            <a:endParaRPr lang="zh-CN" altLang="en-US" sz="2200" smtClean="0">
              <a:solidFill>
                <a:srgbClr val="CC0066"/>
              </a:solidFill>
              <a:latin typeface="方正姚体" pitchFamily="2" charset="-122"/>
              <a:ea typeface="方正姚体" pitchFamily="2" charset="-122"/>
            </a:endParaRPr>
          </a:p>
          <a:p>
            <a:endParaRPr lang="zh-CN" altLang="en-US" sz="2200" smtClean="0">
              <a:solidFill>
                <a:srgbClr val="CC0066"/>
              </a:solidFill>
              <a:latin typeface="方正姚体" pitchFamily="2" charset="-122"/>
              <a:ea typeface="方正姚体" pitchFamily="2" charset="-122"/>
            </a:endParaRPr>
          </a:p>
          <a:p>
            <a:endParaRPr lang="zh-CN" altLang="en-US" sz="1000" smtClean="0">
              <a:latin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b="1" smtClean="0">
                <a:ea typeface="黑体" pitchFamily="49" charset="-122"/>
              </a:rPr>
              <a:t>      模块是可以进行层次嵌套的</a:t>
            </a:r>
            <a:r>
              <a:rPr lang="en-US" altLang="zh-CN" smtClean="0"/>
              <a:t>——</a:t>
            </a:r>
            <a:r>
              <a:rPr lang="zh-CN" altLang="en-US" smtClean="0"/>
              <a:t>将大型数字电路或数字系统设计分割成不同的小模块来实现特定的功能，最后通过顶层模块调用子模块来实现整体功能；在子模块中，又可以调用下一级子模块。</a:t>
            </a:r>
            <a:r>
              <a:rPr lang="zh-CN" altLang="en-US" smtClean="0">
                <a:latin typeface="宋体" charset="-122"/>
              </a:rPr>
              <a:t>参见</a:t>
            </a:r>
            <a:r>
              <a:rPr lang="en-US" altLang="zh-CN" smtClean="0">
                <a:latin typeface="宋体" charset="-122"/>
              </a:rPr>
              <a:t>《</a:t>
            </a:r>
            <a:r>
              <a:rPr lang="zh-CN" altLang="en-US" smtClean="0">
                <a:latin typeface="宋体" charset="-122"/>
              </a:rPr>
              <a:t>数字系统设计与</a:t>
            </a:r>
            <a:r>
              <a:rPr lang="en-US" altLang="zh-CN" smtClean="0"/>
              <a:t>Verilog HDL</a:t>
            </a:r>
            <a:r>
              <a:rPr lang="en-US" altLang="zh-CN" smtClean="0">
                <a:latin typeface="宋体" charset="-122"/>
              </a:rPr>
              <a:t>》</a:t>
            </a:r>
            <a:r>
              <a:rPr lang="en-US" altLang="zh-CN" smtClean="0"/>
              <a:t>P233 PCM</a:t>
            </a:r>
            <a:r>
              <a:rPr lang="zh-CN" altLang="en-US" smtClean="0">
                <a:latin typeface="宋体" charset="-122"/>
              </a:rPr>
              <a:t>采编器。</a:t>
            </a:r>
            <a:r>
              <a:rPr lang="zh-CN" altLang="en-US" smtClean="0"/>
              <a:t> </a:t>
            </a:r>
          </a:p>
          <a:p>
            <a:r>
              <a:rPr lang="zh-CN" altLang="en-US" b="1" smtClean="0">
                <a:latin typeface="方正姚体" pitchFamily="2" charset="-122"/>
                <a:ea typeface="方正姚体" pitchFamily="2" charset="-122"/>
              </a:rPr>
              <a:t>       端口定义</a:t>
            </a:r>
            <a:r>
              <a:rPr lang="en-US" altLang="zh-CN" smtClean="0">
                <a:ea typeface="方正姚体" pitchFamily="2" charset="-122"/>
              </a:rPr>
              <a:t>——</a:t>
            </a:r>
            <a:r>
              <a:rPr lang="zh-CN" altLang="en-US" smtClean="0">
                <a:latin typeface="方正姚体" pitchFamily="2" charset="-122"/>
                <a:ea typeface="方正姚体" pitchFamily="2" charset="-122"/>
              </a:rPr>
              <a:t>声明模块的输入和输出端口</a:t>
            </a:r>
            <a:r>
              <a:rPr lang="zh-CN" altLang="en-US" smtClean="0"/>
              <a:t>：在模块名的后面，在括号内列出所有的端口名称，并用逗号分隔。 </a:t>
            </a:r>
            <a:endParaRPr lang="zh-CN" altLang="en-US" smtClean="0">
              <a:latin typeface="方正姚体" pitchFamily="2" charset="-122"/>
              <a:ea typeface="方正姚体" pitchFamily="2" charset="-122"/>
            </a:endParaRPr>
          </a:p>
          <a:p>
            <a:endParaRPr lang="zh-CN" altLang="en-US" smtClean="0">
              <a:latin typeface="方正姚体" pitchFamily="2" charset="-122"/>
              <a:ea typeface="方正姚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800" smtClean="0">
                <a:latin typeface="Tahoma" pitchFamily="34" charset="0"/>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P149</a:t>
            </a:r>
            <a:r>
              <a:rPr lang="zh-CN" altLang="en-US" sz="1800" smtClean="0">
                <a:latin typeface="Tahoma" pitchFamily="34" charset="0"/>
              </a:rPr>
              <a:t>，或</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复杂数字逻辑系统的</a:t>
            </a:r>
            <a:r>
              <a:rPr lang="en-US" altLang="zh-CN" sz="2200" smtClean="0">
                <a:solidFill>
                  <a:srgbClr val="CC0066"/>
                </a:solidFill>
                <a:latin typeface="方正姚体" pitchFamily="2" charset="-122"/>
                <a:ea typeface="方正姚体" pitchFamily="2" charset="-122"/>
              </a:rPr>
              <a:t>Verilog HDL</a:t>
            </a:r>
            <a:r>
              <a:rPr lang="zh-CN" altLang="en-US" sz="2200" smtClean="0">
                <a:solidFill>
                  <a:srgbClr val="CC0066"/>
                </a:solidFill>
                <a:latin typeface="方正姚体" pitchFamily="2" charset="-122"/>
                <a:ea typeface="方正姚体" pitchFamily="2" charset="-122"/>
              </a:rPr>
              <a:t>设计技术和方法</a:t>
            </a:r>
            <a:r>
              <a:rPr lang="en-US" altLang="zh-CN" sz="2200" smtClean="0">
                <a:solidFill>
                  <a:srgbClr val="CC0066"/>
                </a:solidFill>
                <a:latin typeface="方正姚体" pitchFamily="2" charset="-122"/>
                <a:ea typeface="方正姚体" pitchFamily="2" charset="-122"/>
              </a:rPr>
              <a:t>》P21</a:t>
            </a:r>
          </a:p>
          <a:p>
            <a:r>
              <a:rPr lang="zh-CN" altLang="en-US" sz="1400" smtClean="0"/>
              <a:t>    </a:t>
            </a:r>
            <a:r>
              <a:rPr lang="zh-CN" altLang="zh-CN" sz="1400" smtClean="0"/>
              <a:t>用assign 语句（</a:t>
            </a:r>
            <a:r>
              <a:rPr lang="zh-CN" altLang="zh-CN" b="1" smtClean="0"/>
              <a:t>连续赋值语句）</a:t>
            </a:r>
            <a:r>
              <a:rPr lang="zh-CN" altLang="en-US" sz="1400" smtClean="0"/>
              <a:t>通常是用逻辑表达式来描述</a:t>
            </a:r>
            <a:r>
              <a:rPr lang="zh-CN" altLang="zh-CN" smtClean="0"/>
              <a:t>逻辑功能</a:t>
            </a:r>
            <a:endParaRPr lang="zh-CN" altLang="en-US" sz="1400" smtClean="0">
              <a:ea typeface="华文新魏" pitchFamily="2" charset="-122"/>
            </a:endParaRPr>
          </a:p>
          <a:p>
            <a:r>
              <a:rPr lang="zh-CN" altLang="en-US" sz="2000" b="1" smtClean="0">
                <a:solidFill>
                  <a:schemeClr val="tx2"/>
                </a:solidFill>
                <a:latin typeface="华文新魏" pitchFamily="2" charset="-122"/>
                <a:ea typeface="华文新魏" pitchFamily="2" charset="-122"/>
              </a:rPr>
              <a:t>    </a:t>
            </a:r>
            <a:r>
              <a:rPr lang="zh-CN" altLang="zh-CN" sz="2000" b="1" smtClean="0">
                <a:solidFill>
                  <a:schemeClr val="tx2"/>
                </a:solidFill>
                <a:latin typeface="华文新魏" pitchFamily="2" charset="-122"/>
                <a:ea typeface="华文新魏" pitchFamily="2" charset="-122"/>
              </a:rPr>
              <a:t>元件例化方法与图形输入方式下调入库元件</a:t>
            </a:r>
            <a:r>
              <a:rPr lang="zh-CN" altLang="en-US" sz="2000" b="1" smtClean="0">
                <a:solidFill>
                  <a:schemeClr val="tx2"/>
                </a:solidFill>
                <a:latin typeface="华文新魏" pitchFamily="2" charset="-122"/>
                <a:ea typeface="华文新魏" pitchFamily="2" charset="-122"/>
              </a:rPr>
              <a:t>作用</a:t>
            </a:r>
            <a:r>
              <a:rPr lang="zh-CN" altLang="zh-CN" sz="2000" b="1" smtClean="0">
                <a:solidFill>
                  <a:schemeClr val="tx2"/>
                </a:solidFill>
                <a:latin typeface="华文新魏" pitchFamily="2" charset="-122"/>
                <a:ea typeface="华文新魏" pitchFamily="2" charset="-122"/>
              </a:rPr>
              <a:t>一样。</a:t>
            </a:r>
            <a:endParaRPr lang="zh-CN" altLang="en-US" sz="2000" b="1" smtClean="0">
              <a:solidFill>
                <a:schemeClr val="tx2"/>
              </a:solidFill>
              <a:latin typeface="华文新魏" pitchFamily="2" charset="-122"/>
              <a:ea typeface="华文新魏" pitchFamily="2" charset="-122"/>
            </a:endParaRPr>
          </a:p>
          <a:p>
            <a:r>
              <a:rPr lang="zh-CN" altLang="en-US" smtClean="0"/>
              <a:t>    例化元件名也可以省略！（如</a:t>
            </a:r>
            <a:r>
              <a:rPr lang="en-US" altLang="zh-CN" smtClean="0"/>
              <a:t>and myand3( f,a,b,c)</a:t>
            </a:r>
            <a:r>
              <a:rPr lang="zh-CN" altLang="en-US" smtClean="0"/>
              <a:t>；也可以写为</a:t>
            </a:r>
            <a:r>
              <a:rPr lang="en-US" altLang="zh-CN" smtClean="0"/>
              <a:t>and ( f,a,b,c)</a:t>
            </a:r>
            <a:r>
              <a:rPr lang="zh-CN" altLang="en-US" smtClean="0"/>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solidFill>
                <a:srgbClr val="FF3399"/>
              </a:solidFill>
              <a:latin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sz="1300" smtClean="0"/>
              <a:t>    硬件电路的行为特性主要指电路输入、输出信号间的逻辑关系。一般用</a:t>
            </a:r>
            <a:r>
              <a:rPr lang="en-US" altLang="zh-CN" smtClean="0">
                <a:solidFill>
                  <a:srgbClr val="CC0066"/>
                </a:solidFill>
              </a:rPr>
              <a:t>always</a:t>
            </a:r>
            <a:r>
              <a:rPr lang="zh-CN" altLang="en-US" sz="1300" smtClean="0"/>
              <a:t>过程语句来描述。</a:t>
            </a:r>
          </a:p>
          <a:p>
            <a:pPr eaLnBrk="1" hangingPunct="1"/>
            <a:r>
              <a:rPr lang="en-US" altLang="zh-CN" smtClean="0"/>
              <a:t>    Verilog HDL</a:t>
            </a:r>
            <a:r>
              <a:rPr lang="zh-CN" altLang="en-US" smtClean="0"/>
              <a:t>的行为级描述是最能体现</a:t>
            </a:r>
            <a:r>
              <a:rPr lang="en-US" altLang="zh-CN" smtClean="0"/>
              <a:t>EDA</a:t>
            </a:r>
            <a:r>
              <a:rPr lang="zh-CN" altLang="en-US" smtClean="0"/>
              <a:t>风格的硬件描述方式，它既可以描述简单的逻辑门，也可以描述复杂的数字系统乃至微处理器；既可以描述组合逻辑电路，也可以描述时序逻辑电路。</a:t>
            </a:r>
            <a:endParaRPr lang="zh-CN" altLang="en-US" sz="2400" smtClean="0">
              <a:latin typeface="方正姚体" pitchFamily="2" charset="-122"/>
              <a:ea typeface="方正姚体" pitchFamily="2" charset="-122"/>
            </a:endParaRPr>
          </a:p>
          <a:p>
            <a:pPr eaLnBrk="1" hangingPunct="1"/>
            <a:r>
              <a:rPr lang="zh-CN" altLang="en-US" sz="2400" smtClean="0">
                <a:latin typeface="方正姚体" pitchFamily="2" charset="-122"/>
                <a:ea typeface="方正姚体" pitchFamily="2"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2</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z="2400" smtClean="0">
                <a:latin typeface="方正姚体" pitchFamily="2" charset="-122"/>
                <a:ea typeface="方正姚体" pitchFamily="2" charset="-122"/>
              </a:rPr>
              <a:t>P192[</a:t>
            </a:r>
            <a:r>
              <a:rPr lang="zh-CN" altLang="en-US" sz="2400" smtClean="0">
                <a:latin typeface="方正姚体" pitchFamily="2" charset="-122"/>
                <a:ea typeface="方正姚体" pitchFamily="2" charset="-122"/>
              </a:rPr>
              <a:t>例</a:t>
            </a:r>
            <a:r>
              <a:rPr lang="en-US" altLang="zh-CN" sz="2400" smtClean="0">
                <a:latin typeface="方正姚体" pitchFamily="2" charset="-122"/>
                <a:ea typeface="方正姚体" pitchFamily="2" charset="-122"/>
              </a:rPr>
              <a:t>7.2]</a:t>
            </a:r>
          </a:p>
          <a:p>
            <a:pPr eaLnBrk="1" hangingPunct="1"/>
            <a:r>
              <a:rPr lang="en-US" altLang="zh-CN" sz="1400" smtClean="0">
                <a:solidFill>
                  <a:srgbClr val="009900"/>
                </a:solidFill>
                <a:latin typeface="华文新魏" pitchFamily="2" charset="-122"/>
                <a:ea typeface="华文新魏" pitchFamily="2" charset="-122"/>
              </a:rPr>
              <a:t>    case</a:t>
            </a:r>
            <a:r>
              <a:rPr lang="zh-CN" altLang="en-US" sz="1400" smtClean="0">
                <a:solidFill>
                  <a:srgbClr val="009900"/>
                </a:solidFill>
                <a:latin typeface="华文新魏" pitchFamily="2" charset="-122"/>
                <a:ea typeface="华文新魏" pitchFamily="2" charset="-122"/>
              </a:rPr>
              <a:t>语句特别适于描述</a:t>
            </a:r>
            <a:r>
              <a:rPr lang="zh-CN" altLang="en-US" sz="2000" smtClean="0">
                <a:latin typeface="方正姚体" pitchFamily="2" charset="-122"/>
                <a:ea typeface="方正姚体" pitchFamily="2" charset="-122"/>
              </a:rPr>
              <a:t>数据选择器、译码器等。</a:t>
            </a:r>
          </a:p>
          <a:p>
            <a:pPr eaLnBrk="1" hangingPunct="1"/>
            <a:r>
              <a:rPr lang="zh-CN" altLang="en-US" smtClean="0"/>
              <a:t>    在</a:t>
            </a:r>
            <a:r>
              <a:rPr lang="en-US" altLang="zh-CN" smtClean="0"/>
              <a:t>Verilog HDL</a:t>
            </a:r>
            <a:r>
              <a:rPr lang="zh-CN" altLang="en-US" smtClean="0"/>
              <a:t>的学习中，应重点掌握高层次描述方法</a:t>
            </a:r>
            <a:endParaRPr lang="zh-CN" altLang="en-US" sz="2000" smtClean="0">
              <a:latin typeface="方正姚体" pitchFamily="2" charset="-122"/>
              <a:ea typeface="方正姚体" pitchFamily="2" charset="-122"/>
            </a:endParaRPr>
          </a:p>
          <a:p>
            <a:pPr eaLnBrk="1" hangingPunct="1"/>
            <a:endParaRPr lang="en-US" altLang="zh-CN" smtClean="0"/>
          </a:p>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1400" smtClean="0">
                <a:solidFill>
                  <a:schemeClr val="tx2"/>
                </a:solidFill>
                <a:latin typeface="华文新魏" pitchFamily="2" charset="-122"/>
                <a:ea typeface="华文新魏" pitchFamily="2"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zh-CN" sz="1400" smtClean="0">
                <a:solidFill>
                  <a:schemeClr val="tx2"/>
                </a:solidFill>
                <a:latin typeface="华文新魏" pitchFamily="2" charset="-122"/>
                <a:ea typeface="华文新魏" pitchFamily="2" charset="-122"/>
              </a:rPr>
              <a:t> </a:t>
            </a:r>
            <a:r>
              <a:rPr lang="en-US" altLang="zh-CN" sz="1400" smtClean="0">
                <a:solidFill>
                  <a:schemeClr val="tx2"/>
                </a:solidFill>
                <a:latin typeface="华文新魏" pitchFamily="2" charset="-122"/>
                <a:ea typeface="华文新魏" pitchFamily="2" charset="-122"/>
              </a:rPr>
              <a:t>P150</a:t>
            </a:r>
          </a:p>
          <a:p>
            <a:r>
              <a:rPr lang="en-US" altLang="zh-CN" sz="1400" smtClean="0">
                <a:solidFill>
                  <a:srgbClr val="990000"/>
                </a:solidFill>
                <a:latin typeface="华文新魏" pitchFamily="2" charset="-122"/>
                <a:ea typeface="华文新魏" pitchFamily="2" charset="-122"/>
              </a:rPr>
              <a:t>      </a:t>
            </a:r>
            <a:r>
              <a:rPr lang="zh-CN" altLang="zh-CN" sz="1400" smtClean="0">
                <a:solidFill>
                  <a:srgbClr val="990000"/>
                </a:solidFill>
                <a:latin typeface="华文新魏" pitchFamily="2" charset="-122"/>
                <a:ea typeface="华文新魏" pitchFamily="2" charset="-122"/>
              </a:rPr>
              <a:t>仅考虑用于逻辑综合的部分，不考虑用于逻辑模拟（仿真）的部分。用于逻辑仿真的</a:t>
            </a:r>
            <a:r>
              <a:rPr lang="zh-CN" altLang="en-US" smtClean="0">
                <a:solidFill>
                  <a:srgbClr val="FF3399"/>
                </a:solidFill>
                <a:latin typeface="华文彩云" pitchFamily="2" charset="-122"/>
                <a:ea typeface="华文彩云" pitchFamily="2" charset="-122"/>
              </a:rPr>
              <a:t>测试文件模板参见</a:t>
            </a:r>
            <a:r>
              <a:rPr lang="zh-CN" altLang="en-US" smtClean="0">
                <a:solidFill>
                  <a:srgbClr val="FF3399"/>
                </a:solidFill>
                <a:ea typeface="华文彩云" pitchFamily="2" charset="-122"/>
              </a:rPr>
              <a:t>“</a:t>
            </a:r>
            <a:r>
              <a:rPr lang="en-US" altLang="zh-CN" smtClean="0">
                <a:latin typeface="华文楷体" pitchFamily="2" charset="-122"/>
                <a:ea typeface="华文楷体" pitchFamily="2" charset="-122"/>
              </a:rPr>
              <a:t>4.10 </a:t>
            </a:r>
            <a:r>
              <a:rPr lang="zh-CN" altLang="en-US" smtClean="0">
                <a:latin typeface="华文楷体" pitchFamily="2" charset="-122"/>
                <a:ea typeface="华文楷体" pitchFamily="2" charset="-122"/>
              </a:rPr>
              <a:t>仿真工具</a:t>
            </a:r>
            <a:r>
              <a:rPr lang="en-US" altLang="zh-CN" smtClean="0">
                <a:latin typeface="华文楷体" pitchFamily="2" charset="-122"/>
                <a:ea typeface="华文楷体" pitchFamily="2" charset="-122"/>
              </a:rPr>
              <a:t>ModelSim</a:t>
            </a:r>
            <a:r>
              <a:rPr lang="en-US" altLang="zh-CN" smtClean="0">
                <a:ea typeface="华文楷体" pitchFamily="2" charset="-122"/>
              </a:rPr>
              <a:t>”</a:t>
            </a:r>
            <a:r>
              <a:rPr lang="zh-CN" altLang="en-US" smtClean="0">
                <a:latin typeface="华文楷体" pitchFamily="2" charset="-122"/>
                <a:ea typeface="华文楷体" pitchFamily="2" charset="-122"/>
              </a:rPr>
              <a:t>中</a:t>
            </a:r>
            <a:r>
              <a:rPr lang="zh-CN" altLang="en-US" smtClean="0">
                <a:solidFill>
                  <a:srgbClr val="FF3399"/>
                </a:solidFill>
                <a:latin typeface="华文彩云" pitchFamily="2" charset="-122"/>
                <a:ea typeface="华文彩云" pitchFamily="2" charset="-122"/>
              </a:rPr>
              <a:t>测试文件模板。</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smtClean="0">
              <a:solidFill>
                <a:schemeClr val="tx2"/>
              </a:solidFill>
              <a:latin typeface="华文新魏" pitchFamily="2" charset="-122"/>
              <a:ea typeface="华文新魏"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zh-CN" altLang="en-US" sz="1100" smtClean="0">
                <a:solidFill>
                  <a:srgbClr val="FF0000"/>
                </a:solidFill>
              </a:rPr>
              <a:t>    空白符主要用于增强程序的可读性。</a:t>
            </a:r>
          </a:p>
          <a:p>
            <a:r>
              <a:rPr kumimoji="1" lang="zh-CN" altLang="en-US" sz="1000" smtClean="0"/>
              <a:t>    当注释只有一行时采用行注释，一般紧跟在被注释语句的后面；当注释有多行时采用块注释。</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    x</a:t>
            </a:r>
            <a:r>
              <a:rPr lang="zh-CN" altLang="en-US" smtClean="0"/>
              <a:t>（或</a:t>
            </a:r>
            <a:r>
              <a:rPr lang="en-US" altLang="zh-CN" smtClean="0"/>
              <a:t>z</a:t>
            </a:r>
            <a:r>
              <a:rPr lang="zh-CN" altLang="en-US" smtClean="0"/>
              <a:t>）代表的位数取决于所用的进制</a:t>
            </a:r>
            <a:r>
              <a:rPr lang="en-US" altLang="zh-CN" smtClean="0"/>
              <a:t>——x</a:t>
            </a:r>
            <a:r>
              <a:rPr lang="zh-CN" altLang="en-US" smtClean="0"/>
              <a:t>（或</a:t>
            </a:r>
            <a:r>
              <a:rPr lang="en-US" altLang="zh-CN" smtClean="0"/>
              <a:t>z</a:t>
            </a:r>
            <a:r>
              <a:rPr lang="zh-CN" altLang="en-US" smtClean="0"/>
              <a:t>）在二进制中代表</a:t>
            </a:r>
            <a:r>
              <a:rPr lang="en-US" altLang="zh-CN" smtClean="0"/>
              <a:t>1</a:t>
            </a:r>
            <a:r>
              <a:rPr lang="zh-CN" altLang="en-US" smtClean="0"/>
              <a:t>位的</a:t>
            </a:r>
            <a:r>
              <a:rPr lang="en-US" altLang="zh-CN" smtClean="0"/>
              <a:t>x</a:t>
            </a:r>
            <a:r>
              <a:rPr lang="zh-CN" altLang="en-US" smtClean="0"/>
              <a:t>（或</a:t>
            </a:r>
            <a:r>
              <a:rPr lang="en-US" altLang="zh-CN" smtClean="0"/>
              <a:t>z</a:t>
            </a:r>
            <a:r>
              <a:rPr lang="zh-CN" altLang="en-US" smtClean="0"/>
              <a:t>），在八进制中代表</a:t>
            </a:r>
            <a:r>
              <a:rPr lang="en-US" altLang="zh-CN" smtClean="0"/>
              <a:t>3</a:t>
            </a:r>
            <a:r>
              <a:rPr lang="zh-CN" altLang="en-US" smtClean="0"/>
              <a:t>位的</a:t>
            </a:r>
            <a:r>
              <a:rPr lang="en-US" altLang="zh-CN" smtClean="0"/>
              <a:t>x</a:t>
            </a:r>
            <a:r>
              <a:rPr lang="zh-CN" altLang="en-US" smtClean="0"/>
              <a:t>（或</a:t>
            </a:r>
            <a:r>
              <a:rPr lang="en-US" altLang="zh-CN" smtClean="0"/>
              <a:t>z</a:t>
            </a:r>
            <a:r>
              <a:rPr lang="zh-CN" altLang="en-US" smtClean="0"/>
              <a:t>），在十六进制中代表</a:t>
            </a:r>
            <a:r>
              <a:rPr lang="en-US" altLang="zh-CN" smtClean="0"/>
              <a:t>4</a:t>
            </a:r>
            <a:r>
              <a:rPr lang="zh-CN" altLang="en-US" smtClean="0"/>
              <a:t>位的</a:t>
            </a:r>
            <a:r>
              <a:rPr lang="en-US" altLang="zh-CN" smtClean="0"/>
              <a:t>x</a:t>
            </a:r>
            <a:r>
              <a:rPr lang="zh-CN" altLang="en-US" smtClean="0"/>
              <a:t>（或</a:t>
            </a:r>
            <a:r>
              <a:rPr lang="en-US" altLang="zh-CN" smtClean="0"/>
              <a:t>z</a:t>
            </a:r>
            <a:r>
              <a:rPr lang="zh-CN" altLang="en-US" smtClean="0"/>
              <a:t>）。</a:t>
            </a:r>
          </a:p>
          <a:p>
            <a:r>
              <a:rPr lang="zh-CN" altLang="en-US" smtClean="0"/>
              <a:t>    负数表示实际为该负数的补码：其数符位为</a:t>
            </a:r>
            <a:r>
              <a:rPr lang="en-US" altLang="zh-CN" smtClean="0"/>
              <a:t>1</a:t>
            </a:r>
            <a:r>
              <a:rPr lang="zh-CN" altLang="en-US" smtClean="0"/>
              <a:t>，数值位的绝对值（</a:t>
            </a:r>
            <a:r>
              <a:rPr lang="en-US" altLang="zh-CN" smtClean="0"/>
              <a:t>5</a:t>
            </a:r>
            <a:r>
              <a:rPr lang="zh-CN" altLang="en-US" smtClean="0"/>
              <a:t>的原码表示为</a:t>
            </a:r>
            <a:r>
              <a:rPr lang="en-US" altLang="zh-CN" smtClean="0"/>
              <a:t>0000101</a:t>
            </a:r>
            <a:r>
              <a:rPr lang="zh-CN" altLang="en-US" smtClean="0"/>
              <a:t>）按位取反，末位加</a:t>
            </a:r>
            <a:r>
              <a:rPr lang="en-US" altLang="zh-CN" smtClean="0"/>
              <a:t>1</a:t>
            </a:r>
            <a:r>
              <a:rPr lang="zh-CN" altLang="en-US" smtClean="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zh-CN" altLang="en-US" b="1" smtClean="0"/>
              <a:t>    下划线</a:t>
            </a:r>
            <a:r>
              <a:rPr lang="zh-CN" altLang="en-US" sz="1600" smtClean="0"/>
              <a:t>只能用在数字之间。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ln/>
        </p:spPr>
        <p:txBody>
          <a:bodyPr/>
          <a:lstStyle/>
          <a:p>
            <a:pPr marL="358775" indent="-358775" defTabSz="2716213">
              <a:spcBef>
                <a:spcPct val="20000"/>
              </a:spcBef>
              <a:buClr>
                <a:schemeClr val="tx2"/>
              </a:buClr>
              <a:buSzPct val="80000"/>
              <a:buFont typeface="Wingdings" pitchFamily="2" charset="2"/>
              <a:buNone/>
              <a:defRPr/>
            </a:pPr>
            <a:r>
              <a:rPr lang="en-US" altLang="zh-CN" sz="1600" dirty="0" smtClean="0">
                <a:solidFill>
                  <a:srgbClr val="996633"/>
                </a:solidFill>
                <a:latin typeface="Arial" pitchFamily="34" charset="0"/>
                <a:ea typeface="黑体" pitchFamily="49" charset="-122"/>
                <a:cs typeface="Arial" pitchFamily="34" charset="0"/>
              </a:rPr>
              <a:t>$display</a:t>
            </a:r>
            <a:r>
              <a:rPr lang="zh-CN" altLang="en-US" sz="1600" dirty="0" smtClean="0">
                <a:solidFill>
                  <a:srgbClr val="996633"/>
                </a:solidFill>
                <a:latin typeface="Arial" pitchFamily="34" charset="0"/>
                <a:ea typeface="黑体" pitchFamily="49" charset="-122"/>
                <a:cs typeface="Arial" pitchFamily="34" charset="0"/>
              </a:rPr>
              <a:t>与</a:t>
            </a:r>
            <a:r>
              <a:rPr lang="en-US" altLang="zh-CN" sz="1600" dirty="0" smtClean="0">
                <a:solidFill>
                  <a:srgbClr val="996633"/>
                </a:solidFill>
                <a:latin typeface="Arial" pitchFamily="34" charset="0"/>
                <a:ea typeface="黑体" pitchFamily="49" charset="-122"/>
                <a:cs typeface="Arial" pitchFamily="34" charset="0"/>
              </a:rPr>
              <a:t>$write</a:t>
            </a:r>
            <a:r>
              <a:rPr lang="zh-CN" altLang="en-US" sz="1600" dirty="0" smtClean="0">
                <a:solidFill>
                  <a:srgbClr val="996633"/>
                </a:solidFill>
                <a:latin typeface="Arial" pitchFamily="34" charset="0"/>
                <a:ea typeface="黑体" pitchFamily="49" charset="-122"/>
                <a:cs typeface="Arial" pitchFamily="34" charset="0"/>
              </a:rPr>
              <a:t>都是</a:t>
            </a:r>
            <a:r>
              <a:rPr kumimoji="1" lang="zh-CN" altLang="en-US" sz="1600" dirty="0" smtClean="0">
                <a:solidFill>
                  <a:srgbClr val="CC0099"/>
                </a:solidFill>
              </a:rPr>
              <a:t>系统任务</a:t>
            </a:r>
            <a:r>
              <a:rPr kumimoji="1" lang="zh-CN" altLang="en-US" sz="1600" dirty="0" smtClean="0"/>
              <a:t>，用于显示</a:t>
            </a:r>
            <a:r>
              <a:rPr kumimoji="1" lang="zh-CN" altLang="en-US" sz="1600" dirty="0" smtClean="0">
                <a:solidFill>
                  <a:srgbClr val="CC0099"/>
                </a:solidFill>
              </a:rPr>
              <a:t>仿真结果。</a:t>
            </a:r>
            <a:r>
              <a:rPr lang="zh-CN" altLang="en-US" sz="1600" dirty="0" smtClean="0"/>
              <a:t>主要用于仿真，</a:t>
            </a:r>
            <a:r>
              <a:rPr kumimoji="1" lang="zh-CN" altLang="en-US" sz="1600" dirty="0" smtClean="0">
                <a:solidFill>
                  <a:srgbClr val="CC0099"/>
                </a:solidFill>
              </a:rPr>
              <a:t>用在测试文件中。</a:t>
            </a:r>
          </a:p>
          <a:p>
            <a:pPr marL="358775" indent="-358775" defTabSz="2716213">
              <a:spcBef>
                <a:spcPct val="20000"/>
              </a:spcBef>
              <a:buClr>
                <a:schemeClr val="tx2"/>
              </a:buClr>
              <a:buSzPct val="80000"/>
              <a:buFont typeface="Wingdings" pitchFamily="2" charset="2"/>
              <a:buNone/>
              <a:defRPr/>
            </a:pPr>
            <a:r>
              <a:rPr kumimoji="1" lang="en-US" altLang="zh-CN" sz="1600" dirty="0" smtClean="0">
                <a:latin typeface="Arial" pitchFamily="34" charset="0"/>
                <a:cs typeface="Arial" pitchFamily="34" charset="0"/>
              </a:rPr>
              <a:t>$display</a:t>
            </a:r>
            <a:r>
              <a:rPr kumimoji="1" lang="zh-CN" altLang="en-US" sz="1600" dirty="0" smtClean="0">
                <a:latin typeface="Arial" pitchFamily="34" charset="0"/>
                <a:cs typeface="Arial" pitchFamily="34" charset="0"/>
              </a:rPr>
              <a:t>在输出结束后能自动换行，</a:t>
            </a:r>
            <a:r>
              <a:rPr kumimoji="1" lang="en-US" altLang="zh-CN" sz="1600" dirty="0" smtClean="0">
                <a:latin typeface="Arial" pitchFamily="34" charset="0"/>
                <a:cs typeface="Arial" pitchFamily="34" charset="0"/>
              </a:rPr>
              <a:t>$write</a:t>
            </a:r>
            <a:r>
              <a:rPr kumimoji="1" lang="zh-CN" altLang="en-US" sz="1600" dirty="0" smtClean="0"/>
              <a:t>不能</a:t>
            </a:r>
            <a:endParaRPr kumimoji="1" lang="en-US" altLang="zh-CN" sz="1600" dirty="0" smtClean="0"/>
          </a:p>
          <a:p>
            <a:pPr marL="358775" indent="-358775" defTabSz="2716213">
              <a:spcBef>
                <a:spcPct val="20000"/>
              </a:spcBef>
              <a:buClr>
                <a:schemeClr val="tx2"/>
              </a:buClr>
              <a:buSzPct val="80000"/>
              <a:buFont typeface="Wingdings" pitchFamily="2" charset="2"/>
              <a:buNone/>
              <a:defRPr/>
            </a:pPr>
            <a:r>
              <a:rPr kumimoji="1" lang="zh-CN" altLang="en-US" sz="1600" dirty="0" smtClean="0"/>
              <a:t>在上面的例子中，存储</a:t>
            </a:r>
            <a:r>
              <a:rPr kumimoji="1" lang="en-US" altLang="zh-CN" sz="1600" dirty="0" smtClean="0"/>
              <a:t>12</a:t>
            </a:r>
            <a:r>
              <a:rPr kumimoji="1" lang="zh-CN" altLang="en-US" sz="1600" dirty="0" smtClean="0"/>
              <a:t>个字符构成的字符串</a:t>
            </a:r>
            <a:r>
              <a:rPr lang="en-US" altLang="zh-CN" sz="1600" dirty="0" smtClean="0">
                <a:ea typeface="方正姚体" pitchFamily="2" charset="-122"/>
              </a:rPr>
              <a:t>“Hello word!”</a:t>
            </a:r>
            <a:r>
              <a:rPr lang="zh-CN" altLang="en-US" sz="1600" dirty="0" smtClean="0">
                <a:ea typeface="方正姚体" pitchFamily="2" charset="-122"/>
              </a:rPr>
              <a:t>需要一个宽度为</a:t>
            </a:r>
            <a:r>
              <a:rPr lang="en-US" altLang="zh-CN" sz="1600" dirty="0" smtClean="0">
                <a:ea typeface="方正姚体" pitchFamily="2" charset="-122"/>
              </a:rPr>
              <a:t>8x12=96bit</a:t>
            </a:r>
            <a:r>
              <a:rPr lang="zh-CN" altLang="en-US" sz="1600" dirty="0" smtClean="0">
                <a:ea typeface="方正姚体" pitchFamily="2" charset="-122"/>
              </a:rPr>
              <a:t>的</a:t>
            </a:r>
            <a:r>
              <a:rPr lang="en-US" altLang="zh-CN" sz="1600" dirty="0" err="1" smtClean="0"/>
              <a:t>reg</a:t>
            </a:r>
            <a:r>
              <a:rPr lang="zh-CN" altLang="en-US" sz="1600" dirty="0" smtClean="0"/>
              <a:t>型变量</a:t>
            </a:r>
            <a:endParaRPr kumimoji="1" lang="zh-CN" altLang="en-US" sz="1600" dirty="0" smtClean="0"/>
          </a:p>
          <a:p>
            <a:pPr>
              <a:defRPr/>
            </a:pPr>
            <a:endParaRPr kumimoji="1" lang="zh-CN" altLang="en-US" sz="160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参见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从算法设计到硬线逻辑的实现</a:t>
            </a:r>
            <a:r>
              <a:rPr lang="en-US" altLang="zh-CN" sz="2200" smtClean="0">
                <a:solidFill>
                  <a:srgbClr val="CC0066"/>
                </a:solidFill>
                <a:ea typeface="方正姚体" pitchFamily="2" charset="-122"/>
              </a:rPr>
              <a:t>——</a:t>
            </a:r>
            <a:r>
              <a:rPr lang="zh-CN" altLang="en-US" sz="2200" smtClean="0">
                <a:solidFill>
                  <a:srgbClr val="CC0066"/>
                </a:solidFill>
                <a:latin typeface="方正姚体" pitchFamily="2" charset="-122"/>
                <a:ea typeface="方正姚体" pitchFamily="2" charset="-122"/>
              </a:rPr>
              <a:t>实验练习与</a:t>
            </a:r>
            <a:r>
              <a:rPr lang="zh-CN" altLang="zh-CN" sz="1300" smtClean="0">
                <a:latin typeface="华文新魏" pitchFamily="2" charset="-122"/>
                <a:ea typeface="华文新魏" pitchFamily="2" charset="-122"/>
              </a:rPr>
              <a:t>Verilog</a:t>
            </a:r>
            <a:r>
              <a:rPr lang="en-US" altLang="zh-CN" sz="2200" smtClean="0">
                <a:solidFill>
                  <a:srgbClr val="CC0066"/>
                </a:solidFill>
                <a:latin typeface="方正姚体" pitchFamily="2" charset="-122"/>
                <a:ea typeface="方正姚体" pitchFamily="2" charset="-122"/>
              </a:rPr>
              <a:t> </a:t>
            </a:r>
            <a:r>
              <a:rPr lang="zh-CN" altLang="en-US" sz="2200" smtClean="0">
                <a:solidFill>
                  <a:srgbClr val="CC0066"/>
                </a:solidFill>
                <a:latin typeface="方正姚体" pitchFamily="2" charset="-122"/>
                <a:ea typeface="方正姚体" pitchFamily="2" charset="-122"/>
              </a:rPr>
              <a:t>语法手册</a:t>
            </a:r>
            <a:r>
              <a:rPr lang="en-US" altLang="zh-CN" sz="2200" smtClean="0">
                <a:solidFill>
                  <a:srgbClr val="CC0066"/>
                </a:solidFill>
                <a:latin typeface="方正姚体" pitchFamily="2" charset="-122"/>
                <a:ea typeface="方正姚体" pitchFamily="2" charset="-122"/>
              </a:rPr>
              <a:t>》P97</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参见</a:t>
            </a:r>
            <a:r>
              <a:rPr lang="zh-CN" altLang="en-US" sz="2200" smtClean="0">
                <a:solidFill>
                  <a:srgbClr val="CC0066"/>
                </a:solidFill>
                <a:latin typeface="方正姚体" pitchFamily="2" charset="-122"/>
                <a:ea typeface="方正姚体" pitchFamily="2" charset="-122"/>
              </a:rPr>
              <a:t>教材</a:t>
            </a:r>
            <a:r>
              <a:rPr lang="en-US" altLang="zh-CN" sz="2200" smtClean="0">
                <a:solidFill>
                  <a:srgbClr val="CC0066"/>
                </a:solidFill>
                <a:latin typeface="方正姚体" pitchFamily="2" charset="-122"/>
                <a:ea typeface="方正姚体" pitchFamily="2" charset="-122"/>
              </a:rPr>
              <a:t>P33</a:t>
            </a:r>
            <a:r>
              <a:rPr lang="zh-CN" altLang="en-US" sz="2200" smtClean="0">
                <a:solidFill>
                  <a:srgbClr val="CC0066"/>
                </a:solidFill>
                <a:latin typeface="方正姚体" pitchFamily="2" charset="-122"/>
                <a:ea typeface="方正姚体" pitchFamily="2" charset="-122"/>
              </a:rPr>
              <a:t>表</a:t>
            </a:r>
            <a:r>
              <a:rPr lang="en-US" altLang="zh-CN" sz="2200" smtClean="0">
                <a:solidFill>
                  <a:srgbClr val="CC0066"/>
                </a:solidFill>
                <a:latin typeface="方正姚体" pitchFamily="2" charset="-122"/>
                <a:ea typeface="方正姚体" pitchFamily="2" charset="-122"/>
              </a:rPr>
              <a:t>2.14</a:t>
            </a:r>
            <a:r>
              <a:rPr lang="zh-CN" altLang="en-US" sz="2200" smtClean="0">
                <a:solidFill>
                  <a:srgbClr val="CC0066"/>
                </a:solidFill>
                <a:latin typeface="方正姚体" pitchFamily="2" charset="-122"/>
                <a:ea typeface="方正姚体" pitchFamily="2" charset="-122"/>
              </a:rPr>
              <a:t>。</a:t>
            </a:r>
            <a:r>
              <a:rPr lang="zh-CN" altLang="zh-CN" smtClean="0"/>
              <a:t>专用单词，用户不能</a:t>
            </a:r>
            <a:r>
              <a:rPr lang="zh-CN" altLang="en-US" smtClean="0"/>
              <a:t>随便</a:t>
            </a:r>
            <a:r>
              <a:rPr lang="zh-CN" altLang="zh-CN" smtClean="0"/>
              <a:t>使用。</a:t>
            </a:r>
            <a:endParaRPr lang="en-US" altLang="zh-CN" sz="2200" smtClean="0">
              <a:solidFill>
                <a:srgbClr val="CC0066"/>
              </a:solidFill>
              <a:latin typeface="方正姚体" pitchFamily="2" charset="-122"/>
              <a:ea typeface="方正姚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5</a:t>
            </a:r>
            <a:r>
              <a:rPr lang="zh-CN" altLang="en-US" smtClean="0"/>
              <a:t>章“</a:t>
            </a:r>
            <a:r>
              <a:rPr lang="en-US" altLang="zh-CN" smtClean="0"/>
              <a:t>Verilog</a:t>
            </a:r>
            <a:r>
              <a:rPr lang="zh-CN" altLang="en-US" smtClean="0"/>
              <a:t>语法与要素”（</a:t>
            </a:r>
            <a:r>
              <a:rPr lang="en-US" altLang="zh-CN" smtClean="0"/>
              <a:t>P132~136</a:t>
            </a:r>
            <a:r>
              <a:rPr lang="zh-CN" altLang="en-US" smtClean="0"/>
              <a:t>）</a:t>
            </a:r>
            <a:endParaRPr lang="en-US" altLang="zh-CN" smtClean="0"/>
          </a:p>
          <a:p>
            <a:r>
              <a:rPr lang="zh-CN" altLang="en-US" sz="1000" smtClean="0">
                <a:latin typeface="宋体" charset="-122"/>
              </a:rPr>
              <a:t>参见</a:t>
            </a:r>
            <a:r>
              <a:rPr lang="zh-CN" altLang="en-US" sz="1000" smtClean="0"/>
              <a:t>“</a:t>
            </a:r>
            <a:r>
              <a:rPr lang="en-US" altLang="zh-CN" sz="1000" smtClean="0">
                <a:latin typeface="宋体" charset="-122"/>
              </a:rPr>
              <a:t>Quartus</a:t>
            </a:r>
            <a:r>
              <a:rPr lang="en-US" altLang="zh-CN" sz="1000" baseline="30000" smtClean="0">
                <a:latin typeface="宋体" charset="-122"/>
              </a:rPr>
              <a:t> </a:t>
            </a:r>
            <a:r>
              <a:rPr lang="en-US" altLang="zh-CN" sz="1000" smtClean="0">
                <a:latin typeface="宋体" charset="-122"/>
              </a:rPr>
              <a:t>II</a:t>
            </a:r>
            <a:r>
              <a:rPr lang="zh-CN" altLang="en-US" sz="1000" smtClean="0">
                <a:latin typeface="宋体" charset="-122"/>
              </a:rPr>
              <a:t>所支持的运算符 </a:t>
            </a:r>
            <a:r>
              <a:rPr lang="en-US" altLang="zh-CN" sz="1000" smtClean="0">
                <a:latin typeface="宋体" charset="-122"/>
              </a:rPr>
              <a:t>.doc</a:t>
            </a:r>
            <a:r>
              <a:rPr lang="en-US" altLang="zh-CN" sz="1000" smtClean="0"/>
              <a:t>”</a:t>
            </a:r>
            <a:endParaRPr lang="en-US" altLang="zh-CN" sz="1000" smtClean="0">
              <a:latin typeface="宋体" charset="-122"/>
            </a:endParaRPr>
          </a:p>
          <a:p>
            <a:pPr eaLnBrk="1" hangingPunct="1">
              <a:spcBef>
                <a:spcPct val="50000"/>
              </a:spcBef>
            </a:pPr>
            <a:r>
              <a:rPr kumimoji="1" lang="zh-CN" altLang="en-US" smtClean="0"/>
              <a:t>操作符通常由</a:t>
            </a:r>
            <a:r>
              <a:rPr kumimoji="1" lang="en-US" altLang="zh-CN" smtClean="0"/>
              <a:t>1</a:t>
            </a:r>
            <a:r>
              <a:rPr kumimoji="1" lang="zh-CN" altLang="en-US" smtClean="0"/>
              <a:t>～</a:t>
            </a:r>
            <a:r>
              <a:rPr kumimoji="1" lang="en-US" altLang="zh-CN" smtClean="0"/>
              <a:t>3</a:t>
            </a:r>
            <a:r>
              <a:rPr kumimoji="1" lang="zh-CN" altLang="en-US" smtClean="0"/>
              <a:t>个字符组成，例如，“</a:t>
            </a:r>
            <a:r>
              <a:rPr kumimoji="1" lang="en-US" altLang="zh-CN" smtClean="0"/>
              <a:t>+”</a:t>
            </a:r>
            <a:r>
              <a:rPr kumimoji="1" lang="zh-CN" altLang="en-US" smtClean="0"/>
              <a:t>表示加操作，“</a:t>
            </a:r>
            <a:r>
              <a:rPr kumimoji="1" lang="en-US" altLang="zh-CN" smtClean="0"/>
              <a:t>==”</a:t>
            </a:r>
            <a:r>
              <a:rPr kumimoji="1" lang="zh-CN" altLang="en-US" smtClean="0"/>
              <a:t>（两个</a:t>
            </a:r>
            <a:r>
              <a:rPr kumimoji="1" lang="en-US" altLang="zh-CN" smtClean="0"/>
              <a:t>=</a:t>
            </a:r>
            <a:r>
              <a:rPr kumimoji="1" lang="zh-CN" altLang="en-US" smtClean="0"/>
              <a:t>字符）表示逻辑等操作，“</a:t>
            </a:r>
            <a:r>
              <a:rPr kumimoji="1" lang="en-US" altLang="zh-CN" smtClean="0"/>
              <a:t>===”</a:t>
            </a:r>
            <a:r>
              <a:rPr kumimoji="1" lang="zh-CN" altLang="en-US" smtClean="0"/>
              <a:t>（</a:t>
            </a:r>
            <a:r>
              <a:rPr kumimoji="1" lang="en-US" altLang="zh-CN" smtClean="0"/>
              <a:t>3</a:t>
            </a:r>
            <a:r>
              <a:rPr kumimoji="1" lang="zh-CN" altLang="en-US" smtClean="0"/>
              <a:t>个</a:t>
            </a:r>
            <a:r>
              <a:rPr kumimoji="1" lang="en-US" altLang="zh-CN" smtClean="0"/>
              <a:t>=</a:t>
            </a:r>
            <a:r>
              <a:rPr kumimoji="1" lang="zh-CN" altLang="en-US" smtClean="0"/>
              <a:t>字符）表示全等操作。有些操作符的操作数只有</a:t>
            </a:r>
            <a:r>
              <a:rPr kumimoji="1" lang="en-US" altLang="zh-CN" smtClean="0"/>
              <a:t>1</a:t>
            </a:r>
            <a:r>
              <a:rPr kumimoji="1" lang="zh-CN" altLang="en-US" smtClean="0"/>
              <a:t>个，称为单目操作；有些操作符的操作数有</a:t>
            </a:r>
            <a:r>
              <a:rPr kumimoji="1" lang="en-US" altLang="zh-CN" smtClean="0"/>
              <a:t>2</a:t>
            </a:r>
            <a:r>
              <a:rPr kumimoji="1" lang="zh-CN" altLang="en-US" smtClean="0"/>
              <a:t>个，称为双目操作；有些操作符的操作数有</a:t>
            </a:r>
            <a:r>
              <a:rPr kumimoji="1" lang="en-US" altLang="zh-CN" smtClean="0"/>
              <a:t>3</a:t>
            </a:r>
            <a:r>
              <a:rPr kumimoji="1" lang="zh-CN" altLang="en-US" smtClean="0"/>
              <a:t>个，称为三目操作。</a:t>
            </a:r>
          </a:p>
          <a:p>
            <a:endParaRPr lang="en-US" altLang="zh-CN" sz="1000" smtClean="0">
              <a:latin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2000" smtClean="0">
                <a:latin typeface="华文新魏" pitchFamily="2" charset="-122"/>
                <a:ea typeface="华文新魏" pitchFamily="2" charset="-122"/>
              </a:rPr>
              <a:t>E:\AMJ\2003_2005Year\course\EDA\2005Year\2005_VerilogHDL_example\arithmetic</a:t>
            </a:r>
            <a:r>
              <a:rPr lang="zh-CN" altLang="en-US" sz="2000" smtClean="0">
                <a:latin typeface="华文新魏" pitchFamily="2" charset="-122"/>
                <a:ea typeface="华文新魏" pitchFamily="2" charset="-122"/>
              </a:rPr>
              <a:t>中的</a:t>
            </a:r>
            <a:r>
              <a:rPr lang="en-US" altLang="zh-CN" sz="2000" smtClean="0">
                <a:latin typeface="华文新魏" pitchFamily="2" charset="-122"/>
                <a:ea typeface="华文新魏" pitchFamily="2" charset="-122"/>
              </a:rPr>
              <a:t>arithmetic.v</a:t>
            </a:r>
            <a:r>
              <a:rPr lang="zh-CN" altLang="en-US" sz="2000" smtClean="0">
                <a:latin typeface="华文新魏" pitchFamily="2" charset="-122"/>
                <a:ea typeface="华文新魏" pitchFamily="2" charset="-122"/>
              </a:rPr>
              <a:t>和</a:t>
            </a:r>
            <a:r>
              <a:rPr lang="en-US" altLang="zh-CN" sz="2000" smtClean="0">
                <a:latin typeface="华文新魏" pitchFamily="2" charset="-122"/>
                <a:ea typeface="华文新魏" pitchFamily="2" charset="-122"/>
              </a:rPr>
              <a:t>arithmetic.vwf</a:t>
            </a:r>
          </a:p>
          <a:p>
            <a:r>
              <a:rPr lang="en-US" altLang="zh-CN" smtClean="0"/>
              <a:t> </a:t>
            </a:r>
            <a:r>
              <a:rPr lang="zh-CN" altLang="en-US" smtClean="0"/>
              <a:t>进行整数除法运算时，结果值略去小数部分，只取整数部分！</a:t>
            </a:r>
            <a:r>
              <a:rPr lang="en-US" altLang="zh-CN" smtClean="0"/>
              <a:t>——</a:t>
            </a:r>
            <a:r>
              <a:rPr lang="zh-CN" altLang="en-US" smtClean="0"/>
              <a:t>比如</a:t>
            </a:r>
            <a:r>
              <a:rPr lang="en-US" altLang="zh-CN" smtClean="0"/>
              <a:t>10/4=2.5</a:t>
            </a:r>
            <a:r>
              <a:rPr lang="zh-CN" altLang="en-US" smtClean="0"/>
              <a:t>，但结果值为</a:t>
            </a:r>
            <a:r>
              <a:rPr lang="en-US" altLang="zh-CN" smtClean="0"/>
              <a:t>2</a:t>
            </a:r>
            <a:r>
              <a:rPr lang="zh-CN" altLang="en-US" smtClean="0"/>
              <a:t>。</a:t>
            </a:r>
            <a:endParaRPr lang="zh-CN" altLang="en-US" sz="2000" smtClean="0">
              <a:latin typeface="华文新魏" pitchFamily="2" charset="-122"/>
              <a:ea typeface="华文新魏" pitchFamily="2" charset="-122"/>
            </a:endParaRPr>
          </a:p>
          <a:p>
            <a:r>
              <a:rPr lang="zh-CN" altLang="en-US" sz="2000" b="1" smtClean="0"/>
              <a:t>          </a:t>
            </a:r>
            <a:endParaRPr lang="zh-CN" altLang="en-US" sz="2000" smtClean="0">
              <a:latin typeface="华文新魏" pitchFamily="2" charset="-122"/>
              <a:ea typeface="华文新魏" pitchFamily="2" charset="-122"/>
            </a:endParaRPr>
          </a:p>
          <a:p>
            <a:endParaRPr lang="zh-CN" altLang="en-US" sz="2000" b="1" smtClean="0">
              <a:latin typeface="华文新魏" pitchFamily="2" charset="-122"/>
              <a:ea typeface="华文新魏"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    如果操作数不止一位，应将操作数作为一个整体来对待！即如果操作数各位都是</a:t>
            </a:r>
            <a:r>
              <a:rPr lang="en-US" altLang="zh-CN" sz="1000" smtClean="0">
                <a:latin typeface="宋体" charset="-122"/>
              </a:rPr>
              <a:t>0</a:t>
            </a:r>
            <a:r>
              <a:rPr lang="zh-CN" altLang="en-US" sz="1000" smtClean="0">
                <a:latin typeface="宋体" charset="-122"/>
              </a:rPr>
              <a:t>，则整个操作数相当于逻辑</a:t>
            </a:r>
            <a:r>
              <a:rPr lang="en-US" altLang="zh-CN" sz="1000" smtClean="0">
                <a:latin typeface="宋体" charset="-122"/>
              </a:rPr>
              <a:t>0</a:t>
            </a:r>
            <a:r>
              <a:rPr lang="zh-CN" altLang="en-US" sz="1000" smtClean="0">
                <a:latin typeface="宋体" charset="-122"/>
              </a:rPr>
              <a:t>；但只要有某一位是</a:t>
            </a:r>
            <a:r>
              <a:rPr lang="en-US" altLang="zh-CN" sz="1000" smtClean="0">
                <a:latin typeface="宋体" charset="-122"/>
              </a:rPr>
              <a:t>1</a:t>
            </a:r>
            <a:r>
              <a:rPr lang="zh-CN" altLang="en-US" sz="1000" smtClean="0">
                <a:latin typeface="宋体" charset="-122"/>
              </a:rPr>
              <a:t>，则整个操作数被看做是逻辑</a:t>
            </a:r>
            <a:r>
              <a:rPr lang="en-US" altLang="zh-CN" sz="1000" smtClean="0">
                <a:latin typeface="宋体" charset="-122"/>
              </a:rPr>
              <a:t>1</a:t>
            </a:r>
            <a:r>
              <a:rPr lang="zh-CN" altLang="en-US" sz="1000" smtClean="0">
                <a:latin typeface="宋体" charset="-122"/>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ea typeface="黑体" pitchFamily="49" charset="-122"/>
              </a:rPr>
              <a:t>例如：</a:t>
            </a:r>
            <a:r>
              <a:rPr lang="en-US" altLang="zh-CN" smtClean="0">
                <a:ea typeface="黑体" pitchFamily="49" charset="-122"/>
              </a:rPr>
              <a:t>reg</a:t>
            </a:r>
            <a:r>
              <a:rPr lang="zh-CN" altLang="en-US" smtClean="0">
                <a:ea typeface="黑体" pitchFamily="49" charset="-122"/>
              </a:rPr>
              <a:t>型变量</a:t>
            </a:r>
            <a:r>
              <a:rPr lang="en-US" altLang="zh-CN" smtClean="0">
                <a:ea typeface="黑体" pitchFamily="49" charset="-122"/>
              </a:rPr>
              <a:t>a=5’b11x01</a:t>
            </a:r>
            <a:r>
              <a:rPr lang="zh-CN" altLang="en-US" smtClean="0">
                <a:ea typeface="黑体" pitchFamily="49" charset="-122"/>
              </a:rPr>
              <a:t>，</a:t>
            </a:r>
            <a:r>
              <a:rPr lang="en-US" altLang="zh-CN" smtClean="0">
                <a:ea typeface="黑体" pitchFamily="49" charset="-122"/>
              </a:rPr>
              <a:t>b=5’b11x01</a:t>
            </a:r>
            <a:r>
              <a:rPr lang="zh-CN" altLang="en-US" smtClean="0">
                <a:ea typeface="黑体" pitchFamily="49" charset="-122"/>
              </a:rPr>
              <a:t>，则“</a:t>
            </a:r>
            <a:r>
              <a:rPr lang="en-US" altLang="zh-CN" smtClean="0">
                <a:ea typeface="黑体" pitchFamily="49" charset="-122"/>
              </a:rPr>
              <a:t>a==b”</a:t>
            </a:r>
            <a:r>
              <a:rPr lang="zh-CN" altLang="en-US" smtClean="0">
                <a:ea typeface="黑体" pitchFamily="49" charset="-122"/>
              </a:rPr>
              <a:t>的结果是</a:t>
            </a:r>
            <a:r>
              <a:rPr lang="en-US" altLang="zh-CN" smtClean="0">
                <a:ea typeface="黑体" pitchFamily="49" charset="-122"/>
              </a:rPr>
              <a:t>x</a:t>
            </a:r>
            <a:r>
              <a:rPr lang="zh-CN" altLang="en-US" smtClean="0">
                <a:ea typeface="黑体" pitchFamily="49" charset="-122"/>
              </a:rPr>
              <a:t>， “</a:t>
            </a:r>
            <a:r>
              <a:rPr lang="en-US" altLang="zh-CN" smtClean="0">
                <a:ea typeface="黑体" pitchFamily="49" charset="-122"/>
              </a:rPr>
              <a:t>a===b”</a:t>
            </a:r>
            <a:r>
              <a:rPr lang="zh-CN" altLang="en-US" smtClean="0">
                <a:ea typeface="黑体" pitchFamily="49" charset="-122"/>
              </a:rPr>
              <a:t>的结果是逻辑</a:t>
            </a:r>
            <a:r>
              <a:rPr lang="en-US" altLang="zh-CN" smtClean="0">
                <a:ea typeface="黑体" pitchFamily="49" charset="-122"/>
              </a:rPr>
              <a:t>1</a:t>
            </a:r>
            <a:r>
              <a:rPr lang="zh-CN" altLang="en-US" smtClean="0">
                <a:ea typeface="黑体" pitchFamily="49" charset="-122"/>
              </a:rPr>
              <a:t>。</a:t>
            </a:r>
          </a:p>
          <a:p>
            <a:r>
              <a:rPr lang="zh-CN" altLang="en-US" b="1" smtClean="0">
                <a:ea typeface="黑体" pitchFamily="49" charset="-122"/>
              </a:rPr>
              <a:t>备注</a:t>
            </a:r>
            <a:r>
              <a:rPr lang="zh-CN" altLang="en-US" smtClean="0"/>
              <a:t>：逻辑运算符、关系运算符和等值运算符的运算结果都是为</a:t>
            </a:r>
            <a:r>
              <a:rPr lang="en-US" altLang="zh-CN" smtClean="0">
                <a:latin typeface="宋体" charset="-122"/>
              </a:rPr>
              <a:t>1</a:t>
            </a:r>
            <a:r>
              <a:rPr lang="zh-CN" altLang="en-US" smtClean="0"/>
              <a:t>位的逻辑值</a:t>
            </a:r>
            <a:r>
              <a:rPr lang="en-US" altLang="zh-CN" smtClean="0">
                <a:latin typeface="宋体" charset="-122"/>
              </a:rPr>
              <a:t>1</a:t>
            </a:r>
            <a:r>
              <a:rPr lang="zh-CN" altLang="en-US" smtClean="0"/>
              <a:t>或</a:t>
            </a:r>
            <a:r>
              <a:rPr lang="en-US" altLang="zh-CN" smtClean="0">
                <a:latin typeface="宋体" charset="-122"/>
              </a:rPr>
              <a:t>0</a:t>
            </a:r>
            <a:r>
              <a:rPr lang="zh-CN" altLang="en-US" smtClean="0"/>
              <a:t>或</a:t>
            </a:r>
            <a:r>
              <a:rPr lang="en-US" altLang="zh-CN" smtClean="0">
                <a:latin typeface="宋体" charset="-122"/>
              </a:rPr>
              <a:t>x</a:t>
            </a:r>
            <a:r>
              <a:rPr lang="zh-CN" altLang="en-US" smtClean="0"/>
              <a:t>。</a:t>
            </a:r>
          </a:p>
          <a:p>
            <a:endParaRPr lang="zh-CN" altLang="en-US" smtClean="0">
              <a:latin typeface="宋体" charset="-122"/>
            </a:endParaRPr>
          </a:p>
          <a:p>
            <a:pPr algn="just"/>
            <a:r>
              <a:rPr lang="zh-CN" altLang="en-US" b="1" smtClean="0">
                <a:ea typeface="黑体" pitchFamily="49" charset="-122"/>
              </a:rPr>
              <a:t> </a:t>
            </a:r>
            <a:endParaRPr lang="zh-CN" altLang="en-US" smtClean="0">
              <a:latin typeface="宋体" charset="-122"/>
            </a:endParaRPr>
          </a:p>
          <a:p>
            <a:endParaRPr lang="zh-CN" altLang="en-US" smtClean="0">
              <a:latin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zh-CN" altLang="en-US" sz="1000" smtClean="0">
                <a:ea typeface="黑体" pitchFamily="49" charset="-122"/>
              </a:rPr>
              <a:t>缩减</a:t>
            </a:r>
            <a:r>
              <a:rPr lang="zh-CN" altLang="en-US" sz="1000" smtClean="0"/>
              <a:t>运算符对单个操作数进行缩减运算后，运算结果缩减到一位</a:t>
            </a:r>
            <a:r>
              <a:rPr lang="zh-CN" altLang="en-US" smtClean="0"/>
              <a:t>，即将一个矢量缩减为一个标量</a:t>
            </a:r>
            <a:r>
              <a:rPr lang="zh-CN" altLang="en-US" sz="1000" smtClean="0"/>
              <a:t>。</a:t>
            </a:r>
            <a:r>
              <a:rPr lang="zh-CN" altLang="zh-CN" smtClean="0"/>
              <a:t>与位运算的区别是它没有按位取反（</a:t>
            </a:r>
            <a:r>
              <a:rPr lang="en-US" altLang="zh-CN" smtClean="0"/>
              <a:t>~</a:t>
            </a:r>
            <a:r>
              <a:rPr lang="zh-CN" altLang="zh-CN" smtClean="0"/>
              <a:t>）运算。</a:t>
            </a:r>
            <a:endParaRPr lang="zh-CN" altLang="en-US" sz="1000" smtClean="0">
              <a:latin typeface="宋体" charset="-122"/>
            </a:endParaRPr>
          </a:p>
          <a:p>
            <a:r>
              <a:rPr lang="zh-CN" altLang="en-US" sz="1000" smtClean="0">
                <a:ea typeface="黑体" pitchFamily="49" charset="-122"/>
              </a:rPr>
              <a:t>位</a:t>
            </a:r>
            <a:r>
              <a:rPr lang="zh-CN" altLang="en-US" sz="1000" smtClean="0"/>
              <a:t>运算符是对两个操作数的相应位进行与、或、同或、异或逻辑运算，或对单个操作数按位取反，操作数为几位，则运算结果也为几位。</a:t>
            </a:r>
            <a:r>
              <a:rPr lang="zh-CN" altLang="zh-CN" sz="1000" smtClean="0"/>
              <a:t>位运算</a:t>
            </a:r>
            <a:r>
              <a:rPr lang="zh-CN" altLang="en-US" sz="1000" smtClean="0"/>
              <a:t>没有与非、或非运算。</a:t>
            </a:r>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适于描述数据选择器。</a:t>
            </a:r>
            <a:endParaRPr lang="en-US" altLang="zh-CN" sz="1000" smtClean="0">
              <a:latin typeface="宋体" charset="-122"/>
            </a:endParaRPr>
          </a:p>
          <a:p>
            <a:r>
              <a:rPr lang="zh-CN" altLang="en-US" sz="1000" smtClean="0">
                <a:latin typeface="宋体" charset="-122"/>
              </a:rPr>
              <a:t>其定义同</a:t>
            </a:r>
            <a:r>
              <a:rPr lang="en-US" altLang="zh-CN" sz="1000" smtClean="0">
                <a:latin typeface="宋体" charset="-122"/>
              </a:rPr>
              <a:t>C </a:t>
            </a:r>
            <a:r>
              <a:rPr lang="zh-CN" altLang="en-US" sz="1000" smtClean="0">
                <a:latin typeface="宋体" charset="-122"/>
              </a:rPr>
              <a:t>语言中的定义：</a:t>
            </a:r>
            <a:endParaRPr lang="en-US" altLang="zh-CN" sz="1000" smtClean="0">
              <a:latin typeface="宋体" charset="-122"/>
            </a:endParaRPr>
          </a:p>
          <a:p>
            <a:r>
              <a:rPr lang="en-US" altLang="zh-CN" sz="1000" smtClean="0">
                <a:latin typeface="宋体" charset="-122"/>
              </a:rPr>
              <a:t>signal= condition ? true_expression : false_expression;</a:t>
            </a:r>
            <a:endParaRPr lang="zh-CN" altLang="en-US" sz="1000" smtClean="0">
              <a:latin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    </a:t>
            </a:r>
            <a:r>
              <a:rPr lang="zh-CN" altLang="zh-CN" smtClean="0"/>
              <a:t>参见《数字系统设计与</a:t>
            </a:r>
            <a:r>
              <a:rPr lang="en-US" altLang="zh-CN" smtClean="0"/>
              <a:t>Verilog HDL 》P13</a:t>
            </a:r>
          </a:p>
          <a:p>
            <a:r>
              <a:rPr lang="zh-CN" altLang="en-US" smtClean="0"/>
              <a:t>    高层设计</a:t>
            </a:r>
            <a:r>
              <a:rPr lang="en-US" altLang="zh-CN" smtClean="0"/>
              <a:t>(High Level Design)</a:t>
            </a:r>
            <a:r>
              <a:rPr lang="zh-CN" altLang="en-US" smtClean="0"/>
              <a:t>方法：设计人员可利用这种语言来描述自己的设计思想，进行设计输入；然后利用</a:t>
            </a:r>
            <a:r>
              <a:rPr lang="en-US" altLang="zh-CN" smtClean="0"/>
              <a:t>EDA</a:t>
            </a:r>
            <a:r>
              <a:rPr lang="zh-CN" altLang="en-US" smtClean="0"/>
              <a:t>工具进行编译、仿真；再自动综合到门级电路，生成目标文件；最后编程下载到</a:t>
            </a:r>
            <a:r>
              <a:rPr lang="en-US" altLang="zh-CN" smtClean="0"/>
              <a:t>PLD</a:t>
            </a:r>
            <a:r>
              <a:rPr lang="zh-CN" altLang="en-US" smtClean="0"/>
              <a:t>中，实现所设计的逻辑功能。这种称为高层设计的方法已得到普遍应用，据统计，美国硅谷约有</a:t>
            </a:r>
            <a:r>
              <a:rPr lang="en-US" altLang="zh-CN" smtClean="0"/>
              <a:t>80%</a:t>
            </a:r>
            <a:r>
              <a:rPr lang="zh-CN" altLang="en-US" smtClean="0"/>
              <a:t>的</a:t>
            </a:r>
            <a:r>
              <a:rPr lang="en-US" altLang="zh-CN" smtClean="0"/>
              <a:t>ASIC</a:t>
            </a:r>
            <a:r>
              <a:rPr lang="zh-CN" altLang="en-US" smtClean="0"/>
              <a:t>和</a:t>
            </a:r>
            <a:r>
              <a:rPr lang="en-US" altLang="zh-CN" smtClean="0"/>
              <a:t>FPGA</a:t>
            </a:r>
            <a:r>
              <a:rPr lang="zh-CN" altLang="en-US" smtClean="0"/>
              <a:t>是采用</a:t>
            </a:r>
            <a:r>
              <a:rPr lang="en-US" altLang="zh-CN" smtClean="0"/>
              <a:t>HDL</a:t>
            </a:r>
            <a:r>
              <a:rPr lang="zh-CN" altLang="en-US" smtClean="0"/>
              <a:t>方法设计的。</a:t>
            </a:r>
          </a:p>
          <a:p>
            <a:r>
              <a:rPr lang="zh-CN" altLang="en-US" smtClean="0"/>
              <a:t>硬件描述语言发展至今已有二十多年的历史，到</a:t>
            </a:r>
            <a:r>
              <a:rPr lang="en-US" altLang="zh-CN" smtClean="0"/>
              <a:t>20</a:t>
            </a:r>
            <a:r>
              <a:rPr lang="zh-CN" altLang="en-US" smtClean="0"/>
              <a:t>世纪</a:t>
            </a:r>
            <a:r>
              <a:rPr lang="en-US" altLang="zh-CN" smtClean="0"/>
              <a:t>80</a:t>
            </a:r>
            <a:r>
              <a:rPr lang="zh-CN" altLang="en-US" smtClean="0"/>
              <a:t>年代，已出现了数十种硬件描述语言，但大多面向特定的设计领域和层次，众多的语言使用户无所适从。</a:t>
            </a:r>
            <a:r>
              <a:rPr lang="en-US" altLang="zh-CN" smtClean="0"/>
              <a:t>80</a:t>
            </a:r>
            <a:r>
              <a:rPr lang="zh-CN" altLang="en-US" smtClean="0"/>
              <a:t>年代后期，硬件描述语言向着标准化、集成化的方向发展，最终，</a:t>
            </a:r>
            <a:r>
              <a:rPr lang="en-US" altLang="zh-CN" smtClean="0"/>
              <a:t>VHDL</a:t>
            </a:r>
            <a:r>
              <a:rPr lang="zh-CN" altLang="en-US" smtClean="0"/>
              <a:t>、</a:t>
            </a:r>
            <a:r>
              <a:rPr lang="en-US" altLang="zh-CN" smtClean="0"/>
              <a:t>Verilog HDL</a:t>
            </a:r>
            <a:r>
              <a:rPr lang="zh-CN" altLang="en-US" smtClean="0"/>
              <a:t>因其先进性和实用性，先后成为</a:t>
            </a:r>
            <a:r>
              <a:rPr lang="en-US" altLang="zh-CN" smtClean="0"/>
              <a:t>IEEE</a:t>
            </a:r>
            <a:r>
              <a:rPr lang="zh-CN" altLang="en-US" smtClean="0"/>
              <a:t>标准。</a:t>
            </a:r>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solidFill>
                  <a:srgbClr val="FFCC00"/>
                </a:solidFill>
                <a:ea typeface="黑体" pitchFamily="49" charset="-122"/>
              </a:rPr>
              <a:t>不同的运算符有不同的优先级。同一个表达式中如果有多个运算符，应按照优先级高的运算符先运算、优先级低的运算符后运算的规则进行。</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a:t>
            </a:r>
            <a:r>
              <a:rPr lang="zh-CN" altLang="en-US" smtClean="0"/>
              <a:t>第</a:t>
            </a:r>
            <a:r>
              <a:rPr lang="en-US" altLang="zh-CN" smtClean="0"/>
              <a:t>5</a:t>
            </a:r>
            <a:r>
              <a:rPr lang="zh-CN" altLang="en-US" smtClean="0"/>
              <a:t>章“</a:t>
            </a:r>
            <a:r>
              <a:rPr lang="en-US" altLang="zh-CN" smtClean="0"/>
              <a:t>Verilog</a:t>
            </a:r>
            <a:r>
              <a:rPr lang="zh-CN" altLang="en-US" smtClean="0"/>
              <a:t>语法与要素”（</a:t>
            </a:r>
            <a:r>
              <a:rPr lang="en-US" altLang="zh-CN" smtClean="0"/>
              <a:t>P125~128</a:t>
            </a:r>
            <a:r>
              <a:rPr lang="zh-CN" altLang="en-US" smtClean="0"/>
              <a:t>）</a:t>
            </a:r>
            <a:endParaRPr lang="en-US" altLang="zh-CN" sz="1000" smtClean="0"/>
          </a:p>
          <a:p>
            <a:pPr lvl="1"/>
            <a:r>
              <a:rPr lang="en-US" altLang="zh-CN" sz="1000" smtClean="0"/>
              <a:t>parameter addrwidth = 16</a:t>
            </a:r>
            <a:r>
              <a:rPr lang="zh-CN" altLang="en-US" sz="1000" smtClean="0"/>
              <a:t>；               </a:t>
            </a:r>
            <a:r>
              <a:rPr lang="en-US" altLang="zh-CN" sz="1000" smtClean="0"/>
              <a:t>//</a:t>
            </a:r>
            <a:r>
              <a:rPr lang="zh-CN" altLang="en-US" sz="1000" smtClean="0"/>
              <a:t>合法格式</a:t>
            </a:r>
          </a:p>
          <a:p>
            <a:pPr lvl="1"/>
            <a:r>
              <a:rPr lang="en-US" altLang="zh-CN" sz="1000" smtClean="0"/>
              <a:t>parameter addrwidth = datawidth*2</a:t>
            </a:r>
            <a:r>
              <a:rPr lang="zh-CN" altLang="en-US" sz="1000" smtClean="0"/>
              <a:t>； </a:t>
            </a:r>
            <a:r>
              <a:rPr lang="en-US" altLang="zh-CN" sz="1000" smtClean="0"/>
              <a:t>//</a:t>
            </a:r>
            <a:r>
              <a:rPr lang="zh-CN" altLang="en-US" sz="1000" smtClean="0"/>
              <a:t>非法格式</a:t>
            </a:r>
          </a:p>
          <a:p>
            <a:r>
              <a:rPr lang="en-US" altLang="zh-CN" sz="1000" smtClean="0">
                <a:latin typeface="华文新魏" pitchFamily="2" charset="-122"/>
                <a:ea typeface="华文新魏" pitchFamily="2" charset="-122"/>
              </a:rPr>
              <a:t>    parameter datawidth =8,addrwidth = datawidth*2</a:t>
            </a:r>
            <a:r>
              <a:rPr lang="zh-CN" altLang="en-US" sz="1000" smtClean="0">
                <a:latin typeface="宋体" charset="-122"/>
              </a:rPr>
              <a:t>；</a:t>
            </a:r>
            <a:r>
              <a:rPr lang="zh-CN" altLang="en-US" sz="1000" smtClean="0">
                <a:latin typeface="华文新魏" pitchFamily="2" charset="-122"/>
                <a:ea typeface="华文新魏" pitchFamily="2" charset="-122"/>
              </a:rPr>
              <a:t> </a:t>
            </a:r>
            <a:r>
              <a:rPr lang="en-US" altLang="zh-CN" sz="1000" smtClean="0">
                <a:latin typeface="华文新魏" pitchFamily="2" charset="-122"/>
                <a:ea typeface="华文新魏" pitchFamily="2" charset="-122"/>
              </a:rPr>
              <a:t>//</a:t>
            </a:r>
            <a:r>
              <a:rPr lang="zh-CN" altLang="en-US" sz="1000" smtClean="0">
                <a:latin typeface="宋体" charset="-122"/>
              </a:rPr>
              <a:t>合法格式</a:t>
            </a:r>
          </a:p>
          <a:p>
            <a:r>
              <a:rPr lang="zh-CN" altLang="en-US" sz="2000" smtClean="0">
                <a:solidFill>
                  <a:srgbClr val="CC0066"/>
                </a:solidFill>
              </a:rPr>
              <a:t>    为什么要使用</a:t>
            </a:r>
            <a:r>
              <a:rPr lang="en-US" altLang="zh-CN" smtClean="0">
                <a:solidFill>
                  <a:srgbClr val="009900"/>
                </a:solidFill>
                <a:latin typeface="宋体" charset="-122"/>
              </a:rPr>
              <a:t>parameter</a:t>
            </a:r>
            <a:r>
              <a:rPr lang="zh-CN" altLang="en-US" smtClean="0">
                <a:solidFill>
                  <a:srgbClr val="009900"/>
                </a:solidFill>
                <a:latin typeface="宋体" charset="-122"/>
              </a:rPr>
              <a:t>常量？</a:t>
            </a:r>
            <a:r>
              <a:rPr lang="en-US" altLang="zh-CN" smtClean="0">
                <a:solidFill>
                  <a:srgbClr val="009900"/>
                </a:solidFill>
              </a:rPr>
              <a:t>——</a:t>
            </a:r>
            <a:r>
              <a:rPr lang="zh-CN" altLang="en-US" sz="2000" smtClean="0">
                <a:solidFill>
                  <a:srgbClr val="CC0066"/>
                </a:solidFill>
              </a:rPr>
              <a:t>这样便于</a:t>
            </a:r>
            <a:r>
              <a:rPr lang="zh-CN" altLang="en-US" sz="2000" smtClean="0">
                <a:solidFill>
                  <a:srgbClr val="CC0066"/>
                </a:solidFill>
                <a:latin typeface="宋体" charset="-122"/>
              </a:rPr>
              <a:t>多处</a:t>
            </a:r>
            <a:r>
              <a:rPr lang="zh-CN" altLang="en-US" smtClean="0"/>
              <a:t>相同的</a:t>
            </a:r>
            <a:r>
              <a:rPr lang="zh-CN" altLang="en-US" sz="2000" smtClean="0">
                <a:solidFill>
                  <a:srgbClr val="CC0066"/>
                </a:solidFill>
                <a:latin typeface="宋体" charset="-122"/>
              </a:rPr>
              <a:t>数字的一次性</a:t>
            </a:r>
            <a:r>
              <a:rPr lang="zh-CN" altLang="en-US" sz="2000" smtClean="0">
                <a:solidFill>
                  <a:srgbClr val="CC0066"/>
                </a:solidFill>
              </a:rPr>
              <a:t>修改和书写的简洁、有意义。</a:t>
            </a:r>
          </a:p>
          <a:p>
            <a:pPr lvl="1"/>
            <a:endParaRPr lang="zh-CN" altLang="en-US" sz="1000" smtClean="0"/>
          </a:p>
          <a:p>
            <a:endParaRPr lang="zh-CN" altLang="en-US" sz="1000" smtClean="0"/>
          </a:p>
          <a:p>
            <a:endParaRPr lang="zh-CN" altLang="en-US" sz="1000" smtClean="0">
              <a:latin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110000"/>
              </a:lnSpc>
              <a:spcBef>
                <a:spcPct val="0"/>
              </a:spcBef>
              <a:buClr>
                <a:schemeClr val="bg2"/>
              </a:buClr>
              <a:buFont typeface="Wingdings" pitchFamily="2" charset="2"/>
              <a:buChar char="v"/>
            </a:pPr>
            <a:r>
              <a:rPr lang="zh-CN" altLang="en-US" smtClean="0"/>
              <a:t>数据类型是用来表示数字电路中的数据存储和传送单元。</a:t>
            </a:r>
          </a:p>
          <a:p>
            <a:endParaRPr lang="zh-CN" altLang="en-US" sz="1000" smtClean="0">
              <a:latin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1000" smtClean="0">
                <a:latin typeface="宋体" charset="-122"/>
              </a:rPr>
              <a:t>    nets</a:t>
            </a:r>
            <a:r>
              <a:rPr lang="zh-CN" altLang="en-US" sz="1000" smtClean="0">
                <a:latin typeface="宋体" charset="-122"/>
              </a:rPr>
              <a:t>型</a:t>
            </a:r>
            <a:r>
              <a:rPr lang="zh-CN" altLang="en-US" sz="1000" smtClean="0"/>
              <a:t>变量不能储存值！即不能存储输入。</a:t>
            </a:r>
          </a:p>
          <a:p>
            <a:r>
              <a:rPr lang="zh-CN" altLang="en-US" sz="1000" smtClean="0"/>
              <a:t>    </a:t>
            </a:r>
            <a:r>
              <a:rPr lang="en-US" altLang="zh-CN" sz="1000" smtClean="0"/>
              <a:t>nets</a:t>
            </a:r>
            <a:r>
              <a:rPr lang="zh-CN" altLang="en-US" sz="1000" smtClean="0"/>
              <a:t>型变量有两种驱动方式 ：在结构描述中将其连接到一个门元件或模块的输出端；或用</a:t>
            </a:r>
            <a:r>
              <a:rPr lang="en-US" altLang="zh-CN" sz="1000" smtClean="0"/>
              <a:t>assign</a:t>
            </a:r>
            <a:r>
              <a:rPr lang="zh-CN" altLang="en-US" sz="1000" smtClean="0"/>
              <a:t>语句对其赋值</a:t>
            </a:r>
            <a:r>
              <a:rPr lang="en-US" altLang="zh-CN" sz="1000" smtClean="0"/>
              <a:t>——</a:t>
            </a:r>
            <a:r>
              <a:rPr lang="zh-CN" altLang="en-US" sz="1000" smtClean="0"/>
              <a:t>如果没有连接到驱动，其值为高阻态</a:t>
            </a:r>
            <a:r>
              <a:rPr lang="en-US" altLang="zh-CN" sz="1000" smtClean="0"/>
              <a:t>z</a:t>
            </a:r>
          </a:p>
          <a:p>
            <a:r>
              <a:rPr lang="en-US" altLang="zh-CN" sz="1000" smtClean="0"/>
              <a:t>    tri</a:t>
            </a:r>
            <a:r>
              <a:rPr lang="zh-CN" altLang="en-US" sz="1000" smtClean="0"/>
              <a:t>与</a:t>
            </a:r>
            <a:r>
              <a:rPr lang="en-US" altLang="zh-CN" sz="1000" smtClean="0"/>
              <a:t>wire</a:t>
            </a:r>
            <a:r>
              <a:rPr lang="zh-CN" altLang="en-US" sz="1000" smtClean="0"/>
              <a:t>的功能及使用方法完全相同，</a:t>
            </a:r>
            <a:r>
              <a:rPr lang="en-US" altLang="zh-CN" sz="1000" smtClean="0"/>
              <a:t>Verilog</a:t>
            </a:r>
            <a:r>
              <a:rPr lang="zh-CN" altLang="en-US" sz="1000" smtClean="0"/>
              <a:t>综合器对</a:t>
            </a:r>
            <a:r>
              <a:rPr lang="en-US" altLang="zh-CN" sz="1000" smtClean="0"/>
              <a:t>tri</a:t>
            </a:r>
            <a:r>
              <a:rPr lang="zh-CN" altLang="en-US" sz="1000" smtClean="0"/>
              <a:t>型数据和</a:t>
            </a:r>
            <a:r>
              <a:rPr lang="en-US" altLang="zh-CN" sz="1000" smtClean="0"/>
              <a:t>wire</a:t>
            </a:r>
            <a:r>
              <a:rPr lang="zh-CN" altLang="en-US" sz="1000" smtClean="0"/>
              <a:t>型数据的处理也完全相同。将信号定义为</a:t>
            </a:r>
            <a:r>
              <a:rPr lang="en-US" altLang="zh-CN" sz="1000" smtClean="0"/>
              <a:t>tri</a:t>
            </a:r>
            <a:r>
              <a:rPr lang="zh-CN" altLang="en-US" sz="1000" smtClean="0"/>
              <a:t>（三态）只是为了增加程序的可读性，清晰地表示该信号综合后的电路连线具有三态功能。</a:t>
            </a:r>
            <a:endParaRPr lang="en-US" altLang="zh-CN" sz="1000" smtClean="0"/>
          </a:p>
          <a:p>
            <a:r>
              <a:rPr lang="en-US" altLang="zh-CN" sz="1000" smtClean="0"/>
              <a:t>    </a:t>
            </a:r>
            <a:r>
              <a:rPr lang="zh-CN" altLang="en-US" sz="1000" smtClean="0"/>
              <a:t>只有</a:t>
            </a:r>
            <a:r>
              <a:rPr lang="en-US" altLang="zh-CN" sz="1000" smtClean="0">
                <a:solidFill>
                  <a:srgbClr val="CC0066"/>
                </a:solidFill>
              </a:rPr>
              <a:t>wire</a:t>
            </a:r>
            <a:r>
              <a:rPr lang="zh-CN" altLang="en-US" sz="1000" smtClean="0"/>
              <a:t>，</a:t>
            </a:r>
            <a:r>
              <a:rPr lang="en-US" altLang="zh-CN" sz="1000" smtClean="0"/>
              <a:t>tri</a:t>
            </a:r>
            <a:r>
              <a:rPr lang="zh-CN" altLang="en-US" sz="1000" smtClean="0"/>
              <a:t>、</a:t>
            </a:r>
            <a:r>
              <a:rPr lang="en-US" altLang="zh-CN" sz="1000" smtClean="0"/>
              <a:t>supply1</a:t>
            </a:r>
            <a:r>
              <a:rPr lang="zh-CN" altLang="en-US" sz="1000" smtClean="0"/>
              <a:t>，</a:t>
            </a:r>
            <a:r>
              <a:rPr lang="en-US" altLang="zh-CN" sz="1000" smtClean="0"/>
              <a:t>supply0</a:t>
            </a:r>
            <a:r>
              <a:rPr lang="zh-CN" altLang="en-US" sz="1000" smtClean="0"/>
              <a:t>变量是可综合的，即可以综合为具有物理意义的电路，用在可综合的程序中；其他变量不可综合，一般用在测试文件中</a:t>
            </a:r>
            <a:endParaRPr lang="zh-CN" altLang="en-US" sz="1000" smtClean="0">
              <a:latin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300" smtClean="0">
                <a:latin typeface="方正姚体" pitchFamily="2" charset="-122"/>
                <a:ea typeface="方正姚体" pitchFamily="2" charset="-122"/>
              </a:rPr>
              <a:t>   如果一次定义多个数据，数据名之间用逗号隔开。</a:t>
            </a:r>
            <a:r>
              <a:rPr lang="zh-CN" altLang="en-US" sz="1300" b="1" smtClean="0">
                <a:latin typeface="方正姚体" pitchFamily="2" charset="-122"/>
                <a:ea typeface="方正姚体" pitchFamily="2" charset="-122"/>
              </a:rPr>
              <a:t> </a:t>
            </a:r>
            <a:endParaRPr lang="zh-CN" altLang="en-US" sz="1000" smtClean="0">
              <a:latin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solidFill>
                  <a:srgbClr val="FFCC00"/>
                </a:solidFill>
                <a:ea typeface="黑体" pitchFamily="49" charset="-122"/>
              </a:rPr>
              <a:t>wire</a:t>
            </a:r>
            <a:r>
              <a:rPr lang="zh-CN" altLang="en-US" smtClean="0">
                <a:solidFill>
                  <a:srgbClr val="FFCC00"/>
                </a:solidFill>
                <a:ea typeface="黑体" pitchFamily="49" charset="-122"/>
              </a:rPr>
              <a:t>型变量只能存储</a:t>
            </a:r>
            <a:r>
              <a:rPr lang="en-US" altLang="zh-CN" smtClean="0">
                <a:solidFill>
                  <a:srgbClr val="FFCC00"/>
                </a:solidFill>
                <a:ea typeface="黑体" pitchFamily="49" charset="-122"/>
              </a:rPr>
              <a:t>1</a:t>
            </a:r>
            <a:r>
              <a:rPr lang="zh-CN" altLang="en-US" smtClean="0">
                <a:solidFill>
                  <a:srgbClr val="FFCC00"/>
                </a:solidFill>
                <a:ea typeface="黑体" pitchFamily="49" charset="-122"/>
              </a:rPr>
              <a:t>位数据，而</a:t>
            </a:r>
            <a:r>
              <a:rPr lang="en-US" altLang="zh-CN" smtClean="0">
                <a:solidFill>
                  <a:srgbClr val="FFCC00"/>
                </a:solidFill>
                <a:ea typeface="黑体" pitchFamily="49" charset="-122"/>
              </a:rPr>
              <a:t>wire</a:t>
            </a:r>
            <a:r>
              <a:rPr lang="zh-CN" altLang="en-US" smtClean="0">
                <a:solidFill>
                  <a:srgbClr val="FFCC00"/>
                </a:solidFill>
                <a:ea typeface="黑体" pitchFamily="49" charset="-122"/>
              </a:rPr>
              <a:t>型向量可以存储</a:t>
            </a:r>
            <a:r>
              <a:rPr lang="en-US" altLang="zh-CN" smtClean="0">
                <a:solidFill>
                  <a:srgbClr val="FFCC00"/>
                </a:solidFill>
                <a:ea typeface="黑体" pitchFamily="49" charset="-122"/>
              </a:rPr>
              <a:t>n</a:t>
            </a:r>
            <a:r>
              <a:rPr lang="zh-CN" altLang="en-US" smtClean="0">
                <a:solidFill>
                  <a:srgbClr val="FFCC00"/>
                </a:solidFill>
                <a:ea typeface="黑体" pitchFamily="49" charset="-122"/>
              </a:rPr>
              <a:t>位数据</a:t>
            </a:r>
            <a:endParaRPr lang="en-US" altLang="zh-CN" smtClean="0">
              <a:solidFill>
                <a:srgbClr val="FFCC00"/>
              </a:solidFill>
              <a:ea typeface="黑体" pitchFamily="49" charset="-122"/>
            </a:endParaRPr>
          </a:p>
          <a:p>
            <a:r>
              <a:rPr lang="zh-CN" altLang="en-US" smtClean="0">
                <a:solidFill>
                  <a:srgbClr val="FFCC00"/>
                </a:solidFill>
                <a:ea typeface="黑体" pitchFamily="49" charset="-122"/>
              </a:rPr>
              <a:t>方括号中左边的数字表示向量的</a:t>
            </a:r>
            <a:r>
              <a:rPr lang="zh-CN" altLang="en-US" smtClean="0">
                <a:ea typeface="楷体_GB2312" pitchFamily="49" charset="-122"/>
              </a:rPr>
              <a:t>最高有效位，右边的</a:t>
            </a:r>
            <a:r>
              <a:rPr lang="zh-CN" altLang="en-US" smtClean="0">
                <a:solidFill>
                  <a:srgbClr val="FFCC00"/>
                </a:solidFill>
                <a:ea typeface="黑体" pitchFamily="49" charset="-122"/>
              </a:rPr>
              <a:t>数字表示向量的</a:t>
            </a:r>
            <a:r>
              <a:rPr lang="zh-CN" altLang="en-US" smtClean="0">
                <a:ea typeface="楷体_GB2312" pitchFamily="49" charset="-122"/>
              </a:rPr>
              <a:t>最低有效位</a:t>
            </a:r>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ea typeface="黑体" pitchFamily="49" charset="-122"/>
              </a:rPr>
              <a:t>备注</a:t>
            </a:r>
            <a:r>
              <a:rPr lang="zh-CN" altLang="en-US" sz="1000" smtClean="0"/>
              <a:t>：</a:t>
            </a:r>
            <a:r>
              <a:rPr lang="en-US" altLang="zh-CN" sz="1000" smtClean="0"/>
              <a:t>real</a:t>
            </a:r>
            <a:r>
              <a:rPr lang="zh-CN" altLang="en-US" sz="1000" smtClean="0">
                <a:latin typeface="宋体" charset="-122"/>
              </a:rPr>
              <a:t>型和</a:t>
            </a:r>
            <a:r>
              <a:rPr lang="en-US" altLang="zh-CN" sz="1000" smtClean="0"/>
              <a:t>time</a:t>
            </a:r>
            <a:r>
              <a:rPr lang="zh-CN" altLang="en-US" sz="1000" smtClean="0">
                <a:latin typeface="宋体" charset="-122"/>
              </a:rPr>
              <a:t>型变量为纯数学的抽象描述，不对应任何具体的硬件电路。不能被综合 </a:t>
            </a:r>
            <a:endParaRPr lang="zh-CN" altLang="en-US" sz="1000" smtClean="0"/>
          </a:p>
          <a:p>
            <a:endParaRPr lang="zh-CN" altLang="en-US" sz="1000" smtClean="0">
              <a:latin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ea typeface="黑体" pitchFamily="49" charset="-122"/>
              </a:rPr>
              <a:t>备注</a:t>
            </a:r>
            <a:r>
              <a:rPr lang="zh-CN" altLang="en-US" sz="1000" smtClean="0"/>
              <a:t>：过程赋值语句包括非阻塞赋值语句</a:t>
            </a:r>
            <a:r>
              <a:rPr lang="en-US" altLang="zh-CN" sz="1000" smtClean="0"/>
              <a:t>b&lt;=a;</a:t>
            </a:r>
            <a:r>
              <a:rPr lang="zh-CN" altLang="en-US" sz="1000" smtClean="0"/>
              <a:t>和阻塞赋值语句</a:t>
            </a:r>
            <a:r>
              <a:rPr lang="en-US" altLang="zh-CN" sz="1000" smtClean="0"/>
              <a:t>b=a;</a:t>
            </a:r>
          </a:p>
          <a:p>
            <a:r>
              <a:rPr lang="en-US" altLang="zh-CN" sz="1000" smtClean="0"/>
              <a:t>          </a:t>
            </a:r>
            <a:endParaRPr lang="en-US" altLang="zh-CN" sz="1000" smtClean="0">
              <a:latin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zh-CN" altLang="en-US" sz="1000" smtClean="0"/>
              <a:t>    位宽超过一位的变量称为向量。位宽为</a:t>
            </a:r>
            <a:r>
              <a:rPr kumimoji="1" lang="en-US" altLang="zh-CN" sz="1000" smtClean="0"/>
              <a:t>1</a:t>
            </a:r>
            <a:r>
              <a:rPr kumimoji="1" lang="zh-CN" altLang="en-US" sz="1000" smtClean="0"/>
              <a:t>位的变量称为标量，标量的定义不需要加位宽选项。</a:t>
            </a:r>
          </a:p>
          <a:p>
            <a:r>
              <a:rPr kumimoji="1" lang="zh-CN" altLang="en-US" smtClean="0"/>
              <a:t>    向量定义后可以采用多种使用形式（即赋值）</a:t>
            </a:r>
            <a:r>
              <a:rPr kumimoji="1" lang="en-US" altLang="zh-CN" smtClean="0"/>
              <a:t>——</a:t>
            </a:r>
            <a:r>
              <a:rPr kumimoji="1" lang="zh-CN" altLang="en-US" smtClean="0"/>
              <a:t>可以对整个向量赋值，也可以对向量的某几位或某</a:t>
            </a:r>
            <a:r>
              <a:rPr kumimoji="1" lang="en-US" altLang="zh-CN" smtClean="0"/>
              <a:t>1</a:t>
            </a:r>
            <a:r>
              <a:rPr kumimoji="1" lang="zh-CN" altLang="en-US" smtClean="0"/>
              <a:t>位赋值。</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solidFill>
            <a:srgbClr val="FFFFFF"/>
          </a:solidFill>
          <a:ln/>
        </p:spPr>
      </p:sp>
      <p:sp>
        <p:nvSpPr>
          <p:cNvPr id="178179"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10000"/>
              </a:spcBef>
            </a:pPr>
            <a:endParaRPr lang="en-US" altLang="zh-CN" sz="13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zh-CN" altLang="en-US" sz="1000" b="1" smtClean="0">
                <a:solidFill>
                  <a:srgbClr val="000000"/>
                </a:solidFill>
              </a:rPr>
              <a:t>（</a:t>
            </a:r>
            <a:r>
              <a:rPr lang="en-US" altLang="zh-CN" sz="1000" b="1" smtClean="0">
                <a:solidFill>
                  <a:srgbClr val="000000"/>
                </a:solidFill>
                <a:latin typeface="宋体" charset="-122"/>
              </a:rPr>
              <a:t>1</a:t>
            </a:r>
            <a:r>
              <a:rPr lang="zh-CN" altLang="en-US" sz="1000" b="1" smtClean="0">
                <a:solidFill>
                  <a:srgbClr val="000000"/>
                </a:solidFill>
              </a:rPr>
              <a:t>）语法结构</a:t>
            </a:r>
            <a:endParaRPr lang="zh-CN" altLang="en-US" sz="1000" smtClean="0">
              <a:latin typeface="宋体" charset="-122"/>
            </a:endParaRPr>
          </a:p>
          <a:p>
            <a:r>
              <a:rPr lang="en-US" altLang="zh-CN" sz="1000" smtClean="0">
                <a:solidFill>
                  <a:srgbClr val="000000"/>
                </a:solidFill>
                <a:latin typeface="宋体" charset="-122"/>
              </a:rPr>
              <a:t>Verilog HDL</a:t>
            </a:r>
            <a:r>
              <a:rPr lang="zh-CN" altLang="en-US" sz="1000" smtClean="0">
                <a:solidFill>
                  <a:srgbClr val="000000"/>
                </a:solidFill>
              </a:rPr>
              <a:t>语法结构简单，初学者容易上手；但有时尽管编译通过，</a:t>
            </a:r>
            <a:r>
              <a:rPr lang="zh-CN" altLang="zh-CN" smtClean="0"/>
              <a:t>却不容易</a:t>
            </a:r>
            <a:r>
              <a:rPr lang="zh-CN" altLang="en-US" sz="1000" smtClean="0">
                <a:solidFill>
                  <a:srgbClr val="000000"/>
                </a:solidFill>
              </a:rPr>
              <a:t>综合。</a:t>
            </a:r>
            <a:endParaRPr lang="zh-CN" altLang="en-US" sz="1000" smtClean="0">
              <a:latin typeface="宋体" charset="-122"/>
            </a:endParaRPr>
          </a:p>
          <a:p>
            <a:r>
              <a:rPr lang="en-US" altLang="zh-CN" sz="1000" smtClean="0">
                <a:solidFill>
                  <a:srgbClr val="000000"/>
                </a:solidFill>
                <a:latin typeface="宋体" charset="-122"/>
              </a:rPr>
              <a:t>VHDL</a:t>
            </a:r>
            <a:r>
              <a:rPr lang="zh-CN" altLang="en-US" sz="1000" smtClean="0">
                <a:solidFill>
                  <a:srgbClr val="000000"/>
                </a:solidFill>
                <a:latin typeface="宋体" charset="-122"/>
              </a:rPr>
              <a:t>语法结构比较严格，模块风格比较清晰，尽管比较难学，只要按</a:t>
            </a:r>
            <a:r>
              <a:rPr lang="zh-CN" altLang="zh-CN" smtClean="0"/>
              <a:t>语法规则</a:t>
            </a:r>
            <a:r>
              <a:rPr lang="zh-CN" altLang="en-US" sz="1000" smtClean="0">
                <a:solidFill>
                  <a:srgbClr val="000000"/>
                </a:solidFill>
                <a:latin typeface="宋体" charset="-122"/>
              </a:rPr>
              <a:t>去编写程序，容易综合。</a:t>
            </a:r>
          </a:p>
          <a:p>
            <a:pPr algn="just"/>
            <a:r>
              <a:rPr lang="zh-CN" altLang="en-US" sz="1000" smtClean="0">
                <a:solidFill>
                  <a:srgbClr val="000000"/>
                </a:solidFill>
              </a:rPr>
              <a:t> </a:t>
            </a:r>
            <a:endParaRPr lang="zh-CN" altLang="en-US" sz="1000" smtClean="0">
              <a:latin typeface="宋体" charset="-122"/>
            </a:endParaRPr>
          </a:p>
          <a:p>
            <a:pPr algn="just"/>
            <a:r>
              <a:rPr lang="zh-CN" altLang="en-US" sz="1000" b="1" smtClean="0">
                <a:solidFill>
                  <a:srgbClr val="000000"/>
                </a:solidFill>
              </a:rPr>
              <a:t>（</a:t>
            </a:r>
            <a:r>
              <a:rPr lang="en-US" altLang="zh-CN" sz="1000" b="1" smtClean="0">
                <a:solidFill>
                  <a:srgbClr val="000000"/>
                </a:solidFill>
                <a:latin typeface="宋体" charset="-122"/>
              </a:rPr>
              <a:t>2</a:t>
            </a:r>
            <a:r>
              <a:rPr lang="zh-CN" altLang="en-US" sz="1000" b="1" smtClean="0">
                <a:solidFill>
                  <a:srgbClr val="000000"/>
                </a:solidFill>
              </a:rPr>
              <a:t>）易学性</a:t>
            </a:r>
            <a:endParaRPr lang="zh-CN" altLang="en-US" sz="1000" smtClean="0">
              <a:latin typeface="宋体" charset="-122"/>
            </a:endParaRPr>
          </a:p>
          <a:p>
            <a:pPr algn="just"/>
            <a:r>
              <a:rPr lang="en-US" altLang="zh-CN" sz="1000" smtClean="0">
                <a:solidFill>
                  <a:srgbClr val="000000"/>
                </a:solidFill>
                <a:latin typeface="宋体" charset="-122"/>
              </a:rPr>
              <a:t>Verilog HDL</a:t>
            </a:r>
            <a:r>
              <a:rPr lang="zh-CN" altLang="en-US" sz="1000" smtClean="0">
                <a:solidFill>
                  <a:srgbClr val="000000"/>
                </a:solidFill>
              </a:rPr>
              <a:t>简单易学，只要有</a:t>
            </a:r>
            <a:r>
              <a:rPr lang="en-US" altLang="zh-CN" sz="1000" smtClean="0">
                <a:solidFill>
                  <a:srgbClr val="000000"/>
                </a:solidFill>
                <a:latin typeface="宋体" charset="-122"/>
              </a:rPr>
              <a:t>C</a:t>
            </a:r>
            <a:r>
              <a:rPr lang="zh-CN" altLang="en-US" sz="1000" smtClean="0">
                <a:solidFill>
                  <a:srgbClr val="000000"/>
                </a:solidFill>
              </a:rPr>
              <a:t>语言的编程基础，一、两个月即可熟练掌握。</a:t>
            </a:r>
            <a:endParaRPr lang="zh-CN" altLang="en-US" sz="1000" smtClean="0">
              <a:latin typeface="宋体" charset="-122"/>
            </a:endParaRPr>
          </a:p>
          <a:p>
            <a:pPr algn="just"/>
            <a:r>
              <a:rPr lang="en-US" altLang="zh-CN" sz="1000" smtClean="0">
                <a:solidFill>
                  <a:srgbClr val="000000"/>
                </a:solidFill>
                <a:latin typeface="宋体" charset="-122"/>
              </a:rPr>
              <a:t>VHDL</a:t>
            </a:r>
            <a:r>
              <a:rPr lang="zh-CN" altLang="en-US" sz="1000" smtClean="0">
                <a:solidFill>
                  <a:srgbClr val="000000"/>
                </a:solidFill>
              </a:rPr>
              <a:t>需要有</a:t>
            </a:r>
            <a:r>
              <a:rPr lang="en-US" altLang="zh-CN" sz="1000" smtClean="0">
                <a:solidFill>
                  <a:srgbClr val="000000"/>
                </a:solidFill>
                <a:latin typeface="宋体" charset="-122"/>
              </a:rPr>
              <a:t>Ada</a:t>
            </a:r>
            <a:r>
              <a:rPr lang="zh-CN" altLang="en-US" sz="1000" smtClean="0">
                <a:solidFill>
                  <a:srgbClr val="000000"/>
                </a:solidFill>
              </a:rPr>
              <a:t>编程基础，至少需要半年以上的专门培训。</a:t>
            </a:r>
            <a:endParaRPr lang="zh-CN" altLang="en-US" sz="1000" smtClean="0">
              <a:latin typeface="宋体" charset="-122"/>
            </a:endParaRPr>
          </a:p>
          <a:p>
            <a:pPr algn="just"/>
            <a:r>
              <a:rPr lang="zh-CN" altLang="en-US" sz="1000" b="1" smtClean="0">
                <a:solidFill>
                  <a:srgbClr val="000000"/>
                </a:solidFill>
              </a:rPr>
              <a:t>（</a:t>
            </a:r>
            <a:r>
              <a:rPr lang="en-US" altLang="zh-CN" sz="1000" b="1" smtClean="0">
                <a:solidFill>
                  <a:srgbClr val="000000"/>
                </a:solidFill>
                <a:latin typeface="宋体" charset="-122"/>
              </a:rPr>
              <a:t>3</a:t>
            </a:r>
            <a:r>
              <a:rPr lang="zh-CN" altLang="en-US" sz="1000" b="1" smtClean="0">
                <a:solidFill>
                  <a:srgbClr val="000000"/>
                </a:solidFill>
              </a:rPr>
              <a:t>）建模能力</a:t>
            </a:r>
            <a:endParaRPr lang="zh-CN" altLang="en-US" sz="1000" smtClean="0">
              <a:latin typeface="宋体" charset="-122"/>
            </a:endParaRPr>
          </a:p>
          <a:p>
            <a:r>
              <a:rPr lang="zh-CN" altLang="en-US" sz="1000" smtClean="0">
                <a:solidFill>
                  <a:srgbClr val="000000"/>
                </a:solidFill>
              </a:rPr>
              <a:t>二者在行为级抽象建模的覆盖范围方面有所不同。在系统级抽象方面</a:t>
            </a:r>
            <a:r>
              <a:rPr lang="en-US" altLang="zh-CN" sz="1000" smtClean="0">
                <a:solidFill>
                  <a:srgbClr val="000000"/>
                </a:solidFill>
                <a:latin typeface="宋体" charset="-122"/>
              </a:rPr>
              <a:t>Verilog HDL</a:t>
            </a:r>
            <a:r>
              <a:rPr lang="zh-CN" altLang="en-US" sz="1000" smtClean="0">
                <a:solidFill>
                  <a:srgbClr val="000000"/>
                </a:solidFill>
              </a:rPr>
              <a:t>比</a:t>
            </a:r>
            <a:r>
              <a:rPr lang="en-US" altLang="zh-CN" sz="1000" smtClean="0">
                <a:solidFill>
                  <a:srgbClr val="000000"/>
                </a:solidFill>
                <a:latin typeface="宋体" charset="-122"/>
              </a:rPr>
              <a:t>VHDL</a:t>
            </a:r>
            <a:r>
              <a:rPr lang="zh-CN" altLang="en-US" sz="1000" smtClean="0">
                <a:solidFill>
                  <a:srgbClr val="000000"/>
                </a:solidFill>
              </a:rPr>
              <a:t>略差一些，因此</a:t>
            </a:r>
            <a:r>
              <a:rPr lang="en-US" altLang="zh-CN" sz="1000" smtClean="0">
                <a:solidFill>
                  <a:srgbClr val="000000"/>
                </a:solidFill>
                <a:latin typeface="宋体" charset="-122"/>
              </a:rPr>
              <a:t>VHDL</a:t>
            </a:r>
            <a:r>
              <a:rPr lang="zh-CN" altLang="en-US" sz="1000" smtClean="0">
                <a:solidFill>
                  <a:srgbClr val="000000"/>
                </a:solidFill>
              </a:rPr>
              <a:t>更适于</a:t>
            </a:r>
            <a:r>
              <a:rPr lang="zh-CN" altLang="en-US" sz="1000" smtClean="0">
                <a:solidFill>
                  <a:srgbClr val="000000"/>
                </a:solidFill>
                <a:latin typeface="宋体" charset="-122"/>
              </a:rPr>
              <a:t>由多人合作完成的特大型项目（一百万门以上）。而在门级开关电路描述方面</a:t>
            </a:r>
            <a:r>
              <a:rPr lang="en-US" altLang="zh-CN" sz="1000" smtClean="0">
                <a:solidFill>
                  <a:srgbClr val="000000"/>
                </a:solidFill>
                <a:latin typeface="宋体" charset="-122"/>
              </a:rPr>
              <a:t>Verilog HDL</a:t>
            </a:r>
            <a:r>
              <a:rPr lang="zh-CN" altLang="en-US" sz="1000" smtClean="0">
                <a:solidFill>
                  <a:srgbClr val="000000"/>
                </a:solidFill>
              </a:rPr>
              <a:t>比</a:t>
            </a:r>
            <a:r>
              <a:rPr lang="en-US" altLang="zh-CN" sz="1000" smtClean="0">
                <a:solidFill>
                  <a:srgbClr val="000000"/>
                </a:solidFill>
                <a:latin typeface="宋体" charset="-122"/>
              </a:rPr>
              <a:t>VHDL</a:t>
            </a:r>
            <a:r>
              <a:rPr lang="zh-CN" altLang="en-US" sz="1000" smtClean="0">
                <a:solidFill>
                  <a:srgbClr val="000000"/>
                </a:solidFill>
              </a:rPr>
              <a:t>强得多，因此</a:t>
            </a:r>
            <a:r>
              <a:rPr lang="en-US" altLang="zh-CN" sz="1000" smtClean="0">
                <a:solidFill>
                  <a:srgbClr val="000000"/>
                </a:solidFill>
                <a:latin typeface="宋体" charset="-122"/>
              </a:rPr>
              <a:t>Verilog HDL</a:t>
            </a:r>
            <a:r>
              <a:rPr lang="zh-CN" altLang="en-US" sz="1000" smtClean="0">
                <a:solidFill>
                  <a:srgbClr val="000000"/>
                </a:solidFill>
              </a:rPr>
              <a:t>更适于中小型的数字系统设计。</a:t>
            </a:r>
            <a:endParaRPr lang="zh-CN" altLang="en-US" sz="1000" smtClean="0">
              <a:solidFill>
                <a:srgbClr val="000000"/>
              </a:solidFill>
              <a:latin typeface="宋体" charset="-122"/>
            </a:endParaRPr>
          </a:p>
          <a:p>
            <a:pPr algn="just"/>
            <a:r>
              <a:rPr lang="zh-CN" altLang="en-US" sz="1000" smtClean="0">
                <a:solidFill>
                  <a:srgbClr val="000000"/>
                </a:solidFill>
              </a:rPr>
              <a:t> </a:t>
            </a:r>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在</a:t>
            </a:r>
            <a:r>
              <a:rPr lang="en-US" altLang="zh-CN" b="1" smtClean="0"/>
              <a:t>Quartus II</a:t>
            </a:r>
            <a:r>
              <a:rPr lang="zh-CN" altLang="en-US" smtClean="0"/>
              <a:t>中，是通过直接调用</a:t>
            </a:r>
            <a:r>
              <a:rPr lang="en-US" altLang="zh-CN" smtClean="0"/>
              <a:t>Quartus II</a:t>
            </a:r>
            <a:r>
              <a:rPr lang="zh-CN" altLang="en-US" smtClean="0"/>
              <a:t>提供的存储器宏功能模块（参数化的</a:t>
            </a:r>
            <a:r>
              <a:rPr lang="en-US" altLang="zh-CN" smtClean="0"/>
              <a:t>ROM</a:t>
            </a:r>
            <a:r>
              <a:rPr lang="zh-CN" altLang="en-US" smtClean="0"/>
              <a:t>、</a:t>
            </a:r>
            <a:r>
              <a:rPr lang="en-US" altLang="zh-CN" smtClean="0"/>
              <a:t>RAM</a:t>
            </a:r>
            <a:r>
              <a:rPr lang="zh-CN" altLang="en-US" smtClean="0"/>
              <a:t>）来建立存储器的。则</a:t>
            </a:r>
            <a:r>
              <a:rPr lang="en-US" altLang="zh-CN" smtClean="0"/>
              <a:t>Quartus II</a:t>
            </a:r>
            <a:r>
              <a:rPr lang="zh-CN" altLang="en-US" smtClean="0"/>
              <a:t>综合时，在没有人工指定的情况下，会自动采用</a:t>
            </a:r>
            <a:r>
              <a:rPr lang="en-US" altLang="zh-CN" smtClean="0"/>
              <a:t>FPGA </a:t>
            </a:r>
            <a:r>
              <a:rPr lang="zh-CN" altLang="en-US" smtClean="0"/>
              <a:t>器件中的嵌入式存储器模块去物理实现。</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Clr>
                <a:srgbClr val="FF0066"/>
              </a:buClr>
              <a:buFont typeface="Wingdings" pitchFamily="2" charset="2"/>
              <a:buNone/>
            </a:pPr>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Clr>
                <a:srgbClr val="FF0066"/>
              </a:buClr>
              <a:buFont typeface="Wingdings" pitchFamily="2" charset="2"/>
              <a:buNone/>
            </a:pPr>
            <a:r>
              <a:rPr lang="zh-CN" altLang="en-US" sz="1000" smtClean="0">
                <a:ea typeface="楷体_GB2312" pitchFamily="49" charset="-122"/>
              </a:rPr>
              <a:t>注： 上表中，凡</a:t>
            </a:r>
            <a:r>
              <a:rPr lang="en-US" altLang="zh-CN" sz="1000" smtClean="0">
                <a:ea typeface="楷体_GB2312" pitchFamily="49" charset="-122"/>
              </a:rPr>
              <a:t>Quartus II</a:t>
            </a:r>
            <a:r>
              <a:rPr lang="zh-CN" altLang="en-US" sz="1000" smtClean="0">
                <a:ea typeface="楷体_GB2312" pitchFamily="49" charset="-122"/>
              </a:rPr>
              <a:t>不支持的语句是不可综合的，通常用在测试文件中；未注明“</a:t>
            </a:r>
            <a:r>
              <a:rPr lang="en-US" altLang="zh-CN" sz="1000" smtClean="0">
                <a:ea typeface="楷体_GB2312" pitchFamily="49" charset="-122"/>
              </a:rPr>
              <a:t>Quartus II</a:t>
            </a:r>
            <a:r>
              <a:rPr lang="zh-CN" altLang="en-US" sz="1000" smtClean="0">
                <a:ea typeface="楷体_GB2312" pitchFamily="49" charset="-122"/>
              </a:rPr>
              <a:t>不支持”的语句均是可综合的。</a:t>
            </a:r>
          </a:p>
          <a:p>
            <a:pPr lvl="1"/>
            <a:r>
              <a:rPr lang="en-US" altLang="zh-CN" sz="1000" smtClean="0"/>
              <a:t>forever</a:t>
            </a:r>
            <a:r>
              <a:rPr lang="zh-CN" altLang="en-US" sz="1000" smtClean="0"/>
              <a:t>语句、</a:t>
            </a:r>
            <a:r>
              <a:rPr lang="en-US" altLang="zh-CN" sz="1000" smtClean="0"/>
              <a:t>while</a:t>
            </a:r>
            <a:r>
              <a:rPr lang="zh-CN" altLang="en-US" sz="1000" smtClean="0"/>
              <a:t>语句通常用在测试文件中；</a:t>
            </a:r>
          </a:p>
          <a:p>
            <a:pPr lvl="1"/>
            <a:r>
              <a:rPr lang="zh-CN" altLang="en-US" sz="1000" smtClean="0"/>
              <a:t>表中只有</a:t>
            </a:r>
            <a:r>
              <a:rPr lang="en-US" altLang="zh-CN" sz="1000" smtClean="0"/>
              <a:t>4</a:t>
            </a:r>
            <a:r>
              <a:rPr lang="zh-CN" altLang="en-US" sz="1000" smtClean="0"/>
              <a:t>种语句（</a:t>
            </a:r>
            <a:r>
              <a:rPr lang="en-US" altLang="zh-CN" sz="1000" smtClean="0"/>
              <a:t>fork_join</a:t>
            </a:r>
            <a:r>
              <a:rPr lang="zh-CN" altLang="en-US" sz="1000" smtClean="0"/>
              <a:t>，</a:t>
            </a:r>
            <a:r>
              <a:rPr lang="en-US" altLang="zh-CN" sz="1000" smtClean="0"/>
              <a:t>initial</a:t>
            </a:r>
            <a:r>
              <a:rPr lang="zh-CN" altLang="en-US" sz="1000" smtClean="0"/>
              <a:t>，‘</a:t>
            </a:r>
            <a:r>
              <a:rPr lang="en-US" altLang="zh-CN" sz="1000" smtClean="0"/>
              <a:t>include</a:t>
            </a:r>
            <a:r>
              <a:rPr lang="zh-CN" altLang="en-US" sz="1000" smtClean="0"/>
              <a:t>，‘</a:t>
            </a:r>
            <a:r>
              <a:rPr lang="en-US" altLang="zh-CN" sz="1000" smtClean="0"/>
              <a:t>timescale</a:t>
            </a:r>
            <a:r>
              <a:rPr lang="zh-CN" altLang="en-US" sz="1000" smtClean="0"/>
              <a:t>）是</a:t>
            </a:r>
            <a:r>
              <a:rPr lang="en-US" altLang="zh-CN" sz="1000" smtClean="0"/>
              <a:t>Quartus II</a:t>
            </a:r>
            <a:r>
              <a:rPr lang="zh-CN" altLang="en-US" sz="1000" smtClean="0"/>
              <a:t>不支持的，它们通常用在测试模块中（</a:t>
            </a:r>
            <a:r>
              <a:rPr lang="en-US" altLang="zh-CN" sz="1000" smtClean="0"/>
              <a:t>ModelSim</a:t>
            </a:r>
            <a:r>
              <a:rPr lang="zh-CN" altLang="en-US" sz="1000" smtClean="0"/>
              <a:t>软件支持）。</a:t>
            </a:r>
          </a:p>
          <a:p>
            <a:endParaRPr lang="zh-CN" altLang="en-US" sz="1000" smtClean="0">
              <a:latin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800" smtClean="0"/>
              <a:t>    </a:t>
            </a:r>
            <a:r>
              <a:rPr lang="en-US" altLang="zh-CN" smtClean="0"/>
              <a:t>initial</a:t>
            </a:r>
            <a:r>
              <a:rPr lang="zh-CN" altLang="zh-CN" smtClean="0"/>
              <a:t>语句常用于仿真中各变量的初始化，</a:t>
            </a:r>
            <a:r>
              <a:rPr lang="en-US" altLang="zh-CN" smtClean="0"/>
              <a:t>initial</a:t>
            </a:r>
            <a:r>
              <a:rPr lang="zh-CN" altLang="zh-CN" smtClean="0"/>
              <a:t>语句沿时间轴只执行一次</a:t>
            </a:r>
            <a:r>
              <a:rPr lang="zh-CN" altLang="en-US" smtClean="0"/>
              <a:t>。</a:t>
            </a:r>
            <a:endParaRPr lang="zh-CN" altLang="zh-CN" smtClean="0"/>
          </a:p>
          <a:p>
            <a:r>
              <a:rPr lang="zh-CN" altLang="en-US" sz="800" smtClean="0"/>
              <a:t>    </a:t>
            </a:r>
            <a:r>
              <a:rPr lang="en-US" altLang="zh-CN" sz="800" smtClean="0">
                <a:solidFill>
                  <a:srgbClr val="CC9900"/>
                </a:solidFill>
                <a:ea typeface="楷体_GB2312" pitchFamily="49" charset="-122"/>
              </a:rPr>
              <a:t>task</a:t>
            </a:r>
            <a:r>
              <a:rPr lang="zh-CN" altLang="en-US" sz="800" smtClean="0">
                <a:ea typeface="楷体_GB2312" pitchFamily="49" charset="-122"/>
              </a:rPr>
              <a:t>语句用于定义任务。任务类似于高级语言中的子程序，用来单独完成某项具体任务。</a:t>
            </a:r>
            <a:endParaRPr lang="en-US" altLang="zh-CN" sz="800" smtClean="0">
              <a:ea typeface="楷体_GB2312" pitchFamily="49" charset="-122"/>
            </a:endParaRPr>
          </a:p>
          <a:p>
            <a:r>
              <a:rPr lang="zh-CN" altLang="en-US" sz="800" smtClean="0">
                <a:ea typeface="楷体_GB2312" pitchFamily="49" charset="-122"/>
              </a:rPr>
              <a:t>    </a:t>
            </a:r>
            <a:r>
              <a:rPr lang="en-US" altLang="zh-CN" sz="800" smtClean="0">
                <a:solidFill>
                  <a:srgbClr val="CC9900"/>
                </a:solidFill>
                <a:ea typeface="楷体_GB2312" pitchFamily="49" charset="-122"/>
              </a:rPr>
              <a:t>function</a:t>
            </a:r>
            <a:r>
              <a:rPr lang="zh-CN" altLang="en-US" sz="800" smtClean="0">
                <a:ea typeface="楷体_GB2312" pitchFamily="49" charset="-122"/>
              </a:rPr>
              <a:t>语句用于定义函数。函数类似于高级语言中的函数，用来单独完成某项具体操作。</a:t>
            </a:r>
            <a:endParaRPr lang="en-US" altLang="zh-CN" sz="800" smtClean="0"/>
          </a:p>
          <a:p>
            <a:r>
              <a:rPr lang="zh-CN" altLang="en-US" sz="800" smtClean="0"/>
              <a:t>    在</a:t>
            </a:r>
            <a:r>
              <a:rPr lang="en-US" altLang="zh-CN" sz="800" smtClean="0"/>
              <a:t>always</a:t>
            </a:r>
            <a:r>
              <a:rPr lang="zh-CN" altLang="en-US" sz="800" smtClean="0"/>
              <a:t>块中被赋值的只能是</a:t>
            </a:r>
            <a:r>
              <a:rPr lang="en-US" altLang="zh-CN" sz="800" smtClean="0">
                <a:solidFill>
                  <a:srgbClr val="CC0066"/>
                </a:solidFill>
              </a:rPr>
              <a:t>register</a:t>
            </a:r>
            <a:r>
              <a:rPr lang="zh-CN" altLang="en-US" sz="800" smtClean="0">
                <a:solidFill>
                  <a:srgbClr val="CC0066"/>
                </a:solidFill>
              </a:rPr>
              <a:t>型</a:t>
            </a:r>
            <a:r>
              <a:rPr lang="zh-CN" altLang="en-US" sz="800" smtClean="0"/>
              <a:t>变量（如</a:t>
            </a:r>
            <a:r>
              <a:rPr lang="en-US" altLang="zh-CN" sz="800" smtClean="0"/>
              <a:t>reg</a:t>
            </a:r>
            <a:r>
              <a:rPr lang="zh-CN" altLang="en-US" sz="800" smtClean="0"/>
              <a:t>，</a:t>
            </a:r>
            <a:r>
              <a:rPr lang="en-US" altLang="zh-CN" sz="800" smtClean="0"/>
              <a:t>integer</a:t>
            </a:r>
            <a:r>
              <a:rPr lang="zh-CN" altLang="en-US" sz="800" smtClean="0"/>
              <a:t>，</a:t>
            </a:r>
            <a:r>
              <a:rPr lang="en-US" altLang="zh-CN" sz="800" smtClean="0"/>
              <a:t>real</a:t>
            </a:r>
            <a:r>
              <a:rPr lang="zh-CN" altLang="en-US" sz="800" smtClean="0"/>
              <a:t>，</a:t>
            </a:r>
            <a:r>
              <a:rPr lang="en-US" altLang="zh-CN" sz="800" smtClean="0"/>
              <a:t>time</a:t>
            </a:r>
            <a:r>
              <a:rPr lang="zh-CN" altLang="en-US" sz="800" smtClean="0"/>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110000"/>
              </a:lnSpc>
              <a:spcBef>
                <a:spcPct val="0"/>
              </a:spcBef>
              <a:buClr>
                <a:schemeClr val="hlink"/>
              </a:buClr>
              <a:buFont typeface="Wingdings" pitchFamily="2" charset="2"/>
              <a:buNone/>
            </a:pPr>
            <a:r>
              <a:rPr lang="zh-CN" altLang="zh-CN" sz="1000" smtClean="0">
                <a:solidFill>
                  <a:srgbClr val="FF3399"/>
                </a:solidFill>
              </a:rPr>
              <a:t>注</a:t>
            </a:r>
            <a:r>
              <a:rPr lang="zh-CN" altLang="zh-CN" sz="1000" smtClean="0"/>
              <a:t>：如果</a:t>
            </a:r>
            <a:r>
              <a:rPr lang="en-US" altLang="zh-CN" sz="1000" smtClean="0"/>
              <a:t>always</a:t>
            </a:r>
            <a:r>
              <a:rPr lang="zh-CN" altLang="zh-CN" sz="1000" smtClean="0"/>
              <a:t>块中包含一个以上的语句，则这些语句必须放在</a:t>
            </a:r>
            <a:r>
              <a:rPr lang="en-US" altLang="zh-CN" sz="1000" smtClean="0">
                <a:solidFill>
                  <a:srgbClr val="CC3300"/>
                </a:solidFill>
              </a:rPr>
              <a:t>begin_end</a:t>
            </a:r>
            <a:r>
              <a:rPr lang="zh-CN" altLang="en-US" sz="1000" smtClean="0"/>
              <a:t>或</a:t>
            </a:r>
            <a:r>
              <a:rPr lang="en-US" altLang="zh-CN" sz="1000" smtClean="0">
                <a:solidFill>
                  <a:srgbClr val="CC3300"/>
                </a:solidFill>
              </a:rPr>
              <a:t>fork_join</a:t>
            </a:r>
            <a:r>
              <a:rPr lang="zh-CN" altLang="en-US" sz="1000" smtClean="0"/>
              <a:t>块中！</a:t>
            </a:r>
          </a:p>
          <a:p>
            <a:pPr algn="just">
              <a:lnSpc>
                <a:spcPct val="110000"/>
              </a:lnSpc>
              <a:spcBef>
                <a:spcPct val="0"/>
              </a:spcBef>
              <a:buClr>
                <a:schemeClr val="hlink"/>
              </a:buClr>
              <a:buFont typeface="Wingdings" pitchFamily="2" charset="2"/>
              <a:buNone/>
            </a:pPr>
            <a:r>
              <a:rPr lang="zh-CN" altLang="en-US" sz="1000" smtClean="0"/>
              <a:t>    </a:t>
            </a:r>
            <a:r>
              <a:rPr lang="en-US" altLang="zh-CN" sz="1000" smtClean="0">
                <a:latin typeface="宋体" charset="-122"/>
              </a:rPr>
              <a:t>assign</a:t>
            </a:r>
            <a:r>
              <a:rPr lang="zh-CN" altLang="en-US" sz="1000" smtClean="0">
                <a:latin typeface="宋体" charset="-122"/>
              </a:rPr>
              <a:t>语句在</a:t>
            </a:r>
            <a:r>
              <a:rPr lang="en-US" altLang="zh-CN" sz="1000" smtClean="0">
                <a:latin typeface="宋体" charset="-122"/>
              </a:rPr>
              <a:t>always</a:t>
            </a:r>
            <a:r>
              <a:rPr lang="zh-CN" altLang="en-US" sz="1000" smtClean="0">
                <a:latin typeface="宋体" charset="-122"/>
              </a:rPr>
              <a:t>块之外；循环语句</a:t>
            </a:r>
            <a:r>
              <a:rPr lang="en-US" altLang="zh-CN" sz="1000" smtClean="0">
                <a:latin typeface="宋体" charset="-122"/>
              </a:rPr>
              <a:t>forever</a:t>
            </a:r>
            <a:r>
              <a:rPr lang="zh-CN" altLang="en-US" sz="1000" smtClean="0">
                <a:latin typeface="宋体" charset="-122"/>
              </a:rPr>
              <a:t>语句是在</a:t>
            </a:r>
            <a:r>
              <a:rPr lang="en-US" altLang="zh-CN" sz="1000" smtClean="0">
                <a:latin typeface="宋体" charset="-122"/>
              </a:rPr>
              <a:t>initial</a:t>
            </a:r>
            <a:r>
              <a:rPr lang="zh-CN" altLang="en-US" sz="1000" smtClean="0">
                <a:latin typeface="宋体" charset="-122"/>
              </a:rPr>
              <a:t>块中！</a:t>
            </a:r>
            <a:endParaRPr lang="zh-CN" altLang="en-US" sz="1000" smtClean="0"/>
          </a:p>
          <a:p>
            <a:endParaRPr lang="zh-CN" altLang="en-US" sz="1000" smtClean="0">
              <a:latin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110000"/>
              </a:lnSpc>
              <a:spcBef>
                <a:spcPct val="0"/>
              </a:spcBef>
              <a:buClr>
                <a:schemeClr val="hlink"/>
              </a:buClr>
              <a:buFont typeface="Wingdings" pitchFamily="2" charset="2"/>
              <a:buNone/>
            </a:pPr>
            <a:r>
              <a:rPr lang="zh-CN" altLang="en-US" smtClean="0"/>
              <a:t>    当敏感信号表达式中任何信号发生变化时，就会执行一遍块内的语句。</a:t>
            </a:r>
          </a:p>
          <a:p>
            <a:endParaRPr lang="zh-CN" altLang="en-US" smtClean="0">
              <a:latin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t>生成时钟信号的第</a:t>
            </a:r>
            <a:r>
              <a:rPr lang="en-US" altLang="zh-CN" sz="1000" smtClean="0"/>
              <a:t>2</a:t>
            </a:r>
            <a:r>
              <a:rPr lang="zh-CN" altLang="en-US" sz="1000" smtClean="0"/>
              <a:t>种方法：</a:t>
            </a:r>
          </a:p>
          <a:p>
            <a:r>
              <a:rPr lang="en-US" altLang="zh-CN" sz="1000" smtClean="0">
                <a:solidFill>
                  <a:srgbClr val="E43600"/>
                </a:solidFill>
              </a:rPr>
              <a:t>initial</a:t>
            </a:r>
          </a:p>
          <a:p>
            <a:r>
              <a:rPr lang="en-US" altLang="zh-CN" sz="1000" b="1" smtClean="0"/>
              <a:t>   </a:t>
            </a:r>
            <a:r>
              <a:rPr lang="en-US" altLang="zh-CN" sz="1000" smtClean="0"/>
              <a:t>begin : Clocking	</a:t>
            </a:r>
          </a:p>
          <a:p>
            <a:r>
              <a:rPr lang="en-US" altLang="zh-CN" sz="1000" smtClean="0"/>
              <a:t>       clk = 0;</a:t>
            </a:r>
          </a:p>
          <a:p>
            <a:r>
              <a:rPr lang="en-US" altLang="zh-CN" sz="1000" smtClean="0">
                <a:solidFill>
                  <a:srgbClr val="FF3399"/>
                </a:solidFill>
              </a:rPr>
              <a:t>       forever</a:t>
            </a:r>
            <a:r>
              <a:rPr lang="en-US" altLang="zh-CN" sz="1000" smtClean="0"/>
              <a:t> #10 clk = !clk;</a:t>
            </a:r>
          </a:p>
          <a:p>
            <a:r>
              <a:rPr lang="en-US" altLang="zh-CN" sz="1000" smtClean="0"/>
              <a:t>   end</a:t>
            </a:r>
          </a:p>
          <a:p>
            <a:pPr algn="just">
              <a:lnSpc>
                <a:spcPct val="90000"/>
              </a:lnSpc>
              <a:spcBef>
                <a:spcPct val="0"/>
              </a:spcBef>
            </a:pPr>
            <a:endParaRPr lang="en-US" altLang="zh-CN" sz="100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1000" smtClean="0">
                <a:latin typeface="宋体" charset="-122"/>
              </a:rPr>
              <a:t>always_demo .v</a:t>
            </a:r>
            <a:r>
              <a:rPr lang="zh-CN" altLang="en-US" sz="1000" smtClean="0">
                <a:latin typeface="宋体" charset="-122"/>
              </a:rPr>
              <a:t>位于</a:t>
            </a:r>
            <a:r>
              <a:rPr lang="en-US" altLang="zh-CN" sz="1000" smtClean="0">
                <a:latin typeface="宋体" charset="-122"/>
              </a:rPr>
              <a:t>always_demo</a:t>
            </a:r>
            <a:r>
              <a:rPr lang="zh-CN" altLang="en-US" sz="1000" smtClean="0">
                <a:latin typeface="宋体" charset="-122"/>
              </a:rPr>
              <a:t>文件夹</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ln/>
        </p:spPr>
        <p:txBody>
          <a:bodyPr/>
          <a:lstStyle/>
          <a:p>
            <a:pPr marL="263525" indent="-263525">
              <a:spcBef>
                <a:spcPct val="0"/>
              </a:spcBef>
              <a:buClr>
                <a:schemeClr val="hlink"/>
              </a:buClr>
              <a:buFont typeface="Wingdings" pitchFamily="2" charset="2"/>
              <a:buNone/>
              <a:defRPr/>
            </a:pPr>
            <a:r>
              <a:rPr lang="zh-CN" altLang="en-US" sz="1000" dirty="0" smtClean="0">
                <a:ea typeface="楷体_GB2312" pitchFamily="49" charset="-122"/>
                <a:cs typeface="Arial" charset="0"/>
              </a:rPr>
              <a:t>参见</a:t>
            </a:r>
            <a:r>
              <a:rPr lang="en-US" dirty="0" err="1" smtClean="0"/>
              <a:t>course_demo</a:t>
            </a:r>
            <a:r>
              <a:rPr lang="en-US" dirty="0" smtClean="0"/>
              <a:t>\chapter2\count60 \</a:t>
            </a:r>
            <a:r>
              <a:rPr lang="en-US" altLang="zh-CN" sz="1000" dirty="0" smtClean="0">
                <a:ea typeface="楷体_GB2312" pitchFamily="49" charset="-122"/>
                <a:cs typeface="Arial" charset="0"/>
              </a:rPr>
              <a:t>cout60_new.v——</a:t>
            </a:r>
            <a:r>
              <a:rPr lang="zh-CN" altLang="en-US" sz="1000" dirty="0" smtClean="0">
                <a:ea typeface="楷体_GB2312" pitchFamily="49" charset="-122"/>
                <a:cs typeface="Arial" charset="0"/>
              </a:rPr>
              <a:t>模为</a:t>
            </a:r>
            <a:r>
              <a:rPr lang="en-US" altLang="zh-CN" sz="1000" dirty="0" smtClean="0">
                <a:ea typeface="楷体_GB2312" pitchFamily="49" charset="-122"/>
                <a:cs typeface="Arial" charset="0"/>
              </a:rPr>
              <a:t>60</a:t>
            </a:r>
            <a:r>
              <a:rPr lang="zh-CN" altLang="en-US" sz="1000" dirty="0" smtClean="0">
                <a:ea typeface="楷体_GB2312" pitchFamily="49" charset="-122"/>
                <a:cs typeface="Arial" charset="0"/>
              </a:rPr>
              <a:t>的</a:t>
            </a:r>
            <a:r>
              <a:rPr lang="en-US" altLang="zh-CN" sz="1000" dirty="0" smtClean="0">
                <a:ea typeface="楷体_GB2312" pitchFamily="49" charset="-122"/>
                <a:cs typeface="Arial" charset="0"/>
              </a:rPr>
              <a:t>BCD</a:t>
            </a:r>
            <a:r>
              <a:rPr lang="zh-CN" altLang="en-US" sz="1000" dirty="0" smtClean="0">
                <a:ea typeface="楷体_GB2312" pitchFamily="49" charset="-122"/>
                <a:cs typeface="Arial" charset="0"/>
              </a:rPr>
              <a:t>码加法计数器（异步） </a:t>
            </a:r>
            <a:endParaRPr lang="en-US" altLang="zh-CN" sz="1000" dirty="0" smtClean="0">
              <a:ea typeface="楷体_GB2312" pitchFamily="49" charset="-122"/>
              <a:cs typeface="Arial" charset="0"/>
            </a:endParaRPr>
          </a:p>
          <a:p>
            <a:pPr marL="263525" indent="-263525">
              <a:spcBef>
                <a:spcPct val="0"/>
              </a:spcBef>
              <a:buClr>
                <a:schemeClr val="hlink"/>
              </a:buClr>
              <a:buFont typeface="Wingdings" pitchFamily="2" charset="2"/>
              <a:buChar char="v"/>
              <a:defRPr/>
            </a:pPr>
            <a:r>
              <a:rPr lang="en-US" altLang="zh-CN" sz="1000" dirty="0" smtClean="0">
                <a:ea typeface="楷体_GB2312" pitchFamily="49" charset="-122"/>
                <a:cs typeface="Arial" charset="0"/>
              </a:rPr>
              <a:t>always</a:t>
            </a:r>
            <a:r>
              <a:rPr lang="zh-CN" altLang="en-US" sz="1000" dirty="0" smtClean="0">
                <a:ea typeface="楷体_GB2312" pitchFamily="49" charset="-122"/>
                <a:cs typeface="Arial" charset="0"/>
              </a:rPr>
              <a:t>语句可用来实现复杂组合逻辑电路，在</a:t>
            </a:r>
            <a:r>
              <a:rPr lang="en-US" altLang="zh-CN" sz="1000" dirty="0" smtClean="0">
                <a:ea typeface="楷体_GB2312" pitchFamily="49" charset="-122"/>
                <a:cs typeface="Arial" charset="0"/>
              </a:rPr>
              <a:t>always</a:t>
            </a:r>
            <a:r>
              <a:rPr lang="zh-CN" altLang="en-US" sz="1000" dirty="0" smtClean="0">
                <a:ea typeface="楷体_GB2312" pitchFamily="49" charset="-122"/>
                <a:cs typeface="Arial" charset="0"/>
              </a:rPr>
              <a:t>块中采用</a:t>
            </a:r>
            <a:r>
              <a:rPr lang="en-US" altLang="zh-CN" sz="1000" dirty="0" smtClean="0">
                <a:ea typeface="楷体_GB2312" pitchFamily="49" charset="-122"/>
                <a:cs typeface="Arial" charset="0"/>
              </a:rPr>
              <a:t>case</a:t>
            </a:r>
            <a:r>
              <a:rPr lang="zh-CN" altLang="en-US" sz="1000" dirty="0" smtClean="0">
                <a:ea typeface="楷体_GB2312" pitchFamily="49" charset="-122"/>
                <a:cs typeface="Arial" charset="0"/>
              </a:rPr>
              <a:t>语句（</a:t>
            </a:r>
            <a:r>
              <a:rPr lang="zh-CN" altLang="en-US" sz="1000" dirty="0" smtClean="0">
                <a:solidFill>
                  <a:srgbClr val="CC0066"/>
                </a:solidFill>
                <a:ea typeface="楷体_GB2312" pitchFamily="49" charset="-122"/>
                <a:cs typeface="Arial" charset="0"/>
              </a:rPr>
              <a:t>行为描述</a:t>
            </a:r>
            <a:r>
              <a:rPr lang="zh-CN" altLang="en-US" sz="1000" dirty="0" smtClean="0">
                <a:ea typeface="楷体_GB2312" pitchFamily="49" charset="-122"/>
                <a:cs typeface="Arial" charset="0"/>
              </a:rPr>
              <a:t>方式）进行功能的描述，简洁！</a:t>
            </a:r>
          </a:p>
          <a:p>
            <a:pPr marL="263525" indent="-263525">
              <a:spcBef>
                <a:spcPct val="0"/>
              </a:spcBef>
              <a:buClr>
                <a:schemeClr val="hlink"/>
              </a:buClr>
              <a:buFont typeface="Wingdings" pitchFamily="2" charset="2"/>
              <a:buChar char="v"/>
              <a:defRPr/>
            </a:pPr>
            <a:r>
              <a:rPr lang="zh-CN" altLang="en-US" sz="1000" dirty="0" smtClean="0">
                <a:ea typeface="楷体_GB2312" pitchFamily="49" charset="-122"/>
                <a:cs typeface="Arial" charset="0"/>
              </a:rPr>
              <a:t>而采用</a:t>
            </a:r>
            <a:r>
              <a:rPr lang="en-US" altLang="zh-CN" sz="1000" dirty="0" smtClean="0">
                <a:ea typeface="楷体_GB2312" pitchFamily="49" charset="-122"/>
                <a:cs typeface="Arial" charset="0"/>
              </a:rPr>
              <a:t>assign</a:t>
            </a:r>
            <a:r>
              <a:rPr lang="zh-CN" altLang="en-US" sz="1000" dirty="0" smtClean="0">
                <a:ea typeface="楷体_GB2312" pitchFamily="49" charset="-122"/>
                <a:cs typeface="Arial" charset="0"/>
              </a:rPr>
              <a:t>语句（</a:t>
            </a:r>
            <a:r>
              <a:rPr lang="zh-CN" altLang="en-US" sz="1000" dirty="0" smtClean="0">
                <a:solidFill>
                  <a:srgbClr val="CC0066"/>
                </a:solidFill>
                <a:ea typeface="楷体_GB2312" pitchFamily="49" charset="-122"/>
                <a:cs typeface="Arial" charset="0"/>
              </a:rPr>
              <a:t>数据流描述</a:t>
            </a:r>
            <a:r>
              <a:rPr lang="zh-CN" altLang="en-US" sz="1000" dirty="0" smtClean="0">
                <a:ea typeface="楷体_GB2312" pitchFamily="49" charset="-122"/>
                <a:cs typeface="Arial" charset="0"/>
              </a:rPr>
              <a:t>方式）则要求先推出逻辑表达式，推导过程太复杂，且描述冗长。</a:t>
            </a:r>
          </a:p>
          <a:p>
            <a:pPr>
              <a:defRPr/>
            </a:pPr>
            <a:r>
              <a:rPr lang="zh-CN" altLang="en-US" sz="1000" dirty="0" smtClean="0">
                <a:latin typeface="宋体" charset="-122"/>
              </a:rPr>
              <a:t> </a:t>
            </a:r>
            <a:endParaRPr lang="zh-CN" altLang="en-US" sz="240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若在可综合的程序中要初始化某个变量，直接在</a:t>
            </a:r>
            <a:r>
              <a:rPr lang="en-US" altLang="zh-CN" smtClean="0"/>
              <a:t>always</a:t>
            </a:r>
            <a:r>
              <a:rPr lang="zh-CN" altLang="en-US" smtClean="0"/>
              <a:t>块或</a:t>
            </a:r>
            <a:r>
              <a:rPr lang="en-US" altLang="zh-CN" smtClean="0"/>
              <a:t>function</a:t>
            </a:r>
            <a:r>
              <a:rPr lang="zh-CN" altLang="en-US" smtClean="0"/>
              <a:t>中赋初值即可，例如：“</a:t>
            </a:r>
            <a:r>
              <a:rPr lang="en-US" altLang="zh-CN" smtClean="0"/>
              <a:t>reg1 = 0;</a:t>
            </a:r>
            <a:r>
              <a:rPr lang="zh-CN" altLang="en-US" smtClean="0"/>
              <a:t>”，后面再跟进行操作的语句。赋初值不必写在</a:t>
            </a:r>
            <a:r>
              <a:rPr lang="en-US" altLang="zh-CN" smtClean="0"/>
              <a:t>initial</a:t>
            </a:r>
            <a:r>
              <a:rPr lang="zh-CN" altLang="en-US" smtClean="0"/>
              <a:t>块中。</a:t>
            </a:r>
          </a:p>
          <a:p>
            <a:r>
              <a:rPr lang="zh-CN" altLang="en-US" smtClean="0"/>
              <a:t>例如：</a:t>
            </a:r>
          </a:p>
          <a:p>
            <a:r>
              <a:rPr lang="en-US" altLang="zh-CN" smtClean="0"/>
              <a:t>function[3:0] get0; //</a:t>
            </a:r>
            <a:r>
              <a:rPr lang="zh-CN" altLang="en-US" smtClean="0"/>
              <a:t>函数的定义，计算</a:t>
            </a:r>
            <a:r>
              <a:rPr lang="en-US" altLang="zh-CN" smtClean="0"/>
              <a:t>x</a:t>
            </a:r>
            <a:r>
              <a:rPr lang="zh-CN" altLang="en-US" smtClean="0"/>
              <a:t>中</a:t>
            </a:r>
            <a:r>
              <a:rPr lang="en-US" altLang="zh-CN" smtClean="0"/>
              <a:t>0</a:t>
            </a:r>
            <a:r>
              <a:rPr lang="zh-CN" altLang="en-US" smtClean="0"/>
              <a:t>的个数</a:t>
            </a:r>
          </a:p>
          <a:p>
            <a:r>
              <a:rPr lang="en-US" altLang="zh-CN" smtClean="0"/>
              <a:t>    input [7:0] x; </a:t>
            </a:r>
            <a:endParaRPr lang="zh-CN" altLang="en-US" smtClean="0"/>
          </a:p>
          <a:p>
            <a:r>
              <a:rPr lang="en-US" altLang="zh-CN" smtClean="0"/>
              <a:t>    reg[3:0] count;  integer i;</a:t>
            </a:r>
            <a:endParaRPr lang="zh-CN" altLang="en-US" smtClean="0"/>
          </a:p>
          <a:p>
            <a:r>
              <a:rPr lang="en-US" altLang="zh-CN" smtClean="0"/>
              <a:t>    </a:t>
            </a:r>
            <a:r>
              <a:rPr lang="en-US" altLang="zh-CN" b="1" smtClean="0"/>
              <a:t>begin count=0; 		 // count</a:t>
            </a:r>
            <a:r>
              <a:rPr lang="zh-CN" altLang="en-US" b="1" smtClean="0"/>
              <a:t>赋初值</a:t>
            </a:r>
            <a:endParaRPr lang="zh-CN" altLang="en-US" smtClean="0"/>
          </a:p>
          <a:p>
            <a:r>
              <a:rPr lang="zh-CN" altLang="en-US" smtClean="0"/>
              <a:t>        </a:t>
            </a:r>
            <a:r>
              <a:rPr lang="en-US" altLang="zh-CN" smtClean="0"/>
              <a:t>for(i=0;i&lt;=7;1=1+1) //</a:t>
            </a:r>
            <a:r>
              <a:rPr lang="zh-CN" altLang="en-US" smtClean="0"/>
              <a:t>循环核对</a:t>
            </a:r>
            <a:r>
              <a:rPr lang="en-US" altLang="zh-CN" smtClean="0"/>
              <a:t>x</a:t>
            </a:r>
            <a:r>
              <a:rPr lang="zh-CN" altLang="en-US" smtClean="0"/>
              <a:t>中的每一位 </a:t>
            </a:r>
          </a:p>
          <a:p>
            <a:r>
              <a:rPr lang="en-US" altLang="zh-CN" smtClean="0"/>
              <a:t>            if(x[i]=1’b0)  count=count+1;</a:t>
            </a:r>
            <a:endParaRPr lang="zh-CN" altLang="en-US" smtClean="0"/>
          </a:p>
          <a:p>
            <a:r>
              <a:rPr lang="en-US" altLang="zh-CN" smtClean="0"/>
              <a:t>        get0 = count;   //</a:t>
            </a:r>
            <a:r>
              <a:rPr lang="zh-CN" altLang="en-US" smtClean="0"/>
              <a:t>将运算结果赋给与函数同名的内部寄存器</a:t>
            </a:r>
          </a:p>
          <a:p>
            <a:r>
              <a:rPr lang="en-US" altLang="zh-CN" smtClean="0"/>
              <a:t> endfunction </a:t>
            </a:r>
            <a:endParaRPr lang="zh-CN" altLang="en-US" smtClean="0"/>
          </a:p>
          <a:p>
            <a:endParaRPr lang="zh-CN" altLang="en-US" sz="1000" smtClean="0">
              <a:latin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参见</a:t>
            </a:r>
            <a:r>
              <a:rPr lang="en-US" altLang="zh-CN" sz="1000" smtClean="0">
                <a:latin typeface="宋体" charset="-122"/>
              </a:rPr>
              <a:t>《</a:t>
            </a:r>
            <a:r>
              <a:rPr lang="zh-CN" altLang="en-US" sz="1000" smtClean="0">
                <a:latin typeface="宋体" charset="-122"/>
              </a:rPr>
              <a:t>数字系统设计与</a:t>
            </a:r>
            <a:r>
              <a:rPr lang="en-US" altLang="zh-CN" sz="1000" smtClean="0">
                <a:latin typeface="宋体" charset="-122"/>
              </a:rPr>
              <a:t>Verilog HDL</a:t>
            </a:r>
            <a:r>
              <a:rPr lang="zh-CN" altLang="en-US" sz="1000" smtClean="0">
                <a:latin typeface="宋体" charset="-122"/>
              </a:rPr>
              <a:t>（第</a:t>
            </a:r>
            <a:r>
              <a:rPr lang="en-US" altLang="zh-CN" sz="1000" smtClean="0">
                <a:latin typeface="宋体" charset="-122"/>
              </a:rPr>
              <a:t>2</a:t>
            </a:r>
            <a:r>
              <a:rPr lang="zh-CN" altLang="en-US" sz="1000" smtClean="0">
                <a:latin typeface="宋体" charset="-122"/>
              </a:rPr>
              <a:t>版） </a:t>
            </a:r>
            <a:r>
              <a:rPr lang="en-US" altLang="zh-CN" sz="1000" smtClean="0">
                <a:latin typeface="宋体" charset="-122"/>
              </a:rPr>
              <a:t>》P130</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    </a:t>
            </a:r>
            <a:r>
              <a:rPr lang="zh-CN" altLang="zh-CN" smtClean="0"/>
              <a:t>常用在测试文件中。</a:t>
            </a:r>
            <a:r>
              <a:rPr lang="zh-CN" altLang="en-US" sz="1100" smtClean="0">
                <a:latin typeface="宋体"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en-US" altLang="zh-CN" sz="1100" smtClean="0">
                <a:latin typeface="宋体" charset="-122"/>
              </a:rPr>
              <a:t>P170</a:t>
            </a:r>
          </a:p>
          <a:p>
            <a:r>
              <a:rPr lang="zh-CN" altLang="en-US" smtClean="0"/>
              <a:t>    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》P141</a:t>
            </a:r>
            <a:endParaRPr lang="zh-CN" altLang="en-US" smtClean="0"/>
          </a:p>
          <a:p>
            <a:endParaRPr lang="en-US" altLang="zh-CN" sz="1100" smtClean="0">
              <a:latin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120000"/>
              </a:lnSpc>
            </a:pPr>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》P157</a:t>
            </a:r>
            <a:endParaRPr lang="zh-CN" altLang="en-US" smtClean="0"/>
          </a:p>
          <a:p>
            <a:pPr algn="just">
              <a:lnSpc>
                <a:spcPct val="120000"/>
              </a:lnSpc>
            </a:pPr>
            <a:r>
              <a:rPr lang="en-US" altLang="zh-CN" sz="1000" smtClean="0">
                <a:latin typeface="宋体" charset="-122"/>
              </a:rPr>
              <a:t>task</a:t>
            </a:r>
            <a:r>
              <a:rPr lang="zh-CN" altLang="en-US" sz="1000" smtClean="0">
                <a:latin typeface="宋体" charset="-122"/>
              </a:rPr>
              <a:t>和</a:t>
            </a:r>
            <a:r>
              <a:rPr lang="en-US" altLang="zh-CN" sz="1000" smtClean="0">
                <a:latin typeface="宋体" charset="-122"/>
              </a:rPr>
              <a:t>function</a:t>
            </a:r>
            <a:r>
              <a:rPr lang="zh-CN" altLang="en-US" sz="1000" smtClean="0">
                <a:latin typeface="宋体" charset="-122"/>
              </a:rPr>
              <a:t>语句分别用来由用户定义任务和函数。</a:t>
            </a:r>
          </a:p>
          <a:p>
            <a:pPr algn="just">
              <a:lnSpc>
                <a:spcPct val="120000"/>
              </a:lnSpc>
            </a:pPr>
            <a:r>
              <a:rPr lang="zh-CN" altLang="en-US" sz="1000" smtClean="0">
                <a:latin typeface="宋体" charset="-122"/>
              </a:rPr>
              <a:t>任务和函数往往是大的程序模块中在</a:t>
            </a:r>
            <a:r>
              <a:rPr lang="zh-CN" altLang="en-US" sz="1000" smtClean="0">
                <a:solidFill>
                  <a:srgbClr val="CC0066"/>
                </a:solidFill>
                <a:latin typeface="宋体" charset="-122"/>
              </a:rPr>
              <a:t>不同</a:t>
            </a:r>
            <a:r>
              <a:rPr lang="zh-CN" altLang="en-US" sz="1000" smtClean="0">
                <a:latin typeface="宋体" charset="-122"/>
              </a:rPr>
              <a:t>地点</a:t>
            </a:r>
            <a:r>
              <a:rPr lang="zh-CN" altLang="en-US" sz="1000" smtClean="0">
                <a:solidFill>
                  <a:srgbClr val="CC0066"/>
                </a:solidFill>
                <a:latin typeface="宋体" charset="-122"/>
              </a:rPr>
              <a:t>多次</a:t>
            </a:r>
            <a:r>
              <a:rPr lang="zh-CN" altLang="en-US" sz="1000" smtClean="0">
                <a:latin typeface="宋体" charset="-122"/>
              </a:rPr>
              <a:t>用到的</a:t>
            </a:r>
            <a:r>
              <a:rPr lang="zh-CN" altLang="en-US" sz="1000" smtClean="0">
                <a:solidFill>
                  <a:srgbClr val="CC0066"/>
                </a:solidFill>
                <a:latin typeface="宋体" charset="-122"/>
              </a:rPr>
              <a:t>相同</a:t>
            </a:r>
            <a:r>
              <a:rPr lang="zh-CN" altLang="en-US" sz="1000" smtClean="0">
                <a:latin typeface="宋体" charset="-122"/>
              </a:rPr>
              <a:t>的程序段。</a:t>
            </a:r>
          </a:p>
          <a:p>
            <a:pPr algn="just">
              <a:lnSpc>
                <a:spcPct val="120000"/>
              </a:lnSpc>
            </a:pPr>
            <a:r>
              <a:rPr lang="zh-CN" altLang="en-US" sz="1000" smtClean="0">
                <a:latin typeface="宋体" charset="-122"/>
              </a:rPr>
              <a:t>利用任务和函数可将一个很大的程序模块分解为许多较小的任务和函数，便于理解和调试。</a:t>
            </a:r>
          </a:p>
          <a:p>
            <a:pPr algn="just">
              <a:lnSpc>
                <a:spcPct val="120000"/>
              </a:lnSpc>
            </a:pPr>
            <a:r>
              <a:rPr lang="zh-CN" altLang="en-US" sz="1000" smtClean="0">
                <a:latin typeface="宋体" charset="-122"/>
              </a:rPr>
              <a:t>输入、输出和总线信号的值可以传入、传出任务和函数。</a:t>
            </a:r>
            <a:endParaRPr lang="en-US" altLang="zh-CN" sz="1000" smtClean="0">
              <a:latin typeface="宋体" charset="-122"/>
            </a:endParaRPr>
          </a:p>
          <a:p>
            <a:pPr algn="just">
              <a:lnSpc>
                <a:spcPct val="120000"/>
              </a:lnSpc>
            </a:pPr>
            <a:r>
              <a:rPr lang="zh-CN" altLang="en-US" sz="1000" smtClean="0">
                <a:latin typeface="宋体" charset="-122"/>
              </a:rPr>
              <a:t>任务定义中的</a:t>
            </a:r>
            <a:r>
              <a:rPr lang="zh-CN" altLang="en-US" sz="1000" smtClean="0"/>
              <a:t>端口声明语句可以是</a:t>
            </a:r>
            <a:r>
              <a:rPr lang="en-US" altLang="zh-CN" sz="1000" smtClean="0"/>
              <a:t>input</a:t>
            </a:r>
            <a:r>
              <a:rPr lang="zh-CN" altLang="en-US" sz="1000" smtClean="0"/>
              <a:t>、</a:t>
            </a:r>
            <a:r>
              <a:rPr lang="en-US" altLang="zh-CN" sz="1000" smtClean="0"/>
              <a:t>output</a:t>
            </a:r>
            <a:r>
              <a:rPr lang="zh-CN" altLang="en-US" sz="1000" smtClean="0"/>
              <a:t>或</a:t>
            </a:r>
            <a:r>
              <a:rPr lang="en-US" altLang="zh-CN" sz="1000" smtClean="0"/>
              <a:t>inout</a:t>
            </a:r>
            <a:endParaRPr lang="zh-CN" altLang="en-US" sz="1000" smtClean="0">
              <a:latin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zh-CN" altLang="en-US" sz="1000" smtClean="0"/>
              <a:t>参见</a:t>
            </a:r>
            <a:r>
              <a:rPr lang="en-US" altLang="zh-CN" sz="1000" smtClean="0"/>
              <a:t>《</a:t>
            </a:r>
            <a:r>
              <a:rPr lang="zh-CN" altLang="en-US" sz="1000" smtClean="0"/>
              <a:t>从算法设计到硬线逻辑的实现</a:t>
            </a:r>
            <a:r>
              <a:rPr lang="en-US" altLang="zh-CN" sz="1000" smtClean="0"/>
              <a:t>——</a:t>
            </a:r>
            <a:r>
              <a:rPr lang="zh-CN" altLang="en-US" sz="1000" smtClean="0"/>
              <a:t>实验练习与</a:t>
            </a:r>
            <a:r>
              <a:rPr lang="en-US" altLang="zh-CN" sz="1000" smtClean="0">
                <a:latin typeface="宋体" charset="-122"/>
              </a:rPr>
              <a:t>Verilog</a:t>
            </a:r>
            <a:r>
              <a:rPr lang="zh-CN" altLang="en-US" sz="1000" smtClean="0"/>
              <a:t>语法手册</a:t>
            </a:r>
            <a:r>
              <a:rPr lang="en-US" altLang="zh-CN" sz="1000" smtClean="0"/>
              <a:t>》</a:t>
            </a:r>
            <a:r>
              <a:rPr lang="en-US" altLang="zh-CN" sz="1000" smtClean="0">
                <a:latin typeface="宋体" charset="-122"/>
              </a:rPr>
              <a:t>P14~15</a:t>
            </a:r>
          </a:p>
          <a:p>
            <a:pPr algn="just"/>
            <a:r>
              <a:rPr lang="zh-CN" altLang="en-US" sz="1000" smtClean="0">
                <a:latin typeface="楷体_GB2312" pitchFamily="49" charset="-122"/>
                <a:ea typeface="楷体_GB2312" pitchFamily="49" charset="-122"/>
              </a:rPr>
              <a:t>按从小到大的顺序排序</a:t>
            </a:r>
            <a:endParaRPr lang="en-US" altLang="zh-CN" sz="1000" smtClean="0">
              <a:latin typeface="楷体_GB2312" pitchFamily="49" charset="-122"/>
              <a:ea typeface="楷体_GB2312" pitchFamily="49" charset="-122"/>
            </a:endParaRPr>
          </a:p>
          <a:p>
            <a:r>
              <a:rPr lang="en-US" altLang="zh-CN" b="1" smtClean="0"/>
              <a:t>4</a:t>
            </a:r>
            <a:r>
              <a:rPr lang="zh-CN" altLang="en-US" b="1" smtClean="0"/>
              <a:t>个数冒泡排序的思路：</a:t>
            </a:r>
            <a:endParaRPr lang="zh-CN" altLang="en-US" smtClean="0"/>
          </a:p>
          <a:p>
            <a:r>
              <a:rPr lang="zh-CN" altLang="en-US" smtClean="0"/>
              <a:t>（</a:t>
            </a:r>
            <a:r>
              <a:rPr lang="en-US" altLang="zh-CN" smtClean="0"/>
              <a:t>1</a:t>
            </a:r>
            <a:r>
              <a:rPr lang="zh-CN" altLang="en-US" smtClean="0"/>
              <a:t>）首先将</a:t>
            </a:r>
            <a:r>
              <a:rPr lang="en-US" altLang="zh-CN" smtClean="0"/>
              <a:t>4</a:t>
            </a:r>
            <a:r>
              <a:rPr lang="zh-CN" altLang="en-US" smtClean="0"/>
              <a:t>个数分为</a:t>
            </a:r>
            <a:r>
              <a:rPr lang="en-US" altLang="zh-CN" smtClean="0"/>
              <a:t>2</a:t>
            </a:r>
            <a:r>
              <a:rPr lang="zh-CN" altLang="en-US" smtClean="0"/>
              <a:t>组，调用比较两个数的任务，即两对数两两比较，分别找出</a:t>
            </a:r>
            <a:r>
              <a:rPr lang="en-US" altLang="zh-CN" smtClean="0"/>
              <a:t>2</a:t>
            </a:r>
            <a:r>
              <a:rPr lang="zh-CN" altLang="en-US" smtClean="0"/>
              <a:t>组中的较小者，分别存入</a:t>
            </a:r>
            <a:r>
              <a:rPr lang="en-US" altLang="zh-CN" smtClean="0"/>
              <a:t>va</a:t>
            </a:r>
            <a:r>
              <a:rPr lang="zh-CN" altLang="en-US" smtClean="0"/>
              <a:t>和</a:t>
            </a:r>
            <a:r>
              <a:rPr lang="en-US" altLang="zh-CN" smtClean="0"/>
              <a:t>vb</a:t>
            </a:r>
            <a:r>
              <a:rPr lang="zh-CN" altLang="en-US" smtClean="0"/>
              <a:t>中；</a:t>
            </a:r>
          </a:p>
          <a:p>
            <a:r>
              <a:rPr lang="zh-CN" altLang="en-US" smtClean="0"/>
              <a:t>（</a:t>
            </a:r>
            <a:r>
              <a:rPr lang="en-US" altLang="zh-CN" smtClean="0"/>
              <a:t>2</a:t>
            </a:r>
            <a:r>
              <a:rPr lang="zh-CN" altLang="en-US" smtClean="0"/>
              <a:t>）然后比较</a:t>
            </a:r>
            <a:r>
              <a:rPr lang="en-US" altLang="zh-CN" smtClean="0"/>
              <a:t>va</a:t>
            </a:r>
            <a:r>
              <a:rPr lang="zh-CN" altLang="en-US" smtClean="0"/>
              <a:t>和</a:t>
            </a:r>
            <a:r>
              <a:rPr lang="en-US" altLang="zh-CN" smtClean="0"/>
              <a:t>vb</a:t>
            </a:r>
            <a:r>
              <a:rPr lang="zh-CN" altLang="en-US" smtClean="0"/>
              <a:t>，其中较小者存入</a:t>
            </a:r>
            <a:r>
              <a:rPr lang="en-US" altLang="zh-CN" b="1" smtClean="0"/>
              <a:t>va</a:t>
            </a:r>
            <a:r>
              <a:rPr lang="zh-CN" altLang="en-US" b="1" smtClean="0"/>
              <a:t>（即为最小值）</a:t>
            </a:r>
            <a:r>
              <a:rPr lang="zh-CN" altLang="en-US" smtClean="0"/>
              <a:t>；</a:t>
            </a:r>
          </a:p>
          <a:p>
            <a:r>
              <a:rPr lang="zh-CN" altLang="en-US" smtClean="0"/>
              <a:t>（</a:t>
            </a:r>
            <a:r>
              <a:rPr lang="en-US" altLang="zh-CN" smtClean="0"/>
              <a:t>3</a:t>
            </a:r>
            <a:r>
              <a:rPr lang="zh-CN" altLang="en-US" smtClean="0"/>
              <a:t>）再比较</a:t>
            </a:r>
            <a:r>
              <a:rPr lang="en-US" altLang="zh-CN" smtClean="0"/>
              <a:t>vc</a:t>
            </a:r>
            <a:r>
              <a:rPr lang="zh-CN" altLang="en-US" smtClean="0"/>
              <a:t>与</a:t>
            </a:r>
            <a:r>
              <a:rPr lang="en-US" altLang="zh-CN" smtClean="0"/>
              <a:t>vd</a:t>
            </a:r>
            <a:r>
              <a:rPr lang="zh-CN" altLang="en-US" smtClean="0"/>
              <a:t>，其中较小者存入</a:t>
            </a:r>
            <a:r>
              <a:rPr lang="en-US" altLang="zh-CN" smtClean="0"/>
              <a:t>vc</a:t>
            </a:r>
            <a:r>
              <a:rPr lang="zh-CN" altLang="en-US" smtClean="0"/>
              <a:t>（则</a:t>
            </a:r>
            <a:r>
              <a:rPr lang="en-US" altLang="zh-CN" b="1" smtClean="0"/>
              <a:t>vd</a:t>
            </a:r>
            <a:r>
              <a:rPr lang="zh-CN" altLang="en-US" b="1" smtClean="0"/>
              <a:t>为最大值</a:t>
            </a:r>
            <a:r>
              <a:rPr lang="zh-CN" altLang="en-US" smtClean="0"/>
              <a:t>）；</a:t>
            </a:r>
          </a:p>
          <a:p>
            <a:r>
              <a:rPr lang="zh-CN" altLang="en-US" smtClean="0"/>
              <a:t>（</a:t>
            </a:r>
            <a:r>
              <a:rPr lang="en-US" altLang="zh-CN" smtClean="0"/>
              <a:t>4</a:t>
            </a:r>
            <a:r>
              <a:rPr lang="zh-CN" altLang="en-US" smtClean="0"/>
              <a:t>）最后比较</a:t>
            </a:r>
            <a:r>
              <a:rPr lang="en-US" altLang="zh-CN" smtClean="0"/>
              <a:t>vb</a:t>
            </a:r>
            <a:r>
              <a:rPr lang="zh-CN" altLang="en-US" smtClean="0"/>
              <a:t>与</a:t>
            </a:r>
            <a:r>
              <a:rPr lang="en-US" altLang="zh-CN" smtClean="0"/>
              <a:t>vc</a:t>
            </a:r>
            <a:r>
              <a:rPr lang="zh-CN" altLang="en-US" smtClean="0"/>
              <a:t>谁更小，其中较小者存入</a:t>
            </a:r>
            <a:r>
              <a:rPr lang="en-US" altLang="zh-CN" smtClean="0"/>
              <a:t>vb</a:t>
            </a:r>
            <a:r>
              <a:rPr lang="zh-CN" altLang="en-US" smtClean="0"/>
              <a:t>，较大者存入</a:t>
            </a:r>
            <a:r>
              <a:rPr lang="en-US" altLang="zh-CN" smtClean="0"/>
              <a:t>vc</a:t>
            </a:r>
            <a:endParaRPr lang="zh-CN" altLang="en-US" smtClean="0"/>
          </a:p>
          <a:p>
            <a:r>
              <a:rPr lang="zh-CN" altLang="en-US" smtClean="0"/>
              <a:t>则</a:t>
            </a:r>
            <a:r>
              <a:rPr lang="en-US" altLang="zh-CN" smtClean="0"/>
              <a:t>va</a:t>
            </a:r>
            <a:r>
              <a:rPr lang="zh-CN" altLang="en-US" smtClean="0"/>
              <a:t>、</a:t>
            </a:r>
            <a:r>
              <a:rPr lang="en-US" altLang="zh-CN" smtClean="0"/>
              <a:t>vb</a:t>
            </a:r>
            <a:r>
              <a:rPr lang="zh-CN" altLang="en-US" smtClean="0"/>
              <a:t>、</a:t>
            </a:r>
            <a:r>
              <a:rPr lang="en-US" altLang="zh-CN" smtClean="0"/>
              <a:t>vc</a:t>
            </a:r>
            <a:r>
              <a:rPr lang="zh-CN" altLang="en-US" smtClean="0"/>
              <a:t>、</a:t>
            </a:r>
            <a:r>
              <a:rPr lang="en-US" altLang="zh-CN" smtClean="0"/>
              <a:t>vd</a:t>
            </a:r>
            <a:r>
              <a:rPr lang="zh-CN" altLang="en-US" smtClean="0"/>
              <a:t>中所存数据是按从小到大的顺序存放的。</a:t>
            </a:r>
          </a:p>
          <a:p>
            <a:pPr algn="just"/>
            <a:endParaRPr lang="zh-CN" altLang="en-US" sz="1000" smtClean="0">
              <a:latin typeface="楷体_GB2312" pitchFamily="49" charset="-122"/>
              <a:ea typeface="楷体_GB2312" pitchFamily="49" charset="-122"/>
            </a:endParaRPr>
          </a:p>
          <a:p>
            <a:pPr algn="just"/>
            <a:endParaRPr lang="en-US" altLang="zh-CN" sz="1000" smtClean="0">
              <a:latin typeface="宋体" charset="-122"/>
            </a:endParaRPr>
          </a:p>
          <a:p>
            <a:endParaRPr lang="zh-CN" altLang="en-US" sz="1000" smtClean="0">
              <a:latin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2000" b="1" smtClean="0">
                <a:ea typeface="仿宋_GB2312" pitchFamily="49" charset="-122"/>
              </a:rPr>
              <a:t>$random</a:t>
            </a:r>
            <a:r>
              <a:rPr lang="zh-CN" altLang="en-US" sz="1000" smtClean="0">
                <a:latin typeface="宋体" charset="-122"/>
              </a:rPr>
              <a:t>参见</a:t>
            </a:r>
            <a:r>
              <a:rPr lang="en-US" altLang="zh-CN" sz="1000" smtClean="0">
                <a:latin typeface="宋体" charset="-122"/>
              </a:rPr>
              <a:t>《</a:t>
            </a:r>
            <a:r>
              <a:rPr lang="zh-CN" altLang="en-US" sz="1000" smtClean="0">
                <a:latin typeface="宋体" charset="-122"/>
              </a:rPr>
              <a:t>从算法设计到硬线逻辑的实现</a:t>
            </a:r>
            <a:r>
              <a:rPr lang="en-US" altLang="zh-CN" sz="1000" smtClean="0"/>
              <a:t>——</a:t>
            </a:r>
            <a:r>
              <a:rPr lang="zh-CN" altLang="en-US" sz="1000" smtClean="0">
                <a:latin typeface="宋体" charset="-122"/>
              </a:rPr>
              <a:t>复杂数字逻辑系统的</a:t>
            </a:r>
            <a:r>
              <a:rPr lang="en-US" altLang="zh-CN" sz="1000" smtClean="0">
                <a:latin typeface="宋体" charset="-122"/>
              </a:rPr>
              <a:t>Verilog HDL</a:t>
            </a:r>
            <a:r>
              <a:rPr lang="zh-CN" altLang="en-US" sz="1000" smtClean="0">
                <a:latin typeface="宋体" charset="-122"/>
              </a:rPr>
              <a:t>设计技术和方法</a:t>
            </a:r>
            <a:r>
              <a:rPr lang="en-US" altLang="zh-CN" sz="1000" smtClean="0">
                <a:latin typeface="宋体" charset="-122"/>
              </a:rPr>
              <a:t>》P61</a:t>
            </a:r>
          </a:p>
          <a:p>
            <a:r>
              <a:rPr lang="zh-CN" altLang="en-US" sz="1000" smtClean="0">
                <a:latin typeface="宋体" charset="-122"/>
              </a:rPr>
              <a:t>在测试文件中，将输入信号定义成</a:t>
            </a:r>
            <a:r>
              <a:rPr lang="en-US" altLang="zh-CN" sz="1000" smtClean="0">
                <a:latin typeface="宋体" charset="-122"/>
              </a:rPr>
              <a:t>reg</a:t>
            </a:r>
            <a:r>
              <a:rPr lang="zh-CN" altLang="en-US" sz="1000" smtClean="0">
                <a:latin typeface="宋体" charset="-122"/>
              </a:rPr>
              <a:t>型，输出信号定义为</a:t>
            </a:r>
            <a:r>
              <a:rPr lang="en-US" altLang="zh-CN" sz="1000" smtClean="0">
                <a:latin typeface="宋体" charset="-122"/>
              </a:rPr>
              <a:t>wire</a:t>
            </a:r>
            <a:r>
              <a:rPr lang="zh-CN" altLang="en-US" sz="1000" smtClean="0">
                <a:latin typeface="宋体" charset="-122"/>
              </a:rPr>
              <a:t>型。</a:t>
            </a:r>
          </a:p>
          <a:p>
            <a:r>
              <a:rPr lang="zh-CN" altLang="en-US" sz="1000" smtClean="0">
                <a:latin typeface="宋体" charset="-122"/>
              </a:rPr>
              <a:t>端口对应方法：按名称对应</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采用</a:t>
            </a:r>
            <a:r>
              <a:rPr lang="en-US" altLang="zh-CN" sz="1000" smtClean="0">
                <a:latin typeface="宋体" charset="-122"/>
              </a:rPr>
              <a:t>Modelsim</a:t>
            </a:r>
            <a:r>
              <a:rPr lang="zh-CN" altLang="en-US" sz="1000" smtClean="0">
                <a:latin typeface="宋体" charset="-122"/>
              </a:rPr>
              <a:t>进行仿真！</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t>参见</a:t>
            </a:r>
            <a:r>
              <a:rPr lang="en-US" altLang="zh-CN" smtClean="0"/>
              <a:t>《</a:t>
            </a:r>
            <a:r>
              <a:rPr lang="zh-CN" altLang="en-US" smtClean="0"/>
              <a:t>数字系统设计与</a:t>
            </a:r>
            <a:r>
              <a:rPr lang="en-US" altLang="zh-CN" smtClean="0"/>
              <a:t>Verilog HDL</a:t>
            </a:r>
            <a:r>
              <a:rPr lang="zh-CN" altLang="en-US" smtClean="0"/>
              <a:t>（第</a:t>
            </a:r>
            <a:r>
              <a:rPr lang="en-US" altLang="zh-CN" smtClean="0"/>
              <a:t>4</a:t>
            </a:r>
            <a:r>
              <a:rPr lang="zh-CN" altLang="en-US" smtClean="0"/>
              <a:t>版）</a:t>
            </a:r>
            <a:r>
              <a:rPr lang="en-US" altLang="zh-CN" smtClean="0"/>
              <a:t>》P160-163</a:t>
            </a:r>
          </a:p>
          <a:p>
            <a:r>
              <a:rPr lang="zh-CN" altLang="zh-CN" smtClean="0"/>
              <a:t>函数将程序模块中在不同地点多次用到的相同的程序段独立出来，每次调用它，并返回一个值。</a:t>
            </a:r>
            <a:endParaRPr lang="zh-CN" altLang="en-US" smtClean="0"/>
          </a:p>
          <a:p>
            <a:endParaRPr lang="zh-CN" altLang="en-US" sz="1000" smtClean="0">
              <a:latin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800" smtClean="0">
                <a:latin typeface="Tahoma" pitchFamily="34" charset="0"/>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en-US" altLang="zh-CN" sz="1800" smtClean="0">
                <a:latin typeface="Tahoma" pitchFamily="34" charset="0"/>
              </a:rPr>
              <a:t> P146</a:t>
            </a:r>
          </a:p>
          <a:p>
            <a:r>
              <a:rPr lang="zh-CN" altLang="en-US" smtClean="0"/>
              <a:t>    借用</a:t>
            </a:r>
            <a:r>
              <a:rPr lang="en-US" altLang="zh-CN" smtClean="0"/>
              <a:t>C</a:t>
            </a:r>
            <a:r>
              <a:rPr lang="zh-CN" altLang="en-US" smtClean="0"/>
              <a:t>语言的结构和语句：如条件语句（</a:t>
            </a:r>
            <a:r>
              <a:rPr lang="en-US" altLang="zh-CN" smtClean="0"/>
              <a:t>if-else</a:t>
            </a:r>
            <a:r>
              <a:rPr lang="zh-CN" altLang="en-US" smtClean="0"/>
              <a:t>语句、</a:t>
            </a:r>
            <a:r>
              <a:rPr lang="en-US" altLang="zh-CN" smtClean="0"/>
              <a:t>case</a:t>
            </a:r>
            <a:r>
              <a:rPr lang="zh-CN" altLang="en-US" smtClean="0"/>
              <a:t>语句）、赋值语句（</a:t>
            </a:r>
            <a:r>
              <a:rPr lang="en-US" altLang="zh-CN" smtClean="0"/>
              <a:t>assign</a:t>
            </a:r>
            <a:r>
              <a:rPr lang="zh-CN" altLang="en-US" smtClean="0"/>
              <a:t>语句）、循环语句（</a:t>
            </a:r>
            <a:r>
              <a:rPr lang="en-US" altLang="zh-CN" smtClean="0"/>
              <a:t>for</a:t>
            </a:r>
            <a:r>
              <a:rPr lang="zh-CN" altLang="en-US" smtClean="0"/>
              <a:t>语句、</a:t>
            </a:r>
            <a:r>
              <a:rPr lang="en-US" altLang="zh-CN" smtClean="0"/>
              <a:t>while</a:t>
            </a:r>
            <a:r>
              <a:rPr lang="zh-CN" altLang="en-US" smtClean="0"/>
              <a:t>语句 ）等。</a:t>
            </a:r>
          </a:p>
          <a:p>
            <a:r>
              <a:rPr lang="zh-CN" altLang="en-US" smtClean="0"/>
              <a:t>    </a:t>
            </a:r>
            <a:r>
              <a:rPr lang="zh-CN" altLang="en-US" sz="1800" smtClean="0"/>
              <a:t>基本逻辑门、开关级结构模型均内置于语言中，可直接调用：例如与门</a:t>
            </a:r>
            <a:r>
              <a:rPr lang="en-US" altLang="zh-CN" sz="1800" smtClean="0"/>
              <a:t>and</a:t>
            </a:r>
            <a:r>
              <a:rPr lang="zh-CN" altLang="en-US" sz="1800" smtClean="0"/>
              <a:t>、或门</a:t>
            </a:r>
            <a:r>
              <a:rPr lang="en-US" altLang="zh-CN" sz="1800" smtClean="0"/>
              <a:t>or</a:t>
            </a:r>
            <a:r>
              <a:rPr lang="zh-CN" altLang="en-US" sz="1800" smtClean="0"/>
              <a:t>、三态门</a:t>
            </a:r>
            <a:r>
              <a:rPr lang="en-US" altLang="zh-CN" sz="1800" smtClean="0"/>
              <a:t>bufif1(</a:t>
            </a:r>
            <a:r>
              <a:rPr lang="zh-CN" altLang="en-US" sz="1800" smtClean="0"/>
              <a:t>或</a:t>
            </a:r>
            <a:r>
              <a:rPr lang="en-US" altLang="zh-CN" sz="1800" smtClean="0"/>
              <a:t>bufif0)</a:t>
            </a:r>
            <a:r>
              <a:rPr lang="zh-CN" altLang="en-US" sz="1800" smtClean="0"/>
              <a:t>和与非门</a:t>
            </a:r>
            <a:r>
              <a:rPr lang="en-US" altLang="zh-CN" sz="1800" smtClean="0"/>
              <a:t>nand</a:t>
            </a:r>
            <a:r>
              <a:rPr lang="zh-CN" altLang="en-US" sz="1800" smtClean="0"/>
              <a:t>均可以采用门元件例化的方法直接调用</a:t>
            </a:r>
            <a:r>
              <a:rPr lang="en-US" altLang="zh-CN" sz="1800" b="1" smtClean="0">
                <a:ea typeface="黑体" pitchFamily="49" charset="-122"/>
              </a:rPr>
              <a:t>Verilog HDL</a:t>
            </a:r>
            <a:r>
              <a:rPr lang="zh-CN" altLang="en-US" sz="1800" b="1" smtClean="0">
                <a:ea typeface="黑体" pitchFamily="49" charset="-122"/>
              </a:rPr>
              <a:t>语言库中的相应门元件</a:t>
            </a:r>
            <a:r>
              <a:rPr lang="zh-CN" altLang="en-US" sz="1800" smtClean="0"/>
              <a:t>，而不必由用户自己编写。</a:t>
            </a:r>
            <a:r>
              <a:rPr lang="zh-CN" altLang="zh-CN" smtClean="0"/>
              <a:t>例如调用</a:t>
            </a:r>
            <a:r>
              <a:rPr lang="en-US" altLang="zh-CN" smtClean="0"/>
              <a:t>4</a:t>
            </a:r>
            <a:r>
              <a:rPr lang="zh-CN" altLang="zh-CN" smtClean="0"/>
              <a:t>输入与非门：</a:t>
            </a:r>
            <a:r>
              <a:rPr lang="en-US" altLang="zh-CN" smtClean="0"/>
              <a:t>nand(y,a,b,c,d);</a:t>
            </a:r>
            <a:endParaRPr lang="zh-CN" altLang="en-US" sz="1800" smtClean="0"/>
          </a:p>
          <a:p>
            <a:r>
              <a:rPr lang="zh-CN" altLang="en-US" sz="1800" smtClean="0"/>
              <a:t>      用户定义原语：由用户定义后，就像一个元件一样，可由用户调用。</a:t>
            </a:r>
          </a:p>
          <a:p>
            <a:pPr algn="just"/>
            <a:r>
              <a:rPr lang="zh-CN" altLang="en-US" sz="1300" smtClean="0">
                <a:latin typeface="华文新魏" pitchFamily="2" charset="-122"/>
                <a:ea typeface="华文新魏" pitchFamily="2" charset="-122"/>
              </a:rPr>
              <a:t>       易学易用，功能强： </a:t>
            </a:r>
            <a:r>
              <a:rPr lang="en-US" altLang="zh-CN" sz="1000" smtClean="0">
                <a:solidFill>
                  <a:srgbClr val="000000"/>
                </a:solidFill>
                <a:latin typeface="宋体" charset="-122"/>
              </a:rPr>
              <a:t>Verilog HDL</a:t>
            </a:r>
            <a:r>
              <a:rPr lang="zh-CN" altLang="en-US" sz="1000" smtClean="0">
                <a:solidFill>
                  <a:srgbClr val="000000"/>
                </a:solidFill>
              </a:rPr>
              <a:t>简单易学，只要有</a:t>
            </a:r>
            <a:r>
              <a:rPr lang="en-US" altLang="zh-CN" sz="1000" smtClean="0">
                <a:solidFill>
                  <a:srgbClr val="000000"/>
                </a:solidFill>
                <a:latin typeface="宋体" charset="-122"/>
              </a:rPr>
              <a:t>C</a:t>
            </a:r>
            <a:r>
              <a:rPr lang="zh-CN" altLang="en-US" sz="1000" smtClean="0">
                <a:solidFill>
                  <a:srgbClr val="000000"/>
                </a:solidFill>
              </a:rPr>
              <a:t>语言的编程基础，</a:t>
            </a:r>
            <a:r>
              <a:rPr lang="zh-CN" altLang="en-US" smtClean="0"/>
              <a:t>一、两</a:t>
            </a:r>
            <a:r>
              <a:rPr lang="zh-CN" altLang="en-US" sz="1000" smtClean="0">
                <a:solidFill>
                  <a:srgbClr val="000000"/>
                </a:solidFill>
              </a:rPr>
              <a:t>个月即可熟练掌握。</a:t>
            </a:r>
            <a:endParaRPr lang="zh-CN" altLang="en-US" sz="1000" smtClean="0">
              <a:latin typeface="宋体" charset="-122"/>
            </a:endParaRPr>
          </a:p>
          <a:p>
            <a:endParaRPr lang="zh-CN" altLang="en-US" sz="1800" smtClean="0"/>
          </a:p>
          <a:p>
            <a:endParaRPr lang="zh-CN" altLang="en-US" sz="1800" smtClean="0">
              <a:latin typeface="Tahoma"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zh-CN" altLang="en-US" sz="2000" smtClean="0">
                <a:latin typeface="宋体"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en-US" sz="2200" smtClean="0">
                <a:solidFill>
                  <a:srgbClr val="CC0066"/>
                </a:solidFill>
                <a:latin typeface="方正姚体" pitchFamily="2" charset="-122"/>
                <a:ea typeface="方正姚体" pitchFamily="2" charset="-122"/>
              </a:rPr>
              <a:t>（第</a:t>
            </a:r>
            <a:r>
              <a:rPr lang="en-US" altLang="zh-CN" sz="2200" smtClean="0">
                <a:solidFill>
                  <a:srgbClr val="CC0066"/>
                </a:solidFill>
                <a:latin typeface="方正姚体" pitchFamily="2" charset="-122"/>
                <a:ea typeface="方正姚体" pitchFamily="2" charset="-122"/>
              </a:rPr>
              <a:t>4</a:t>
            </a:r>
            <a:r>
              <a:rPr lang="zh-CN" altLang="en-US" sz="2200" smtClean="0">
                <a:solidFill>
                  <a:srgbClr val="CC0066"/>
                </a:solidFill>
                <a:latin typeface="方正姚体" pitchFamily="2" charset="-122"/>
                <a:ea typeface="方正姚体" pitchFamily="2" charset="-122"/>
              </a:rPr>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 </a:t>
            </a:r>
            <a:r>
              <a:rPr lang="en-US" altLang="zh-CN" sz="2000" smtClean="0">
                <a:latin typeface="宋体" charset="-122"/>
              </a:rPr>
              <a:t>P163[</a:t>
            </a:r>
            <a:r>
              <a:rPr lang="zh-CN" altLang="en-US" sz="2000" smtClean="0">
                <a:latin typeface="宋体" charset="-122"/>
              </a:rPr>
              <a:t>表</a:t>
            </a:r>
            <a:r>
              <a:rPr lang="en-US" altLang="zh-CN" sz="2000" smtClean="0">
                <a:latin typeface="宋体" charset="-122"/>
              </a:rPr>
              <a:t>6.3]</a:t>
            </a:r>
          </a:p>
          <a:p>
            <a:endParaRPr lang="zh-CN" altLang="en-US" sz="1000" smtClean="0">
              <a:latin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a:t>
            </a:r>
            <a:r>
              <a:rPr lang="en-US" altLang="zh-CN" smtClean="0"/>
              <a:t>P144-146</a:t>
            </a:r>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r>
              <a:rPr lang="zh-CN" altLang="en-US" smtClean="0"/>
              <a:t>    备注：参见</a:t>
            </a:r>
            <a:r>
              <a:rPr lang="en-US" altLang="zh-CN" smtClean="0"/>
              <a:t>《</a:t>
            </a:r>
            <a:r>
              <a:rPr lang="zh-CN" altLang="en-US" smtClean="0"/>
              <a:t>数字系统设计与</a:t>
            </a:r>
            <a:r>
              <a:rPr lang="en-US" altLang="zh-CN" smtClean="0"/>
              <a:t>Verilog HDL </a:t>
            </a:r>
            <a:r>
              <a:rPr lang="zh-CN" altLang="en-US" smtClean="0"/>
              <a:t>（第</a:t>
            </a:r>
            <a:r>
              <a:rPr lang="en-US" altLang="zh-CN" smtClean="0"/>
              <a:t>4</a:t>
            </a:r>
            <a:r>
              <a:rPr lang="zh-CN" altLang="en-US" smtClean="0"/>
              <a:t>版）</a:t>
            </a:r>
            <a:r>
              <a:rPr lang="en-US" altLang="zh-CN" smtClean="0"/>
              <a:t>》P145 </a:t>
            </a:r>
            <a:r>
              <a:rPr lang="zh-CN" altLang="en-US" smtClean="0"/>
              <a:t>例</a:t>
            </a:r>
            <a:r>
              <a:rPr lang="en-US" altLang="zh-CN" smtClean="0"/>
              <a:t>6.11</a:t>
            </a:r>
            <a:r>
              <a:rPr lang="zh-CN" altLang="en-US" smtClean="0"/>
              <a:t>、例</a:t>
            </a:r>
            <a:r>
              <a:rPr lang="en-US" altLang="zh-CN" smtClean="0"/>
              <a:t>6.12</a:t>
            </a:r>
          </a:p>
          <a:p>
            <a:pPr algn="just"/>
            <a:r>
              <a:rPr lang="zh-CN" altLang="en-US" smtClean="0"/>
              <a:t>    对于非阻塞赋值，</a:t>
            </a:r>
            <a:r>
              <a:rPr lang="en-US" altLang="zh-CN" smtClean="0"/>
              <a:t>c</a:t>
            </a:r>
            <a:r>
              <a:rPr lang="zh-CN" altLang="en-US" smtClean="0"/>
              <a:t>的值比</a:t>
            </a:r>
            <a:r>
              <a:rPr lang="en-US" altLang="zh-CN" smtClean="0"/>
              <a:t>b</a:t>
            </a:r>
            <a:r>
              <a:rPr lang="zh-CN" altLang="en-US" smtClean="0"/>
              <a:t>的值落后一个时钟周期</a:t>
            </a:r>
            <a:r>
              <a:rPr lang="en-US" altLang="zh-CN" smtClean="0"/>
              <a:t>—</a:t>
            </a:r>
            <a:r>
              <a:rPr lang="en-US" altLang="zh-CN" b="1" smtClean="0"/>
              <a:t>—</a:t>
            </a:r>
            <a:r>
              <a:rPr lang="zh-CN" altLang="en-US" smtClean="0"/>
              <a:t>因为</a:t>
            </a:r>
            <a:r>
              <a:rPr lang="en-US" altLang="zh-CN" smtClean="0"/>
              <a:t>always</a:t>
            </a:r>
            <a:r>
              <a:rPr lang="zh-CN" altLang="en-US" smtClean="0"/>
              <a:t>块每个时钟周期执行一次，所以信号的值每个时钟周期更新一次，</a:t>
            </a:r>
            <a:r>
              <a:rPr lang="en-US" altLang="zh-CN" smtClean="0"/>
              <a:t>c</a:t>
            </a:r>
            <a:r>
              <a:rPr lang="zh-CN" altLang="en-US" smtClean="0"/>
              <a:t>的值是上一时钟周期的</a:t>
            </a:r>
            <a:r>
              <a:rPr lang="en-US" altLang="zh-CN" smtClean="0"/>
              <a:t>b</a:t>
            </a:r>
            <a:r>
              <a:rPr lang="zh-CN" altLang="en-US" smtClean="0"/>
              <a:t>值。</a:t>
            </a:r>
            <a:endParaRPr lang="en-US"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t>    为避免出错，在同一个块内，不要将输出重新作为输入使用！</a:t>
            </a:r>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 </a:t>
            </a:r>
            <a:r>
              <a:rPr lang="zh-CN" altLang="en-US" smtClean="0"/>
              <a:t>（第</a:t>
            </a:r>
            <a:r>
              <a:rPr lang="en-US" altLang="zh-CN" smtClean="0"/>
              <a:t>4</a:t>
            </a:r>
            <a:r>
              <a:rPr lang="zh-CN" altLang="en-US" smtClean="0"/>
              <a:t>版）</a:t>
            </a:r>
            <a:r>
              <a:rPr lang="zh-CN" altLang="en-US" sz="2200" smtClean="0">
                <a:solidFill>
                  <a:srgbClr val="CC0066"/>
                </a:solidFill>
                <a:latin typeface="方正姚体" pitchFamily="2" charset="-122"/>
                <a:ea typeface="方正姚体" pitchFamily="2" charset="-122"/>
              </a:rPr>
              <a:t> </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 146~152</a:t>
            </a:r>
          </a:p>
          <a:p>
            <a:r>
              <a:rPr lang="zh-CN" altLang="en-US" smtClean="0">
                <a:latin typeface="宋体" charset="-122"/>
              </a:rPr>
              <a:t>    其格式与</a:t>
            </a:r>
            <a:r>
              <a:rPr lang="en-US" altLang="zh-CN" smtClean="0">
                <a:latin typeface="宋体" charset="-122"/>
              </a:rPr>
              <a:t>C</a:t>
            </a:r>
            <a:r>
              <a:rPr lang="zh-CN" altLang="en-US" smtClean="0">
                <a:latin typeface="宋体" charset="-122"/>
              </a:rPr>
              <a:t>语言中的</a:t>
            </a:r>
            <a:r>
              <a:rPr lang="en-US" altLang="zh-CN" smtClean="0">
                <a:latin typeface="宋体" charset="-122"/>
              </a:rPr>
              <a:t>if-else</a:t>
            </a:r>
            <a:r>
              <a:rPr lang="zh-CN" altLang="en-US" smtClean="0">
                <a:latin typeface="宋体" charset="-122"/>
              </a:rPr>
              <a:t>语句类似</a:t>
            </a:r>
            <a:endParaRPr lang="en-US" altLang="zh-CN" smtClean="0">
              <a:latin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r>
              <a:rPr lang="zh-CN" altLang="en-US" smtClean="0"/>
              <a:t>其中“表达式”为逻辑表达式或关系表达式，或一位的变量。每个“表达式”为一个不同的条件。</a:t>
            </a:r>
          </a:p>
          <a:p>
            <a:pPr marL="742950" lvl="1" indent="-285750"/>
            <a:r>
              <a:rPr lang="zh-CN" altLang="en-US" smtClean="0"/>
              <a:t>若表达式的值为</a:t>
            </a:r>
            <a:r>
              <a:rPr lang="en-US" altLang="zh-CN" smtClean="0"/>
              <a:t>0</a:t>
            </a:r>
            <a:r>
              <a:rPr lang="zh-CN" altLang="en-US" smtClean="0"/>
              <a:t>、或</a:t>
            </a:r>
            <a:r>
              <a:rPr lang="en-US" altLang="zh-CN" smtClean="0"/>
              <a:t>z</a:t>
            </a:r>
            <a:r>
              <a:rPr lang="zh-CN" altLang="en-US" smtClean="0"/>
              <a:t>，则判定的结果为“假”；若为</a:t>
            </a:r>
            <a:r>
              <a:rPr lang="en-US" altLang="zh-CN" smtClean="0"/>
              <a:t>1</a:t>
            </a:r>
            <a:r>
              <a:rPr lang="zh-CN" altLang="en-US" smtClean="0"/>
              <a:t>，则结果为“真”。</a:t>
            </a:r>
          </a:p>
          <a:p>
            <a:pPr marL="742950" lvl="1" indent="-285750"/>
            <a:r>
              <a:rPr lang="zh-CN" altLang="en-US" smtClean="0"/>
              <a:t>执行的语句可为单句，也可为多句；多句时一定要用“</a:t>
            </a:r>
            <a:r>
              <a:rPr lang="en-US" altLang="zh-CN" smtClean="0"/>
              <a:t>begin_end”</a:t>
            </a:r>
            <a:r>
              <a:rPr lang="zh-CN" altLang="en-US" smtClean="0"/>
              <a:t>语句括起来，形成一个复合块语句。</a:t>
            </a:r>
          </a:p>
          <a:p>
            <a:pPr marL="742950" lvl="1" indent="-285750"/>
            <a:r>
              <a:rPr lang="en-US" altLang="zh-CN" smtClean="0"/>
              <a:t>if</a:t>
            </a:r>
            <a:r>
              <a:rPr lang="zh-CN" altLang="en-US" smtClean="0"/>
              <a:t>语句可以嵌套；若</a:t>
            </a:r>
            <a:r>
              <a:rPr lang="en-US" altLang="zh-CN" smtClean="0"/>
              <a:t>if</a:t>
            </a:r>
            <a:r>
              <a:rPr lang="zh-CN" altLang="en-US" smtClean="0"/>
              <a:t>与</a:t>
            </a:r>
            <a:r>
              <a:rPr lang="en-US" altLang="zh-CN" smtClean="0"/>
              <a:t>else</a:t>
            </a:r>
            <a:r>
              <a:rPr lang="zh-CN" altLang="en-US" smtClean="0"/>
              <a:t>的数目不一样，注意用“</a:t>
            </a:r>
            <a:r>
              <a:rPr lang="en-US" altLang="zh-CN" smtClean="0"/>
              <a:t>begin_end”</a:t>
            </a:r>
            <a:r>
              <a:rPr lang="zh-CN" altLang="en-US" smtClean="0"/>
              <a:t>语句来确定</a:t>
            </a:r>
            <a:r>
              <a:rPr lang="en-US" altLang="zh-CN" smtClean="0"/>
              <a:t>if</a:t>
            </a:r>
            <a:r>
              <a:rPr lang="zh-CN" altLang="en-US" smtClean="0"/>
              <a:t>与</a:t>
            </a:r>
            <a:r>
              <a:rPr lang="en-US" altLang="zh-CN" smtClean="0"/>
              <a:t>else</a:t>
            </a:r>
            <a:r>
              <a:rPr lang="zh-CN" altLang="en-US" smtClean="0"/>
              <a:t>的配对关系！</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300" smtClean="0">
                <a:latin typeface="宋体" charset="-122"/>
              </a:rPr>
              <a:t>    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 </a:t>
            </a:r>
            <a:r>
              <a:rPr lang="en-US" altLang="zh-CN" sz="1300" smtClean="0">
                <a:latin typeface="宋体" charset="-122"/>
              </a:rPr>
              <a:t>P148</a:t>
            </a:r>
            <a:r>
              <a:rPr lang="zh-CN" altLang="en-US" sz="1300" smtClean="0">
                <a:latin typeface="宋体" charset="-122"/>
              </a:rPr>
              <a:t>例</a:t>
            </a:r>
            <a:r>
              <a:rPr lang="en-US" altLang="zh-CN" sz="1300" smtClean="0">
                <a:latin typeface="宋体" charset="-122"/>
              </a:rPr>
              <a:t>6.15</a:t>
            </a:r>
            <a:r>
              <a:rPr lang="zh-CN" altLang="en-US" sz="1300" smtClean="0"/>
              <a:t>，主要应用于计时计数器</a:t>
            </a:r>
            <a:endParaRPr lang="zh-CN" altLang="en-US" sz="1300" smtClean="0">
              <a:latin typeface="宋体" charset="-122"/>
            </a:endParaRPr>
          </a:p>
          <a:p>
            <a:r>
              <a:rPr lang="en-US" altLang="zh-CN" sz="1300" smtClean="0">
                <a:latin typeface="宋体" charset="-122"/>
              </a:rPr>
              <a:t>    count60.v</a:t>
            </a:r>
            <a:r>
              <a:rPr lang="zh-CN" altLang="en-US" sz="1300" smtClean="0"/>
              <a:t>位于</a:t>
            </a:r>
            <a:r>
              <a:rPr lang="en-US" altLang="zh-CN" sz="1300" smtClean="0"/>
              <a:t>chapter2\count60</a:t>
            </a:r>
            <a:r>
              <a:rPr lang="zh-CN" altLang="en-US" sz="1300" smtClean="0"/>
              <a:t>文件夹</a:t>
            </a:r>
          </a:p>
          <a:p>
            <a:r>
              <a:rPr lang="zh-CN" altLang="en-US" sz="1300" smtClean="0">
                <a:latin typeface="宋体" charset="-122"/>
              </a:rPr>
              <a:t>   </a:t>
            </a:r>
            <a:r>
              <a:rPr lang="en-US" altLang="zh-CN" sz="1300" smtClean="0">
                <a:solidFill>
                  <a:srgbClr val="000000"/>
                </a:solidFill>
              </a:rPr>
              <a:t>if</a:t>
            </a:r>
            <a:r>
              <a:rPr lang="zh-CN" altLang="en-US" sz="1300" smtClean="0">
                <a:solidFill>
                  <a:srgbClr val="000000"/>
                </a:solidFill>
              </a:rPr>
              <a:t>语句被综合成</a:t>
            </a:r>
            <a:r>
              <a:rPr lang="zh-CN" altLang="en-US" sz="1300" smtClean="0">
                <a:solidFill>
                  <a:srgbClr val="FF33CC"/>
                </a:solidFill>
              </a:rPr>
              <a:t>多路选择器链</a:t>
            </a:r>
            <a:r>
              <a:rPr lang="zh-CN" altLang="en-US" sz="1300" smtClean="0">
                <a:solidFill>
                  <a:srgbClr val="000000"/>
                </a:solidFill>
              </a:rPr>
              <a:t>结构，它是</a:t>
            </a:r>
            <a:r>
              <a:rPr lang="zh-CN" altLang="en-US" sz="1300" smtClean="0">
                <a:solidFill>
                  <a:srgbClr val="FF33CC"/>
                </a:solidFill>
              </a:rPr>
              <a:t>带优先级</a:t>
            </a:r>
            <a:r>
              <a:rPr lang="zh-CN" altLang="en-US" sz="1300" smtClean="0">
                <a:solidFill>
                  <a:srgbClr val="000000"/>
                </a:solidFill>
              </a:rPr>
              <a:t>的选择，越靠上层的条件优先级越高。对于一个电路或系统来说，一般复位信号的优先级最高，所以最先判断</a:t>
            </a:r>
            <a:r>
              <a:rPr lang="en-US" altLang="zh-CN" sz="1300" smtClean="0">
                <a:solidFill>
                  <a:srgbClr val="000000"/>
                </a:solidFill>
              </a:rPr>
              <a:t>reset</a:t>
            </a:r>
            <a:r>
              <a:rPr lang="zh-CN" altLang="en-US" sz="1300" smtClean="0">
                <a:solidFill>
                  <a:srgbClr val="000000"/>
                </a:solidFill>
              </a:rPr>
              <a:t>是否有效，若有效，无论其它输入信号是否有效，电路或系统都被复位。</a:t>
            </a:r>
          </a:p>
          <a:p>
            <a:r>
              <a:rPr lang="zh-CN" altLang="en-US" sz="1300" smtClean="0">
                <a:solidFill>
                  <a:srgbClr val="000000"/>
                </a:solidFill>
              </a:rPr>
              <a:t>    </a:t>
            </a:r>
            <a:r>
              <a:rPr lang="zh-CN" altLang="en-US" sz="1300" smtClean="0">
                <a:latin typeface="宋体" charset="-122"/>
              </a:rPr>
              <a:t>语句</a:t>
            </a:r>
            <a:r>
              <a:rPr lang="en-US" altLang="zh-CN" sz="1300" smtClean="0"/>
              <a:t>assign cout = ((qout == 8'h59)&amp;cin)? 1:0;</a:t>
            </a:r>
            <a:r>
              <a:rPr lang="zh-CN" altLang="en-US" sz="1300" smtClean="0">
                <a:latin typeface="宋体" charset="-122"/>
              </a:rPr>
              <a:t>表示当</a:t>
            </a:r>
            <a:r>
              <a:rPr lang="en-US" altLang="zh-CN" sz="1300" smtClean="0"/>
              <a:t>qout == 8'h59</a:t>
            </a:r>
            <a:r>
              <a:rPr lang="zh-CN" altLang="en-US" sz="1300" smtClean="0">
                <a:latin typeface="宋体" charset="-122"/>
              </a:rPr>
              <a:t>且</a:t>
            </a:r>
            <a:r>
              <a:rPr lang="en-US" altLang="zh-CN" sz="1300" smtClean="0"/>
              <a:t>cin=1</a:t>
            </a:r>
            <a:r>
              <a:rPr lang="zh-CN" altLang="en-US" sz="1300" smtClean="0">
                <a:latin typeface="宋体" charset="-122"/>
              </a:rPr>
              <a:t>时，</a:t>
            </a:r>
            <a:r>
              <a:rPr lang="en-US" altLang="zh-CN" sz="1300" smtClean="0"/>
              <a:t>cout=1</a:t>
            </a:r>
            <a:r>
              <a:rPr lang="zh-CN" altLang="en-US" sz="1300" smtClean="0">
                <a:latin typeface="宋体" charset="-122"/>
              </a:rPr>
              <a:t>，而不论此时有无时钟到来；否则</a:t>
            </a:r>
            <a:r>
              <a:rPr lang="en-US" altLang="zh-CN" sz="1300" smtClean="0"/>
              <a:t>cout=0</a:t>
            </a:r>
            <a:r>
              <a:rPr lang="zh-CN" altLang="en-US" sz="1300" smtClean="0">
                <a:latin typeface="宋体" charset="-122"/>
              </a:rPr>
              <a:t>。</a:t>
            </a:r>
            <a:r>
              <a:rPr lang="zh-CN" altLang="en-US" sz="1300" smtClean="0"/>
              <a:t> </a:t>
            </a:r>
          </a:p>
          <a:p>
            <a:endParaRPr lang="zh-CN" altLang="en-US" sz="1300" smtClean="0">
              <a:latin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p:spPr>
        <p:txBody>
          <a:bodyPr/>
          <a:lstStyle/>
          <a:p>
            <a:r>
              <a:rPr lang="zh-CN" altLang="en-US" sz="1000" smtClean="0">
                <a:latin typeface="宋体" charset="-122"/>
              </a:rPr>
              <a:t>    </a:t>
            </a:r>
            <a:r>
              <a:rPr lang="zh-CN" altLang="zh-CN" b="1" smtClean="0"/>
              <a:t> （</a:t>
            </a:r>
            <a:r>
              <a:rPr lang="en-US" altLang="zh-CN" b="1" smtClean="0"/>
              <a:t>1</a:t>
            </a:r>
            <a:r>
              <a:rPr lang="zh-CN" altLang="zh-CN" b="1" smtClean="0"/>
              <a:t>）在</a:t>
            </a:r>
            <a:r>
              <a:rPr lang="en-US" altLang="zh-CN" b="1" smtClean="0"/>
              <a:t>C</a:t>
            </a:r>
            <a:r>
              <a:rPr lang="zh-CN" altLang="zh-CN" b="1" smtClean="0"/>
              <a:t>语言中，函数的定义包括无参函数的定义、有参函数的定义</a:t>
            </a:r>
            <a:endParaRPr lang="zh-CN" altLang="zh-CN" smtClean="0"/>
          </a:p>
          <a:p>
            <a:r>
              <a:rPr lang="en-US" altLang="zh-CN" b="1" smtClean="0"/>
              <a:t>     </a:t>
            </a:r>
            <a:r>
              <a:rPr lang="zh-CN" altLang="zh-CN" b="1" smtClean="0"/>
              <a:t>无参函数的定义：</a:t>
            </a:r>
            <a:endParaRPr lang="zh-CN" altLang="zh-CN" smtClean="0"/>
          </a:p>
          <a:p>
            <a:r>
              <a:rPr lang="zh-CN" altLang="zh-CN" smtClean="0"/>
              <a:t>类型标识符 函数名</a:t>
            </a:r>
            <a:r>
              <a:rPr lang="en-US" altLang="zh-CN" smtClean="0"/>
              <a:t>( )</a:t>
            </a:r>
            <a:endParaRPr lang="zh-CN" altLang="zh-CN" smtClean="0"/>
          </a:p>
          <a:p>
            <a:r>
              <a:rPr lang="en-US" altLang="zh-CN" smtClean="0"/>
              <a:t>{</a:t>
            </a:r>
            <a:r>
              <a:rPr lang="zh-CN" altLang="zh-CN" smtClean="0"/>
              <a:t>声明部分</a:t>
            </a:r>
          </a:p>
          <a:p>
            <a:r>
              <a:rPr lang="zh-CN" altLang="zh-CN" smtClean="0"/>
              <a:t>语句</a:t>
            </a:r>
          </a:p>
          <a:p>
            <a:r>
              <a:rPr lang="en-US" altLang="zh-CN" smtClean="0"/>
              <a:t>}</a:t>
            </a:r>
            <a:endParaRPr lang="zh-CN" altLang="zh-CN" smtClean="0"/>
          </a:p>
          <a:p>
            <a:r>
              <a:rPr lang="en-US" altLang="zh-CN" b="1" smtClean="0"/>
              <a:t>     </a:t>
            </a:r>
            <a:r>
              <a:rPr lang="zh-CN" altLang="zh-CN" b="1" smtClean="0"/>
              <a:t>有参函数的定义：</a:t>
            </a:r>
            <a:endParaRPr lang="zh-CN" altLang="zh-CN" smtClean="0"/>
          </a:p>
          <a:p>
            <a:r>
              <a:rPr lang="zh-CN" altLang="zh-CN" smtClean="0"/>
              <a:t>类型标识符 函数名</a:t>
            </a:r>
            <a:r>
              <a:rPr lang="en-US" altLang="zh-CN" smtClean="0"/>
              <a:t>(</a:t>
            </a:r>
            <a:r>
              <a:rPr lang="zh-CN" altLang="zh-CN" smtClean="0"/>
              <a:t>形式参数表列</a:t>
            </a:r>
            <a:r>
              <a:rPr lang="en-US" altLang="zh-CN" smtClean="0"/>
              <a:t> )</a:t>
            </a:r>
            <a:endParaRPr lang="zh-CN" altLang="zh-CN" smtClean="0"/>
          </a:p>
          <a:p>
            <a:r>
              <a:rPr lang="en-US" altLang="zh-CN" smtClean="0"/>
              <a:t>{</a:t>
            </a:r>
            <a:r>
              <a:rPr lang="zh-CN" altLang="zh-CN" smtClean="0"/>
              <a:t>声明部分</a:t>
            </a:r>
          </a:p>
          <a:p>
            <a:r>
              <a:rPr lang="zh-CN" altLang="zh-CN" smtClean="0"/>
              <a:t>语句</a:t>
            </a:r>
          </a:p>
          <a:p>
            <a:r>
              <a:rPr lang="en-US" altLang="zh-CN" smtClean="0"/>
              <a:t>}</a:t>
            </a:r>
            <a:endParaRPr lang="zh-CN" altLang="zh-CN" smtClean="0"/>
          </a:p>
          <a:p>
            <a:r>
              <a:rPr lang="zh-CN" altLang="zh-CN" b="1" smtClean="0"/>
              <a:t>在</a:t>
            </a:r>
            <a:r>
              <a:rPr lang="en-US" altLang="zh-CN" b="1" smtClean="0"/>
              <a:t>Verilog HDL</a:t>
            </a:r>
            <a:r>
              <a:rPr lang="zh-CN" altLang="zh-CN" b="1" smtClean="0"/>
              <a:t>语言中，用</a:t>
            </a:r>
            <a:r>
              <a:rPr lang="en-US" altLang="zh-CN" b="1" smtClean="0"/>
              <a:t>function</a:t>
            </a:r>
            <a:r>
              <a:rPr lang="zh-CN" altLang="zh-CN" b="1" smtClean="0"/>
              <a:t>块语句来定义函数：</a:t>
            </a:r>
            <a:endParaRPr lang="zh-CN" altLang="zh-CN" smtClean="0"/>
          </a:p>
          <a:p>
            <a:r>
              <a:rPr lang="en-US" altLang="zh-CN" smtClean="0"/>
              <a:t>function &lt;</a:t>
            </a:r>
            <a:r>
              <a:rPr lang="zh-CN" altLang="zh-CN" smtClean="0"/>
              <a:t>返回值位宽或类型说明</a:t>
            </a:r>
            <a:r>
              <a:rPr lang="en-US" altLang="zh-CN" smtClean="0"/>
              <a:t>&gt; </a:t>
            </a:r>
            <a:r>
              <a:rPr lang="zh-CN" altLang="zh-CN" smtClean="0"/>
              <a:t>函数名；</a:t>
            </a:r>
          </a:p>
          <a:p>
            <a:r>
              <a:rPr lang="en-US" altLang="zh-CN" smtClean="0"/>
              <a:t>    </a:t>
            </a:r>
            <a:r>
              <a:rPr lang="zh-CN" altLang="zh-CN" smtClean="0"/>
              <a:t>端口声明；</a:t>
            </a:r>
          </a:p>
          <a:p>
            <a:r>
              <a:rPr lang="en-US" altLang="zh-CN" smtClean="0"/>
              <a:t>    </a:t>
            </a:r>
            <a:r>
              <a:rPr lang="zh-CN" altLang="zh-CN" smtClean="0"/>
              <a:t>局部变量定义；</a:t>
            </a:r>
          </a:p>
          <a:p>
            <a:r>
              <a:rPr lang="en-US" altLang="zh-CN" smtClean="0"/>
              <a:t>    </a:t>
            </a:r>
            <a:r>
              <a:rPr lang="zh-CN" altLang="zh-CN" smtClean="0"/>
              <a:t>其他语句；</a:t>
            </a:r>
          </a:p>
          <a:p>
            <a:r>
              <a:rPr lang="en-US" altLang="zh-CN" smtClean="0"/>
              <a:t>endfunction </a:t>
            </a:r>
            <a:endParaRPr lang="zh-CN" altLang="zh-CN" smtClean="0"/>
          </a:p>
          <a:p>
            <a:r>
              <a:rPr lang="zh-CN" altLang="zh-CN" b="1" smtClean="0"/>
              <a:t>函数的调用：</a:t>
            </a:r>
            <a:endParaRPr lang="zh-CN" altLang="zh-CN" smtClean="0"/>
          </a:p>
          <a:p>
            <a:r>
              <a:rPr lang="en-US" altLang="zh-CN" smtClean="0"/>
              <a:t>&lt;</a:t>
            </a:r>
            <a:r>
              <a:rPr lang="zh-CN" altLang="zh-CN" smtClean="0"/>
              <a:t>函数名</a:t>
            </a:r>
            <a:r>
              <a:rPr lang="en-US" altLang="zh-CN" smtClean="0"/>
              <a:t>&gt; (&lt;</a:t>
            </a:r>
            <a:r>
              <a:rPr lang="zh-CN" altLang="zh-CN" smtClean="0"/>
              <a:t>表达式</a:t>
            </a:r>
            <a:r>
              <a:rPr lang="en-US" altLang="zh-CN" smtClean="0"/>
              <a:t>1&gt;, &lt;</a:t>
            </a:r>
            <a:r>
              <a:rPr lang="zh-CN" altLang="zh-CN" smtClean="0"/>
              <a:t>表达式</a:t>
            </a:r>
            <a:r>
              <a:rPr lang="en-US" altLang="zh-CN" smtClean="0"/>
              <a:t>2&gt;, …… )</a:t>
            </a:r>
            <a:endParaRPr lang="zh-CN" altLang="zh-CN" smtClean="0"/>
          </a:p>
          <a:p>
            <a:r>
              <a:rPr lang="en-US" altLang="zh-CN" smtClean="0"/>
              <a:t> </a:t>
            </a:r>
            <a:endParaRPr lang="zh-CN" altLang="zh-CN" smtClean="0"/>
          </a:p>
          <a:p>
            <a:r>
              <a:rPr lang="en-US" altLang="zh-CN" b="1" smtClean="0"/>
              <a:t>    </a:t>
            </a:r>
            <a:r>
              <a:rPr lang="zh-CN" altLang="zh-CN" b="1" smtClean="0"/>
              <a:t>（</a:t>
            </a:r>
            <a:r>
              <a:rPr lang="en-US" altLang="zh-CN" b="1" smtClean="0"/>
              <a:t>2</a:t>
            </a:r>
            <a:r>
              <a:rPr lang="zh-CN" altLang="zh-CN" b="1" smtClean="0"/>
              <a:t>）在</a:t>
            </a:r>
            <a:r>
              <a:rPr lang="en-US" altLang="zh-CN" b="1" smtClean="0"/>
              <a:t>C</a:t>
            </a:r>
            <a:r>
              <a:rPr lang="zh-CN" altLang="zh-CN" b="1" smtClean="0"/>
              <a:t>语言中，赋值语句为：</a:t>
            </a:r>
            <a:endParaRPr lang="zh-CN" altLang="zh-CN" smtClean="0"/>
          </a:p>
          <a:p>
            <a:r>
              <a:rPr lang="en-US" altLang="zh-CN" smtClean="0"/>
              <a:t>    </a:t>
            </a:r>
            <a:r>
              <a:rPr lang="zh-CN" altLang="zh-CN" smtClean="0"/>
              <a:t>赋值变量 </a:t>
            </a:r>
            <a:r>
              <a:rPr lang="en-US" altLang="zh-CN" smtClean="0"/>
              <a:t>= </a:t>
            </a:r>
            <a:r>
              <a:rPr lang="zh-CN" altLang="zh-CN" smtClean="0"/>
              <a:t>表达式</a:t>
            </a:r>
            <a:r>
              <a:rPr lang="en-US" altLang="zh-CN" smtClean="0"/>
              <a:t>;</a:t>
            </a:r>
            <a:endParaRPr lang="zh-CN" altLang="zh-CN" smtClean="0"/>
          </a:p>
          <a:p>
            <a:r>
              <a:rPr lang="zh-CN" altLang="zh-CN" b="1" smtClean="0"/>
              <a:t>在</a:t>
            </a:r>
            <a:r>
              <a:rPr lang="en-US" altLang="zh-CN" b="1" smtClean="0"/>
              <a:t>Verilog HDL</a:t>
            </a:r>
            <a:r>
              <a:rPr lang="zh-CN" altLang="zh-CN" b="1" smtClean="0"/>
              <a:t>语言中，赋值语句有</a:t>
            </a:r>
            <a:r>
              <a:rPr lang="en-US" altLang="zh-CN" b="1" smtClean="0"/>
              <a:t>2</a:t>
            </a:r>
            <a:r>
              <a:rPr lang="zh-CN" altLang="zh-CN" b="1" smtClean="0"/>
              <a:t>种方式：</a:t>
            </a:r>
            <a:endParaRPr lang="zh-CN" altLang="zh-CN" smtClean="0"/>
          </a:p>
          <a:p>
            <a:pPr lvl="1"/>
            <a:r>
              <a:rPr lang="zh-CN" altLang="zh-CN" smtClean="0"/>
              <a:t>阻塞（</a:t>
            </a:r>
            <a:r>
              <a:rPr lang="en-US" altLang="zh-CN" smtClean="0"/>
              <a:t>blocking</a:t>
            </a:r>
            <a:r>
              <a:rPr lang="zh-CN" altLang="zh-CN" smtClean="0"/>
              <a:t>）赋值方式：赋值变量 </a:t>
            </a:r>
            <a:r>
              <a:rPr lang="en-US" altLang="zh-CN" smtClean="0"/>
              <a:t>= </a:t>
            </a:r>
            <a:r>
              <a:rPr lang="zh-CN" altLang="zh-CN" smtClean="0"/>
              <a:t>表达式</a:t>
            </a:r>
            <a:r>
              <a:rPr lang="en-US" altLang="zh-CN" smtClean="0"/>
              <a:t>;</a:t>
            </a:r>
            <a:endParaRPr lang="zh-CN" altLang="zh-CN" smtClean="0"/>
          </a:p>
          <a:p>
            <a:pPr lvl="1"/>
            <a:r>
              <a:rPr lang="zh-CN" altLang="zh-CN" smtClean="0"/>
              <a:t>非阻塞（</a:t>
            </a:r>
            <a:r>
              <a:rPr lang="en-US" altLang="zh-CN" smtClean="0"/>
              <a:t>non-blocking</a:t>
            </a:r>
            <a:r>
              <a:rPr lang="zh-CN" altLang="zh-CN" smtClean="0"/>
              <a:t>）赋值方式：赋值变量 </a:t>
            </a:r>
            <a:r>
              <a:rPr lang="en-US" altLang="zh-CN" smtClean="0"/>
              <a:t>&lt;= </a:t>
            </a:r>
            <a:r>
              <a:rPr lang="zh-CN" altLang="zh-CN" smtClean="0"/>
              <a:t>表达式</a:t>
            </a:r>
            <a:r>
              <a:rPr lang="en-US" altLang="zh-CN" smtClean="0"/>
              <a:t>;</a:t>
            </a:r>
            <a:endParaRPr lang="zh-CN" altLang="zh-CN" smtClean="0"/>
          </a:p>
          <a:p>
            <a:r>
              <a:rPr lang="zh-CN" altLang="zh-CN" b="1" smtClean="0"/>
              <a:t>（</a:t>
            </a:r>
            <a:r>
              <a:rPr lang="en-US" altLang="zh-CN" b="1" smtClean="0"/>
              <a:t>3</a:t>
            </a:r>
            <a:r>
              <a:rPr lang="zh-CN" altLang="zh-CN" b="1" smtClean="0"/>
              <a:t>）在</a:t>
            </a:r>
            <a:r>
              <a:rPr lang="en-US" altLang="zh-CN" b="1" smtClean="0"/>
              <a:t>C</a:t>
            </a:r>
            <a:r>
              <a:rPr lang="zh-CN" altLang="zh-CN" b="1" smtClean="0"/>
              <a:t>语言中，多分支选择语句是</a:t>
            </a:r>
            <a:r>
              <a:rPr lang="en-US" altLang="zh-CN" b="1" smtClean="0"/>
              <a:t>switch</a:t>
            </a:r>
            <a:r>
              <a:rPr lang="zh-CN" altLang="zh-CN" b="1" smtClean="0"/>
              <a:t>语句： </a:t>
            </a:r>
            <a:endParaRPr lang="zh-CN" altLang="zh-CN" smtClean="0"/>
          </a:p>
          <a:p>
            <a:r>
              <a:rPr lang="en-US" altLang="zh-CN" smtClean="0"/>
              <a:t>    switch (</a:t>
            </a:r>
            <a:r>
              <a:rPr lang="zh-CN" altLang="zh-CN" smtClean="0"/>
              <a:t>表达式</a:t>
            </a:r>
            <a:r>
              <a:rPr lang="en-US" altLang="zh-CN" smtClean="0"/>
              <a:t>)</a:t>
            </a:r>
            <a:endParaRPr lang="zh-CN" altLang="zh-CN" smtClean="0"/>
          </a:p>
          <a:p>
            <a:r>
              <a:rPr lang="en-US" altLang="zh-CN" smtClean="0"/>
              <a:t>    {case </a:t>
            </a:r>
            <a:r>
              <a:rPr lang="zh-CN" altLang="zh-CN" smtClean="0"/>
              <a:t>常量表达式</a:t>
            </a:r>
            <a:r>
              <a:rPr lang="en-US" altLang="zh-CN" smtClean="0"/>
              <a:t>1:</a:t>
            </a:r>
            <a:r>
              <a:rPr lang="zh-CN" altLang="zh-CN" smtClean="0"/>
              <a:t>语句</a:t>
            </a:r>
            <a:r>
              <a:rPr lang="en-US" altLang="zh-CN" smtClean="0"/>
              <a:t>1</a:t>
            </a:r>
            <a:endParaRPr lang="zh-CN" altLang="zh-CN" smtClean="0"/>
          </a:p>
          <a:p>
            <a:r>
              <a:rPr lang="en-US" altLang="zh-CN" smtClean="0"/>
              <a:t>     case </a:t>
            </a:r>
            <a:r>
              <a:rPr lang="zh-CN" altLang="zh-CN" smtClean="0"/>
              <a:t>常量表达式</a:t>
            </a:r>
            <a:r>
              <a:rPr lang="en-US" altLang="zh-CN" smtClean="0"/>
              <a:t>2:</a:t>
            </a:r>
            <a:r>
              <a:rPr lang="zh-CN" altLang="zh-CN" smtClean="0"/>
              <a:t>语句</a:t>
            </a:r>
            <a:r>
              <a:rPr lang="en-US" altLang="zh-CN" smtClean="0"/>
              <a:t>2</a:t>
            </a:r>
            <a:endParaRPr lang="zh-CN" altLang="zh-CN" smtClean="0"/>
          </a:p>
          <a:p>
            <a:r>
              <a:rPr lang="en-US" altLang="zh-CN" smtClean="0"/>
              <a:t>     …</a:t>
            </a:r>
            <a:endParaRPr lang="zh-CN" altLang="zh-CN" smtClean="0"/>
          </a:p>
          <a:p>
            <a:r>
              <a:rPr lang="en-US" altLang="zh-CN" smtClean="0"/>
              <a:t>     case </a:t>
            </a:r>
            <a:r>
              <a:rPr lang="zh-CN" altLang="zh-CN" smtClean="0"/>
              <a:t>常量表达式</a:t>
            </a:r>
            <a:r>
              <a:rPr lang="en-US" altLang="zh-CN" smtClean="0"/>
              <a:t>n:</a:t>
            </a:r>
            <a:r>
              <a:rPr lang="zh-CN" altLang="zh-CN" smtClean="0"/>
              <a:t>语句</a:t>
            </a:r>
            <a:r>
              <a:rPr lang="en-US" altLang="zh-CN" smtClean="0"/>
              <a:t>n</a:t>
            </a:r>
            <a:endParaRPr lang="zh-CN" altLang="zh-CN" smtClean="0"/>
          </a:p>
          <a:p>
            <a:r>
              <a:rPr lang="en-US" altLang="zh-CN" smtClean="0"/>
              <a:t>     } </a:t>
            </a:r>
            <a:endParaRPr lang="zh-CN" altLang="zh-CN" smtClean="0"/>
          </a:p>
          <a:p>
            <a:r>
              <a:rPr lang="zh-CN" altLang="zh-CN" b="1" smtClean="0"/>
              <a:t>（</a:t>
            </a:r>
            <a:r>
              <a:rPr lang="en-US" altLang="zh-CN" b="1" smtClean="0"/>
              <a:t>4</a:t>
            </a:r>
            <a:r>
              <a:rPr lang="zh-CN" altLang="zh-CN" b="1" smtClean="0"/>
              <a:t>）在</a:t>
            </a:r>
            <a:r>
              <a:rPr lang="en-US" altLang="zh-CN" b="1" smtClean="0"/>
              <a:t>C</a:t>
            </a:r>
            <a:r>
              <a:rPr lang="zh-CN" altLang="zh-CN" b="1" smtClean="0"/>
              <a:t>语言中，宏定义语句（以符号“</a:t>
            </a:r>
            <a:r>
              <a:rPr lang="en-US" altLang="zh-CN" b="1" smtClean="0"/>
              <a:t>#</a:t>
            </a:r>
            <a:r>
              <a:rPr lang="zh-CN" altLang="zh-CN" b="1" smtClean="0"/>
              <a:t>”开头） 的一般形式为：</a:t>
            </a:r>
            <a:endParaRPr lang="zh-CN" altLang="zh-CN" smtClean="0"/>
          </a:p>
          <a:p>
            <a:r>
              <a:rPr lang="en-US" altLang="zh-CN" smtClean="0"/>
              <a:t>#define </a:t>
            </a:r>
            <a:r>
              <a:rPr lang="zh-CN" altLang="zh-CN" smtClean="0"/>
              <a:t>标识符 字符串</a:t>
            </a:r>
          </a:p>
          <a:p>
            <a:r>
              <a:rPr lang="zh-CN" altLang="zh-CN" b="1" smtClean="0"/>
              <a:t>在</a:t>
            </a:r>
            <a:r>
              <a:rPr lang="en-US" altLang="zh-CN" b="1" smtClean="0"/>
              <a:t>Verilog HDL</a:t>
            </a:r>
            <a:r>
              <a:rPr lang="zh-CN" altLang="zh-CN" b="1" smtClean="0"/>
              <a:t>语言中，宏定义语句（以符号“</a:t>
            </a:r>
            <a:r>
              <a:rPr lang="en-US" altLang="zh-CN" b="1" smtClean="0"/>
              <a:t>’</a:t>
            </a:r>
            <a:r>
              <a:rPr lang="zh-CN" altLang="zh-CN" b="1" smtClean="0"/>
              <a:t>”开头） 的一般形式为：</a:t>
            </a:r>
            <a:endParaRPr lang="zh-CN" altLang="zh-CN" smtClean="0"/>
          </a:p>
          <a:p>
            <a:r>
              <a:rPr lang="en-US" altLang="zh-CN" smtClean="0"/>
              <a:t> ‘define </a:t>
            </a:r>
            <a:r>
              <a:rPr lang="zh-CN" altLang="zh-CN" smtClean="0"/>
              <a:t>标志符 字符串</a:t>
            </a:r>
          </a:p>
          <a:p>
            <a:r>
              <a:rPr lang="zh-CN" altLang="zh-CN" b="1" smtClean="0"/>
              <a:t>（</a:t>
            </a:r>
            <a:r>
              <a:rPr lang="en-US" altLang="zh-CN" b="1" smtClean="0"/>
              <a:t>5</a:t>
            </a:r>
            <a:r>
              <a:rPr lang="zh-CN" altLang="zh-CN" b="1" smtClean="0"/>
              <a:t>）在</a:t>
            </a:r>
            <a:r>
              <a:rPr lang="en-US" altLang="zh-CN" b="1" smtClean="0"/>
              <a:t>C</a:t>
            </a:r>
            <a:r>
              <a:rPr lang="zh-CN" altLang="zh-CN" b="1" smtClean="0"/>
              <a:t>语言中，格式输出函数的一般形式为：</a:t>
            </a:r>
            <a:endParaRPr lang="zh-CN" altLang="zh-CN" smtClean="0"/>
          </a:p>
          <a:p>
            <a:r>
              <a:rPr lang="en-US" altLang="zh-CN" smtClean="0"/>
              <a:t>printf(</a:t>
            </a:r>
            <a:r>
              <a:rPr lang="zh-CN" altLang="zh-CN" smtClean="0"/>
              <a:t>格式控制</a:t>
            </a:r>
            <a:r>
              <a:rPr lang="en-US" altLang="zh-CN" smtClean="0"/>
              <a:t>, </a:t>
            </a:r>
            <a:r>
              <a:rPr lang="zh-CN" altLang="zh-CN" smtClean="0"/>
              <a:t>输出表列</a:t>
            </a:r>
            <a:r>
              <a:rPr lang="en-US" altLang="zh-CN" smtClean="0"/>
              <a:t>) </a:t>
            </a:r>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sz="1300" smtClean="0">
              <a:latin typeface="宋体"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endParaRPr lang="zh-CN" altLang="en-US" sz="1000" smtClean="0">
              <a:latin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20000"/>
              </a:spcBef>
              <a:buClr>
                <a:schemeClr val="tx1"/>
              </a:buClr>
              <a:buSzPct val="80000"/>
              <a:buFont typeface="Wingdings" pitchFamily="2" charset="2"/>
              <a:buNone/>
            </a:pPr>
            <a:r>
              <a:rPr lang="en-US" altLang="zh-CN" sz="2400" b="1" smtClean="0">
                <a:solidFill>
                  <a:srgbClr val="800000"/>
                </a:solidFill>
                <a:latin typeface="Tahoma" pitchFamily="34" charset="0"/>
                <a:ea typeface="华文行楷" pitchFamily="2" charset="-122"/>
              </a:rPr>
              <a:t>case</a:t>
            </a:r>
            <a:r>
              <a:rPr lang="zh-CN" altLang="en-US" sz="2400" b="1" smtClean="0">
                <a:solidFill>
                  <a:srgbClr val="800000"/>
                </a:solidFill>
                <a:latin typeface="Tahoma" pitchFamily="34" charset="0"/>
                <a:ea typeface="华文行楷" pitchFamily="2" charset="-122"/>
              </a:rPr>
              <a:t>语句与</a:t>
            </a:r>
            <a:r>
              <a:rPr lang="en-US" altLang="zh-CN" sz="2400" b="1" smtClean="0">
                <a:solidFill>
                  <a:srgbClr val="800000"/>
                </a:solidFill>
                <a:latin typeface="Tahoma" pitchFamily="34" charset="0"/>
                <a:ea typeface="华文行楷" pitchFamily="2" charset="-122"/>
              </a:rPr>
              <a:t>if-else</a:t>
            </a:r>
            <a:r>
              <a:rPr lang="zh-CN" altLang="en-US" sz="2400" b="1" smtClean="0">
                <a:solidFill>
                  <a:srgbClr val="800000"/>
                </a:solidFill>
                <a:latin typeface="Tahoma" pitchFamily="34" charset="0"/>
                <a:ea typeface="华文行楷" pitchFamily="2" charset="-122"/>
              </a:rPr>
              <a:t>语句有什么区别呢？</a:t>
            </a:r>
          </a:p>
          <a:p>
            <a:pPr eaLnBrk="1" hangingPunct="1"/>
            <a:r>
              <a:rPr lang="zh-CN" altLang="en-US" sz="2400" b="1" smtClean="0">
                <a:solidFill>
                  <a:srgbClr val="800000"/>
                </a:solidFill>
                <a:latin typeface="Tahoma" pitchFamily="34" charset="0"/>
                <a:ea typeface="华文行楷" pitchFamily="2" charset="-122"/>
              </a:rPr>
              <a:t>   </a:t>
            </a:r>
            <a:r>
              <a:rPr lang="en-US" altLang="zh-CN" sz="2400" b="1" smtClean="0">
                <a:solidFill>
                  <a:srgbClr val="800000"/>
                </a:solidFill>
                <a:latin typeface="Tahoma" pitchFamily="34" charset="0"/>
                <a:ea typeface="华文行楷" pitchFamily="2" charset="-122"/>
              </a:rPr>
              <a:t>if-else</a:t>
            </a:r>
            <a:r>
              <a:rPr lang="zh-CN" altLang="en-US" sz="2400" b="1" smtClean="0">
                <a:solidFill>
                  <a:srgbClr val="800000"/>
                </a:solidFill>
                <a:latin typeface="Tahoma" pitchFamily="34" charset="0"/>
                <a:ea typeface="华文行楷" pitchFamily="2" charset="-122"/>
              </a:rPr>
              <a:t>语句</a:t>
            </a:r>
            <a:r>
              <a:rPr lang="zh-CN" altLang="en-US" sz="2000" smtClean="0">
                <a:latin typeface="宋体" charset="-122"/>
                <a:ea typeface="华文楷体" pitchFamily="2" charset="-122"/>
              </a:rPr>
              <a:t>适于对</a:t>
            </a:r>
            <a:r>
              <a:rPr lang="zh-CN" altLang="en-US" sz="2000" smtClean="0">
                <a:solidFill>
                  <a:srgbClr val="FF3399"/>
                </a:solidFill>
                <a:latin typeface="宋体" charset="-122"/>
                <a:ea typeface="华文楷体" pitchFamily="2" charset="-122"/>
              </a:rPr>
              <a:t>不同的条件</a:t>
            </a:r>
            <a:r>
              <a:rPr lang="zh-CN" altLang="en-US" sz="2000" smtClean="0">
                <a:latin typeface="宋体" charset="-122"/>
                <a:ea typeface="华文楷体" pitchFamily="2" charset="-122"/>
              </a:rPr>
              <a:t>，执行不同的操作；</a:t>
            </a:r>
            <a:r>
              <a:rPr lang="zh-CN" altLang="en-US" sz="1800" smtClean="0">
                <a:latin typeface="宋体" charset="-122"/>
              </a:rPr>
              <a:t>对于每个判定只有</a:t>
            </a:r>
            <a:r>
              <a:rPr lang="zh-CN" altLang="en-US" sz="1800" b="1" smtClean="0">
                <a:solidFill>
                  <a:srgbClr val="FF0066"/>
                </a:solidFill>
                <a:latin typeface="宋体" charset="-122"/>
              </a:rPr>
              <a:t>两</a:t>
            </a:r>
            <a:r>
              <a:rPr lang="zh-CN" altLang="en-US" sz="1800" smtClean="0">
                <a:latin typeface="宋体" charset="-122"/>
              </a:rPr>
              <a:t>个分支。</a:t>
            </a:r>
          </a:p>
          <a:p>
            <a:pPr eaLnBrk="1" hangingPunct="1"/>
            <a:r>
              <a:rPr lang="zh-CN" altLang="en-US" sz="2400" b="1" smtClean="0">
                <a:solidFill>
                  <a:srgbClr val="800000"/>
                </a:solidFill>
                <a:latin typeface="Tahoma" pitchFamily="34" charset="0"/>
                <a:ea typeface="华文行楷" pitchFamily="2" charset="-122"/>
              </a:rPr>
              <a:t>    </a:t>
            </a:r>
            <a:r>
              <a:rPr lang="en-US" altLang="zh-CN" sz="2400" b="1" smtClean="0">
                <a:solidFill>
                  <a:srgbClr val="800000"/>
                </a:solidFill>
                <a:latin typeface="Tahoma" pitchFamily="34" charset="0"/>
                <a:ea typeface="华文行楷" pitchFamily="2" charset="-122"/>
              </a:rPr>
              <a:t>case</a:t>
            </a:r>
            <a:r>
              <a:rPr lang="zh-CN" altLang="en-US" sz="2400" b="1" smtClean="0">
                <a:solidFill>
                  <a:srgbClr val="800000"/>
                </a:solidFill>
                <a:latin typeface="Tahoma" pitchFamily="34" charset="0"/>
                <a:ea typeface="华文行楷" pitchFamily="2" charset="-122"/>
              </a:rPr>
              <a:t>语句</a:t>
            </a:r>
            <a:r>
              <a:rPr lang="zh-CN" altLang="en-US" sz="2000" smtClean="0">
                <a:latin typeface="华文新魏" pitchFamily="2" charset="-122"/>
                <a:ea typeface="华文新魏" pitchFamily="2" charset="-122"/>
              </a:rPr>
              <a:t>适于对</a:t>
            </a:r>
            <a:r>
              <a:rPr lang="zh-CN" altLang="en-US" sz="2000" smtClean="0">
                <a:solidFill>
                  <a:srgbClr val="FF3399"/>
                </a:solidFill>
                <a:latin typeface="华文新魏" pitchFamily="2" charset="-122"/>
                <a:ea typeface="华文新魏" pitchFamily="2" charset="-122"/>
              </a:rPr>
              <a:t>同一组</a:t>
            </a:r>
            <a:r>
              <a:rPr lang="zh-CN" altLang="en-US" sz="2000" smtClean="0">
                <a:latin typeface="华文新魏" pitchFamily="2" charset="-122"/>
                <a:ea typeface="华文新魏" pitchFamily="2" charset="-122"/>
              </a:rPr>
              <a:t>控制信号取不同的值时，输出取不同的值！它是</a:t>
            </a:r>
            <a:r>
              <a:rPr lang="zh-CN" altLang="en-US" sz="2000" b="1" smtClean="0">
                <a:solidFill>
                  <a:srgbClr val="FF0066"/>
                </a:solidFill>
                <a:latin typeface="宋体" charset="-122"/>
              </a:rPr>
              <a:t>多</a:t>
            </a:r>
            <a:r>
              <a:rPr lang="zh-CN" altLang="en-US" sz="2000" smtClean="0">
                <a:latin typeface="宋体" charset="-122"/>
              </a:rPr>
              <a:t>分支语句。</a:t>
            </a:r>
          </a:p>
          <a:p>
            <a:pPr eaLnBrk="1" hangingPunct="1"/>
            <a:r>
              <a:rPr lang="zh-CN" altLang="en-US" sz="2000" smtClean="0">
                <a:latin typeface="宋体" charset="-122"/>
              </a:rPr>
              <a:t>    当控制信号只有一个时，最好采用</a:t>
            </a:r>
            <a:r>
              <a:rPr lang="en-US" altLang="zh-CN" sz="2000" smtClean="0">
                <a:latin typeface="宋体" charset="-122"/>
              </a:rPr>
              <a:t>case</a:t>
            </a:r>
            <a:r>
              <a:rPr lang="zh-CN" altLang="en-US" sz="2000" smtClean="0">
                <a:latin typeface="宋体" charset="-122"/>
              </a:rPr>
              <a:t>语句，比较简洁！</a:t>
            </a:r>
            <a:r>
              <a:rPr lang="zh-CN" altLang="en-US" smtClean="0"/>
              <a:t>而且耗用逻辑资源比采用</a:t>
            </a:r>
            <a:r>
              <a:rPr lang="en-US" altLang="zh-CN" smtClean="0"/>
              <a:t>if--else</a:t>
            </a:r>
            <a:r>
              <a:rPr lang="zh-CN" altLang="en-US" smtClean="0"/>
              <a:t>语句要少。当有多个条件时，则采用</a:t>
            </a:r>
            <a:r>
              <a:rPr lang="en-US" altLang="zh-CN" smtClean="0"/>
              <a:t>if-else</a:t>
            </a:r>
            <a:r>
              <a:rPr lang="zh-CN" altLang="en-US" smtClean="0"/>
              <a:t>语句。 </a:t>
            </a:r>
            <a:endParaRPr lang="zh-CN" altLang="en-US" sz="2000" smtClean="0">
              <a:latin typeface="华文新魏" pitchFamily="2" charset="-122"/>
              <a:ea typeface="华文新魏" pitchFamily="2" charset="-122"/>
            </a:endParaRPr>
          </a:p>
          <a:p>
            <a:endParaRPr lang="zh-CN" altLang="en-US" sz="2000" smtClean="0">
              <a:latin typeface="宋体" charset="-122"/>
              <a:ea typeface="华文楷体"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latin typeface="宋体" charset="-122"/>
              </a:rPr>
              <a:t>当</a:t>
            </a:r>
            <a:r>
              <a:rPr lang="zh-CN" altLang="en-US" sz="1000" smtClean="0">
                <a:cs typeface="Arial" charset="0"/>
              </a:rPr>
              <a:t>敏感表达式的值为值</a:t>
            </a:r>
            <a:r>
              <a:rPr lang="en-US" altLang="zh-CN" sz="1000" smtClean="0">
                <a:cs typeface="Arial" charset="0"/>
              </a:rPr>
              <a:t>1</a:t>
            </a:r>
            <a:r>
              <a:rPr lang="zh-CN" altLang="en-US" sz="1000" smtClean="0">
                <a:cs typeface="Arial" charset="0"/>
              </a:rPr>
              <a:t>时，执行语句</a:t>
            </a:r>
            <a:r>
              <a:rPr lang="en-US" altLang="zh-CN" sz="1000" smtClean="0">
                <a:cs typeface="Arial" charset="0"/>
              </a:rPr>
              <a:t>1</a:t>
            </a:r>
            <a:r>
              <a:rPr lang="zh-CN" altLang="en-US" sz="1000" smtClean="0">
                <a:cs typeface="Arial" charset="0"/>
              </a:rPr>
              <a:t>；为值</a:t>
            </a:r>
            <a:r>
              <a:rPr lang="en-US" altLang="zh-CN" sz="1000" smtClean="0">
                <a:cs typeface="Arial" charset="0"/>
              </a:rPr>
              <a:t>2</a:t>
            </a:r>
            <a:r>
              <a:rPr lang="zh-CN" altLang="en-US" sz="1000" smtClean="0">
                <a:cs typeface="Arial" charset="0"/>
              </a:rPr>
              <a:t>时，执行语句</a:t>
            </a:r>
            <a:r>
              <a:rPr lang="en-US" altLang="zh-CN" sz="1000" smtClean="0">
                <a:cs typeface="Arial" charset="0"/>
              </a:rPr>
              <a:t>2</a:t>
            </a:r>
            <a:r>
              <a:rPr lang="zh-CN" altLang="en-US" sz="1000" smtClean="0">
                <a:cs typeface="Arial" charset="0"/>
              </a:rPr>
              <a:t>；依此类推；敏感表达式的值与所有的值（值</a:t>
            </a:r>
            <a:r>
              <a:rPr lang="en-US" altLang="zh-CN" sz="1000" smtClean="0">
                <a:cs typeface="Arial" charset="0"/>
              </a:rPr>
              <a:t>1~</a:t>
            </a:r>
            <a:r>
              <a:rPr lang="zh-CN" altLang="en-US" sz="1000" smtClean="0">
                <a:cs typeface="Arial" charset="0"/>
              </a:rPr>
              <a:t>值</a:t>
            </a:r>
            <a:r>
              <a:rPr lang="en-US" altLang="zh-CN" sz="1000" smtClean="0">
                <a:cs typeface="Arial" charset="0"/>
              </a:rPr>
              <a:t>n</a:t>
            </a:r>
            <a:r>
              <a:rPr lang="zh-CN" altLang="en-US" sz="1000" smtClean="0">
                <a:cs typeface="Arial" charset="0"/>
              </a:rPr>
              <a:t>）都不符，则执行</a:t>
            </a:r>
            <a:r>
              <a:rPr lang="en-US" altLang="zh-CN" sz="1000" smtClean="0">
                <a:cs typeface="Arial" charset="0"/>
              </a:rPr>
              <a:t>default</a:t>
            </a:r>
            <a:r>
              <a:rPr lang="zh-CN" altLang="en-US" sz="1000" smtClean="0">
                <a:cs typeface="Arial" charset="0"/>
              </a:rPr>
              <a:t>后面的语句。</a:t>
            </a:r>
            <a:endParaRPr lang="zh-CN" altLang="en-US" sz="1000" smtClean="0">
              <a:latin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en-US" altLang="zh-CN" smtClean="0"/>
              <a:t>    casez</a:t>
            </a:r>
            <a:r>
              <a:rPr kumimoji="1" lang="zh-CN" altLang="en-US" smtClean="0"/>
              <a:t>和</a:t>
            </a:r>
            <a:r>
              <a:rPr kumimoji="1" lang="en-US" altLang="zh-CN" smtClean="0"/>
              <a:t>casex</a:t>
            </a:r>
            <a:r>
              <a:rPr kumimoji="1" lang="zh-CN" altLang="en-US" smtClean="0"/>
              <a:t>语句与</a:t>
            </a:r>
            <a:r>
              <a:rPr kumimoji="1" lang="en-US" altLang="zh-CN" smtClean="0"/>
              <a:t>case</a:t>
            </a:r>
            <a:r>
              <a:rPr kumimoji="1" lang="zh-CN" altLang="en-US" smtClean="0"/>
              <a:t>语句的格式完全相同，它们的区别是：在</a:t>
            </a:r>
            <a:r>
              <a:rPr kumimoji="1" lang="en-US" altLang="zh-CN" smtClean="0"/>
              <a:t>casez</a:t>
            </a:r>
            <a:r>
              <a:rPr kumimoji="1" lang="zh-CN" altLang="en-US" smtClean="0"/>
              <a:t>语句中，如果分支表达式某些位的值为高阻</a:t>
            </a:r>
            <a:r>
              <a:rPr kumimoji="1" lang="en-US" altLang="zh-CN" smtClean="0"/>
              <a:t>z</a:t>
            </a:r>
            <a:r>
              <a:rPr kumimoji="1" lang="zh-CN" altLang="en-US" smtClean="0"/>
              <a:t>，那么对这些位的比较就不予以考虑，只关注其他位的比较结果。   在</a:t>
            </a:r>
            <a:r>
              <a:rPr kumimoji="1" lang="en-US" altLang="zh-CN" smtClean="0"/>
              <a:t>casex</a:t>
            </a:r>
            <a:r>
              <a:rPr kumimoji="1" lang="zh-CN" altLang="en-US" smtClean="0"/>
              <a:t>语句中，把不予以考虑的位扩展到未知</a:t>
            </a:r>
            <a:r>
              <a:rPr kumimoji="1" lang="en-US" altLang="zh-CN" smtClean="0"/>
              <a:t>x</a:t>
            </a:r>
            <a:r>
              <a:rPr kumimoji="1" lang="zh-CN" altLang="en-US" smtClean="0"/>
              <a:t>，即不考虑值为高阻</a:t>
            </a:r>
            <a:r>
              <a:rPr kumimoji="1" lang="en-US" altLang="zh-CN" smtClean="0"/>
              <a:t>z</a:t>
            </a:r>
            <a:r>
              <a:rPr kumimoji="1" lang="zh-CN" altLang="en-US" smtClean="0"/>
              <a:t>和未知</a:t>
            </a:r>
            <a:r>
              <a:rPr kumimoji="1" lang="en-US" altLang="zh-CN" smtClean="0"/>
              <a:t>x</a:t>
            </a:r>
            <a:r>
              <a:rPr kumimoji="1" lang="zh-CN" altLang="en-US" smtClean="0"/>
              <a:t>的那些位，只关注其他位的比较结果。</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2400" smtClean="0">
                <a:latin typeface="宋体" charset="-122"/>
              </a:rPr>
              <a:t>    见</a:t>
            </a:r>
            <a:r>
              <a:rPr lang="en-US" altLang="zh-CN" sz="2400" smtClean="0">
                <a:latin typeface="宋体" charset="-122"/>
              </a:rPr>
              <a:t>《</a:t>
            </a:r>
            <a:r>
              <a:rPr lang="zh-CN" altLang="en-US" sz="2400" smtClean="0">
                <a:latin typeface="宋体" charset="-122"/>
              </a:rPr>
              <a:t>数字系统设计与</a:t>
            </a:r>
            <a:r>
              <a:rPr lang="en-US" altLang="zh-CN" sz="2400" smtClean="0">
                <a:latin typeface="宋体" charset="-122"/>
              </a:rPr>
              <a:t>Verilog HDL </a:t>
            </a:r>
            <a:r>
              <a:rPr lang="zh-CN" altLang="en-US" smtClean="0"/>
              <a:t>（第</a:t>
            </a:r>
            <a:r>
              <a:rPr lang="en-US" altLang="zh-CN" smtClean="0"/>
              <a:t>4</a:t>
            </a:r>
            <a:r>
              <a:rPr lang="zh-CN" altLang="en-US" smtClean="0"/>
              <a:t>版）</a:t>
            </a:r>
            <a:r>
              <a:rPr lang="zh-CN" altLang="en-US" sz="2400" smtClean="0">
                <a:latin typeface="宋体" charset="-122"/>
              </a:rPr>
              <a:t> </a:t>
            </a:r>
            <a:r>
              <a:rPr lang="en-US" altLang="zh-CN" sz="2400" smtClean="0">
                <a:latin typeface="宋体" charset="-122"/>
              </a:rPr>
              <a:t>》 P151</a:t>
            </a:r>
            <a:r>
              <a:rPr lang="zh-CN" altLang="en-US" sz="2400" smtClean="0">
                <a:latin typeface="宋体" charset="-122"/>
              </a:rPr>
              <a:t>例</a:t>
            </a:r>
            <a:r>
              <a:rPr lang="en-US" altLang="zh-CN" sz="2400" smtClean="0">
                <a:latin typeface="宋体" charset="-122"/>
              </a:rPr>
              <a:t>6.19</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2200" smtClean="0">
                <a:latin typeface="方正姚体" pitchFamily="2" charset="-122"/>
                <a:ea typeface="方正姚体" pitchFamily="2" charset="-122"/>
              </a:rPr>
              <a:t>    一般不可能列出所有分支，因为每一变量至少有</a:t>
            </a:r>
            <a:r>
              <a:rPr lang="en-US" altLang="zh-CN" sz="2200" smtClean="0">
                <a:latin typeface="方正姚体" pitchFamily="2" charset="-122"/>
                <a:ea typeface="方正姚体" pitchFamily="2" charset="-122"/>
              </a:rPr>
              <a:t>4</a:t>
            </a:r>
            <a:r>
              <a:rPr lang="zh-CN" altLang="en-US" sz="2200" smtClean="0">
                <a:latin typeface="方正姚体" pitchFamily="2" charset="-122"/>
                <a:ea typeface="方正姚体" pitchFamily="2" charset="-122"/>
              </a:rPr>
              <a:t>种取值</a:t>
            </a:r>
            <a:r>
              <a:rPr lang="en-US" altLang="zh-CN" sz="2200" smtClean="0">
                <a:latin typeface="方正姚体" pitchFamily="2" charset="-122"/>
                <a:ea typeface="方正姚体" pitchFamily="2" charset="-122"/>
              </a:rPr>
              <a:t>0</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1</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z</a:t>
            </a:r>
            <a:r>
              <a:rPr lang="zh-CN" altLang="en-US" sz="2200" smtClean="0">
                <a:latin typeface="方正姚体" pitchFamily="2" charset="-122"/>
                <a:ea typeface="方正姚体" pitchFamily="2" charset="-122"/>
              </a:rPr>
              <a:t>、</a:t>
            </a:r>
            <a:r>
              <a:rPr lang="en-US" altLang="zh-CN" sz="2200" smtClean="0">
                <a:latin typeface="方正姚体" pitchFamily="2" charset="-122"/>
                <a:ea typeface="方正姚体" pitchFamily="2" charset="-122"/>
              </a:rPr>
              <a:t>x</a:t>
            </a:r>
            <a:r>
              <a:rPr lang="zh-CN" altLang="en-US" sz="2200" smtClean="0">
                <a:latin typeface="方正姚体" pitchFamily="2" charset="-122"/>
                <a:ea typeface="方正姚体" pitchFamily="2" charset="-122"/>
              </a:rPr>
              <a:t>。为包含所有分支，</a:t>
            </a:r>
            <a:r>
              <a:rPr lang="zh-CN" altLang="zh-CN" sz="2000" smtClean="0">
                <a:ea typeface="楷体_GB2312" pitchFamily="49" charset="-122"/>
              </a:rPr>
              <a:t>有效的方法是在</a:t>
            </a:r>
            <a:r>
              <a:rPr lang="en-US" altLang="zh-CN" sz="2000" smtClean="0">
                <a:solidFill>
                  <a:srgbClr val="CC0066"/>
                </a:solidFill>
                <a:ea typeface="楷体_GB2312" pitchFamily="49" charset="-122"/>
              </a:rPr>
              <a:t>if</a:t>
            </a:r>
            <a:r>
              <a:rPr lang="zh-CN" altLang="en-US" sz="2000" smtClean="0">
                <a:ea typeface="楷体_GB2312" pitchFamily="49" charset="-122"/>
              </a:rPr>
              <a:t>语句最后写上</a:t>
            </a:r>
            <a:r>
              <a:rPr lang="en-US" altLang="zh-CN" sz="2000" smtClean="0">
                <a:solidFill>
                  <a:srgbClr val="CC0066"/>
                </a:solidFill>
                <a:ea typeface="楷体_GB2312" pitchFamily="49" charset="-122"/>
              </a:rPr>
              <a:t>else</a:t>
            </a:r>
            <a:r>
              <a:rPr lang="zh-CN" altLang="en-US" sz="2000" smtClean="0">
                <a:ea typeface="楷体_GB2312" pitchFamily="49" charset="-122"/>
              </a:rPr>
              <a:t>项；在</a:t>
            </a:r>
            <a:r>
              <a:rPr lang="en-US" altLang="zh-CN" sz="2000" smtClean="0">
                <a:solidFill>
                  <a:srgbClr val="CC0066"/>
                </a:solidFill>
                <a:ea typeface="楷体_GB2312" pitchFamily="49" charset="-122"/>
              </a:rPr>
              <a:t>case</a:t>
            </a:r>
            <a:r>
              <a:rPr lang="zh-CN" altLang="en-US" sz="2000" smtClean="0">
                <a:ea typeface="楷体_GB2312" pitchFamily="49" charset="-122"/>
              </a:rPr>
              <a:t>语句最后写上</a:t>
            </a:r>
            <a:r>
              <a:rPr lang="en-US" altLang="zh-CN" sz="2000" smtClean="0">
                <a:solidFill>
                  <a:srgbClr val="CC0066"/>
                </a:solidFill>
                <a:ea typeface="楷体_GB2312" pitchFamily="49" charset="-122"/>
              </a:rPr>
              <a:t>default</a:t>
            </a:r>
            <a:r>
              <a:rPr lang="zh-CN" altLang="en-US" sz="2000" smtClean="0">
                <a:ea typeface="楷体_GB2312" pitchFamily="49" charset="-122"/>
              </a:rPr>
              <a:t>项。</a:t>
            </a:r>
            <a:endParaRPr lang="zh-CN" altLang="en-US" sz="2200" smtClean="0">
              <a:latin typeface="方正姚体" pitchFamily="2" charset="-122"/>
              <a:ea typeface="方正姚体"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solidFill>
            <a:srgbClr val="FFFFFF"/>
          </a:solidFill>
          <a:ln/>
        </p:spPr>
      </p:sp>
      <p:sp>
        <p:nvSpPr>
          <p:cNvPr id="217091"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宋体" charset="-122"/>
              </a:rPr>
              <a:t>参见</a:t>
            </a:r>
            <a:r>
              <a:rPr lang="en-US" altLang="zh-CN" sz="1000" smtClean="0">
                <a:latin typeface="宋体" charset="-122"/>
              </a:rPr>
              <a:t>《</a:t>
            </a:r>
            <a:r>
              <a:rPr lang="zh-CN" altLang="en-US" sz="1000" smtClean="0">
                <a:latin typeface="宋体" charset="-122"/>
              </a:rPr>
              <a:t>从算法设计到硬线逻辑的实现</a:t>
            </a:r>
            <a:r>
              <a:rPr lang="en-US" altLang="zh-CN" sz="1000" smtClean="0"/>
              <a:t>——</a:t>
            </a:r>
            <a:r>
              <a:rPr lang="zh-CN" altLang="en-US" sz="1000" smtClean="0">
                <a:latin typeface="宋体" charset="-122"/>
              </a:rPr>
              <a:t>复杂数字逻辑系统的</a:t>
            </a:r>
            <a:r>
              <a:rPr lang="en-US" altLang="zh-CN" sz="1000" smtClean="0">
                <a:latin typeface="宋体" charset="-122"/>
              </a:rPr>
              <a:t>Verilog HDL</a:t>
            </a:r>
            <a:r>
              <a:rPr lang="zh-CN" altLang="en-US" sz="1000" smtClean="0">
                <a:latin typeface="宋体" charset="-122"/>
              </a:rPr>
              <a:t>设计技术和方法</a:t>
            </a:r>
            <a:r>
              <a:rPr lang="en-US" altLang="zh-CN" sz="1000" smtClean="0">
                <a:latin typeface="宋体" charset="-122"/>
              </a:rPr>
              <a:t>》P44 </a:t>
            </a:r>
          </a:p>
          <a:p>
            <a:pPr eaLnBrk="1" hangingPunct="1"/>
            <a:r>
              <a:rPr lang="zh-CN" altLang="en-US" sz="1000" smtClean="0">
                <a:latin typeface="宋体" charset="-122"/>
              </a:rPr>
              <a:t>本来是想实现一个二选一的</a:t>
            </a:r>
            <a:r>
              <a:rPr lang="zh-CN" altLang="en-US" sz="2400" b="1" smtClean="0">
                <a:latin typeface="宋体" charset="-122"/>
              </a:rPr>
              <a:t>数据选择器</a:t>
            </a:r>
            <a:r>
              <a:rPr lang="zh-CN" altLang="en-US" smtClean="0">
                <a:latin typeface="华文新魏" pitchFamily="2" charset="-122"/>
                <a:ea typeface="华文新魏" pitchFamily="2" charset="-122"/>
              </a:rPr>
              <a:t>，但如果不</a:t>
            </a:r>
            <a:r>
              <a:rPr lang="zh-CN" altLang="zh-CN" smtClean="0">
                <a:latin typeface="华文新魏" pitchFamily="2" charset="-122"/>
                <a:ea typeface="华文新魏" pitchFamily="2" charset="-122"/>
              </a:rPr>
              <a:t>列出</a:t>
            </a:r>
            <a:r>
              <a:rPr lang="zh-CN" altLang="zh-CN" smtClean="0">
                <a:solidFill>
                  <a:srgbClr val="FF0066"/>
                </a:solidFill>
                <a:latin typeface="华文新魏" pitchFamily="2" charset="-122"/>
                <a:ea typeface="华文新魏" pitchFamily="2" charset="-122"/>
              </a:rPr>
              <a:t>所有</a:t>
            </a:r>
            <a:r>
              <a:rPr lang="zh-CN" altLang="zh-CN" smtClean="0">
                <a:latin typeface="华文新魏" pitchFamily="2" charset="-122"/>
                <a:ea typeface="华文新魏" pitchFamily="2" charset="-122"/>
              </a:rPr>
              <a:t>条件分支，则</a:t>
            </a:r>
            <a:r>
              <a:rPr lang="zh-CN" altLang="en-US" sz="2200" smtClean="0">
                <a:latin typeface="方正姚体" pitchFamily="2" charset="-122"/>
                <a:ea typeface="方正姚体" pitchFamily="2" charset="-122"/>
              </a:rPr>
              <a:t>生成了不想要的锁存器。</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solidFill>
            <a:srgbClr val="FFFFFF"/>
          </a:solidFill>
          <a:ln/>
        </p:spPr>
      </p:sp>
      <p:sp>
        <p:nvSpPr>
          <p:cNvPr id="21811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1000" smtClean="0">
                <a:latin typeface="宋体" charset="-122"/>
              </a:rPr>
              <a:t>参见</a:t>
            </a:r>
            <a:r>
              <a:rPr lang="en-US" altLang="zh-CN" sz="1000" smtClean="0">
                <a:latin typeface="宋体" charset="-122"/>
              </a:rPr>
              <a:t>《</a:t>
            </a:r>
            <a:r>
              <a:rPr lang="zh-CN" altLang="en-US" sz="1000" smtClean="0">
                <a:latin typeface="宋体" charset="-122"/>
              </a:rPr>
              <a:t>从算法设计到硬线逻辑的实现</a:t>
            </a:r>
            <a:r>
              <a:rPr lang="en-US" altLang="zh-CN" sz="1000" smtClean="0"/>
              <a:t>——</a:t>
            </a:r>
            <a:r>
              <a:rPr lang="zh-CN" altLang="en-US" sz="1000" smtClean="0">
                <a:latin typeface="宋体" charset="-122"/>
              </a:rPr>
              <a:t>复杂数字逻辑系统的</a:t>
            </a:r>
            <a:r>
              <a:rPr lang="en-US" altLang="zh-CN" sz="1000" smtClean="0">
                <a:latin typeface="宋体" charset="-122"/>
              </a:rPr>
              <a:t>Verilog HDL</a:t>
            </a:r>
            <a:r>
              <a:rPr lang="zh-CN" altLang="en-US" sz="1000" smtClean="0">
                <a:latin typeface="宋体" charset="-122"/>
              </a:rPr>
              <a:t>设计技术和方法</a:t>
            </a:r>
            <a:r>
              <a:rPr lang="en-US" altLang="zh-CN" sz="1000" smtClean="0">
                <a:latin typeface="宋体" charset="-122"/>
              </a:rPr>
              <a:t>》P45</a:t>
            </a:r>
          </a:p>
          <a:p>
            <a:pPr algn="just" eaLnBrk="1" hangingPunct="1"/>
            <a:r>
              <a:rPr lang="zh-CN" altLang="en-US" sz="1000" smtClean="0"/>
              <a:t>本来是想实现一个三选一的数据选择器，但如果不列出所有条件分支，则生成了不想要的锁存器。</a:t>
            </a:r>
            <a:endParaRPr lang="zh-CN" altLang="en-US" sz="1000" smtClean="0">
              <a:latin typeface="宋体" charset="-122"/>
            </a:endParaRPr>
          </a:p>
          <a:p>
            <a:pPr eaLnBrk="1" hangingPunct="1"/>
            <a:r>
              <a:rPr lang="zh-CN" altLang="en-US" sz="1000" smtClean="0">
                <a:latin typeface="宋体" charset="-122"/>
              </a:rPr>
              <a:t>当然如果希望</a:t>
            </a:r>
            <a:r>
              <a:rPr lang="en-US" altLang="zh-CN" sz="1000" smtClean="0">
                <a:latin typeface="宋体" charset="-122"/>
              </a:rPr>
              <a:t>sel[1:0]</a:t>
            </a:r>
            <a:r>
              <a:rPr lang="zh-CN" altLang="en-US" sz="1000" smtClean="0">
                <a:latin typeface="宋体" charset="-122"/>
              </a:rPr>
              <a:t>不取</a:t>
            </a:r>
            <a:r>
              <a:rPr lang="en-US" altLang="zh-CN" sz="1000" smtClean="0">
                <a:latin typeface="宋体" charset="-122"/>
              </a:rPr>
              <a:t>00</a:t>
            </a:r>
            <a:r>
              <a:rPr lang="zh-CN" altLang="en-US" sz="1000" smtClean="0">
                <a:latin typeface="宋体" charset="-122"/>
              </a:rPr>
              <a:t>或</a:t>
            </a:r>
            <a:r>
              <a:rPr lang="en-US" altLang="zh-CN" sz="1000" smtClean="0">
                <a:latin typeface="宋体" charset="-122"/>
              </a:rPr>
              <a:t>11</a:t>
            </a:r>
            <a:r>
              <a:rPr lang="zh-CN" altLang="en-US" sz="1000" smtClean="0">
                <a:latin typeface="宋体" charset="-122"/>
              </a:rPr>
              <a:t>时，</a:t>
            </a:r>
            <a:r>
              <a:rPr lang="en-US" altLang="zh-CN" sz="1000" smtClean="0">
                <a:latin typeface="宋体" charset="-122"/>
              </a:rPr>
              <a:t>q</a:t>
            </a:r>
            <a:r>
              <a:rPr lang="zh-CN" altLang="en-US" sz="1000" smtClean="0">
                <a:latin typeface="宋体" charset="-122"/>
              </a:rPr>
              <a:t>保持原来的值，则不必给出</a:t>
            </a:r>
            <a:r>
              <a:rPr lang="en-US" altLang="zh-CN" sz="1000" smtClean="0">
                <a:latin typeface="宋体" charset="-122"/>
              </a:rPr>
              <a:t>default</a:t>
            </a:r>
            <a:r>
              <a:rPr lang="zh-CN" altLang="en-US" sz="1000" smtClean="0">
                <a:latin typeface="宋体" charset="-122"/>
              </a:rPr>
              <a:t>语句。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mtClean="0"/>
              <a:t>参见《数字系统设计与</a:t>
            </a:r>
            <a:r>
              <a:rPr lang="en-US" altLang="zh-CN" smtClean="0"/>
              <a:t>Verilog HDL</a:t>
            </a:r>
            <a:r>
              <a:rPr lang="zh-CN" altLang="zh-CN" smtClean="0"/>
              <a:t>（第</a:t>
            </a:r>
            <a:r>
              <a:rPr lang="en-US" altLang="zh-CN" smtClean="0"/>
              <a:t>4</a:t>
            </a:r>
            <a:r>
              <a:rPr lang="zh-CN" altLang="zh-CN" smtClean="0"/>
              <a:t>版） 》</a:t>
            </a:r>
            <a:r>
              <a:rPr lang="en-US" altLang="zh-CN" smtClean="0"/>
              <a:t> 152~155 </a:t>
            </a:r>
            <a:endParaRPr lang="zh-CN" altLang="zh-CN" smtClean="0"/>
          </a:p>
          <a:p>
            <a:endParaRPr lang="zh-CN" altLang="en-US" sz="1000" smtClean="0">
              <a:latin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solidFill>
            <a:srgbClr val="FFFFFF"/>
          </a:solidFill>
          <a:ln/>
        </p:spPr>
      </p:sp>
      <p:sp>
        <p:nvSpPr>
          <p:cNvPr id="136195"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zh-CN" smtClean="0"/>
              <a:t>表中包括算术运算符、逻辑运算符、关系运算符、位运算符、移位运算符、条件运算符</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solidFill>
                  <a:srgbClr val="FFCC00"/>
                </a:solidFill>
                <a:ea typeface="黑体" pitchFamily="49" charset="-122"/>
              </a:rPr>
              <a:t>for</a:t>
            </a:r>
            <a:r>
              <a:rPr lang="zh-CN" altLang="en-US" smtClean="0">
                <a:solidFill>
                  <a:srgbClr val="FFCC00"/>
                </a:solidFill>
                <a:ea typeface="黑体" pitchFamily="49" charset="-122"/>
              </a:rPr>
              <a:t>语句的使用格式同</a:t>
            </a:r>
            <a:r>
              <a:rPr lang="en-US" altLang="zh-CN" smtClean="0">
                <a:solidFill>
                  <a:srgbClr val="FFCC00"/>
                </a:solidFill>
                <a:ea typeface="黑体" pitchFamily="49" charset="-122"/>
              </a:rPr>
              <a:t>C</a:t>
            </a:r>
            <a:r>
              <a:rPr lang="zh-CN" altLang="en-US" smtClean="0">
                <a:solidFill>
                  <a:srgbClr val="FFCC00"/>
                </a:solidFill>
                <a:ea typeface="黑体" pitchFamily="49" charset="-122"/>
              </a:rPr>
              <a:t>语言</a:t>
            </a:r>
            <a:endParaRPr lang="zh-CN" altLang="en-US" smtClean="0">
              <a:latin typeface="宋体"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r>
              <a:rPr lang="zh-CN" altLang="en-US" smtClean="0">
                <a:latin typeface="宋体" charset="-122"/>
              </a:rPr>
              <a:t>（见</a:t>
            </a:r>
            <a:r>
              <a:rPr lang="en-US" altLang="zh-CN" sz="2200" smtClean="0">
                <a:solidFill>
                  <a:srgbClr val="CC0066"/>
                </a:solidFill>
                <a:latin typeface="方正姚体" pitchFamily="2" charset="-122"/>
                <a:ea typeface="方正姚体" pitchFamily="2" charset="-122"/>
              </a:rPr>
              <a:t>《</a:t>
            </a:r>
            <a:r>
              <a:rPr lang="zh-CN" altLang="en-US" sz="2200" smtClean="0">
                <a:solidFill>
                  <a:srgbClr val="CC0066"/>
                </a:solidFill>
                <a:latin typeface="方正姚体" pitchFamily="2" charset="-122"/>
                <a:ea typeface="方正姚体" pitchFamily="2" charset="-122"/>
              </a:rPr>
              <a:t>数字系统设计与</a:t>
            </a:r>
            <a:r>
              <a:rPr lang="en-US" altLang="zh-CN" sz="2200" smtClean="0">
                <a:solidFill>
                  <a:srgbClr val="CC0066"/>
                </a:solidFill>
                <a:latin typeface="方正姚体" pitchFamily="2" charset="-122"/>
                <a:ea typeface="方正姚体" pitchFamily="2" charset="-122"/>
              </a:rPr>
              <a:t>Verilog HDL</a:t>
            </a:r>
            <a:r>
              <a:rPr lang="zh-CN" altLang="en-US" smtClean="0"/>
              <a:t>（第</a:t>
            </a:r>
            <a:r>
              <a:rPr lang="en-US" altLang="zh-CN" smtClean="0"/>
              <a:t>4</a:t>
            </a:r>
            <a:r>
              <a:rPr lang="zh-CN" altLang="en-US" smtClean="0"/>
              <a:t>版）</a:t>
            </a:r>
            <a:r>
              <a:rPr lang="en-US" altLang="zh-CN" sz="2200" smtClean="0">
                <a:solidFill>
                  <a:srgbClr val="CC0066"/>
                </a:solidFill>
                <a:latin typeface="方正姚体" pitchFamily="2" charset="-122"/>
                <a:ea typeface="方正姚体" pitchFamily="2" charset="-122"/>
              </a:rPr>
              <a:t>》</a:t>
            </a:r>
            <a:r>
              <a:rPr lang="en-US" altLang="zh-CN" smtClean="0">
                <a:latin typeface="宋体" charset="-122"/>
              </a:rPr>
              <a:t>P153[</a:t>
            </a:r>
            <a:r>
              <a:rPr lang="zh-CN" altLang="en-US" smtClean="0">
                <a:latin typeface="宋体" charset="-122"/>
              </a:rPr>
              <a:t>例</a:t>
            </a:r>
            <a:r>
              <a:rPr lang="en-US" altLang="zh-CN" smtClean="0">
                <a:latin typeface="宋体" charset="-122"/>
              </a:rPr>
              <a:t>6.21])</a:t>
            </a:r>
          </a:p>
          <a:p>
            <a:pPr lvl="1"/>
            <a:r>
              <a:rPr lang="zh-CN" altLang="en-US" sz="2200" smtClean="0">
                <a:solidFill>
                  <a:srgbClr val="CC0066"/>
                </a:solidFill>
                <a:latin typeface="方正姚体" pitchFamily="2" charset="-122"/>
                <a:ea typeface="方正姚体" pitchFamily="2" charset="-122"/>
              </a:rPr>
              <a:t> </a:t>
            </a:r>
            <a:r>
              <a:rPr lang="zh-CN" altLang="en-US" smtClean="0">
                <a:latin typeface="宋体" charset="-122"/>
              </a:rPr>
              <a:t>位于</a:t>
            </a:r>
            <a:r>
              <a:rPr lang="en-US" altLang="zh-CN" smtClean="0">
                <a:latin typeface="宋体" charset="-122"/>
              </a:rPr>
              <a:t>voter7</a:t>
            </a:r>
            <a:r>
              <a:rPr lang="zh-CN" altLang="en-US" smtClean="0">
                <a:latin typeface="宋体" charset="-122"/>
              </a:rPr>
              <a:t>文件夹中</a:t>
            </a:r>
          </a:p>
          <a:p>
            <a:pPr algn="just"/>
            <a:r>
              <a:rPr lang="zh-CN" altLang="en-US" sz="1100" b="1" smtClean="0">
                <a:latin typeface="宋体" charset="-122"/>
              </a:rPr>
              <a:t>	</a:t>
            </a:r>
          </a:p>
          <a:p>
            <a:endParaRPr lang="zh-CN" altLang="en-US" sz="1000" smtClean="0">
              <a:latin typeface="宋体"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zh-CN" smtClean="0"/>
              <a:t>见《数字系统设计与</a:t>
            </a:r>
            <a:r>
              <a:rPr lang="en-US" altLang="zh-CN" smtClean="0"/>
              <a:t>Verilog HDL</a:t>
            </a:r>
            <a:r>
              <a:rPr lang="zh-CN" altLang="zh-CN" smtClean="0"/>
              <a:t>（第</a:t>
            </a:r>
            <a:r>
              <a:rPr lang="en-US" altLang="zh-CN" smtClean="0"/>
              <a:t>4</a:t>
            </a:r>
            <a:r>
              <a:rPr lang="zh-CN" altLang="zh-CN" smtClean="0"/>
              <a:t>版）》</a:t>
            </a:r>
            <a:r>
              <a:rPr lang="en-US" altLang="zh-CN" smtClean="0"/>
              <a:t> P153[</a:t>
            </a:r>
            <a:r>
              <a:rPr lang="zh-CN" altLang="zh-CN" smtClean="0"/>
              <a:t>例</a:t>
            </a:r>
            <a:r>
              <a:rPr lang="en-US" altLang="zh-CN" smtClean="0"/>
              <a:t>6.22]</a:t>
            </a:r>
            <a:endParaRPr lang="zh-CN" altLang="zh-CN" smtClean="0"/>
          </a:p>
          <a:p>
            <a:pPr eaLnBrk="1" hangingPunct="1"/>
            <a:endParaRPr lang="en-US" altLang="zh-CN" smtClean="0"/>
          </a:p>
          <a:p>
            <a:pPr eaLnBrk="1" hangingPunct="1"/>
            <a:r>
              <a:rPr lang="en-US" altLang="zh-CN" sz="1000" smtClean="0">
                <a:latin typeface="宋体" charset="-122"/>
              </a:rPr>
              <a:t>mult_for.v</a:t>
            </a:r>
            <a:r>
              <a:rPr lang="zh-CN" altLang="en-US" sz="1000" smtClean="0">
                <a:latin typeface="宋体" charset="-122"/>
              </a:rPr>
              <a:t>位于</a:t>
            </a:r>
            <a:r>
              <a:rPr lang="en-US" altLang="zh-CN" sz="1000" smtClean="0">
                <a:latin typeface="宋体" charset="-122"/>
              </a:rPr>
              <a:t>mult_for</a:t>
            </a:r>
            <a:r>
              <a:rPr lang="zh-CN" altLang="en-US" sz="1000" smtClean="0">
                <a:latin typeface="宋体" charset="-122"/>
              </a:rPr>
              <a:t>文件夹中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spcBef>
                <a:spcPct val="0"/>
              </a:spcBef>
            </a:pPr>
            <a:r>
              <a:rPr lang="zh-CN" altLang="en-US" sz="2200" smtClean="0"/>
              <a:t>见</a:t>
            </a:r>
            <a:r>
              <a:rPr lang="en-US" altLang="zh-CN" sz="2200" smtClean="0"/>
              <a:t>《</a:t>
            </a:r>
            <a:r>
              <a:rPr lang="zh-CN" altLang="en-US" sz="2200" smtClean="0"/>
              <a:t>数字系统设计与</a:t>
            </a:r>
            <a:r>
              <a:rPr lang="en-US" altLang="zh-CN" sz="2200" smtClean="0">
                <a:latin typeface="宋体" charset="-122"/>
              </a:rPr>
              <a:t>Verilog HDL</a:t>
            </a:r>
            <a:r>
              <a:rPr lang="zh-CN" altLang="zh-CN" smtClean="0"/>
              <a:t>（第</a:t>
            </a:r>
            <a:r>
              <a:rPr lang="en-US" altLang="zh-CN" smtClean="0"/>
              <a:t>4</a:t>
            </a:r>
            <a:r>
              <a:rPr lang="zh-CN" altLang="zh-CN" smtClean="0"/>
              <a:t>版）》</a:t>
            </a:r>
            <a:r>
              <a:rPr lang="en-US" altLang="zh-CN" smtClean="0"/>
              <a:t>P154[</a:t>
            </a:r>
            <a:r>
              <a:rPr lang="zh-CN" altLang="zh-CN" smtClean="0"/>
              <a:t>例</a:t>
            </a:r>
            <a:r>
              <a:rPr lang="en-US" altLang="zh-CN" smtClean="0"/>
              <a:t>6.23]</a:t>
            </a:r>
            <a:r>
              <a:rPr lang="en-US" altLang="zh-CN" sz="2200" smtClean="0">
                <a:latin typeface="宋体" charset="-122"/>
              </a:rPr>
              <a:t>]</a:t>
            </a:r>
          </a:p>
          <a:p>
            <a:pPr algn="just">
              <a:spcBef>
                <a:spcPct val="0"/>
              </a:spcBef>
            </a:pPr>
            <a:r>
              <a:rPr lang="en-US" altLang="zh-CN" sz="2200" smtClean="0">
                <a:latin typeface="宋体" charset="-122"/>
              </a:rPr>
              <a:t>    mult_repeat.v</a:t>
            </a:r>
            <a:r>
              <a:rPr lang="zh-CN" altLang="en-US" sz="2200" smtClean="0">
                <a:latin typeface="宋体" charset="-122"/>
              </a:rPr>
              <a:t>位于</a:t>
            </a:r>
            <a:r>
              <a:rPr lang="en-US" altLang="zh-CN" sz="2200" smtClean="0">
                <a:latin typeface="宋体" charset="-122"/>
              </a:rPr>
              <a:t>mult_ repeat</a:t>
            </a:r>
            <a:r>
              <a:rPr lang="zh-CN" altLang="en-US" sz="2200" smtClean="0">
                <a:latin typeface="宋体" charset="-122"/>
              </a:rPr>
              <a:t>文件夹中。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z="1000" smtClean="0"/>
              <a:t>参见</a:t>
            </a:r>
            <a:r>
              <a:rPr lang="en-US" altLang="zh-CN" sz="1000" smtClean="0"/>
              <a:t>《</a:t>
            </a:r>
            <a:r>
              <a:rPr lang="zh-CN" altLang="en-US" sz="1000" smtClean="0"/>
              <a:t>从算法设计到硬线逻辑的实现</a:t>
            </a:r>
            <a:r>
              <a:rPr lang="en-US" altLang="zh-CN" sz="1000" smtClean="0"/>
              <a:t>——</a:t>
            </a:r>
            <a:r>
              <a:rPr lang="zh-CN" altLang="en-US" sz="1000" smtClean="0"/>
              <a:t>复杂数字逻辑系统的</a:t>
            </a:r>
            <a:r>
              <a:rPr lang="en-US" altLang="zh-CN" sz="1000" smtClean="0">
                <a:latin typeface="宋体" charset="-122"/>
              </a:rPr>
              <a:t>Verilog HDL</a:t>
            </a:r>
            <a:r>
              <a:rPr lang="zh-CN" altLang="en-US" sz="1000" smtClean="0"/>
              <a:t>设计技术和方法</a:t>
            </a:r>
            <a:r>
              <a:rPr lang="en-US" altLang="zh-CN" sz="1000" smtClean="0"/>
              <a:t>》</a:t>
            </a:r>
            <a:r>
              <a:rPr lang="en-US" altLang="zh-CN" sz="1000" smtClean="0">
                <a:latin typeface="宋体" charset="-122"/>
              </a:rPr>
              <a:t>P46~47</a:t>
            </a:r>
          </a:p>
          <a:p>
            <a:pPr algn="just"/>
            <a:r>
              <a:rPr lang="en-US" altLang="zh-CN" sz="1000" smtClean="0">
                <a:latin typeface="宋体" charset="-122"/>
              </a:rPr>
              <a:t>count1s_while.v</a:t>
            </a:r>
            <a:r>
              <a:rPr lang="zh-CN" altLang="en-US" sz="1000" smtClean="0"/>
              <a:t>位于</a:t>
            </a:r>
            <a:r>
              <a:rPr lang="en-US" altLang="zh-CN" sz="1000" smtClean="0">
                <a:latin typeface="宋体" charset="-122"/>
              </a:rPr>
              <a:t>count1s_while</a:t>
            </a:r>
            <a:r>
              <a:rPr lang="zh-CN" altLang="en-US" sz="1000" smtClean="0"/>
              <a:t>文件夹中。</a:t>
            </a:r>
            <a:endParaRPr lang="en-US" altLang="zh-CN" sz="1000" smtClean="0"/>
          </a:p>
          <a:p>
            <a:r>
              <a:rPr lang="en-US" altLang="zh-CN" smtClean="0"/>
              <a:t>    </a:t>
            </a:r>
            <a:r>
              <a:rPr lang="zh-CN" altLang="zh-CN" smtClean="0"/>
              <a:t>思路：将这个</a:t>
            </a:r>
            <a:r>
              <a:rPr lang="en-US" altLang="zh-CN" smtClean="0"/>
              <a:t>8</a:t>
            </a:r>
            <a:r>
              <a:rPr lang="zh-CN" altLang="zh-CN" smtClean="0"/>
              <a:t>位二进制数存入一个中间变量中，在该变量非</a:t>
            </a:r>
            <a:r>
              <a:rPr lang="en-US" altLang="zh-CN" smtClean="0"/>
              <a:t>0</a:t>
            </a:r>
            <a:r>
              <a:rPr lang="zh-CN" altLang="zh-CN" smtClean="0"/>
              <a:t>的情况下，执行循环：先判断该变量最低位是否为</a:t>
            </a:r>
            <a:r>
              <a:rPr lang="en-US" altLang="zh-CN" smtClean="0"/>
              <a:t>1</a:t>
            </a:r>
            <a:r>
              <a:rPr lang="zh-CN" altLang="zh-CN" smtClean="0"/>
              <a:t>，若是，则</a:t>
            </a:r>
            <a:r>
              <a:rPr lang="en-US" altLang="zh-CN" smtClean="0"/>
              <a:t> count</a:t>
            </a:r>
            <a:r>
              <a:rPr lang="zh-CN" altLang="zh-CN" smtClean="0"/>
              <a:t>加</a:t>
            </a:r>
            <a:r>
              <a:rPr lang="en-US" altLang="zh-CN" smtClean="0"/>
              <a:t>1</a:t>
            </a:r>
            <a:r>
              <a:rPr lang="zh-CN" altLang="zh-CN" smtClean="0"/>
              <a:t>；若不是，则</a:t>
            </a:r>
            <a:r>
              <a:rPr lang="en-US" altLang="zh-CN" smtClean="0"/>
              <a:t>count</a:t>
            </a:r>
            <a:r>
              <a:rPr lang="zh-CN" altLang="zh-CN" smtClean="0"/>
              <a:t>保持不变。再将该变量右移</a:t>
            </a:r>
            <a:r>
              <a:rPr lang="en-US" altLang="zh-CN" smtClean="0"/>
              <a:t>1</a:t>
            </a:r>
            <a:r>
              <a:rPr lang="zh-CN" altLang="zh-CN" smtClean="0"/>
              <a:t>位，以便判断下一位是否为</a:t>
            </a:r>
            <a:r>
              <a:rPr lang="en-US" altLang="zh-CN" smtClean="0"/>
              <a:t>1</a:t>
            </a:r>
            <a:r>
              <a:rPr lang="zh-CN" altLang="zh-CN" smtClean="0"/>
              <a:t>。</a:t>
            </a:r>
            <a:endParaRPr lang="en-US" altLang="zh-CN" smtClean="0"/>
          </a:p>
          <a:p>
            <a:r>
              <a:rPr lang="en-US" altLang="zh-CN" smtClean="0"/>
              <a:t>   </a:t>
            </a:r>
            <a:r>
              <a:rPr lang="zh-CN" altLang="en-US" smtClean="0"/>
              <a:t>用</a:t>
            </a:r>
            <a:r>
              <a:rPr kumimoji="1" lang="en-US" altLang="zh-CN" smtClean="0">
                <a:solidFill>
                  <a:srgbClr val="FF0066"/>
                </a:solidFill>
                <a:latin typeface="Tahoma" pitchFamily="34" charset="0"/>
                <a:ea typeface="华文行楷" pitchFamily="2" charset="-122"/>
              </a:rPr>
              <a:t>for</a:t>
            </a:r>
            <a:r>
              <a:rPr kumimoji="1" lang="zh-CN" altLang="en-US" smtClean="0">
                <a:solidFill>
                  <a:srgbClr val="800000"/>
                </a:solidFill>
                <a:latin typeface="Tahoma" pitchFamily="34" charset="0"/>
                <a:ea typeface="华文行楷" pitchFamily="2" charset="-122"/>
              </a:rPr>
              <a:t>语句改写此程序：需要一个循环变量</a:t>
            </a:r>
            <a:r>
              <a:rPr kumimoji="1" lang="en-US" altLang="zh-CN" smtClean="0">
                <a:solidFill>
                  <a:srgbClr val="800000"/>
                </a:solidFill>
                <a:latin typeface="Tahoma" pitchFamily="34" charset="0"/>
                <a:ea typeface="华文行楷" pitchFamily="2" charset="-122"/>
              </a:rPr>
              <a:t>i</a:t>
            </a:r>
            <a:r>
              <a:rPr kumimoji="1" lang="zh-CN" altLang="en-US" smtClean="0">
                <a:solidFill>
                  <a:srgbClr val="800000"/>
                </a:solidFill>
                <a:latin typeface="Tahoma" pitchFamily="34" charset="0"/>
                <a:ea typeface="华文行楷" pitchFamily="2" charset="-122"/>
              </a:rPr>
              <a:t>（</a:t>
            </a:r>
            <a:r>
              <a:rPr kumimoji="1" lang="en-US" altLang="zh-CN" smtClean="0">
                <a:solidFill>
                  <a:srgbClr val="800000"/>
                </a:solidFill>
                <a:latin typeface="Tahoma" pitchFamily="34" charset="0"/>
                <a:ea typeface="华文行楷" pitchFamily="2" charset="-122"/>
              </a:rPr>
              <a:t>integer</a:t>
            </a:r>
            <a:r>
              <a:rPr kumimoji="1" lang="zh-CN" altLang="en-US" smtClean="0">
                <a:solidFill>
                  <a:srgbClr val="800000"/>
                </a:solidFill>
                <a:latin typeface="Tahoma" pitchFamily="34" charset="0"/>
                <a:ea typeface="华文行楷" pitchFamily="2" charset="-122"/>
              </a:rPr>
              <a:t>型），一个</a:t>
            </a:r>
            <a:r>
              <a:rPr kumimoji="1" lang="en-US" altLang="zh-CN" smtClean="0">
                <a:solidFill>
                  <a:srgbClr val="800000"/>
                </a:solidFill>
                <a:latin typeface="Tahoma" pitchFamily="34" charset="0"/>
                <a:ea typeface="华文行楷" pitchFamily="2" charset="-122"/>
              </a:rPr>
              <a:t>reg</a:t>
            </a:r>
            <a:r>
              <a:rPr kumimoji="1" lang="zh-CN" altLang="en-US" smtClean="0">
                <a:solidFill>
                  <a:srgbClr val="800000"/>
                </a:solidFill>
                <a:latin typeface="Tahoma" pitchFamily="34" charset="0"/>
                <a:ea typeface="华文行楷" pitchFamily="2" charset="-122"/>
              </a:rPr>
              <a:t>型变量（</a:t>
            </a:r>
            <a:r>
              <a:rPr kumimoji="1" lang="en-US" altLang="zh-CN" smtClean="0">
                <a:solidFill>
                  <a:srgbClr val="800000"/>
                </a:solidFill>
                <a:latin typeface="Tahoma" pitchFamily="34" charset="0"/>
                <a:ea typeface="华文行楷" pitchFamily="2" charset="-122"/>
              </a:rPr>
              <a:t>reg[3:0] count</a:t>
            </a:r>
            <a:r>
              <a:rPr kumimoji="1" lang="zh-CN" altLang="en-US" smtClean="0">
                <a:solidFill>
                  <a:srgbClr val="800000"/>
                </a:solidFill>
                <a:latin typeface="Tahoma" pitchFamily="34" charset="0"/>
                <a:ea typeface="华文行楷" pitchFamily="2" charset="-122"/>
              </a:rPr>
              <a:t>）对为</a:t>
            </a:r>
            <a:r>
              <a:rPr kumimoji="1" lang="en-US" altLang="zh-CN" smtClean="0">
                <a:solidFill>
                  <a:srgbClr val="800000"/>
                </a:solidFill>
                <a:latin typeface="Tahoma" pitchFamily="34" charset="0"/>
                <a:ea typeface="华文行楷" pitchFamily="2" charset="-122"/>
              </a:rPr>
              <a:t>1</a:t>
            </a:r>
            <a:r>
              <a:rPr kumimoji="1" lang="zh-CN" altLang="en-US" smtClean="0">
                <a:solidFill>
                  <a:srgbClr val="800000"/>
                </a:solidFill>
                <a:latin typeface="Tahoma" pitchFamily="34" charset="0"/>
                <a:ea typeface="华文行楷" pitchFamily="2" charset="-122"/>
              </a:rPr>
              <a:t>的位计数。</a:t>
            </a:r>
            <a:r>
              <a:rPr kumimoji="1" lang="en-US" altLang="zh-CN" smtClean="0">
                <a:solidFill>
                  <a:srgbClr val="800000"/>
                </a:solidFill>
                <a:latin typeface="Tahoma" pitchFamily="34" charset="0"/>
                <a:ea typeface="华文行楷" pitchFamily="2" charset="-122"/>
              </a:rPr>
              <a:t>for</a:t>
            </a:r>
            <a:r>
              <a:rPr kumimoji="1" lang="zh-CN" altLang="en-US" smtClean="0">
                <a:solidFill>
                  <a:srgbClr val="800000"/>
                </a:solidFill>
                <a:latin typeface="Tahoma" pitchFamily="34" charset="0"/>
                <a:ea typeface="华文行楷" pitchFamily="2" charset="-122"/>
              </a:rPr>
              <a:t>语句：</a:t>
            </a:r>
            <a:endParaRPr kumimoji="1" lang="en-US" altLang="zh-CN" smtClean="0">
              <a:solidFill>
                <a:srgbClr val="800000"/>
              </a:solidFill>
              <a:latin typeface="Tahoma" pitchFamily="34" charset="0"/>
              <a:ea typeface="华文行楷" pitchFamily="2" charset="-122"/>
            </a:endParaRPr>
          </a:p>
          <a:p>
            <a:r>
              <a:rPr kumimoji="1" lang="en-US" altLang="zh-CN" smtClean="0">
                <a:solidFill>
                  <a:srgbClr val="800000"/>
                </a:solidFill>
                <a:latin typeface="Tahoma" pitchFamily="34" charset="0"/>
                <a:ea typeface="华文行楷" pitchFamily="2" charset="-122"/>
              </a:rPr>
              <a:t>    for (i=0; i&lt;=7;i=i+1)</a:t>
            </a:r>
          </a:p>
          <a:p>
            <a:r>
              <a:rPr kumimoji="1" lang="en-US" altLang="zh-CN" smtClean="0">
                <a:solidFill>
                  <a:srgbClr val="800000"/>
                </a:solidFill>
                <a:latin typeface="Tahoma" pitchFamily="34" charset="0"/>
                <a:ea typeface="华文行楷" pitchFamily="2" charset="-122"/>
              </a:rPr>
              <a:t>      if(rega[i]==1) count=count+1;</a:t>
            </a:r>
          </a:p>
          <a:p>
            <a:r>
              <a:rPr kumimoji="1" lang="en-US" altLang="zh-CN" smtClean="0">
                <a:solidFill>
                  <a:srgbClr val="800000"/>
                </a:solidFill>
                <a:latin typeface="Tahoma" pitchFamily="34" charset="0"/>
                <a:ea typeface="华文行楷" pitchFamily="2" charset="-122"/>
              </a:rPr>
              <a:t>    </a:t>
            </a:r>
            <a:endParaRPr lang="zh-CN" altLang="zh-CN" smtClean="0"/>
          </a:p>
          <a:p>
            <a:pPr algn="just"/>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spcBef>
                <a:spcPct val="0"/>
              </a:spcBef>
            </a:pPr>
            <a:r>
              <a:rPr lang="en-US" altLang="zh-CN" sz="2200" smtClean="0">
                <a:latin typeface="宋体" charset="-122"/>
              </a:rPr>
              <a:t>count1s_for_good.v</a:t>
            </a:r>
            <a:r>
              <a:rPr lang="zh-CN" altLang="en-US" sz="2200" smtClean="0">
                <a:latin typeface="宋体" charset="-122"/>
              </a:rPr>
              <a:t>位于</a:t>
            </a:r>
            <a:r>
              <a:rPr lang="en-US" altLang="zh-CN" sz="2200" smtClean="0">
                <a:latin typeface="宋体" charset="-122"/>
              </a:rPr>
              <a:t>count1s_for</a:t>
            </a:r>
            <a:r>
              <a:rPr lang="zh-CN" altLang="en-US" sz="2200" smtClean="0">
                <a:latin typeface="宋体" charset="-122"/>
              </a:rPr>
              <a:t>文件夹中。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endParaRPr lang="zh-CN" altLang="en-US" sz="1000" smtClean="0">
              <a:latin typeface="宋体" charset="-122"/>
            </a:endParaRPr>
          </a:p>
          <a:p>
            <a:endParaRPr lang="zh-CN" altLang="en-US" sz="1000" smtClean="0">
              <a:latin typeface="宋体"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000" smtClean="0">
              <a:latin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 name="Group 2974"/>
          <p:cNvGrpSpPr>
            <a:grpSpLocks/>
          </p:cNvGrpSpPr>
          <p:nvPr/>
        </p:nvGrpSpPr>
        <p:grpSpPr bwMode="auto">
          <a:xfrm>
            <a:off x="0" y="2882900"/>
            <a:ext cx="9144000" cy="1917700"/>
            <a:chOff x="0" y="1816"/>
            <a:chExt cx="5760" cy="1208"/>
          </a:xfrm>
        </p:grpSpPr>
        <p:sp>
          <p:nvSpPr>
            <p:cNvPr id="4" name="Rectangle 2970"/>
            <p:cNvSpPr>
              <a:spLocks noChangeArrowheads="1"/>
            </p:cNvSpPr>
            <p:nvPr userDrawn="1"/>
          </p:nvSpPr>
          <p:spPr bwMode="gray">
            <a:xfrm>
              <a:off x="1624" y="1816"/>
              <a:ext cx="4136" cy="76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5" name="AutoShape 2971"/>
            <p:cNvSpPr>
              <a:spLocks noChangeArrowheads="1"/>
            </p:cNvSpPr>
            <p:nvPr userDrawn="1"/>
          </p:nvSpPr>
          <p:spPr bwMode="gray">
            <a:xfrm>
              <a:off x="0" y="1816"/>
              <a:ext cx="2544" cy="1208"/>
            </a:xfrm>
            <a:prstGeom prst="homePlate">
              <a:avLst>
                <a:gd name="adj" fmla="val 52649"/>
              </a:avLst>
            </a:prstGeom>
            <a:solidFill>
              <a:schemeClr val="bg1"/>
            </a:solidFill>
            <a:ln w="9525">
              <a:noFill/>
              <a:miter lim="800000"/>
              <a:headEnd/>
              <a:tailEnd/>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sp>
        <p:nvSpPr>
          <p:cNvPr id="6" name="Rectangle 2929"/>
          <p:cNvSpPr>
            <a:spLocks noChangeArrowheads="1"/>
          </p:cNvSpPr>
          <p:nvPr/>
        </p:nvSpPr>
        <p:spPr bwMode="gray">
          <a:xfrm>
            <a:off x="0" y="0"/>
            <a:ext cx="9144000" cy="1981200"/>
          </a:xfrm>
          <a:prstGeom prst="rect">
            <a:avLst/>
          </a:prstGeom>
          <a:noFill/>
          <a:ln w="9525">
            <a:noFill/>
            <a:miter lim="800000"/>
            <a:headEnd/>
            <a:tailEnd/>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nvGrpSpPr>
          <p:cNvPr id="7" name="Group 2936"/>
          <p:cNvGrpSpPr>
            <a:grpSpLocks/>
          </p:cNvGrpSpPr>
          <p:nvPr/>
        </p:nvGrpSpPr>
        <p:grpSpPr bwMode="auto">
          <a:xfrm>
            <a:off x="835025" y="1519238"/>
            <a:ext cx="1338263" cy="1274762"/>
            <a:chOff x="4560" y="1440"/>
            <a:chExt cx="1008" cy="960"/>
          </a:xfrm>
        </p:grpSpPr>
        <p:grpSp>
          <p:nvGrpSpPr>
            <p:cNvPr id="8" name="Group 2922"/>
            <p:cNvGrpSpPr>
              <a:grpSpLocks/>
            </p:cNvGrpSpPr>
            <p:nvPr userDrawn="1"/>
          </p:nvGrpSpPr>
          <p:grpSpPr bwMode="auto">
            <a:xfrm>
              <a:off x="4992" y="1440"/>
              <a:ext cx="576" cy="960"/>
              <a:chOff x="3264" y="2112"/>
              <a:chExt cx="576" cy="960"/>
            </a:xfrm>
          </p:grpSpPr>
          <p:sp>
            <p:nvSpPr>
              <p:cNvPr id="15" name="Oval 291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6" name="Oval 291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7" name="Oval 291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8" name="Oval 292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9" name="Oval 292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9" name="Group 2923"/>
            <p:cNvGrpSpPr>
              <a:grpSpLocks/>
            </p:cNvGrpSpPr>
            <p:nvPr userDrawn="1"/>
          </p:nvGrpSpPr>
          <p:grpSpPr bwMode="auto">
            <a:xfrm>
              <a:off x="4560" y="1440"/>
              <a:ext cx="578" cy="960"/>
              <a:chOff x="3264" y="2112"/>
              <a:chExt cx="578" cy="960"/>
            </a:xfrm>
          </p:grpSpPr>
          <p:sp>
            <p:nvSpPr>
              <p:cNvPr id="10" name="Oval 2924"/>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1" name="Oval 2925"/>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 name="Oval 2926"/>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3" name="Oval 2927"/>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4" name="Oval 2928"/>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grpSp>
        <p:nvGrpSpPr>
          <p:cNvPr id="20" name="Group 2975"/>
          <p:cNvGrpSpPr>
            <a:grpSpLocks/>
          </p:cNvGrpSpPr>
          <p:nvPr/>
        </p:nvGrpSpPr>
        <p:grpSpPr bwMode="auto">
          <a:xfrm>
            <a:off x="1905000" y="2947988"/>
            <a:ext cx="1338263" cy="1274762"/>
            <a:chOff x="4560" y="1440"/>
            <a:chExt cx="1008" cy="960"/>
          </a:xfrm>
        </p:grpSpPr>
        <p:grpSp>
          <p:nvGrpSpPr>
            <p:cNvPr id="21" name="Group 2976"/>
            <p:cNvGrpSpPr>
              <a:grpSpLocks/>
            </p:cNvGrpSpPr>
            <p:nvPr userDrawn="1"/>
          </p:nvGrpSpPr>
          <p:grpSpPr bwMode="auto">
            <a:xfrm>
              <a:off x="4992" y="1440"/>
              <a:ext cx="576" cy="960"/>
              <a:chOff x="3264" y="2112"/>
              <a:chExt cx="576" cy="960"/>
            </a:xfrm>
          </p:grpSpPr>
          <p:sp>
            <p:nvSpPr>
              <p:cNvPr id="28" name="Oval 2977"/>
              <p:cNvSpPr>
                <a:spLocks noChangeArrowheads="1"/>
              </p:cNvSpPr>
              <p:nvPr userDrawn="1"/>
            </p:nvSpPr>
            <p:spPr bwMode="gray">
              <a:xfrm>
                <a:off x="3264" y="2112"/>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9" name="Oval 2978"/>
              <p:cNvSpPr>
                <a:spLocks noChangeArrowheads="1"/>
              </p:cNvSpPr>
              <p:nvPr userDrawn="1"/>
            </p:nvSpPr>
            <p:spPr bwMode="gray">
              <a:xfrm>
                <a:off x="3456" y="2304"/>
                <a:ext cx="190" cy="190"/>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0" name="Oval 2979"/>
              <p:cNvSpPr>
                <a:spLocks noChangeArrowheads="1"/>
              </p:cNvSpPr>
              <p:nvPr userDrawn="1"/>
            </p:nvSpPr>
            <p:spPr bwMode="gray">
              <a:xfrm>
                <a:off x="3646" y="2496"/>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1" name="Oval 2980"/>
              <p:cNvSpPr>
                <a:spLocks noChangeArrowheads="1"/>
              </p:cNvSpPr>
              <p:nvPr userDrawn="1"/>
            </p:nvSpPr>
            <p:spPr bwMode="gray">
              <a:xfrm>
                <a:off x="3456" y="2688"/>
                <a:ext cx="190"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32" name="Oval 2981"/>
              <p:cNvSpPr>
                <a:spLocks noChangeArrowheads="1"/>
              </p:cNvSpPr>
              <p:nvPr userDrawn="1"/>
            </p:nvSpPr>
            <p:spPr bwMode="gray">
              <a:xfrm>
                <a:off x="3264" y="2880"/>
                <a:ext cx="194" cy="192"/>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22" name="Group 2982"/>
            <p:cNvGrpSpPr>
              <a:grpSpLocks/>
            </p:cNvGrpSpPr>
            <p:nvPr userDrawn="1"/>
          </p:nvGrpSpPr>
          <p:grpSpPr bwMode="auto">
            <a:xfrm>
              <a:off x="4560" y="1440"/>
              <a:ext cx="578" cy="960"/>
              <a:chOff x="3264" y="2112"/>
              <a:chExt cx="578" cy="960"/>
            </a:xfrm>
          </p:grpSpPr>
          <p:sp>
            <p:nvSpPr>
              <p:cNvPr id="23" name="Oval 2983"/>
              <p:cNvSpPr>
                <a:spLocks noChangeArrowheads="1"/>
              </p:cNvSpPr>
              <p:nvPr userDrawn="1"/>
            </p:nvSpPr>
            <p:spPr bwMode="gray">
              <a:xfrm>
                <a:off x="3264" y="2112"/>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4" name="Oval 2984"/>
              <p:cNvSpPr>
                <a:spLocks noChangeArrowheads="1"/>
              </p:cNvSpPr>
              <p:nvPr userDrawn="1"/>
            </p:nvSpPr>
            <p:spPr bwMode="gray">
              <a:xfrm>
                <a:off x="3458" y="2304"/>
                <a:ext cx="190" cy="190"/>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5" name="Oval 2985"/>
              <p:cNvSpPr>
                <a:spLocks noChangeArrowheads="1"/>
              </p:cNvSpPr>
              <p:nvPr userDrawn="1"/>
            </p:nvSpPr>
            <p:spPr bwMode="gray">
              <a:xfrm>
                <a:off x="3648" y="2496"/>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6" name="Oval 2986"/>
              <p:cNvSpPr>
                <a:spLocks noChangeArrowheads="1"/>
              </p:cNvSpPr>
              <p:nvPr userDrawn="1"/>
            </p:nvSpPr>
            <p:spPr bwMode="gray">
              <a:xfrm>
                <a:off x="3458" y="2688"/>
                <a:ext cx="190"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27" name="Oval 2987"/>
              <p:cNvSpPr>
                <a:spLocks noChangeArrowheads="1"/>
              </p:cNvSpPr>
              <p:nvPr userDrawn="1"/>
            </p:nvSpPr>
            <p:spPr bwMode="gray">
              <a:xfrm>
                <a:off x="3264" y="2880"/>
                <a:ext cx="194" cy="192"/>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pic>
        <p:nvPicPr>
          <p:cNvPr id="33" name="Picture 4" descr="C:\Documents and Settings\Administrator\桌面\BEIHANG.gi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41288" y="214313"/>
            <a:ext cx="2844800"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48" name="Rectangle 536"/>
          <p:cNvSpPr>
            <a:spLocks noGrp="1" noChangeArrowheads="1"/>
          </p:cNvSpPr>
          <p:nvPr>
            <p:ph type="ctrTitle" sz="quarter"/>
          </p:nvPr>
        </p:nvSpPr>
        <p:spPr bwMode="black">
          <a:xfrm>
            <a:off x="2363818" y="2160588"/>
            <a:ext cx="6780182" cy="722312"/>
          </a:xfrm>
        </p:spPr>
        <p:txBody>
          <a:bodyPr anchor="t"/>
          <a:lstStyle>
            <a:lvl1pPr algn="dist">
              <a:lnSpc>
                <a:spcPct val="90000"/>
              </a:lnSpc>
              <a:defRPr sz="4000">
                <a:solidFill>
                  <a:schemeClr val="hlink"/>
                </a:solidFill>
                <a:latin typeface="Arial" charset="0"/>
                <a:ea typeface="굴림" pitchFamily="50" charset="-127"/>
              </a:defRPr>
            </a:lvl1pPr>
          </a:lstStyle>
          <a:p>
            <a:r>
              <a:rPr lang="zh-CN" altLang="en-US" smtClean="0"/>
              <a:t>单击此处编辑母版标题样式</a:t>
            </a:r>
            <a:endParaRPr lang="en-US" altLang="ko-KR" dirty="0"/>
          </a:p>
        </p:txBody>
      </p:sp>
      <p:sp>
        <p:nvSpPr>
          <p:cNvPr id="34" name="Rectangle 23"/>
          <p:cNvSpPr>
            <a:spLocks noGrp="1" noChangeArrowheads="1"/>
          </p:cNvSpPr>
          <p:nvPr>
            <p:ph type="dt" sz="quarter" idx="10"/>
          </p:nvPr>
        </p:nvSpPr>
        <p:spPr bwMode="auto">
          <a:xfrm>
            <a:off x="381000" y="66294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FontTx/>
              <a:buNone/>
              <a:defRPr sz="1400" b="0">
                <a:effectLst>
                  <a:outerShdw blurRad="38100" dist="38100" dir="2700000" algn="tl">
                    <a:srgbClr val="C0C0C0"/>
                  </a:outerShdw>
                </a:effectLst>
                <a:latin typeface="Times New Roman" pitchFamily="18" charset="0"/>
                <a:ea typeface="Gulim" pitchFamily="34" charset="-127"/>
              </a:defRPr>
            </a:lvl1pPr>
          </a:lstStyle>
          <a:p>
            <a:pPr>
              <a:defRPr/>
            </a:pPr>
            <a:fld id="{594F4E5F-F99E-4B04-8416-E933D298D50A}" type="datetime1">
              <a:rPr lang="zh-CN" altLang="en-US"/>
              <a:pPr>
                <a:defRPr/>
              </a:pPr>
              <a:t>2015/4/13</a:t>
            </a:fld>
            <a:endParaRPr lang="en-US" altLang="ko-KR"/>
          </a:p>
        </p:txBody>
      </p:sp>
      <p:sp>
        <p:nvSpPr>
          <p:cNvPr id="35" name="Rectangle 24"/>
          <p:cNvSpPr>
            <a:spLocks noGrp="1" noChangeArrowheads="1"/>
          </p:cNvSpPr>
          <p:nvPr>
            <p:ph type="ftr" sz="quarter" idx="11"/>
          </p:nvPr>
        </p:nvSpPr>
        <p:spPr bwMode="auto">
          <a:xfrm>
            <a:off x="3200400" y="66294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FontTx/>
              <a:buNone/>
              <a:defRPr sz="1400" b="0">
                <a:effectLst>
                  <a:outerShdw blurRad="38100" dist="38100" dir="2700000" algn="tl">
                    <a:srgbClr val="C0C0C0"/>
                  </a:outerShdw>
                </a:effectLst>
                <a:latin typeface="Times New Roman" pitchFamily="18" charset="0"/>
                <a:ea typeface="Gulim" pitchFamily="34" charset="-127"/>
              </a:defRPr>
            </a:lvl1pPr>
          </a:lstStyle>
          <a:p>
            <a:pPr>
              <a:defRPr/>
            </a:pPr>
            <a:endParaRPr lang="en-US" altLang="ko-KR"/>
          </a:p>
        </p:txBody>
      </p:sp>
    </p:spTree>
    <p:extLst>
      <p:ext uri="{BB962C8B-B14F-4D97-AF65-F5344CB8AC3E}">
        <p14:creationId xmlns:p14="http://schemas.microsoft.com/office/powerpoint/2010/main" xmlns="" val="250378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52277B59-ECC8-4AC9-884C-5D12E1A43A3B}" type="slidenum">
              <a:rPr lang="ko-KR" altLang="en-US"/>
              <a:pPr>
                <a:defRPr/>
              </a:pPr>
              <a:t>‹#›</a:t>
            </a:fld>
            <a:endParaRPr lang="en-US" altLang="ko-KR"/>
          </a:p>
        </p:txBody>
      </p:sp>
    </p:spTree>
    <p:extLst>
      <p:ext uri="{BB962C8B-B14F-4D97-AF65-F5344CB8AC3E}">
        <p14:creationId xmlns:p14="http://schemas.microsoft.com/office/powerpoint/2010/main" xmlns="" val="177062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19240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04800"/>
            <a:ext cx="56197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889ED848-5424-4D9A-B2D8-D3A0FD15FA2F}" type="slidenum">
              <a:rPr lang="ko-KR" altLang="en-US"/>
              <a:pPr>
                <a:defRPr/>
              </a:pPr>
              <a:t>‹#›</a:t>
            </a:fld>
            <a:endParaRPr lang="en-US" altLang="ko-KR"/>
          </a:p>
        </p:txBody>
      </p:sp>
    </p:spTree>
    <p:extLst>
      <p:ext uri="{BB962C8B-B14F-4D97-AF65-F5344CB8AC3E}">
        <p14:creationId xmlns:p14="http://schemas.microsoft.com/office/powerpoint/2010/main" xmlns="" val="69794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51CB55DB-22FB-48DC-A43E-1519460A6054}" type="slidenum">
              <a:rPr lang="ko-KR" altLang="en-US"/>
              <a:pPr>
                <a:defRPr/>
              </a:pPr>
              <a:t>‹#›</a:t>
            </a:fld>
            <a:endParaRPr lang="en-US" altLang="ko-KR"/>
          </a:p>
        </p:txBody>
      </p:sp>
    </p:spTree>
    <p:extLst>
      <p:ext uri="{BB962C8B-B14F-4D97-AF65-F5344CB8AC3E}">
        <p14:creationId xmlns:p14="http://schemas.microsoft.com/office/powerpoint/2010/main" xmlns="" val="3163151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317625"/>
            <a:ext cx="7696200" cy="4778375"/>
          </a:xfrm>
        </p:spPr>
        <p:txBody>
          <a:bodyPr/>
          <a:lstStyle/>
          <a:p>
            <a:pPr lvl="0"/>
            <a:endParaRPr lang="zh-CN" altLang="en-US" noProof="0"/>
          </a:p>
        </p:txBody>
      </p:sp>
      <p:sp>
        <p:nvSpPr>
          <p:cNvPr id="4" name="Rectangle 25"/>
          <p:cNvSpPr>
            <a:spLocks noGrp="1" noChangeArrowheads="1"/>
          </p:cNvSpPr>
          <p:nvPr>
            <p:ph type="sldNum" sz="quarter" idx="10"/>
          </p:nvPr>
        </p:nvSpPr>
        <p:spPr>
          <a:ln/>
        </p:spPr>
        <p:txBody>
          <a:bodyPr/>
          <a:lstStyle>
            <a:lvl1pPr>
              <a:defRPr/>
            </a:lvl1pPr>
          </a:lstStyle>
          <a:p>
            <a:pPr>
              <a:defRPr/>
            </a:pPr>
            <a:fld id="{03C4B896-8588-4F5D-B668-A7DDEFA47154}" type="slidenum">
              <a:rPr lang="ko-KR" altLang="en-US"/>
              <a:pPr>
                <a:defRPr/>
              </a:pPr>
              <a:t>‹#›</a:t>
            </a:fld>
            <a:endParaRPr lang="en-US" altLang="ko-KR"/>
          </a:p>
        </p:txBody>
      </p:sp>
    </p:spTree>
    <p:extLst>
      <p:ext uri="{BB962C8B-B14F-4D97-AF65-F5344CB8AC3E}">
        <p14:creationId xmlns:p14="http://schemas.microsoft.com/office/powerpoint/2010/main" xmlns="" val="377815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52600" y="304800"/>
            <a:ext cx="68580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6610A8BE-4E5B-428F-BE35-6A7E1B3E8AD9}" type="slidenum">
              <a:rPr lang="ko-KR" altLang="en-US"/>
              <a:pPr>
                <a:defRPr/>
              </a:pPr>
              <a:t>‹#›</a:t>
            </a:fld>
            <a:endParaRPr lang="en-US" altLang="ko-KR"/>
          </a:p>
        </p:txBody>
      </p:sp>
    </p:spTree>
    <p:extLst>
      <p:ext uri="{BB962C8B-B14F-4D97-AF65-F5344CB8AC3E}">
        <p14:creationId xmlns:p14="http://schemas.microsoft.com/office/powerpoint/2010/main" xmlns="" val="421811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AC9F4F-3745-486B-8423-A045D3EFCA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453603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BB13CC-575B-48B7-A4A4-680D6F0932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54886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434178-7D30-4D76-9FFC-CB98E2373FD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625870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0B84961-E803-48BA-B11E-677E1BE35E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240708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5D19A7B-6464-47AE-BB78-897F0EFE07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05256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D5327485-4B2D-45C1-A443-F17B08DAA3DE}" type="slidenum">
              <a:rPr lang="ko-KR" altLang="en-US"/>
              <a:pPr>
                <a:defRPr/>
              </a:pPr>
              <a:t>‹#›</a:t>
            </a:fld>
            <a:endParaRPr lang="en-US" altLang="ko-KR"/>
          </a:p>
        </p:txBody>
      </p:sp>
    </p:spTree>
    <p:extLst>
      <p:ext uri="{BB962C8B-B14F-4D97-AF65-F5344CB8AC3E}">
        <p14:creationId xmlns:p14="http://schemas.microsoft.com/office/powerpoint/2010/main" xmlns="" val="2121311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B74FE64-C330-4A8F-A350-DFF99AAEC3C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91223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3D5B53E-4314-451A-9393-34CE38FAF3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599017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04CB82-F4E9-4BEF-B1CF-252F69E87D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657676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91BB47A-6BDB-4E21-9B0C-A4EA55F50F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22436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0700A5-EB06-40F9-A22A-0DD1261B6D1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304838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3D6201-1A08-422A-A8EA-14062CEF0E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1067479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dirty="0"/>
          </a:p>
        </p:txBody>
      </p:sp>
    </p:spTree>
    <p:extLst>
      <p:ext uri="{BB962C8B-B14F-4D97-AF65-F5344CB8AC3E}">
        <p14:creationId xmlns:p14="http://schemas.microsoft.com/office/powerpoint/2010/main" xmlns="" val="409762173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dirty="0"/>
          </a:p>
        </p:txBody>
      </p:sp>
    </p:spTree>
    <p:extLst>
      <p:ext uri="{BB962C8B-B14F-4D97-AF65-F5344CB8AC3E}">
        <p14:creationId xmlns:p14="http://schemas.microsoft.com/office/powerpoint/2010/main" xmlns="" val="2170697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dirty="0"/>
          </a:p>
        </p:txBody>
      </p:sp>
    </p:spTree>
    <p:extLst>
      <p:ext uri="{BB962C8B-B14F-4D97-AF65-F5344CB8AC3E}">
        <p14:creationId xmlns:p14="http://schemas.microsoft.com/office/powerpoint/2010/main" xmlns="" val="1761829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765175"/>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5"/>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dirty="0"/>
          </a:p>
        </p:txBody>
      </p:sp>
    </p:spTree>
    <p:extLst>
      <p:ext uri="{BB962C8B-B14F-4D97-AF65-F5344CB8AC3E}">
        <p14:creationId xmlns:p14="http://schemas.microsoft.com/office/powerpoint/2010/main" xmlns="" val="35258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17108EEF-4E30-4301-A2BD-313E3800D88F}" type="slidenum">
              <a:rPr lang="ko-KR" altLang="en-US"/>
              <a:pPr>
                <a:defRPr/>
              </a:pPr>
              <a:t>‹#›</a:t>
            </a:fld>
            <a:endParaRPr lang="en-US" altLang="ko-KR"/>
          </a:p>
        </p:txBody>
      </p:sp>
    </p:spTree>
    <p:extLst>
      <p:ext uri="{BB962C8B-B14F-4D97-AF65-F5344CB8AC3E}">
        <p14:creationId xmlns:p14="http://schemas.microsoft.com/office/powerpoint/2010/main" xmlns="" val="1658290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dirty="0"/>
          </a:p>
        </p:txBody>
      </p:sp>
    </p:spTree>
    <p:extLst>
      <p:ext uri="{BB962C8B-B14F-4D97-AF65-F5344CB8AC3E}">
        <p14:creationId xmlns:p14="http://schemas.microsoft.com/office/powerpoint/2010/main" xmlns="" val="1406599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dirty="0"/>
          </a:p>
        </p:txBody>
      </p:sp>
    </p:spTree>
    <p:extLst>
      <p:ext uri="{BB962C8B-B14F-4D97-AF65-F5344CB8AC3E}">
        <p14:creationId xmlns:p14="http://schemas.microsoft.com/office/powerpoint/2010/main" xmlns="" val="39494412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dirty="0"/>
          </a:p>
        </p:txBody>
      </p:sp>
    </p:spTree>
    <p:extLst>
      <p:ext uri="{BB962C8B-B14F-4D97-AF65-F5344CB8AC3E}">
        <p14:creationId xmlns:p14="http://schemas.microsoft.com/office/powerpoint/2010/main" xmlns="" val="3091518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dirty="0"/>
          </a:p>
        </p:txBody>
      </p:sp>
    </p:spTree>
    <p:extLst>
      <p:ext uri="{BB962C8B-B14F-4D97-AF65-F5344CB8AC3E}">
        <p14:creationId xmlns:p14="http://schemas.microsoft.com/office/powerpoint/2010/main" xmlns="" val="1253876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dirty="0"/>
          </a:p>
        </p:txBody>
      </p:sp>
    </p:spTree>
    <p:extLst>
      <p:ext uri="{BB962C8B-B14F-4D97-AF65-F5344CB8AC3E}">
        <p14:creationId xmlns:p14="http://schemas.microsoft.com/office/powerpoint/2010/main" xmlns="" val="31879227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dirty="0"/>
          </a:p>
        </p:txBody>
      </p:sp>
    </p:spTree>
    <p:extLst>
      <p:ext uri="{BB962C8B-B14F-4D97-AF65-F5344CB8AC3E}">
        <p14:creationId xmlns:p14="http://schemas.microsoft.com/office/powerpoint/2010/main" xmlns="" val="232548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dirty="0"/>
          </a:p>
        </p:txBody>
      </p:sp>
    </p:spTree>
    <p:extLst>
      <p:ext uri="{BB962C8B-B14F-4D97-AF65-F5344CB8AC3E}">
        <p14:creationId xmlns:p14="http://schemas.microsoft.com/office/powerpoint/2010/main" xmlns="" val="73645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317625"/>
            <a:ext cx="3771900" cy="4778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E23FD7C7-FB3F-46C9-BE78-25E40322B18C}" type="slidenum">
              <a:rPr lang="ko-KR" altLang="en-US"/>
              <a:pPr>
                <a:defRPr/>
              </a:pPr>
              <a:t>‹#›</a:t>
            </a:fld>
            <a:endParaRPr lang="en-US" altLang="ko-KR"/>
          </a:p>
        </p:txBody>
      </p:sp>
    </p:spTree>
    <p:extLst>
      <p:ext uri="{BB962C8B-B14F-4D97-AF65-F5344CB8AC3E}">
        <p14:creationId xmlns:p14="http://schemas.microsoft.com/office/powerpoint/2010/main" xmlns="" val="350700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256B607E-0A81-4728-A941-6DD2867DF664}" type="slidenum">
              <a:rPr lang="ko-KR" altLang="en-US"/>
              <a:pPr>
                <a:defRPr/>
              </a:pPr>
              <a:t>‹#›</a:t>
            </a:fld>
            <a:endParaRPr lang="en-US" altLang="ko-KR"/>
          </a:p>
        </p:txBody>
      </p:sp>
    </p:spTree>
    <p:extLst>
      <p:ext uri="{BB962C8B-B14F-4D97-AF65-F5344CB8AC3E}">
        <p14:creationId xmlns:p14="http://schemas.microsoft.com/office/powerpoint/2010/main" xmlns="" val="367011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B6383DCF-2638-447F-8A25-AE169E3AA211}" type="slidenum">
              <a:rPr lang="ko-KR" altLang="en-US"/>
              <a:pPr>
                <a:defRPr/>
              </a:pPr>
              <a:t>‹#›</a:t>
            </a:fld>
            <a:endParaRPr lang="en-US" altLang="ko-KR"/>
          </a:p>
        </p:txBody>
      </p:sp>
    </p:spTree>
    <p:extLst>
      <p:ext uri="{BB962C8B-B14F-4D97-AF65-F5344CB8AC3E}">
        <p14:creationId xmlns:p14="http://schemas.microsoft.com/office/powerpoint/2010/main" xmlns="" val="99702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A8F5771-3072-4020-AAD2-A8EF689EACC2}" type="slidenum">
              <a:rPr lang="ko-KR" altLang="en-US"/>
              <a:pPr>
                <a:defRPr/>
              </a:pPr>
              <a:t>‹#›</a:t>
            </a:fld>
            <a:endParaRPr lang="en-US" altLang="ko-KR"/>
          </a:p>
        </p:txBody>
      </p:sp>
    </p:spTree>
    <p:extLst>
      <p:ext uri="{BB962C8B-B14F-4D97-AF65-F5344CB8AC3E}">
        <p14:creationId xmlns:p14="http://schemas.microsoft.com/office/powerpoint/2010/main" xmlns="" val="244600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DA6B32B-602B-48DC-81F8-88355927C8DF}" type="slidenum">
              <a:rPr lang="ko-KR" altLang="en-US"/>
              <a:pPr>
                <a:defRPr/>
              </a:pPr>
              <a:t>‹#›</a:t>
            </a:fld>
            <a:endParaRPr lang="en-US" altLang="ko-KR"/>
          </a:p>
        </p:txBody>
      </p:sp>
    </p:spTree>
    <p:extLst>
      <p:ext uri="{BB962C8B-B14F-4D97-AF65-F5344CB8AC3E}">
        <p14:creationId xmlns:p14="http://schemas.microsoft.com/office/powerpoint/2010/main" xmlns="" val="112900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68CC338-E937-4356-9B34-D4583F1F67ED}" type="slidenum">
              <a:rPr lang="ko-KR" altLang="en-US"/>
              <a:pPr>
                <a:defRPr/>
              </a:pPr>
              <a:t>‹#›</a:t>
            </a:fld>
            <a:endParaRPr lang="en-US" altLang="ko-KR"/>
          </a:p>
        </p:txBody>
      </p:sp>
    </p:spTree>
    <p:extLst>
      <p:ext uri="{BB962C8B-B14F-4D97-AF65-F5344CB8AC3E}">
        <p14:creationId xmlns:p14="http://schemas.microsoft.com/office/powerpoint/2010/main" xmlns="" val="105013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grpSp>
        <p:nvGrpSpPr>
          <p:cNvPr id="13314" name="Group 453"/>
          <p:cNvGrpSpPr>
            <a:grpSpLocks/>
          </p:cNvGrpSpPr>
          <p:nvPr/>
        </p:nvGrpSpPr>
        <p:grpSpPr bwMode="auto">
          <a:xfrm>
            <a:off x="225425" y="0"/>
            <a:ext cx="8918575" cy="1373188"/>
            <a:chOff x="142" y="0"/>
            <a:chExt cx="5618" cy="865"/>
          </a:xfrm>
        </p:grpSpPr>
        <p:sp>
          <p:nvSpPr>
            <p:cNvPr id="12734" name="Rectangle 446"/>
            <p:cNvSpPr>
              <a:spLocks noChangeArrowheads="1"/>
            </p:cNvSpPr>
            <p:nvPr userDrawn="1"/>
          </p:nvSpPr>
          <p:spPr bwMode="gray">
            <a:xfrm>
              <a:off x="575" y="1"/>
              <a:ext cx="5185" cy="648"/>
            </a:xfrm>
            <a:prstGeom prst="rect">
              <a:avLst/>
            </a:prstGeom>
            <a:gradFill rotWithShape="0">
              <a:gsLst>
                <a:gs pos="0">
                  <a:schemeClr val="hlink"/>
                </a:gs>
                <a:gs pos="100000">
                  <a:schemeClr val="hlink">
                    <a:gamma/>
                    <a:shade val="46275"/>
                    <a:invGamma/>
                  </a:schemeClr>
                </a:gs>
              </a:gsLst>
              <a:lin ang="5400000" scaled="1"/>
            </a:gradFill>
            <a:ln w="9525">
              <a:noFill/>
              <a:miter lim="800000"/>
              <a:headEnd/>
              <a:tailEnd/>
            </a:ln>
            <a:effectLst/>
          </p:spPr>
          <p:txBody>
            <a:bodyPr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39" name="AutoShape 451"/>
            <p:cNvSpPr>
              <a:spLocks noChangeArrowheads="1"/>
            </p:cNvSpPr>
            <p:nvPr userDrawn="1"/>
          </p:nvSpPr>
          <p:spPr bwMode="gray">
            <a:xfrm>
              <a:off x="142" y="0"/>
              <a:ext cx="865" cy="865"/>
            </a:xfrm>
            <a:prstGeom prst="diamond">
              <a:avLst/>
            </a:prstGeom>
            <a:solidFill>
              <a:schemeClr val="bg1"/>
            </a:solidFill>
            <a:ln w="9525">
              <a:noFill/>
              <a:miter lim="800000"/>
              <a:headEnd/>
              <a:tailEnd/>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sp>
        <p:nvSpPr>
          <p:cNvPr id="13315" name="Rectangle 22"/>
          <p:cNvSpPr>
            <a:spLocks noGrp="1" noChangeArrowheads="1"/>
          </p:cNvSpPr>
          <p:nvPr>
            <p:ph type="body" idx="1"/>
          </p:nvPr>
        </p:nvSpPr>
        <p:spPr bwMode="auto">
          <a:xfrm>
            <a:off x="914400" y="1317625"/>
            <a:ext cx="7696200" cy="4778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black">
          <a:xfrm>
            <a:off x="8101013" y="6453188"/>
            <a:ext cx="8715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600">
                <a:solidFill>
                  <a:schemeClr val="accent2"/>
                </a:solidFill>
                <a:latin typeface="Verdana" pitchFamily="34" charset="0"/>
                <a:ea typeface="Gulim" pitchFamily="34" charset="-127"/>
              </a:defRPr>
            </a:lvl1pPr>
          </a:lstStyle>
          <a:p>
            <a:pPr>
              <a:defRPr/>
            </a:pPr>
            <a:fld id="{3036303E-76C4-4BAC-905E-36FC35E24FF2}" type="slidenum">
              <a:rPr lang="ko-KR" altLang="en-US"/>
              <a:pPr>
                <a:defRPr/>
              </a:pPr>
              <a:t>‹#›</a:t>
            </a:fld>
            <a:endParaRPr lang="en-US" altLang="ko-KR"/>
          </a:p>
        </p:txBody>
      </p:sp>
      <p:sp>
        <p:nvSpPr>
          <p:cNvPr id="13317" name="Rectangle 21"/>
          <p:cNvSpPr>
            <a:spLocks noGrp="1" noChangeArrowheads="1"/>
          </p:cNvSpPr>
          <p:nvPr>
            <p:ph type="title"/>
          </p:nvPr>
        </p:nvSpPr>
        <p:spPr bwMode="white">
          <a:xfrm>
            <a:off x="1752600" y="304800"/>
            <a:ext cx="6858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a:t>
            </a:r>
          </a:p>
        </p:txBody>
      </p:sp>
      <p:sp>
        <p:nvSpPr>
          <p:cNvPr id="12607" name="Rectangle 319"/>
          <p:cNvSpPr>
            <a:spLocks noChangeArrowheads="1"/>
          </p:cNvSpPr>
          <p:nvPr/>
        </p:nvSpPr>
        <p:spPr bwMode="gray">
          <a:xfrm>
            <a:off x="1219200" y="6781800"/>
            <a:ext cx="914400" cy="914400"/>
          </a:xfrm>
          <a:prstGeom prst="rect">
            <a:avLst/>
          </a:prstGeom>
          <a:noFill/>
          <a:ln w="9525">
            <a:noFill/>
            <a:miter lim="800000"/>
            <a:headEnd/>
            <a:tailEnd/>
          </a:ln>
          <a:effectLst/>
        </p:spPr>
        <p:txBody>
          <a:bodyPr wrap="none" anchor="ct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654" name="Oval 366"/>
          <p:cNvSpPr>
            <a:spLocks noChangeArrowheads="1"/>
          </p:cNvSpPr>
          <p:nvPr/>
        </p:nvSpPr>
        <p:spPr bwMode="auto">
          <a:xfrm flipH="1" flipV="1">
            <a:off x="11653838" y="76200"/>
            <a:ext cx="92075" cy="92075"/>
          </a:xfrm>
          <a:prstGeom prst="ellipse">
            <a:avLst/>
          </a:prstGeom>
          <a:solidFill>
            <a:schemeClr val="hlink"/>
          </a:solidFill>
          <a:ln w="9525">
            <a:noFill/>
            <a:round/>
            <a:headEnd/>
            <a:tailEnd/>
          </a:ln>
          <a:effectLst/>
        </p:spPr>
        <p:txBody>
          <a:bodyPr wrap="none" anchor="ct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655" name="Oval 367"/>
          <p:cNvSpPr>
            <a:spLocks noChangeArrowheads="1"/>
          </p:cNvSpPr>
          <p:nvPr/>
        </p:nvSpPr>
        <p:spPr bwMode="auto">
          <a:xfrm flipH="1" flipV="1">
            <a:off x="12011025" y="76200"/>
            <a:ext cx="92075" cy="92075"/>
          </a:xfrm>
          <a:prstGeom prst="ellipse">
            <a:avLst/>
          </a:prstGeom>
          <a:solidFill>
            <a:schemeClr val="hlink"/>
          </a:solidFill>
          <a:ln w="9525">
            <a:noFill/>
            <a:round/>
            <a:headEnd/>
            <a:tailEnd/>
          </a:ln>
          <a:effectLst/>
        </p:spPr>
        <p:txBody>
          <a:bodyPr wrap="none" anchor="ct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nvGrpSpPr>
          <p:cNvPr id="13321" name="Group 442"/>
          <p:cNvGrpSpPr>
            <a:grpSpLocks/>
          </p:cNvGrpSpPr>
          <p:nvPr/>
        </p:nvGrpSpPr>
        <p:grpSpPr bwMode="auto">
          <a:xfrm>
            <a:off x="187325" y="68263"/>
            <a:ext cx="955675" cy="946150"/>
            <a:chOff x="4918" y="215"/>
            <a:chExt cx="602" cy="596"/>
          </a:xfrm>
        </p:grpSpPr>
        <p:grpSp>
          <p:nvGrpSpPr>
            <p:cNvPr id="13328" name="Group 428"/>
            <p:cNvGrpSpPr>
              <a:grpSpLocks/>
            </p:cNvGrpSpPr>
            <p:nvPr userDrawn="1"/>
          </p:nvGrpSpPr>
          <p:grpSpPr bwMode="auto">
            <a:xfrm>
              <a:off x="5195" y="269"/>
              <a:ext cx="325" cy="542"/>
              <a:chOff x="3264" y="2112"/>
              <a:chExt cx="576" cy="960"/>
            </a:xfrm>
          </p:grpSpPr>
          <p:sp>
            <p:nvSpPr>
              <p:cNvPr id="12717" name="Oval 429"/>
              <p:cNvSpPr>
                <a:spLocks noChangeArrowheads="1"/>
              </p:cNvSpPr>
              <p:nvPr userDrawn="1"/>
            </p:nvSpPr>
            <p:spPr bwMode="gray">
              <a:xfrm>
                <a:off x="3264" y="2112"/>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18" name="Oval 430"/>
              <p:cNvSpPr>
                <a:spLocks noChangeArrowheads="1"/>
              </p:cNvSpPr>
              <p:nvPr userDrawn="1"/>
            </p:nvSpPr>
            <p:spPr bwMode="gray">
              <a:xfrm>
                <a:off x="3455" y="2303"/>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19" name="Oval 431"/>
              <p:cNvSpPr>
                <a:spLocks noChangeArrowheads="1"/>
              </p:cNvSpPr>
              <p:nvPr userDrawn="1"/>
            </p:nvSpPr>
            <p:spPr bwMode="gray">
              <a:xfrm>
                <a:off x="3649" y="2496"/>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0" name="Oval 432"/>
              <p:cNvSpPr>
                <a:spLocks noChangeArrowheads="1"/>
              </p:cNvSpPr>
              <p:nvPr userDrawn="1"/>
            </p:nvSpPr>
            <p:spPr bwMode="gray">
              <a:xfrm>
                <a:off x="3455" y="2688"/>
                <a:ext cx="193" cy="193"/>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1" name="Oval 433"/>
              <p:cNvSpPr>
                <a:spLocks noChangeArrowheads="1"/>
              </p:cNvSpPr>
              <p:nvPr userDrawn="1"/>
            </p:nvSpPr>
            <p:spPr bwMode="gray">
              <a:xfrm>
                <a:off x="3264" y="2881"/>
                <a:ext cx="191" cy="191"/>
              </a:xfrm>
              <a:prstGeom prst="ellipse">
                <a:avLst/>
              </a:prstGeom>
              <a:solidFill>
                <a:schemeClr val="accent2"/>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2"/>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nvGrpSpPr>
            <p:cNvPr id="13329" name="Group 434"/>
            <p:cNvGrpSpPr>
              <a:grpSpLocks/>
            </p:cNvGrpSpPr>
            <p:nvPr userDrawn="1"/>
          </p:nvGrpSpPr>
          <p:grpSpPr bwMode="auto">
            <a:xfrm>
              <a:off x="4918" y="215"/>
              <a:ext cx="325" cy="542"/>
              <a:chOff x="3264" y="2112"/>
              <a:chExt cx="576" cy="960"/>
            </a:xfrm>
          </p:grpSpPr>
          <p:sp>
            <p:nvSpPr>
              <p:cNvPr id="12723" name="Oval 435"/>
              <p:cNvSpPr>
                <a:spLocks noChangeArrowheads="1"/>
              </p:cNvSpPr>
              <p:nvPr userDrawn="1"/>
            </p:nvSpPr>
            <p:spPr bwMode="gray">
              <a:xfrm>
                <a:off x="3264" y="2112"/>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4" name="Oval 436"/>
              <p:cNvSpPr>
                <a:spLocks noChangeArrowheads="1"/>
              </p:cNvSpPr>
              <p:nvPr userDrawn="1"/>
            </p:nvSpPr>
            <p:spPr bwMode="gray">
              <a:xfrm>
                <a:off x="3455" y="2303"/>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5" name="Oval 437"/>
              <p:cNvSpPr>
                <a:spLocks noChangeArrowheads="1"/>
              </p:cNvSpPr>
              <p:nvPr userDrawn="1"/>
            </p:nvSpPr>
            <p:spPr bwMode="gray">
              <a:xfrm>
                <a:off x="3649" y="2496"/>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6" name="Oval 438"/>
              <p:cNvSpPr>
                <a:spLocks noChangeArrowheads="1"/>
              </p:cNvSpPr>
              <p:nvPr userDrawn="1"/>
            </p:nvSpPr>
            <p:spPr bwMode="gray">
              <a:xfrm>
                <a:off x="3455" y="2688"/>
                <a:ext cx="193" cy="193"/>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12727" name="Oval 439"/>
              <p:cNvSpPr>
                <a:spLocks noChangeArrowheads="1"/>
              </p:cNvSpPr>
              <p:nvPr userDrawn="1"/>
            </p:nvSpPr>
            <p:spPr bwMode="gray">
              <a:xfrm>
                <a:off x="3264" y="2881"/>
                <a:ext cx="191" cy="191"/>
              </a:xfrm>
              <a:prstGeom prst="ellipse">
                <a:avLst/>
              </a:prstGeom>
              <a:solidFill>
                <a:schemeClr val="accent1"/>
              </a:solidFill>
              <a:ln w="9525">
                <a:noFill/>
                <a:round/>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chemeClr val="accent1"/>
                </a:extrusionClr>
              </a:sp3d>
            </p:spPr>
            <p:txBody>
              <a:bodyPr wrap="none" anchor="ctr">
                <a:spAutoFit/>
                <a:flatTx/>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grpSp>
      </p:grpSp>
      <p:sp>
        <p:nvSpPr>
          <p:cNvPr id="12729" name="Line 441"/>
          <p:cNvSpPr>
            <a:spLocks noChangeShapeType="1"/>
          </p:cNvSpPr>
          <p:nvPr/>
        </p:nvSpPr>
        <p:spPr bwMode="gray">
          <a:xfrm flipV="1">
            <a:off x="225425" y="6346825"/>
            <a:ext cx="8766175" cy="0"/>
          </a:xfrm>
          <a:prstGeom prst="line">
            <a:avLst/>
          </a:prstGeom>
          <a:noFill/>
          <a:ln w="76200" cap="rnd">
            <a:solidFill>
              <a:schemeClr val="accent2"/>
            </a:solidFill>
            <a:prstDash val="sysDot"/>
            <a:round/>
            <a:headEnd/>
            <a:tailEn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pic>
        <p:nvPicPr>
          <p:cNvPr id="13323" name="Picture 4" descr="C:\Documents and Settings\Administrator\桌面\BEIHANG.gif"/>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80963" y="6388100"/>
            <a:ext cx="2276475" cy="46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46" name="AutoShape 26">
            <a:hlinkClick r:id="" action="ppaction://hlinkshowjump?jump=nextslide" highlightClick="1"/>
          </p:cNvPr>
          <p:cNvSpPr>
            <a:spLocks noChangeArrowheads="1"/>
          </p:cNvSpPr>
          <p:nvPr userDrawn="1"/>
        </p:nvSpPr>
        <p:spPr bwMode="auto">
          <a:xfrm rot="5400000">
            <a:off x="7602538" y="6526213"/>
            <a:ext cx="215900" cy="215900"/>
          </a:xfrm>
          <a:prstGeom prst="actionButtonForwardNext">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latin typeface="宋体" pitchFamily="2" charset="-122"/>
              <a:ea typeface="宋体" pitchFamily="2" charset="-122"/>
            </a:endParaRPr>
          </a:p>
        </p:txBody>
      </p:sp>
      <p:sp>
        <p:nvSpPr>
          <p:cNvPr id="5147" name="AutoShape 27">
            <a:hlinkClick r:id="" action="ppaction://hlinkshowjump?jump=lastslide" highlightClick="1"/>
          </p:cNvPr>
          <p:cNvSpPr>
            <a:spLocks noChangeArrowheads="1"/>
          </p:cNvSpPr>
          <p:nvPr userDrawn="1"/>
        </p:nvSpPr>
        <p:spPr bwMode="auto">
          <a:xfrm>
            <a:off x="7854950" y="6526213"/>
            <a:ext cx="215900" cy="215900"/>
          </a:xfrm>
          <a:prstGeom prst="actionButtonEnd">
            <a:avLst/>
          </a:prstGeom>
          <a:solidFill>
            <a:schemeClr val="accent1"/>
          </a:solidFill>
          <a:ln w="9525">
            <a:noFill/>
            <a:miter lim="800000"/>
            <a:headEnd/>
            <a:tailEnd/>
          </a:ln>
          <a:effectLst/>
        </p:spPr>
        <p:txBody>
          <a:bodyPr lIns="90000" tIns="46800" rIns="90000" bIns="46800" anchor="ctr">
            <a:spAutoFit/>
          </a:bodyPr>
          <a:lstStyle/>
          <a:p>
            <a:pPr>
              <a:defRPr/>
            </a:pPr>
            <a:endParaRPr lang="zh-CN" altLang="en-US">
              <a:latin typeface="宋体" pitchFamily="2" charset="-122"/>
              <a:ea typeface="宋体" pitchFamily="2" charset="-122"/>
            </a:endParaRPr>
          </a:p>
        </p:txBody>
      </p:sp>
      <p:sp>
        <p:nvSpPr>
          <p:cNvPr id="5148" name="AutoShape 28">
            <a:hlinkClick r:id="" action="ppaction://hlinkshowjump?jump=firstslide" highlightClick="1"/>
          </p:cNvPr>
          <p:cNvSpPr>
            <a:spLocks noChangeArrowheads="1"/>
          </p:cNvSpPr>
          <p:nvPr userDrawn="1"/>
        </p:nvSpPr>
        <p:spPr bwMode="auto">
          <a:xfrm>
            <a:off x="7099300" y="6526213"/>
            <a:ext cx="215900" cy="215900"/>
          </a:xfrm>
          <a:prstGeom prst="actionButtonBeginning">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latin typeface="宋体" pitchFamily="2" charset="-122"/>
              <a:ea typeface="宋体" pitchFamily="2" charset="-122"/>
            </a:endParaRPr>
          </a:p>
        </p:txBody>
      </p:sp>
      <p:sp>
        <p:nvSpPr>
          <p:cNvPr id="5149" name="AutoShape 29">
            <a:hlinkClick r:id="" action="ppaction://hlinkshowjump?jump=previousslide" highlightClick="1"/>
          </p:cNvPr>
          <p:cNvSpPr>
            <a:spLocks noChangeArrowheads="1"/>
          </p:cNvSpPr>
          <p:nvPr userDrawn="1"/>
        </p:nvSpPr>
        <p:spPr bwMode="auto">
          <a:xfrm rot="5400000">
            <a:off x="7354888" y="6526213"/>
            <a:ext cx="215900" cy="215900"/>
          </a:xfrm>
          <a:prstGeom prst="actionButtonBackPrevious">
            <a:avLst/>
          </a:prstGeom>
          <a:solidFill>
            <a:schemeClr val="accent1"/>
          </a:solidFill>
          <a:ln w="9525">
            <a:noFill/>
            <a:miter lim="800000"/>
            <a:headEnd/>
            <a:tailEnd/>
          </a:ln>
          <a:effectLst/>
        </p:spPr>
        <p:txBody>
          <a:bodyPr wrap="none" lIns="90000" tIns="46800" rIns="90000" bIns="46800" anchor="ctr">
            <a:spAutoFit/>
          </a:bodyPr>
          <a:lstStyle/>
          <a:p>
            <a:pPr>
              <a:defRPr/>
            </a:pPr>
            <a:endParaRPr lang="zh-CN" altLang="en-US">
              <a:latin typeface="宋体" pitchFamily="2" charset="-122"/>
              <a:ea typeface="宋体" pitchFamily="2" charset="-122"/>
            </a:endParaRPr>
          </a:p>
        </p:txBody>
      </p:sp>
    </p:spTree>
  </p:cSld>
  <p:clrMap bg1="lt1" tx1="dk1" bg2="lt2" tx2="dk2" accent1="accent1" accent2="accent2" accent3="accent3" accent4="accent4" accent5="accent5" accent6="accent6" hlink="hlink" folHlink="folHlink"/>
  <p:sldLayoutIdLst>
    <p:sldLayoutId id="2147484131"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bg2"/>
        </a:buClr>
        <a:buFont typeface="Wingdings" pitchFamily="2" charset="2"/>
        <a:buChar char="v"/>
        <a:defRPr sz="2800" b="1">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Clr>
          <a:srgbClr val="006666"/>
        </a:buClr>
        <a:buSzPct val="110000"/>
        <a:buFont typeface="Wingdings" pitchFamily="2" charset="2"/>
        <a:buChar char="w"/>
        <a:defRPr sz="2400" b="1">
          <a:solidFill>
            <a:schemeClr val="tx1"/>
          </a:solidFill>
          <a:latin typeface="Arial" pitchFamily="34" charset="0"/>
          <a:ea typeface="宋体" pitchFamily="2" charset="-122"/>
        </a:defRPr>
      </a:lvl2pPr>
      <a:lvl3pPr marL="1143000" indent="-228600" algn="l" rtl="0" eaLnBrk="0" fontAlgn="base" hangingPunct="0">
        <a:spcBef>
          <a:spcPct val="20000"/>
        </a:spcBef>
        <a:spcAft>
          <a:spcPct val="0"/>
        </a:spcAft>
        <a:buClr>
          <a:schemeClr val="tx2"/>
        </a:buClr>
        <a:buSzPct val="110000"/>
        <a:buFont typeface="Wingdings" pitchFamily="2" charset="2"/>
        <a:buChar char="§"/>
        <a:defRPr sz="2400" b="1">
          <a:solidFill>
            <a:schemeClr val="tx1"/>
          </a:solidFill>
          <a:latin typeface="Arial" pitchFamily="34" charset="0"/>
          <a:ea typeface="宋体" pitchFamily="2" charset="-122"/>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宋体" pitchFamily="2" charset="-122"/>
              </a:defRPr>
            </a:lvl1pPr>
          </a:lstStyle>
          <a:p>
            <a:pPr algn="l" eaLnBrk="1" hangingPunct="1">
              <a:lnSpc>
                <a:spcPct val="100000"/>
              </a:lnSpc>
              <a:spcBef>
                <a:spcPct val="0"/>
              </a:spcBef>
              <a:buClrTx/>
              <a:buFontTx/>
              <a:buNone/>
              <a:defRPr/>
            </a:pPr>
            <a:endParaRPr kumimoji="1" lang="en-US" altLang="zh-CN" b="0">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宋体" pitchFamily="2" charset="-122"/>
              </a:defRPr>
            </a:lvl1pPr>
          </a:lstStyle>
          <a:p>
            <a:pPr eaLnBrk="1" hangingPunct="1">
              <a:lnSpc>
                <a:spcPct val="100000"/>
              </a:lnSpc>
              <a:spcBef>
                <a:spcPct val="0"/>
              </a:spcBef>
              <a:buClrTx/>
              <a:buFontTx/>
              <a:buNone/>
              <a:defRPr/>
            </a:pPr>
            <a:endParaRPr kumimoji="1" lang="en-US" altLang="zh-CN" b="0">
              <a:solidFill>
                <a:srgbClr val="000000"/>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宋体" pitchFamily="2" charset="-122"/>
              </a:defRPr>
            </a:lvl1pPr>
          </a:lstStyle>
          <a:p>
            <a:pPr eaLnBrk="1" hangingPunct="1">
              <a:lnSpc>
                <a:spcPct val="100000"/>
              </a:lnSpc>
              <a:spcBef>
                <a:spcPct val="0"/>
              </a:spcBef>
              <a:buClrTx/>
              <a:buFontTx/>
              <a:buNone/>
              <a:defRPr/>
            </a:pPr>
            <a:fld id="{2893934F-FD6A-450A-866B-C7FD4B2EEF26}" type="slidenum">
              <a:rPr kumimoji="1" lang="en-US" altLang="zh-CN" b="0">
                <a:solidFill>
                  <a:srgbClr val="000000"/>
                </a:solidFill>
              </a:rPr>
              <a:pPr eaLnBrk="1" hangingPunct="1">
                <a:lnSpc>
                  <a:spcPct val="100000"/>
                </a:lnSpc>
                <a:spcBef>
                  <a:spcPct val="0"/>
                </a:spcBef>
                <a:buClrTx/>
                <a:buFontTx/>
                <a:buNone/>
                <a:defRPr/>
              </a:pPr>
              <a:t>‹#›</a:t>
            </a:fld>
            <a:endParaRPr kumimoji="1" lang="en-US" altLang="zh-CN" b="0">
              <a:solidFill>
                <a:srgbClr val="000000"/>
              </a:solidFill>
            </a:endParaRPr>
          </a:p>
        </p:txBody>
      </p:sp>
    </p:spTree>
    <p:extLst>
      <p:ext uri="{BB962C8B-B14F-4D97-AF65-F5344CB8AC3E}">
        <p14:creationId xmlns:p14="http://schemas.microsoft.com/office/powerpoint/2010/main" xmlns="" val="3420936849"/>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3" y="765175"/>
            <a:ext cx="8715375" cy="5688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eaLnBrk="1" hangingPunct="1">
              <a:lnSpc>
                <a:spcPct val="100000"/>
              </a:lnSpc>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eaLnBrk="1" hangingPunct="1">
              <a:lnSpc>
                <a:spcPct val="100000"/>
              </a:lnSpc>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eaLnBrk="1" hangingPunct="1">
              <a:lnSpc>
                <a:spcPct val="100000"/>
              </a:lnSpc>
              <a:defRPr/>
            </a:pPr>
            <a:fld id="{B76AF73F-F6FD-4BDC-A9EF-5679158CAE76}" type="slidenum">
              <a:rPr lang="en-US" altLang="zh-CN" b="0"/>
              <a:pPr eaLnBrk="1" hangingPunct="1">
                <a:lnSpc>
                  <a:spcPct val="100000"/>
                </a:lnSpc>
                <a:defRPr/>
              </a:pPr>
              <a:t>‹#›</a:t>
            </a:fld>
            <a:endParaRPr lang="en-US" altLang="zh-CN" b="0" dirty="0"/>
          </a:p>
        </p:txBody>
      </p:sp>
      <p:sp>
        <p:nvSpPr>
          <p:cNvPr id="1030" name="Text Box 6"/>
          <p:cNvSpPr txBox="1">
            <a:spLocks noChangeArrowheads="1"/>
          </p:cNvSpPr>
          <p:nvPr/>
        </p:nvSpPr>
        <p:spPr bwMode="auto">
          <a:xfrm>
            <a:off x="4140200" y="6643688"/>
            <a:ext cx="5003800" cy="184150"/>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lnSpc>
                <a:spcPct val="100000"/>
              </a:lnSpc>
              <a:spcBef>
                <a:spcPct val="0"/>
              </a:spcBef>
              <a:buClrTx/>
              <a:buFontTx/>
              <a:buNone/>
              <a:defRPr/>
            </a:pPr>
            <a:r>
              <a:rPr kumimoji="1" lang="zh-CN" altLang="en-US" sz="1200"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0"/>
            <a:ext cx="9144000" cy="0"/>
          </a:xfrm>
          <a:prstGeom prst="line">
            <a:avLst/>
          </a:prstGeom>
          <a:noFill/>
          <a:ln w="19050">
            <a:solidFill>
              <a:srgbClr val="0000FF"/>
            </a:solidFill>
            <a:round/>
            <a:headEnd/>
            <a:tailEnd/>
          </a:ln>
          <a:extLst>
            <a:ext uri="{909E8E84-426E-40DD-AFC4-6F175D3DCCD1}">
              <a14:hiddenFill xmlns:a14="http://schemas.microsoft.com/office/drawing/2010/main" xmlns="">
                <a:noFill/>
              </a14:hiddenFill>
            </a:ext>
          </a:extLst>
        </p:spPr>
        <p:txBody>
          <a:bodyPr wrap="none" anchor="ctr"/>
          <a:lstStyle/>
          <a:p>
            <a:pPr algn="l" eaLnBrk="1" hangingPunct="1">
              <a:lnSpc>
                <a:spcPct val="100000"/>
              </a:lnSpc>
              <a:spcBef>
                <a:spcPct val="0"/>
              </a:spcBef>
              <a:buClrTx/>
              <a:buFontTx/>
              <a:buNone/>
            </a:pPr>
            <a:endParaRPr kumimoji="1" lang="zh-CN" altLang="en-US" b="0">
              <a:solidFill>
                <a:srgbClr val="000000"/>
              </a:solidFill>
              <a:latin typeface="Times New Roman"/>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77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0"/>
            <a:ext cx="8858250" cy="66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xmlns="" val="304577881"/>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10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__1.docx"/></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5.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6.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7.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a:spLocks noChangeShapeType="1"/>
          </p:cNvSpPr>
          <p:nvPr/>
        </p:nvSpPr>
        <p:spPr bwMode="auto">
          <a:xfrm>
            <a:off x="457200" y="1143000"/>
            <a:ext cx="8229600" cy="0"/>
          </a:xfrm>
          <a:prstGeom prst="line">
            <a:avLst/>
          </a:prstGeom>
          <a:noFill/>
          <a:ln w="152400">
            <a:solidFill>
              <a:schemeClr val="accent2"/>
            </a:solidFill>
            <a:round/>
            <a:headEnd/>
            <a:tailEnd/>
          </a:ln>
          <a:extLst>
            <a:ext uri="{909E8E84-426E-40DD-AFC4-6F175D3DCCD1}">
              <a14:hiddenFill xmlns:a14="http://schemas.microsoft.com/office/drawing/2010/main" xmlns="">
                <a:noFill/>
              </a14:hiddenFill>
            </a:ext>
          </a:extLst>
        </p:spPr>
        <p:txBody>
          <a:bodyPr/>
          <a:lstStyle/>
          <a:p>
            <a:pPr algn="l" eaLnBrk="1" hangingPunct="1">
              <a:lnSpc>
                <a:spcPct val="100000"/>
              </a:lnSpc>
              <a:spcBef>
                <a:spcPct val="0"/>
              </a:spcBef>
              <a:buClrTx/>
              <a:buFontTx/>
              <a:buNone/>
            </a:pPr>
            <a:endParaRPr kumimoji="1" lang="zh-CN" altLang="en-US" b="0">
              <a:solidFill>
                <a:srgbClr val="000000"/>
              </a:solidFill>
              <a:latin typeface="Times New Roman"/>
              <a:ea typeface="宋体"/>
            </a:endParaRPr>
          </a:p>
        </p:txBody>
      </p:sp>
      <p:sp>
        <p:nvSpPr>
          <p:cNvPr id="14339" name="Rectangle 7"/>
          <p:cNvSpPr>
            <a:spLocks noChangeArrowheads="1"/>
          </p:cNvSpPr>
          <p:nvPr/>
        </p:nvSpPr>
        <p:spPr bwMode="auto">
          <a:xfrm>
            <a:off x="457200" y="1196752"/>
            <a:ext cx="8207188" cy="30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lnSpc>
                <a:spcPct val="100000"/>
              </a:lnSpc>
              <a:spcBef>
                <a:spcPct val="0"/>
              </a:spcBef>
              <a:buClrTx/>
              <a:buFontTx/>
              <a:buNone/>
            </a:pPr>
            <a:r>
              <a:rPr kumimoji="1" lang="zh-CN" altLang="en-US" sz="4000" b="0" dirty="0" smtClean="0">
                <a:solidFill>
                  <a:srgbClr val="000000"/>
                </a:solidFill>
                <a:latin typeface="黑体" pitchFamily="49" charset="-122"/>
                <a:ea typeface="黑体" pitchFamily="49" charset="-122"/>
              </a:rPr>
              <a:t>计算机组成原理</a:t>
            </a:r>
            <a:endParaRPr kumimoji="1" lang="en-US" altLang="zh-CN" sz="4000" b="0" dirty="0" smtClean="0">
              <a:solidFill>
                <a:srgbClr val="000000"/>
              </a:solidFill>
              <a:latin typeface="黑体" pitchFamily="49" charset="-122"/>
              <a:ea typeface="黑体" pitchFamily="49" charset="-122"/>
            </a:endParaRPr>
          </a:p>
          <a:p>
            <a:pPr algn="ctr" eaLnBrk="1" hangingPunct="1">
              <a:lnSpc>
                <a:spcPct val="100000"/>
              </a:lnSpc>
              <a:spcBef>
                <a:spcPct val="0"/>
              </a:spcBef>
              <a:buClrTx/>
              <a:buFontTx/>
              <a:buNone/>
            </a:pPr>
            <a:endParaRPr kumimoji="1" lang="en-US" altLang="zh-CN" sz="4000" b="0" dirty="0" smtClean="0">
              <a:solidFill>
                <a:srgbClr val="000000"/>
              </a:solidFill>
              <a:latin typeface="黑体" pitchFamily="49" charset="-122"/>
              <a:ea typeface="黑体" pitchFamily="49" charset="-122"/>
            </a:endParaRPr>
          </a:p>
          <a:p>
            <a:pPr algn="ctr" eaLnBrk="1" hangingPunct="1">
              <a:lnSpc>
                <a:spcPct val="100000"/>
              </a:lnSpc>
              <a:spcBef>
                <a:spcPts val="1200"/>
              </a:spcBef>
              <a:buClrTx/>
              <a:buFontTx/>
              <a:buNone/>
            </a:pPr>
            <a:r>
              <a:rPr kumimoji="1" lang="en-US" altLang="zh-CN" sz="4800" b="0" dirty="0" err="1" smtClean="0">
                <a:solidFill>
                  <a:srgbClr val="FF0000"/>
                </a:solidFill>
                <a:latin typeface="Cambria" pitchFamily="18" charset="0"/>
                <a:ea typeface="黑体" pitchFamily="49" charset="-122"/>
              </a:rPr>
              <a:t>VerilogHDL</a:t>
            </a:r>
            <a:endParaRPr kumimoji="1" lang="en-US" altLang="zh-CN" sz="4800" b="0" dirty="0" smtClean="0">
              <a:solidFill>
                <a:srgbClr val="FF0000"/>
              </a:solidFill>
              <a:latin typeface="Cambria" pitchFamily="18" charset="0"/>
              <a:ea typeface="黑体" pitchFamily="49" charset="-122"/>
            </a:endParaRPr>
          </a:p>
        </p:txBody>
      </p:sp>
      <p:sp>
        <p:nvSpPr>
          <p:cNvPr id="6" name="Text Box 9"/>
          <p:cNvSpPr txBox="1">
            <a:spLocks noChangeArrowheads="1"/>
          </p:cNvSpPr>
          <p:nvPr/>
        </p:nvSpPr>
        <p:spPr bwMode="auto">
          <a:xfrm>
            <a:off x="2362200" y="457200"/>
            <a:ext cx="441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spcBef>
                <a:spcPct val="50000"/>
              </a:spcBef>
            </a:pPr>
            <a:r>
              <a:rPr lang="zh-CN" altLang="en-US" dirty="0">
                <a:latin typeface="黑体" pitchFamily="49" charset="-122"/>
                <a:ea typeface="黑体" pitchFamily="49" charset="-122"/>
              </a:rPr>
              <a:t>计算机学院学科基础课</a:t>
            </a:r>
          </a:p>
        </p:txBody>
      </p:sp>
    </p:spTree>
    <p:extLst>
      <p:ext uri="{BB962C8B-B14F-4D97-AF65-F5344CB8AC3E}">
        <p14:creationId xmlns:p14="http://schemas.microsoft.com/office/powerpoint/2010/main" xmlns="" val="2267588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07BADE7-234C-4DD8-88E5-3AD29E39EEB3}" type="slidenum">
              <a:rPr lang="ko-KR" altLang="en-US" sz="1600" smtClean="0">
                <a:solidFill>
                  <a:schemeClr val="accent2"/>
                </a:solidFill>
                <a:latin typeface="Verdana" pitchFamily="34" charset="0"/>
                <a:ea typeface="Gulim" pitchFamily="34" charset="-127"/>
              </a:rPr>
              <a:pPr/>
              <a:t>10</a:t>
            </a:fld>
            <a:endParaRPr lang="en-US" altLang="ko-KR" sz="1600" smtClean="0">
              <a:solidFill>
                <a:schemeClr val="accent2"/>
              </a:solidFill>
              <a:latin typeface="Verdana" pitchFamily="34" charset="0"/>
              <a:ea typeface="Gulim" pitchFamily="34" charset="-127"/>
            </a:endParaRPr>
          </a:p>
        </p:txBody>
      </p:sp>
      <p:sp>
        <p:nvSpPr>
          <p:cNvPr id="24579" name="Rectangle 2"/>
          <p:cNvSpPr>
            <a:spLocks noGrp="1" noChangeArrowheads="1"/>
          </p:cNvSpPr>
          <p:nvPr>
            <p:ph type="title"/>
          </p:nvPr>
        </p:nvSpPr>
        <p:spPr>
          <a:xfrm>
            <a:off x="1765300" y="404813"/>
            <a:ext cx="6515100" cy="393700"/>
          </a:xfrm>
        </p:spPr>
        <p:txBody>
          <a:bodyPr/>
          <a:lstStyle/>
          <a:p>
            <a:r>
              <a:rPr lang="en-US" altLang="zh-CN" smtClean="0">
                <a:solidFill>
                  <a:srgbClr val="FFCC00"/>
                </a:solidFill>
                <a:latin typeface="Arial" charset="0"/>
                <a:ea typeface="黑体" pitchFamily="49" charset="-122"/>
              </a:rPr>
              <a:t>2.5.1  Verilog HDL</a:t>
            </a:r>
            <a:r>
              <a:rPr lang="zh-CN" altLang="en-US" smtClean="0">
                <a:solidFill>
                  <a:srgbClr val="FFCC00"/>
                </a:solidFill>
                <a:latin typeface="Arial" charset="0"/>
                <a:ea typeface="黑体" pitchFamily="49" charset="-122"/>
              </a:rPr>
              <a:t>基本结构</a:t>
            </a:r>
          </a:p>
        </p:txBody>
      </p:sp>
      <p:sp>
        <p:nvSpPr>
          <p:cNvPr id="24580" name="Rectangle 3"/>
          <p:cNvSpPr>
            <a:spLocks noGrp="1" noChangeArrowheads="1"/>
          </p:cNvSpPr>
          <p:nvPr>
            <p:ph type="body" idx="1"/>
          </p:nvPr>
        </p:nvSpPr>
        <p:spPr>
          <a:xfrm>
            <a:off x="336550" y="1079500"/>
            <a:ext cx="7608888" cy="3875088"/>
          </a:xfrm>
        </p:spPr>
        <p:txBody>
          <a:bodyPr/>
          <a:lstStyle/>
          <a:p>
            <a:pPr algn="just">
              <a:buFont typeface="Wingdings" pitchFamily="2" charset="2"/>
              <a:buNone/>
            </a:pPr>
            <a:r>
              <a:rPr lang="zh-CN" altLang="en-US" sz="2400" dirty="0" smtClean="0">
                <a:latin typeface="Arial" charset="0"/>
                <a:ea typeface="宋体" charset="-122"/>
              </a:rPr>
              <a:t>一、简单的</a:t>
            </a:r>
            <a:r>
              <a:rPr lang="en-US" altLang="zh-CN" sz="2400" dirty="0" smtClean="0">
                <a:latin typeface="Arial" charset="0"/>
                <a:ea typeface="宋体" charset="-122"/>
              </a:rPr>
              <a:t>Verilog HDL</a:t>
            </a:r>
            <a:r>
              <a:rPr lang="zh-CN" altLang="en-US" sz="2400" dirty="0" smtClean="0">
                <a:latin typeface="Arial" charset="0"/>
                <a:ea typeface="宋体" charset="-122"/>
              </a:rPr>
              <a:t>例子</a:t>
            </a:r>
          </a:p>
          <a:p>
            <a:pPr algn="just">
              <a:buFont typeface="Wingdings" pitchFamily="2" charset="2"/>
              <a:buNone/>
            </a:pPr>
            <a:r>
              <a:rPr kumimoji="1" lang="en-US" altLang="zh-CN" sz="2200" dirty="0" smtClean="0">
                <a:solidFill>
                  <a:srgbClr val="FF0066"/>
                </a:solidFill>
                <a:latin typeface="Arial" charset="0"/>
                <a:ea typeface="宋体" charset="-122"/>
              </a:rPr>
              <a:t>【</a:t>
            </a:r>
            <a:r>
              <a:rPr kumimoji="1" lang="zh-CN" altLang="en-US" sz="2200" dirty="0" smtClean="0">
                <a:solidFill>
                  <a:srgbClr val="FF0066"/>
                </a:solidFill>
                <a:latin typeface="Arial" charset="0"/>
                <a:ea typeface="宋体" charset="-122"/>
              </a:rPr>
              <a:t>例</a:t>
            </a:r>
            <a:r>
              <a:rPr kumimoji="1" lang="en-US" altLang="zh-CN" sz="2200" dirty="0" smtClean="0">
                <a:solidFill>
                  <a:srgbClr val="FF0066"/>
                </a:solidFill>
                <a:latin typeface="Arial" charset="0"/>
                <a:ea typeface="宋体" charset="-122"/>
              </a:rPr>
              <a:t>2.13】</a:t>
            </a:r>
            <a:r>
              <a:rPr lang="en-US" altLang="zh-CN" sz="2000" dirty="0" smtClean="0">
                <a:latin typeface="Arial" charset="0"/>
                <a:ea typeface="宋体" charset="-122"/>
              </a:rPr>
              <a:t> </a:t>
            </a:r>
            <a:r>
              <a:rPr lang="en-US" altLang="zh-CN" sz="2200" dirty="0">
                <a:solidFill>
                  <a:srgbClr val="CC6600"/>
                </a:solidFill>
                <a:latin typeface="Arial" charset="0"/>
                <a:ea typeface="宋体" charset="-122"/>
              </a:rPr>
              <a:t>1</a:t>
            </a:r>
            <a:r>
              <a:rPr lang="zh-CN" altLang="en-US" sz="2200" dirty="0" smtClean="0">
                <a:solidFill>
                  <a:srgbClr val="CC6600"/>
                </a:solidFill>
                <a:latin typeface="Arial" charset="0"/>
                <a:ea typeface="宋体" charset="-122"/>
              </a:rPr>
              <a:t>位全加器</a:t>
            </a:r>
          </a:p>
          <a:p>
            <a:pPr algn="just">
              <a:spcBef>
                <a:spcPts val="0"/>
              </a:spcBef>
              <a:buNone/>
            </a:pPr>
            <a:r>
              <a:rPr lang="en-US" altLang="zh-CN" b="0" dirty="0" smtClean="0">
                <a:latin typeface="宋体" charset="-122"/>
                <a:ea typeface="宋体" charset="-122"/>
              </a:rPr>
              <a:t>	</a:t>
            </a:r>
            <a:r>
              <a:rPr lang="en-US" altLang="zh-CN" sz="2000" b="0" dirty="0" smtClean="0">
                <a:latin typeface="宋体" charset="-122"/>
                <a:ea typeface="宋体" charset="-122"/>
              </a:rPr>
              <a:t>module  </a:t>
            </a:r>
            <a:r>
              <a:rPr lang="en-US" altLang="zh-CN" sz="2000" b="0" dirty="0">
                <a:latin typeface="宋体" charset="-122"/>
                <a:ea typeface="宋体" charset="-122"/>
              </a:rPr>
              <a:t>adder_1b( </a:t>
            </a:r>
            <a:r>
              <a:rPr lang="en-US" altLang="zh-CN" sz="2000" b="0" dirty="0" err="1">
                <a:latin typeface="宋体" charset="-122"/>
                <a:ea typeface="宋体" charset="-122"/>
              </a:rPr>
              <a:t>cout</a:t>
            </a:r>
            <a:r>
              <a:rPr lang="en-US" altLang="zh-CN" sz="2000" b="0" dirty="0">
                <a:latin typeface="宋体" charset="-122"/>
                <a:ea typeface="宋体" charset="-122"/>
              </a:rPr>
              <a:t>, sum, a, b, </a:t>
            </a:r>
            <a:r>
              <a:rPr lang="en-US" altLang="zh-CN" sz="2000" b="0" dirty="0" err="1">
                <a:latin typeface="宋体" charset="-122"/>
                <a:ea typeface="宋体" charset="-122"/>
              </a:rPr>
              <a:t>carryin</a:t>
            </a:r>
            <a:r>
              <a:rPr lang="en-US" altLang="zh-CN" sz="2000" b="0" dirty="0">
                <a:latin typeface="宋体" charset="-122"/>
                <a:ea typeface="宋体" charset="-122"/>
              </a:rPr>
              <a:t> ) ;</a:t>
            </a: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output  </a:t>
            </a:r>
            <a:r>
              <a:rPr lang="en-US" altLang="zh-CN" sz="2000" b="0" dirty="0" err="1">
                <a:latin typeface="宋体" charset="-122"/>
                <a:ea typeface="宋体" charset="-122"/>
              </a:rPr>
              <a:t>cout</a:t>
            </a:r>
            <a:r>
              <a:rPr lang="en-US" altLang="zh-CN" sz="2000" b="0" dirty="0">
                <a:latin typeface="宋体" charset="-122"/>
                <a:ea typeface="宋体" charset="-122"/>
              </a:rPr>
              <a:t> </a:t>
            </a:r>
            <a:r>
              <a:rPr lang="en-US" altLang="zh-CN" sz="2000" b="0" dirty="0" smtClean="0">
                <a:latin typeface="宋体" charset="-122"/>
                <a:ea typeface="宋体" charset="-122"/>
              </a:rPr>
              <a:t>;			//carryout</a:t>
            </a:r>
            <a:endParaRPr lang="en-US" altLang="zh-CN" sz="2000" b="0" dirty="0">
              <a:latin typeface="宋体" charset="-122"/>
              <a:ea typeface="宋体" charset="-122"/>
            </a:endParaRP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output  </a:t>
            </a:r>
            <a:r>
              <a:rPr lang="en-US" altLang="zh-CN" sz="2000" b="0" dirty="0">
                <a:latin typeface="宋体" charset="-122"/>
                <a:ea typeface="宋体" charset="-122"/>
              </a:rPr>
              <a:t>sum ;             </a:t>
            </a:r>
            <a:r>
              <a:rPr lang="en-US" altLang="zh-CN" sz="2000" b="0" dirty="0" smtClean="0">
                <a:latin typeface="宋体" charset="-122"/>
                <a:ea typeface="宋体" charset="-122"/>
              </a:rPr>
              <a:t>	// </a:t>
            </a:r>
            <a:r>
              <a:rPr lang="en-US" altLang="zh-CN" sz="2000" b="0" dirty="0">
                <a:latin typeface="宋体" charset="-122"/>
                <a:ea typeface="宋体" charset="-122"/>
              </a:rPr>
              <a:t>sum</a:t>
            </a: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input   </a:t>
            </a:r>
            <a:r>
              <a:rPr lang="en-US" altLang="zh-CN" sz="2000" b="0" dirty="0">
                <a:latin typeface="宋体" charset="-122"/>
                <a:ea typeface="宋体" charset="-122"/>
              </a:rPr>
              <a:t>a, b ;       </a:t>
            </a:r>
            <a:r>
              <a:rPr lang="en-US" altLang="zh-CN" sz="2000" b="0" dirty="0" smtClean="0">
                <a:latin typeface="宋体" charset="-122"/>
                <a:ea typeface="宋体" charset="-122"/>
              </a:rPr>
              <a:t>     	// </a:t>
            </a:r>
            <a:r>
              <a:rPr lang="en-US" altLang="zh-CN" sz="2000" b="0" dirty="0">
                <a:latin typeface="宋体" charset="-122"/>
                <a:ea typeface="宋体" charset="-122"/>
              </a:rPr>
              <a:t>a, b </a:t>
            </a:r>
          </a:p>
          <a:p>
            <a:pPr algn="just">
              <a:spcBef>
                <a:spcPts val="0"/>
              </a:spcBef>
              <a:buNone/>
            </a:pPr>
            <a:r>
              <a:rPr lang="en-US" altLang="zh-CN" sz="2000" b="0" dirty="0">
                <a:latin typeface="宋体" charset="-122"/>
                <a:ea typeface="宋体" charset="-122"/>
              </a:rPr>
              <a:t>    </a:t>
            </a:r>
            <a:r>
              <a:rPr lang="en-US" altLang="zh-CN" sz="2000" b="0" dirty="0" smtClean="0">
                <a:latin typeface="宋体" charset="-122"/>
                <a:ea typeface="宋体" charset="-122"/>
              </a:rPr>
              <a:t>	input   </a:t>
            </a:r>
            <a:r>
              <a:rPr lang="en-US" altLang="zh-CN" sz="2000" b="0" dirty="0" err="1">
                <a:latin typeface="宋体" charset="-122"/>
                <a:ea typeface="宋体" charset="-122"/>
              </a:rPr>
              <a:t>cin</a:t>
            </a:r>
            <a:r>
              <a:rPr lang="en-US" altLang="zh-CN" sz="2000" b="0" dirty="0">
                <a:latin typeface="宋体" charset="-122"/>
                <a:ea typeface="宋体" charset="-122"/>
              </a:rPr>
              <a:t> ;        </a:t>
            </a:r>
            <a:r>
              <a:rPr lang="en-US" altLang="zh-CN" sz="2000" b="0" dirty="0" smtClean="0">
                <a:latin typeface="宋体" charset="-122"/>
                <a:ea typeface="宋体" charset="-122"/>
              </a:rPr>
              <a:t>     	// </a:t>
            </a:r>
            <a:r>
              <a:rPr lang="en-US" altLang="zh-CN" sz="2000" b="0" dirty="0" err="1">
                <a:latin typeface="宋体" charset="-122"/>
                <a:ea typeface="宋体" charset="-122"/>
              </a:rPr>
              <a:t>carryin</a:t>
            </a:r>
            <a:endParaRPr lang="en-US" altLang="zh-CN" sz="2000" b="0" dirty="0">
              <a:latin typeface="宋体" charset="-122"/>
              <a:ea typeface="宋体" charset="-122"/>
            </a:endParaRPr>
          </a:p>
          <a:p>
            <a:pPr algn="just">
              <a:spcBef>
                <a:spcPts val="0"/>
              </a:spcBef>
              <a:buNone/>
            </a:pPr>
            <a:r>
              <a:rPr lang="en-US" altLang="zh-CN" sz="2000" b="0" dirty="0">
                <a:latin typeface="宋体" charset="-122"/>
                <a:ea typeface="宋体" charset="-122"/>
              </a:rPr>
              <a:t>    </a:t>
            </a:r>
          </a:p>
          <a:p>
            <a:pPr algn="just">
              <a:spcBef>
                <a:spcPts val="0"/>
              </a:spcBef>
              <a:buNone/>
            </a:pPr>
            <a:r>
              <a:rPr lang="en-US" altLang="zh-CN" sz="2000" b="0" dirty="0" smtClean="0">
                <a:latin typeface="宋体" charset="-122"/>
                <a:ea typeface="宋体" charset="-122"/>
              </a:rPr>
              <a:t>		assign  </a:t>
            </a:r>
            <a:r>
              <a:rPr lang="en-US" altLang="zh-CN" sz="2000" b="0" dirty="0">
                <a:latin typeface="宋体" charset="-122"/>
                <a:ea typeface="宋体" charset="-122"/>
              </a:rPr>
              <a:t>{</a:t>
            </a:r>
            <a:r>
              <a:rPr lang="en-US" altLang="zh-CN" sz="2000" b="0" dirty="0" err="1">
                <a:latin typeface="宋体" charset="-122"/>
                <a:ea typeface="宋体" charset="-122"/>
              </a:rPr>
              <a:t>cout</a:t>
            </a:r>
            <a:r>
              <a:rPr lang="en-US" altLang="zh-CN" sz="2000" b="0" dirty="0">
                <a:latin typeface="宋体" charset="-122"/>
                <a:ea typeface="宋体" charset="-122"/>
              </a:rPr>
              <a:t>, sum} = a + b + </a:t>
            </a:r>
            <a:r>
              <a:rPr lang="en-US" altLang="zh-CN" sz="2000" b="0" dirty="0" err="1">
                <a:latin typeface="宋体" charset="-122"/>
                <a:ea typeface="宋体" charset="-122"/>
              </a:rPr>
              <a:t>cin</a:t>
            </a:r>
            <a:r>
              <a:rPr lang="en-US" altLang="zh-CN" sz="2000" b="0" dirty="0">
                <a:latin typeface="宋体" charset="-122"/>
                <a:ea typeface="宋体" charset="-122"/>
              </a:rPr>
              <a:t> ;</a:t>
            </a:r>
          </a:p>
          <a:p>
            <a:pPr algn="just">
              <a:spcBef>
                <a:spcPts val="0"/>
              </a:spcBef>
              <a:buNone/>
            </a:pPr>
            <a:r>
              <a:rPr lang="en-US" altLang="zh-CN" sz="2000" b="0" dirty="0">
                <a:latin typeface="宋体" charset="-122"/>
                <a:ea typeface="宋体" charset="-122"/>
              </a:rPr>
              <a:t>    </a:t>
            </a:r>
          </a:p>
          <a:p>
            <a:pPr algn="just">
              <a:spcBef>
                <a:spcPts val="0"/>
              </a:spcBef>
              <a:buNone/>
            </a:pPr>
            <a:r>
              <a:rPr lang="en-US" altLang="zh-CN" sz="2000" b="0" dirty="0" smtClean="0">
                <a:latin typeface="宋体" charset="-122"/>
                <a:ea typeface="宋体" charset="-122"/>
              </a:rPr>
              <a:t>	</a:t>
            </a:r>
            <a:r>
              <a:rPr lang="en-US" altLang="zh-CN" sz="2000" b="0" dirty="0" err="1" smtClean="0">
                <a:latin typeface="宋体" charset="-122"/>
                <a:ea typeface="宋体" charset="-122"/>
              </a:rPr>
              <a:t>endmodule</a:t>
            </a:r>
            <a:endParaRPr lang="en-US" altLang="zh-CN" sz="2000" dirty="0" smtClean="0">
              <a:latin typeface="Times New Roman" pitchFamily="18" charset="0"/>
              <a:ea typeface="宋体" charset="-122"/>
            </a:endParaRPr>
          </a:p>
        </p:txBody>
      </p:sp>
      <p:grpSp>
        <p:nvGrpSpPr>
          <p:cNvPr id="2" name="Group 4"/>
          <p:cNvGrpSpPr>
            <a:grpSpLocks/>
          </p:cNvGrpSpPr>
          <p:nvPr/>
        </p:nvGrpSpPr>
        <p:grpSpPr bwMode="auto">
          <a:xfrm>
            <a:off x="7543800" y="2454275"/>
            <a:ext cx="1165225" cy="847725"/>
            <a:chOff x="4752" y="1626"/>
            <a:chExt cx="912" cy="534"/>
          </a:xfrm>
        </p:grpSpPr>
        <p:grpSp>
          <p:nvGrpSpPr>
            <p:cNvPr id="24587" name="Group 5"/>
            <p:cNvGrpSpPr>
              <a:grpSpLocks/>
            </p:cNvGrpSpPr>
            <p:nvPr/>
          </p:nvGrpSpPr>
          <p:grpSpPr bwMode="auto">
            <a:xfrm>
              <a:off x="4752" y="1776"/>
              <a:ext cx="192" cy="384"/>
              <a:chOff x="4752" y="1776"/>
              <a:chExt cx="192" cy="384"/>
            </a:xfrm>
          </p:grpSpPr>
          <p:sp>
            <p:nvSpPr>
              <p:cNvPr id="24589" name="Line 6"/>
              <p:cNvSpPr>
                <a:spLocks noChangeShapeType="1"/>
              </p:cNvSpPr>
              <p:nvPr/>
            </p:nvSpPr>
            <p:spPr bwMode="auto">
              <a:xfrm>
                <a:off x="4752" y="1776"/>
                <a:ext cx="192" cy="144"/>
              </a:xfrm>
              <a:prstGeom prst="line">
                <a:avLst/>
              </a:prstGeom>
              <a:noFill/>
              <a:ln w="9525">
                <a:solidFill>
                  <a:srgbClr val="CC6600"/>
                </a:solidFill>
                <a:round/>
                <a:headEnd/>
                <a:tailEnd type="triangle" w="med" len="med"/>
              </a:ln>
              <a:extLst>
                <a:ext uri="{909E8E84-426E-40DD-AFC4-6F175D3DCCD1}">
                  <a14:hiddenFill xmlns:a14="http://schemas.microsoft.com/office/drawing/2010/main" xmlns="">
                    <a:noFill/>
                  </a14:hiddenFill>
                </a:ext>
              </a:extLst>
            </p:spPr>
            <p:txBody>
              <a:bodyPr anchor="b"/>
              <a:lstStyle/>
              <a:p>
                <a:endParaRPr lang="zh-CN" altLang="en-US"/>
              </a:p>
            </p:txBody>
          </p:sp>
          <p:sp>
            <p:nvSpPr>
              <p:cNvPr id="24590" name="Line 7"/>
              <p:cNvSpPr>
                <a:spLocks noChangeShapeType="1"/>
              </p:cNvSpPr>
              <p:nvPr/>
            </p:nvSpPr>
            <p:spPr bwMode="auto">
              <a:xfrm flipV="1">
                <a:off x="4752" y="1968"/>
                <a:ext cx="192" cy="192"/>
              </a:xfrm>
              <a:prstGeom prst="line">
                <a:avLst/>
              </a:prstGeom>
              <a:noFill/>
              <a:ln w="9525">
                <a:solidFill>
                  <a:srgbClr val="CC6600"/>
                </a:solidFill>
                <a:round/>
                <a:headEnd/>
                <a:tailEnd type="triangle" w="med" len="med"/>
              </a:ln>
              <a:extLst>
                <a:ext uri="{909E8E84-426E-40DD-AFC4-6F175D3DCCD1}">
                  <a14:hiddenFill xmlns:a14="http://schemas.microsoft.com/office/drawing/2010/main" xmlns="">
                    <a:noFill/>
                  </a14:hiddenFill>
                </a:ext>
              </a:extLst>
            </p:spPr>
            <p:txBody>
              <a:bodyPr anchor="b"/>
              <a:lstStyle/>
              <a:p>
                <a:endParaRPr lang="zh-CN" altLang="en-US"/>
              </a:p>
            </p:txBody>
          </p:sp>
        </p:grpSp>
        <p:sp>
          <p:nvSpPr>
            <p:cNvPr id="24588" name="Text Box 8"/>
            <p:cNvSpPr txBox="1">
              <a:spLocks noChangeArrowheads="1"/>
            </p:cNvSpPr>
            <p:nvPr/>
          </p:nvSpPr>
          <p:spPr bwMode="auto">
            <a:xfrm>
              <a:off x="4992" y="1626"/>
              <a:ext cx="672" cy="448"/>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2000">
                  <a:latin typeface="Times New Roman" pitchFamily="18" charset="0"/>
                </a:rPr>
                <a:t>I/O</a:t>
              </a:r>
              <a:r>
                <a:rPr lang="zh-CN" altLang="en-US" sz="2000">
                  <a:latin typeface="Tahoma" pitchFamily="34" charset="0"/>
                </a:rPr>
                <a:t>说明</a:t>
              </a:r>
            </a:p>
          </p:txBody>
        </p:sp>
      </p:grpSp>
      <p:sp>
        <p:nvSpPr>
          <p:cNvPr id="381961" name="Text Box 9"/>
          <p:cNvSpPr txBox="1">
            <a:spLocks noChangeArrowheads="1"/>
          </p:cNvSpPr>
          <p:nvPr/>
        </p:nvSpPr>
        <p:spPr bwMode="auto">
          <a:xfrm>
            <a:off x="6400800" y="1916113"/>
            <a:ext cx="1219200" cy="403225"/>
          </a:xfrm>
          <a:prstGeom prst="rect">
            <a:avLst/>
          </a:prstGeom>
          <a:solidFill>
            <a:srgbClr val="66FFCC"/>
          </a:solidFill>
          <a:ln w="6350">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000">
                <a:latin typeface="Arial" charset="0"/>
              </a:rPr>
              <a:t>端口定义</a:t>
            </a:r>
          </a:p>
        </p:txBody>
      </p:sp>
      <p:sp>
        <p:nvSpPr>
          <p:cNvPr id="381962" name="Text Box 10"/>
          <p:cNvSpPr txBox="1">
            <a:spLocks noChangeArrowheads="1"/>
          </p:cNvSpPr>
          <p:nvPr/>
        </p:nvSpPr>
        <p:spPr bwMode="auto">
          <a:xfrm>
            <a:off x="6400800" y="3868738"/>
            <a:ext cx="1219200"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功能描述</a:t>
            </a:r>
          </a:p>
        </p:txBody>
      </p:sp>
      <p:sp>
        <p:nvSpPr>
          <p:cNvPr id="381963" name="AutoShape 11"/>
          <p:cNvSpPr>
            <a:spLocks noChangeArrowheads="1"/>
          </p:cNvSpPr>
          <p:nvPr/>
        </p:nvSpPr>
        <p:spPr bwMode="auto">
          <a:xfrm>
            <a:off x="3390900" y="1592263"/>
            <a:ext cx="1981200" cy="381000"/>
          </a:xfrm>
          <a:prstGeom prst="wedgeRoundRectCallout">
            <a:avLst>
              <a:gd name="adj1" fmla="val -71074"/>
              <a:gd name="adj2" fmla="val 65417"/>
              <a:gd name="adj3" fmla="val 16667"/>
            </a:avLst>
          </a:prstGeom>
          <a:solidFill>
            <a:srgbClr val="FFFF99"/>
          </a:solidFill>
          <a:ln w="6350">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楷体_GB2312" pitchFamily="49" charset="-122"/>
                <a:ea typeface="楷体_GB2312" pitchFamily="49" charset="-122"/>
              </a:rPr>
              <a:t>模块名</a:t>
            </a:r>
            <a:r>
              <a:rPr lang="en-US" altLang="zh-CN" sz="1800">
                <a:latin typeface="楷体_GB2312" pitchFamily="49" charset="-122"/>
                <a:ea typeface="楷体_GB2312" pitchFamily="49" charset="-122"/>
              </a:rPr>
              <a:t>(</a:t>
            </a:r>
            <a:r>
              <a:rPr lang="zh-CN" altLang="en-US" sz="1800">
                <a:latin typeface="楷体_GB2312" pitchFamily="49" charset="-122"/>
                <a:ea typeface="楷体_GB2312" pitchFamily="49" charset="-122"/>
              </a:rPr>
              <a:t>文件名</a:t>
            </a:r>
            <a:r>
              <a:rPr lang="en-US" altLang="zh-CN" sz="1800">
                <a:latin typeface="楷体_GB2312" pitchFamily="49" charset="-122"/>
                <a:ea typeface="楷体_GB2312" pitchFamily="49" charset="-122"/>
              </a:rPr>
              <a:t>)</a:t>
            </a:r>
          </a:p>
        </p:txBody>
      </p:sp>
      <p:sp>
        <p:nvSpPr>
          <p:cNvPr id="381964" name="AutoShape 12"/>
          <p:cNvSpPr>
            <a:spLocks noChangeArrowheads="1"/>
          </p:cNvSpPr>
          <p:nvPr/>
        </p:nvSpPr>
        <p:spPr bwMode="auto">
          <a:xfrm>
            <a:off x="498475" y="4943475"/>
            <a:ext cx="8210550" cy="1431925"/>
          </a:xfrm>
          <a:prstGeom prst="horizontalScroll">
            <a:avLst>
              <a:gd name="adj" fmla="val 1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spAutoFit/>
          </a:bodyPr>
          <a:lstStyle/>
          <a:p>
            <a:pPr marL="280988" indent="-280988" algn="l">
              <a:lnSpc>
                <a:spcPct val="100000"/>
              </a:lnSpc>
              <a:spcBef>
                <a:spcPct val="0"/>
              </a:spcBef>
              <a:buClr>
                <a:schemeClr val="hlink"/>
              </a:buClr>
              <a:buSzPct val="80000"/>
              <a:buFont typeface="Wingdings" pitchFamily="2" charset="2"/>
              <a:buChar char="v"/>
            </a:pPr>
            <a:r>
              <a:rPr lang="zh-CN" altLang="en-US" sz="2200" dirty="0">
                <a:latin typeface="Arial" charset="0"/>
                <a:ea typeface="楷体_GB2312" pitchFamily="49" charset="-122"/>
              </a:rPr>
              <a:t>整个程序嵌套在</a:t>
            </a:r>
            <a:r>
              <a:rPr lang="en-US" altLang="zh-CN" sz="2200" dirty="0">
                <a:latin typeface="Arial" charset="0"/>
                <a:ea typeface="楷体_GB2312" pitchFamily="49" charset="-122"/>
              </a:rPr>
              <a:t>module</a:t>
            </a:r>
            <a:r>
              <a:rPr lang="zh-CN" altLang="en-US" sz="2200" dirty="0">
                <a:latin typeface="Arial" charset="0"/>
                <a:ea typeface="楷体_GB2312" pitchFamily="49" charset="-122"/>
              </a:rPr>
              <a:t>和</a:t>
            </a:r>
            <a:r>
              <a:rPr lang="en-US" altLang="zh-CN" sz="2200" dirty="0" err="1">
                <a:latin typeface="Arial" charset="0"/>
                <a:ea typeface="楷体_GB2312" pitchFamily="49" charset="-122"/>
              </a:rPr>
              <a:t>endmodule</a:t>
            </a:r>
            <a:r>
              <a:rPr lang="zh-CN" altLang="en-US" sz="2200" dirty="0">
                <a:latin typeface="Arial" charset="0"/>
                <a:ea typeface="楷体_GB2312" pitchFamily="49" charset="-122"/>
              </a:rPr>
              <a:t>声明语句中。</a:t>
            </a:r>
          </a:p>
          <a:p>
            <a:pPr marL="280988" indent="-280988" algn="l">
              <a:lnSpc>
                <a:spcPct val="100000"/>
              </a:lnSpc>
              <a:spcBef>
                <a:spcPct val="0"/>
              </a:spcBef>
              <a:buClr>
                <a:schemeClr val="hlink"/>
              </a:buClr>
              <a:buSzPct val="80000"/>
              <a:buFont typeface="Wingdings" pitchFamily="2" charset="2"/>
              <a:buChar char="v"/>
            </a:pPr>
            <a:r>
              <a:rPr lang="zh-CN" altLang="en-US" sz="2200" dirty="0">
                <a:latin typeface="Arial" charset="0"/>
                <a:ea typeface="楷体_GB2312" pitchFamily="49" charset="-122"/>
              </a:rPr>
              <a:t>每条语句相对</a:t>
            </a:r>
            <a:r>
              <a:rPr lang="en-US" altLang="zh-CN" sz="2200" dirty="0">
                <a:latin typeface="Arial" charset="0"/>
                <a:ea typeface="楷体_GB2312" pitchFamily="49" charset="-122"/>
              </a:rPr>
              <a:t>module</a:t>
            </a:r>
            <a:r>
              <a:rPr lang="zh-CN" altLang="en-US" sz="2200" dirty="0">
                <a:latin typeface="Arial" charset="0"/>
                <a:ea typeface="楷体_GB2312" pitchFamily="49" charset="-122"/>
              </a:rPr>
              <a:t>和</a:t>
            </a:r>
            <a:r>
              <a:rPr lang="en-US" altLang="zh-CN" sz="2200" dirty="0" err="1">
                <a:latin typeface="Arial" charset="0"/>
                <a:ea typeface="楷体_GB2312" pitchFamily="49" charset="-122"/>
              </a:rPr>
              <a:t>endmodule</a:t>
            </a:r>
            <a:r>
              <a:rPr lang="zh-CN" altLang="en-US" sz="2200" dirty="0">
                <a:latin typeface="Arial" charset="0"/>
                <a:ea typeface="楷体_GB2312" pitchFamily="49" charset="-122"/>
              </a:rPr>
              <a:t>最好缩进</a:t>
            </a:r>
            <a:r>
              <a:rPr lang="en-US" altLang="zh-CN" sz="2200" dirty="0">
                <a:solidFill>
                  <a:srgbClr val="CC0066"/>
                </a:solidFill>
                <a:latin typeface="Arial" charset="0"/>
                <a:ea typeface="楷体_GB2312" pitchFamily="49" charset="-122"/>
              </a:rPr>
              <a:t>2</a:t>
            </a:r>
            <a:r>
              <a:rPr lang="zh-CN" altLang="en-US" sz="2200" dirty="0">
                <a:latin typeface="Arial" charset="0"/>
                <a:ea typeface="楷体_GB2312" pitchFamily="49" charset="-122"/>
              </a:rPr>
              <a:t>格或</a:t>
            </a:r>
            <a:r>
              <a:rPr lang="en-US" altLang="zh-CN" sz="2200" dirty="0">
                <a:solidFill>
                  <a:srgbClr val="CC0066"/>
                </a:solidFill>
                <a:latin typeface="Arial" charset="0"/>
                <a:ea typeface="楷体_GB2312" pitchFamily="49" charset="-122"/>
              </a:rPr>
              <a:t>4</a:t>
            </a:r>
            <a:r>
              <a:rPr lang="zh-CN" altLang="en-US" sz="2200" dirty="0">
                <a:latin typeface="Arial" charset="0"/>
                <a:ea typeface="楷体_GB2312" pitchFamily="49" charset="-122"/>
              </a:rPr>
              <a:t>格！</a:t>
            </a:r>
          </a:p>
          <a:p>
            <a:pPr marL="280988" indent="-280988" algn="l">
              <a:lnSpc>
                <a:spcPct val="100000"/>
              </a:lnSpc>
              <a:spcBef>
                <a:spcPct val="0"/>
              </a:spcBef>
              <a:buClr>
                <a:schemeClr val="hlink"/>
              </a:buClr>
              <a:buSzPct val="80000"/>
              <a:buFont typeface="Wingdings" pitchFamily="2" charset="2"/>
              <a:buChar char="v"/>
            </a:pPr>
            <a:r>
              <a:rPr lang="en-US" altLang="zh-CN" sz="2200" dirty="0">
                <a:solidFill>
                  <a:srgbClr val="FF0066"/>
                </a:solidFill>
                <a:latin typeface="Arial" charset="0"/>
                <a:ea typeface="楷体_GB2312" pitchFamily="49" charset="-122"/>
              </a:rPr>
              <a:t>//</a:t>
            </a:r>
            <a:r>
              <a:rPr lang="en-US" altLang="zh-CN" sz="2200" dirty="0">
                <a:latin typeface="Arial" charset="0"/>
                <a:ea typeface="楷体_GB2312" pitchFamily="49" charset="-122"/>
              </a:rPr>
              <a:t>  …… </a:t>
            </a:r>
            <a:r>
              <a:rPr lang="zh-CN" altLang="en-US" sz="2200" dirty="0">
                <a:latin typeface="Arial" charset="0"/>
                <a:ea typeface="楷体_GB2312" pitchFamily="49" charset="-122"/>
              </a:rPr>
              <a:t>表示注释部分，一般只占据</a:t>
            </a:r>
            <a:r>
              <a:rPr lang="zh-CN" altLang="en-US" sz="2200" dirty="0">
                <a:solidFill>
                  <a:srgbClr val="CC0066"/>
                </a:solidFill>
                <a:latin typeface="Arial" charset="0"/>
                <a:ea typeface="楷体_GB2312" pitchFamily="49" charset="-122"/>
              </a:rPr>
              <a:t>一</a:t>
            </a:r>
            <a:r>
              <a:rPr lang="zh-CN" altLang="en-US" sz="2200" dirty="0">
                <a:latin typeface="Arial" charset="0"/>
                <a:ea typeface="楷体_GB2312" pitchFamily="49" charset="-122"/>
              </a:rPr>
              <a:t>行。对编译不起作用！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63"/>
                                        </p:tgtEl>
                                        <p:attrNameLst>
                                          <p:attrName>style.visibility</p:attrName>
                                        </p:attrNameLst>
                                      </p:cBhvr>
                                      <p:to>
                                        <p:strVal val="visible"/>
                                      </p:to>
                                    </p:set>
                                    <p:animEffect transition="in" filter="wipe(left)">
                                      <p:cBhvr>
                                        <p:cTn id="7" dur="500"/>
                                        <p:tgtEl>
                                          <p:spTgt spid="381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1961"/>
                                        </p:tgtEl>
                                        <p:attrNameLst>
                                          <p:attrName>style.visibility</p:attrName>
                                        </p:attrNameLst>
                                      </p:cBhvr>
                                      <p:to>
                                        <p:strVal val="visible"/>
                                      </p:to>
                                    </p:set>
                                    <p:animEffect transition="in" filter="dissolve">
                                      <p:cBhvr>
                                        <p:cTn id="12" dur="500"/>
                                        <p:tgtEl>
                                          <p:spTgt spid="3819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1962"/>
                                        </p:tgtEl>
                                        <p:attrNameLst>
                                          <p:attrName>style.visibility</p:attrName>
                                        </p:attrNameLst>
                                      </p:cBhvr>
                                      <p:to>
                                        <p:strVal val="visible"/>
                                      </p:to>
                                    </p:set>
                                    <p:animEffect transition="in" filter="dissolve">
                                      <p:cBhvr>
                                        <p:cTn id="22" dur="500"/>
                                        <p:tgtEl>
                                          <p:spTgt spid="3819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1964"/>
                                        </p:tgtEl>
                                        <p:attrNameLst>
                                          <p:attrName>style.visibility</p:attrName>
                                        </p:attrNameLst>
                                      </p:cBhvr>
                                      <p:to>
                                        <p:strVal val="visible"/>
                                      </p:to>
                                    </p:set>
                                    <p:animEffect transition="in" filter="barn(outVertical)">
                                      <p:cBhvr>
                                        <p:cTn id="27" dur="500"/>
                                        <p:tgtEl>
                                          <p:spTgt spid="381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1" grpId="0" animBg="1"/>
      <p:bldP spid="381962" grpId="0" animBg="1"/>
      <p:bldP spid="381963" grpId="0" animBg="1"/>
      <p:bldP spid="38196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CFCC01B-D791-4E2F-B036-1E2C8958E425}" type="slidenum">
              <a:rPr lang="ko-KR" altLang="en-US" sz="1600" smtClean="0">
                <a:solidFill>
                  <a:schemeClr val="accent2"/>
                </a:solidFill>
                <a:latin typeface="Verdana" pitchFamily="34" charset="0"/>
                <a:ea typeface="Gulim" pitchFamily="34" charset="-127"/>
              </a:rPr>
              <a:pPr/>
              <a:t>100</a:t>
            </a:fld>
            <a:endParaRPr lang="en-US" altLang="ko-KR" sz="1600" smtClean="0">
              <a:solidFill>
                <a:schemeClr val="accent2"/>
              </a:solidFill>
              <a:latin typeface="Verdana" pitchFamily="34" charset="0"/>
              <a:ea typeface="Gulim" pitchFamily="34" charset="-127"/>
            </a:endParaRPr>
          </a:p>
        </p:txBody>
      </p:sp>
      <p:sp>
        <p:nvSpPr>
          <p:cNvPr id="108547" name="Rectangle 2"/>
          <p:cNvSpPr>
            <a:spLocks noGrp="1" noChangeArrowheads="1"/>
          </p:cNvSpPr>
          <p:nvPr>
            <p:ph type="title" idx="4294967295"/>
          </p:nvPr>
        </p:nvSpPr>
        <p:spPr>
          <a:xfrm>
            <a:off x="1797050" y="230188"/>
            <a:ext cx="6711950" cy="677862"/>
          </a:xfrm>
        </p:spPr>
        <p:txBody>
          <a:bodyPr anchor="b"/>
          <a:lstStyle/>
          <a:p>
            <a:pPr eaLnBrk="1" hangingPunct="1"/>
            <a:r>
              <a:rPr lang="zh-CN" altLang="en-US" smtClean="0">
                <a:solidFill>
                  <a:srgbClr val="FFCC00"/>
                </a:solidFill>
                <a:latin typeface="Arial" charset="0"/>
                <a:ea typeface="黑体" pitchFamily="49" charset="-122"/>
              </a:rPr>
              <a:t>同一循环的不同实现方式</a:t>
            </a:r>
          </a:p>
        </p:txBody>
      </p:sp>
      <p:sp>
        <p:nvSpPr>
          <p:cNvPr id="108548" name="Rectangle 13"/>
          <p:cNvSpPr>
            <a:spLocks noGrp="1" noChangeArrowheads="1"/>
          </p:cNvSpPr>
          <p:nvPr>
            <p:ph type="body" idx="4294967295"/>
          </p:nvPr>
        </p:nvSpPr>
        <p:spPr>
          <a:xfrm>
            <a:off x="955675" y="977900"/>
            <a:ext cx="7319963" cy="914400"/>
          </a:xfrm>
        </p:spPr>
        <p:txBody>
          <a:bodyPr/>
          <a:lstStyle/>
          <a:p>
            <a:pPr eaLnBrk="1" hangingPunct="1">
              <a:lnSpc>
                <a:spcPct val="105000"/>
              </a:lnSpc>
              <a:spcBef>
                <a:spcPct val="0"/>
              </a:spcBef>
              <a:buFont typeface="Wingdings" pitchFamily="2" charset="2"/>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2.39】</a:t>
            </a:r>
            <a:r>
              <a:rPr lang="zh-CN" altLang="en-US" sz="2200" smtClean="0">
                <a:latin typeface="Arial" charset="0"/>
                <a:ea typeface="宋体" charset="-122"/>
              </a:rPr>
              <a:t>分别采用</a:t>
            </a:r>
            <a:r>
              <a:rPr lang="en-US" altLang="zh-CN" sz="2200" smtClean="0">
                <a:latin typeface="Arial" charset="0"/>
                <a:ea typeface="宋体" charset="-122"/>
              </a:rPr>
              <a:t>for</a:t>
            </a:r>
            <a:r>
              <a:rPr lang="zh-CN" altLang="en-US" sz="2200" smtClean="0">
                <a:latin typeface="Arial" charset="0"/>
                <a:ea typeface="宋体" charset="-122"/>
              </a:rPr>
              <a:t>语句、</a:t>
            </a:r>
            <a:r>
              <a:rPr lang="en-US" altLang="zh-CN" sz="2200" smtClean="0">
                <a:latin typeface="Arial" charset="0"/>
                <a:ea typeface="宋体" charset="-122"/>
              </a:rPr>
              <a:t>while</a:t>
            </a:r>
            <a:r>
              <a:rPr lang="zh-CN" altLang="en-US" sz="2200" smtClean="0">
                <a:latin typeface="Arial" charset="0"/>
                <a:ea typeface="宋体" charset="-122"/>
              </a:rPr>
              <a:t>语句和</a:t>
            </a:r>
            <a:r>
              <a:rPr lang="en-US" altLang="zh-CN" sz="2200" smtClean="0">
                <a:latin typeface="Arial" charset="0"/>
                <a:ea typeface="宋体" charset="-122"/>
              </a:rPr>
              <a:t>repeat</a:t>
            </a:r>
            <a:r>
              <a:rPr lang="zh-CN" altLang="en-US" sz="2200" smtClean="0">
                <a:latin typeface="Arial" charset="0"/>
                <a:ea typeface="宋体" charset="-122"/>
              </a:rPr>
              <a:t>语句实现显示</a:t>
            </a:r>
            <a:r>
              <a:rPr lang="en-US" altLang="zh-CN" sz="2200" smtClean="0">
                <a:latin typeface="Arial" charset="0"/>
                <a:ea typeface="宋体" charset="-122"/>
              </a:rPr>
              <a:t>4</a:t>
            </a:r>
            <a:r>
              <a:rPr lang="zh-CN" altLang="en-US" sz="2200" smtClean="0">
                <a:latin typeface="Arial" charset="0"/>
                <a:ea typeface="宋体" charset="-122"/>
              </a:rPr>
              <a:t>个</a:t>
            </a:r>
            <a:r>
              <a:rPr lang="en-US" altLang="zh-CN" sz="2200" smtClean="0">
                <a:latin typeface="Arial" charset="0"/>
                <a:ea typeface="宋体" charset="-122"/>
              </a:rPr>
              <a:t>32</a:t>
            </a:r>
            <a:r>
              <a:rPr lang="zh-CN" altLang="en-US" sz="2200" smtClean="0">
                <a:latin typeface="Arial" charset="0"/>
                <a:ea typeface="宋体" charset="-122"/>
              </a:rPr>
              <a:t>位整数（</a:t>
            </a:r>
            <a:r>
              <a:rPr lang="en-US" altLang="zh-CN" sz="2200" smtClean="0">
                <a:latin typeface="Arial" charset="0"/>
                <a:ea typeface="宋体" charset="-122"/>
              </a:rPr>
              <a:t>0</a:t>
            </a:r>
            <a:r>
              <a:rPr lang="zh-CN" altLang="en-US" sz="2200" smtClean="0">
                <a:latin typeface="Arial" charset="0"/>
                <a:ea typeface="宋体" charset="-122"/>
              </a:rPr>
              <a:t>、</a:t>
            </a:r>
            <a:r>
              <a:rPr lang="en-US" altLang="zh-CN" sz="2200" smtClean="0">
                <a:latin typeface="Arial" charset="0"/>
                <a:ea typeface="宋体" charset="-122"/>
              </a:rPr>
              <a:t>1</a:t>
            </a:r>
            <a:r>
              <a:rPr lang="zh-CN" altLang="en-US" sz="2200" smtClean="0">
                <a:latin typeface="Arial" charset="0"/>
                <a:ea typeface="宋体" charset="-122"/>
              </a:rPr>
              <a:t>、</a:t>
            </a:r>
            <a:r>
              <a:rPr lang="en-US" altLang="zh-CN" sz="2200" smtClean="0">
                <a:latin typeface="Arial" charset="0"/>
                <a:ea typeface="宋体" charset="-122"/>
              </a:rPr>
              <a:t>2</a:t>
            </a:r>
            <a:r>
              <a:rPr lang="zh-CN" altLang="en-US" sz="2200" smtClean="0">
                <a:latin typeface="Arial" charset="0"/>
                <a:ea typeface="宋体" charset="-122"/>
              </a:rPr>
              <a:t>、</a:t>
            </a:r>
            <a:r>
              <a:rPr lang="en-US" altLang="zh-CN" sz="2200" smtClean="0">
                <a:latin typeface="Arial" charset="0"/>
                <a:ea typeface="宋体" charset="-122"/>
              </a:rPr>
              <a:t>3</a:t>
            </a:r>
            <a:r>
              <a:rPr lang="zh-CN" altLang="en-US" sz="2200" smtClean="0">
                <a:latin typeface="Arial" charset="0"/>
                <a:ea typeface="宋体" charset="-122"/>
              </a:rPr>
              <a:t>）。 </a:t>
            </a:r>
          </a:p>
        </p:txBody>
      </p:sp>
      <p:sp>
        <p:nvSpPr>
          <p:cNvPr id="1764367" name="Text Box 15"/>
          <p:cNvSpPr txBox="1">
            <a:spLocks noChangeArrowheads="1"/>
          </p:cNvSpPr>
          <p:nvPr/>
        </p:nvSpPr>
        <p:spPr bwMode="auto">
          <a:xfrm>
            <a:off x="152400" y="1706563"/>
            <a:ext cx="3371850" cy="1754187"/>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90000"/>
              </a:lnSpc>
              <a:spcBef>
                <a:spcPct val="0"/>
              </a:spcBef>
              <a:buClrTx/>
              <a:buFontTx/>
              <a:buNone/>
            </a:pPr>
            <a:r>
              <a:rPr lang="en-US" altLang="zh-CN" sz="2000">
                <a:latin typeface="Arial" charset="0"/>
              </a:rPr>
              <a:t>module loop1;</a:t>
            </a:r>
          </a:p>
          <a:p>
            <a:pPr algn="l" eaLnBrk="1" hangingPunct="1">
              <a:lnSpc>
                <a:spcPct val="90000"/>
              </a:lnSpc>
              <a:spcBef>
                <a:spcPct val="0"/>
              </a:spcBef>
              <a:buClrTx/>
              <a:buFontTx/>
              <a:buNone/>
            </a:pPr>
            <a:r>
              <a:rPr lang="en-US" altLang="zh-CN" sz="2000">
                <a:latin typeface="Arial" charset="0"/>
              </a:rPr>
              <a:t>    integer i;//4</a:t>
            </a:r>
            <a:r>
              <a:rPr lang="zh-CN" altLang="en-US" sz="2000">
                <a:latin typeface="Arial" charset="0"/>
              </a:rPr>
              <a:t>个</a:t>
            </a:r>
            <a:r>
              <a:rPr lang="en-US" altLang="zh-CN" sz="2000">
                <a:latin typeface="Arial" charset="0"/>
              </a:rPr>
              <a:t>32</a:t>
            </a:r>
            <a:r>
              <a:rPr lang="zh-CN" altLang="en-US" sz="2000">
                <a:latin typeface="Arial" charset="0"/>
              </a:rPr>
              <a:t>位整数</a:t>
            </a:r>
          </a:p>
          <a:p>
            <a:pPr algn="l" eaLnBrk="1" hangingPunct="1">
              <a:lnSpc>
                <a:spcPct val="90000"/>
              </a:lnSpc>
              <a:spcBef>
                <a:spcPct val="0"/>
              </a:spcBef>
              <a:buClrTx/>
              <a:buFontTx/>
              <a:buNone/>
            </a:pPr>
            <a:r>
              <a:rPr lang="zh-CN" altLang="en-US" sz="2000">
                <a:latin typeface="Arial" charset="0"/>
              </a:rPr>
              <a:t>    </a:t>
            </a:r>
            <a:r>
              <a:rPr lang="en-US" altLang="zh-CN" sz="2000">
                <a:latin typeface="Arial" charset="0"/>
              </a:rPr>
              <a:t>initial</a:t>
            </a:r>
          </a:p>
          <a:p>
            <a:pPr algn="l" eaLnBrk="1" hangingPunct="1">
              <a:lnSpc>
                <a:spcPct val="90000"/>
              </a:lnSpc>
              <a:spcBef>
                <a:spcPct val="0"/>
              </a:spcBef>
              <a:buClrTx/>
              <a:buFontTx/>
              <a:buNone/>
            </a:pPr>
            <a:r>
              <a:rPr lang="en-US" altLang="zh-CN" sz="2000">
                <a:latin typeface="Arial" charset="0"/>
              </a:rPr>
              <a:t>       </a:t>
            </a:r>
            <a:r>
              <a:rPr lang="en-US" altLang="zh-CN" sz="2000">
                <a:solidFill>
                  <a:srgbClr val="FF0066"/>
                </a:solidFill>
                <a:latin typeface="Arial" charset="0"/>
              </a:rPr>
              <a:t>for(i=0;i&lt;4;i=i+1)</a:t>
            </a:r>
          </a:p>
          <a:p>
            <a:pPr algn="l" eaLnBrk="1" hangingPunct="1">
              <a:lnSpc>
                <a:spcPct val="90000"/>
              </a:lnSpc>
              <a:spcBef>
                <a:spcPct val="0"/>
              </a:spcBef>
              <a:buClrTx/>
              <a:buFontTx/>
              <a:buNone/>
            </a:pPr>
            <a:r>
              <a:rPr lang="en-US" altLang="zh-CN" sz="2000">
                <a:latin typeface="Arial" charset="0"/>
              </a:rPr>
              <a:t>         $display("i=%h",i);</a:t>
            </a:r>
          </a:p>
          <a:p>
            <a:pPr algn="l" eaLnBrk="1" hangingPunct="1">
              <a:lnSpc>
                <a:spcPct val="90000"/>
              </a:lnSpc>
              <a:spcBef>
                <a:spcPct val="0"/>
              </a:spcBef>
              <a:buClrTx/>
              <a:buFontTx/>
              <a:buNone/>
            </a:pPr>
            <a:r>
              <a:rPr lang="en-US" altLang="zh-CN" sz="2000">
                <a:latin typeface="Arial" charset="0"/>
              </a:rPr>
              <a:t>endmodule</a:t>
            </a:r>
          </a:p>
        </p:txBody>
      </p:sp>
      <p:sp>
        <p:nvSpPr>
          <p:cNvPr id="2483202" name="Text Box 2"/>
          <p:cNvSpPr txBox="1">
            <a:spLocks noChangeArrowheads="1"/>
          </p:cNvSpPr>
          <p:nvPr/>
        </p:nvSpPr>
        <p:spPr bwMode="auto">
          <a:xfrm>
            <a:off x="2535238" y="3457575"/>
            <a:ext cx="3679825" cy="3400425"/>
          </a:xfrm>
          <a:prstGeom prst="rect">
            <a:avLst/>
          </a:prstGeom>
          <a:solidFill>
            <a:srgbClr val="C9E4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90000"/>
              </a:lnSpc>
              <a:spcBef>
                <a:spcPct val="0"/>
              </a:spcBef>
              <a:buClrTx/>
              <a:buFontTx/>
              <a:buNone/>
            </a:pPr>
            <a:r>
              <a:rPr lang="en-US" altLang="zh-CN" sz="2000">
                <a:latin typeface="Arial" charset="0"/>
              </a:rPr>
              <a:t>module loop2;</a:t>
            </a:r>
          </a:p>
          <a:p>
            <a:pPr algn="l" eaLnBrk="1" hangingPunct="1">
              <a:lnSpc>
                <a:spcPct val="90000"/>
              </a:lnSpc>
              <a:spcBef>
                <a:spcPct val="0"/>
              </a:spcBef>
              <a:buClrTx/>
              <a:buFontTx/>
              <a:buNone/>
            </a:pPr>
            <a:r>
              <a:rPr lang="en-US" altLang="zh-CN" sz="2000">
                <a:latin typeface="Arial" charset="0"/>
              </a:rPr>
              <a:t>   integer i;// 4</a:t>
            </a:r>
            <a:r>
              <a:rPr lang="zh-CN" altLang="en-US" sz="2000">
                <a:latin typeface="Arial" charset="0"/>
              </a:rPr>
              <a:t>个</a:t>
            </a:r>
            <a:r>
              <a:rPr lang="en-US" altLang="zh-CN" sz="2000">
                <a:latin typeface="Arial" charset="0"/>
              </a:rPr>
              <a:t>32</a:t>
            </a:r>
            <a:r>
              <a:rPr lang="zh-CN" altLang="en-US" sz="2000">
                <a:latin typeface="Arial" charset="0"/>
              </a:rPr>
              <a:t>位整数</a:t>
            </a:r>
          </a:p>
          <a:p>
            <a:pPr algn="l" eaLnBrk="1" hangingPunct="1">
              <a:lnSpc>
                <a:spcPct val="90000"/>
              </a:lnSpc>
              <a:spcBef>
                <a:spcPct val="0"/>
              </a:spcBef>
              <a:buClrTx/>
              <a:buFontTx/>
              <a:buNone/>
            </a:pPr>
            <a:r>
              <a:rPr lang="zh-CN" altLang="en-US" sz="2000">
                <a:latin typeface="Arial" charset="0"/>
              </a:rPr>
              <a:t>   </a:t>
            </a:r>
            <a:r>
              <a:rPr lang="en-US" altLang="zh-CN" sz="2000">
                <a:latin typeface="Arial" charset="0"/>
              </a:rPr>
              <a:t>initial</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i=0;</a:t>
            </a:r>
          </a:p>
          <a:p>
            <a:pPr algn="l" eaLnBrk="1" hangingPunct="1">
              <a:lnSpc>
                <a:spcPct val="90000"/>
              </a:lnSpc>
              <a:spcBef>
                <a:spcPct val="0"/>
              </a:spcBef>
              <a:buClrTx/>
              <a:buFontTx/>
              <a:buNone/>
            </a:pPr>
            <a:r>
              <a:rPr lang="en-US" altLang="zh-CN" sz="2000">
                <a:latin typeface="Arial" charset="0"/>
              </a:rPr>
              <a:t>         </a:t>
            </a:r>
            <a:r>
              <a:rPr lang="en-US" altLang="zh-CN" sz="2000">
                <a:solidFill>
                  <a:srgbClr val="FF0066"/>
                </a:solidFill>
                <a:latin typeface="Arial" charset="0"/>
              </a:rPr>
              <a:t>while(i&lt;4)</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$display("i=%h",i);</a:t>
            </a:r>
          </a:p>
          <a:p>
            <a:pPr algn="l" eaLnBrk="1" hangingPunct="1">
              <a:lnSpc>
                <a:spcPct val="90000"/>
              </a:lnSpc>
              <a:spcBef>
                <a:spcPct val="0"/>
              </a:spcBef>
              <a:buClrTx/>
              <a:buFontTx/>
              <a:buNone/>
            </a:pPr>
            <a:r>
              <a:rPr lang="en-US" altLang="zh-CN" sz="2000">
                <a:latin typeface="Arial" charset="0"/>
              </a:rPr>
              <a:t>                  i=i+1;</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endmodule</a:t>
            </a:r>
          </a:p>
        </p:txBody>
      </p:sp>
      <p:sp>
        <p:nvSpPr>
          <p:cNvPr id="2483203" name="Text Box 3"/>
          <p:cNvSpPr txBox="1">
            <a:spLocks noChangeArrowheads="1"/>
          </p:cNvSpPr>
          <p:nvPr/>
        </p:nvSpPr>
        <p:spPr bwMode="auto">
          <a:xfrm>
            <a:off x="5553075" y="1762125"/>
            <a:ext cx="3679825" cy="3400425"/>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90000"/>
              </a:lnSpc>
              <a:spcBef>
                <a:spcPct val="0"/>
              </a:spcBef>
              <a:buClrTx/>
              <a:buFontTx/>
              <a:buNone/>
            </a:pPr>
            <a:r>
              <a:rPr lang="en-US" altLang="zh-CN" sz="2000">
                <a:latin typeface="Arial" charset="0"/>
              </a:rPr>
              <a:t>module loop3;</a:t>
            </a:r>
          </a:p>
          <a:p>
            <a:pPr algn="l" eaLnBrk="1" hangingPunct="1">
              <a:lnSpc>
                <a:spcPct val="90000"/>
              </a:lnSpc>
              <a:spcBef>
                <a:spcPct val="0"/>
              </a:spcBef>
              <a:buClrTx/>
              <a:buFontTx/>
              <a:buNone/>
            </a:pPr>
            <a:r>
              <a:rPr lang="en-US" altLang="zh-CN" sz="2000">
                <a:latin typeface="Arial" charset="0"/>
              </a:rPr>
              <a:t>   integer i;// 4</a:t>
            </a:r>
            <a:r>
              <a:rPr lang="zh-CN" altLang="en-US" sz="2000">
                <a:latin typeface="Arial" charset="0"/>
              </a:rPr>
              <a:t>个</a:t>
            </a:r>
            <a:r>
              <a:rPr lang="en-US" altLang="zh-CN" sz="2000">
                <a:latin typeface="Arial" charset="0"/>
              </a:rPr>
              <a:t>32</a:t>
            </a:r>
            <a:r>
              <a:rPr lang="zh-CN" altLang="en-US" sz="2000">
                <a:latin typeface="Arial" charset="0"/>
              </a:rPr>
              <a:t>位整数</a:t>
            </a:r>
          </a:p>
          <a:p>
            <a:pPr algn="l" eaLnBrk="1" hangingPunct="1">
              <a:lnSpc>
                <a:spcPct val="90000"/>
              </a:lnSpc>
              <a:spcBef>
                <a:spcPct val="0"/>
              </a:spcBef>
              <a:buClrTx/>
              <a:buFontTx/>
              <a:buNone/>
            </a:pPr>
            <a:r>
              <a:rPr lang="zh-CN" altLang="en-US" sz="2000">
                <a:latin typeface="Arial" charset="0"/>
              </a:rPr>
              <a:t>   </a:t>
            </a:r>
            <a:r>
              <a:rPr lang="en-US" altLang="zh-CN" sz="2000">
                <a:latin typeface="Arial" charset="0"/>
              </a:rPr>
              <a:t>initial</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i=0;</a:t>
            </a:r>
          </a:p>
          <a:p>
            <a:pPr algn="l" eaLnBrk="1" hangingPunct="1">
              <a:lnSpc>
                <a:spcPct val="90000"/>
              </a:lnSpc>
              <a:spcBef>
                <a:spcPct val="0"/>
              </a:spcBef>
              <a:buClrTx/>
              <a:buFontTx/>
              <a:buNone/>
            </a:pPr>
            <a:r>
              <a:rPr lang="en-US" altLang="zh-CN" sz="2000">
                <a:solidFill>
                  <a:srgbClr val="FF0066"/>
                </a:solidFill>
                <a:latin typeface="Arial" charset="0"/>
              </a:rPr>
              <a:t>         repeat(4)</a:t>
            </a:r>
          </a:p>
          <a:p>
            <a:pPr algn="l" eaLnBrk="1" hangingPunct="1">
              <a:lnSpc>
                <a:spcPct val="90000"/>
              </a:lnSpc>
              <a:spcBef>
                <a:spcPct val="0"/>
              </a:spcBef>
              <a:buClrTx/>
              <a:buFontTx/>
              <a:buNone/>
            </a:pPr>
            <a:r>
              <a:rPr lang="en-US" altLang="zh-CN" sz="2000">
                <a:latin typeface="Arial" charset="0"/>
              </a:rPr>
              <a:t>             begin</a:t>
            </a:r>
          </a:p>
          <a:p>
            <a:pPr algn="l" eaLnBrk="1" hangingPunct="1">
              <a:lnSpc>
                <a:spcPct val="90000"/>
              </a:lnSpc>
              <a:spcBef>
                <a:spcPct val="0"/>
              </a:spcBef>
              <a:buClrTx/>
              <a:buFontTx/>
              <a:buNone/>
            </a:pPr>
            <a:r>
              <a:rPr lang="en-US" altLang="zh-CN" sz="2000">
                <a:latin typeface="Arial" charset="0"/>
              </a:rPr>
              <a:t>                 $display("i=%h",i);</a:t>
            </a:r>
          </a:p>
          <a:p>
            <a:pPr algn="l" eaLnBrk="1" hangingPunct="1">
              <a:lnSpc>
                <a:spcPct val="90000"/>
              </a:lnSpc>
              <a:spcBef>
                <a:spcPct val="0"/>
              </a:spcBef>
              <a:buClrTx/>
              <a:buFontTx/>
              <a:buNone/>
            </a:pPr>
            <a:r>
              <a:rPr lang="en-US" altLang="zh-CN" sz="2000">
                <a:latin typeface="Arial" charset="0"/>
              </a:rPr>
              <a:t>                  i=i+1;</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      end</a:t>
            </a:r>
          </a:p>
          <a:p>
            <a:pPr algn="l" eaLnBrk="1" hangingPunct="1">
              <a:lnSpc>
                <a:spcPct val="90000"/>
              </a:lnSpc>
              <a:spcBef>
                <a:spcPct val="0"/>
              </a:spcBef>
              <a:buClrTx/>
              <a:buFontTx/>
              <a:buNone/>
            </a:pPr>
            <a:r>
              <a:rPr lang="en-US" altLang="zh-CN" sz="2000">
                <a:latin typeface="Arial" charset="0"/>
              </a:rPr>
              <a:t>endmodule</a:t>
            </a:r>
          </a:p>
        </p:txBody>
      </p:sp>
      <p:pic>
        <p:nvPicPr>
          <p:cNvPr id="248320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8000" y="4970463"/>
            <a:ext cx="1195388" cy="1052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83205" name="Rectangle 5"/>
          <p:cNvSpPr>
            <a:spLocks noChangeArrowheads="1"/>
          </p:cNvSpPr>
          <p:nvPr/>
        </p:nvSpPr>
        <p:spPr bwMode="auto">
          <a:xfrm>
            <a:off x="0" y="4008438"/>
            <a:ext cx="27479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eaLnBrk="1" hangingPunct="1">
              <a:spcBef>
                <a:spcPct val="0"/>
              </a:spcBef>
              <a:buClr>
                <a:srgbClr val="3333FF"/>
              </a:buClr>
              <a:buFont typeface="Wingdings" pitchFamily="2" charset="2"/>
              <a:buNone/>
            </a:pPr>
            <a:r>
              <a:rPr lang="en-US" altLang="zh-CN" sz="2000">
                <a:solidFill>
                  <a:srgbClr val="CC3300"/>
                </a:solidFill>
                <a:latin typeface="Arial" charset="0"/>
                <a:ea typeface="楷体_GB2312" pitchFamily="49" charset="-122"/>
              </a:rPr>
              <a:t>3</a:t>
            </a:r>
            <a:r>
              <a:rPr lang="zh-CN" altLang="en-US" sz="2000">
                <a:solidFill>
                  <a:srgbClr val="CC3300"/>
                </a:solidFill>
                <a:latin typeface="Arial" charset="0"/>
                <a:ea typeface="楷体_GB2312" pitchFamily="49" charset="-122"/>
              </a:rPr>
              <a:t>个程序的</a:t>
            </a:r>
            <a:r>
              <a:rPr lang="en-US" altLang="zh-CN" sz="2000">
                <a:solidFill>
                  <a:srgbClr val="CC3300"/>
                </a:solidFill>
                <a:latin typeface="Arial" charset="0"/>
                <a:ea typeface="楷体_GB2312" pitchFamily="49" charset="-122"/>
              </a:rPr>
              <a:t>ModelSim</a:t>
            </a:r>
            <a:r>
              <a:rPr lang="zh-CN" altLang="en-US" sz="2000">
                <a:solidFill>
                  <a:srgbClr val="CC3300"/>
                </a:solidFill>
                <a:latin typeface="Arial" charset="0"/>
                <a:ea typeface="楷体_GB2312" pitchFamily="49" charset="-122"/>
              </a:rPr>
              <a:t>仿真结果均为：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4367"/>
                                        </p:tgtEl>
                                        <p:attrNameLst>
                                          <p:attrName>style.visibility</p:attrName>
                                        </p:attrNameLst>
                                      </p:cBhvr>
                                      <p:to>
                                        <p:strVal val="visible"/>
                                      </p:to>
                                    </p:set>
                                    <p:anim calcmode="lin" valueType="num">
                                      <p:cBhvr additive="base">
                                        <p:cTn id="7" dur="500" fill="hold"/>
                                        <p:tgtEl>
                                          <p:spTgt spid="1764367"/>
                                        </p:tgtEl>
                                        <p:attrNameLst>
                                          <p:attrName>ppt_x</p:attrName>
                                        </p:attrNameLst>
                                      </p:cBhvr>
                                      <p:tavLst>
                                        <p:tav tm="0">
                                          <p:val>
                                            <p:strVal val="0-#ppt_w/2"/>
                                          </p:val>
                                        </p:tav>
                                        <p:tav tm="100000">
                                          <p:val>
                                            <p:strVal val="#ppt_x"/>
                                          </p:val>
                                        </p:tav>
                                      </p:tavLst>
                                    </p:anim>
                                    <p:anim calcmode="lin" valueType="num">
                                      <p:cBhvr additive="base">
                                        <p:cTn id="8" dur="500" fill="hold"/>
                                        <p:tgtEl>
                                          <p:spTgt spid="17643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3202"/>
                                        </p:tgtEl>
                                        <p:attrNameLst>
                                          <p:attrName>style.visibility</p:attrName>
                                        </p:attrNameLst>
                                      </p:cBhvr>
                                      <p:to>
                                        <p:strVal val="visible"/>
                                      </p:to>
                                    </p:set>
                                    <p:anim calcmode="lin" valueType="num">
                                      <p:cBhvr additive="base">
                                        <p:cTn id="13" dur="500" fill="hold"/>
                                        <p:tgtEl>
                                          <p:spTgt spid="2483202"/>
                                        </p:tgtEl>
                                        <p:attrNameLst>
                                          <p:attrName>ppt_x</p:attrName>
                                        </p:attrNameLst>
                                      </p:cBhvr>
                                      <p:tavLst>
                                        <p:tav tm="0">
                                          <p:val>
                                            <p:strVal val="#ppt_x"/>
                                          </p:val>
                                        </p:tav>
                                        <p:tav tm="100000">
                                          <p:val>
                                            <p:strVal val="#ppt_x"/>
                                          </p:val>
                                        </p:tav>
                                      </p:tavLst>
                                    </p:anim>
                                    <p:anim calcmode="lin" valueType="num">
                                      <p:cBhvr additive="base">
                                        <p:cTn id="14" dur="500" fill="hold"/>
                                        <p:tgtEl>
                                          <p:spTgt spid="248320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83203"/>
                                        </p:tgtEl>
                                        <p:attrNameLst>
                                          <p:attrName>style.visibility</p:attrName>
                                        </p:attrNameLst>
                                      </p:cBhvr>
                                      <p:to>
                                        <p:strVal val="visible"/>
                                      </p:to>
                                    </p:set>
                                    <p:anim calcmode="lin" valueType="num">
                                      <p:cBhvr additive="base">
                                        <p:cTn id="19" dur="500" fill="hold"/>
                                        <p:tgtEl>
                                          <p:spTgt spid="2483203"/>
                                        </p:tgtEl>
                                        <p:attrNameLst>
                                          <p:attrName>ppt_x</p:attrName>
                                        </p:attrNameLst>
                                      </p:cBhvr>
                                      <p:tavLst>
                                        <p:tav tm="0">
                                          <p:val>
                                            <p:strVal val="1+#ppt_w/2"/>
                                          </p:val>
                                        </p:tav>
                                        <p:tav tm="100000">
                                          <p:val>
                                            <p:strVal val="#ppt_x"/>
                                          </p:val>
                                        </p:tav>
                                      </p:tavLst>
                                    </p:anim>
                                    <p:anim calcmode="lin" valueType="num">
                                      <p:cBhvr additive="base">
                                        <p:cTn id="20" dur="500" fill="hold"/>
                                        <p:tgtEl>
                                          <p:spTgt spid="24832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3205"/>
                                        </p:tgtEl>
                                        <p:attrNameLst>
                                          <p:attrName>style.visibility</p:attrName>
                                        </p:attrNameLst>
                                      </p:cBhvr>
                                      <p:to>
                                        <p:strVal val="visible"/>
                                      </p:to>
                                    </p:set>
                                    <p:anim calcmode="lin" valueType="num">
                                      <p:cBhvr additive="base">
                                        <p:cTn id="25" dur="500" fill="hold"/>
                                        <p:tgtEl>
                                          <p:spTgt spid="2483205"/>
                                        </p:tgtEl>
                                        <p:attrNameLst>
                                          <p:attrName>ppt_x</p:attrName>
                                        </p:attrNameLst>
                                      </p:cBhvr>
                                      <p:tavLst>
                                        <p:tav tm="0">
                                          <p:val>
                                            <p:strVal val="0-#ppt_w/2"/>
                                          </p:val>
                                        </p:tav>
                                        <p:tav tm="100000">
                                          <p:val>
                                            <p:strVal val="#ppt_x"/>
                                          </p:val>
                                        </p:tav>
                                      </p:tavLst>
                                    </p:anim>
                                    <p:anim calcmode="lin" valueType="num">
                                      <p:cBhvr additive="base">
                                        <p:cTn id="26" dur="500" fill="hold"/>
                                        <p:tgtEl>
                                          <p:spTgt spid="248320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2483204"/>
                                        </p:tgtEl>
                                        <p:attrNameLst>
                                          <p:attrName>style.visibility</p:attrName>
                                        </p:attrNameLst>
                                      </p:cBhvr>
                                      <p:to>
                                        <p:strVal val="visible"/>
                                      </p:to>
                                    </p:set>
                                    <p:animEffect transition="in" filter="dissolve">
                                      <p:cBhvr>
                                        <p:cTn id="30" dur="500"/>
                                        <p:tgtEl>
                                          <p:spTgt spid="248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67" grpId="0" animBg="1" autoUpdateAnimBg="0"/>
      <p:bldP spid="2483202" grpId="0" animBg="1" autoUpdateAnimBg="0"/>
      <p:bldP spid="2483203" grpId="0" animBg="1" autoUpdateAnimBg="0"/>
      <p:bldP spid="2483205"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4618618-01E0-4846-B84F-0E1370BE8F94}" type="slidenum">
              <a:rPr lang="ko-KR" altLang="en-US" sz="1600" smtClean="0">
                <a:solidFill>
                  <a:schemeClr val="accent2"/>
                </a:solidFill>
                <a:latin typeface="Verdana" pitchFamily="34" charset="0"/>
                <a:ea typeface="Gulim" pitchFamily="34" charset="-127"/>
              </a:rPr>
              <a:pPr/>
              <a:t>101</a:t>
            </a:fld>
            <a:endParaRPr lang="en-US" altLang="ko-KR" sz="1600" smtClean="0">
              <a:solidFill>
                <a:schemeClr val="accent2"/>
              </a:solidFill>
              <a:latin typeface="Verdana" pitchFamily="34" charset="0"/>
              <a:ea typeface="Gulim" pitchFamily="34" charset="-127"/>
            </a:endParaRPr>
          </a:p>
        </p:txBody>
      </p:sp>
      <p:sp>
        <p:nvSpPr>
          <p:cNvPr id="566274" name="Rectangle 2"/>
          <p:cNvSpPr>
            <a:spLocks noGrp="1" noChangeArrowheads="1"/>
          </p:cNvSpPr>
          <p:nvPr>
            <p:ph type="title"/>
          </p:nvPr>
        </p:nvSpPr>
        <p:spPr>
          <a:xfrm>
            <a:off x="1727200" y="225425"/>
            <a:ext cx="7772400" cy="677863"/>
          </a:xfrm>
        </p:spPr>
        <p:txBody>
          <a:bodyPr/>
          <a:lstStyle/>
          <a:p>
            <a:r>
              <a:rPr lang="zh-CN" altLang="en-US" smtClean="0">
                <a:solidFill>
                  <a:srgbClr val="FFCC00"/>
                </a:solidFill>
                <a:latin typeface="Arial" charset="0"/>
                <a:ea typeface="黑体" pitchFamily="49" charset="-122"/>
              </a:rPr>
              <a:t>五、语句的顺序执行与并行执行</a:t>
            </a:r>
          </a:p>
        </p:txBody>
      </p:sp>
      <p:sp>
        <p:nvSpPr>
          <p:cNvPr id="566275" name="Rectangle 3"/>
          <p:cNvSpPr>
            <a:spLocks noGrp="1" noChangeArrowheads="1"/>
          </p:cNvSpPr>
          <p:nvPr>
            <p:ph type="body" idx="1"/>
          </p:nvPr>
        </p:nvSpPr>
        <p:spPr>
          <a:xfrm>
            <a:off x="422275" y="1487488"/>
            <a:ext cx="8229600" cy="4140200"/>
          </a:xfrm>
        </p:spPr>
        <p:txBody>
          <a:bodyPr/>
          <a:lstStyle/>
          <a:p>
            <a:pPr marL="533400" indent="-533400" algn="just">
              <a:lnSpc>
                <a:spcPct val="110000"/>
              </a:lnSpc>
            </a:pPr>
            <a:r>
              <a:rPr lang="en-US" altLang="zh-CN" sz="2400" smtClean="0">
                <a:latin typeface="Arial" charset="0"/>
                <a:ea typeface="宋体" charset="-122"/>
              </a:rPr>
              <a:t>Verilog HDL</a:t>
            </a:r>
            <a:r>
              <a:rPr lang="zh-CN" altLang="en-US" sz="2400" smtClean="0">
                <a:latin typeface="Arial" charset="0"/>
                <a:ea typeface="宋体" charset="-122"/>
              </a:rPr>
              <a:t>中有顺序执行语句和并行执行语句之分。</a:t>
            </a:r>
          </a:p>
          <a:p>
            <a:pPr marL="533400" indent="-533400" algn="just">
              <a:lnSpc>
                <a:spcPct val="110000"/>
              </a:lnSpc>
              <a:spcBef>
                <a:spcPct val="10000"/>
              </a:spcBef>
              <a:buFont typeface="Wingdings" pitchFamily="2" charset="2"/>
              <a:buNone/>
            </a:pPr>
            <a:endParaRPr lang="en-US" altLang="zh-CN" sz="2400" smtClean="0">
              <a:solidFill>
                <a:srgbClr val="CC3300"/>
              </a:solidFill>
              <a:latin typeface="Arial" charset="0"/>
              <a:ea typeface="宋体" charset="-122"/>
            </a:endParaRPr>
          </a:p>
          <a:p>
            <a:pPr marL="533400" indent="-533400" algn="just">
              <a:lnSpc>
                <a:spcPct val="110000"/>
              </a:lnSpc>
              <a:spcBef>
                <a:spcPct val="10000"/>
              </a:spcBef>
              <a:buFont typeface="Wingdings" pitchFamily="2" charset="2"/>
              <a:buNone/>
            </a:pPr>
            <a:r>
              <a:rPr lang="en-US" altLang="zh-CN" sz="2400" smtClean="0">
                <a:solidFill>
                  <a:srgbClr val="CC3300"/>
                </a:solidFill>
                <a:latin typeface="Arial" charset="0"/>
                <a:ea typeface="宋体" charset="-122"/>
              </a:rPr>
              <a:t>1</a:t>
            </a:r>
            <a:r>
              <a:rPr lang="zh-CN" altLang="en-US" sz="2400" smtClean="0">
                <a:solidFill>
                  <a:srgbClr val="CC3300"/>
                </a:solidFill>
                <a:latin typeface="Arial" charset="0"/>
                <a:ea typeface="宋体" charset="-122"/>
              </a:rPr>
              <a:t>、语句的顺序执行</a:t>
            </a:r>
          </a:p>
          <a:p>
            <a:pPr marL="533400" indent="-533400" algn="just">
              <a:lnSpc>
                <a:spcPct val="110000"/>
              </a:lnSpc>
              <a:spcBef>
                <a:spcPct val="10000"/>
              </a:spcBef>
              <a:buFont typeface="Wingdings" pitchFamily="2" charset="2"/>
              <a:buNone/>
            </a:pPr>
            <a:endParaRPr lang="zh-CN" altLang="en-US" sz="1200" smtClean="0">
              <a:latin typeface="Arial" charset="0"/>
              <a:ea typeface="宋体" charset="-122"/>
            </a:endParaRPr>
          </a:p>
          <a:p>
            <a:pPr marL="914400" lvl="1" indent="-457200" algn="just">
              <a:lnSpc>
                <a:spcPct val="110000"/>
              </a:lnSpc>
              <a:spcBef>
                <a:spcPct val="10000"/>
              </a:spcBef>
            </a:pPr>
            <a:r>
              <a:rPr lang="zh-CN" altLang="en-US" smtClean="0">
                <a:latin typeface="Arial" charset="0"/>
                <a:ea typeface="宋体" charset="-122"/>
              </a:rPr>
              <a:t>在</a:t>
            </a:r>
            <a:r>
              <a:rPr lang="zh-CN" altLang="en-US" smtClean="0">
                <a:solidFill>
                  <a:srgbClr val="0000D8"/>
                </a:solidFill>
                <a:latin typeface="Arial" charset="0"/>
                <a:ea typeface="宋体" charset="-122"/>
              </a:rPr>
              <a:t> </a:t>
            </a:r>
            <a:r>
              <a:rPr lang="zh-CN" altLang="en-US" smtClean="0">
                <a:latin typeface="Arial" charset="0"/>
                <a:ea typeface="宋体" charset="-122"/>
              </a:rPr>
              <a:t>“</a:t>
            </a:r>
            <a:r>
              <a:rPr lang="en-US" altLang="zh-CN" smtClean="0">
                <a:latin typeface="Arial" charset="0"/>
                <a:ea typeface="宋体" charset="-122"/>
              </a:rPr>
              <a:t>always”</a:t>
            </a:r>
            <a:r>
              <a:rPr lang="zh-CN" altLang="en-US" smtClean="0">
                <a:latin typeface="Arial" charset="0"/>
                <a:ea typeface="宋体" charset="-122"/>
              </a:rPr>
              <a:t>模块内，对于</a:t>
            </a:r>
            <a:r>
              <a:rPr lang="zh-CN" altLang="en-US" smtClean="0">
                <a:solidFill>
                  <a:srgbClr val="CC0066"/>
                </a:solidFill>
                <a:latin typeface="Arial" charset="0"/>
                <a:ea typeface="宋体" charset="-122"/>
              </a:rPr>
              <a:t>阻塞赋值</a:t>
            </a:r>
            <a:r>
              <a:rPr lang="zh-CN" altLang="en-US" smtClean="0">
                <a:latin typeface="Arial" charset="0"/>
                <a:ea typeface="宋体" charset="-122"/>
              </a:rPr>
              <a:t>语句，逻辑按书写的</a:t>
            </a:r>
            <a:r>
              <a:rPr lang="zh-CN" altLang="en-US" smtClean="0">
                <a:solidFill>
                  <a:srgbClr val="CC0066"/>
                </a:solidFill>
                <a:latin typeface="Arial" charset="0"/>
                <a:ea typeface="宋体" charset="-122"/>
              </a:rPr>
              <a:t>顺序</a:t>
            </a:r>
            <a:r>
              <a:rPr lang="zh-CN" altLang="en-US" smtClean="0">
                <a:latin typeface="Arial" charset="0"/>
                <a:ea typeface="宋体" charset="-122"/>
              </a:rPr>
              <a:t>执行，</a:t>
            </a:r>
            <a:r>
              <a:rPr lang="zh-CN" altLang="en-US" smtClean="0">
                <a:solidFill>
                  <a:srgbClr val="CC3300"/>
                </a:solidFill>
                <a:latin typeface="Arial" charset="0"/>
                <a:ea typeface="宋体" charset="-122"/>
              </a:rPr>
              <a:t>若随意颠倒赋值语句的书写顺序，可能导致不同的结果！</a:t>
            </a:r>
            <a:r>
              <a:rPr lang="zh-CN" altLang="en-US" smtClean="0">
                <a:latin typeface="Arial" charset="0"/>
                <a:ea typeface="宋体" charset="-122"/>
              </a:rPr>
              <a:t>（见下页例子） 。 </a:t>
            </a:r>
          </a:p>
          <a:p>
            <a:pPr marL="914400" lvl="1" indent="-457200" algn="just">
              <a:lnSpc>
                <a:spcPct val="110000"/>
              </a:lnSpc>
              <a:spcBef>
                <a:spcPct val="10000"/>
              </a:spcBef>
            </a:pPr>
            <a:r>
              <a:rPr lang="zh-CN" altLang="en-US" smtClean="0">
                <a:latin typeface="Arial" charset="0"/>
                <a:ea typeface="宋体" charset="-122"/>
              </a:rPr>
              <a:t>而对于</a:t>
            </a:r>
            <a:r>
              <a:rPr lang="zh-CN" altLang="en-US" smtClean="0">
                <a:solidFill>
                  <a:srgbClr val="CC0066"/>
                </a:solidFill>
                <a:latin typeface="Arial" charset="0"/>
                <a:ea typeface="宋体" charset="-122"/>
              </a:rPr>
              <a:t>非阻塞赋值</a:t>
            </a:r>
            <a:r>
              <a:rPr lang="zh-CN" altLang="en-US" smtClean="0">
                <a:latin typeface="Arial" charset="0"/>
                <a:ea typeface="宋体" charset="-122"/>
              </a:rPr>
              <a:t>语句，是并发执行的。</a:t>
            </a:r>
          </a:p>
          <a:p>
            <a:pPr marL="914400" lvl="1" indent="-457200" algn="just">
              <a:lnSpc>
                <a:spcPct val="110000"/>
              </a:lnSpc>
              <a:spcBef>
                <a:spcPct val="10000"/>
              </a:spcBef>
            </a:pPr>
            <a:r>
              <a:rPr lang="zh-CN" altLang="en-US" smtClean="0">
                <a:latin typeface="Arial" charset="0"/>
                <a:ea typeface="宋体" charset="-122"/>
              </a:rPr>
              <a:t>注意阻塞赋值语句当本语句结束时即完成赋值操作！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ppt_x"/>
                                          </p:val>
                                        </p:tav>
                                        <p:tav tm="100000">
                                          <p:val>
                                            <p:strVal val="#ppt_x"/>
                                          </p:val>
                                        </p:tav>
                                      </p:tavLst>
                                    </p:anim>
                                    <p:anim calcmode="lin" valueType="num">
                                      <p:cBhvr additive="base">
                                        <p:cTn id="8" dur="500" fill="hold"/>
                                        <p:tgtEl>
                                          <p:spTgt spid="5662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6275">
                                            <p:txEl>
                                              <p:pRg st="0" end="0"/>
                                            </p:txEl>
                                          </p:spTgt>
                                        </p:tgtEl>
                                        <p:attrNameLst>
                                          <p:attrName>style.visibility</p:attrName>
                                        </p:attrNameLst>
                                      </p:cBhvr>
                                      <p:to>
                                        <p:strVal val="visible"/>
                                      </p:to>
                                    </p:set>
                                    <p:anim calcmode="lin" valueType="num">
                                      <p:cBhvr additive="base">
                                        <p:cTn id="13" dur="500" fill="hold"/>
                                        <p:tgtEl>
                                          <p:spTgt spid="5662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6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6275">
                                            <p:txEl>
                                              <p:pRg st="2" end="2"/>
                                            </p:txEl>
                                          </p:spTgt>
                                        </p:tgtEl>
                                        <p:attrNameLst>
                                          <p:attrName>style.visibility</p:attrName>
                                        </p:attrNameLst>
                                      </p:cBhvr>
                                      <p:to>
                                        <p:strVal val="visible"/>
                                      </p:to>
                                    </p:set>
                                    <p:anim calcmode="lin" valueType="num">
                                      <p:cBhvr additive="base">
                                        <p:cTn id="19" dur="500" fill="hold"/>
                                        <p:tgtEl>
                                          <p:spTgt spid="56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62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66275">
                                            <p:txEl>
                                              <p:pRg st="4" end="4"/>
                                            </p:txEl>
                                          </p:spTgt>
                                        </p:tgtEl>
                                        <p:attrNameLst>
                                          <p:attrName>style.visibility</p:attrName>
                                        </p:attrNameLst>
                                      </p:cBhvr>
                                      <p:to>
                                        <p:strVal val="visible"/>
                                      </p:to>
                                    </p:set>
                                    <p:anim calcmode="lin" valueType="num">
                                      <p:cBhvr additive="base">
                                        <p:cTn id="23" dur="500" fill="hold"/>
                                        <p:tgtEl>
                                          <p:spTgt spid="566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66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66275">
                                            <p:txEl>
                                              <p:pRg st="5" end="5"/>
                                            </p:txEl>
                                          </p:spTgt>
                                        </p:tgtEl>
                                        <p:attrNameLst>
                                          <p:attrName>style.visibility</p:attrName>
                                        </p:attrNameLst>
                                      </p:cBhvr>
                                      <p:to>
                                        <p:strVal val="visible"/>
                                      </p:to>
                                    </p:set>
                                    <p:anim calcmode="lin" valueType="num">
                                      <p:cBhvr additive="base">
                                        <p:cTn id="27" dur="500" fill="hold"/>
                                        <p:tgtEl>
                                          <p:spTgt spid="566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66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66275">
                                            <p:txEl>
                                              <p:pRg st="6" end="6"/>
                                            </p:txEl>
                                          </p:spTgt>
                                        </p:tgtEl>
                                        <p:attrNameLst>
                                          <p:attrName>style.visibility</p:attrName>
                                        </p:attrNameLst>
                                      </p:cBhvr>
                                      <p:to>
                                        <p:strVal val="visible"/>
                                      </p:to>
                                    </p:set>
                                    <p:anim calcmode="lin" valueType="num">
                                      <p:cBhvr additive="base">
                                        <p:cTn id="31" dur="500" fill="hold"/>
                                        <p:tgtEl>
                                          <p:spTgt spid="566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6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p:bldP spid="566275"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B9AC6DE-54E8-4029-A34A-AD13BF6E5D52}" type="slidenum">
              <a:rPr lang="ko-KR" altLang="en-US" sz="1600" smtClean="0">
                <a:solidFill>
                  <a:schemeClr val="accent2"/>
                </a:solidFill>
                <a:latin typeface="Verdana" pitchFamily="34" charset="0"/>
                <a:ea typeface="Gulim" pitchFamily="34" charset="-127"/>
              </a:rPr>
              <a:pPr/>
              <a:t>102</a:t>
            </a:fld>
            <a:endParaRPr lang="en-US" altLang="ko-KR" sz="1600" smtClean="0">
              <a:solidFill>
                <a:schemeClr val="accent2"/>
              </a:solidFill>
              <a:latin typeface="Verdana" pitchFamily="34" charset="0"/>
              <a:ea typeface="Gulim" pitchFamily="34" charset="-127"/>
            </a:endParaRPr>
          </a:p>
        </p:txBody>
      </p:sp>
      <p:sp>
        <p:nvSpPr>
          <p:cNvPr id="110595" name="Rectangle 2"/>
          <p:cNvSpPr>
            <a:spLocks noGrp="1" noChangeArrowheads="1"/>
          </p:cNvSpPr>
          <p:nvPr>
            <p:ph type="title"/>
          </p:nvPr>
        </p:nvSpPr>
        <p:spPr>
          <a:xfrm>
            <a:off x="1763713" y="225425"/>
            <a:ext cx="7772400" cy="677863"/>
          </a:xfrm>
        </p:spPr>
        <p:txBody>
          <a:bodyPr/>
          <a:lstStyle/>
          <a:p>
            <a:r>
              <a:rPr lang="zh-CN" altLang="en-US" smtClean="0">
                <a:solidFill>
                  <a:srgbClr val="FFCC00"/>
                </a:solidFill>
                <a:latin typeface="Arial" charset="0"/>
                <a:ea typeface="黑体" pitchFamily="49" charset="-122"/>
              </a:rPr>
              <a:t>语句的顺序执行举例</a:t>
            </a:r>
          </a:p>
        </p:txBody>
      </p:sp>
      <p:sp>
        <p:nvSpPr>
          <p:cNvPr id="568323" name="Text Box 3"/>
          <p:cNvSpPr txBox="1">
            <a:spLocks noChangeArrowheads="1"/>
          </p:cNvSpPr>
          <p:nvPr/>
        </p:nvSpPr>
        <p:spPr bwMode="auto">
          <a:xfrm>
            <a:off x="287338" y="1268413"/>
            <a:ext cx="4330700" cy="4597400"/>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sz="2200">
                <a:solidFill>
                  <a:srgbClr val="FF0066"/>
                </a:solidFill>
                <a:latin typeface="Arial" charset="0"/>
              </a:rPr>
              <a:t>【</a:t>
            </a:r>
            <a:r>
              <a:rPr lang="zh-CN" altLang="en-US" sz="2200">
                <a:solidFill>
                  <a:srgbClr val="FF0066"/>
                </a:solidFill>
                <a:latin typeface="Arial" charset="0"/>
              </a:rPr>
              <a:t>例</a:t>
            </a:r>
            <a:r>
              <a:rPr lang="en-US" altLang="zh-CN" sz="2200">
                <a:solidFill>
                  <a:srgbClr val="FF0066"/>
                </a:solidFill>
                <a:latin typeface="Arial" charset="0"/>
              </a:rPr>
              <a:t>2.40】</a:t>
            </a:r>
            <a:r>
              <a:rPr lang="zh-CN" altLang="en-US" sz="2200">
                <a:latin typeface="Arial" charset="0"/>
              </a:rPr>
              <a:t>顺序执行模块</a:t>
            </a:r>
            <a:r>
              <a:rPr lang="en-US" altLang="zh-CN" sz="2200">
                <a:latin typeface="Arial" charset="0"/>
              </a:rPr>
              <a:t>1</a:t>
            </a:r>
            <a:r>
              <a:rPr lang="zh-CN" altLang="en-US" sz="2200">
                <a:latin typeface="Arial" charset="0"/>
              </a:rPr>
              <a:t>。</a:t>
            </a:r>
          </a:p>
          <a:p>
            <a:pPr lvl="1" algn="l" eaLnBrk="1" hangingPunct="1">
              <a:lnSpc>
                <a:spcPct val="100000"/>
              </a:lnSpc>
              <a:buClr>
                <a:srgbClr val="FF0000"/>
              </a:buClr>
              <a:buSzPct val="80000"/>
              <a:buFont typeface="Wingdings" pitchFamily="2" charset="2"/>
              <a:buNone/>
            </a:pPr>
            <a:r>
              <a:rPr lang="en-US" altLang="zh-CN" sz="2200">
                <a:latin typeface="Arial" charset="0"/>
              </a:rPr>
              <a:t>module serial1(q,a,clk);</a:t>
            </a:r>
          </a:p>
          <a:p>
            <a:pPr lvl="1" algn="l" eaLnBrk="1" hangingPunct="1">
              <a:lnSpc>
                <a:spcPct val="100000"/>
              </a:lnSpc>
              <a:buClr>
                <a:srgbClr val="FF0000"/>
              </a:buClr>
              <a:buSzPct val="80000"/>
              <a:buFont typeface="Wingdings" pitchFamily="2" charset="2"/>
              <a:buNone/>
            </a:pPr>
            <a:r>
              <a:rPr lang="en-US" altLang="zh-CN" sz="2200">
                <a:latin typeface="Arial" charset="0"/>
              </a:rPr>
              <a:t>     output q,a;</a:t>
            </a:r>
          </a:p>
          <a:p>
            <a:pPr lvl="1" algn="l" eaLnBrk="1" hangingPunct="1">
              <a:lnSpc>
                <a:spcPct val="100000"/>
              </a:lnSpc>
              <a:buClr>
                <a:srgbClr val="FF0000"/>
              </a:buClr>
              <a:buSzPct val="80000"/>
              <a:buFont typeface="Wingdings" pitchFamily="2" charset="2"/>
              <a:buNone/>
            </a:pPr>
            <a:r>
              <a:rPr lang="en-US" altLang="zh-CN" sz="2200">
                <a:latin typeface="Arial" charset="0"/>
              </a:rPr>
              <a:t>     input clk;</a:t>
            </a:r>
          </a:p>
          <a:p>
            <a:pPr lvl="1" algn="l" eaLnBrk="1" hangingPunct="1">
              <a:lnSpc>
                <a:spcPct val="100000"/>
              </a:lnSpc>
              <a:buClr>
                <a:srgbClr val="FF0000"/>
              </a:buClr>
              <a:buSzPct val="80000"/>
              <a:buFont typeface="Wingdings" pitchFamily="2" charset="2"/>
              <a:buNone/>
            </a:pPr>
            <a:r>
              <a:rPr lang="en-US" altLang="zh-CN" sz="2200">
                <a:latin typeface="Arial" charset="0"/>
              </a:rPr>
              <a:t>     reg q,a;</a:t>
            </a:r>
          </a:p>
          <a:p>
            <a:pPr lvl="1" algn="l" eaLnBrk="1" hangingPunct="1">
              <a:lnSpc>
                <a:spcPct val="100000"/>
              </a:lnSpc>
              <a:buClr>
                <a:srgbClr val="FF0000"/>
              </a:buClr>
              <a:buSzPct val="80000"/>
              <a:buFont typeface="Wingdings" pitchFamily="2" charset="2"/>
              <a:buNone/>
            </a:pPr>
            <a:r>
              <a:rPr lang="en-US" altLang="zh-CN" sz="2200">
                <a:latin typeface="Arial" charset="0"/>
              </a:rPr>
              <a:t>     always @(posedge clk)</a:t>
            </a:r>
          </a:p>
          <a:p>
            <a:pPr lvl="1" algn="l" eaLnBrk="1" hangingPunct="1">
              <a:lnSpc>
                <a:spcPct val="100000"/>
              </a:lnSpc>
              <a:buClr>
                <a:srgbClr val="FF0000"/>
              </a:buClr>
              <a:buSzPct val="80000"/>
              <a:buFont typeface="Wingdings" pitchFamily="2" charset="2"/>
              <a:buNone/>
            </a:pPr>
            <a:r>
              <a:rPr lang="en-US" altLang="zh-CN" sz="2200">
                <a:latin typeface="Arial" charset="0"/>
              </a:rPr>
              <a:t>        begin</a:t>
            </a:r>
          </a:p>
          <a:p>
            <a:pPr lvl="1" algn="l" eaLnBrk="1" hangingPunct="1">
              <a:lnSpc>
                <a:spcPct val="100000"/>
              </a:lnSpc>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q=~q;</a:t>
            </a:r>
            <a:r>
              <a:rPr lang="en-US" altLang="zh-CN" sz="2200">
                <a:latin typeface="Arial" charset="0"/>
              </a:rPr>
              <a:t> //</a:t>
            </a:r>
            <a:r>
              <a:rPr lang="zh-CN" altLang="en-US" sz="2200">
                <a:latin typeface="Arial" charset="0"/>
              </a:rPr>
              <a:t>阻塞赋值语句</a:t>
            </a:r>
          </a:p>
          <a:p>
            <a:pPr lvl="1" algn="l" eaLnBrk="1" hangingPunct="1">
              <a:lnSpc>
                <a:spcPct val="100000"/>
              </a:lnSpc>
              <a:buClr>
                <a:srgbClr val="FF0000"/>
              </a:buClr>
              <a:buSzPct val="80000"/>
              <a:buFont typeface="Wingdings" pitchFamily="2" charset="2"/>
              <a:buNone/>
            </a:pPr>
            <a:r>
              <a:rPr lang="zh-CN" altLang="en-US" sz="2200">
                <a:latin typeface="Arial" charset="0"/>
              </a:rPr>
              <a:t>            </a:t>
            </a:r>
            <a:r>
              <a:rPr lang="en-US" altLang="zh-CN">
                <a:solidFill>
                  <a:srgbClr val="FF0066"/>
                </a:solidFill>
                <a:latin typeface="Arial" charset="0"/>
              </a:rPr>
              <a:t>a=~q;</a:t>
            </a:r>
          </a:p>
          <a:p>
            <a:pPr lvl="1" algn="l" eaLnBrk="1" hangingPunct="1">
              <a:lnSpc>
                <a:spcPct val="100000"/>
              </a:lnSpc>
              <a:buClr>
                <a:srgbClr val="FF0000"/>
              </a:buClr>
              <a:buSzPct val="80000"/>
              <a:buFont typeface="Wingdings" pitchFamily="2" charset="2"/>
              <a:buNone/>
            </a:pPr>
            <a:r>
              <a:rPr lang="en-US" altLang="zh-CN" sz="2200">
                <a:latin typeface="Arial" charset="0"/>
              </a:rPr>
              <a:t>        end</a:t>
            </a:r>
          </a:p>
          <a:p>
            <a:pPr lvl="1" algn="l" eaLnBrk="1" hangingPunct="1">
              <a:lnSpc>
                <a:spcPct val="100000"/>
              </a:lnSpc>
              <a:buClr>
                <a:srgbClr val="FF0000"/>
              </a:buClr>
              <a:buSzPct val="80000"/>
              <a:buFont typeface="Wingdings" pitchFamily="2" charset="2"/>
              <a:buNone/>
            </a:pPr>
            <a:r>
              <a:rPr lang="en-US" altLang="zh-CN" sz="2200">
                <a:latin typeface="Arial" charset="0"/>
              </a:rPr>
              <a:t>endmodule</a:t>
            </a:r>
          </a:p>
        </p:txBody>
      </p:sp>
      <p:sp>
        <p:nvSpPr>
          <p:cNvPr id="568324" name="Text Box 4"/>
          <p:cNvSpPr txBox="1">
            <a:spLocks noChangeArrowheads="1"/>
          </p:cNvSpPr>
          <p:nvPr/>
        </p:nvSpPr>
        <p:spPr bwMode="auto">
          <a:xfrm>
            <a:off x="4787900" y="1244600"/>
            <a:ext cx="3959225" cy="4597400"/>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sz="2200">
                <a:solidFill>
                  <a:srgbClr val="FF0066"/>
                </a:solidFill>
                <a:latin typeface="Arial" charset="0"/>
              </a:rPr>
              <a:t>【</a:t>
            </a:r>
            <a:r>
              <a:rPr lang="zh-CN" altLang="en-US" sz="2200">
                <a:solidFill>
                  <a:srgbClr val="FF0066"/>
                </a:solidFill>
                <a:latin typeface="Arial" charset="0"/>
              </a:rPr>
              <a:t>例</a:t>
            </a:r>
            <a:r>
              <a:rPr lang="en-US" altLang="zh-CN" sz="2200">
                <a:solidFill>
                  <a:srgbClr val="FF0066"/>
                </a:solidFill>
                <a:latin typeface="Arial" charset="0"/>
              </a:rPr>
              <a:t>2.41】</a:t>
            </a:r>
            <a:r>
              <a:rPr lang="zh-CN" altLang="en-US" sz="2200">
                <a:latin typeface="Arial" charset="0"/>
              </a:rPr>
              <a:t>顺序执行模块</a:t>
            </a:r>
            <a:r>
              <a:rPr lang="en-US" altLang="zh-CN" sz="2200">
                <a:latin typeface="Arial" charset="0"/>
              </a:rPr>
              <a:t>2</a:t>
            </a:r>
            <a:r>
              <a:rPr lang="zh-CN" altLang="en-US" sz="2200">
                <a:latin typeface="Arial" charset="0"/>
              </a:rPr>
              <a:t>。</a:t>
            </a:r>
          </a:p>
          <a:p>
            <a:pPr lvl="1" algn="l" eaLnBrk="1" hangingPunct="1">
              <a:lnSpc>
                <a:spcPct val="100000"/>
              </a:lnSpc>
              <a:buClr>
                <a:srgbClr val="FF0000"/>
              </a:buClr>
              <a:buSzPct val="80000"/>
              <a:buFont typeface="Wingdings" pitchFamily="2" charset="2"/>
              <a:buNone/>
            </a:pPr>
            <a:r>
              <a:rPr lang="en-US" altLang="zh-CN" sz="2200">
                <a:latin typeface="Arial" charset="0"/>
              </a:rPr>
              <a:t>module serial2(q,a,clk);</a:t>
            </a:r>
          </a:p>
          <a:p>
            <a:pPr lvl="1" algn="l" eaLnBrk="1" hangingPunct="1">
              <a:lnSpc>
                <a:spcPct val="100000"/>
              </a:lnSpc>
              <a:buClr>
                <a:srgbClr val="FF0000"/>
              </a:buClr>
              <a:buSzPct val="80000"/>
              <a:buFont typeface="Wingdings" pitchFamily="2" charset="2"/>
              <a:buNone/>
            </a:pPr>
            <a:r>
              <a:rPr lang="en-US" altLang="zh-CN" sz="2200">
                <a:latin typeface="Arial" charset="0"/>
              </a:rPr>
              <a:t>     output q,a;</a:t>
            </a:r>
          </a:p>
          <a:p>
            <a:pPr lvl="1" algn="l" eaLnBrk="1" hangingPunct="1">
              <a:lnSpc>
                <a:spcPct val="100000"/>
              </a:lnSpc>
              <a:buClr>
                <a:srgbClr val="FF0000"/>
              </a:buClr>
              <a:buSzPct val="80000"/>
              <a:buFont typeface="Wingdings" pitchFamily="2" charset="2"/>
              <a:buNone/>
            </a:pPr>
            <a:r>
              <a:rPr lang="en-US" altLang="zh-CN" sz="2200">
                <a:latin typeface="Arial" charset="0"/>
              </a:rPr>
              <a:t>     input clk;</a:t>
            </a:r>
          </a:p>
          <a:p>
            <a:pPr lvl="1" algn="l" eaLnBrk="1" hangingPunct="1">
              <a:lnSpc>
                <a:spcPct val="100000"/>
              </a:lnSpc>
              <a:buClr>
                <a:srgbClr val="FF0000"/>
              </a:buClr>
              <a:buSzPct val="80000"/>
              <a:buFont typeface="Wingdings" pitchFamily="2" charset="2"/>
              <a:buNone/>
            </a:pPr>
            <a:r>
              <a:rPr lang="en-US" altLang="zh-CN" sz="2200">
                <a:latin typeface="Arial" charset="0"/>
              </a:rPr>
              <a:t>     reg q,a;</a:t>
            </a:r>
          </a:p>
          <a:p>
            <a:pPr lvl="1" algn="l" eaLnBrk="1" hangingPunct="1">
              <a:lnSpc>
                <a:spcPct val="100000"/>
              </a:lnSpc>
              <a:buClr>
                <a:srgbClr val="FF0000"/>
              </a:buClr>
              <a:buSzPct val="80000"/>
              <a:buFont typeface="Wingdings" pitchFamily="2" charset="2"/>
              <a:buNone/>
            </a:pPr>
            <a:r>
              <a:rPr lang="en-US" altLang="zh-CN" sz="2200">
                <a:latin typeface="Arial" charset="0"/>
              </a:rPr>
              <a:t>     always @(posedge clk)</a:t>
            </a:r>
          </a:p>
          <a:p>
            <a:pPr lvl="1" algn="l" eaLnBrk="1" hangingPunct="1">
              <a:lnSpc>
                <a:spcPct val="100000"/>
              </a:lnSpc>
              <a:buClr>
                <a:srgbClr val="FF0000"/>
              </a:buClr>
              <a:buSzPct val="80000"/>
              <a:buFont typeface="Wingdings" pitchFamily="2" charset="2"/>
              <a:buNone/>
            </a:pPr>
            <a:r>
              <a:rPr lang="en-US" altLang="zh-CN" sz="2200">
                <a:latin typeface="Arial" charset="0"/>
              </a:rPr>
              <a:t>        begin</a:t>
            </a:r>
          </a:p>
          <a:p>
            <a:pPr lvl="1" algn="l" eaLnBrk="1" hangingPunct="1">
              <a:lnSpc>
                <a:spcPct val="100000"/>
              </a:lnSpc>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a=~q;</a:t>
            </a:r>
          </a:p>
          <a:p>
            <a:pPr lvl="1" algn="l" eaLnBrk="1" hangingPunct="1">
              <a:lnSpc>
                <a:spcPct val="100000"/>
              </a:lnSpc>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q=~q;</a:t>
            </a:r>
          </a:p>
          <a:p>
            <a:pPr lvl="1" algn="l" eaLnBrk="1" hangingPunct="1">
              <a:lnSpc>
                <a:spcPct val="100000"/>
              </a:lnSpc>
              <a:buClr>
                <a:srgbClr val="FF0000"/>
              </a:buClr>
              <a:buSzPct val="80000"/>
              <a:buFont typeface="Wingdings" pitchFamily="2" charset="2"/>
              <a:buNone/>
            </a:pPr>
            <a:r>
              <a:rPr lang="en-US" altLang="zh-CN" sz="2200">
                <a:latin typeface="Arial" charset="0"/>
              </a:rPr>
              <a:t>        end</a:t>
            </a:r>
          </a:p>
          <a:p>
            <a:pPr lvl="1" algn="l" eaLnBrk="1" hangingPunct="1">
              <a:lnSpc>
                <a:spcPct val="100000"/>
              </a:lnSpc>
              <a:buClr>
                <a:srgbClr val="FF0000"/>
              </a:buClr>
              <a:buSzPct val="80000"/>
              <a:buFont typeface="Wingdings" pitchFamily="2" charset="2"/>
              <a:buNone/>
            </a:pPr>
            <a:r>
              <a:rPr lang="en-US" altLang="zh-CN" sz="2200">
                <a:latin typeface="Arial" charset="0"/>
              </a:rPr>
              <a:t>endmodule</a:t>
            </a:r>
          </a:p>
        </p:txBody>
      </p:sp>
      <p:sp>
        <p:nvSpPr>
          <p:cNvPr id="568325" name="AutoShape 5"/>
          <p:cNvSpPr>
            <a:spLocks noChangeArrowheads="1"/>
          </p:cNvSpPr>
          <p:nvPr/>
        </p:nvSpPr>
        <p:spPr bwMode="auto">
          <a:xfrm>
            <a:off x="2111375" y="3687763"/>
            <a:ext cx="2676525" cy="331787"/>
          </a:xfrm>
          <a:prstGeom prst="wedgeRoundRectCallout">
            <a:avLst>
              <a:gd name="adj1" fmla="val -58602"/>
              <a:gd name="adj2" fmla="val 11985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对前一时刻的</a:t>
            </a:r>
            <a:r>
              <a:rPr lang="en-US" altLang="zh-CN" sz="1800">
                <a:latin typeface="Arial" charset="0"/>
                <a:ea typeface="方正姚体" pitchFamily="2" charset="-122"/>
              </a:rPr>
              <a:t>q</a:t>
            </a:r>
            <a:r>
              <a:rPr lang="zh-CN" altLang="en-US" sz="1800">
                <a:latin typeface="Arial" charset="0"/>
                <a:ea typeface="方正姚体" pitchFamily="2" charset="-122"/>
              </a:rPr>
              <a:t>值取反</a:t>
            </a:r>
          </a:p>
        </p:txBody>
      </p:sp>
      <p:sp>
        <p:nvSpPr>
          <p:cNvPr id="568326" name="AutoShape 6"/>
          <p:cNvSpPr>
            <a:spLocks noChangeArrowheads="1"/>
          </p:cNvSpPr>
          <p:nvPr/>
        </p:nvSpPr>
        <p:spPr bwMode="auto">
          <a:xfrm>
            <a:off x="2232025" y="5013325"/>
            <a:ext cx="2349500" cy="323850"/>
          </a:xfrm>
          <a:prstGeom prst="wedgeRoundRectCallout">
            <a:avLst>
              <a:gd name="adj1" fmla="val -47907"/>
              <a:gd name="adj2" fmla="val -11372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对当前时刻的</a:t>
            </a:r>
            <a:r>
              <a:rPr lang="en-US" altLang="zh-CN" sz="1800">
                <a:latin typeface="Arial" charset="0"/>
                <a:ea typeface="方正姚体" pitchFamily="2" charset="-122"/>
              </a:rPr>
              <a:t>q</a:t>
            </a:r>
            <a:r>
              <a:rPr lang="zh-CN" altLang="en-US" sz="1800">
                <a:latin typeface="Arial" charset="0"/>
                <a:ea typeface="方正姚体" pitchFamily="2" charset="-122"/>
              </a:rPr>
              <a:t>值反</a:t>
            </a:r>
          </a:p>
        </p:txBody>
      </p:sp>
      <p:sp>
        <p:nvSpPr>
          <p:cNvPr id="568327" name="AutoShape 7"/>
          <p:cNvSpPr>
            <a:spLocks noChangeArrowheads="1"/>
          </p:cNvSpPr>
          <p:nvPr/>
        </p:nvSpPr>
        <p:spPr bwMode="auto">
          <a:xfrm>
            <a:off x="6488113" y="3695700"/>
            <a:ext cx="2655887" cy="323850"/>
          </a:xfrm>
          <a:prstGeom prst="wedgeRoundRectCallout">
            <a:avLst>
              <a:gd name="adj1" fmla="val -55977"/>
              <a:gd name="adj2" fmla="val 124019"/>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对前一时刻的</a:t>
            </a:r>
            <a:r>
              <a:rPr lang="en-US" altLang="zh-CN" sz="1800">
                <a:latin typeface="Arial" charset="0"/>
                <a:ea typeface="方正姚体" pitchFamily="2" charset="-122"/>
              </a:rPr>
              <a:t>q</a:t>
            </a:r>
            <a:r>
              <a:rPr lang="zh-CN" altLang="en-US" sz="1800">
                <a:latin typeface="Arial" charset="0"/>
                <a:ea typeface="方正姚体" pitchFamily="2" charset="-122"/>
              </a:rPr>
              <a:t>值取反</a:t>
            </a:r>
          </a:p>
        </p:txBody>
      </p:sp>
      <p:sp>
        <p:nvSpPr>
          <p:cNvPr id="568328" name="AutoShape 8"/>
          <p:cNvSpPr>
            <a:spLocks noChangeArrowheads="1"/>
          </p:cNvSpPr>
          <p:nvPr/>
        </p:nvSpPr>
        <p:spPr bwMode="auto">
          <a:xfrm>
            <a:off x="6456363" y="4984750"/>
            <a:ext cx="2687637" cy="292100"/>
          </a:xfrm>
          <a:prstGeom prst="wedgeRoundRectCallout">
            <a:avLst>
              <a:gd name="adj1" fmla="val -40491"/>
              <a:gd name="adj2" fmla="val -11358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方正姚体" pitchFamily="2" charset="-122"/>
              </a:rPr>
              <a:t>对前一时刻的</a:t>
            </a:r>
            <a:r>
              <a:rPr lang="en-US" altLang="zh-CN" sz="1800">
                <a:latin typeface="Arial" charset="0"/>
                <a:ea typeface="方正姚体" pitchFamily="2" charset="-122"/>
              </a:rPr>
              <a:t>q</a:t>
            </a:r>
            <a:r>
              <a:rPr lang="zh-CN" altLang="en-US" sz="1800">
                <a:latin typeface="Arial" charset="0"/>
                <a:ea typeface="方正姚体" pitchFamily="2" charset="-122"/>
              </a:rPr>
              <a:t>值取反</a:t>
            </a:r>
          </a:p>
        </p:txBody>
      </p:sp>
      <p:sp>
        <p:nvSpPr>
          <p:cNvPr id="568329" name="Rectangle 9"/>
          <p:cNvSpPr>
            <a:spLocks noChangeArrowheads="1"/>
          </p:cNvSpPr>
          <p:nvPr/>
        </p:nvSpPr>
        <p:spPr bwMode="auto">
          <a:xfrm>
            <a:off x="1200150" y="5876925"/>
            <a:ext cx="2292350" cy="436563"/>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kumimoji="1" lang="en-US" altLang="zh-CN" sz="2000">
                <a:latin typeface="Arial" pitchFamily="34" charset="0"/>
                <a:ea typeface="楷体_GB2312" pitchFamily="49" charset="-122"/>
              </a:rPr>
              <a:t>a</a:t>
            </a:r>
            <a:r>
              <a:rPr kumimoji="1" lang="zh-CN" altLang="en-US" sz="2000">
                <a:latin typeface="Arial" pitchFamily="34" charset="0"/>
                <a:ea typeface="楷体_GB2312" pitchFamily="49" charset="-122"/>
              </a:rPr>
              <a:t>和</a:t>
            </a:r>
            <a:r>
              <a:rPr kumimoji="1" lang="en-US" altLang="zh-CN" sz="2000">
                <a:latin typeface="Arial" pitchFamily="34" charset="0"/>
                <a:ea typeface="楷体_GB2312" pitchFamily="49" charset="-122"/>
              </a:rPr>
              <a:t>q</a:t>
            </a:r>
            <a:r>
              <a:rPr kumimoji="1" lang="zh-CN" altLang="en-US" sz="2000">
                <a:latin typeface="Arial" pitchFamily="34" charset="0"/>
                <a:ea typeface="楷体_GB2312" pitchFamily="49" charset="-122"/>
              </a:rPr>
              <a:t>的波形反相！</a:t>
            </a:r>
          </a:p>
        </p:txBody>
      </p:sp>
      <p:sp>
        <p:nvSpPr>
          <p:cNvPr id="568330" name="Rectangle 10"/>
          <p:cNvSpPr>
            <a:spLocks noChangeArrowheads="1"/>
          </p:cNvSpPr>
          <p:nvPr/>
        </p:nvSpPr>
        <p:spPr bwMode="auto">
          <a:xfrm>
            <a:off x="5295900" y="5894388"/>
            <a:ext cx="2808288" cy="436562"/>
          </a:xfrm>
          <a:prstGeom prst="rect">
            <a:avLst/>
          </a:prstGeom>
          <a:solidFill>
            <a:srgbClr val="FFFFDD"/>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kumimoji="1" lang="en-US" altLang="zh-CN" sz="2000">
                <a:latin typeface="Arial" pitchFamily="34" charset="0"/>
                <a:ea typeface="楷体_GB2312" pitchFamily="49" charset="-122"/>
              </a:rPr>
              <a:t>a</a:t>
            </a:r>
            <a:r>
              <a:rPr kumimoji="1" lang="zh-CN" altLang="en-US" sz="2000">
                <a:latin typeface="Arial" pitchFamily="34" charset="0"/>
                <a:ea typeface="楷体_GB2312" pitchFamily="49" charset="-122"/>
              </a:rPr>
              <a:t>和</a:t>
            </a:r>
            <a:r>
              <a:rPr kumimoji="1" lang="en-US" altLang="zh-CN" sz="2000">
                <a:latin typeface="Arial" pitchFamily="34" charset="0"/>
                <a:ea typeface="楷体_GB2312" pitchFamily="49" charset="-122"/>
              </a:rPr>
              <a:t>q</a:t>
            </a:r>
            <a:r>
              <a:rPr kumimoji="1" lang="zh-CN" altLang="en-US" sz="2000">
                <a:latin typeface="Arial" pitchFamily="34" charset="0"/>
                <a:ea typeface="楷体_GB2312" pitchFamily="49" charset="-122"/>
              </a:rPr>
              <a:t>的波形完全相同！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8323"/>
                                        </p:tgtEl>
                                        <p:attrNameLst>
                                          <p:attrName>style.visibility</p:attrName>
                                        </p:attrNameLst>
                                      </p:cBhvr>
                                      <p:to>
                                        <p:strVal val="visible"/>
                                      </p:to>
                                    </p:set>
                                    <p:anim calcmode="lin" valueType="num">
                                      <p:cBhvr additive="base">
                                        <p:cTn id="7" dur="500" fill="hold"/>
                                        <p:tgtEl>
                                          <p:spTgt spid="568323"/>
                                        </p:tgtEl>
                                        <p:attrNameLst>
                                          <p:attrName>ppt_x</p:attrName>
                                        </p:attrNameLst>
                                      </p:cBhvr>
                                      <p:tavLst>
                                        <p:tav tm="0">
                                          <p:val>
                                            <p:strVal val="#ppt_x"/>
                                          </p:val>
                                        </p:tav>
                                        <p:tav tm="100000">
                                          <p:val>
                                            <p:strVal val="#ppt_x"/>
                                          </p:val>
                                        </p:tav>
                                      </p:tavLst>
                                    </p:anim>
                                    <p:anim calcmode="lin" valueType="num">
                                      <p:cBhvr additive="base">
                                        <p:cTn id="8" dur="500" fill="hold"/>
                                        <p:tgtEl>
                                          <p:spTgt spid="5683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68325"/>
                                        </p:tgtEl>
                                        <p:attrNameLst>
                                          <p:attrName>style.visibility</p:attrName>
                                        </p:attrNameLst>
                                      </p:cBhvr>
                                      <p:to>
                                        <p:strVal val="visible"/>
                                      </p:to>
                                    </p:set>
                                    <p:animEffect transition="in" filter="dissolve">
                                      <p:cBhvr>
                                        <p:cTn id="13" dur="500"/>
                                        <p:tgtEl>
                                          <p:spTgt spid="5683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68326"/>
                                        </p:tgtEl>
                                        <p:attrNameLst>
                                          <p:attrName>style.visibility</p:attrName>
                                        </p:attrNameLst>
                                      </p:cBhvr>
                                      <p:to>
                                        <p:strVal val="visible"/>
                                      </p:to>
                                    </p:set>
                                    <p:animEffect transition="in" filter="dissolve">
                                      <p:cBhvr>
                                        <p:cTn id="18" dur="500"/>
                                        <p:tgtEl>
                                          <p:spTgt spid="5683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8329"/>
                                        </p:tgtEl>
                                        <p:attrNameLst>
                                          <p:attrName>style.visibility</p:attrName>
                                        </p:attrNameLst>
                                      </p:cBhvr>
                                      <p:to>
                                        <p:strVal val="visible"/>
                                      </p:to>
                                    </p:set>
                                    <p:anim calcmode="lin" valueType="num">
                                      <p:cBhvr additive="base">
                                        <p:cTn id="23" dur="500" fill="hold"/>
                                        <p:tgtEl>
                                          <p:spTgt spid="568329"/>
                                        </p:tgtEl>
                                        <p:attrNameLst>
                                          <p:attrName>ppt_x</p:attrName>
                                        </p:attrNameLst>
                                      </p:cBhvr>
                                      <p:tavLst>
                                        <p:tav tm="0">
                                          <p:val>
                                            <p:strVal val="#ppt_x"/>
                                          </p:val>
                                        </p:tav>
                                        <p:tav tm="100000">
                                          <p:val>
                                            <p:strVal val="#ppt_x"/>
                                          </p:val>
                                        </p:tav>
                                      </p:tavLst>
                                    </p:anim>
                                    <p:anim calcmode="lin" valueType="num">
                                      <p:cBhvr additive="base">
                                        <p:cTn id="24" dur="500" fill="hold"/>
                                        <p:tgtEl>
                                          <p:spTgt spid="56832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8324"/>
                                        </p:tgtEl>
                                        <p:attrNameLst>
                                          <p:attrName>style.visibility</p:attrName>
                                        </p:attrNameLst>
                                      </p:cBhvr>
                                      <p:to>
                                        <p:strVal val="visible"/>
                                      </p:to>
                                    </p:set>
                                    <p:anim calcmode="lin" valueType="num">
                                      <p:cBhvr additive="base">
                                        <p:cTn id="29" dur="500" fill="hold"/>
                                        <p:tgtEl>
                                          <p:spTgt spid="568324"/>
                                        </p:tgtEl>
                                        <p:attrNameLst>
                                          <p:attrName>ppt_x</p:attrName>
                                        </p:attrNameLst>
                                      </p:cBhvr>
                                      <p:tavLst>
                                        <p:tav tm="0">
                                          <p:val>
                                            <p:strVal val="#ppt_x"/>
                                          </p:val>
                                        </p:tav>
                                        <p:tav tm="100000">
                                          <p:val>
                                            <p:strVal val="#ppt_x"/>
                                          </p:val>
                                        </p:tav>
                                      </p:tavLst>
                                    </p:anim>
                                    <p:anim calcmode="lin" valueType="num">
                                      <p:cBhvr additive="base">
                                        <p:cTn id="30" dur="500" fill="hold"/>
                                        <p:tgtEl>
                                          <p:spTgt spid="56832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68327"/>
                                        </p:tgtEl>
                                        <p:attrNameLst>
                                          <p:attrName>style.visibility</p:attrName>
                                        </p:attrNameLst>
                                      </p:cBhvr>
                                      <p:to>
                                        <p:strVal val="visible"/>
                                      </p:to>
                                    </p:set>
                                    <p:animEffect transition="in" filter="dissolve">
                                      <p:cBhvr>
                                        <p:cTn id="35" dur="500"/>
                                        <p:tgtEl>
                                          <p:spTgt spid="5683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68328"/>
                                        </p:tgtEl>
                                        <p:attrNameLst>
                                          <p:attrName>style.visibility</p:attrName>
                                        </p:attrNameLst>
                                      </p:cBhvr>
                                      <p:to>
                                        <p:strVal val="visible"/>
                                      </p:to>
                                    </p:set>
                                    <p:animEffect transition="in" filter="dissolve">
                                      <p:cBhvr>
                                        <p:cTn id="40" dur="500"/>
                                        <p:tgtEl>
                                          <p:spTgt spid="5683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68330"/>
                                        </p:tgtEl>
                                        <p:attrNameLst>
                                          <p:attrName>style.visibility</p:attrName>
                                        </p:attrNameLst>
                                      </p:cBhvr>
                                      <p:to>
                                        <p:strVal val="visible"/>
                                      </p:to>
                                    </p:set>
                                    <p:anim calcmode="lin" valueType="num">
                                      <p:cBhvr additive="base">
                                        <p:cTn id="45" dur="500" fill="hold"/>
                                        <p:tgtEl>
                                          <p:spTgt spid="568330"/>
                                        </p:tgtEl>
                                        <p:attrNameLst>
                                          <p:attrName>ppt_x</p:attrName>
                                        </p:attrNameLst>
                                      </p:cBhvr>
                                      <p:tavLst>
                                        <p:tav tm="0">
                                          <p:val>
                                            <p:strVal val="#ppt_x"/>
                                          </p:val>
                                        </p:tav>
                                        <p:tav tm="100000">
                                          <p:val>
                                            <p:strVal val="#ppt_x"/>
                                          </p:val>
                                        </p:tav>
                                      </p:tavLst>
                                    </p:anim>
                                    <p:anim calcmode="lin" valueType="num">
                                      <p:cBhvr additive="base">
                                        <p:cTn id="46" dur="500" fill="hold"/>
                                        <p:tgtEl>
                                          <p:spTgt spid="568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nimBg="1" autoUpdateAnimBg="0"/>
      <p:bldP spid="568324" grpId="0" animBg="1" autoUpdateAnimBg="0"/>
      <p:bldP spid="568325" grpId="0" animBg="1"/>
      <p:bldP spid="568326" grpId="0" animBg="1"/>
      <p:bldP spid="568327" grpId="0" animBg="1"/>
      <p:bldP spid="568328" grpId="0" animBg="1"/>
      <p:bldP spid="568329" grpId="0" animBg="1" autoUpdateAnimBg="0"/>
      <p:bldP spid="568330"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12BD658-5891-4BC9-8C9C-9627B6617588}" type="slidenum">
              <a:rPr lang="ko-KR" altLang="en-US" sz="1600" smtClean="0">
                <a:solidFill>
                  <a:schemeClr val="accent2"/>
                </a:solidFill>
                <a:latin typeface="Verdana" pitchFamily="34" charset="0"/>
                <a:ea typeface="Gulim" pitchFamily="34" charset="-127"/>
              </a:rPr>
              <a:pPr/>
              <a:t>103</a:t>
            </a:fld>
            <a:endParaRPr lang="en-US" altLang="ko-KR" sz="1600" smtClean="0">
              <a:solidFill>
                <a:schemeClr val="accent2"/>
              </a:solidFill>
              <a:latin typeface="Verdana" pitchFamily="34" charset="0"/>
              <a:ea typeface="Gulim" pitchFamily="34" charset="-127"/>
            </a:endParaRPr>
          </a:p>
        </p:txBody>
      </p:sp>
      <p:sp>
        <p:nvSpPr>
          <p:cNvPr id="9221" name="Rectangle 2"/>
          <p:cNvSpPr>
            <a:spLocks noGrp="1" noChangeArrowheads="1"/>
          </p:cNvSpPr>
          <p:nvPr>
            <p:ph type="title"/>
          </p:nvPr>
        </p:nvSpPr>
        <p:spPr>
          <a:xfrm>
            <a:off x="1731963" y="195263"/>
            <a:ext cx="7772400" cy="677862"/>
          </a:xfrm>
        </p:spPr>
        <p:txBody>
          <a:bodyPr/>
          <a:lstStyle/>
          <a:p>
            <a:r>
              <a:rPr lang="zh-CN" altLang="en-US" smtClean="0">
                <a:solidFill>
                  <a:srgbClr val="FFCC00"/>
                </a:solidFill>
                <a:latin typeface="Arial" charset="0"/>
                <a:ea typeface="黑体" pitchFamily="49" charset="-122"/>
              </a:rPr>
              <a:t>语句的顺序执行的功能仿真</a:t>
            </a:r>
          </a:p>
        </p:txBody>
      </p:sp>
      <p:sp>
        <p:nvSpPr>
          <p:cNvPr id="9222" name="Rectangle 3"/>
          <p:cNvSpPr>
            <a:spLocks noChangeArrowheads="1"/>
          </p:cNvSpPr>
          <p:nvPr/>
        </p:nvSpPr>
        <p:spPr bwMode="auto">
          <a:xfrm>
            <a:off x="3509963" y="2771775"/>
            <a:ext cx="1809750" cy="457200"/>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484188" lvl="1" indent="-293688" algn="l" eaLnBrk="1" hangingPunct="1">
              <a:lnSpc>
                <a:spcPct val="100000"/>
              </a:lnSpc>
              <a:buClr>
                <a:srgbClr val="FF0000"/>
              </a:buClr>
              <a:buSzPct val="80000"/>
              <a:buFont typeface="Wingdings" pitchFamily="2" charset="2"/>
              <a:buNone/>
            </a:pPr>
            <a:r>
              <a:rPr lang="en-US" altLang="zh-CN" sz="2200">
                <a:latin typeface="Times New Roman" pitchFamily="18" charset="0"/>
              </a:rPr>
              <a:t>serial1.vwf</a:t>
            </a:r>
          </a:p>
        </p:txBody>
      </p:sp>
      <p:graphicFrame>
        <p:nvGraphicFramePr>
          <p:cNvPr id="9218" name="Object 4"/>
          <p:cNvGraphicFramePr>
            <a:graphicFrameLocks noChangeAspect="1"/>
          </p:cNvGraphicFramePr>
          <p:nvPr/>
        </p:nvGraphicFramePr>
        <p:xfrm>
          <a:off x="111125" y="1252538"/>
          <a:ext cx="8918575" cy="1417637"/>
        </p:xfrm>
        <a:graphic>
          <a:graphicData uri="http://schemas.openxmlformats.org/presentationml/2006/ole">
            <p:oleObj spid="_x0000_s9242" name="位图图像" r:id="rId4" imgW="6771429" imgH="1076475" progId="PBrush">
              <p:embed/>
            </p:oleObj>
          </a:graphicData>
        </a:graphic>
      </p:graphicFrame>
      <p:graphicFrame>
        <p:nvGraphicFramePr>
          <p:cNvPr id="9219" name="Object 5"/>
          <p:cNvGraphicFramePr>
            <a:graphicFrameLocks noChangeAspect="1"/>
          </p:cNvGraphicFramePr>
          <p:nvPr/>
        </p:nvGraphicFramePr>
        <p:xfrm>
          <a:off x="36513" y="3813175"/>
          <a:ext cx="8964612" cy="1400175"/>
        </p:xfrm>
        <a:graphic>
          <a:graphicData uri="http://schemas.openxmlformats.org/presentationml/2006/ole">
            <p:oleObj spid="_x0000_s9243" name="位图图像" r:id="rId5" imgW="6771429" imgH="1057423" progId="PBrush">
              <p:embed/>
            </p:oleObj>
          </a:graphicData>
        </a:graphic>
      </p:graphicFrame>
      <p:sp>
        <p:nvSpPr>
          <p:cNvPr id="9223" name="Rectangle 6"/>
          <p:cNvSpPr>
            <a:spLocks noChangeArrowheads="1"/>
          </p:cNvSpPr>
          <p:nvPr/>
        </p:nvSpPr>
        <p:spPr bwMode="auto">
          <a:xfrm>
            <a:off x="3468688" y="5353050"/>
            <a:ext cx="1809750" cy="457200"/>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484188" lvl="1" indent="-293688" algn="l" eaLnBrk="1" hangingPunct="1">
              <a:lnSpc>
                <a:spcPct val="100000"/>
              </a:lnSpc>
              <a:buClr>
                <a:srgbClr val="FF0000"/>
              </a:buClr>
              <a:buSzPct val="80000"/>
              <a:buFont typeface="Wingdings" pitchFamily="2" charset="2"/>
              <a:buNone/>
            </a:pPr>
            <a:r>
              <a:rPr lang="en-US" altLang="zh-CN" sz="2200">
                <a:latin typeface="Times New Roman" pitchFamily="18" charset="0"/>
              </a:rPr>
              <a:t>serial2.vwf</a:t>
            </a:r>
          </a:p>
        </p:txBody>
      </p:sp>
      <p:sp>
        <p:nvSpPr>
          <p:cNvPr id="570375" name="AutoShape 7"/>
          <p:cNvSpPr>
            <a:spLocks noChangeArrowheads="1"/>
          </p:cNvSpPr>
          <p:nvPr/>
        </p:nvSpPr>
        <p:spPr bwMode="auto">
          <a:xfrm>
            <a:off x="6354763" y="2752725"/>
            <a:ext cx="1412875" cy="614363"/>
          </a:xfrm>
          <a:prstGeom prst="wedgeRoundRectCallout">
            <a:avLst>
              <a:gd name="adj1" fmla="val -72921"/>
              <a:gd name="adj2" fmla="val -7480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en-US" altLang="zh-CN" sz="2000">
                <a:latin typeface="Arial" charset="0"/>
                <a:ea typeface="楷体_GB2312" pitchFamily="49" charset="-122"/>
              </a:rPr>
              <a:t>a</a:t>
            </a:r>
            <a:r>
              <a:rPr kumimoji="1" lang="zh-CN" altLang="en-US" sz="2000">
                <a:latin typeface="Arial" charset="0"/>
                <a:ea typeface="楷体_GB2312" pitchFamily="49" charset="-122"/>
              </a:rPr>
              <a:t>和</a:t>
            </a:r>
            <a:r>
              <a:rPr kumimoji="1" lang="en-US" altLang="zh-CN" sz="2000">
                <a:latin typeface="Arial" charset="0"/>
                <a:ea typeface="楷体_GB2312" pitchFamily="49" charset="-122"/>
              </a:rPr>
              <a:t>q</a:t>
            </a:r>
            <a:r>
              <a:rPr kumimoji="1" lang="zh-CN" altLang="en-US" sz="2000">
                <a:latin typeface="Arial" charset="0"/>
                <a:ea typeface="楷体_GB2312" pitchFamily="49" charset="-122"/>
              </a:rPr>
              <a:t>的波形反相！</a:t>
            </a:r>
          </a:p>
        </p:txBody>
      </p:sp>
      <p:sp>
        <p:nvSpPr>
          <p:cNvPr id="570376" name="AutoShape 8"/>
          <p:cNvSpPr>
            <a:spLocks noChangeArrowheads="1"/>
          </p:cNvSpPr>
          <p:nvPr/>
        </p:nvSpPr>
        <p:spPr bwMode="auto">
          <a:xfrm>
            <a:off x="6281738" y="5356225"/>
            <a:ext cx="1652587" cy="657225"/>
          </a:xfrm>
          <a:prstGeom prst="wedgeRoundRectCallout">
            <a:avLst>
              <a:gd name="adj1" fmla="val -50384"/>
              <a:gd name="adj2" fmla="val -7922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en-US" altLang="zh-CN" sz="2000">
                <a:latin typeface="Arial" charset="0"/>
                <a:ea typeface="楷体_GB2312" pitchFamily="49" charset="-122"/>
              </a:rPr>
              <a:t>a</a:t>
            </a:r>
            <a:r>
              <a:rPr kumimoji="1" lang="zh-CN" altLang="en-US" sz="2000">
                <a:latin typeface="Arial" charset="0"/>
                <a:ea typeface="楷体_GB2312" pitchFamily="49" charset="-122"/>
              </a:rPr>
              <a:t>和</a:t>
            </a:r>
            <a:r>
              <a:rPr kumimoji="1" lang="en-US" altLang="zh-CN" sz="2000">
                <a:latin typeface="Arial" charset="0"/>
                <a:ea typeface="楷体_GB2312" pitchFamily="49" charset="-122"/>
              </a:rPr>
              <a:t>q</a:t>
            </a:r>
            <a:r>
              <a:rPr kumimoji="1" lang="zh-CN" altLang="en-US" sz="2000">
                <a:latin typeface="Arial" charset="0"/>
                <a:ea typeface="楷体_GB2312" pitchFamily="49" charset="-122"/>
              </a:rPr>
              <a:t>的波形完全一样！</a:t>
            </a:r>
          </a:p>
        </p:txBody>
      </p:sp>
      <p:sp>
        <p:nvSpPr>
          <p:cNvPr id="570377" name="AutoShape 9"/>
          <p:cNvSpPr>
            <a:spLocks noChangeArrowheads="1"/>
          </p:cNvSpPr>
          <p:nvPr/>
        </p:nvSpPr>
        <p:spPr bwMode="auto">
          <a:xfrm>
            <a:off x="1981200" y="2946400"/>
            <a:ext cx="1095375" cy="619125"/>
          </a:xfrm>
          <a:prstGeom prst="wedgeRoundRectCallout">
            <a:avLst>
              <a:gd name="adj1" fmla="val 59708"/>
              <a:gd name="adj2" fmla="val -1061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marL="190500" lvl="1" algn="l" eaLnBrk="1" hangingPunct="1">
              <a:lnSpc>
                <a:spcPct val="100000"/>
              </a:lnSpc>
              <a:spcBef>
                <a:spcPct val="0"/>
              </a:spcBef>
              <a:buClr>
                <a:srgbClr val="FF0000"/>
              </a:buClr>
              <a:buSzPct val="80000"/>
              <a:buFont typeface="Wingdings" pitchFamily="2" charset="2"/>
              <a:buNone/>
            </a:pPr>
            <a:r>
              <a:rPr lang="en-US" altLang="zh-CN" sz="2000">
                <a:solidFill>
                  <a:srgbClr val="FF0066"/>
                </a:solidFill>
                <a:latin typeface="Arial" charset="0"/>
              </a:rPr>
              <a:t>q=~q;</a:t>
            </a:r>
            <a:r>
              <a:rPr lang="en-US" altLang="zh-CN" sz="2000">
                <a:latin typeface="Arial" charset="0"/>
              </a:rPr>
              <a:t>             </a:t>
            </a:r>
            <a:r>
              <a:rPr lang="en-US" altLang="zh-CN" sz="2000">
                <a:solidFill>
                  <a:srgbClr val="FF0066"/>
                </a:solidFill>
                <a:latin typeface="Arial" charset="0"/>
              </a:rPr>
              <a:t>a=~q;</a:t>
            </a:r>
          </a:p>
        </p:txBody>
      </p:sp>
      <p:sp>
        <p:nvSpPr>
          <p:cNvPr id="570378" name="AutoShape 10"/>
          <p:cNvSpPr>
            <a:spLocks noChangeArrowheads="1"/>
          </p:cNvSpPr>
          <p:nvPr/>
        </p:nvSpPr>
        <p:spPr bwMode="auto">
          <a:xfrm>
            <a:off x="1963738" y="5348288"/>
            <a:ext cx="1095375" cy="619125"/>
          </a:xfrm>
          <a:prstGeom prst="wedgeRoundRectCallout">
            <a:avLst>
              <a:gd name="adj1" fmla="val 59708"/>
              <a:gd name="adj2" fmla="val -1061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marL="190500" lvl="1" algn="l" eaLnBrk="1" hangingPunct="1">
              <a:lnSpc>
                <a:spcPct val="100000"/>
              </a:lnSpc>
              <a:spcBef>
                <a:spcPct val="0"/>
              </a:spcBef>
              <a:buClr>
                <a:srgbClr val="FF0000"/>
              </a:buClr>
              <a:buSzPct val="80000"/>
              <a:buFont typeface="Wingdings" pitchFamily="2" charset="2"/>
              <a:buNone/>
            </a:pPr>
            <a:r>
              <a:rPr lang="en-US" altLang="zh-CN" sz="2000">
                <a:solidFill>
                  <a:srgbClr val="FF0066"/>
                </a:solidFill>
                <a:latin typeface="Arial" charset="0"/>
              </a:rPr>
              <a:t>a=~q;</a:t>
            </a:r>
            <a:r>
              <a:rPr lang="en-US" altLang="zh-CN" sz="2000">
                <a:latin typeface="Arial" charset="0"/>
              </a:rPr>
              <a:t>             </a:t>
            </a:r>
            <a:r>
              <a:rPr lang="en-US" altLang="zh-CN" sz="2000">
                <a:solidFill>
                  <a:srgbClr val="FF0066"/>
                </a:solidFill>
                <a:latin typeface="Arial" charset="0"/>
              </a:rPr>
              <a:t>q=~q;</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377"/>
                                        </p:tgtEl>
                                        <p:attrNameLst>
                                          <p:attrName>style.visibility</p:attrName>
                                        </p:attrNameLst>
                                      </p:cBhvr>
                                      <p:to>
                                        <p:strVal val="visible"/>
                                      </p:to>
                                    </p:set>
                                    <p:animEffect transition="in" filter="dissolve">
                                      <p:cBhvr>
                                        <p:cTn id="7" dur="500"/>
                                        <p:tgtEl>
                                          <p:spTgt spid="570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70375"/>
                                        </p:tgtEl>
                                        <p:attrNameLst>
                                          <p:attrName>style.visibility</p:attrName>
                                        </p:attrNameLst>
                                      </p:cBhvr>
                                      <p:to>
                                        <p:strVal val="visible"/>
                                      </p:to>
                                    </p:set>
                                    <p:anim calcmode="lin" valueType="num">
                                      <p:cBhvr>
                                        <p:cTn id="12" dur="500" fill="hold"/>
                                        <p:tgtEl>
                                          <p:spTgt spid="570375"/>
                                        </p:tgtEl>
                                        <p:attrNameLst>
                                          <p:attrName>ppt_w</p:attrName>
                                        </p:attrNameLst>
                                      </p:cBhvr>
                                      <p:tavLst>
                                        <p:tav tm="0">
                                          <p:val>
                                            <p:fltVal val="0"/>
                                          </p:val>
                                        </p:tav>
                                        <p:tav tm="100000">
                                          <p:val>
                                            <p:strVal val="#ppt_w"/>
                                          </p:val>
                                        </p:tav>
                                      </p:tavLst>
                                    </p:anim>
                                    <p:anim calcmode="lin" valueType="num">
                                      <p:cBhvr>
                                        <p:cTn id="13" dur="500" fill="hold"/>
                                        <p:tgtEl>
                                          <p:spTgt spid="57037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70378"/>
                                        </p:tgtEl>
                                        <p:attrNameLst>
                                          <p:attrName>style.visibility</p:attrName>
                                        </p:attrNameLst>
                                      </p:cBhvr>
                                      <p:to>
                                        <p:strVal val="visible"/>
                                      </p:to>
                                    </p:set>
                                    <p:animEffect transition="in" filter="dissolve">
                                      <p:cBhvr>
                                        <p:cTn id="18" dur="500"/>
                                        <p:tgtEl>
                                          <p:spTgt spid="5703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70376"/>
                                        </p:tgtEl>
                                        <p:attrNameLst>
                                          <p:attrName>style.visibility</p:attrName>
                                        </p:attrNameLst>
                                      </p:cBhvr>
                                      <p:to>
                                        <p:strVal val="visible"/>
                                      </p:to>
                                    </p:set>
                                    <p:anim calcmode="lin" valueType="num">
                                      <p:cBhvr>
                                        <p:cTn id="23" dur="500" fill="hold"/>
                                        <p:tgtEl>
                                          <p:spTgt spid="570376"/>
                                        </p:tgtEl>
                                        <p:attrNameLst>
                                          <p:attrName>ppt_w</p:attrName>
                                        </p:attrNameLst>
                                      </p:cBhvr>
                                      <p:tavLst>
                                        <p:tav tm="0">
                                          <p:val>
                                            <p:fltVal val="0"/>
                                          </p:val>
                                        </p:tav>
                                        <p:tav tm="100000">
                                          <p:val>
                                            <p:strVal val="#ppt_w"/>
                                          </p:val>
                                        </p:tav>
                                      </p:tavLst>
                                    </p:anim>
                                    <p:anim calcmode="lin" valueType="num">
                                      <p:cBhvr>
                                        <p:cTn id="24" dur="500" fill="hold"/>
                                        <p:tgtEl>
                                          <p:spTgt spid="5703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5" grpId="0" animBg="1"/>
      <p:bldP spid="570376" grpId="0" animBg="1" autoUpdateAnimBg="0"/>
      <p:bldP spid="570377" grpId="0" animBg="1"/>
      <p:bldP spid="57037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B2F54EE-17F3-4C6F-A1D2-24CD7502EFDB}" type="slidenum">
              <a:rPr lang="ko-KR" altLang="en-US" sz="1600" smtClean="0">
                <a:solidFill>
                  <a:schemeClr val="accent2"/>
                </a:solidFill>
                <a:latin typeface="Verdana" pitchFamily="34" charset="0"/>
                <a:ea typeface="Gulim" pitchFamily="34" charset="-127"/>
              </a:rPr>
              <a:pPr/>
              <a:t>104</a:t>
            </a:fld>
            <a:endParaRPr lang="en-US" altLang="ko-KR" sz="1600" smtClean="0">
              <a:solidFill>
                <a:schemeClr val="accent2"/>
              </a:solidFill>
              <a:latin typeface="Verdana" pitchFamily="34" charset="0"/>
              <a:ea typeface="Gulim" pitchFamily="34" charset="-127"/>
            </a:endParaRPr>
          </a:p>
        </p:txBody>
      </p:sp>
      <p:sp>
        <p:nvSpPr>
          <p:cNvPr id="572418" name="Rectangle 2"/>
          <p:cNvSpPr>
            <a:spLocks noGrp="1" noChangeArrowheads="1"/>
          </p:cNvSpPr>
          <p:nvPr>
            <p:ph type="title"/>
          </p:nvPr>
        </p:nvSpPr>
        <p:spPr>
          <a:xfrm>
            <a:off x="1731963" y="195263"/>
            <a:ext cx="7772400" cy="677862"/>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、语句的并行执行</a:t>
            </a:r>
          </a:p>
        </p:txBody>
      </p:sp>
      <p:sp>
        <p:nvSpPr>
          <p:cNvPr id="572419" name="Rectangle 3"/>
          <p:cNvSpPr>
            <a:spLocks noGrp="1" noChangeArrowheads="1"/>
          </p:cNvSpPr>
          <p:nvPr>
            <p:ph type="body" idx="1"/>
          </p:nvPr>
        </p:nvSpPr>
        <p:spPr>
          <a:xfrm>
            <a:off x="0" y="1635125"/>
            <a:ext cx="4179888" cy="4527550"/>
          </a:xfrm>
        </p:spPr>
        <p:txBody>
          <a:bodyPr/>
          <a:lstStyle/>
          <a:p>
            <a:pPr marL="625475" lvl="1" indent="-349250" algn="just" eaLnBrk="1" hangingPunct="1">
              <a:lnSpc>
                <a:spcPct val="110000"/>
              </a:lnSpc>
            </a:pPr>
            <a:r>
              <a:rPr kumimoji="1" lang="zh-CN" altLang="en-US" sz="2000" smtClean="0">
                <a:solidFill>
                  <a:srgbClr val="000000"/>
                </a:solidFill>
                <a:latin typeface="Arial" charset="0"/>
                <a:ea typeface="宋体" charset="-122"/>
              </a:rPr>
              <a:t>多个“</a:t>
            </a:r>
            <a:r>
              <a:rPr kumimoji="1" lang="en-US" altLang="zh-CN" sz="2000" smtClean="0">
                <a:solidFill>
                  <a:srgbClr val="000000"/>
                </a:solidFill>
                <a:latin typeface="Arial" charset="0"/>
                <a:ea typeface="宋体" charset="-122"/>
              </a:rPr>
              <a:t>always”</a:t>
            </a:r>
            <a:r>
              <a:rPr kumimoji="1" lang="zh-CN" altLang="en-US" sz="2000" smtClean="0">
                <a:solidFill>
                  <a:srgbClr val="000000"/>
                </a:solidFill>
                <a:latin typeface="Arial" charset="0"/>
                <a:ea typeface="宋体" charset="-122"/>
              </a:rPr>
              <a:t>模块、“</a:t>
            </a:r>
            <a:r>
              <a:rPr kumimoji="1" lang="en-US" altLang="zh-CN" sz="2000" smtClean="0">
                <a:solidFill>
                  <a:srgbClr val="000000"/>
                </a:solidFill>
                <a:latin typeface="Arial" charset="0"/>
                <a:ea typeface="宋体" charset="-122"/>
              </a:rPr>
              <a:t>assign”</a:t>
            </a:r>
            <a:r>
              <a:rPr kumimoji="1" lang="zh-CN" altLang="en-US" sz="2000" smtClean="0">
                <a:solidFill>
                  <a:srgbClr val="000000"/>
                </a:solidFill>
                <a:latin typeface="Arial" charset="0"/>
                <a:ea typeface="宋体" charset="-122"/>
              </a:rPr>
              <a:t>语句、实例元件调用、</a:t>
            </a:r>
            <a:r>
              <a:rPr lang="zh-CN" altLang="en-US" sz="2000" smtClean="0">
                <a:solidFill>
                  <a:srgbClr val="000000"/>
                </a:solidFill>
                <a:latin typeface="Arial" charset="0"/>
                <a:ea typeface="宋体" charset="-122"/>
              </a:rPr>
              <a:t>“</a:t>
            </a:r>
            <a:r>
              <a:rPr lang="en-US" altLang="zh-CN" sz="2000" smtClean="0">
                <a:solidFill>
                  <a:srgbClr val="000000"/>
                </a:solidFill>
                <a:latin typeface="Arial" charset="0"/>
                <a:ea typeface="宋体" charset="-122"/>
              </a:rPr>
              <a:t>always”</a:t>
            </a:r>
            <a:r>
              <a:rPr lang="zh-CN" altLang="en-US" sz="2000" smtClean="0">
                <a:solidFill>
                  <a:srgbClr val="000000"/>
                </a:solidFill>
                <a:latin typeface="Arial" charset="0"/>
                <a:ea typeface="宋体" charset="-122"/>
              </a:rPr>
              <a:t>模块内的</a:t>
            </a:r>
            <a:r>
              <a:rPr kumimoji="1" lang="zh-CN" altLang="en-US" sz="2000" smtClean="0">
                <a:solidFill>
                  <a:srgbClr val="CC0066"/>
                </a:solidFill>
                <a:latin typeface="Arial" charset="0"/>
                <a:ea typeface="宋体" charset="-122"/>
              </a:rPr>
              <a:t>非阻塞赋值语句</a:t>
            </a:r>
            <a:r>
              <a:rPr kumimoji="1" lang="zh-CN" altLang="en-US" sz="2000" smtClean="0">
                <a:solidFill>
                  <a:srgbClr val="000000"/>
                </a:solidFill>
                <a:latin typeface="Arial" charset="0"/>
                <a:ea typeface="宋体" charset="-122"/>
              </a:rPr>
              <a:t>都是</a:t>
            </a:r>
            <a:r>
              <a:rPr kumimoji="1" lang="zh-CN" altLang="en-US" sz="2000" smtClean="0">
                <a:solidFill>
                  <a:srgbClr val="CC0066"/>
                </a:solidFill>
                <a:latin typeface="Arial" charset="0"/>
                <a:ea typeface="宋体" charset="-122"/>
              </a:rPr>
              <a:t>并行</a:t>
            </a:r>
            <a:r>
              <a:rPr kumimoji="1" lang="zh-CN" altLang="en-US" sz="2000" smtClean="0">
                <a:solidFill>
                  <a:srgbClr val="000000"/>
                </a:solidFill>
                <a:latin typeface="Arial" charset="0"/>
                <a:ea typeface="宋体" charset="-122"/>
              </a:rPr>
              <a:t>执行的！</a:t>
            </a:r>
          </a:p>
          <a:p>
            <a:pPr marL="625475" lvl="1" indent="-349250" algn="just">
              <a:lnSpc>
                <a:spcPct val="110000"/>
              </a:lnSpc>
            </a:pPr>
            <a:r>
              <a:rPr lang="zh-CN" altLang="en-US" sz="2000" smtClean="0">
                <a:latin typeface="Arial" charset="0"/>
                <a:ea typeface="宋体" charset="-122"/>
              </a:rPr>
              <a:t>它们在程序中的先后顺序对结果并没有影响。</a:t>
            </a:r>
          </a:p>
          <a:p>
            <a:pPr marL="625475" lvl="1" indent="-349250" algn="just">
              <a:lnSpc>
                <a:spcPct val="110000"/>
              </a:lnSpc>
            </a:pPr>
            <a:r>
              <a:rPr lang="en-US" altLang="zh-CN" sz="2000" smtClean="0">
                <a:latin typeface="Arial" charset="0"/>
                <a:ea typeface="宋体" charset="-122"/>
              </a:rPr>
              <a:t>【</a:t>
            </a:r>
            <a:r>
              <a:rPr lang="zh-CN" altLang="en-US" sz="2000" smtClean="0">
                <a:latin typeface="Arial" charset="0"/>
                <a:ea typeface="宋体" charset="-122"/>
              </a:rPr>
              <a:t>例</a:t>
            </a:r>
            <a:r>
              <a:rPr lang="en-US" altLang="zh-CN" sz="2000" smtClean="0">
                <a:latin typeface="Arial" charset="0"/>
                <a:ea typeface="宋体" charset="-122"/>
              </a:rPr>
              <a:t>2.42】</a:t>
            </a:r>
            <a:r>
              <a:rPr lang="zh-CN" altLang="en-US" sz="2000" smtClean="0">
                <a:latin typeface="Arial" charset="0"/>
                <a:ea typeface="宋体" charset="-122"/>
              </a:rPr>
              <a:t>将两条赋值语句分别放在两个“</a:t>
            </a:r>
            <a:r>
              <a:rPr lang="en-US" altLang="zh-CN" sz="2000" smtClean="0">
                <a:latin typeface="Arial" charset="0"/>
                <a:ea typeface="宋体" charset="-122"/>
              </a:rPr>
              <a:t>always”</a:t>
            </a:r>
            <a:r>
              <a:rPr lang="zh-CN" altLang="en-US" sz="2000" smtClean="0">
                <a:latin typeface="Arial" charset="0"/>
                <a:ea typeface="宋体" charset="-122"/>
              </a:rPr>
              <a:t>模块中，若颠倒两个“</a:t>
            </a:r>
            <a:r>
              <a:rPr lang="en-US" altLang="zh-CN" sz="2000" smtClean="0">
                <a:latin typeface="Arial" charset="0"/>
                <a:ea typeface="宋体" charset="-122"/>
              </a:rPr>
              <a:t>always”</a:t>
            </a:r>
            <a:r>
              <a:rPr lang="zh-CN" altLang="en-US" sz="2000" smtClean="0">
                <a:latin typeface="Arial" charset="0"/>
                <a:ea typeface="宋体" charset="-122"/>
              </a:rPr>
              <a:t>模块顺序，对仿真结果没有影响，同</a:t>
            </a:r>
            <a:r>
              <a:rPr lang="en-US" altLang="zh-CN" sz="2000" smtClean="0">
                <a:latin typeface="Arial" charset="0"/>
                <a:ea typeface="宋体" charset="-122"/>
              </a:rPr>
              <a:t>【</a:t>
            </a:r>
            <a:r>
              <a:rPr lang="zh-CN" altLang="en-US" sz="2000" smtClean="0">
                <a:latin typeface="Arial" charset="0"/>
                <a:ea typeface="宋体" charset="-122"/>
              </a:rPr>
              <a:t>例</a:t>
            </a:r>
            <a:r>
              <a:rPr lang="en-US" altLang="zh-CN" sz="2000" smtClean="0">
                <a:latin typeface="Arial" charset="0"/>
                <a:ea typeface="宋体" charset="-122"/>
              </a:rPr>
              <a:t>2.41】——q</a:t>
            </a:r>
            <a:r>
              <a:rPr lang="zh-CN" altLang="en-US" sz="2000" smtClean="0">
                <a:latin typeface="Arial" charset="0"/>
                <a:ea typeface="宋体" charset="-122"/>
              </a:rPr>
              <a:t>和</a:t>
            </a:r>
            <a:r>
              <a:rPr lang="en-US" altLang="zh-CN" sz="2000" smtClean="0">
                <a:latin typeface="Arial" charset="0"/>
                <a:ea typeface="宋体" charset="-122"/>
              </a:rPr>
              <a:t>a</a:t>
            </a:r>
            <a:r>
              <a:rPr lang="zh-CN" altLang="en-US" sz="2000" smtClean="0">
                <a:latin typeface="Arial" charset="0"/>
                <a:ea typeface="宋体" charset="-122"/>
              </a:rPr>
              <a:t>的波形完全一样。</a:t>
            </a:r>
          </a:p>
        </p:txBody>
      </p:sp>
      <p:sp>
        <p:nvSpPr>
          <p:cNvPr id="572420" name="Text Box 4"/>
          <p:cNvSpPr txBox="1">
            <a:spLocks noChangeArrowheads="1"/>
          </p:cNvSpPr>
          <p:nvPr/>
        </p:nvSpPr>
        <p:spPr bwMode="auto">
          <a:xfrm>
            <a:off x="4605338" y="1203325"/>
            <a:ext cx="3959225" cy="5114925"/>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a:solidFill>
                  <a:srgbClr val="FF0066"/>
                </a:solidFill>
                <a:latin typeface="Arial" charset="0"/>
              </a:rPr>
              <a:t>【</a:t>
            </a:r>
            <a:r>
              <a:rPr lang="zh-CN" altLang="en-US">
                <a:solidFill>
                  <a:srgbClr val="FF0066"/>
                </a:solidFill>
                <a:latin typeface="Arial" charset="0"/>
              </a:rPr>
              <a:t>例</a:t>
            </a:r>
            <a:r>
              <a:rPr lang="en-US" altLang="zh-CN">
                <a:solidFill>
                  <a:srgbClr val="FF0066"/>
                </a:solidFill>
                <a:latin typeface="Arial" charset="0"/>
              </a:rPr>
              <a:t>2.42】</a:t>
            </a:r>
            <a:r>
              <a:rPr lang="zh-CN" altLang="en-US" sz="2200">
                <a:latin typeface="Arial" charset="0"/>
              </a:rPr>
              <a:t>并行执行模块。</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module parall1(q,a,clk);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output q,a;</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input 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reg q,a;</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always @(posedge 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begin</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q=~q;</a:t>
            </a:r>
            <a:r>
              <a:rPr lang="en-US" altLang="zh-CN" sz="2200">
                <a:latin typeface="Arial" charset="0"/>
              </a:rPr>
              <a:t>           </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end</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always @(posedge clk)</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begin</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a:t>
            </a:r>
            <a:r>
              <a:rPr lang="en-US" altLang="zh-CN">
                <a:solidFill>
                  <a:srgbClr val="FF0066"/>
                </a:solidFill>
                <a:latin typeface="Arial" charset="0"/>
              </a:rPr>
              <a:t>a=~q;</a:t>
            </a:r>
            <a:r>
              <a:rPr lang="en-US" altLang="zh-CN" sz="2200">
                <a:latin typeface="Arial" charset="0"/>
              </a:rPr>
              <a:t>           </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        end</a:t>
            </a:r>
          </a:p>
          <a:p>
            <a:pPr lvl="1" algn="l" eaLnBrk="1" hangingPunct="1">
              <a:lnSpc>
                <a:spcPct val="105000"/>
              </a:lnSpc>
              <a:spcBef>
                <a:spcPct val="0"/>
              </a:spcBef>
              <a:buClr>
                <a:srgbClr val="FF0000"/>
              </a:buClr>
              <a:buSzPct val="80000"/>
              <a:buFont typeface="Wingdings" pitchFamily="2" charset="2"/>
              <a:buNone/>
            </a:pPr>
            <a:r>
              <a:rPr lang="en-US" altLang="zh-CN" sz="2200">
                <a:latin typeface="Arial" charset="0"/>
              </a:rPr>
              <a:t>endmodule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2419">
                                            <p:txEl>
                                              <p:pRg st="0" end="0"/>
                                            </p:txEl>
                                          </p:spTgt>
                                        </p:tgtEl>
                                        <p:attrNameLst>
                                          <p:attrName>style.visibility</p:attrName>
                                        </p:attrNameLst>
                                      </p:cBhvr>
                                      <p:to>
                                        <p:strVal val="visible"/>
                                      </p:to>
                                    </p:set>
                                    <p:anim calcmode="lin" valueType="num">
                                      <p:cBhvr additive="base">
                                        <p:cTn id="13" dur="500" fill="hold"/>
                                        <p:tgtEl>
                                          <p:spTgt spid="572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2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2419">
                                            <p:txEl>
                                              <p:pRg st="1" end="1"/>
                                            </p:txEl>
                                          </p:spTgt>
                                        </p:tgtEl>
                                        <p:attrNameLst>
                                          <p:attrName>style.visibility</p:attrName>
                                        </p:attrNameLst>
                                      </p:cBhvr>
                                      <p:to>
                                        <p:strVal val="visible"/>
                                      </p:to>
                                    </p:set>
                                    <p:anim calcmode="lin" valueType="num">
                                      <p:cBhvr additive="base">
                                        <p:cTn id="19" dur="500" fill="hold"/>
                                        <p:tgtEl>
                                          <p:spTgt spid="5724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2419">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72419">
                                            <p:txEl>
                                              <p:pRg st="2" end="2"/>
                                            </p:txEl>
                                          </p:spTgt>
                                        </p:tgtEl>
                                        <p:attrNameLst>
                                          <p:attrName>style.visibility</p:attrName>
                                        </p:attrNameLst>
                                      </p:cBhvr>
                                      <p:to>
                                        <p:strVal val="visible"/>
                                      </p:to>
                                    </p:set>
                                    <p:anim calcmode="lin" valueType="num">
                                      <p:cBhvr additive="base">
                                        <p:cTn id="23" dur="500" fill="hold"/>
                                        <p:tgtEl>
                                          <p:spTgt spid="57241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2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2420"/>
                                        </p:tgtEl>
                                        <p:attrNameLst>
                                          <p:attrName>style.visibility</p:attrName>
                                        </p:attrNameLst>
                                      </p:cBhvr>
                                      <p:to>
                                        <p:strVal val="visible"/>
                                      </p:to>
                                    </p:set>
                                    <p:anim calcmode="lin" valueType="num">
                                      <p:cBhvr additive="base">
                                        <p:cTn id="29" dur="500" fill="hold"/>
                                        <p:tgtEl>
                                          <p:spTgt spid="572420"/>
                                        </p:tgtEl>
                                        <p:attrNameLst>
                                          <p:attrName>ppt_x</p:attrName>
                                        </p:attrNameLst>
                                      </p:cBhvr>
                                      <p:tavLst>
                                        <p:tav tm="0">
                                          <p:val>
                                            <p:strVal val="#ppt_x"/>
                                          </p:val>
                                        </p:tav>
                                        <p:tav tm="100000">
                                          <p:val>
                                            <p:strVal val="#ppt_x"/>
                                          </p:val>
                                        </p:tav>
                                      </p:tavLst>
                                    </p:anim>
                                    <p:anim calcmode="lin" valueType="num">
                                      <p:cBhvr additive="base">
                                        <p:cTn id="30"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p:bldP spid="572419" grpId="0" build="p" autoUpdateAnimBg="0"/>
      <p:bldP spid="572420"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062F7F4-CB96-4C0A-B814-8C62522E259D}" type="slidenum">
              <a:rPr lang="ko-KR" altLang="en-US" sz="1600" smtClean="0">
                <a:solidFill>
                  <a:schemeClr val="accent2"/>
                </a:solidFill>
                <a:latin typeface="Verdana" pitchFamily="34" charset="0"/>
                <a:ea typeface="Gulim" pitchFamily="34" charset="-127"/>
              </a:rPr>
              <a:pPr/>
              <a:t>105</a:t>
            </a:fld>
            <a:endParaRPr lang="en-US" altLang="ko-KR" sz="1600" smtClean="0">
              <a:solidFill>
                <a:schemeClr val="accent2"/>
              </a:solidFill>
              <a:latin typeface="Verdana" pitchFamily="34" charset="0"/>
              <a:ea typeface="Gulim" pitchFamily="34" charset="-127"/>
            </a:endParaRPr>
          </a:p>
        </p:txBody>
      </p:sp>
      <p:sp>
        <p:nvSpPr>
          <p:cNvPr id="112643" name="Rectangle 2"/>
          <p:cNvSpPr>
            <a:spLocks noGrp="1" noChangeArrowheads="1"/>
          </p:cNvSpPr>
          <p:nvPr>
            <p:ph type="title"/>
          </p:nvPr>
        </p:nvSpPr>
        <p:spPr>
          <a:xfrm>
            <a:off x="1547813" y="266700"/>
            <a:ext cx="7772400" cy="677863"/>
          </a:xfrm>
        </p:spPr>
        <p:txBody>
          <a:bodyPr/>
          <a:lstStyle/>
          <a:p>
            <a:r>
              <a:rPr lang="en-US" altLang="zh-CN" smtClean="0">
                <a:solidFill>
                  <a:srgbClr val="FFCC00"/>
                </a:solidFill>
                <a:latin typeface="Arial" charset="0"/>
                <a:ea typeface="黑体" pitchFamily="49" charset="-122"/>
              </a:rPr>
              <a:t>2.5.4  </a:t>
            </a:r>
            <a:r>
              <a:rPr lang="zh-CN" altLang="en-US" smtClean="0">
                <a:solidFill>
                  <a:srgbClr val="FFCC00"/>
                </a:solidFill>
                <a:latin typeface="Arial" charset="0"/>
                <a:ea typeface="黑体" pitchFamily="49" charset="-122"/>
              </a:rPr>
              <a:t>不同抽象级别的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模型</a:t>
            </a:r>
          </a:p>
        </p:txBody>
      </p:sp>
      <p:sp>
        <p:nvSpPr>
          <p:cNvPr id="112644" name="Rectangle 3"/>
          <p:cNvSpPr>
            <a:spLocks noGrp="1" noChangeArrowheads="1"/>
          </p:cNvSpPr>
          <p:nvPr>
            <p:ph type="body" idx="1"/>
          </p:nvPr>
        </p:nvSpPr>
        <p:spPr>
          <a:xfrm>
            <a:off x="317500" y="1233488"/>
            <a:ext cx="8564563" cy="5075237"/>
          </a:xfrm>
          <a:noFill/>
        </p:spPr>
        <p:txBody>
          <a:bodyPr/>
          <a:lstStyle/>
          <a:p>
            <a:pPr algn="just">
              <a:lnSpc>
                <a:spcPct val="110000"/>
              </a:lnSpc>
              <a:spcBef>
                <a:spcPct val="0"/>
              </a:spcBef>
            </a:pPr>
            <a:r>
              <a:rPr kumimoji="1" lang="zh-CN" altLang="en-US" sz="2000" smtClean="0">
                <a:latin typeface="Arial" charset="0"/>
                <a:ea typeface="宋体" charset="-122"/>
              </a:rPr>
              <a:t>用</a:t>
            </a:r>
            <a:r>
              <a:rPr kumimoji="1" lang="en-US" altLang="zh-CN" sz="2000" smtClean="0">
                <a:latin typeface="Arial" charset="0"/>
                <a:ea typeface="宋体" charset="-122"/>
              </a:rPr>
              <a:t>Verilog HDL</a:t>
            </a:r>
            <a:r>
              <a:rPr kumimoji="1" lang="zh-CN" altLang="en-US" sz="2000" smtClean="0">
                <a:latin typeface="Arial" charset="0"/>
                <a:ea typeface="宋体" charset="-122"/>
              </a:rPr>
              <a:t>描述的电路称为该设计电路的</a:t>
            </a:r>
            <a:r>
              <a:rPr kumimoji="1" lang="en-US" altLang="zh-CN" sz="2000" smtClean="0">
                <a:latin typeface="Arial" charset="0"/>
                <a:ea typeface="宋体" charset="-122"/>
              </a:rPr>
              <a:t>Verilog HDL</a:t>
            </a:r>
            <a:r>
              <a:rPr kumimoji="1" lang="zh-CN" altLang="en-US" sz="2000" smtClean="0">
                <a:latin typeface="Arial" charset="0"/>
                <a:ea typeface="宋体" charset="-122"/>
              </a:rPr>
              <a:t>模型。</a:t>
            </a:r>
          </a:p>
          <a:p>
            <a:pPr algn="just">
              <a:lnSpc>
                <a:spcPct val="110000"/>
              </a:lnSpc>
              <a:spcBef>
                <a:spcPct val="0"/>
              </a:spcBef>
            </a:pPr>
            <a:r>
              <a:rPr lang="zh-CN" altLang="en-US" sz="2000" smtClean="0">
                <a:latin typeface="Arial" charset="0"/>
                <a:ea typeface="宋体" charset="-122"/>
              </a:rPr>
              <a:t>一个复杂电路的完整</a:t>
            </a:r>
            <a:r>
              <a:rPr lang="en-US" altLang="zh-CN" sz="2000" smtClean="0">
                <a:latin typeface="Arial" charset="0"/>
                <a:ea typeface="宋体" charset="-122"/>
              </a:rPr>
              <a:t>Verilog HDL</a:t>
            </a:r>
            <a:r>
              <a:rPr lang="zh-CN" altLang="en-US" sz="2000" smtClean="0">
                <a:latin typeface="Arial" charset="0"/>
                <a:ea typeface="宋体" charset="-122"/>
              </a:rPr>
              <a:t>模型由若干个</a:t>
            </a:r>
            <a:r>
              <a:rPr lang="en-US" altLang="zh-CN" sz="2000" smtClean="0">
                <a:latin typeface="Arial" charset="0"/>
                <a:ea typeface="宋体" charset="-122"/>
              </a:rPr>
              <a:t>Verilog HDL</a:t>
            </a:r>
            <a:r>
              <a:rPr lang="zh-CN" altLang="en-US" sz="2000" smtClean="0">
                <a:latin typeface="Arial" charset="0"/>
                <a:ea typeface="宋体" charset="-122"/>
              </a:rPr>
              <a:t>模块构成，每个模块由若干的子模块构成</a:t>
            </a:r>
            <a:r>
              <a:rPr lang="en-US" altLang="zh-CN" sz="2000" smtClean="0">
                <a:latin typeface="Arial" charset="0"/>
                <a:ea typeface="宋体" charset="-122"/>
              </a:rPr>
              <a:t>——</a:t>
            </a:r>
            <a:r>
              <a:rPr lang="zh-CN" altLang="en-US" sz="2000" smtClean="0">
                <a:latin typeface="Arial" charset="0"/>
                <a:ea typeface="宋体" charset="-122"/>
              </a:rPr>
              <a:t>可分别用不同抽象级别的</a:t>
            </a:r>
            <a:r>
              <a:rPr lang="en-US" altLang="zh-CN" sz="2000" smtClean="0">
                <a:latin typeface="Arial" charset="0"/>
                <a:ea typeface="宋体" charset="-122"/>
              </a:rPr>
              <a:t>Verilog HDL</a:t>
            </a:r>
            <a:r>
              <a:rPr lang="zh-CN" altLang="en-US" sz="2000" smtClean="0">
                <a:latin typeface="Arial" charset="0"/>
                <a:ea typeface="宋体" charset="-122"/>
              </a:rPr>
              <a:t>描述。</a:t>
            </a:r>
          </a:p>
          <a:p>
            <a:pPr algn="just">
              <a:lnSpc>
                <a:spcPct val="110000"/>
              </a:lnSpc>
              <a:spcBef>
                <a:spcPct val="0"/>
              </a:spcBef>
            </a:pPr>
            <a:endParaRPr lang="zh-CN" altLang="en-US" sz="600" smtClean="0">
              <a:latin typeface="Arial" charset="0"/>
              <a:ea typeface="宋体" charset="-122"/>
            </a:endParaRPr>
          </a:p>
          <a:p>
            <a:pPr algn="just">
              <a:lnSpc>
                <a:spcPct val="110000"/>
              </a:lnSpc>
              <a:spcBef>
                <a:spcPct val="0"/>
              </a:spcBef>
            </a:pPr>
            <a:r>
              <a:rPr lang="zh-CN" altLang="en-US" sz="2000" smtClean="0">
                <a:latin typeface="Arial" charset="0"/>
                <a:ea typeface="宋体" charset="-122"/>
              </a:rPr>
              <a:t>在同一个</a:t>
            </a:r>
            <a:r>
              <a:rPr lang="en-US" altLang="zh-CN" sz="2000" smtClean="0">
                <a:latin typeface="Arial" charset="0"/>
                <a:ea typeface="宋体" charset="-122"/>
              </a:rPr>
              <a:t>Verilog HDL</a:t>
            </a:r>
            <a:r>
              <a:rPr lang="zh-CN" altLang="en-US" sz="2000" smtClean="0">
                <a:latin typeface="Arial" charset="0"/>
                <a:ea typeface="宋体" charset="-122"/>
              </a:rPr>
              <a:t>模块中可有多种级别的描述。</a:t>
            </a:r>
          </a:p>
          <a:p>
            <a:pPr lvl="1">
              <a:lnSpc>
                <a:spcPct val="105000"/>
              </a:lnSpc>
              <a:spcBef>
                <a:spcPct val="0"/>
              </a:spcBef>
            </a:pPr>
            <a:r>
              <a:rPr lang="zh-CN" altLang="en-US" sz="1800" smtClean="0">
                <a:solidFill>
                  <a:srgbClr val="CC0066"/>
                </a:solidFill>
                <a:latin typeface="Arial" charset="0"/>
                <a:ea typeface="宋体" charset="-122"/>
              </a:rPr>
              <a:t>系统级</a:t>
            </a:r>
            <a:r>
              <a:rPr lang="en-US" altLang="zh-CN" sz="1800" smtClean="0">
                <a:latin typeface="Arial" charset="0"/>
                <a:ea typeface="宋体" charset="-122"/>
              </a:rPr>
              <a:t>(system level): </a:t>
            </a:r>
            <a:r>
              <a:rPr lang="zh-CN" altLang="en-US" sz="1800" smtClean="0">
                <a:latin typeface="Arial" charset="0"/>
                <a:ea typeface="宋体" charset="-122"/>
              </a:rPr>
              <a:t>用高级语言结构（如</a:t>
            </a:r>
            <a:r>
              <a:rPr lang="en-US" altLang="zh-CN" sz="1800" smtClean="0">
                <a:latin typeface="Arial" charset="0"/>
                <a:ea typeface="宋体" charset="-122"/>
              </a:rPr>
              <a:t>case</a:t>
            </a:r>
            <a:r>
              <a:rPr lang="zh-CN" altLang="en-US" sz="1800" smtClean="0">
                <a:latin typeface="Arial" charset="0"/>
                <a:ea typeface="宋体" charset="-122"/>
              </a:rPr>
              <a:t>语句）实现的设计模块外部性能的模型；</a:t>
            </a:r>
          </a:p>
          <a:p>
            <a:pPr lvl="1">
              <a:lnSpc>
                <a:spcPct val="105000"/>
              </a:lnSpc>
              <a:spcBef>
                <a:spcPct val="0"/>
              </a:spcBef>
            </a:pPr>
            <a:r>
              <a:rPr lang="zh-CN" altLang="zh-CN" sz="1800" smtClean="0">
                <a:solidFill>
                  <a:srgbClr val="CC0066"/>
                </a:solidFill>
                <a:latin typeface="Arial" charset="0"/>
                <a:ea typeface="宋体" charset="-122"/>
              </a:rPr>
              <a:t>算</a:t>
            </a:r>
            <a:r>
              <a:rPr lang="zh-CN" altLang="en-US" sz="1800" smtClean="0">
                <a:solidFill>
                  <a:srgbClr val="CC0066"/>
                </a:solidFill>
                <a:latin typeface="Arial" charset="0"/>
                <a:ea typeface="宋体" charset="-122"/>
              </a:rPr>
              <a:t>法级</a:t>
            </a:r>
            <a:r>
              <a:rPr lang="en-US" altLang="zh-CN" sz="1800" smtClean="0">
                <a:latin typeface="Arial" charset="0"/>
                <a:ea typeface="宋体" charset="-122"/>
              </a:rPr>
              <a:t>(algorithmic level): </a:t>
            </a:r>
            <a:r>
              <a:rPr lang="zh-CN" altLang="en-US" sz="1800" smtClean="0">
                <a:latin typeface="Arial" charset="0"/>
                <a:ea typeface="宋体" charset="-122"/>
              </a:rPr>
              <a:t>用高级语言结构实现的设计算法模型（写出逻辑表达式）；</a:t>
            </a:r>
          </a:p>
          <a:p>
            <a:pPr lvl="1">
              <a:lnSpc>
                <a:spcPct val="105000"/>
              </a:lnSpc>
              <a:spcBef>
                <a:spcPct val="0"/>
              </a:spcBef>
            </a:pPr>
            <a:r>
              <a:rPr lang="en-US" altLang="zh-CN" sz="1800" smtClean="0">
                <a:solidFill>
                  <a:srgbClr val="CC0066"/>
                </a:solidFill>
                <a:latin typeface="Arial" charset="0"/>
                <a:ea typeface="宋体" charset="-122"/>
              </a:rPr>
              <a:t>RTL</a:t>
            </a:r>
            <a:r>
              <a:rPr lang="zh-CN" altLang="en-US" sz="1800" smtClean="0">
                <a:solidFill>
                  <a:srgbClr val="CC0066"/>
                </a:solidFill>
                <a:latin typeface="Arial" charset="0"/>
                <a:ea typeface="宋体" charset="-122"/>
              </a:rPr>
              <a:t>级</a:t>
            </a:r>
            <a:r>
              <a:rPr lang="en-US" altLang="zh-CN" sz="1800" smtClean="0">
                <a:latin typeface="Arial" charset="0"/>
                <a:ea typeface="宋体" charset="-122"/>
              </a:rPr>
              <a:t>(register transfer level): </a:t>
            </a:r>
            <a:r>
              <a:rPr lang="zh-CN" altLang="en-US" sz="1800" smtClean="0">
                <a:latin typeface="Arial" charset="0"/>
                <a:ea typeface="宋体" charset="-122"/>
              </a:rPr>
              <a:t>描述数据在寄存器之间流动和如何处理这些数据的模型；</a:t>
            </a:r>
          </a:p>
          <a:p>
            <a:pPr lvl="1">
              <a:lnSpc>
                <a:spcPct val="105000"/>
              </a:lnSpc>
              <a:spcBef>
                <a:spcPct val="0"/>
              </a:spcBef>
            </a:pPr>
            <a:r>
              <a:rPr lang="zh-CN" altLang="en-US" sz="1800" smtClean="0">
                <a:solidFill>
                  <a:srgbClr val="CC0066"/>
                </a:solidFill>
                <a:latin typeface="Arial" charset="0"/>
                <a:ea typeface="宋体" charset="-122"/>
              </a:rPr>
              <a:t>门级</a:t>
            </a:r>
            <a:r>
              <a:rPr lang="en-US" altLang="zh-CN" sz="1800" smtClean="0">
                <a:latin typeface="Arial" charset="0"/>
                <a:ea typeface="宋体" charset="-122"/>
              </a:rPr>
              <a:t>(gate level): </a:t>
            </a:r>
            <a:r>
              <a:rPr lang="zh-CN" altLang="en-US" sz="1800" smtClean="0">
                <a:latin typeface="Arial" charset="0"/>
                <a:ea typeface="宋体" charset="-122"/>
              </a:rPr>
              <a:t>描述逻辑门（如与门、非门、或门、与非门、三态门等）以及逻辑门之间连接的模型；</a:t>
            </a:r>
          </a:p>
          <a:p>
            <a:pPr lvl="1">
              <a:lnSpc>
                <a:spcPct val="105000"/>
              </a:lnSpc>
              <a:spcBef>
                <a:spcPct val="0"/>
              </a:spcBef>
            </a:pPr>
            <a:r>
              <a:rPr lang="zh-CN" altLang="en-US" sz="1800" smtClean="0">
                <a:solidFill>
                  <a:srgbClr val="CC0066"/>
                </a:solidFill>
                <a:latin typeface="Arial" charset="0"/>
                <a:ea typeface="宋体" charset="-122"/>
              </a:rPr>
              <a:t>开关级</a:t>
            </a:r>
            <a:r>
              <a:rPr lang="en-US" altLang="zh-CN" sz="1800" smtClean="0">
                <a:latin typeface="Arial" charset="0"/>
                <a:ea typeface="宋体" charset="-122"/>
              </a:rPr>
              <a:t>(switch level): </a:t>
            </a:r>
            <a:r>
              <a:rPr lang="zh-CN" altLang="en-US" sz="1800" smtClean="0">
                <a:latin typeface="Arial" charset="0"/>
                <a:ea typeface="宋体" charset="-122"/>
              </a:rPr>
              <a:t>描述器件中三极管和储存节点及其之间连接的模型。</a:t>
            </a:r>
          </a:p>
        </p:txBody>
      </p:sp>
    </p:spTree>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91796D8-C914-44C9-AEBE-E940A201ED58}" type="slidenum">
              <a:rPr lang="ko-KR" altLang="en-US" sz="1600" smtClean="0">
                <a:solidFill>
                  <a:schemeClr val="accent2"/>
                </a:solidFill>
                <a:latin typeface="Verdana" pitchFamily="34" charset="0"/>
                <a:ea typeface="Gulim" pitchFamily="34" charset="-127"/>
              </a:rPr>
              <a:pPr/>
              <a:t>106</a:t>
            </a:fld>
            <a:endParaRPr lang="en-US" altLang="ko-KR" sz="1600" smtClean="0">
              <a:solidFill>
                <a:schemeClr val="accent2"/>
              </a:solidFill>
              <a:latin typeface="Verdana" pitchFamily="34" charset="0"/>
              <a:ea typeface="Gulim" pitchFamily="34" charset="-127"/>
            </a:endParaRPr>
          </a:p>
        </p:txBody>
      </p:sp>
      <p:sp>
        <p:nvSpPr>
          <p:cNvPr id="113667" name="Rectangle 2"/>
          <p:cNvSpPr>
            <a:spLocks noGrp="1" noChangeArrowheads="1"/>
          </p:cNvSpPr>
          <p:nvPr>
            <p:ph type="title"/>
          </p:nvPr>
        </p:nvSpPr>
        <p:spPr>
          <a:xfrm>
            <a:off x="1547813" y="266700"/>
            <a:ext cx="7772400" cy="677863"/>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的行为描述和结构描述</a:t>
            </a:r>
          </a:p>
        </p:txBody>
      </p:sp>
      <p:sp>
        <p:nvSpPr>
          <p:cNvPr id="665603" name="Rectangle 3"/>
          <p:cNvSpPr>
            <a:spLocks noGrp="1" noChangeArrowheads="1"/>
          </p:cNvSpPr>
          <p:nvPr>
            <p:ph type="body" idx="1"/>
          </p:nvPr>
        </p:nvSpPr>
        <p:spPr>
          <a:xfrm>
            <a:off x="427038" y="1398588"/>
            <a:ext cx="8288337" cy="4673600"/>
          </a:xfrm>
          <a:noFill/>
        </p:spPr>
        <p:txBody>
          <a:bodyPr/>
          <a:lstStyle/>
          <a:p>
            <a:pPr algn="just">
              <a:lnSpc>
                <a:spcPct val="120000"/>
              </a:lnSpc>
              <a:spcBef>
                <a:spcPct val="0"/>
              </a:spcBef>
            </a:pPr>
            <a:r>
              <a:rPr kumimoji="1" lang="en-US" altLang="zh-CN" sz="2400" smtClean="0">
                <a:latin typeface="Arial" charset="0"/>
                <a:ea typeface="宋体" charset="-122"/>
              </a:rPr>
              <a:t>Verilog HDL</a:t>
            </a:r>
            <a:r>
              <a:rPr kumimoji="1" lang="zh-CN" altLang="en-US" sz="2400" smtClean="0">
                <a:latin typeface="Arial" charset="0"/>
                <a:ea typeface="宋体" charset="-122"/>
              </a:rPr>
              <a:t>具有行为描述和结构描述功能。</a:t>
            </a:r>
          </a:p>
          <a:p>
            <a:pPr lvl="1" algn="just">
              <a:lnSpc>
                <a:spcPct val="120000"/>
              </a:lnSpc>
              <a:spcBef>
                <a:spcPct val="0"/>
              </a:spcBef>
            </a:pPr>
            <a:r>
              <a:rPr kumimoji="1" lang="zh-CN" altLang="en-US" sz="2000" smtClean="0">
                <a:solidFill>
                  <a:srgbClr val="FF0000"/>
                </a:solidFill>
                <a:latin typeface="Arial" charset="0"/>
                <a:ea typeface="宋体" charset="-122"/>
              </a:rPr>
              <a:t>行为描述</a:t>
            </a:r>
            <a:r>
              <a:rPr kumimoji="1" lang="zh-CN" altLang="en-US" sz="2000" smtClean="0">
                <a:latin typeface="Arial" charset="0"/>
                <a:ea typeface="宋体" charset="-122"/>
              </a:rPr>
              <a:t>是对设计电路的</a:t>
            </a:r>
            <a:r>
              <a:rPr kumimoji="1" lang="zh-CN" altLang="en-US" sz="2000" smtClean="0">
                <a:solidFill>
                  <a:srgbClr val="CC0066"/>
                </a:solidFill>
                <a:latin typeface="Arial" charset="0"/>
                <a:ea typeface="宋体" charset="-122"/>
              </a:rPr>
              <a:t>逻辑功能</a:t>
            </a:r>
            <a:r>
              <a:rPr kumimoji="1" lang="zh-CN" altLang="en-US" sz="2000" smtClean="0">
                <a:latin typeface="Arial" charset="0"/>
                <a:ea typeface="宋体" charset="-122"/>
              </a:rPr>
              <a:t>的描述，并不用关心设计电路使用哪些元件以及这些元件之间的连接关系。行为描述通过描述电路的行为特性来设计电路，属于</a:t>
            </a:r>
            <a:r>
              <a:rPr kumimoji="1" lang="zh-CN" altLang="en-US" sz="2000" smtClean="0">
                <a:solidFill>
                  <a:srgbClr val="CC0066"/>
                </a:solidFill>
                <a:latin typeface="Arial" charset="0"/>
                <a:ea typeface="宋体" charset="-122"/>
              </a:rPr>
              <a:t>高层次</a:t>
            </a:r>
            <a:r>
              <a:rPr kumimoji="1" lang="zh-CN" altLang="en-US" sz="2000" smtClean="0">
                <a:latin typeface="Arial" charset="0"/>
                <a:ea typeface="宋体" charset="-122"/>
              </a:rPr>
              <a:t>的描述方法，包括系统级、算法级和寄存器传输级等</a:t>
            </a:r>
            <a:r>
              <a:rPr kumimoji="1" lang="en-US" altLang="zh-CN" sz="2000" smtClean="0">
                <a:latin typeface="Arial" charset="0"/>
                <a:ea typeface="宋体" charset="-122"/>
              </a:rPr>
              <a:t>3</a:t>
            </a:r>
            <a:r>
              <a:rPr kumimoji="1" lang="zh-CN" altLang="en-US" sz="2000" smtClean="0">
                <a:latin typeface="Arial" charset="0"/>
                <a:ea typeface="宋体" charset="-122"/>
              </a:rPr>
              <a:t>种抽象级别。</a:t>
            </a:r>
          </a:p>
          <a:p>
            <a:pPr lvl="1" algn="just">
              <a:lnSpc>
                <a:spcPct val="120000"/>
              </a:lnSpc>
              <a:spcBef>
                <a:spcPct val="0"/>
              </a:spcBef>
            </a:pPr>
            <a:r>
              <a:rPr kumimoji="1" lang="zh-CN" altLang="en-US" sz="2000" smtClean="0">
                <a:solidFill>
                  <a:srgbClr val="FF0000"/>
                </a:solidFill>
                <a:latin typeface="Arial" charset="0"/>
                <a:ea typeface="宋体" charset="-122"/>
              </a:rPr>
              <a:t>结构描述</a:t>
            </a:r>
            <a:r>
              <a:rPr kumimoji="1" lang="zh-CN" altLang="en-US" sz="2000" smtClean="0">
                <a:latin typeface="Arial" charset="0"/>
                <a:ea typeface="宋体" charset="-122"/>
              </a:rPr>
              <a:t>是对设计电路的</a:t>
            </a:r>
            <a:r>
              <a:rPr kumimoji="1" lang="zh-CN" altLang="en-US" sz="2000" smtClean="0">
                <a:solidFill>
                  <a:srgbClr val="CC0066"/>
                </a:solidFill>
                <a:latin typeface="Arial" charset="0"/>
                <a:ea typeface="宋体" charset="-122"/>
              </a:rPr>
              <a:t>结构</a:t>
            </a:r>
            <a:r>
              <a:rPr kumimoji="1" lang="zh-CN" altLang="en-US" sz="2000" smtClean="0">
                <a:latin typeface="Arial" charset="0"/>
                <a:ea typeface="宋体" charset="-122"/>
              </a:rPr>
              <a:t>进行描述，即描述设计电路使用的元件及这些元件之间的连接关系。结构描述通过调用电路元件（如逻辑门，甚至晶体管）来构建电路，属于</a:t>
            </a:r>
            <a:r>
              <a:rPr kumimoji="1" lang="zh-CN" altLang="en-US" sz="2000" smtClean="0">
                <a:solidFill>
                  <a:srgbClr val="CC0066"/>
                </a:solidFill>
                <a:latin typeface="Arial" charset="0"/>
                <a:ea typeface="宋体" charset="-122"/>
              </a:rPr>
              <a:t>低层次</a:t>
            </a:r>
            <a:r>
              <a:rPr kumimoji="1" lang="zh-CN" altLang="en-US" sz="2000" smtClean="0">
                <a:latin typeface="Arial" charset="0"/>
                <a:ea typeface="宋体" charset="-122"/>
              </a:rPr>
              <a:t>的描述方法，包括门级和开关级</a:t>
            </a:r>
            <a:r>
              <a:rPr kumimoji="1" lang="en-US" altLang="zh-CN" sz="2000" smtClean="0">
                <a:latin typeface="Arial" charset="0"/>
                <a:ea typeface="宋体" charset="-122"/>
              </a:rPr>
              <a:t>2</a:t>
            </a:r>
            <a:r>
              <a:rPr kumimoji="1" lang="zh-CN" altLang="en-US" sz="2000" smtClean="0">
                <a:latin typeface="Arial" charset="0"/>
                <a:ea typeface="宋体" charset="-122"/>
              </a:rPr>
              <a:t>种抽象级别。</a:t>
            </a:r>
          </a:p>
          <a:p>
            <a:pPr>
              <a:lnSpc>
                <a:spcPct val="115000"/>
              </a:lnSpc>
              <a:spcBef>
                <a:spcPct val="0"/>
              </a:spcBef>
            </a:pPr>
            <a:r>
              <a:rPr kumimoji="1" lang="zh-CN" altLang="en-US" sz="2400" smtClean="0">
                <a:latin typeface="Arial" charset="0"/>
                <a:ea typeface="宋体" charset="-122"/>
              </a:rPr>
              <a:t>应重点掌握高层次描述方法，但门级描述在一些电路设计中也有一定的实际意义（系统速度快）。</a:t>
            </a:r>
            <a:endParaRPr lang="zh-CN" altLang="en-US" sz="2400" smtClean="0">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665603"/>
                                        </p:tgtEl>
                                        <p:attrNameLst>
                                          <p:attrName>style.visibility</p:attrName>
                                        </p:attrNameLst>
                                      </p:cBhvr>
                                      <p:to>
                                        <p:strVal val="visible"/>
                                      </p:to>
                                    </p:set>
                                    <p:anim calcmode="lin" valueType="num">
                                      <p:cBhvr additive="base">
                                        <p:cTn id="7" dur="500" fill="hold"/>
                                        <p:tgtEl>
                                          <p:spTgt spid="665603"/>
                                        </p:tgtEl>
                                        <p:attrNameLst>
                                          <p:attrName>ppt_x</p:attrName>
                                        </p:attrNameLst>
                                      </p:cBhvr>
                                      <p:tavLst>
                                        <p:tav tm="0">
                                          <p:val>
                                            <p:strVal val="0-#ppt_w/2"/>
                                          </p:val>
                                        </p:tav>
                                        <p:tav tm="100000">
                                          <p:val>
                                            <p:strVal val="#ppt_x"/>
                                          </p:val>
                                        </p:tav>
                                      </p:tavLst>
                                    </p:anim>
                                    <p:anim calcmode="lin" valueType="num">
                                      <p:cBhvr additive="base">
                                        <p:cTn id="8" dur="500" fill="hold"/>
                                        <p:tgtEl>
                                          <p:spTgt spid="6656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830B0DC-7AD8-42B0-8779-0D5CFAE69265}" type="slidenum">
              <a:rPr lang="ko-KR" altLang="en-US" sz="1600" smtClean="0">
                <a:solidFill>
                  <a:schemeClr val="accent2"/>
                </a:solidFill>
                <a:latin typeface="Verdana" pitchFamily="34" charset="0"/>
                <a:ea typeface="Gulim" pitchFamily="34" charset="-127"/>
              </a:rPr>
              <a:pPr/>
              <a:t>107</a:t>
            </a:fld>
            <a:endParaRPr lang="en-US" altLang="ko-KR" sz="1600" smtClean="0">
              <a:solidFill>
                <a:schemeClr val="accent2"/>
              </a:solidFill>
              <a:latin typeface="Verdana" pitchFamily="34" charset="0"/>
              <a:ea typeface="Gulim" pitchFamily="34" charset="-127"/>
            </a:endParaRPr>
          </a:p>
        </p:txBody>
      </p:sp>
      <p:sp>
        <p:nvSpPr>
          <p:cNvPr id="576514" name="Rectangle 2"/>
          <p:cNvSpPr>
            <a:spLocks noGrp="1" noChangeArrowheads="1"/>
          </p:cNvSpPr>
          <p:nvPr>
            <p:ph type="title"/>
          </p:nvPr>
        </p:nvSpPr>
        <p:spPr>
          <a:xfrm>
            <a:off x="1768475" y="225425"/>
            <a:ext cx="7772400" cy="677863"/>
          </a:xfrm>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的门级描述</a:t>
            </a:r>
          </a:p>
        </p:txBody>
      </p:sp>
      <p:sp>
        <p:nvSpPr>
          <p:cNvPr id="576515" name="Text Box 3"/>
          <p:cNvSpPr txBox="1">
            <a:spLocks noChangeArrowheads="1"/>
          </p:cNvSpPr>
          <p:nvPr/>
        </p:nvSpPr>
        <p:spPr bwMode="auto">
          <a:xfrm>
            <a:off x="1392238" y="4589463"/>
            <a:ext cx="5791200"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zh-CN" altLang="en-US" sz="2000">
                <a:solidFill>
                  <a:srgbClr val="FF0066"/>
                </a:solidFill>
                <a:latin typeface="Arial" charset="0"/>
              </a:rPr>
              <a:t>门类型关键字</a:t>
            </a:r>
            <a:r>
              <a:rPr lang="zh-CN" altLang="en-US" sz="2000">
                <a:latin typeface="Arial" charset="0"/>
              </a:rPr>
              <a:t> </a:t>
            </a:r>
            <a:r>
              <a:rPr lang="en-US" altLang="zh-CN" sz="2000">
                <a:latin typeface="Arial" charset="0"/>
              </a:rPr>
              <a:t>&lt;</a:t>
            </a:r>
            <a:r>
              <a:rPr lang="zh-CN" altLang="en-US" sz="2000">
                <a:latin typeface="Arial" charset="0"/>
              </a:rPr>
              <a:t>例化门的名称</a:t>
            </a:r>
            <a:r>
              <a:rPr lang="en-US" altLang="zh-CN" sz="2000">
                <a:latin typeface="Arial" charset="0"/>
              </a:rPr>
              <a:t>&gt; ( &lt;</a:t>
            </a:r>
            <a:r>
              <a:rPr lang="zh-CN" altLang="en-US" sz="2000">
                <a:latin typeface="Arial" charset="0"/>
              </a:rPr>
              <a:t>端口列表</a:t>
            </a:r>
            <a:r>
              <a:rPr lang="en-US" altLang="zh-CN" sz="2000">
                <a:latin typeface="Arial" charset="0"/>
              </a:rPr>
              <a:t>&gt;)</a:t>
            </a:r>
            <a:r>
              <a:rPr lang="zh-CN" altLang="en-US" sz="2000">
                <a:latin typeface="Arial" charset="0"/>
              </a:rPr>
              <a:t>；</a:t>
            </a:r>
          </a:p>
        </p:txBody>
      </p:sp>
      <p:sp>
        <p:nvSpPr>
          <p:cNvPr id="576516" name="Text Box 4"/>
          <p:cNvSpPr txBox="1">
            <a:spLocks noChangeArrowheads="1"/>
          </p:cNvSpPr>
          <p:nvPr/>
        </p:nvSpPr>
        <p:spPr bwMode="auto">
          <a:xfrm>
            <a:off x="1035050" y="989013"/>
            <a:ext cx="7419975" cy="3475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marL="365125" indent="-365125">
              <a:defRPr sz="2400" b="1">
                <a:solidFill>
                  <a:schemeClr val="tx1"/>
                </a:solidFill>
                <a:latin typeface="宋体" charset="-122"/>
                <a:ea typeface="宋体" charset="-122"/>
              </a:defRPr>
            </a:lvl1pPr>
            <a:lvl2pPr marL="898525" indent="-354013">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spcBef>
                <a:spcPct val="0"/>
              </a:spcBef>
              <a:buClr>
                <a:schemeClr val="hlink"/>
              </a:buClr>
              <a:buFont typeface="Wingdings" pitchFamily="2" charset="2"/>
              <a:buChar char="v"/>
            </a:pPr>
            <a:r>
              <a:rPr lang="zh-CN" altLang="en-US" sz="2200">
                <a:solidFill>
                  <a:srgbClr val="FF0000"/>
                </a:solidFill>
                <a:latin typeface="Arial" charset="0"/>
              </a:rPr>
              <a:t>门级描述</a:t>
            </a:r>
            <a:r>
              <a:rPr lang="zh-CN" altLang="en-US" sz="2200">
                <a:latin typeface="Arial" charset="0"/>
              </a:rPr>
              <a:t>即直接调用门原语进行逻辑的结构描述。 </a:t>
            </a:r>
          </a:p>
          <a:p>
            <a:pPr lvl="1" algn="l" eaLnBrk="1" hangingPunct="1">
              <a:spcBef>
                <a:spcPct val="0"/>
              </a:spcBef>
              <a:buClr>
                <a:srgbClr val="006666"/>
              </a:buClr>
              <a:buSzPct val="110000"/>
              <a:buFont typeface="Wingdings" pitchFamily="2" charset="2"/>
              <a:buChar char="w"/>
            </a:pPr>
            <a:r>
              <a:rPr lang="zh-CN" altLang="en-US" sz="2000">
                <a:latin typeface="Arial" charset="0"/>
              </a:rPr>
              <a:t>以门级为基础的结构描述所建立的硬件模型不仅是可仿真的，也是</a:t>
            </a:r>
            <a:r>
              <a:rPr lang="zh-CN" altLang="en-US" sz="2000">
                <a:solidFill>
                  <a:srgbClr val="CC0066"/>
                </a:solidFill>
                <a:latin typeface="Arial" charset="0"/>
              </a:rPr>
              <a:t>可综合</a:t>
            </a:r>
            <a:r>
              <a:rPr lang="zh-CN" altLang="en-US" sz="2000">
                <a:latin typeface="Arial" charset="0"/>
              </a:rPr>
              <a:t>的；</a:t>
            </a:r>
          </a:p>
          <a:p>
            <a:pPr lvl="1" algn="l" eaLnBrk="1" hangingPunct="1">
              <a:spcBef>
                <a:spcPct val="0"/>
              </a:spcBef>
              <a:buClr>
                <a:srgbClr val="006666"/>
              </a:buClr>
              <a:buSzPct val="110000"/>
              <a:buFont typeface="Wingdings" pitchFamily="2" charset="2"/>
              <a:buChar char="w"/>
            </a:pPr>
            <a:r>
              <a:rPr lang="zh-CN" altLang="en-US" sz="2000">
                <a:latin typeface="Arial" charset="0"/>
              </a:rPr>
              <a:t>一个逻辑网络由许多逻辑门和开关组成，用逻辑门的模型来描述逻辑网络</a:t>
            </a:r>
            <a:r>
              <a:rPr lang="zh-CN" altLang="en-US" sz="2000">
                <a:solidFill>
                  <a:srgbClr val="CC0066"/>
                </a:solidFill>
                <a:latin typeface="Arial" charset="0"/>
              </a:rPr>
              <a:t>最直观</a:t>
            </a:r>
            <a:r>
              <a:rPr lang="zh-CN" altLang="en-US" sz="2000">
                <a:latin typeface="Arial" charset="0"/>
              </a:rPr>
              <a:t>！</a:t>
            </a:r>
          </a:p>
          <a:p>
            <a:pPr eaLnBrk="1" hangingPunct="1">
              <a:spcBef>
                <a:spcPct val="0"/>
              </a:spcBef>
              <a:buClr>
                <a:schemeClr val="hlink"/>
              </a:buClr>
              <a:buFont typeface="Wingdings" pitchFamily="2" charset="2"/>
              <a:buChar char="v"/>
            </a:pPr>
            <a:r>
              <a:rPr lang="en-US" altLang="zh-CN" sz="2000">
                <a:latin typeface="Arial" charset="0"/>
              </a:rPr>
              <a:t>Verilog HDL</a:t>
            </a:r>
            <a:r>
              <a:rPr lang="zh-CN" altLang="en-US" sz="2000">
                <a:latin typeface="Arial" charset="0"/>
              </a:rPr>
              <a:t>内置了</a:t>
            </a:r>
            <a:r>
              <a:rPr lang="en-US" altLang="zh-CN" sz="2000">
                <a:solidFill>
                  <a:srgbClr val="CC0066"/>
                </a:solidFill>
                <a:latin typeface="Arial" charset="0"/>
              </a:rPr>
              <a:t>26</a:t>
            </a:r>
            <a:r>
              <a:rPr lang="zh-CN" altLang="en-US" sz="2000">
                <a:latin typeface="Arial" charset="0"/>
              </a:rPr>
              <a:t>个基本元件，其中</a:t>
            </a:r>
            <a:r>
              <a:rPr lang="en-US" altLang="zh-CN" sz="2000">
                <a:solidFill>
                  <a:srgbClr val="CC0066"/>
                </a:solidFill>
                <a:latin typeface="Arial" charset="0"/>
              </a:rPr>
              <a:t>14</a:t>
            </a:r>
            <a:r>
              <a:rPr lang="zh-CN" altLang="en-US" sz="2000">
                <a:latin typeface="Arial" charset="0"/>
              </a:rPr>
              <a:t>个门级元件，</a:t>
            </a:r>
            <a:r>
              <a:rPr lang="en-US" altLang="zh-CN" sz="2000">
                <a:solidFill>
                  <a:srgbClr val="CC0066"/>
                </a:solidFill>
                <a:latin typeface="Arial" charset="0"/>
              </a:rPr>
              <a:t>12</a:t>
            </a:r>
            <a:r>
              <a:rPr lang="zh-CN" altLang="en-US" sz="2000">
                <a:latin typeface="Arial" charset="0"/>
              </a:rPr>
              <a:t>个开关级元件。常用的门级元件有</a:t>
            </a:r>
            <a:r>
              <a:rPr lang="en-US" altLang="zh-CN" sz="2000">
                <a:latin typeface="Arial" charset="0"/>
              </a:rPr>
              <a:t>9</a:t>
            </a:r>
            <a:r>
              <a:rPr lang="zh-CN" altLang="en-US" sz="2000">
                <a:latin typeface="Arial" charset="0"/>
              </a:rPr>
              <a:t>个：</a:t>
            </a:r>
          </a:p>
          <a:p>
            <a:pPr eaLnBrk="1" hangingPunct="1">
              <a:spcBef>
                <a:spcPct val="0"/>
              </a:spcBef>
              <a:buClr>
                <a:srgbClr val="3333FF"/>
              </a:buClr>
              <a:buFont typeface="Wingdings" pitchFamily="2" charset="2"/>
              <a:buNone/>
            </a:pPr>
            <a:r>
              <a:rPr lang="zh-CN" altLang="en-US" sz="2000">
                <a:latin typeface="Arial" charset="0"/>
              </a:rPr>
              <a:t>      </a:t>
            </a:r>
            <a:r>
              <a:rPr lang="en-US" altLang="zh-CN" sz="2000">
                <a:latin typeface="Arial" charset="0"/>
              </a:rPr>
              <a:t>not</a:t>
            </a:r>
            <a:r>
              <a:rPr lang="zh-CN" altLang="en-US" sz="2000">
                <a:latin typeface="Arial" charset="0"/>
              </a:rPr>
              <a:t>，</a:t>
            </a:r>
            <a:r>
              <a:rPr lang="en-US" altLang="zh-CN" sz="2000">
                <a:latin typeface="Arial" charset="0"/>
              </a:rPr>
              <a:t>and</a:t>
            </a:r>
            <a:r>
              <a:rPr lang="zh-CN" altLang="en-US" sz="2000">
                <a:latin typeface="Arial" charset="0"/>
              </a:rPr>
              <a:t>，</a:t>
            </a:r>
            <a:r>
              <a:rPr lang="en-US" altLang="zh-CN" sz="2000">
                <a:latin typeface="Arial" charset="0"/>
              </a:rPr>
              <a:t>nand</a:t>
            </a:r>
            <a:r>
              <a:rPr lang="zh-CN" altLang="en-US" sz="2000">
                <a:latin typeface="Arial" charset="0"/>
              </a:rPr>
              <a:t>，</a:t>
            </a:r>
            <a:r>
              <a:rPr lang="en-US" altLang="zh-CN" sz="2000">
                <a:latin typeface="Arial" charset="0"/>
              </a:rPr>
              <a:t>or</a:t>
            </a:r>
            <a:r>
              <a:rPr lang="zh-CN" altLang="en-US" sz="2000">
                <a:latin typeface="Arial" charset="0"/>
              </a:rPr>
              <a:t>，</a:t>
            </a:r>
            <a:r>
              <a:rPr lang="en-US" altLang="zh-CN" sz="2000">
                <a:latin typeface="Arial" charset="0"/>
              </a:rPr>
              <a:t>nor</a:t>
            </a:r>
            <a:r>
              <a:rPr lang="zh-CN" altLang="en-US" sz="2000">
                <a:latin typeface="Arial" charset="0"/>
              </a:rPr>
              <a:t>，</a:t>
            </a:r>
            <a:r>
              <a:rPr lang="en-US" altLang="zh-CN" sz="2000">
                <a:latin typeface="Arial" charset="0"/>
              </a:rPr>
              <a:t>xor</a:t>
            </a:r>
            <a:r>
              <a:rPr lang="zh-CN" altLang="en-US" sz="2000">
                <a:latin typeface="Arial" charset="0"/>
              </a:rPr>
              <a:t>，</a:t>
            </a:r>
            <a:r>
              <a:rPr lang="en-US" altLang="zh-CN" sz="2000">
                <a:latin typeface="Arial" charset="0"/>
              </a:rPr>
              <a:t>xnor</a:t>
            </a:r>
            <a:r>
              <a:rPr lang="zh-CN" altLang="en-US" sz="2000">
                <a:latin typeface="Arial" charset="0"/>
              </a:rPr>
              <a:t>，</a:t>
            </a:r>
            <a:r>
              <a:rPr lang="en-US" altLang="zh-CN" sz="2000">
                <a:latin typeface="Arial" charset="0"/>
              </a:rPr>
              <a:t>buf</a:t>
            </a:r>
            <a:r>
              <a:rPr lang="zh-CN" altLang="en-US" sz="2000">
                <a:latin typeface="Arial" charset="0"/>
              </a:rPr>
              <a:t>，</a:t>
            </a:r>
          </a:p>
          <a:p>
            <a:pPr eaLnBrk="1" hangingPunct="1">
              <a:spcBef>
                <a:spcPct val="0"/>
              </a:spcBef>
              <a:buClr>
                <a:srgbClr val="3333FF"/>
              </a:buClr>
              <a:buFont typeface="Wingdings" pitchFamily="2" charset="2"/>
              <a:buNone/>
            </a:pPr>
            <a:r>
              <a:rPr lang="zh-CN" altLang="en-US" sz="2000">
                <a:latin typeface="Arial" charset="0"/>
              </a:rPr>
              <a:t>       </a:t>
            </a:r>
            <a:r>
              <a:rPr lang="en-US" altLang="zh-CN" sz="2000">
                <a:latin typeface="Arial" charset="0"/>
              </a:rPr>
              <a:t>bufif1</a:t>
            </a:r>
            <a:r>
              <a:rPr lang="zh-CN" altLang="en-US" sz="2000">
                <a:latin typeface="Arial" charset="0"/>
              </a:rPr>
              <a:t>，</a:t>
            </a:r>
            <a:r>
              <a:rPr lang="en-US" altLang="zh-CN" sz="2000">
                <a:latin typeface="Arial" charset="0"/>
              </a:rPr>
              <a:t>bufif0</a:t>
            </a:r>
            <a:r>
              <a:rPr lang="zh-CN" altLang="en-US" sz="2000">
                <a:latin typeface="Arial" charset="0"/>
              </a:rPr>
              <a:t>，</a:t>
            </a:r>
            <a:r>
              <a:rPr lang="en-US" altLang="zh-CN" sz="2000">
                <a:latin typeface="Arial" charset="0"/>
              </a:rPr>
              <a:t>notif1</a:t>
            </a:r>
            <a:r>
              <a:rPr lang="zh-CN" altLang="en-US" sz="2000">
                <a:latin typeface="Arial" charset="0"/>
              </a:rPr>
              <a:t>，</a:t>
            </a:r>
            <a:r>
              <a:rPr lang="en-US" altLang="zh-CN" sz="2000">
                <a:latin typeface="Arial" charset="0"/>
              </a:rPr>
              <a:t>notif0</a:t>
            </a:r>
            <a:r>
              <a:rPr lang="zh-CN" altLang="en-US" sz="2000">
                <a:latin typeface="Arial" charset="0"/>
              </a:rPr>
              <a:t>（各种三态门）</a:t>
            </a:r>
          </a:p>
          <a:p>
            <a:pPr eaLnBrk="1" hangingPunct="1">
              <a:spcBef>
                <a:spcPct val="0"/>
              </a:spcBef>
              <a:buClr>
                <a:srgbClr val="3333FF"/>
              </a:buClr>
              <a:buFont typeface="Wingdings" pitchFamily="2" charset="2"/>
              <a:buChar char="v"/>
            </a:pPr>
            <a:r>
              <a:rPr lang="zh-CN" altLang="en-US" sz="2000">
                <a:latin typeface="Arial" charset="0"/>
              </a:rPr>
              <a:t>调用门原语的句法：</a:t>
            </a:r>
          </a:p>
        </p:txBody>
      </p:sp>
      <p:sp>
        <p:nvSpPr>
          <p:cNvPr id="576517" name="Rectangle 5"/>
          <p:cNvSpPr>
            <a:spLocks noChangeArrowheads="1"/>
          </p:cNvSpPr>
          <p:nvPr/>
        </p:nvSpPr>
        <p:spPr bwMode="auto">
          <a:xfrm>
            <a:off x="1176338" y="5300663"/>
            <a:ext cx="7083425" cy="1106487"/>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lgn="l">
              <a:spcBef>
                <a:spcPct val="0"/>
              </a:spcBef>
              <a:buClr>
                <a:schemeClr val="hlink"/>
              </a:buClr>
              <a:buFont typeface="Wingdings" pitchFamily="2" charset="2"/>
              <a:buNone/>
            </a:pPr>
            <a:r>
              <a:rPr lang="zh-CN" altLang="zh-CN" sz="2000">
                <a:latin typeface="Arial" charset="0"/>
                <a:ea typeface="楷体_GB2312" pitchFamily="49" charset="-122"/>
              </a:rPr>
              <a:t>注</a:t>
            </a:r>
            <a:r>
              <a:rPr lang="en-US" altLang="zh-CN" sz="2000">
                <a:latin typeface="Arial" charset="0"/>
                <a:ea typeface="楷体_GB2312" pitchFamily="49" charset="-122"/>
              </a:rPr>
              <a:t>1</a:t>
            </a:r>
            <a:r>
              <a:rPr lang="zh-CN" altLang="zh-CN" sz="2000">
                <a:latin typeface="Arial" charset="0"/>
                <a:ea typeface="楷体_GB2312" pitchFamily="49" charset="-122"/>
              </a:rPr>
              <a:t>：</a:t>
            </a:r>
            <a:r>
              <a:rPr lang="zh-CN" altLang="en-US" sz="2000">
                <a:latin typeface="Arial" charset="0"/>
                <a:ea typeface="楷体_GB2312" pitchFamily="49" charset="-122"/>
              </a:rPr>
              <a:t>“例化门的名称”是用户定义的标识符，属于可选项；端口列表按（输出，输入，使能控制端）的顺序列出。 </a:t>
            </a:r>
          </a:p>
          <a:p>
            <a:pPr algn="l">
              <a:spcBef>
                <a:spcPct val="0"/>
              </a:spcBef>
              <a:buClr>
                <a:schemeClr val="hlink"/>
              </a:buClr>
              <a:buFont typeface="Wingdings" pitchFamily="2" charset="2"/>
              <a:buNone/>
            </a:pPr>
            <a:r>
              <a:rPr lang="zh-CN" altLang="en-US" sz="2000">
                <a:latin typeface="Arial" charset="0"/>
                <a:ea typeface="楷体_GB2312" pitchFamily="49" charset="-122"/>
              </a:rPr>
              <a:t>注</a:t>
            </a:r>
            <a:r>
              <a:rPr lang="en-US" altLang="zh-CN" sz="2000">
                <a:latin typeface="Arial" charset="0"/>
                <a:ea typeface="楷体_GB2312" pitchFamily="49" charset="-122"/>
              </a:rPr>
              <a:t>2</a:t>
            </a:r>
            <a:r>
              <a:rPr lang="zh-CN" altLang="en-US" sz="2000">
                <a:latin typeface="Arial" charset="0"/>
                <a:ea typeface="楷体_GB2312" pitchFamily="49" charset="-122"/>
              </a:rPr>
              <a:t>：门级描述不适于描述复杂的系统！</a:t>
            </a:r>
          </a:p>
        </p:txBody>
      </p:sp>
      <p:sp>
        <p:nvSpPr>
          <p:cNvPr id="576518" name="AutoShape 6"/>
          <p:cNvSpPr>
            <a:spLocks noChangeArrowheads="1"/>
          </p:cNvSpPr>
          <p:nvPr/>
        </p:nvSpPr>
        <p:spPr bwMode="auto">
          <a:xfrm>
            <a:off x="4321175" y="4151313"/>
            <a:ext cx="1219200" cy="381000"/>
          </a:xfrm>
          <a:prstGeom prst="wedgeRectCallout">
            <a:avLst>
              <a:gd name="adj1" fmla="val -99741"/>
              <a:gd name="adj2" fmla="val 85833"/>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Arial" charset="0"/>
                <a:ea typeface="楷体_GB2312" pitchFamily="49" charset="-122"/>
              </a:rPr>
              <a:t>可省略！</a:t>
            </a:r>
            <a:r>
              <a:rPr lang="zh-CN" altLang="en-US" sz="2000">
                <a:solidFill>
                  <a:srgbClr val="FF0066"/>
                </a:solidFill>
                <a:latin typeface="Arial" charset="0"/>
              </a:rPr>
              <a:t> </a:t>
            </a:r>
            <a:endParaRPr lang="zh-CN" altLang="en-US" sz="2000" b="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6514"/>
                                        </p:tgtEl>
                                        <p:attrNameLst>
                                          <p:attrName>style.visibility</p:attrName>
                                        </p:attrNameLst>
                                      </p:cBhvr>
                                      <p:to>
                                        <p:strVal val="visible"/>
                                      </p:to>
                                    </p:set>
                                    <p:anim calcmode="lin" valueType="num">
                                      <p:cBhvr additive="base">
                                        <p:cTn id="7" dur="500" fill="hold"/>
                                        <p:tgtEl>
                                          <p:spTgt spid="576514"/>
                                        </p:tgtEl>
                                        <p:attrNameLst>
                                          <p:attrName>ppt_x</p:attrName>
                                        </p:attrNameLst>
                                      </p:cBhvr>
                                      <p:tavLst>
                                        <p:tav tm="0">
                                          <p:val>
                                            <p:strVal val="#ppt_x"/>
                                          </p:val>
                                        </p:tav>
                                        <p:tav tm="100000">
                                          <p:val>
                                            <p:strVal val="#ppt_x"/>
                                          </p:val>
                                        </p:tav>
                                      </p:tavLst>
                                    </p:anim>
                                    <p:anim calcmode="lin" valueType="num">
                                      <p:cBhvr additive="base">
                                        <p:cTn id="8" dur="500" fill="hold"/>
                                        <p:tgtEl>
                                          <p:spTgt spid="5765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6516">
                                            <p:txEl>
                                              <p:pRg st="0" end="0"/>
                                            </p:txEl>
                                          </p:spTgt>
                                        </p:tgtEl>
                                        <p:attrNameLst>
                                          <p:attrName>style.visibility</p:attrName>
                                        </p:attrNameLst>
                                      </p:cBhvr>
                                      <p:to>
                                        <p:strVal val="visible"/>
                                      </p:to>
                                    </p:set>
                                    <p:anim calcmode="lin" valueType="num">
                                      <p:cBhvr additive="base">
                                        <p:cTn id="13" dur="500" fill="hold"/>
                                        <p:tgtEl>
                                          <p:spTgt spid="5765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6516">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76516">
                                            <p:txEl>
                                              <p:pRg st="1" end="1"/>
                                            </p:txEl>
                                          </p:spTgt>
                                        </p:tgtEl>
                                        <p:attrNameLst>
                                          <p:attrName>style.visibility</p:attrName>
                                        </p:attrNameLst>
                                      </p:cBhvr>
                                      <p:to>
                                        <p:strVal val="visible"/>
                                      </p:to>
                                    </p:set>
                                    <p:anim calcmode="lin" valueType="num">
                                      <p:cBhvr additive="base">
                                        <p:cTn id="17" dur="500" fill="hold"/>
                                        <p:tgtEl>
                                          <p:spTgt spid="57651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6516">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76516">
                                            <p:txEl>
                                              <p:pRg st="2" end="2"/>
                                            </p:txEl>
                                          </p:spTgt>
                                        </p:tgtEl>
                                        <p:attrNameLst>
                                          <p:attrName>style.visibility</p:attrName>
                                        </p:attrNameLst>
                                      </p:cBhvr>
                                      <p:to>
                                        <p:strVal val="visible"/>
                                      </p:to>
                                    </p:set>
                                    <p:anim calcmode="lin" valueType="num">
                                      <p:cBhvr additive="base">
                                        <p:cTn id="21" dur="500" fill="hold"/>
                                        <p:tgtEl>
                                          <p:spTgt spid="57651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765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76516">
                                            <p:txEl>
                                              <p:pRg st="3" end="3"/>
                                            </p:txEl>
                                          </p:spTgt>
                                        </p:tgtEl>
                                        <p:attrNameLst>
                                          <p:attrName>style.visibility</p:attrName>
                                        </p:attrNameLst>
                                      </p:cBhvr>
                                      <p:to>
                                        <p:strVal val="visible"/>
                                      </p:to>
                                    </p:set>
                                    <p:anim calcmode="lin" valueType="num">
                                      <p:cBhvr additive="base">
                                        <p:cTn id="27" dur="500" fill="hold"/>
                                        <p:tgtEl>
                                          <p:spTgt spid="576516">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765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76516">
                                            <p:txEl>
                                              <p:pRg st="4" end="4"/>
                                            </p:txEl>
                                          </p:spTgt>
                                        </p:tgtEl>
                                        <p:attrNameLst>
                                          <p:attrName>style.visibility</p:attrName>
                                        </p:attrNameLst>
                                      </p:cBhvr>
                                      <p:to>
                                        <p:strVal val="visible"/>
                                      </p:to>
                                    </p:set>
                                    <p:anim calcmode="lin" valueType="num">
                                      <p:cBhvr additive="base">
                                        <p:cTn id="33" dur="500" fill="hold"/>
                                        <p:tgtEl>
                                          <p:spTgt spid="576516">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765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76516">
                                            <p:txEl>
                                              <p:pRg st="5" end="5"/>
                                            </p:txEl>
                                          </p:spTgt>
                                        </p:tgtEl>
                                        <p:attrNameLst>
                                          <p:attrName>style.visibility</p:attrName>
                                        </p:attrNameLst>
                                      </p:cBhvr>
                                      <p:to>
                                        <p:strVal val="visible"/>
                                      </p:to>
                                    </p:set>
                                    <p:anim calcmode="lin" valueType="num">
                                      <p:cBhvr additive="base">
                                        <p:cTn id="39" dur="500" fill="hold"/>
                                        <p:tgtEl>
                                          <p:spTgt spid="576516">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765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76516">
                                            <p:txEl>
                                              <p:pRg st="6" end="6"/>
                                            </p:txEl>
                                          </p:spTgt>
                                        </p:tgtEl>
                                        <p:attrNameLst>
                                          <p:attrName>style.visibility</p:attrName>
                                        </p:attrNameLst>
                                      </p:cBhvr>
                                      <p:to>
                                        <p:strVal val="visible"/>
                                      </p:to>
                                    </p:set>
                                    <p:anim calcmode="lin" valueType="num">
                                      <p:cBhvr additive="base">
                                        <p:cTn id="45" dur="500" fill="hold"/>
                                        <p:tgtEl>
                                          <p:spTgt spid="576516">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76516">
                                            <p:txEl>
                                              <p:pRg st="6" end="6"/>
                                            </p:txEl>
                                          </p:spTgt>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576515"/>
                                        </p:tgtEl>
                                        <p:attrNameLst>
                                          <p:attrName>style.visibility</p:attrName>
                                        </p:attrNameLst>
                                      </p:cBhvr>
                                      <p:to>
                                        <p:strVal val="visible"/>
                                      </p:to>
                                    </p:set>
                                    <p:animEffect transition="in" filter="wipe(left)">
                                      <p:cBhvr>
                                        <p:cTn id="50" dur="500"/>
                                        <p:tgtEl>
                                          <p:spTgt spid="5765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76518"/>
                                        </p:tgtEl>
                                        <p:attrNameLst>
                                          <p:attrName>style.visibility</p:attrName>
                                        </p:attrNameLst>
                                      </p:cBhvr>
                                      <p:to>
                                        <p:strVal val="visible"/>
                                      </p:to>
                                    </p:set>
                                    <p:animEffect transition="in" filter="dissolve">
                                      <p:cBhvr>
                                        <p:cTn id="55" dur="500"/>
                                        <p:tgtEl>
                                          <p:spTgt spid="5765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576517"/>
                                        </p:tgtEl>
                                        <p:attrNameLst>
                                          <p:attrName>style.visibility</p:attrName>
                                        </p:attrNameLst>
                                      </p:cBhvr>
                                      <p:to>
                                        <p:strVal val="visible"/>
                                      </p:to>
                                    </p:set>
                                    <p:anim calcmode="lin" valueType="num">
                                      <p:cBhvr>
                                        <p:cTn id="60" dur="500" fill="hold"/>
                                        <p:tgtEl>
                                          <p:spTgt spid="576517"/>
                                        </p:tgtEl>
                                        <p:attrNameLst>
                                          <p:attrName>ppt_w</p:attrName>
                                        </p:attrNameLst>
                                      </p:cBhvr>
                                      <p:tavLst>
                                        <p:tav tm="0">
                                          <p:val>
                                            <p:fltVal val="0"/>
                                          </p:val>
                                        </p:tav>
                                        <p:tav tm="100000">
                                          <p:val>
                                            <p:strVal val="#ppt_w"/>
                                          </p:val>
                                        </p:tav>
                                      </p:tavLst>
                                    </p:anim>
                                    <p:anim calcmode="lin" valueType="num">
                                      <p:cBhvr>
                                        <p:cTn id="61" dur="500" fill="hold"/>
                                        <p:tgtEl>
                                          <p:spTgt spid="5765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p:bldP spid="576515" grpId="0" animBg="1"/>
      <p:bldP spid="576516" grpId="0" build="p" autoUpdateAnimBg="0"/>
      <p:bldP spid="576517" grpId="0" animBg="1" autoUpdateAnimBg="0"/>
      <p:bldP spid="576518"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A81710C-0508-43BD-9894-D9A6C1527A0C}" type="slidenum">
              <a:rPr lang="ko-KR" altLang="en-US" sz="1600" smtClean="0">
                <a:solidFill>
                  <a:schemeClr val="accent2"/>
                </a:solidFill>
                <a:latin typeface="Verdana" pitchFamily="34" charset="0"/>
                <a:ea typeface="Gulim" pitchFamily="34" charset="-127"/>
              </a:rPr>
              <a:pPr/>
              <a:t>108</a:t>
            </a:fld>
            <a:endParaRPr lang="en-US" altLang="ko-KR" sz="1600" smtClean="0">
              <a:solidFill>
                <a:schemeClr val="accent2"/>
              </a:solidFill>
              <a:latin typeface="Verdana" pitchFamily="34" charset="0"/>
              <a:ea typeface="Gulim" pitchFamily="34" charset="-127"/>
            </a:endParaRPr>
          </a:p>
        </p:txBody>
      </p:sp>
      <p:sp>
        <p:nvSpPr>
          <p:cNvPr id="10244" name="Rectangle 2"/>
          <p:cNvSpPr>
            <a:spLocks noGrp="1" noChangeArrowheads="1"/>
          </p:cNvSpPr>
          <p:nvPr>
            <p:ph type="title"/>
          </p:nvPr>
        </p:nvSpPr>
        <p:spPr>
          <a:xfrm>
            <a:off x="1624013" y="230188"/>
            <a:ext cx="7772400" cy="677862"/>
          </a:xfrm>
        </p:spPr>
        <p:txBody>
          <a:bodyPr/>
          <a:lstStyle/>
          <a:p>
            <a:r>
              <a:rPr lang="zh-CN" altLang="en-US" smtClean="0">
                <a:solidFill>
                  <a:srgbClr val="FFCC00"/>
                </a:solidFill>
                <a:latin typeface="Arial" charset="0"/>
                <a:ea typeface="黑体" pitchFamily="49" charset="-122"/>
              </a:rPr>
              <a:t>门原语调用举例（</a:t>
            </a:r>
            <a:r>
              <a:rPr lang="en-US" altLang="zh-CN" smtClean="0">
                <a:solidFill>
                  <a:srgbClr val="FFCC00"/>
                </a:solidFill>
                <a:latin typeface="Arial" charset="0"/>
                <a:ea typeface="黑体" pitchFamily="49" charset="-122"/>
              </a:rPr>
              <a:t>1/2</a:t>
            </a:r>
            <a:r>
              <a:rPr lang="zh-CN" altLang="en-US" smtClean="0">
                <a:solidFill>
                  <a:srgbClr val="FFCC00"/>
                </a:solidFill>
                <a:latin typeface="Arial" charset="0"/>
                <a:ea typeface="黑体" pitchFamily="49" charset="-122"/>
              </a:rPr>
              <a:t>）</a:t>
            </a:r>
          </a:p>
        </p:txBody>
      </p:sp>
      <p:sp>
        <p:nvSpPr>
          <p:cNvPr id="578563" name="Rectangle 3"/>
          <p:cNvSpPr>
            <a:spLocks noGrp="1" noChangeArrowheads="1"/>
          </p:cNvSpPr>
          <p:nvPr>
            <p:ph type="body" idx="1"/>
          </p:nvPr>
        </p:nvSpPr>
        <p:spPr>
          <a:xfrm>
            <a:off x="609600" y="1095375"/>
            <a:ext cx="7566025" cy="1295400"/>
          </a:xfrm>
        </p:spPr>
        <p:txBody>
          <a:bodyPr/>
          <a:lstStyle/>
          <a:p>
            <a:pPr algn="just">
              <a:lnSpc>
                <a:spcPct val="110000"/>
              </a:lnSpc>
              <a:spcBef>
                <a:spcPct val="0"/>
              </a:spcBef>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2.43</a:t>
            </a:r>
            <a:r>
              <a:rPr lang="en-US" altLang="zh-CN" sz="2400" smtClean="0">
                <a:solidFill>
                  <a:srgbClr val="FF0066"/>
                </a:solidFill>
                <a:latin typeface="Arial" charset="0"/>
                <a:ea typeface="宋体" charset="-122"/>
              </a:rPr>
              <a:t>】</a:t>
            </a:r>
            <a:r>
              <a:rPr lang="en-US" altLang="zh-CN" sz="2400" smtClean="0">
                <a:latin typeface="Arial" charset="0"/>
                <a:ea typeface="宋体" charset="-122"/>
              </a:rPr>
              <a:t> </a:t>
            </a:r>
            <a:r>
              <a:rPr lang="zh-CN" altLang="en-US" sz="2400" smtClean="0">
                <a:latin typeface="Arial" charset="0"/>
                <a:ea typeface="宋体" charset="-122"/>
              </a:rPr>
              <a:t>调用门原语实现</a:t>
            </a:r>
            <a:r>
              <a:rPr lang="en-US" altLang="zh-CN" sz="2400" smtClean="0">
                <a:latin typeface="Arial" charset="0"/>
                <a:ea typeface="宋体" charset="-122"/>
              </a:rPr>
              <a:t>4</a:t>
            </a:r>
            <a:r>
              <a:rPr lang="zh-CN" altLang="en-US" sz="2400" smtClean="0">
                <a:latin typeface="Arial" charset="0"/>
                <a:ea typeface="宋体" charset="-122"/>
              </a:rPr>
              <a:t>选</a:t>
            </a:r>
            <a:r>
              <a:rPr lang="en-US" altLang="zh-CN" sz="2400" smtClean="0">
                <a:latin typeface="Arial" charset="0"/>
                <a:ea typeface="宋体" charset="-122"/>
              </a:rPr>
              <a:t>1</a:t>
            </a:r>
            <a:r>
              <a:rPr lang="zh-CN" altLang="en-US" sz="2400" smtClean="0">
                <a:latin typeface="Arial" charset="0"/>
                <a:ea typeface="宋体" charset="-122"/>
              </a:rPr>
              <a:t>数据选择器</a:t>
            </a:r>
          </a:p>
          <a:p>
            <a:pPr algn="just">
              <a:lnSpc>
                <a:spcPct val="110000"/>
              </a:lnSpc>
              <a:spcBef>
                <a:spcPct val="0"/>
              </a:spcBef>
            </a:pPr>
            <a:r>
              <a:rPr lang="zh-CN" altLang="en-US" sz="2400" smtClean="0">
                <a:solidFill>
                  <a:srgbClr val="CC0066"/>
                </a:solidFill>
                <a:latin typeface="楷体_GB2312" pitchFamily="49" charset="-122"/>
                <a:ea typeface="楷体_GB2312" pitchFamily="49" charset="-122"/>
              </a:rPr>
              <a:t>注：首先必须根据逻辑功能列出真值表</a:t>
            </a:r>
            <a:r>
              <a:rPr lang="en-US" altLang="zh-CN" sz="2400" smtClean="0">
                <a:solidFill>
                  <a:srgbClr val="CC0066"/>
                </a:solidFill>
                <a:latin typeface="楷体_GB2312" pitchFamily="49" charset="-122"/>
                <a:ea typeface="楷体_GB2312" pitchFamily="49" charset="-122"/>
              </a:rPr>
              <a:t>!</a:t>
            </a:r>
          </a:p>
        </p:txBody>
      </p:sp>
      <p:graphicFrame>
        <p:nvGraphicFramePr>
          <p:cNvPr id="578564" name="Object 4"/>
          <p:cNvGraphicFramePr>
            <a:graphicFrameLocks noChangeAspect="1"/>
          </p:cNvGraphicFramePr>
          <p:nvPr/>
        </p:nvGraphicFramePr>
        <p:xfrm>
          <a:off x="3178175" y="2133600"/>
          <a:ext cx="5678488" cy="3978275"/>
        </p:xfrm>
        <a:graphic>
          <a:graphicData uri="http://schemas.openxmlformats.org/presentationml/2006/ole">
            <p:oleObj spid="_x0000_s10269" name="位图图像" r:id="rId4" imgW="4648849" imgH="3580952" progId="PBrush">
              <p:embed/>
            </p:oleObj>
          </a:graphicData>
        </a:graphic>
      </p:graphicFrame>
      <p:graphicFrame>
        <p:nvGraphicFramePr>
          <p:cNvPr id="578582" name="Group 22"/>
          <p:cNvGraphicFramePr>
            <a:graphicFrameLocks noGrp="1"/>
          </p:cNvGraphicFramePr>
          <p:nvPr/>
        </p:nvGraphicFramePr>
        <p:xfrm>
          <a:off x="358775" y="2968625"/>
          <a:ext cx="2700338" cy="2335213"/>
        </p:xfrm>
        <a:graphic>
          <a:graphicData uri="http://schemas.openxmlformats.org/drawingml/2006/table">
            <a:tbl>
              <a:tblPr/>
              <a:tblGrid>
                <a:gridCol w="1724025"/>
                <a:gridCol w="976313"/>
              </a:tblGrid>
              <a:tr h="381033">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宋体" pitchFamily="2" charset="-122"/>
                        </a:rPr>
                        <a:t>输  入</a:t>
                      </a: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宋体" pitchFamily="2" charset="-122"/>
                        </a:rPr>
                        <a:t>输出</a:t>
                      </a: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81033">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宋体" pitchFamily="2" charset="-122"/>
                        </a:rPr>
                        <a:t>cntrl1 cntrl2</a:t>
                      </a: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宋体" pitchFamily="2" charset="-122"/>
                        </a:rPr>
                        <a:t>out</a:t>
                      </a: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573147">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0         0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0         1</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1         0</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1         1</a:t>
                      </a:r>
                    </a:p>
                  </a:txBody>
                  <a:tcPr marL="30724" marR="30724" marT="15363" marB="153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in1</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in2</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in3</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in4</a:t>
                      </a:r>
                    </a:p>
                  </a:txBody>
                  <a:tcPr marL="30724" marR="30724" marT="15363" marB="153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578579" name="Rectangle 19"/>
          <p:cNvSpPr>
            <a:spLocks noChangeArrowheads="1"/>
          </p:cNvSpPr>
          <p:nvPr/>
        </p:nvSpPr>
        <p:spPr bwMode="auto">
          <a:xfrm>
            <a:off x="1009650" y="2354263"/>
            <a:ext cx="1450975" cy="417512"/>
          </a:xfrm>
          <a:prstGeom prst="rect">
            <a:avLst/>
          </a:prstGeom>
          <a:solidFill>
            <a:srgbClr val="66FF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484188" lvl="1" indent="-293688" algn="l" eaLnBrk="1" hangingPunct="1">
              <a:lnSpc>
                <a:spcPct val="100000"/>
              </a:lnSpc>
              <a:buClr>
                <a:srgbClr val="FF0000"/>
              </a:buClr>
              <a:buSzPct val="80000"/>
              <a:buFont typeface="Wingdings" pitchFamily="2" charset="2"/>
              <a:buNone/>
            </a:pPr>
            <a:r>
              <a:rPr lang="zh-CN" altLang="en-US" sz="2200">
                <a:latin typeface="Arial" charset="0"/>
              </a:rPr>
              <a:t>真值表</a:t>
            </a:r>
          </a:p>
        </p:txBody>
      </p:sp>
      <p:sp>
        <p:nvSpPr>
          <p:cNvPr id="2441236" name="AutoShape 20" descr="80%"/>
          <p:cNvSpPr>
            <a:spLocks noChangeArrowheads="1"/>
          </p:cNvSpPr>
          <p:nvPr/>
        </p:nvSpPr>
        <p:spPr bwMode="auto">
          <a:xfrm rot="-133237">
            <a:off x="6543675" y="102076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方法一</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wipe(left)">
                                      <p:cBhvr>
                                        <p:cTn id="7" dur="500"/>
                                        <p:tgtEl>
                                          <p:spTgt spid="578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441236"/>
                                        </p:tgtEl>
                                        <p:attrNameLst>
                                          <p:attrName>style.visibility</p:attrName>
                                        </p:attrNameLst>
                                      </p:cBhvr>
                                      <p:to>
                                        <p:strVal val="visible"/>
                                      </p:to>
                                    </p:set>
                                    <p:anim calcmode="lin" valueType="num">
                                      <p:cBhvr>
                                        <p:cTn id="12" dur="500" fill="hold"/>
                                        <p:tgtEl>
                                          <p:spTgt spid="2441236"/>
                                        </p:tgtEl>
                                        <p:attrNameLst>
                                          <p:attrName>ppt_w</p:attrName>
                                        </p:attrNameLst>
                                      </p:cBhvr>
                                      <p:tavLst>
                                        <p:tav tm="0">
                                          <p:val>
                                            <p:fltVal val="0"/>
                                          </p:val>
                                        </p:tav>
                                        <p:tav tm="100000">
                                          <p:val>
                                            <p:strVal val="#ppt_w"/>
                                          </p:val>
                                        </p:tav>
                                      </p:tavLst>
                                    </p:anim>
                                    <p:anim calcmode="lin" valueType="num">
                                      <p:cBhvr>
                                        <p:cTn id="13"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78579"/>
                                        </p:tgtEl>
                                        <p:attrNameLst>
                                          <p:attrName>style.visibility</p:attrName>
                                        </p:attrNameLst>
                                      </p:cBhvr>
                                      <p:to>
                                        <p:strVal val="visible"/>
                                      </p:to>
                                    </p:set>
                                    <p:anim calcmode="lin" valueType="num">
                                      <p:cBhvr>
                                        <p:cTn id="18" dur="500" fill="hold"/>
                                        <p:tgtEl>
                                          <p:spTgt spid="578579"/>
                                        </p:tgtEl>
                                        <p:attrNameLst>
                                          <p:attrName>ppt_w</p:attrName>
                                        </p:attrNameLst>
                                      </p:cBhvr>
                                      <p:tavLst>
                                        <p:tav tm="0">
                                          <p:val>
                                            <p:fltVal val="0"/>
                                          </p:val>
                                        </p:tav>
                                        <p:tav tm="100000">
                                          <p:val>
                                            <p:strVal val="#ppt_w"/>
                                          </p:val>
                                        </p:tav>
                                      </p:tavLst>
                                    </p:anim>
                                    <p:anim calcmode="lin" valueType="num">
                                      <p:cBhvr>
                                        <p:cTn id="19" dur="500" fill="hold"/>
                                        <p:tgtEl>
                                          <p:spTgt spid="578579"/>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578582"/>
                                        </p:tgtEl>
                                        <p:attrNameLst>
                                          <p:attrName>style.visibility</p:attrName>
                                        </p:attrNameLst>
                                      </p:cBhvr>
                                      <p:to>
                                        <p:strVal val="visible"/>
                                      </p:to>
                                    </p:set>
                                    <p:anim calcmode="lin" valueType="num">
                                      <p:cBhvr additive="base">
                                        <p:cTn id="23" dur="500" fill="hold"/>
                                        <p:tgtEl>
                                          <p:spTgt spid="578582"/>
                                        </p:tgtEl>
                                        <p:attrNameLst>
                                          <p:attrName>ppt_x</p:attrName>
                                        </p:attrNameLst>
                                      </p:cBhvr>
                                      <p:tavLst>
                                        <p:tav tm="0">
                                          <p:val>
                                            <p:strVal val="#ppt_x"/>
                                          </p:val>
                                        </p:tav>
                                        <p:tav tm="100000">
                                          <p:val>
                                            <p:strVal val="#ppt_x"/>
                                          </p:val>
                                        </p:tav>
                                      </p:tavLst>
                                    </p:anim>
                                    <p:anim calcmode="lin" valueType="num">
                                      <p:cBhvr additive="base">
                                        <p:cTn id="24" dur="500" fill="hold"/>
                                        <p:tgtEl>
                                          <p:spTgt spid="57858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78564"/>
                                        </p:tgtEl>
                                        <p:attrNameLst>
                                          <p:attrName>style.visibility</p:attrName>
                                        </p:attrNameLst>
                                      </p:cBhvr>
                                      <p:to>
                                        <p:strVal val="visible"/>
                                      </p:to>
                                    </p:set>
                                    <p:anim calcmode="lin" valueType="num">
                                      <p:cBhvr additive="base">
                                        <p:cTn id="29" dur="500" fill="hold"/>
                                        <p:tgtEl>
                                          <p:spTgt spid="578564"/>
                                        </p:tgtEl>
                                        <p:attrNameLst>
                                          <p:attrName>ppt_x</p:attrName>
                                        </p:attrNameLst>
                                      </p:cBhvr>
                                      <p:tavLst>
                                        <p:tav tm="0">
                                          <p:val>
                                            <p:strVal val="#ppt_x"/>
                                          </p:val>
                                        </p:tav>
                                        <p:tav tm="100000">
                                          <p:val>
                                            <p:strVal val="#ppt_x"/>
                                          </p:val>
                                        </p:tav>
                                      </p:tavLst>
                                    </p:anim>
                                    <p:anim calcmode="lin" valueType="num">
                                      <p:cBhvr additive="base">
                                        <p:cTn id="30" dur="500" fill="hold"/>
                                        <p:tgtEl>
                                          <p:spTgt spid="578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P spid="578579" grpId="0" animBg="1" autoUpdateAnimBg="0"/>
      <p:bldP spid="244123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D9253A2-A364-44C5-AEF2-4778768A9031}" type="slidenum">
              <a:rPr lang="ko-KR" altLang="en-US" sz="1600" smtClean="0">
                <a:solidFill>
                  <a:schemeClr val="accent2"/>
                </a:solidFill>
                <a:latin typeface="Verdana" pitchFamily="34" charset="0"/>
                <a:ea typeface="Gulim" pitchFamily="34" charset="-127"/>
              </a:rPr>
              <a:pPr/>
              <a:t>109</a:t>
            </a:fld>
            <a:endParaRPr lang="en-US" altLang="ko-KR" sz="1600" smtClean="0">
              <a:solidFill>
                <a:schemeClr val="accent2"/>
              </a:solidFill>
              <a:latin typeface="Verdana" pitchFamily="34" charset="0"/>
              <a:ea typeface="Gulim" pitchFamily="34" charset="-127"/>
            </a:endParaRPr>
          </a:p>
        </p:txBody>
      </p:sp>
      <p:sp>
        <p:nvSpPr>
          <p:cNvPr id="115715" name="Rectangle 2"/>
          <p:cNvSpPr>
            <a:spLocks noGrp="1" noChangeArrowheads="1"/>
          </p:cNvSpPr>
          <p:nvPr>
            <p:ph type="title"/>
          </p:nvPr>
        </p:nvSpPr>
        <p:spPr>
          <a:xfrm>
            <a:off x="1584325" y="230188"/>
            <a:ext cx="7772400" cy="677862"/>
          </a:xfrm>
        </p:spPr>
        <p:txBody>
          <a:bodyPr/>
          <a:lstStyle/>
          <a:p>
            <a:r>
              <a:rPr lang="zh-CN" altLang="en-US" smtClean="0">
                <a:solidFill>
                  <a:srgbClr val="FFCC00"/>
                </a:solidFill>
                <a:latin typeface="Arial" charset="0"/>
                <a:ea typeface="黑体" pitchFamily="49" charset="-122"/>
              </a:rPr>
              <a:t>门原语调用举例（</a:t>
            </a:r>
            <a:r>
              <a:rPr lang="en-US" altLang="zh-CN" smtClean="0">
                <a:solidFill>
                  <a:srgbClr val="FFCC00"/>
                </a:solidFill>
                <a:latin typeface="Arial" charset="0"/>
                <a:ea typeface="黑体" pitchFamily="49" charset="-122"/>
              </a:rPr>
              <a:t>2/2</a:t>
            </a:r>
            <a:r>
              <a:rPr lang="zh-CN" altLang="en-US" smtClean="0">
                <a:solidFill>
                  <a:srgbClr val="FFCC00"/>
                </a:solidFill>
                <a:latin typeface="Arial" charset="0"/>
                <a:ea typeface="黑体" pitchFamily="49" charset="-122"/>
              </a:rPr>
              <a:t>）</a:t>
            </a:r>
          </a:p>
        </p:txBody>
      </p:sp>
      <p:pic>
        <p:nvPicPr>
          <p:cNvPr id="580611" name="Picture 3" descr="mymux_v"/>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66838" y="1285875"/>
            <a:ext cx="7045325" cy="389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0612" name="Rectangle 4"/>
          <p:cNvSpPr>
            <a:spLocks noChangeArrowheads="1"/>
          </p:cNvSpPr>
          <p:nvPr/>
        </p:nvSpPr>
        <p:spPr bwMode="auto">
          <a:xfrm>
            <a:off x="1574800" y="5211763"/>
            <a:ext cx="5975350" cy="503237"/>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zh-CN">
                <a:solidFill>
                  <a:srgbClr val="FF3399"/>
                </a:solidFill>
                <a:latin typeface="楷体_GB2312" pitchFamily="49" charset="-122"/>
                <a:ea typeface="楷体_GB2312" pitchFamily="49" charset="-122"/>
              </a:rPr>
              <a:t>注</a:t>
            </a:r>
            <a:r>
              <a:rPr lang="zh-CN" altLang="zh-CN">
                <a:latin typeface="楷体_GB2312" pitchFamily="49" charset="-122"/>
                <a:ea typeface="楷体_GB2312" pitchFamily="49" charset="-122"/>
              </a:rPr>
              <a:t>：</a:t>
            </a:r>
            <a:r>
              <a:rPr lang="zh-CN" altLang="en-US">
                <a:latin typeface="楷体_GB2312" pitchFamily="49" charset="-122"/>
                <a:ea typeface="楷体_GB2312" pitchFamily="49" charset="-122"/>
              </a:rPr>
              <a:t>这里省略了所有的例化门元件名称！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80611"/>
                                        </p:tgtEl>
                                        <p:attrNameLst>
                                          <p:attrName>style.visibility</p:attrName>
                                        </p:attrNameLst>
                                      </p:cBhvr>
                                      <p:to>
                                        <p:strVal val="visible"/>
                                      </p:to>
                                    </p:set>
                                    <p:anim calcmode="lin" valueType="num">
                                      <p:cBhvr additive="base">
                                        <p:cTn id="7" dur="500" fill="hold"/>
                                        <p:tgtEl>
                                          <p:spTgt spid="580611"/>
                                        </p:tgtEl>
                                        <p:attrNameLst>
                                          <p:attrName>ppt_x</p:attrName>
                                        </p:attrNameLst>
                                      </p:cBhvr>
                                      <p:tavLst>
                                        <p:tav tm="0">
                                          <p:val>
                                            <p:strVal val="#ppt_x"/>
                                          </p:val>
                                        </p:tav>
                                        <p:tav tm="100000">
                                          <p:val>
                                            <p:strVal val="#ppt_x"/>
                                          </p:val>
                                        </p:tav>
                                      </p:tavLst>
                                    </p:anim>
                                    <p:anim calcmode="lin" valueType="num">
                                      <p:cBhvr additive="base">
                                        <p:cTn id="8" dur="500" fill="hold"/>
                                        <p:tgtEl>
                                          <p:spTgt spid="5806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80612"/>
                                        </p:tgtEl>
                                        <p:attrNameLst>
                                          <p:attrName>style.visibility</p:attrName>
                                        </p:attrNameLst>
                                      </p:cBhvr>
                                      <p:to>
                                        <p:strVal val="visible"/>
                                      </p:to>
                                    </p:set>
                                    <p:anim calcmode="lin" valueType="num">
                                      <p:cBhvr>
                                        <p:cTn id="13" dur="500" fill="hold"/>
                                        <p:tgtEl>
                                          <p:spTgt spid="580612"/>
                                        </p:tgtEl>
                                        <p:attrNameLst>
                                          <p:attrName>ppt_w</p:attrName>
                                        </p:attrNameLst>
                                      </p:cBhvr>
                                      <p:tavLst>
                                        <p:tav tm="0">
                                          <p:val>
                                            <p:fltVal val="0"/>
                                          </p:val>
                                        </p:tav>
                                        <p:tav tm="100000">
                                          <p:val>
                                            <p:strVal val="#ppt_w"/>
                                          </p:val>
                                        </p:tav>
                                      </p:tavLst>
                                    </p:anim>
                                    <p:anim calcmode="lin" valueType="num">
                                      <p:cBhvr>
                                        <p:cTn id="14" dur="500" fill="hold"/>
                                        <p:tgtEl>
                                          <p:spTgt spid="5806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3A86D3B-2636-4D91-8FB8-E5E623359311}" type="slidenum">
              <a:rPr lang="ko-KR" altLang="en-US" sz="1600" smtClean="0">
                <a:solidFill>
                  <a:schemeClr val="accent2"/>
                </a:solidFill>
                <a:latin typeface="Verdana" pitchFamily="34" charset="0"/>
                <a:ea typeface="Gulim" pitchFamily="34" charset="-127"/>
              </a:rPr>
              <a:pPr/>
              <a:t>11</a:t>
            </a:fld>
            <a:endParaRPr lang="en-US" altLang="ko-KR" sz="1600" smtClean="0">
              <a:solidFill>
                <a:schemeClr val="accent2"/>
              </a:solidFill>
              <a:latin typeface="Verdana" pitchFamily="34" charset="0"/>
              <a:ea typeface="Gulim" pitchFamily="34" charset="-127"/>
            </a:endParaRPr>
          </a:p>
        </p:txBody>
      </p:sp>
      <p:sp>
        <p:nvSpPr>
          <p:cNvPr id="25603" name="Rectangle 2"/>
          <p:cNvSpPr>
            <a:spLocks noGrp="1" noChangeArrowheads="1"/>
          </p:cNvSpPr>
          <p:nvPr>
            <p:ph type="title"/>
          </p:nvPr>
        </p:nvSpPr>
        <p:spPr>
          <a:xfrm>
            <a:off x="1660525" y="230188"/>
            <a:ext cx="7772400" cy="677862"/>
          </a:xfrm>
        </p:spPr>
        <p:txBody>
          <a:bodyPr/>
          <a:lstStyle/>
          <a:p>
            <a:r>
              <a:rPr lang="zh-CN" altLang="en-US" smtClean="0">
                <a:solidFill>
                  <a:srgbClr val="FFCC00"/>
                </a:solidFill>
                <a:latin typeface="Arial" charset="0"/>
                <a:ea typeface="黑体" pitchFamily="49" charset="-122"/>
              </a:rPr>
              <a:t>简单的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例子（</a:t>
            </a:r>
            <a:r>
              <a:rPr lang="en-US" altLang="zh-CN" smtClean="0">
                <a:solidFill>
                  <a:srgbClr val="FFCC00"/>
                </a:solidFill>
                <a:latin typeface="Arial" charset="0"/>
                <a:ea typeface="黑体" pitchFamily="49" charset="-122"/>
              </a:rPr>
              <a:t>1/3</a:t>
            </a:r>
            <a:r>
              <a:rPr lang="zh-CN" altLang="en-US" smtClean="0">
                <a:solidFill>
                  <a:srgbClr val="FFCC00"/>
                </a:solidFill>
                <a:latin typeface="Arial" charset="0"/>
                <a:ea typeface="黑体" pitchFamily="49" charset="-122"/>
              </a:rPr>
              <a:t>）</a:t>
            </a:r>
          </a:p>
        </p:txBody>
      </p:sp>
      <p:sp>
        <p:nvSpPr>
          <p:cNvPr id="25604" name="Rectangle 3"/>
          <p:cNvSpPr>
            <a:spLocks noGrp="1" noChangeArrowheads="1"/>
          </p:cNvSpPr>
          <p:nvPr>
            <p:ph type="body" idx="1"/>
          </p:nvPr>
        </p:nvSpPr>
        <p:spPr>
          <a:xfrm>
            <a:off x="0" y="1174750"/>
            <a:ext cx="9144000" cy="4648200"/>
          </a:xfrm>
        </p:spPr>
        <p:txBody>
          <a:bodyPr/>
          <a:lstStyle/>
          <a:p>
            <a:pPr algn="just">
              <a:lnSpc>
                <a:spcPct val="80000"/>
              </a:lnSpc>
              <a:buFont typeface="Wingdings" pitchFamily="2" charset="2"/>
              <a:buNone/>
            </a:pPr>
            <a:r>
              <a:rPr lang="zh-CN" altLang="en-US" sz="2400" smtClean="0">
                <a:latin typeface="宋体" charset="-122"/>
                <a:ea typeface="宋体" charset="-122"/>
              </a:rPr>
              <a:t> </a:t>
            </a:r>
            <a:r>
              <a:rPr kumimoji="1" lang="en-US" altLang="zh-CN" sz="2400" smtClean="0">
                <a:solidFill>
                  <a:srgbClr val="FF0066"/>
                </a:solidFill>
                <a:latin typeface="Arial" charset="0"/>
                <a:ea typeface="宋体" charset="-122"/>
              </a:rPr>
              <a:t>【</a:t>
            </a:r>
            <a:r>
              <a:rPr kumimoji="1"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2.14】</a:t>
            </a:r>
            <a:r>
              <a:rPr lang="en-US" altLang="zh-CN" sz="2000" smtClean="0">
                <a:latin typeface="Arial" charset="0"/>
                <a:ea typeface="宋体" charset="-122"/>
              </a:rPr>
              <a:t> </a:t>
            </a:r>
            <a:r>
              <a:rPr lang="en-US" altLang="zh-CN" sz="2400" smtClean="0">
                <a:solidFill>
                  <a:srgbClr val="CC6600"/>
                </a:solidFill>
                <a:latin typeface="Arial" charset="0"/>
                <a:ea typeface="宋体" charset="-122"/>
              </a:rPr>
              <a:t>8</a:t>
            </a:r>
            <a:r>
              <a:rPr lang="zh-CN" altLang="en-US" sz="2400" smtClean="0">
                <a:solidFill>
                  <a:srgbClr val="CC6600"/>
                </a:solidFill>
                <a:latin typeface="Arial" charset="0"/>
                <a:ea typeface="宋体" charset="-122"/>
              </a:rPr>
              <a:t>位计数器</a:t>
            </a:r>
          </a:p>
          <a:p>
            <a:pPr algn="just">
              <a:lnSpc>
                <a:spcPct val="80000"/>
              </a:lnSpc>
              <a:buFont typeface="Wingdings" pitchFamily="2" charset="2"/>
              <a:buNone/>
            </a:pPr>
            <a:r>
              <a:rPr lang="zh-CN" altLang="en-US" sz="2400" b="0" smtClean="0">
                <a:latin typeface="宋体" charset="-122"/>
                <a:ea typeface="宋体" charset="-122"/>
              </a:rPr>
              <a:t>	</a:t>
            </a:r>
            <a:r>
              <a:rPr lang="zh-CN" altLang="en-US" sz="2200" b="0" smtClean="0">
                <a:latin typeface="宋体" charset="-122"/>
                <a:ea typeface="宋体" charset="-122"/>
              </a:rPr>
              <a:t>	</a:t>
            </a:r>
            <a:r>
              <a:rPr lang="en-US" altLang="zh-CN" sz="2000" smtClean="0">
                <a:latin typeface="Arial" charset="0"/>
                <a:ea typeface="宋体" charset="-122"/>
              </a:rPr>
              <a:t>module  counter8 ( out,cout,data,load, cin,clk ); 	</a:t>
            </a:r>
          </a:p>
          <a:p>
            <a:pPr algn="just">
              <a:lnSpc>
                <a:spcPct val="80000"/>
              </a:lnSpc>
              <a:spcBef>
                <a:spcPct val="0"/>
              </a:spcBef>
              <a:buClrTx/>
              <a:buFontTx/>
              <a:buNone/>
            </a:pPr>
            <a:r>
              <a:rPr lang="en-US" altLang="zh-CN" sz="2000" smtClean="0">
                <a:latin typeface="Arial" charset="0"/>
                <a:ea typeface="宋体" charset="-122"/>
              </a:rPr>
              <a:t> 		     output [7:0] out;</a:t>
            </a:r>
          </a:p>
          <a:p>
            <a:pPr algn="just">
              <a:lnSpc>
                <a:spcPct val="80000"/>
              </a:lnSpc>
              <a:spcBef>
                <a:spcPct val="0"/>
              </a:spcBef>
              <a:buClrTx/>
              <a:buFontTx/>
              <a:buNone/>
            </a:pPr>
            <a:r>
              <a:rPr lang="en-US" altLang="zh-CN" sz="2000" smtClean="0">
                <a:latin typeface="Arial" charset="0"/>
                <a:ea typeface="宋体" charset="-122"/>
              </a:rPr>
              <a:t>		     output  cout; 			</a:t>
            </a:r>
          </a:p>
          <a:p>
            <a:pPr algn="just">
              <a:lnSpc>
                <a:spcPct val="80000"/>
              </a:lnSpc>
              <a:spcBef>
                <a:spcPct val="0"/>
              </a:spcBef>
              <a:buClrTx/>
              <a:buFontTx/>
              <a:buNone/>
            </a:pPr>
            <a:r>
              <a:rPr lang="en-US" altLang="zh-CN" sz="2000" smtClean="0">
                <a:latin typeface="Arial" charset="0"/>
                <a:ea typeface="宋体" charset="-122"/>
              </a:rPr>
              <a:t>		     input [7:0] data; 			</a:t>
            </a:r>
          </a:p>
          <a:p>
            <a:pPr algn="just">
              <a:lnSpc>
                <a:spcPct val="80000"/>
              </a:lnSpc>
              <a:spcBef>
                <a:spcPct val="0"/>
              </a:spcBef>
              <a:buClrTx/>
              <a:buFontTx/>
              <a:buNone/>
            </a:pPr>
            <a:r>
              <a:rPr lang="en-US" altLang="zh-CN" sz="2000" smtClean="0">
                <a:latin typeface="Arial" charset="0"/>
                <a:ea typeface="宋体" charset="-122"/>
              </a:rPr>
              <a:t>		     input load, cin,clk ;				</a:t>
            </a:r>
          </a:p>
          <a:p>
            <a:pPr algn="just">
              <a:lnSpc>
                <a:spcPct val="80000"/>
              </a:lnSpc>
              <a:spcBef>
                <a:spcPct val="0"/>
              </a:spcBef>
              <a:buClrTx/>
              <a:buFontTx/>
              <a:buNone/>
            </a:pPr>
            <a:r>
              <a:rPr lang="en-US" altLang="zh-CN" sz="2000" smtClean="0">
                <a:latin typeface="Arial" charset="0"/>
                <a:ea typeface="宋体" charset="-122"/>
              </a:rPr>
              <a:t>		     reg[7:0] out; </a:t>
            </a:r>
          </a:p>
          <a:p>
            <a:pPr algn="just">
              <a:lnSpc>
                <a:spcPct val="80000"/>
              </a:lnSpc>
              <a:spcBef>
                <a:spcPct val="0"/>
              </a:spcBef>
              <a:buClrTx/>
              <a:buFontTx/>
              <a:buNone/>
            </a:pPr>
            <a:r>
              <a:rPr lang="en-US" altLang="zh-CN" sz="2000" smtClean="0">
                <a:latin typeface="Arial" charset="0"/>
                <a:ea typeface="宋体" charset="-122"/>
              </a:rPr>
              <a:t>		     always @(posedge clk)</a:t>
            </a:r>
          </a:p>
          <a:p>
            <a:pPr algn="just">
              <a:lnSpc>
                <a:spcPct val="80000"/>
              </a:lnSpc>
              <a:spcBef>
                <a:spcPct val="0"/>
              </a:spcBef>
              <a:buClrTx/>
              <a:buFontTx/>
              <a:buNone/>
            </a:pPr>
            <a:r>
              <a:rPr lang="en-US" altLang="zh-CN" sz="2000" smtClean="0">
                <a:latin typeface="Arial" charset="0"/>
                <a:ea typeface="宋体" charset="-122"/>
              </a:rPr>
              <a:t>		        begin</a:t>
            </a:r>
          </a:p>
          <a:p>
            <a:pPr algn="just">
              <a:lnSpc>
                <a:spcPct val="80000"/>
              </a:lnSpc>
              <a:spcBef>
                <a:spcPct val="0"/>
              </a:spcBef>
              <a:buClrTx/>
              <a:buFontTx/>
              <a:buNone/>
            </a:pPr>
            <a:r>
              <a:rPr lang="en-US" altLang="zh-CN" sz="2000" smtClean="0">
                <a:latin typeface="Arial" charset="0"/>
                <a:ea typeface="宋体" charset="-122"/>
              </a:rPr>
              <a:t>		            if(load)</a:t>
            </a:r>
          </a:p>
          <a:p>
            <a:pPr algn="just">
              <a:lnSpc>
                <a:spcPct val="80000"/>
              </a:lnSpc>
              <a:spcBef>
                <a:spcPct val="0"/>
              </a:spcBef>
              <a:buClrTx/>
              <a:buFontTx/>
              <a:buNone/>
            </a:pPr>
            <a:r>
              <a:rPr lang="en-US" altLang="zh-CN" sz="2000" smtClean="0">
                <a:latin typeface="Arial" charset="0"/>
                <a:ea typeface="宋体" charset="-122"/>
              </a:rPr>
              <a:t>			 out = data;                     // </a:t>
            </a:r>
            <a:r>
              <a:rPr lang="zh-CN" altLang="en-US" sz="2000" smtClean="0">
                <a:latin typeface="Arial" charset="0"/>
                <a:ea typeface="宋体" charset="-122"/>
              </a:rPr>
              <a:t>同步预置数据</a:t>
            </a:r>
          </a:p>
          <a:p>
            <a:pPr algn="just">
              <a:lnSpc>
                <a:spcPct val="80000"/>
              </a:lnSpc>
              <a:spcBef>
                <a:spcPct val="0"/>
              </a:spcBef>
              <a:buClrTx/>
              <a:buFontTx/>
              <a:buNone/>
            </a:pPr>
            <a:r>
              <a:rPr lang="zh-CN" altLang="en-US" sz="2000" smtClean="0">
                <a:latin typeface="Arial" charset="0"/>
                <a:ea typeface="宋体" charset="-122"/>
              </a:rPr>
              <a:t>		            </a:t>
            </a:r>
            <a:r>
              <a:rPr lang="en-US" altLang="zh-CN" sz="2000" smtClean="0">
                <a:latin typeface="Arial" charset="0"/>
                <a:ea typeface="宋体" charset="-122"/>
              </a:rPr>
              <a:t>else</a:t>
            </a:r>
          </a:p>
          <a:p>
            <a:pPr algn="just">
              <a:lnSpc>
                <a:spcPct val="80000"/>
              </a:lnSpc>
              <a:spcBef>
                <a:spcPct val="0"/>
              </a:spcBef>
              <a:buClrTx/>
              <a:buFontTx/>
              <a:buNone/>
            </a:pPr>
            <a:r>
              <a:rPr lang="en-US" altLang="zh-CN" sz="2000" smtClean="0">
                <a:latin typeface="Arial" charset="0"/>
                <a:ea typeface="宋体" charset="-122"/>
              </a:rPr>
              <a:t>			  out = out + 1 +  cin;      // </a:t>
            </a:r>
            <a:r>
              <a:rPr lang="zh-CN" altLang="en-US" sz="2000" smtClean="0">
                <a:latin typeface="Arial" charset="0"/>
                <a:ea typeface="宋体" charset="-122"/>
              </a:rPr>
              <a:t>加</a:t>
            </a:r>
            <a:r>
              <a:rPr lang="en-US" altLang="zh-CN" sz="2000" smtClean="0">
                <a:latin typeface="Arial" charset="0"/>
                <a:ea typeface="宋体" charset="-122"/>
              </a:rPr>
              <a:t>1</a:t>
            </a:r>
            <a:r>
              <a:rPr lang="zh-CN" altLang="en-US" sz="2000" smtClean="0">
                <a:latin typeface="Arial" charset="0"/>
                <a:ea typeface="宋体" charset="-122"/>
              </a:rPr>
              <a:t>计数</a:t>
            </a:r>
          </a:p>
          <a:p>
            <a:pPr algn="just">
              <a:lnSpc>
                <a:spcPct val="80000"/>
              </a:lnSpc>
              <a:spcBef>
                <a:spcPct val="0"/>
              </a:spcBef>
              <a:buClrTx/>
              <a:buFontTx/>
              <a:buNone/>
            </a:pPr>
            <a:r>
              <a:rPr lang="zh-CN" altLang="en-US" sz="2000" smtClean="0">
                <a:latin typeface="Arial" charset="0"/>
                <a:ea typeface="宋体" charset="-122"/>
              </a:rPr>
              <a:t>		        </a:t>
            </a:r>
            <a:r>
              <a:rPr lang="en-US" altLang="zh-CN" sz="2000" smtClean="0">
                <a:latin typeface="Arial" charset="0"/>
                <a:ea typeface="宋体" charset="-122"/>
              </a:rPr>
              <a:t>end</a:t>
            </a:r>
          </a:p>
          <a:p>
            <a:pPr algn="just">
              <a:lnSpc>
                <a:spcPct val="80000"/>
              </a:lnSpc>
              <a:spcBef>
                <a:spcPct val="0"/>
              </a:spcBef>
              <a:buClrTx/>
              <a:buFontTx/>
              <a:buNone/>
            </a:pPr>
            <a:r>
              <a:rPr lang="en-US" altLang="zh-CN" sz="2000" smtClean="0">
                <a:latin typeface="Arial" charset="0"/>
                <a:ea typeface="宋体" charset="-122"/>
              </a:rPr>
              <a:t>                 assign cout = </a:t>
            </a:r>
            <a:r>
              <a:rPr lang="en-US" altLang="zh-CN" sz="2000" smtClean="0">
                <a:solidFill>
                  <a:srgbClr val="FF0066"/>
                </a:solidFill>
                <a:latin typeface="Arial" charset="0"/>
                <a:ea typeface="宋体" charset="-122"/>
              </a:rPr>
              <a:t>&amp;</a:t>
            </a:r>
            <a:r>
              <a:rPr lang="en-US" altLang="zh-CN" sz="2000" smtClean="0">
                <a:latin typeface="Arial" charset="0"/>
                <a:ea typeface="宋体" charset="-122"/>
              </a:rPr>
              <a:t>out </a:t>
            </a:r>
            <a:r>
              <a:rPr lang="en-US" altLang="zh-CN" sz="2000" smtClean="0">
                <a:solidFill>
                  <a:srgbClr val="FF0066"/>
                </a:solidFill>
                <a:latin typeface="Arial" charset="0"/>
                <a:ea typeface="宋体" charset="-122"/>
              </a:rPr>
              <a:t>&amp;</a:t>
            </a:r>
            <a:r>
              <a:rPr lang="en-US" altLang="zh-CN" sz="2000" smtClean="0">
                <a:latin typeface="Arial" charset="0"/>
                <a:ea typeface="宋体" charset="-122"/>
              </a:rPr>
              <a:t> cin;   //</a:t>
            </a:r>
            <a:r>
              <a:rPr lang="zh-CN" altLang="en-US" sz="2000" smtClean="0">
                <a:latin typeface="Arial" charset="0"/>
                <a:ea typeface="宋体" charset="-122"/>
              </a:rPr>
              <a:t>若</a:t>
            </a:r>
            <a:r>
              <a:rPr lang="en-US" altLang="zh-CN" sz="2000" smtClean="0">
                <a:latin typeface="Arial" charset="0"/>
                <a:ea typeface="宋体" charset="-122"/>
              </a:rPr>
              <a:t>out</a:t>
            </a:r>
            <a:r>
              <a:rPr lang="zh-CN" altLang="en-US" sz="2000" smtClean="0">
                <a:latin typeface="Arial" charset="0"/>
                <a:ea typeface="宋体" charset="-122"/>
              </a:rPr>
              <a:t>为</a:t>
            </a:r>
            <a:r>
              <a:rPr lang="en-US" altLang="zh-CN" sz="2000" smtClean="0">
                <a:latin typeface="Arial" charset="0"/>
                <a:ea typeface="宋体" charset="-122"/>
              </a:rPr>
              <a:t>8‘hFF</a:t>
            </a:r>
            <a:r>
              <a:rPr lang="zh-CN" altLang="en-US" sz="2000" smtClean="0">
                <a:latin typeface="Arial" charset="0"/>
                <a:ea typeface="宋体" charset="-122"/>
              </a:rPr>
              <a:t>，</a:t>
            </a:r>
            <a:r>
              <a:rPr lang="en-US" altLang="zh-CN" sz="2000" smtClean="0">
                <a:latin typeface="Arial" charset="0"/>
                <a:ea typeface="宋体" charset="-122"/>
              </a:rPr>
              <a:t>cin</a:t>
            </a:r>
            <a:r>
              <a:rPr lang="zh-CN" altLang="en-US" sz="2000" smtClean="0">
                <a:latin typeface="Arial" charset="0"/>
                <a:ea typeface="宋体" charset="-122"/>
              </a:rPr>
              <a:t>为</a:t>
            </a:r>
            <a:r>
              <a:rPr lang="en-US" altLang="zh-CN" sz="2000" smtClean="0">
                <a:latin typeface="Arial" charset="0"/>
                <a:ea typeface="宋体" charset="-122"/>
              </a:rPr>
              <a:t>1</a:t>
            </a:r>
            <a:r>
              <a:rPr lang="zh-CN" altLang="en-US" sz="2000" smtClean="0">
                <a:latin typeface="Arial" charset="0"/>
                <a:ea typeface="宋体" charset="-122"/>
              </a:rPr>
              <a:t>，则</a:t>
            </a:r>
            <a:r>
              <a:rPr lang="en-US" altLang="zh-CN" sz="2000" smtClean="0">
                <a:latin typeface="Arial" charset="0"/>
                <a:ea typeface="宋体" charset="-122"/>
              </a:rPr>
              <a:t>cout</a:t>
            </a:r>
            <a:r>
              <a:rPr lang="zh-CN" altLang="en-US" sz="2000" smtClean="0">
                <a:latin typeface="Arial" charset="0"/>
                <a:ea typeface="宋体" charset="-122"/>
              </a:rPr>
              <a:t>为</a:t>
            </a:r>
            <a:r>
              <a:rPr lang="en-US" altLang="zh-CN" sz="2000" smtClean="0">
                <a:latin typeface="Arial" charset="0"/>
                <a:ea typeface="宋体" charset="-122"/>
              </a:rPr>
              <a:t>1</a:t>
            </a:r>
          </a:p>
          <a:p>
            <a:pPr algn="just">
              <a:lnSpc>
                <a:spcPct val="80000"/>
              </a:lnSpc>
              <a:spcBef>
                <a:spcPct val="0"/>
              </a:spcBef>
              <a:buClrTx/>
              <a:buFontTx/>
              <a:buNone/>
            </a:pPr>
            <a:r>
              <a:rPr lang="en-US" altLang="zh-CN" sz="2000" smtClean="0">
                <a:latin typeface="Arial" charset="0"/>
                <a:ea typeface="宋体" charset="-122"/>
              </a:rPr>
              <a:t>		endmodule</a:t>
            </a:r>
            <a:endParaRPr lang="en-US" altLang="zh-CN" sz="2000" smtClean="0">
              <a:latin typeface="宋体" charset="-122"/>
              <a:ea typeface="宋体" charset="-122"/>
            </a:endParaRPr>
          </a:p>
          <a:p>
            <a:pPr algn="just">
              <a:lnSpc>
                <a:spcPct val="80000"/>
              </a:lnSpc>
              <a:spcBef>
                <a:spcPct val="0"/>
              </a:spcBef>
              <a:buClr>
                <a:schemeClr val="folHlink"/>
              </a:buClr>
              <a:buFont typeface="Wingdings" pitchFamily="2" charset="2"/>
              <a:buNone/>
            </a:pPr>
            <a:endParaRPr lang="zh-CN" altLang="en-US" sz="2000" smtClean="0">
              <a:latin typeface="宋体" charset="-122"/>
              <a:ea typeface="宋体" charset="-122"/>
            </a:endParaRPr>
          </a:p>
        </p:txBody>
      </p:sp>
      <p:sp>
        <p:nvSpPr>
          <p:cNvPr id="384004" name="Text Box 4"/>
          <p:cNvSpPr txBox="1">
            <a:spLocks noChangeArrowheads="1"/>
          </p:cNvSpPr>
          <p:nvPr/>
        </p:nvSpPr>
        <p:spPr bwMode="auto">
          <a:xfrm>
            <a:off x="7010400" y="3568700"/>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功能描述</a:t>
            </a:r>
          </a:p>
        </p:txBody>
      </p:sp>
      <p:grpSp>
        <p:nvGrpSpPr>
          <p:cNvPr id="2" name="Group 5"/>
          <p:cNvGrpSpPr>
            <a:grpSpLocks/>
          </p:cNvGrpSpPr>
          <p:nvPr/>
        </p:nvGrpSpPr>
        <p:grpSpPr bwMode="auto">
          <a:xfrm>
            <a:off x="2987675" y="2717800"/>
            <a:ext cx="5486400" cy="406400"/>
            <a:chOff x="2112" y="2058"/>
            <a:chExt cx="3456" cy="256"/>
          </a:xfrm>
        </p:grpSpPr>
        <p:sp>
          <p:nvSpPr>
            <p:cNvPr id="25610" name="Text Box 6"/>
            <p:cNvSpPr txBox="1">
              <a:spLocks noChangeArrowheads="1"/>
            </p:cNvSpPr>
            <p:nvPr/>
          </p:nvSpPr>
          <p:spPr bwMode="auto">
            <a:xfrm>
              <a:off x="4416" y="2058"/>
              <a:ext cx="1152" cy="256"/>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000">
                  <a:latin typeface="Tahoma" pitchFamily="34" charset="0"/>
                </a:rPr>
                <a:t>信号类型声明</a:t>
              </a:r>
            </a:p>
          </p:txBody>
        </p:sp>
        <p:sp>
          <p:nvSpPr>
            <p:cNvPr id="25611" name="Line 7"/>
            <p:cNvSpPr>
              <a:spLocks noChangeShapeType="1"/>
            </p:cNvSpPr>
            <p:nvPr/>
          </p:nvSpPr>
          <p:spPr bwMode="auto">
            <a:xfrm>
              <a:off x="2112" y="2208"/>
              <a:ext cx="2256" cy="0"/>
            </a:xfrm>
            <a:prstGeom prst="line">
              <a:avLst/>
            </a:prstGeom>
            <a:noFill/>
            <a:ln w="9525">
              <a:solidFill>
                <a:schemeClr val="hlink"/>
              </a:solidFill>
              <a:round/>
              <a:headEnd/>
              <a:tailEnd type="triangle" w="med" len="med"/>
            </a:ln>
            <a:extLst>
              <a:ext uri="{909E8E84-426E-40DD-AFC4-6F175D3DCCD1}">
                <a14:hiddenFill xmlns:a14="http://schemas.microsoft.com/office/drawing/2010/main" xmlns="">
                  <a:noFill/>
                </a14:hiddenFill>
              </a:ext>
            </a:extLst>
          </p:spPr>
          <p:txBody>
            <a:bodyPr anchor="b"/>
            <a:lstStyle/>
            <a:p>
              <a:endParaRPr lang="zh-CN" altLang="en-US"/>
            </a:p>
          </p:txBody>
        </p:sp>
      </p:grpSp>
      <p:sp>
        <p:nvSpPr>
          <p:cNvPr id="384008" name="AutoShape 8"/>
          <p:cNvSpPr>
            <a:spLocks noChangeArrowheads="1"/>
          </p:cNvSpPr>
          <p:nvPr/>
        </p:nvSpPr>
        <p:spPr bwMode="auto">
          <a:xfrm>
            <a:off x="1447800" y="5365750"/>
            <a:ext cx="1676400" cy="381000"/>
          </a:xfrm>
          <a:prstGeom prst="wedgeRoundRectCallout">
            <a:avLst>
              <a:gd name="adj1" fmla="val 47917"/>
              <a:gd name="adj2" fmla="val -1458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itchFamily="34" charset="0"/>
                <a:ea typeface="楷体_GB2312" pitchFamily="49" charset="-122"/>
              </a:rPr>
              <a:t>缩减运算符</a:t>
            </a:r>
          </a:p>
        </p:txBody>
      </p:sp>
      <p:sp>
        <p:nvSpPr>
          <p:cNvPr id="384009" name="AutoShape 9"/>
          <p:cNvSpPr>
            <a:spLocks noChangeArrowheads="1"/>
          </p:cNvSpPr>
          <p:nvPr/>
        </p:nvSpPr>
        <p:spPr bwMode="auto">
          <a:xfrm>
            <a:off x="3810000" y="5289550"/>
            <a:ext cx="1371600" cy="381000"/>
          </a:xfrm>
          <a:prstGeom prst="wedgeRoundRectCallout">
            <a:avLst>
              <a:gd name="adj1" fmla="val -52546"/>
              <a:gd name="adj2" fmla="val -1258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itchFamily="34" charset="0"/>
                <a:ea typeface="楷体_GB2312" pitchFamily="49" charset="-122"/>
              </a:rPr>
              <a:t>按位与</a:t>
            </a:r>
          </a:p>
        </p:txBody>
      </p:sp>
      <p:sp>
        <p:nvSpPr>
          <p:cNvPr id="384010" name="Rectangle 10"/>
          <p:cNvSpPr>
            <a:spLocks noChangeArrowheads="1"/>
          </p:cNvSpPr>
          <p:nvPr/>
        </p:nvSpPr>
        <p:spPr bwMode="auto">
          <a:xfrm>
            <a:off x="1203325" y="3119438"/>
            <a:ext cx="7620000" cy="1930400"/>
          </a:xfrm>
          <a:prstGeom prst="rect">
            <a:avLst/>
          </a:prstGeom>
          <a:noFill/>
          <a:ln w="19050">
            <a:solidFill>
              <a:schemeClr val="hlink"/>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84010"/>
                                        </p:tgtEl>
                                        <p:attrNameLst>
                                          <p:attrName>style.visibility</p:attrName>
                                        </p:attrNameLst>
                                      </p:cBhvr>
                                      <p:to>
                                        <p:strVal val="visible"/>
                                      </p:to>
                                    </p:set>
                                    <p:anim calcmode="lin" valueType="num">
                                      <p:cBhvr>
                                        <p:cTn id="12" dur="500" fill="hold"/>
                                        <p:tgtEl>
                                          <p:spTgt spid="384010"/>
                                        </p:tgtEl>
                                        <p:attrNameLst>
                                          <p:attrName>ppt_w</p:attrName>
                                        </p:attrNameLst>
                                      </p:cBhvr>
                                      <p:tavLst>
                                        <p:tav tm="0">
                                          <p:val>
                                            <p:fltVal val="0"/>
                                          </p:val>
                                        </p:tav>
                                        <p:tav tm="100000">
                                          <p:val>
                                            <p:strVal val="#ppt_w"/>
                                          </p:val>
                                        </p:tav>
                                      </p:tavLst>
                                    </p:anim>
                                    <p:anim calcmode="lin" valueType="num">
                                      <p:cBhvr>
                                        <p:cTn id="13" dur="500" fill="hold"/>
                                        <p:tgtEl>
                                          <p:spTgt spid="384010"/>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84004"/>
                                        </p:tgtEl>
                                        <p:attrNameLst>
                                          <p:attrName>style.visibility</p:attrName>
                                        </p:attrNameLst>
                                      </p:cBhvr>
                                      <p:to>
                                        <p:strVal val="visible"/>
                                      </p:to>
                                    </p:set>
                                    <p:animEffect transition="in" filter="dissolve">
                                      <p:cBhvr>
                                        <p:cTn id="17" dur="500"/>
                                        <p:tgtEl>
                                          <p:spTgt spid="384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4008"/>
                                        </p:tgtEl>
                                        <p:attrNameLst>
                                          <p:attrName>style.visibility</p:attrName>
                                        </p:attrNameLst>
                                      </p:cBhvr>
                                      <p:to>
                                        <p:strVal val="visible"/>
                                      </p:to>
                                    </p:set>
                                    <p:animEffect transition="in" filter="dissolve">
                                      <p:cBhvr>
                                        <p:cTn id="22" dur="500"/>
                                        <p:tgtEl>
                                          <p:spTgt spid="3840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4009"/>
                                        </p:tgtEl>
                                        <p:attrNameLst>
                                          <p:attrName>style.visibility</p:attrName>
                                        </p:attrNameLst>
                                      </p:cBhvr>
                                      <p:to>
                                        <p:strVal val="visible"/>
                                      </p:to>
                                    </p:set>
                                    <p:animEffect transition="in" filter="dissolve">
                                      <p:cBhvr>
                                        <p:cTn id="27" dur="500"/>
                                        <p:tgtEl>
                                          <p:spTgt spid="384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nimBg="1"/>
      <p:bldP spid="384008" grpId="0" animBg="1"/>
      <p:bldP spid="384009" grpId="0" animBg="1"/>
      <p:bldP spid="3840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9BB4D2B-07E8-4AA7-A6BE-2B223725E68F}" type="slidenum">
              <a:rPr lang="ko-KR" altLang="en-US" sz="1600" smtClean="0">
                <a:solidFill>
                  <a:schemeClr val="accent2"/>
                </a:solidFill>
                <a:latin typeface="Verdana" pitchFamily="34" charset="0"/>
                <a:ea typeface="Gulim" pitchFamily="34" charset="-127"/>
              </a:rPr>
              <a:pPr/>
              <a:t>110</a:t>
            </a:fld>
            <a:endParaRPr lang="en-US" altLang="ko-KR" sz="1600" smtClean="0">
              <a:solidFill>
                <a:schemeClr val="accent2"/>
              </a:solidFill>
              <a:latin typeface="Verdana" pitchFamily="34" charset="0"/>
              <a:ea typeface="Gulim" pitchFamily="34" charset="-127"/>
            </a:endParaRPr>
          </a:p>
        </p:txBody>
      </p:sp>
      <p:sp>
        <p:nvSpPr>
          <p:cNvPr id="116739" name="Rectangle 2"/>
          <p:cNvSpPr>
            <a:spLocks noGrp="1" noChangeArrowheads="1"/>
          </p:cNvSpPr>
          <p:nvPr>
            <p:ph type="title"/>
          </p:nvPr>
        </p:nvSpPr>
        <p:spPr>
          <a:xfrm>
            <a:off x="1695450" y="266700"/>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的行为描述</a:t>
            </a:r>
          </a:p>
        </p:txBody>
      </p:sp>
      <p:sp>
        <p:nvSpPr>
          <p:cNvPr id="116740" name="Rectangle 3"/>
          <p:cNvSpPr>
            <a:spLocks noGrp="1" noChangeArrowheads="1"/>
          </p:cNvSpPr>
          <p:nvPr>
            <p:ph type="body" idx="1"/>
          </p:nvPr>
        </p:nvSpPr>
        <p:spPr>
          <a:xfrm>
            <a:off x="298450" y="1452563"/>
            <a:ext cx="8578850" cy="2109787"/>
          </a:xfrm>
        </p:spPr>
        <p:txBody>
          <a:bodyPr/>
          <a:lstStyle/>
          <a:p>
            <a:pPr>
              <a:spcBef>
                <a:spcPct val="0"/>
              </a:spcBef>
            </a:pPr>
            <a:r>
              <a:rPr lang="zh-CN" altLang="en-US" sz="2400" smtClean="0">
                <a:solidFill>
                  <a:srgbClr val="FF0000"/>
                </a:solidFill>
                <a:latin typeface="Arial" charset="0"/>
                <a:ea typeface="宋体" charset="-122"/>
              </a:rPr>
              <a:t>行为描述</a:t>
            </a:r>
            <a:r>
              <a:rPr lang="zh-CN" altLang="en-US" sz="2400" smtClean="0">
                <a:latin typeface="Arial" charset="0"/>
                <a:ea typeface="宋体" charset="-122"/>
              </a:rPr>
              <a:t>是对设计实体的数学模型的描述，其抽象程度远高于结构描述。</a:t>
            </a:r>
            <a:endParaRPr lang="en-US" altLang="zh-CN" sz="2400" smtClean="0">
              <a:latin typeface="Arial" charset="0"/>
              <a:ea typeface="宋体" charset="-122"/>
            </a:endParaRPr>
          </a:p>
          <a:p>
            <a:pPr>
              <a:spcBef>
                <a:spcPct val="0"/>
              </a:spcBef>
            </a:pPr>
            <a:r>
              <a:rPr lang="zh-CN" altLang="en-US" sz="2400" smtClean="0">
                <a:latin typeface="Arial" charset="0"/>
                <a:ea typeface="宋体" charset="-122"/>
              </a:rPr>
              <a:t>类似于高级编程语言，描述一个设计实体的行为时，无须知道具体电路的结构，只需描述清楚输入与输出信号的行为。</a:t>
            </a:r>
            <a:endParaRPr lang="en-US" altLang="zh-CN" sz="2400" smtClean="0">
              <a:latin typeface="Arial" charset="0"/>
              <a:ea typeface="宋体" charset="-122"/>
            </a:endParaRPr>
          </a:p>
          <a:p>
            <a:pPr>
              <a:spcBef>
                <a:spcPct val="0"/>
              </a:spcBef>
            </a:pPr>
            <a:r>
              <a:rPr lang="zh-CN" altLang="en-US" sz="2400" smtClean="0">
                <a:latin typeface="Arial" charset="0"/>
                <a:ea typeface="宋体" charset="-122"/>
              </a:rPr>
              <a:t>包括系统级、算法级和</a:t>
            </a:r>
            <a:r>
              <a:rPr lang="en-US" altLang="zh-CN" sz="2400" smtClean="0">
                <a:latin typeface="Arial" charset="0"/>
                <a:ea typeface="宋体" charset="-122"/>
              </a:rPr>
              <a:t>RTL</a:t>
            </a:r>
            <a:r>
              <a:rPr lang="zh-CN" altLang="en-US" sz="2400" smtClean="0">
                <a:latin typeface="Arial" charset="0"/>
                <a:ea typeface="宋体" charset="-122"/>
              </a:rPr>
              <a:t>级描述</a:t>
            </a:r>
            <a:r>
              <a:rPr kumimoji="1" lang="zh-CN" altLang="en-US" sz="2400" smtClean="0">
                <a:latin typeface="Arial" charset="0"/>
                <a:ea typeface="宋体" charset="-122"/>
              </a:rPr>
              <a:t>等</a:t>
            </a:r>
            <a:r>
              <a:rPr kumimoji="1" lang="en-US" altLang="zh-CN" sz="2400" smtClean="0">
                <a:latin typeface="Arial" charset="0"/>
                <a:ea typeface="宋体" charset="-122"/>
              </a:rPr>
              <a:t>3</a:t>
            </a:r>
            <a:r>
              <a:rPr kumimoji="1" lang="zh-CN" altLang="en-US" sz="2400" smtClean="0">
                <a:latin typeface="Arial" charset="0"/>
                <a:ea typeface="宋体" charset="-122"/>
              </a:rPr>
              <a:t>种抽象级别</a:t>
            </a:r>
            <a:r>
              <a:rPr lang="zh-CN" altLang="en-US" sz="2400" smtClean="0">
                <a:latin typeface="Arial" charset="0"/>
                <a:ea typeface="宋体" charset="-122"/>
              </a:rPr>
              <a:t>。</a:t>
            </a:r>
            <a:endParaRPr lang="en-US" altLang="zh-CN" sz="2400" smtClean="0">
              <a:latin typeface="Arial" charset="0"/>
              <a:ea typeface="宋体" charset="-122"/>
            </a:endParaRPr>
          </a:p>
        </p:txBody>
      </p:sp>
      <p:sp>
        <p:nvSpPr>
          <p:cNvPr id="9" name="Rectangle 5"/>
          <p:cNvSpPr>
            <a:spLocks noChangeArrowheads="1"/>
          </p:cNvSpPr>
          <p:nvPr/>
        </p:nvSpPr>
        <p:spPr bwMode="auto">
          <a:xfrm>
            <a:off x="595313" y="3790950"/>
            <a:ext cx="8034337" cy="25304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marL="342900" indent="-342900" algn="l">
              <a:spcBef>
                <a:spcPct val="0"/>
              </a:spcBef>
              <a:buClr>
                <a:schemeClr val="bg2"/>
              </a:buClr>
              <a:buFont typeface="Wingdings" pitchFamily="2" charset="2"/>
              <a:buChar char="v"/>
            </a:pPr>
            <a:r>
              <a:rPr kumimoji="1" lang="zh-CN" altLang="en-US">
                <a:latin typeface="Arial" charset="0"/>
              </a:rPr>
              <a:t>可综合的行为描述方式多采用</a:t>
            </a:r>
            <a:r>
              <a:rPr kumimoji="1" lang="en-US" altLang="zh-CN">
                <a:solidFill>
                  <a:srgbClr val="CC0066"/>
                </a:solidFill>
                <a:latin typeface="Arial" charset="0"/>
              </a:rPr>
              <a:t>always</a:t>
            </a:r>
            <a:r>
              <a:rPr kumimoji="1" lang="zh-CN" altLang="en-US">
                <a:solidFill>
                  <a:srgbClr val="CC0066"/>
                </a:solidFill>
                <a:latin typeface="Arial" charset="0"/>
              </a:rPr>
              <a:t>过程语句</a:t>
            </a:r>
            <a:r>
              <a:rPr kumimoji="1" lang="zh-CN" altLang="en-US">
                <a:latin typeface="Arial" charset="0"/>
              </a:rPr>
              <a:t>实现，既适于描述时序逻辑电路，也适于描述组合逻辑电路。</a:t>
            </a:r>
            <a:endParaRPr kumimoji="1" lang="en-US" altLang="zh-CN">
              <a:latin typeface="Arial" charset="0"/>
            </a:endParaRPr>
          </a:p>
          <a:p>
            <a:pPr marL="342900" indent="-342900" algn="l">
              <a:spcBef>
                <a:spcPct val="0"/>
              </a:spcBef>
              <a:buClr>
                <a:schemeClr val="bg2"/>
              </a:buClr>
              <a:buFont typeface="Wingdings" pitchFamily="2" charset="2"/>
              <a:buChar char="v"/>
            </a:pPr>
            <a:r>
              <a:rPr kumimoji="1" lang="zh-CN" altLang="en-US">
                <a:latin typeface="Arial" charset="0"/>
              </a:rPr>
              <a:t>设计者只需写出源程序，挑选电路方案的工作由</a:t>
            </a:r>
            <a:r>
              <a:rPr kumimoji="1" lang="en-US" altLang="zh-CN">
                <a:latin typeface="Arial" charset="0"/>
              </a:rPr>
              <a:t>EDA</a:t>
            </a:r>
            <a:r>
              <a:rPr kumimoji="1" lang="zh-CN" altLang="en-US">
                <a:latin typeface="Arial" charset="0"/>
              </a:rPr>
              <a:t>软件自动完成；电路的优化程度取决于综合工具的技术水平和器件的支持能力；最终选取的电路方案所耗用器件资源可能不是最少的。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4AE10C2-42D3-4AE6-BB01-98D215401573}" type="slidenum">
              <a:rPr lang="ko-KR" altLang="en-US" sz="1600" smtClean="0">
                <a:solidFill>
                  <a:schemeClr val="accent2"/>
                </a:solidFill>
                <a:latin typeface="Verdana" pitchFamily="34" charset="0"/>
                <a:ea typeface="Gulim" pitchFamily="34" charset="-127"/>
              </a:rPr>
              <a:pPr/>
              <a:t>111</a:t>
            </a:fld>
            <a:endParaRPr lang="en-US" altLang="ko-KR" sz="1600" smtClean="0">
              <a:solidFill>
                <a:schemeClr val="accent2"/>
              </a:solidFill>
              <a:latin typeface="Verdana" pitchFamily="34" charset="0"/>
              <a:ea typeface="Gulim" pitchFamily="34" charset="-127"/>
            </a:endParaRPr>
          </a:p>
        </p:txBody>
      </p:sp>
      <p:sp>
        <p:nvSpPr>
          <p:cNvPr id="11776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）算法级抽象</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逻辑表达式</a:t>
            </a:r>
          </a:p>
        </p:txBody>
      </p:sp>
      <p:sp>
        <p:nvSpPr>
          <p:cNvPr id="117764" name="Rectangle 4"/>
          <p:cNvSpPr>
            <a:spLocks noChangeArrowheads="1"/>
          </p:cNvSpPr>
          <p:nvPr/>
        </p:nvSpPr>
        <p:spPr bwMode="auto">
          <a:xfrm>
            <a:off x="677863" y="1211263"/>
            <a:ext cx="7361237"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r>
              <a:rPr lang="zh-CN" altLang="en-US" sz="2200">
                <a:latin typeface="Arial" charset="0"/>
              </a:rPr>
              <a:t>算法级抽象主要使用</a:t>
            </a:r>
            <a:r>
              <a:rPr lang="en-US" altLang="zh-CN" sz="2200">
                <a:latin typeface="Arial" charset="0"/>
              </a:rPr>
              <a:t>assign</a:t>
            </a:r>
            <a:r>
              <a:rPr lang="zh-CN" altLang="en-US" sz="2200">
                <a:latin typeface="Arial" charset="0"/>
              </a:rPr>
              <a:t>语句写出输出的逻辑表达式</a:t>
            </a:r>
          </a:p>
        </p:txBody>
      </p:sp>
      <p:sp>
        <p:nvSpPr>
          <p:cNvPr id="582661" name="Rectangle 5"/>
          <p:cNvSpPr>
            <a:spLocks noChangeArrowheads="1"/>
          </p:cNvSpPr>
          <p:nvPr/>
        </p:nvSpPr>
        <p:spPr bwMode="auto">
          <a:xfrm>
            <a:off x="1833563" y="5848350"/>
            <a:ext cx="5440362" cy="77152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000">
                <a:solidFill>
                  <a:srgbClr val="FF3399"/>
                </a:solidFill>
                <a:latin typeface="Arial" charset="0"/>
                <a:ea typeface="楷体_GB2312" pitchFamily="49" charset="-122"/>
              </a:rPr>
              <a:t>注</a:t>
            </a:r>
            <a:r>
              <a:rPr lang="zh-CN" altLang="en-US" sz="2000">
                <a:latin typeface="Arial" charset="0"/>
                <a:ea typeface="楷体_GB2312" pitchFamily="49" charset="-122"/>
              </a:rPr>
              <a:t>：首先必须根据逻辑功能写出</a:t>
            </a:r>
            <a:r>
              <a:rPr lang="zh-CN" altLang="en-US" sz="2000">
                <a:solidFill>
                  <a:srgbClr val="CC0066"/>
                </a:solidFill>
                <a:latin typeface="Arial" charset="0"/>
                <a:ea typeface="楷体_GB2312" pitchFamily="49" charset="-122"/>
              </a:rPr>
              <a:t>逻辑表达式</a:t>
            </a:r>
            <a:r>
              <a:rPr lang="zh-CN" altLang="en-US" sz="2000">
                <a:latin typeface="Arial" charset="0"/>
                <a:ea typeface="楷体_GB2312" pitchFamily="49" charset="-122"/>
              </a:rPr>
              <a:t>！</a:t>
            </a:r>
          </a:p>
          <a:p>
            <a:pPr>
              <a:spcBef>
                <a:spcPct val="0"/>
              </a:spcBef>
              <a:buClr>
                <a:schemeClr val="hlink"/>
              </a:buClr>
              <a:buFont typeface="Wingdings" pitchFamily="2" charset="2"/>
              <a:buNone/>
            </a:pPr>
            <a:r>
              <a:rPr lang="zh-CN" altLang="en-US" sz="2000">
                <a:latin typeface="Arial" charset="0"/>
                <a:ea typeface="楷体_GB2312" pitchFamily="49" charset="-122"/>
              </a:rPr>
              <a:t>优点是耗用器件逻辑资源比较少。</a:t>
            </a:r>
            <a:r>
              <a:rPr lang="zh-CN" altLang="en-US" sz="2000"/>
              <a:t> </a:t>
            </a:r>
          </a:p>
        </p:txBody>
      </p:sp>
      <p:sp>
        <p:nvSpPr>
          <p:cNvPr id="582662" name="Text Box 6"/>
          <p:cNvSpPr txBox="1">
            <a:spLocks noChangeArrowheads="1"/>
          </p:cNvSpPr>
          <p:nvPr/>
        </p:nvSpPr>
        <p:spPr bwMode="auto">
          <a:xfrm>
            <a:off x="1255713" y="1800225"/>
            <a:ext cx="6534150" cy="3751263"/>
          </a:xfrm>
          <a:prstGeom prst="rect">
            <a:avLst/>
          </a:prstGeom>
          <a:solidFill>
            <a:srgbClr val="ADD6FF"/>
          </a:solidFill>
          <a:ln w="12700">
            <a:solidFill>
              <a:schemeClr val="tx1"/>
            </a:solidFill>
            <a:miter lim="800000"/>
            <a:headEnd/>
            <a:tailEnd/>
          </a:ln>
          <a:effectLst>
            <a:prstShdw prst="shdw13" dist="53882" dir="13500000">
              <a:schemeClr val="bg2"/>
            </a:prstShdw>
          </a:effectLst>
        </p:spPr>
        <p:txBody>
          <a:bodyPr anchor="b">
            <a:spAutoFit/>
          </a:bodyPr>
          <a:lstStyle>
            <a:lvl1pPr marL="342900" indent="-342900">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lgn="l" eaLnBrk="1" hangingPunct="1">
              <a:lnSpc>
                <a:spcPct val="100000"/>
              </a:lnSpc>
              <a:buClr>
                <a:srgbClr val="FF0000"/>
              </a:buClr>
              <a:buSzPct val="80000"/>
              <a:buFont typeface="Wingdings" pitchFamily="2" charset="2"/>
              <a:buNone/>
            </a:pPr>
            <a:r>
              <a:rPr lang="en-US" altLang="zh-CN">
                <a:solidFill>
                  <a:srgbClr val="FF0066"/>
                </a:solidFill>
                <a:latin typeface="Arial" charset="0"/>
              </a:rPr>
              <a:t>【</a:t>
            </a:r>
            <a:r>
              <a:rPr lang="zh-CN" altLang="en-US">
                <a:solidFill>
                  <a:srgbClr val="FF0066"/>
                </a:solidFill>
                <a:latin typeface="Arial" charset="0"/>
              </a:rPr>
              <a:t>例</a:t>
            </a:r>
            <a:r>
              <a:rPr kumimoji="1" lang="en-US" altLang="zh-CN">
                <a:solidFill>
                  <a:srgbClr val="FF0066"/>
                </a:solidFill>
                <a:latin typeface="Arial" charset="0"/>
              </a:rPr>
              <a:t>2.44</a:t>
            </a:r>
            <a:r>
              <a:rPr lang="en-US" altLang="zh-CN">
                <a:solidFill>
                  <a:srgbClr val="FF0066"/>
                </a:solidFill>
                <a:latin typeface="Arial" charset="0"/>
              </a:rPr>
              <a:t>】</a:t>
            </a:r>
            <a:r>
              <a:rPr lang="en-US" altLang="zh-CN" b="0">
                <a:latin typeface="Arial" charset="0"/>
                <a:ea typeface="方正姚体" pitchFamily="2" charset="-122"/>
              </a:rPr>
              <a:t> </a:t>
            </a:r>
            <a:r>
              <a:rPr lang="zh-CN" altLang="en-US" sz="2200">
                <a:latin typeface="Arial" charset="0"/>
              </a:rPr>
              <a:t>用逻辑表达式实现</a:t>
            </a:r>
            <a:r>
              <a:rPr lang="en-US" altLang="zh-CN" sz="2200">
                <a:latin typeface="Arial" charset="0"/>
              </a:rPr>
              <a:t>4</a:t>
            </a:r>
            <a:r>
              <a:rPr lang="zh-CN" altLang="en-US" sz="2200">
                <a:latin typeface="Arial" charset="0"/>
              </a:rPr>
              <a:t>选</a:t>
            </a:r>
            <a:r>
              <a:rPr lang="en-US" altLang="zh-CN" sz="2200">
                <a:latin typeface="Arial" charset="0"/>
              </a:rPr>
              <a:t>1</a:t>
            </a:r>
            <a:r>
              <a:rPr lang="zh-CN" altLang="en-US" sz="2200">
                <a:latin typeface="Arial" charset="0"/>
              </a:rPr>
              <a:t>数据选择器</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module mux4_1(out,in1,in2,in3,in4,cntrl1,cntrl2);</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output out;</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input in1,in2,in3,in4,cntrl1,cntrl2;</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assign out=(in1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(in2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(in3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                        (in4 &amp;&amp; cntrl1 &amp;&amp; cntrl2) ;</a:t>
            </a:r>
          </a:p>
          <a:p>
            <a:pPr lvl="1" algn="l" eaLnBrk="1" hangingPunct="1">
              <a:lnSpc>
                <a:spcPct val="100000"/>
              </a:lnSpc>
              <a:spcBef>
                <a:spcPct val="10000"/>
              </a:spcBef>
              <a:buClr>
                <a:srgbClr val="FF0000"/>
              </a:buClr>
              <a:buSzPct val="80000"/>
              <a:buFont typeface="Wingdings" pitchFamily="2" charset="2"/>
              <a:buNone/>
            </a:pPr>
            <a:r>
              <a:rPr lang="en-US" altLang="zh-CN" sz="2200">
                <a:latin typeface="Arial" charset="0"/>
              </a:rPr>
              <a:t>endmodule</a:t>
            </a:r>
          </a:p>
        </p:txBody>
      </p:sp>
      <p:sp>
        <p:nvSpPr>
          <p:cNvPr id="2441236" name="AutoShape 20" descr="80%"/>
          <p:cNvSpPr>
            <a:spLocks noChangeArrowheads="1"/>
          </p:cNvSpPr>
          <p:nvPr/>
        </p:nvSpPr>
        <p:spPr bwMode="auto">
          <a:xfrm rot="-133237">
            <a:off x="6943725" y="4921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1236"/>
                                        </p:tgtEl>
                                        <p:attrNameLst>
                                          <p:attrName>style.visibility</p:attrName>
                                        </p:attrNameLst>
                                      </p:cBhvr>
                                      <p:to>
                                        <p:strVal val="visible"/>
                                      </p:to>
                                    </p:set>
                                    <p:anim calcmode="lin" valueType="num">
                                      <p:cBhvr>
                                        <p:cTn id="7" dur="500" fill="hold"/>
                                        <p:tgtEl>
                                          <p:spTgt spid="2441236"/>
                                        </p:tgtEl>
                                        <p:attrNameLst>
                                          <p:attrName>ppt_w</p:attrName>
                                        </p:attrNameLst>
                                      </p:cBhvr>
                                      <p:tavLst>
                                        <p:tav tm="0">
                                          <p:val>
                                            <p:fltVal val="0"/>
                                          </p:val>
                                        </p:tav>
                                        <p:tav tm="100000">
                                          <p:val>
                                            <p:strVal val="#ppt_w"/>
                                          </p:val>
                                        </p:tav>
                                      </p:tavLst>
                                    </p:anim>
                                    <p:anim calcmode="lin" valueType="num">
                                      <p:cBhvr>
                                        <p:cTn id="8"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2662"/>
                                        </p:tgtEl>
                                        <p:attrNameLst>
                                          <p:attrName>style.visibility</p:attrName>
                                        </p:attrNameLst>
                                      </p:cBhvr>
                                      <p:to>
                                        <p:strVal val="visible"/>
                                      </p:to>
                                    </p:set>
                                    <p:anim calcmode="lin" valueType="num">
                                      <p:cBhvr additive="base">
                                        <p:cTn id="13" dur="500" fill="hold"/>
                                        <p:tgtEl>
                                          <p:spTgt spid="582662"/>
                                        </p:tgtEl>
                                        <p:attrNameLst>
                                          <p:attrName>ppt_x</p:attrName>
                                        </p:attrNameLst>
                                      </p:cBhvr>
                                      <p:tavLst>
                                        <p:tav tm="0">
                                          <p:val>
                                            <p:strVal val="#ppt_x"/>
                                          </p:val>
                                        </p:tav>
                                        <p:tav tm="100000">
                                          <p:val>
                                            <p:strVal val="#ppt_x"/>
                                          </p:val>
                                        </p:tav>
                                      </p:tavLst>
                                    </p:anim>
                                    <p:anim calcmode="lin" valueType="num">
                                      <p:cBhvr additive="base">
                                        <p:cTn id="14" dur="500" fill="hold"/>
                                        <p:tgtEl>
                                          <p:spTgt spid="5826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82661"/>
                                        </p:tgtEl>
                                        <p:attrNameLst>
                                          <p:attrName>style.visibility</p:attrName>
                                        </p:attrNameLst>
                                      </p:cBhvr>
                                      <p:to>
                                        <p:strVal val="visible"/>
                                      </p:to>
                                    </p:set>
                                    <p:anim calcmode="lin" valueType="num">
                                      <p:cBhvr>
                                        <p:cTn id="19" dur="500" fill="hold"/>
                                        <p:tgtEl>
                                          <p:spTgt spid="582661"/>
                                        </p:tgtEl>
                                        <p:attrNameLst>
                                          <p:attrName>ppt_w</p:attrName>
                                        </p:attrNameLst>
                                      </p:cBhvr>
                                      <p:tavLst>
                                        <p:tav tm="0">
                                          <p:val>
                                            <p:fltVal val="0"/>
                                          </p:val>
                                        </p:tav>
                                        <p:tav tm="100000">
                                          <p:val>
                                            <p:strVal val="#ppt_w"/>
                                          </p:val>
                                        </p:tav>
                                      </p:tavLst>
                                    </p:anim>
                                    <p:anim calcmode="lin" valueType="num">
                                      <p:cBhvr>
                                        <p:cTn id="20" dur="500" fill="hold"/>
                                        <p:tgtEl>
                                          <p:spTgt spid="5826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autoUpdateAnimBg="0"/>
      <p:bldP spid="582662" grpId="0" animBg="1" autoUpdateAnimBg="0"/>
      <p:bldP spid="2441236"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FA7403F-A6AE-447E-BA41-C27AE3F2E827}" type="slidenum">
              <a:rPr lang="ko-KR" altLang="en-US" sz="1600" smtClean="0">
                <a:solidFill>
                  <a:schemeClr val="accent2"/>
                </a:solidFill>
                <a:latin typeface="Verdana" pitchFamily="34" charset="0"/>
                <a:ea typeface="Gulim" pitchFamily="34" charset="-127"/>
              </a:rPr>
              <a:pPr/>
              <a:t>112</a:t>
            </a:fld>
            <a:endParaRPr lang="en-US" altLang="ko-KR" sz="1600" smtClean="0">
              <a:solidFill>
                <a:schemeClr val="accent2"/>
              </a:solidFill>
              <a:latin typeface="Verdana" pitchFamily="34" charset="0"/>
              <a:ea typeface="Gulim" pitchFamily="34" charset="-127"/>
            </a:endParaRPr>
          </a:p>
        </p:txBody>
      </p:sp>
      <p:sp>
        <p:nvSpPr>
          <p:cNvPr id="118787" name="Rectangle 2"/>
          <p:cNvSpPr>
            <a:spLocks noGrp="1" noChangeArrowheads="1"/>
          </p:cNvSpPr>
          <p:nvPr>
            <p:ph type="title"/>
          </p:nvPr>
        </p:nvSpPr>
        <p:spPr>
          <a:xfrm>
            <a:off x="685800" y="84138"/>
            <a:ext cx="7772400" cy="677862"/>
          </a:xfrm>
        </p:spPr>
        <p:txBody>
          <a:bodyPr/>
          <a:lstStyle/>
          <a:p>
            <a:r>
              <a:rPr lang="zh-CN" altLang="en-US" smtClean="0">
                <a:latin typeface="Arial" charset="0"/>
                <a:ea typeface="华文楷体" pitchFamily="2" charset="-122"/>
              </a:rPr>
              <a:t> </a:t>
            </a:r>
          </a:p>
        </p:txBody>
      </p:sp>
      <p:sp>
        <p:nvSpPr>
          <p:cNvPr id="118788" name="Rectangle 3"/>
          <p:cNvSpPr>
            <a:spLocks noGrp="1" noChangeArrowheads="1"/>
          </p:cNvSpPr>
          <p:nvPr>
            <p:ph type="body" idx="1"/>
          </p:nvPr>
        </p:nvSpPr>
        <p:spPr>
          <a:xfrm>
            <a:off x="560388" y="1295400"/>
            <a:ext cx="7427912" cy="952500"/>
          </a:xfrm>
        </p:spPr>
        <p:txBody>
          <a:bodyPr/>
          <a:lstStyle/>
          <a:p>
            <a:pPr marL="0" indent="0" eaLnBrk="1" hangingPunct="1">
              <a:lnSpc>
                <a:spcPct val="110000"/>
              </a:lnSpc>
              <a:buClr>
                <a:srgbClr val="3333FF"/>
              </a:buClr>
              <a:buFont typeface="Wingdings" pitchFamily="2" charset="2"/>
              <a:buNone/>
            </a:pPr>
            <a:r>
              <a:rPr lang="zh-CN" altLang="en-US" sz="2200" smtClean="0">
                <a:latin typeface="Arial" charset="0"/>
                <a:ea typeface="宋体" charset="-122"/>
              </a:rPr>
              <a:t>采用</a:t>
            </a:r>
            <a:r>
              <a:rPr lang="en-US" altLang="zh-CN" sz="2200" smtClean="0">
                <a:latin typeface="Arial" charset="0"/>
                <a:ea typeface="宋体" charset="-122"/>
              </a:rPr>
              <a:t>case</a:t>
            </a:r>
            <a:r>
              <a:rPr lang="zh-CN" altLang="en-US" sz="2200" smtClean="0">
                <a:latin typeface="Arial" charset="0"/>
                <a:ea typeface="宋体" charset="-122"/>
              </a:rPr>
              <a:t>语句只需知道输入与输出间的</a:t>
            </a:r>
            <a:r>
              <a:rPr lang="zh-CN" altLang="en-US" sz="2200" smtClean="0">
                <a:solidFill>
                  <a:srgbClr val="CC0066"/>
                </a:solidFill>
                <a:latin typeface="Arial" charset="0"/>
                <a:ea typeface="宋体" charset="-122"/>
              </a:rPr>
              <a:t>真值表</a:t>
            </a:r>
            <a:r>
              <a:rPr lang="zh-CN" altLang="en-US" sz="2200" smtClean="0">
                <a:latin typeface="Arial" charset="0"/>
                <a:ea typeface="宋体" charset="-122"/>
              </a:rPr>
              <a:t>！比调用门原语和采用</a:t>
            </a:r>
            <a:r>
              <a:rPr lang="zh-CN" altLang="en-US" sz="2000" smtClean="0">
                <a:latin typeface="Arial" charset="0"/>
                <a:ea typeface="宋体" charset="-122"/>
              </a:rPr>
              <a:t>逻辑表达式</a:t>
            </a:r>
            <a:r>
              <a:rPr lang="zh-CN" altLang="en-US" sz="2200" smtClean="0">
                <a:latin typeface="Arial" charset="0"/>
                <a:ea typeface="宋体" charset="-122"/>
              </a:rPr>
              <a:t>描述都简单和简洁！</a:t>
            </a:r>
          </a:p>
        </p:txBody>
      </p:sp>
      <p:sp>
        <p:nvSpPr>
          <p:cNvPr id="584708" name="Text Box 4"/>
          <p:cNvSpPr txBox="1">
            <a:spLocks noChangeArrowheads="1"/>
          </p:cNvSpPr>
          <p:nvPr/>
        </p:nvSpPr>
        <p:spPr bwMode="auto">
          <a:xfrm>
            <a:off x="1079500" y="2276475"/>
            <a:ext cx="7069138" cy="4262438"/>
          </a:xfrm>
          <a:prstGeom prst="rect">
            <a:avLst/>
          </a:prstGeom>
          <a:solidFill>
            <a:srgbClr val="99CCFF"/>
          </a:solidFill>
          <a:ln w="12700">
            <a:solidFill>
              <a:schemeClr val="tx1"/>
            </a:solidFill>
            <a:miter lim="800000"/>
            <a:headEnd/>
            <a:tailEnd/>
          </a:ln>
          <a:effectLst>
            <a:prstShdw prst="shdw13" dist="53882" dir="13500000">
              <a:schemeClr val="bg2"/>
            </a:prstShdw>
          </a:effectLst>
        </p:spPr>
        <p:txBody>
          <a:bodyPr anchor="b">
            <a:spAutoFit/>
          </a:bodyPr>
          <a:lstStyle>
            <a:lvl1pPr>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lnSpc>
                <a:spcPct val="100000"/>
              </a:lnSpc>
              <a:spcBef>
                <a:spcPct val="0"/>
              </a:spcBef>
              <a:buClr>
                <a:schemeClr val="hlink"/>
              </a:buClr>
              <a:buFont typeface="Wingdings" pitchFamily="2" charset="2"/>
              <a:buNone/>
            </a:pPr>
            <a:r>
              <a:rPr lang="en-US" altLang="zh-CN" sz="2000">
                <a:solidFill>
                  <a:srgbClr val="FF0066"/>
                </a:solidFill>
                <a:latin typeface="Arial" charset="0"/>
              </a:rPr>
              <a:t>【</a:t>
            </a:r>
            <a:r>
              <a:rPr lang="zh-CN" altLang="en-US" sz="2000">
                <a:solidFill>
                  <a:srgbClr val="FF0066"/>
                </a:solidFill>
                <a:latin typeface="Arial" charset="0"/>
              </a:rPr>
              <a:t>例</a:t>
            </a:r>
            <a:r>
              <a:rPr kumimoji="1" lang="en-US" altLang="zh-CN" sz="2000">
                <a:solidFill>
                  <a:srgbClr val="FF0066"/>
                </a:solidFill>
                <a:latin typeface="Arial" charset="0"/>
              </a:rPr>
              <a:t>2.45</a:t>
            </a:r>
            <a:r>
              <a:rPr lang="en-US" altLang="zh-CN" sz="2000">
                <a:solidFill>
                  <a:srgbClr val="FF0066"/>
                </a:solidFill>
                <a:latin typeface="Arial" charset="0"/>
              </a:rPr>
              <a:t>】</a:t>
            </a:r>
            <a:r>
              <a:rPr lang="en-US" altLang="zh-CN" sz="2000" b="0">
                <a:latin typeface="Arial" charset="0"/>
                <a:ea typeface="方正姚体" pitchFamily="2" charset="-122"/>
              </a:rPr>
              <a:t> </a:t>
            </a:r>
            <a:r>
              <a:rPr lang="zh-CN" altLang="en-US" sz="2000">
                <a:latin typeface="Arial" charset="0"/>
              </a:rPr>
              <a:t>用</a:t>
            </a:r>
            <a:r>
              <a:rPr lang="en-US" altLang="zh-CN" sz="2000">
                <a:latin typeface="Arial" charset="0"/>
              </a:rPr>
              <a:t>case</a:t>
            </a:r>
            <a:r>
              <a:rPr lang="zh-CN" altLang="en-US" sz="2000">
                <a:latin typeface="Arial" charset="0"/>
              </a:rPr>
              <a:t>语句描述</a:t>
            </a:r>
            <a:r>
              <a:rPr lang="en-US" altLang="zh-CN" sz="2000">
                <a:latin typeface="Arial" charset="0"/>
              </a:rPr>
              <a:t>4</a:t>
            </a:r>
            <a:r>
              <a:rPr lang="zh-CN" altLang="en-US" sz="2000">
                <a:latin typeface="Arial" charset="0"/>
              </a:rPr>
              <a:t>选</a:t>
            </a:r>
            <a:r>
              <a:rPr lang="en-US" altLang="zh-CN" sz="2000">
                <a:latin typeface="Arial" charset="0"/>
              </a:rPr>
              <a:t>1</a:t>
            </a:r>
            <a:r>
              <a:rPr lang="zh-CN" altLang="en-US" sz="2000">
                <a:latin typeface="Arial" charset="0"/>
              </a:rPr>
              <a:t>数据选择器</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module mux4_1(out,in1,in2,in3,in4,cntrl1,cntrl2);</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output out;</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input in1,in2,in3,in4,cntrl1,cntrl2;</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reg out;</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always @(in1 or in2 or in3 or in4 or cntrl1 or cntrl2)</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a:t>
            </a:r>
            <a:r>
              <a:rPr lang="en-US" altLang="zh-CN" sz="2000">
                <a:solidFill>
                  <a:srgbClr val="FF0066"/>
                </a:solidFill>
                <a:latin typeface="Arial" charset="0"/>
              </a:rPr>
              <a:t>case</a:t>
            </a:r>
            <a:r>
              <a:rPr lang="en-US" altLang="zh-CN" sz="2000">
                <a:latin typeface="Arial" charset="0"/>
              </a:rPr>
              <a:t> ({cntrl1,cntrl2})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2’b00:out=in1;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2’b01:out=in2;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2’b10:out=in3;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2’b11:out=in4; </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default :out=1’bx;</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         </a:t>
            </a:r>
            <a:r>
              <a:rPr lang="en-US" altLang="zh-CN" sz="2000">
                <a:solidFill>
                  <a:srgbClr val="FF0066"/>
                </a:solidFill>
                <a:latin typeface="Arial" charset="0"/>
              </a:rPr>
              <a:t>endcase</a:t>
            </a:r>
          </a:p>
          <a:p>
            <a:pPr lvl="1" algn="l" eaLnBrk="1" hangingPunct="1">
              <a:lnSpc>
                <a:spcPct val="95000"/>
              </a:lnSpc>
              <a:spcBef>
                <a:spcPct val="0"/>
              </a:spcBef>
              <a:buClr>
                <a:srgbClr val="FF0000"/>
              </a:buClr>
              <a:buSzPct val="80000"/>
              <a:buFont typeface="Wingdings" pitchFamily="2" charset="2"/>
              <a:buNone/>
            </a:pPr>
            <a:r>
              <a:rPr lang="en-US" altLang="zh-CN" sz="2000">
                <a:latin typeface="Arial" charset="0"/>
              </a:rPr>
              <a:t>endmodule</a:t>
            </a:r>
          </a:p>
        </p:txBody>
      </p:sp>
      <p:sp>
        <p:nvSpPr>
          <p:cNvPr id="118790" name="Rectangle 21"/>
          <p:cNvSpPr>
            <a:spLocks noGrp="1" noChangeArrowheads="1"/>
          </p:cNvSpPr>
          <p:nvPr>
            <p:ph type="title"/>
          </p:nvPr>
        </p:nvSpPr>
        <p:spPr>
          <a:xfrm>
            <a:off x="1716088" y="303213"/>
            <a:ext cx="6858000" cy="609600"/>
          </a:xfrm>
          <a:noFill/>
        </p:spPr>
        <p:txBody>
          <a:bodyPr/>
          <a:lstStyle/>
          <a:p>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）系统级</a:t>
            </a:r>
            <a:r>
              <a:rPr lang="zh-CN" altLang="zh-CN" smtClean="0">
                <a:solidFill>
                  <a:srgbClr val="FFCC00"/>
                </a:solidFill>
                <a:latin typeface="Arial" charset="0"/>
                <a:ea typeface="黑体" pitchFamily="49" charset="-122"/>
              </a:rPr>
              <a:t>抽象</a:t>
            </a:r>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a:t>
            </a:r>
            <a:endParaRPr lang="en-US" altLang="ko-KR" smtClean="0">
              <a:solidFill>
                <a:srgbClr val="FFCC00"/>
              </a:solidFill>
              <a:latin typeface="Arial" charset="0"/>
              <a:ea typeface="黑体" pitchFamily="49" charset="-122"/>
            </a:endParaRPr>
          </a:p>
        </p:txBody>
      </p:sp>
      <p:sp>
        <p:nvSpPr>
          <p:cNvPr id="2441236" name="AutoShape 20" descr="80%"/>
          <p:cNvSpPr>
            <a:spLocks noChangeArrowheads="1"/>
          </p:cNvSpPr>
          <p:nvPr/>
        </p:nvSpPr>
        <p:spPr bwMode="auto">
          <a:xfrm rot="-133237">
            <a:off x="6870700" y="1660525"/>
            <a:ext cx="2600325"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1236"/>
                                        </p:tgtEl>
                                        <p:attrNameLst>
                                          <p:attrName>style.visibility</p:attrName>
                                        </p:attrNameLst>
                                      </p:cBhvr>
                                      <p:to>
                                        <p:strVal val="visible"/>
                                      </p:to>
                                    </p:set>
                                    <p:anim calcmode="lin" valueType="num">
                                      <p:cBhvr>
                                        <p:cTn id="7" dur="500" fill="hold"/>
                                        <p:tgtEl>
                                          <p:spTgt spid="2441236"/>
                                        </p:tgtEl>
                                        <p:attrNameLst>
                                          <p:attrName>ppt_w</p:attrName>
                                        </p:attrNameLst>
                                      </p:cBhvr>
                                      <p:tavLst>
                                        <p:tav tm="0">
                                          <p:val>
                                            <p:fltVal val="0"/>
                                          </p:val>
                                        </p:tav>
                                        <p:tav tm="100000">
                                          <p:val>
                                            <p:strVal val="#ppt_w"/>
                                          </p:val>
                                        </p:tav>
                                      </p:tavLst>
                                    </p:anim>
                                    <p:anim calcmode="lin" valueType="num">
                                      <p:cBhvr>
                                        <p:cTn id="8"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708"/>
                                        </p:tgtEl>
                                        <p:attrNameLst>
                                          <p:attrName>style.visibility</p:attrName>
                                        </p:attrNameLst>
                                      </p:cBhvr>
                                      <p:to>
                                        <p:strVal val="visible"/>
                                      </p:to>
                                    </p:set>
                                    <p:anim calcmode="lin" valueType="num">
                                      <p:cBhvr additive="base">
                                        <p:cTn id="13" dur="500" fill="hold"/>
                                        <p:tgtEl>
                                          <p:spTgt spid="584708"/>
                                        </p:tgtEl>
                                        <p:attrNameLst>
                                          <p:attrName>ppt_x</p:attrName>
                                        </p:attrNameLst>
                                      </p:cBhvr>
                                      <p:tavLst>
                                        <p:tav tm="0">
                                          <p:val>
                                            <p:strVal val="#ppt_x"/>
                                          </p:val>
                                        </p:tav>
                                        <p:tav tm="100000">
                                          <p:val>
                                            <p:strVal val="#ppt_x"/>
                                          </p:val>
                                        </p:tav>
                                      </p:tavLst>
                                    </p:anim>
                                    <p:anim calcmode="lin" valueType="num">
                                      <p:cBhvr additive="base">
                                        <p:cTn id="14" dur="500" fill="hold"/>
                                        <p:tgtEl>
                                          <p:spTgt spid="584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autoUpdateAnimBg="0"/>
      <p:bldP spid="2441236"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E771959-98EE-44FC-AFCC-9517829F7C80}" type="slidenum">
              <a:rPr lang="ko-KR" altLang="en-US" sz="1600" smtClean="0">
                <a:solidFill>
                  <a:schemeClr val="accent2"/>
                </a:solidFill>
                <a:latin typeface="Verdana" pitchFamily="34" charset="0"/>
                <a:ea typeface="Gulim" pitchFamily="34" charset="-127"/>
              </a:rPr>
              <a:pPr/>
              <a:t>113</a:t>
            </a:fld>
            <a:endParaRPr lang="en-US" altLang="ko-KR" sz="1600" smtClean="0">
              <a:solidFill>
                <a:schemeClr val="accent2"/>
              </a:solidFill>
              <a:latin typeface="Verdana" pitchFamily="34" charset="0"/>
              <a:ea typeface="Gulim" pitchFamily="34" charset="-127"/>
            </a:endParaRPr>
          </a:p>
        </p:txBody>
      </p:sp>
      <p:sp>
        <p:nvSpPr>
          <p:cNvPr id="119811" name="Rectangle 2"/>
          <p:cNvSpPr>
            <a:spLocks noGrp="1" noChangeArrowheads="1"/>
          </p:cNvSpPr>
          <p:nvPr>
            <p:ph type="title"/>
          </p:nvPr>
        </p:nvSpPr>
        <p:spPr>
          <a:xfrm>
            <a:off x="685800" y="84138"/>
            <a:ext cx="7772400" cy="677862"/>
          </a:xfrm>
        </p:spPr>
        <p:txBody>
          <a:bodyPr/>
          <a:lstStyle/>
          <a:p>
            <a:r>
              <a:rPr lang="zh-CN" altLang="en-US" smtClean="0">
                <a:latin typeface="Arial" charset="0"/>
                <a:ea typeface="华文楷体" pitchFamily="2" charset="-122"/>
              </a:rPr>
              <a:t> </a:t>
            </a:r>
          </a:p>
        </p:txBody>
      </p:sp>
      <p:sp>
        <p:nvSpPr>
          <p:cNvPr id="586755" name="Rectangle 3"/>
          <p:cNvSpPr>
            <a:spLocks noGrp="1" noChangeArrowheads="1"/>
          </p:cNvSpPr>
          <p:nvPr>
            <p:ph type="body" idx="1"/>
          </p:nvPr>
        </p:nvSpPr>
        <p:spPr>
          <a:xfrm>
            <a:off x="582613" y="1238250"/>
            <a:ext cx="8112125" cy="590550"/>
          </a:xfrm>
        </p:spPr>
        <p:txBody>
          <a:bodyPr/>
          <a:lstStyle/>
          <a:p>
            <a:pPr algn="just">
              <a:lnSpc>
                <a:spcPct val="110000"/>
              </a:lnSpc>
              <a:buFont typeface="Wingdings" pitchFamily="2" charset="2"/>
              <a:buNone/>
            </a:pPr>
            <a:r>
              <a:rPr lang="zh-CN" altLang="en-US" sz="2200" smtClean="0">
                <a:latin typeface="Arial" charset="0"/>
                <a:ea typeface="宋体" charset="-122"/>
              </a:rPr>
              <a:t>只需知道输入与输出间的</a:t>
            </a:r>
            <a:r>
              <a:rPr lang="zh-CN" altLang="en-US" sz="2200" smtClean="0">
                <a:solidFill>
                  <a:srgbClr val="CC0066"/>
                </a:solidFill>
                <a:latin typeface="Arial" charset="0"/>
                <a:ea typeface="宋体" charset="-122"/>
              </a:rPr>
              <a:t>真值表</a:t>
            </a:r>
            <a:r>
              <a:rPr lang="zh-CN" altLang="en-US" sz="2200" smtClean="0">
                <a:latin typeface="Arial" charset="0"/>
                <a:ea typeface="宋体" charset="-122"/>
              </a:rPr>
              <a:t>！</a:t>
            </a:r>
          </a:p>
        </p:txBody>
      </p:sp>
      <p:sp>
        <p:nvSpPr>
          <p:cNvPr id="586756" name="Rectangle 4"/>
          <p:cNvSpPr>
            <a:spLocks noChangeArrowheads="1"/>
          </p:cNvSpPr>
          <p:nvPr/>
        </p:nvSpPr>
        <p:spPr bwMode="auto">
          <a:xfrm>
            <a:off x="635000" y="5260975"/>
            <a:ext cx="7742238" cy="869950"/>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lnSpc>
                <a:spcPct val="105000"/>
              </a:lnSpc>
              <a:spcBef>
                <a:spcPct val="0"/>
              </a:spcBef>
              <a:buClr>
                <a:schemeClr val="hlink"/>
              </a:buClr>
              <a:buFont typeface="Wingdings" pitchFamily="2" charset="2"/>
              <a:buNone/>
            </a:pPr>
            <a:r>
              <a:rPr lang="zh-CN" altLang="en-US">
                <a:solidFill>
                  <a:srgbClr val="FF3399"/>
                </a:solidFill>
                <a:latin typeface="Arial" charset="0"/>
                <a:ea typeface="楷体_GB2312" pitchFamily="49" charset="-122"/>
              </a:rPr>
              <a:t>注</a:t>
            </a:r>
            <a:r>
              <a:rPr lang="zh-CN" altLang="en-US">
                <a:latin typeface="Arial" charset="0"/>
                <a:ea typeface="楷体_GB2312" pitchFamily="49" charset="-122"/>
              </a:rPr>
              <a:t>：比调用门原语，采用逻辑表达式或</a:t>
            </a:r>
            <a:r>
              <a:rPr lang="en-US" altLang="zh-CN">
                <a:latin typeface="Arial" charset="0"/>
                <a:ea typeface="楷体_GB2312" pitchFamily="49" charset="-122"/>
              </a:rPr>
              <a:t>case</a:t>
            </a:r>
            <a:r>
              <a:rPr lang="zh-CN" altLang="en-US">
                <a:latin typeface="Arial" charset="0"/>
                <a:ea typeface="楷体_GB2312" pitchFamily="49" charset="-122"/>
              </a:rPr>
              <a:t>语句描述代码更简单！但也更抽象！且耗用器件资源更多！</a:t>
            </a:r>
          </a:p>
        </p:txBody>
      </p:sp>
      <p:sp>
        <p:nvSpPr>
          <p:cNvPr id="586757" name="Text Box 5"/>
          <p:cNvSpPr txBox="1">
            <a:spLocks noChangeArrowheads="1"/>
          </p:cNvSpPr>
          <p:nvPr/>
        </p:nvSpPr>
        <p:spPr bwMode="auto">
          <a:xfrm>
            <a:off x="468313" y="2097088"/>
            <a:ext cx="8304212" cy="2214562"/>
          </a:xfrm>
          <a:prstGeom prst="rect">
            <a:avLst/>
          </a:prstGeom>
          <a:solidFill>
            <a:srgbClr val="99CCFF"/>
          </a:solidFill>
          <a:ln w="12700">
            <a:solidFill>
              <a:schemeClr val="tx1"/>
            </a:solidFill>
            <a:miter lim="800000"/>
            <a:headEnd/>
            <a:tailEnd/>
          </a:ln>
          <a:effectLst>
            <a:prstShdw prst="shdw13" dist="53882" dir="13500000">
              <a:schemeClr val="bg2"/>
            </a:prstShdw>
          </a:effectLst>
        </p:spPr>
        <p:txBody>
          <a:bodyPr anchor="b">
            <a:spAutoFit/>
          </a:bodyPr>
          <a:lstStyle>
            <a:lvl1pPr>
              <a:defRPr sz="2400" b="1">
                <a:solidFill>
                  <a:schemeClr val="tx1"/>
                </a:solidFill>
                <a:latin typeface="宋体" charset="-122"/>
                <a:ea typeface="宋体" charset="-122"/>
              </a:defRPr>
            </a:lvl1pPr>
            <a:lvl2pPr marL="19050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buClr>
                <a:schemeClr val="hlink"/>
              </a:buClr>
              <a:buFont typeface="Wingdings" pitchFamily="2" charset="2"/>
              <a:buNone/>
            </a:pPr>
            <a:r>
              <a:rPr lang="en-US" altLang="zh-CN">
                <a:solidFill>
                  <a:srgbClr val="FF0066"/>
                </a:solidFill>
                <a:latin typeface="Arial" charset="0"/>
              </a:rPr>
              <a:t>【</a:t>
            </a:r>
            <a:r>
              <a:rPr lang="zh-CN" altLang="en-US">
                <a:solidFill>
                  <a:srgbClr val="FF0066"/>
                </a:solidFill>
                <a:latin typeface="Arial" charset="0"/>
              </a:rPr>
              <a:t>例</a:t>
            </a:r>
            <a:r>
              <a:rPr kumimoji="1" lang="en-US" altLang="zh-CN">
                <a:solidFill>
                  <a:srgbClr val="FF0066"/>
                </a:solidFill>
                <a:latin typeface="Arial" charset="0"/>
              </a:rPr>
              <a:t>2.46</a:t>
            </a:r>
            <a:r>
              <a:rPr lang="en-US" altLang="zh-CN">
                <a:solidFill>
                  <a:srgbClr val="FF0066"/>
                </a:solidFill>
                <a:latin typeface="Arial" charset="0"/>
              </a:rPr>
              <a:t>】</a:t>
            </a:r>
            <a:r>
              <a:rPr lang="en-US" altLang="zh-CN" sz="2200" b="0">
                <a:latin typeface="Arial" charset="0"/>
                <a:ea typeface="方正姚体" pitchFamily="2" charset="-122"/>
              </a:rPr>
              <a:t> </a:t>
            </a:r>
            <a:r>
              <a:rPr lang="zh-CN" altLang="en-US" sz="2200">
                <a:latin typeface="Arial" charset="0"/>
              </a:rPr>
              <a:t>用条件运算符描述</a:t>
            </a:r>
            <a:r>
              <a:rPr lang="en-US" altLang="zh-CN" sz="2200">
                <a:latin typeface="Arial" charset="0"/>
              </a:rPr>
              <a:t>4</a:t>
            </a:r>
            <a:r>
              <a:rPr lang="zh-CN" altLang="en-US" sz="2200">
                <a:latin typeface="Arial" charset="0"/>
              </a:rPr>
              <a:t>选</a:t>
            </a:r>
            <a:r>
              <a:rPr lang="en-US" altLang="zh-CN" sz="2200">
                <a:latin typeface="Arial" charset="0"/>
              </a:rPr>
              <a:t>1</a:t>
            </a:r>
            <a:r>
              <a:rPr lang="zh-CN" altLang="en-US" sz="2200">
                <a:latin typeface="Arial" charset="0"/>
              </a:rPr>
              <a:t>数据选择器</a:t>
            </a:r>
            <a:endParaRPr lang="zh-CN" altLang="en-US" sz="2000">
              <a:latin typeface="Arial" charset="0"/>
            </a:endParaRPr>
          </a:p>
          <a:p>
            <a:pPr lvl="1" algn="l" eaLnBrk="1" hangingPunct="1">
              <a:spcBef>
                <a:spcPct val="0"/>
              </a:spcBef>
              <a:buClr>
                <a:srgbClr val="FF0000"/>
              </a:buClr>
              <a:buSzPct val="80000"/>
              <a:buFont typeface="Wingdings" pitchFamily="2" charset="2"/>
              <a:buNone/>
            </a:pPr>
            <a:r>
              <a:rPr lang="en-US" altLang="zh-CN" sz="2000">
                <a:latin typeface="Arial" charset="0"/>
              </a:rPr>
              <a:t>module mux4_1(out,in1,in2,in3,in4,cntrl1,cntrl2);</a:t>
            </a:r>
          </a:p>
          <a:p>
            <a:pPr lvl="1" algn="l" eaLnBrk="1" hangingPunct="1">
              <a:spcBef>
                <a:spcPct val="0"/>
              </a:spcBef>
              <a:buClr>
                <a:srgbClr val="FF0000"/>
              </a:buClr>
              <a:buSzPct val="80000"/>
              <a:buFont typeface="Wingdings" pitchFamily="2" charset="2"/>
              <a:buNone/>
            </a:pPr>
            <a:r>
              <a:rPr lang="en-US" altLang="zh-CN" sz="2000">
                <a:latin typeface="Arial" charset="0"/>
              </a:rPr>
              <a:t>     output out;</a:t>
            </a:r>
          </a:p>
          <a:p>
            <a:pPr lvl="1" algn="l" eaLnBrk="1" hangingPunct="1">
              <a:spcBef>
                <a:spcPct val="0"/>
              </a:spcBef>
              <a:buClr>
                <a:srgbClr val="FF0000"/>
              </a:buClr>
              <a:buSzPct val="80000"/>
              <a:buFont typeface="Wingdings" pitchFamily="2" charset="2"/>
              <a:buNone/>
            </a:pPr>
            <a:r>
              <a:rPr lang="en-US" altLang="zh-CN" sz="2000">
                <a:latin typeface="Arial" charset="0"/>
              </a:rPr>
              <a:t>     input in1,in2,in3,in4,cntrl1,cntrl2;</a:t>
            </a:r>
          </a:p>
          <a:p>
            <a:pPr lvl="1" algn="l" eaLnBrk="1" hangingPunct="1">
              <a:spcBef>
                <a:spcPct val="0"/>
              </a:spcBef>
              <a:buClr>
                <a:srgbClr val="FF0000"/>
              </a:buClr>
              <a:buSzPct val="80000"/>
              <a:buFont typeface="Wingdings" pitchFamily="2" charset="2"/>
              <a:buNone/>
            </a:pPr>
            <a:r>
              <a:rPr lang="en-US" altLang="zh-CN" sz="2000">
                <a:latin typeface="Arial" charset="0"/>
              </a:rPr>
              <a:t>     </a:t>
            </a:r>
            <a:r>
              <a:rPr lang="en-US" altLang="zh-CN" sz="2200">
                <a:solidFill>
                  <a:srgbClr val="FF0066"/>
                </a:solidFill>
                <a:latin typeface="Arial" charset="0"/>
              </a:rPr>
              <a:t>assign</a:t>
            </a:r>
            <a:r>
              <a:rPr lang="en-US" altLang="zh-CN" sz="2200">
                <a:latin typeface="Arial" charset="0"/>
              </a:rPr>
              <a:t> out= cntrl1? (cntrl2? in4 :in3) : (cntrl2? in2 :in1) ;</a:t>
            </a:r>
            <a:endParaRPr lang="en-US" altLang="zh-CN" sz="2000">
              <a:latin typeface="Arial" charset="0"/>
            </a:endParaRPr>
          </a:p>
          <a:p>
            <a:pPr lvl="1" algn="l" eaLnBrk="1" hangingPunct="1">
              <a:spcBef>
                <a:spcPct val="0"/>
              </a:spcBef>
              <a:buClr>
                <a:srgbClr val="FF0000"/>
              </a:buClr>
              <a:buSzPct val="80000"/>
              <a:buFont typeface="Wingdings" pitchFamily="2" charset="2"/>
              <a:buNone/>
            </a:pPr>
            <a:r>
              <a:rPr lang="en-US" altLang="zh-CN" sz="2000">
                <a:latin typeface="Arial" charset="0"/>
              </a:rPr>
              <a:t>endmodule</a:t>
            </a:r>
          </a:p>
        </p:txBody>
      </p:sp>
      <p:sp>
        <p:nvSpPr>
          <p:cNvPr id="586758" name="AutoShape 6"/>
          <p:cNvSpPr>
            <a:spLocks noChangeArrowheads="1"/>
          </p:cNvSpPr>
          <p:nvPr/>
        </p:nvSpPr>
        <p:spPr bwMode="auto">
          <a:xfrm>
            <a:off x="3810000" y="4264025"/>
            <a:ext cx="2019300" cy="793750"/>
          </a:xfrm>
          <a:prstGeom prst="wedgeRoundRectCallout">
            <a:avLst>
              <a:gd name="adj1" fmla="val 866"/>
              <a:gd name="adj2" fmla="val -7639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当</a:t>
            </a:r>
            <a:r>
              <a:rPr lang="en-US" altLang="zh-CN" sz="2000">
                <a:latin typeface="Arial" charset="0"/>
                <a:ea typeface="楷体_GB2312" pitchFamily="49" charset="-122"/>
              </a:rPr>
              <a:t>cntrl1=1</a:t>
            </a:r>
            <a:r>
              <a:rPr lang="zh-CN" altLang="en-US" sz="2000">
                <a:latin typeface="Arial" charset="0"/>
                <a:ea typeface="楷体_GB2312" pitchFamily="49" charset="-122"/>
              </a:rPr>
              <a:t>时执行</a:t>
            </a:r>
          </a:p>
        </p:txBody>
      </p:sp>
      <p:sp>
        <p:nvSpPr>
          <p:cNvPr id="586759" name="AutoShape 7"/>
          <p:cNvSpPr>
            <a:spLocks/>
          </p:cNvSpPr>
          <p:nvPr/>
        </p:nvSpPr>
        <p:spPr bwMode="auto">
          <a:xfrm rot="5348905">
            <a:off x="4735513" y="2895600"/>
            <a:ext cx="239712" cy="2122488"/>
          </a:xfrm>
          <a:prstGeom prst="rightBrace">
            <a:avLst>
              <a:gd name="adj1" fmla="val 73786"/>
              <a:gd name="adj2" fmla="val 50000"/>
            </a:avLst>
          </a:prstGeom>
          <a:noFill/>
          <a:ln w="31750">
            <a:solidFill>
              <a:srgbClr val="CC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86760" name="AutoShape 8"/>
          <p:cNvSpPr>
            <a:spLocks noChangeArrowheads="1"/>
          </p:cNvSpPr>
          <p:nvPr/>
        </p:nvSpPr>
        <p:spPr bwMode="auto">
          <a:xfrm>
            <a:off x="6249988" y="4203700"/>
            <a:ext cx="2019300" cy="793750"/>
          </a:xfrm>
          <a:prstGeom prst="wedgeRoundRectCallout">
            <a:avLst>
              <a:gd name="adj1" fmla="val -5662"/>
              <a:gd name="adj2" fmla="val -7039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当</a:t>
            </a:r>
            <a:r>
              <a:rPr lang="en-US" altLang="zh-CN" sz="2000">
                <a:latin typeface="Arial" charset="0"/>
                <a:ea typeface="楷体_GB2312" pitchFamily="49" charset="-122"/>
              </a:rPr>
              <a:t>cntrl1=0</a:t>
            </a:r>
            <a:r>
              <a:rPr lang="zh-CN" altLang="en-US" sz="2000">
                <a:latin typeface="Arial" charset="0"/>
                <a:ea typeface="楷体_GB2312" pitchFamily="49" charset="-122"/>
              </a:rPr>
              <a:t>时执行</a:t>
            </a:r>
          </a:p>
        </p:txBody>
      </p:sp>
      <p:sp>
        <p:nvSpPr>
          <p:cNvPr id="586761" name="AutoShape 9"/>
          <p:cNvSpPr>
            <a:spLocks/>
          </p:cNvSpPr>
          <p:nvPr/>
        </p:nvSpPr>
        <p:spPr bwMode="auto">
          <a:xfrm rot="5348905">
            <a:off x="7121526" y="2867025"/>
            <a:ext cx="239712" cy="2122487"/>
          </a:xfrm>
          <a:prstGeom prst="rightBrace">
            <a:avLst>
              <a:gd name="adj1" fmla="val 73786"/>
              <a:gd name="adj2" fmla="val 50000"/>
            </a:avLst>
          </a:prstGeom>
          <a:noFill/>
          <a:ln w="31750">
            <a:solidFill>
              <a:srgbClr val="CC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9819" name="Rectangle 21"/>
          <p:cNvSpPr>
            <a:spLocks noGrp="1" noChangeArrowheads="1"/>
          </p:cNvSpPr>
          <p:nvPr>
            <p:ph type="title"/>
          </p:nvPr>
        </p:nvSpPr>
        <p:spPr>
          <a:xfrm>
            <a:off x="1754188" y="285750"/>
            <a:ext cx="6858000" cy="609600"/>
          </a:xfrm>
          <a:noFill/>
        </p:spPr>
        <p:txBody>
          <a:bodyPr/>
          <a:lstStyle/>
          <a:p>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）算法级抽象</a:t>
            </a:r>
            <a:r>
              <a:rPr lang="en-US" altLang="zh-CN" smtClean="0">
                <a:solidFill>
                  <a:srgbClr val="FFCC00"/>
                </a:solidFill>
                <a:latin typeface="Arial" charset="0"/>
                <a:ea typeface="黑体" pitchFamily="49" charset="-122"/>
              </a:rPr>
              <a:t>—</a:t>
            </a:r>
            <a:r>
              <a:rPr lang="zh-CN" altLang="en-US" smtClean="0">
                <a:solidFill>
                  <a:srgbClr val="FFCC00"/>
                </a:solidFill>
                <a:latin typeface="Arial" charset="0"/>
                <a:ea typeface="黑体" pitchFamily="49" charset="-122"/>
              </a:rPr>
              <a:t>条件运算符</a:t>
            </a:r>
            <a:endParaRPr lang="en-US" altLang="ko-KR" smtClean="0">
              <a:solidFill>
                <a:srgbClr val="FFCC00"/>
              </a:solidFill>
              <a:latin typeface="Arial" charset="0"/>
              <a:ea typeface="黑体" pitchFamily="49" charset="-122"/>
            </a:endParaRPr>
          </a:p>
        </p:txBody>
      </p:sp>
      <p:sp>
        <p:nvSpPr>
          <p:cNvPr id="2441236" name="AutoShape 20" descr="80%"/>
          <p:cNvSpPr>
            <a:spLocks noChangeArrowheads="1"/>
          </p:cNvSpPr>
          <p:nvPr/>
        </p:nvSpPr>
        <p:spPr bwMode="auto">
          <a:xfrm rot="-133237">
            <a:off x="6543675" y="1020763"/>
            <a:ext cx="2600325" cy="1020762"/>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lang="zh-CN" altLang="en-US">
                <a:solidFill>
                  <a:srgbClr val="009900"/>
                </a:solidFill>
                <a:latin typeface="华文行楷" pitchFamily="2" charset="-122"/>
                <a:ea typeface="华文行楷" pitchFamily="2" charset="-122"/>
              </a:rPr>
              <a:t>方法四</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6755"/>
                                        </p:tgtEl>
                                        <p:attrNameLst>
                                          <p:attrName>style.visibility</p:attrName>
                                        </p:attrNameLst>
                                      </p:cBhvr>
                                      <p:to>
                                        <p:strVal val="visible"/>
                                      </p:to>
                                    </p:set>
                                    <p:anim calcmode="lin" valueType="num">
                                      <p:cBhvr additive="base">
                                        <p:cTn id="7" dur="500" fill="hold"/>
                                        <p:tgtEl>
                                          <p:spTgt spid="586755"/>
                                        </p:tgtEl>
                                        <p:attrNameLst>
                                          <p:attrName>ppt_x</p:attrName>
                                        </p:attrNameLst>
                                      </p:cBhvr>
                                      <p:tavLst>
                                        <p:tav tm="0">
                                          <p:val>
                                            <p:strVal val="0-#ppt_w/2"/>
                                          </p:val>
                                        </p:tav>
                                        <p:tav tm="100000">
                                          <p:val>
                                            <p:strVal val="#ppt_x"/>
                                          </p:val>
                                        </p:tav>
                                      </p:tavLst>
                                    </p:anim>
                                    <p:anim calcmode="lin" valueType="num">
                                      <p:cBhvr additive="base">
                                        <p:cTn id="8" dur="500" fill="hold"/>
                                        <p:tgtEl>
                                          <p:spTgt spid="5867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41236"/>
                                        </p:tgtEl>
                                        <p:attrNameLst>
                                          <p:attrName>style.visibility</p:attrName>
                                        </p:attrNameLst>
                                      </p:cBhvr>
                                      <p:to>
                                        <p:strVal val="visible"/>
                                      </p:to>
                                    </p:set>
                                    <p:anim calcmode="lin" valueType="num">
                                      <p:cBhvr>
                                        <p:cTn id="13" dur="500" fill="hold"/>
                                        <p:tgtEl>
                                          <p:spTgt spid="2441236"/>
                                        </p:tgtEl>
                                        <p:attrNameLst>
                                          <p:attrName>ppt_w</p:attrName>
                                        </p:attrNameLst>
                                      </p:cBhvr>
                                      <p:tavLst>
                                        <p:tav tm="0">
                                          <p:val>
                                            <p:fltVal val="0"/>
                                          </p:val>
                                        </p:tav>
                                        <p:tav tm="100000">
                                          <p:val>
                                            <p:strVal val="#ppt_w"/>
                                          </p:val>
                                        </p:tav>
                                      </p:tavLst>
                                    </p:anim>
                                    <p:anim calcmode="lin" valueType="num">
                                      <p:cBhvr>
                                        <p:cTn id="14" dur="500" fill="hold"/>
                                        <p:tgtEl>
                                          <p:spTgt spid="244123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6757"/>
                                        </p:tgtEl>
                                        <p:attrNameLst>
                                          <p:attrName>style.visibility</p:attrName>
                                        </p:attrNameLst>
                                      </p:cBhvr>
                                      <p:to>
                                        <p:strVal val="visible"/>
                                      </p:to>
                                    </p:set>
                                    <p:anim calcmode="lin" valueType="num">
                                      <p:cBhvr additive="base">
                                        <p:cTn id="19" dur="500" fill="hold"/>
                                        <p:tgtEl>
                                          <p:spTgt spid="586757"/>
                                        </p:tgtEl>
                                        <p:attrNameLst>
                                          <p:attrName>ppt_x</p:attrName>
                                        </p:attrNameLst>
                                      </p:cBhvr>
                                      <p:tavLst>
                                        <p:tav tm="0">
                                          <p:val>
                                            <p:strVal val="#ppt_x"/>
                                          </p:val>
                                        </p:tav>
                                        <p:tav tm="100000">
                                          <p:val>
                                            <p:strVal val="#ppt_x"/>
                                          </p:val>
                                        </p:tav>
                                      </p:tavLst>
                                    </p:anim>
                                    <p:anim calcmode="lin" valueType="num">
                                      <p:cBhvr additive="base">
                                        <p:cTn id="20" dur="500" fill="hold"/>
                                        <p:tgtEl>
                                          <p:spTgt spid="58675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586759"/>
                                        </p:tgtEl>
                                        <p:attrNameLst>
                                          <p:attrName>style.visibility</p:attrName>
                                        </p:attrNameLst>
                                      </p:cBhvr>
                                      <p:to>
                                        <p:strVal val="visible"/>
                                      </p:to>
                                    </p:set>
                                    <p:animEffect transition="in" filter="barn(outVertical)">
                                      <p:cBhvr>
                                        <p:cTn id="25" dur="500"/>
                                        <p:tgtEl>
                                          <p:spTgt spid="586759"/>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86758"/>
                                        </p:tgtEl>
                                        <p:attrNameLst>
                                          <p:attrName>style.visibility</p:attrName>
                                        </p:attrNameLst>
                                      </p:cBhvr>
                                      <p:to>
                                        <p:strVal val="visible"/>
                                      </p:to>
                                    </p:set>
                                    <p:animEffect transition="in" filter="dissolve">
                                      <p:cBhvr>
                                        <p:cTn id="29" dur="500"/>
                                        <p:tgtEl>
                                          <p:spTgt spid="5867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586761"/>
                                        </p:tgtEl>
                                        <p:attrNameLst>
                                          <p:attrName>style.visibility</p:attrName>
                                        </p:attrNameLst>
                                      </p:cBhvr>
                                      <p:to>
                                        <p:strVal val="visible"/>
                                      </p:to>
                                    </p:set>
                                    <p:animEffect transition="in" filter="barn(outVertical)">
                                      <p:cBhvr>
                                        <p:cTn id="34" dur="500"/>
                                        <p:tgtEl>
                                          <p:spTgt spid="586761"/>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86760"/>
                                        </p:tgtEl>
                                        <p:attrNameLst>
                                          <p:attrName>style.visibility</p:attrName>
                                        </p:attrNameLst>
                                      </p:cBhvr>
                                      <p:to>
                                        <p:strVal val="visible"/>
                                      </p:to>
                                    </p:set>
                                    <p:animEffect transition="in" filter="dissolve">
                                      <p:cBhvr>
                                        <p:cTn id="38" dur="500"/>
                                        <p:tgtEl>
                                          <p:spTgt spid="58676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86756"/>
                                        </p:tgtEl>
                                        <p:attrNameLst>
                                          <p:attrName>style.visibility</p:attrName>
                                        </p:attrNameLst>
                                      </p:cBhvr>
                                      <p:to>
                                        <p:strVal val="visible"/>
                                      </p:to>
                                    </p:set>
                                    <p:anim calcmode="lin" valueType="num">
                                      <p:cBhvr>
                                        <p:cTn id="43" dur="500" fill="hold"/>
                                        <p:tgtEl>
                                          <p:spTgt spid="586756"/>
                                        </p:tgtEl>
                                        <p:attrNameLst>
                                          <p:attrName>ppt_w</p:attrName>
                                        </p:attrNameLst>
                                      </p:cBhvr>
                                      <p:tavLst>
                                        <p:tav tm="0">
                                          <p:val>
                                            <p:fltVal val="0"/>
                                          </p:val>
                                        </p:tav>
                                        <p:tav tm="100000">
                                          <p:val>
                                            <p:strVal val="#ppt_w"/>
                                          </p:val>
                                        </p:tav>
                                      </p:tavLst>
                                    </p:anim>
                                    <p:anim calcmode="lin" valueType="num">
                                      <p:cBhvr>
                                        <p:cTn id="44" dur="500" fill="hold"/>
                                        <p:tgtEl>
                                          <p:spTgt spid="5867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utoUpdateAnimBg="0"/>
      <p:bldP spid="586756" grpId="0" animBg="1" autoUpdateAnimBg="0"/>
      <p:bldP spid="586757" grpId="0" animBg="1" autoUpdateAnimBg="0"/>
      <p:bldP spid="586758" grpId="0" animBg="1"/>
      <p:bldP spid="586759" grpId="0" animBg="1"/>
      <p:bldP spid="586760" grpId="0" animBg="1"/>
      <p:bldP spid="586761" grpId="0" animBg="1"/>
      <p:bldP spid="2441236"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7941991-6728-4087-9AFB-079913D216C5}" type="slidenum">
              <a:rPr lang="ko-KR" altLang="en-US" sz="1600" smtClean="0">
                <a:solidFill>
                  <a:schemeClr val="accent2"/>
                </a:solidFill>
                <a:latin typeface="Verdana" pitchFamily="34" charset="0"/>
                <a:ea typeface="Gulim" pitchFamily="34" charset="-127"/>
              </a:rPr>
              <a:pPr/>
              <a:t>114</a:t>
            </a:fld>
            <a:endParaRPr lang="en-US" altLang="ko-KR" sz="1600" smtClean="0">
              <a:solidFill>
                <a:schemeClr val="accent2"/>
              </a:solidFill>
              <a:latin typeface="Verdana" pitchFamily="34" charset="0"/>
              <a:ea typeface="Gulim" pitchFamily="34" charset="-127"/>
            </a:endParaRPr>
          </a:p>
        </p:txBody>
      </p:sp>
      <p:sp>
        <p:nvSpPr>
          <p:cNvPr id="120835" name="Rectangle 2"/>
          <p:cNvSpPr>
            <a:spLocks noGrp="1" noChangeArrowheads="1"/>
          </p:cNvSpPr>
          <p:nvPr>
            <p:ph type="title"/>
          </p:nvPr>
        </p:nvSpPr>
        <p:spPr>
          <a:xfrm>
            <a:off x="1727200" y="195263"/>
            <a:ext cx="7772400" cy="677862"/>
          </a:xfrm>
        </p:spPr>
        <p:txBody>
          <a:bodyPr/>
          <a:lstStyle/>
          <a:p>
            <a:r>
              <a:rPr lang="zh-CN" altLang="en-US" smtClean="0">
                <a:solidFill>
                  <a:srgbClr val="FFCC00"/>
                </a:solidFill>
                <a:latin typeface="Arial" charset="0"/>
                <a:ea typeface="黑体" pitchFamily="49" charset="-122"/>
              </a:rPr>
              <a:t>不同抽象级别的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模型小结</a:t>
            </a:r>
          </a:p>
        </p:txBody>
      </p:sp>
      <p:sp>
        <p:nvSpPr>
          <p:cNvPr id="588803" name="AutoShape 3"/>
          <p:cNvSpPr>
            <a:spLocks noChangeArrowheads="1"/>
          </p:cNvSpPr>
          <p:nvPr/>
        </p:nvSpPr>
        <p:spPr bwMode="auto">
          <a:xfrm>
            <a:off x="835025" y="1412875"/>
            <a:ext cx="7642225" cy="4595813"/>
          </a:xfrm>
          <a:prstGeom prst="roundRect">
            <a:avLst>
              <a:gd name="adj" fmla="val 16667"/>
            </a:avLst>
          </a:prstGeom>
          <a:solidFill>
            <a:srgbClr val="FFE7E7"/>
          </a:solidFill>
          <a:ln w="9525">
            <a:solidFill>
              <a:srgbClr val="FF0000"/>
            </a:solidFill>
            <a:round/>
            <a:headEnd/>
            <a:tailEnd/>
          </a:ln>
          <a:effectLst>
            <a:prstShdw prst="shdw13" dist="53882" dir="13500000">
              <a:schemeClr val="bg2">
                <a:alpha val="50000"/>
              </a:schemeClr>
            </a:prstShdw>
          </a:effectLst>
        </p:spPr>
        <p:txBody>
          <a:bodyPr anchor="ctr"/>
          <a:lstStyle/>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采用的抽象</a:t>
            </a:r>
            <a:r>
              <a:rPr lang="zh-CN" altLang="en-US" sz="2200">
                <a:solidFill>
                  <a:srgbClr val="CC0066"/>
                </a:solidFill>
                <a:latin typeface="Arial" charset="0"/>
                <a:ea typeface="楷体_GB2312" pitchFamily="49" charset="-122"/>
              </a:rPr>
              <a:t>级别</a:t>
            </a:r>
            <a:r>
              <a:rPr lang="zh-CN" altLang="en-US" sz="2200">
                <a:latin typeface="Arial" charset="0"/>
                <a:ea typeface="楷体_GB2312" pitchFamily="49" charset="-122"/>
              </a:rPr>
              <a:t>越</a:t>
            </a:r>
            <a:r>
              <a:rPr lang="zh-CN" altLang="en-US" sz="2200">
                <a:solidFill>
                  <a:srgbClr val="CC0066"/>
                </a:solidFill>
                <a:latin typeface="Arial" charset="0"/>
                <a:ea typeface="楷体_GB2312" pitchFamily="49" charset="-122"/>
              </a:rPr>
              <a:t>高</a:t>
            </a:r>
            <a:r>
              <a:rPr lang="zh-CN" altLang="en-US" sz="2200">
                <a:latin typeface="Arial" charset="0"/>
                <a:ea typeface="楷体_GB2312" pitchFamily="49" charset="-122"/>
              </a:rPr>
              <a:t>，</a:t>
            </a:r>
            <a:r>
              <a:rPr lang="zh-CN" altLang="en-US" sz="2200">
                <a:solidFill>
                  <a:srgbClr val="CC0066"/>
                </a:solidFill>
                <a:latin typeface="Arial" charset="0"/>
                <a:ea typeface="楷体_GB2312" pitchFamily="49" charset="-122"/>
              </a:rPr>
              <a:t>设计</a:t>
            </a:r>
            <a:r>
              <a:rPr lang="zh-CN" altLang="en-US" sz="2200">
                <a:latin typeface="Arial" charset="0"/>
                <a:ea typeface="楷体_GB2312" pitchFamily="49" charset="-122"/>
              </a:rPr>
              <a:t>越</a:t>
            </a:r>
            <a:r>
              <a:rPr lang="zh-CN" altLang="en-US" sz="2200">
                <a:solidFill>
                  <a:srgbClr val="CC0066"/>
                </a:solidFill>
                <a:latin typeface="Arial" charset="0"/>
                <a:ea typeface="楷体_GB2312" pitchFamily="49" charset="-122"/>
              </a:rPr>
              <a:t>容易</a:t>
            </a:r>
            <a:r>
              <a:rPr lang="zh-CN" altLang="en-US" sz="2200">
                <a:latin typeface="Arial" charset="0"/>
                <a:ea typeface="楷体_GB2312" pitchFamily="49" charset="-122"/>
              </a:rPr>
              <a:t>，程序</a:t>
            </a:r>
            <a:r>
              <a:rPr lang="zh-CN" altLang="en-US" sz="2200">
                <a:solidFill>
                  <a:srgbClr val="CC0066"/>
                </a:solidFill>
                <a:latin typeface="Arial" charset="0"/>
                <a:ea typeface="楷体_GB2312" pitchFamily="49" charset="-122"/>
              </a:rPr>
              <a:t>代码</a:t>
            </a:r>
            <a:r>
              <a:rPr lang="zh-CN" altLang="en-US" sz="2200">
                <a:latin typeface="Arial" charset="0"/>
                <a:ea typeface="楷体_GB2312" pitchFamily="49" charset="-122"/>
              </a:rPr>
              <a:t>越</a:t>
            </a:r>
            <a:r>
              <a:rPr lang="zh-CN" altLang="en-US" sz="2200">
                <a:solidFill>
                  <a:srgbClr val="CC0066"/>
                </a:solidFill>
                <a:latin typeface="Arial" charset="0"/>
                <a:ea typeface="楷体_GB2312" pitchFamily="49" charset="-122"/>
              </a:rPr>
              <a:t>简单</a:t>
            </a:r>
            <a:r>
              <a:rPr lang="zh-CN" altLang="en-US" sz="2200">
                <a:latin typeface="Arial" charset="0"/>
                <a:ea typeface="楷体_GB2312" pitchFamily="49" charset="-122"/>
              </a:rPr>
              <a:t>；但耗用器件资源更多。对特定综合器，可能无法将某些抽象级别高的描述转化为电路！</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基于门级描述的硬件模型不仅可以仿真，而且可综合，且系统</a:t>
            </a:r>
            <a:r>
              <a:rPr lang="zh-CN" altLang="en-US" sz="2200">
                <a:solidFill>
                  <a:srgbClr val="CC0066"/>
                </a:solidFill>
                <a:latin typeface="Arial" charset="0"/>
                <a:ea typeface="楷体_GB2312" pitchFamily="49" charset="-122"/>
              </a:rPr>
              <a:t>速度快</a:t>
            </a:r>
            <a:r>
              <a:rPr lang="zh-CN" altLang="en-US" sz="2200">
                <a:latin typeface="Arial" charset="0"/>
                <a:ea typeface="楷体_GB2312" pitchFamily="49" charset="-122"/>
              </a:rPr>
              <a:t>。</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所有</a:t>
            </a:r>
            <a:r>
              <a:rPr lang="en-US" altLang="zh-CN" sz="2200">
                <a:latin typeface="Arial" charset="0"/>
                <a:ea typeface="楷体_GB2312" pitchFamily="49" charset="-122"/>
              </a:rPr>
              <a:t>Verilog HDL</a:t>
            </a:r>
            <a:r>
              <a:rPr lang="zh-CN" altLang="en-US" sz="2200">
                <a:latin typeface="Arial" charset="0"/>
                <a:ea typeface="楷体_GB2312" pitchFamily="49" charset="-122"/>
              </a:rPr>
              <a:t>编译软件只是支持该语言的一个</a:t>
            </a:r>
            <a:r>
              <a:rPr lang="zh-CN" altLang="en-US" sz="2200">
                <a:solidFill>
                  <a:srgbClr val="CC0066"/>
                </a:solidFill>
                <a:latin typeface="Arial" charset="0"/>
                <a:ea typeface="楷体_GB2312" pitchFamily="49" charset="-122"/>
              </a:rPr>
              <a:t>子集</a:t>
            </a:r>
            <a:r>
              <a:rPr lang="zh-CN" altLang="en-US" sz="2200">
                <a:latin typeface="Arial" charset="0"/>
                <a:ea typeface="楷体_GB2312" pitchFamily="49" charset="-122"/>
              </a:rPr>
              <a:t>。</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尽量采用编译软件支持的语句来描述设计；或多个软件配合使用。</a:t>
            </a:r>
          </a:p>
          <a:p>
            <a:pPr marL="838200" lvl="1" indent="-381000" algn="l" eaLnBrk="1" hangingPunct="1">
              <a:lnSpc>
                <a:spcPct val="100000"/>
              </a:lnSpc>
              <a:spcBef>
                <a:spcPct val="0"/>
              </a:spcBef>
              <a:buClrTx/>
              <a:buFontTx/>
              <a:buAutoNum type="circleNumDbPlain"/>
            </a:pPr>
            <a:r>
              <a:rPr lang="zh-CN" altLang="en-US" sz="2200">
                <a:latin typeface="Arial" charset="0"/>
                <a:ea typeface="楷体_GB2312" pitchFamily="49" charset="-122"/>
              </a:rPr>
              <a:t>一般用</a:t>
            </a:r>
            <a:r>
              <a:rPr lang="zh-CN" altLang="en-US" sz="2200">
                <a:solidFill>
                  <a:srgbClr val="CC0066"/>
                </a:solidFill>
                <a:latin typeface="Arial" charset="0"/>
                <a:ea typeface="楷体_GB2312" pitchFamily="49" charset="-122"/>
              </a:rPr>
              <a:t>系统级</a:t>
            </a:r>
            <a:r>
              <a:rPr lang="zh-CN" altLang="en-US" sz="2200">
                <a:latin typeface="Arial" charset="0"/>
                <a:ea typeface="楷体_GB2312" pitchFamily="49" charset="-122"/>
              </a:rPr>
              <a:t>、</a:t>
            </a:r>
            <a:r>
              <a:rPr lang="zh-CN" altLang="en-US" sz="2200">
                <a:solidFill>
                  <a:srgbClr val="CC0066"/>
                </a:solidFill>
                <a:latin typeface="Arial" charset="0"/>
                <a:ea typeface="楷体_GB2312" pitchFamily="49" charset="-122"/>
              </a:rPr>
              <a:t>算法级</a:t>
            </a:r>
            <a:r>
              <a:rPr lang="zh-CN" altLang="en-US" sz="2200">
                <a:latin typeface="Arial" charset="0"/>
                <a:ea typeface="楷体_GB2312" pitchFamily="49" charset="-122"/>
              </a:rPr>
              <a:t>（写出逻辑表达式）或</a:t>
            </a:r>
            <a:r>
              <a:rPr lang="en-US" altLang="zh-CN" sz="2200">
                <a:solidFill>
                  <a:srgbClr val="CC0066"/>
                </a:solidFill>
                <a:latin typeface="Arial" charset="0"/>
                <a:ea typeface="楷体_GB2312" pitchFamily="49" charset="-122"/>
              </a:rPr>
              <a:t>RTL</a:t>
            </a:r>
            <a:r>
              <a:rPr lang="zh-CN" altLang="en-US" sz="2200">
                <a:solidFill>
                  <a:srgbClr val="CC0066"/>
                </a:solidFill>
                <a:latin typeface="Arial" charset="0"/>
                <a:ea typeface="楷体_GB2312" pitchFamily="49" charset="-122"/>
              </a:rPr>
              <a:t>级</a:t>
            </a:r>
            <a:r>
              <a:rPr lang="zh-CN" altLang="en-US" sz="2200">
                <a:latin typeface="Arial" charset="0"/>
                <a:ea typeface="楷体_GB2312" pitchFamily="49" charset="-122"/>
              </a:rPr>
              <a:t>来描述逻辑功能，尽量避免用门级描述，除非对系统速度要求比较高的场合才采用门级描述。 </a:t>
            </a:r>
            <a:endParaRPr lang="zh-CN" altLang="en-US" sz="2200">
              <a:solidFill>
                <a:srgbClr val="FF33CC"/>
              </a:solidFill>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88803"/>
                                        </p:tgtEl>
                                        <p:attrNameLst>
                                          <p:attrName>style.visibility</p:attrName>
                                        </p:attrNameLst>
                                      </p:cBhvr>
                                      <p:to>
                                        <p:strVal val="visible"/>
                                      </p:to>
                                    </p:set>
                                    <p:anim calcmode="lin" valueType="num">
                                      <p:cBhvr>
                                        <p:cTn id="7" dur="500" fill="hold"/>
                                        <p:tgtEl>
                                          <p:spTgt spid="588803"/>
                                        </p:tgtEl>
                                        <p:attrNameLst>
                                          <p:attrName>ppt_w</p:attrName>
                                        </p:attrNameLst>
                                      </p:cBhvr>
                                      <p:tavLst>
                                        <p:tav tm="0">
                                          <p:val>
                                            <p:fltVal val="0"/>
                                          </p:val>
                                        </p:tav>
                                        <p:tav tm="100000">
                                          <p:val>
                                            <p:strVal val="#ppt_w"/>
                                          </p:val>
                                        </p:tav>
                                      </p:tavLst>
                                    </p:anim>
                                    <p:anim calcmode="lin" valueType="num">
                                      <p:cBhvr>
                                        <p:cTn id="8" dur="500" fill="hold"/>
                                        <p:tgtEl>
                                          <p:spTgt spid="5888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DB8837E-2C41-458D-BAC2-E9142BF88114}" type="slidenum">
              <a:rPr lang="ko-KR" altLang="en-US" sz="1600" smtClean="0">
                <a:solidFill>
                  <a:schemeClr val="accent2"/>
                </a:solidFill>
                <a:latin typeface="Verdana" pitchFamily="34" charset="0"/>
                <a:ea typeface="Gulim" pitchFamily="34" charset="-127"/>
              </a:rPr>
              <a:pPr/>
              <a:t>115</a:t>
            </a:fld>
            <a:endParaRPr lang="en-US" altLang="ko-KR" sz="1600" smtClean="0">
              <a:solidFill>
                <a:schemeClr val="accent2"/>
              </a:solidFill>
              <a:latin typeface="Verdana" pitchFamily="34" charset="0"/>
              <a:ea typeface="Gulim" pitchFamily="34" charset="-127"/>
            </a:endParaRPr>
          </a:p>
        </p:txBody>
      </p:sp>
      <p:sp>
        <p:nvSpPr>
          <p:cNvPr id="121859" name="Rectangle 2"/>
          <p:cNvSpPr>
            <a:spLocks noGrp="1" noChangeArrowheads="1"/>
          </p:cNvSpPr>
          <p:nvPr>
            <p:ph type="title"/>
          </p:nvPr>
        </p:nvSpPr>
        <p:spPr>
          <a:xfrm>
            <a:off x="1768475" y="260350"/>
            <a:ext cx="7772400" cy="677863"/>
          </a:xfrm>
        </p:spPr>
        <p:txBody>
          <a:bodyPr/>
          <a:lstStyle/>
          <a:p>
            <a:r>
              <a:rPr lang="zh-CN" altLang="en-US" smtClean="0">
                <a:solidFill>
                  <a:srgbClr val="FFCC00"/>
                </a:solidFill>
                <a:latin typeface="Arial" charset="0"/>
                <a:ea typeface="黑体" pitchFamily="49" charset="-122"/>
              </a:rPr>
              <a:t>思  考</a:t>
            </a:r>
          </a:p>
        </p:txBody>
      </p:sp>
      <p:sp>
        <p:nvSpPr>
          <p:cNvPr id="590851" name="AutoShape 3"/>
          <p:cNvSpPr>
            <a:spLocks noChangeArrowheads="1"/>
          </p:cNvSpPr>
          <p:nvPr/>
        </p:nvSpPr>
        <p:spPr bwMode="auto">
          <a:xfrm>
            <a:off x="236538" y="1195388"/>
            <a:ext cx="8632825" cy="5208587"/>
          </a:xfrm>
          <a:prstGeom prst="roundRect">
            <a:avLst>
              <a:gd name="adj" fmla="val 16667"/>
            </a:avLst>
          </a:prstGeom>
          <a:solidFill>
            <a:srgbClr val="FFFFC9"/>
          </a:solidFill>
          <a:ln w="9525">
            <a:solidFill>
              <a:srgbClr val="FF0000"/>
            </a:solidFill>
            <a:round/>
            <a:headEnd/>
            <a:tailEnd/>
          </a:ln>
          <a:effectLst>
            <a:prstShdw prst="shdw13" dist="53882" dir="13500000">
              <a:schemeClr val="bg2">
                <a:alpha val="50000"/>
              </a:schemeClr>
            </a:prstShdw>
          </a:effectLst>
        </p:spPr>
        <p:txBody>
          <a:bodyPr anchor="ctr"/>
          <a:lstStyle/>
          <a:p>
            <a:pPr marL="838200" lvl="1" indent="-381000" algn="l" eaLnBrk="1" hangingPunct="1">
              <a:lnSpc>
                <a:spcPct val="100000"/>
              </a:lnSpc>
              <a:spcBef>
                <a:spcPct val="0"/>
              </a:spcBef>
              <a:buClrTx/>
              <a:buFontTx/>
              <a:buAutoNum type="circleNumDbPlain"/>
            </a:pPr>
            <a:r>
              <a:rPr lang="zh-CN" altLang="en-US">
                <a:solidFill>
                  <a:srgbClr val="CC6600"/>
                </a:solidFill>
                <a:latin typeface="Arial" charset="0"/>
                <a:ea typeface="楷体_GB2312" pitchFamily="49" charset="-122"/>
              </a:rPr>
              <a:t>采用什么抽象级别更合适？</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门级描述要求根据逻辑功能画出逻辑电路图，对于复杂的数字系统很难做到，不建议采用；</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系统级描述太抽象，有时无法综合成具体的物理电路，但代码简单，对于</a:t>
            </a:r>
            <a:r>
              <a:rPr lang="zh-CN" altLang="en-US">
                <a:solidFill>
                  <a:srgbClr val="CC0066"/>
                </a:solidFill>
                <a:latin typeface="Arial" charset="0"/>
                <a:ea typeface="楷体_GB2312" pitchFamily="49" charset="-122"/>
              </a:rPr>
              <a:t>复杂系统建议采用系统级描述</a:t>
            </a:r>
            <a:r>
              <a:rPr lang="zh-CN" altLang="en-US">
                <a:latin typeface="Arial" charset="0"/>
                <a:ea typeface="楷体_GB2312" pitchFamily="49" charset="-122"/>
              </a:rPr>
              <a:t>；</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算法级和</a:t>
            </a:r>
            <a:r>
              <a:rPr lang="en-US" altLang="zh-CN">
                <a:latin typeface="Arial" charset="0"/>
                <a:ea typeface="楷体_GB2312" pitchFamily="49" charset="-122"/>
              </a:rPr>
              <a:t>RTL</a:t>
            </a:r>
            <a:r>
              <a:rPr lang="zh-CN" altLang="en-US">
                <a:latin typeface="Arial" charset="0"/>
                <a:ea typeface="楷体_GB2312" pitchFamily="49" charset="-122"/>
              </a:rPr>
              <a:t>级抽象级别适中，代码不是很复杂，且一般容易综合成具体的物理电路，当电路功能不是很复杂时建议</a:t>
            </a:r>
            <a:r>
              <a:rPr lang="zh-CN" altLang="en-US">
                <a:solidFill>
                  <a:srgbClr val="CC0066"/>
                </a:solidFill>
                <a:latin typeface="Arial" charset="0"/>
                <a:ea typeface="楷体_GB2312" pitchFamily="49" charset="-122"/>
              </a:rPr>
              <a:t>采用算法级和</a:t>
            </a:r>
            <a:r>
              <a:rPr lang="en-US" altLang="zh-CN">
                <a:solidFill>
                  <a:srgbClr val="CC0066"/>
                </a:solidFill>
                <a:latin typeface="Arial" charset="0"/>
                <a:ea typeface="楷体_GB2312" pitchFamily="49" charset="-122"/>
              </a:rPr>
              <a:t>RTL</a:t>
            </a:r>
            <a:r>
              <a:rPr lang="zh-CN" altLang="en-US">
                <a:solidFill>
                  <a:srgbClr val="CC0066"/>
                </a:solidFill>
                <a:latin typeface="Arial" charset="0"/>
                <a:ea typeface="楷体_GB2312" pitchFamily="49" charset="-122"/>
              </a:rPr>
              <a:t>级</a:t>
            </a:r>
            <a:r>
              <a:rPr lang="zh-CN" altLang="en-US">
                <a:latin typeface="Arial" charset="0"/>
                <a:ea typeface="楷体_GB2312" pitchFamily="49" charset="-122"/>
              </a:rPr>
              <a:t>来描述。</a:t>
            </a:r>
          </a:p>
          <a:p>
            <a:pPr marL="381000" indent="-381000" algn="l" eaLnBrk="1" hangingPunct="1">
              <a:buClr>
                <a:srgbClr val="CC3300"/>
              </a:buClr>
              <a:buSzPct val="80000"/>
              <a:buFont typeface="Wingdings" pitchFamily="2" charset="2"/>
              <a:buNone/>
            </a:pPr>
            <a:r>
              <a:rPr lang="zh-CN" altLang="en-US">
                <a:solidFill>
                  <a:srgbClr val="CC6600"/>
                </a:solidFill>
                <a:latin typeface="Arial" charset="0"/>
                <a:ea typeface="楷体_GB2312" pitchFamily="49" charset="-122"/>
                <a:sym typeface="Wingdings" pitchFamily="2" charset="2"/>
              </a:rPr>
              <a:t>     </a:t>
            </a:r>
            <a:r>
              <a:rPr lang="zh-CN" altLang="en-US">
                <a:solidFill>
                  <a:srgbClr val="CC6600"/>
                </a:solidFill>
                <a:latin typeface="楷体_GB2312" pitchFamily="49" charset="-122"/>
                <a:ea typeface="楷体_GB2312" pitchFamily="49" charset="-122"/>
                <a:sym typeface="Wingdings" pitchFamily="2" charset="2"/>
              </a:rPr>
              <a:t></a:t>
            </a:r>
            <a:r>
              <a:rPr lang="zh-CN" altLang="en-US">
                <a:solidFill>
                  <a:srgbClr val="CC6600"/>
                </a:solidFill>
                <a:latin typeface="Arial" charset="0"/>
                <a:ea typeface="楷体_GB2312" pitchFamily="49" charset="-122"/>
                <a:sym typeface="Wingdings" pitchFamily="2" charset="2"/>
              </a:rPr>
              <a:t> </a:t>
            </a:r>
            <a:r>
              <a:rPr lang="zh-CN" altLang="en-US">
                <a:solidFill>
                  <a:srgbClr val="CC6600"/>
                </a:solidFill>
                <a:latin typeface="Arial" charset="0"/>
                <a:ea typeface="楷体_GB2312" pitchFamily="49" charset="-122"/>
              </a:rPr>
              <a:t>怎样减少器件逻辑资源的耗用？</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当器件容量有限时，为减少器件逻辑资源的耗用，建议少用</a:t>
            </a:r>
            <a:r>
              <a:rPr lang="en-US" altLang="zh-CN">
                <a:latin typeface="Arial" charset="0"/>
                <a:ea typeface="楷体_GB2312" pitchFamily="49" charset="-122"/>
              </a:rPr>
              <a:t>if-else</a:t>
            </a:r>
            <a:r>
              <a:rPr lang="zh-CN" altLang="en-US">
                <a:latin typeface="Arial" charset="0"/>
                <a:ea typeface="楷体_GB2312" pitchFamily="49" charset="-122"/>
              </a:rPr>
              <a:t>语句和</a:t>
            </a:r>
            <a:r>
              <a:rPr lang="en-US" altLang="zh-CN">
                <a:latin typeface="Arial" charset="0"/>
                <a:ea typeface="楷体_GB2312" pitchFamily="49" charset="-122"/>
              </a:rPr>
              <a:t>case</a:t>
            </a:r>
            <a:r>
              <a:rPr lang="zh-CN" altLang="en-US">
                <a:latin typeface="Arial" charset="0"/>
                <a:ea typeface="楷体_GB2312" pitchFamily="49" charset="-122"/>
              </a:rPr>
              <a:t>语句，尽量直接使用</a:t>
            </a:r>
            <a:r>
              <a:rPr lang="zh-CN" altLang="en-US">
                <a:solidFill>
                  <a:srgbClr val="CC0066"/>
                </a:solidFill>
                <a:latin typeface="Arial" charset="0"/>
                <a:ea typeface="楷体_GB2312" pitchFamily="49" charset="-122"/>
              </a:rPr>
              <a:t>逻辑表达式</a:t>
            </a:r>
            <a:r>
              <a:rPr lang="zh-CN" altLang="en-US">
                <a:latin typeface="Arial" charset="0"/>
                <a:ea typeface="楷体_GB2312" pitchFamily="49" charset="-122"/>
              </a:rPr>
              <a:t>来描述系统的逻辑功能；</a:t>
            </a:r>
          </a:p>
          <a:p>
            <a:pPr marL="381000" indent="-381000" algn="l" eaLnBrk="1" hangingPunct="1">
              <a:spcBef>
                <a:spcPct val="0"/>
              </a:spcBef>
              <a:buClr>
                <a:schemeClr val="hlink"/>
              </a:buClr>
              <a:buSzPct val="80000"/>
              <a:buFont typeface="Wingdings" pitchFamily="2" charset="2"/>
              <a:buChar char="v"/>
            </a:pPr>
            <a:r>
              <a:rPr lang="zh-CN" altLang="en-US">
                <a:latin typeface="Arial" charset="0"/>
                <a:ea typeface="楷体_GB2312" pitchFamily="49" charset="-122"/>
              </a:rPr>
              <a:t>或者用</a:t>
            </a:r>
            <a:r>
              <a:rPr lang="en-US" altLang="zh-CN">
                <a:solidFill>
                  <a:srgbClr val="CC0066"/>
                </a:solidFill>
                <a:latin typeface="Arial" charset="0"/>
                <a:ea typeface="楷体_GB2312" pitchFamily="49" charset="-122"/>
              </a:rPr>
              <a:t>case</a:t>
            </a:r>
            <a:r>
              <a:rPr lang="zh-CN" altLang="en-US">
                <a:solidFill>
                  <a:srgbClr val="CC0066"/>
                </a:solidFill>
                <a:latin typeface="Arial" charset="0"/>
                <a:ea typeface="楷体_GB2312" pitchFamily="49" charset="-122"/>
              </a:rPr>
              <a:t>语句</a:t>
            </a:r>
            <a:r>
              <a:rPr lang="zh-CN" altLang="en-US">
                <a:latin typeface="Arial" charset="0"/>
                <a:ea typeface="楷体_GB2312" pitchFamily="49" charset="-122"/>
              </a:rPr>
              <a:t>取代</a:t>
            </a:r>
            <a:r>
              <a:rPr lang="en-US" altLang="zh-CN">
                <a:latin typeface="Arial" charset="0"/>
                <a:ea typeface="楷体_GB2312" pitchFamily="49" charset="-122"/>
              </a:rPr>
              <a:t>if-else</a:t>
            </a:r>
            <a:r>
              <a:rPr lang="zh-CN" altLang="en-US">
                <a:latin typeface="Arial" charset="0"/>
                <a:ea typeface="楷体_GB2312" pitchFamily="49" charset="-122"/>
              </a:rPr>
              <a:t>语句。</a:t>
            </a:r>
            <a:r>
              <a:rPr lang="zh-CN" altLang="en-US" sz="1600">
                <a:latin typeface="Tahoma" pitchFamily="34"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90851"/>
                                        </p:tgtEl>
                                        <p:attrNameLst>
                                          <p:attrName>style.visibility</p:attrName>
                                        </p:attrNameLst>
                                      </p:cBhvr>
                                      <p:to>
                                        <p:strVal val="visible"/>
                                      </p:to>
                                    </p:set>
                                    <p:anim calcmode="lin" valueType="num">
                                      <p:cBhvr>
                                        <p:cTn id="7" dur="500" fill="hold"/>
                                        <p:tgtEl>
                                          <p:spTgt spid="590851"/>
                                        </p:tgtEl>
                                        <p:attrNameLst>
                                          <p:attrName>ppt_w</p:attrName>
                                        </p:attrNameLst>
                                      </p:cBhvr>
                                      <p:tavLst>
                                        <p:tav tm="0">
                                          <p:val>
                                            <p:fltVal val="0"/>
                                          </p:val>
                                        </p:tav>
                                        <p:tav tm="100000">
                                          <p:val>
                                            <p:strVal val="#ppt_w"/>
                                          </p:val>
                                        </p:tav>
                                      </p:tavLst>
                                    </p:anim>
                                    <p:anim calcmode="lin" valueType="num">
                                      <p:cBhvr>
                                        <p:cTn id="8" dur="500" fill="hold"/>
                                        <p:tgtEl>
                                          <p:spTgt spid="5908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490C60F-817C-4F67-96CA-6E48165D1CB3}" type="slidenum">
              <a:rPr lang="ko-KR" altLang="en-US" sz="1600" smtClean="0">
                <a:solidFill>
                  <a:schemeClr val="accent2"/>
                </a:solidFill>
                <a:latin typeface="Verdana" pitchFamily="34" charset="0"/>
                <a:ea typeface="Gulim" pitchFamily="34" charset="-127"/>
              </a:rPr>
              <a:pPr/>
              <a:t>116</a:t>
            </a:fld>
            <a:endParaRPr lang="en-US" altLang="ko-KR" sz="1600" smtClean="0">
              <a:solidFill>
                <a:schemeClr val="accent2"/>
              </a:solidFill>
              <a:latin typeface="Verdana" pitchFamily="34" charset="0"/>
              <a:ea typeface="Gulim" pitchFamily="34" charset="-127"/>
            </a:endParaRPr>
          </a:p>
        </p:txBody>
      </p:sp>
      <p:sp>
        <p:nvSpPr>
          <p:cNvPr id="122883"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1/7</a:t>
            </a:r>
            <a:r>
              <a:rPr lang="zh-CN" altLang="en-US" smtClean="0">
                <a:solidFill>
                  <a:srgbClr val="FFCC00"/>
                </a:solidFill>
                <a:latin typeface="Arial" charset="0"/>
                <a:ea typeface="黑体" pitchFamily="49" charset="-122"/>
              </a:rPr>
              <a:t>）</a:t>
            </a:r>
          </a:p>
        </p:txBody>
      </p:sp>
      <p:sp>
        <p:nvSpPr>
          <p:cNvPr id="765955" name="Rectangle 3"/>
          <p:cNvSpPr>
            <a:spLocks noGrp="1" noChangeArrowheads="1"/>
          </p:cNvSpPr>
          <p:nvPr>
            <p:ph type="body" idx="1"/>
          </p:nvPr>
        </p:nvSpPr>
        <p:spPr>
          <a:xfrm>
            <a:off x="641350" y="1079500"/>
            <a:ext cx="7780338" cy="4840288"/>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1</a:t>
            </a:r>
            <a:r>
              <a:rPr lang="zh-CN" altLang="en-US" sz="2400" smtClean="0">
                <a:solidFill>
                  <a:srgbClr val="CC3300"/>
                </a:solidFill>
                <a:latin typeface="Arial" charset="0"/>
                <a:ea typeface="宋体" charset="-122"/>
              </a:rPr>
              <a:t>、逻辑代数基本概念</a:t>
            </a:r>
          </a:p>
          <a:p>
            <a:pPr algn="just" eaLnBrk="1" hangingPunct="1">
              <a:lnSpc>
                <a:spcPct val="110000"/>
              </a:lnSpc>
            </a:pPr>
            <a:r>
              <a:rPr lang="zh-CN" altLang="en-US" sz="2000" smtClean="0">
                <a:latin typeface="Arial" charset="0"/>
                <a:ea typeface="宋体" charset="-122"/>
              </a:rPr>
              <a:t>逻辑代数中的</a:t>
            </a:r>
            <a:r>
              <a:rPr lang="zh-CN" altLang="en-US" sz="2000" smtClean="0">
                <a:solidFill>
                  <a:srgbClr val="CC0066"/>
                </a:solidFill>
                <a:latin typeface="Arial" charset="0"/>
                <a:ea typeface="宋体" charset="-122"/>
              </a:rPr>
              <a:t>变量</a:t>
            </a:r>
            <a:r>
              <a:rPr lang="zh-CN" altLang="en-US" sz="2000" smtClean="0">
                <a:latin typeface="Arial" charset="0"/>
                <a:ea typeface="宋体" charset="-122"/>
              </a:rPr>
              <a:t>和</a:t>
            </a:r>
            <a:r>
              <a:rPr lang="zh-CN" altLang="en-US" sz="2000" smtClean="0">
                <a:solidFill>
                  <a:srgbClr val="CC0066"/>
                </a:solidFill>
                <a:latin typeface="Arial" charset="0"/>
                <a:ea typeface="宋体" charset="-122"/>
              </a:rPr>
              <a:t>常量</a:t>
            </a:r>
            <a:r>
              <a:rPr lang="zh-CN" altLang="en-US" sz="2000" smtClean="0">
                <a:latin typeface="Arial" charset="0"/>
                <a:ea typeface="宋体" charset="-122"/>
              </a:rPr>
              <a:t>只能取值为</a:t>
            </a:r>
            <a:r>
              <a:rPr lang="en-US" altLang="zh-CN" sz="2000" smtClean="0">
                <a:latin typeface="Arial" charset="0"/>
                <a:ea typeface="宋体" charset="-122"/>
              </a:rPr>
              <a:t>0</a:t>
            </a:r>
            <a:r>
              <a:rPr lang="zh-CN" altLang="en-US" sz="2000" smtClean="0">
                <a:latin typeface="Arial" charset="0"/>
                <a:ea typeface="宋体" charset="-122"/>
              </a:rPr>
              <a:t>或</a:t>
            </a:r>
            <a:r>
              <a:rPr lang="en-US" altLang="zh-CN" sz="2000" smtClean="0">
                <a:latin typeface="Arial" charset="0"/>
                <a:ea typeface="宋体" charset="-122"/>
              </a:rPr>
              <a:t>1</a:t>
            </a:r>
            <a:r>
              <a:rPr lang="zh-CN" altLang="en-US" sz="2000" smtClean="0">
                <a:latin typeface="Arial" charset="0"/>
                <a:ea typeface="宋体" charset="-122"/>
              </a:rPr>
              <a:t>，这里的</a:t>
            </a:r>
            <a:r>
              <a:rPr lang="en-US" altLang="zh-CN" sz="2000" smtClean="0">
                <a:latin typeface="Arial" charset="0"/>
                <a:ea typeface="宋体" charset="-122"/>
              </a:rPr>
              <a:t>0</a:t>
            </a:r>
            <a:r>
              <a:rPr lang="zh-CN" altLang="en-US" sz="2000" smtClean="0">
                <a:latin typeface="Arial" charset="0"/>
                <a:ea typeface="宋体" charset="-122"/>
              </a:rPr>
              <a:t>或</a:t>
            </a:r>
            <a:r>
              <a:rPr lang="en-US" altLang="zh-CN" sz="2000" smtClean="0">
                <a:latin typeface="Arial" charset="0"/>
                <a:ea typeface="宋体" charset="-122"/>
              </a:rPr>
              <a:t>1</a:t>
            </a:r>
            <a:r>
              <a:rPr lang="zh-CN" altLang="en-US" sz="2000" smtClean="0">
                <a:latin typeface="Arial" charset="0"/>
                <a:ea typeface="宋体" charset="-122"/>
              </a:rPr>
              <a:t>不表示数值的大小，而表示两种对立的关系</a:t>
            </a:r>
          </a:p>
          <a:p>
            <a:pPr algn="just" eaLnBrk="1" hangingPunct="1">
              <a:lnSpc>
                <a:spcPct val="110000"/>
              </a:lnSpc>
            </a:pPr>
            <a:r>
              <a:rPr lang="zh-CN" altLang="en-US" sz="2000" smtClean="0">
                <a:latin typeface="Arial" charset="0"/>
                <a:ea typeface="宋体" charset="-122"/>
              </a:rPr>
              <a:t>逻辑代数的</a:t>
            </a:r>
            <a:r>
              <a:rPr lang="zh-CN" altLang="en-US" sz="2000" smtClean="0">
                <a:solidFill>
                  <a:srgbClr val="CC0066"/>
                </a:solidFill>
                <a:latin typeface="Arial" charset="0"/>
                <a:ea typeface="宋体" charset="-122"/>
              </a:rPr>
              <a:t>基本逻辑</a:t>
            </a:r>
            <a:r>
              <a:rPr lang="zh-CN" altLang="en-US" sz="2000" smtClean="0">
                <a:latin typeface="Arial" charset="0"/>
                <a:ea typeface="宋体" charset="-122"/>
              </a:rPr>
              <a:t>有与、或、非三种。</a:t>
            </a:r>
          </a:p>
          <a:p>
            <a:pPr algn="just" eaLnBrk="1" hangingPunct="1">
              <a:lnSpc>
                <a:spcPct val="110000"/>
              </a:lnSpc>
            </a:pPr>
            <a:r>
              <a:rPr lang="zh-CN" altLang="en-US" sz="2000" smtClean="0">
                <a:latin typeface="Arial" charset="0"/>
                <a:ea typeface="宋体" charset="-122"/>
              </a:rPr>
              <a:t>实际的逻辑问题可以用与、或、非组合成的复合逻辑来实现，常用的</a:t>
            </a:r>
            <a:r>
              <a:rPr lang="zh-CN" altLang="en-US" sz="2000" smtClean="0">
                <a:solidFill>
                  <a:srgbClr val="CC0066"/>
                </a:solidFill>
                <a:latin typeface="Arial" charset="0"/>
                <a:ea typeface="宋体" charset="-122"/>
              </a:rPr>
              <a:t>复合逻辑</a:t>
            </a:r>
            <a:r>
              <a:rPr lang="zh-CN" altLang="en-US" sz="2000" smtClean="0">
                <a:latin typeface="Arial" charset="0"/>
                <a:ea typeface="宋体" charset="-122"/>
              </a:rPr>
              <a:t>有与非、或非、与或非、异或、同或等。</a:t>
            </a:r>
          </a:p>
          <a:p>
            <a:pPr>
              <a:lnSpc>
                <a:spcPct val="110000"/>
              </a:lnSpc>
            </a:pPr>
            <a:r>
              <a:rPr lang="zh-CN" altLang="en-US" sz="2000" smtClean="0">
                <a:solidFill>
                  <a:srgbClr val="CC0066"/>
                </a:solidFill>
                <a:latin typeface="Arial" charset="0"/>
                <a:ea typeface="宋体" charset="-122"/>
              </a:rPr>
              <a:t>传统的逻辑函数的表示方法</a:t>
            </a:r>
            <a:r>
              <a:rPr lang="zh-CN" altLang="en-US" sz="2000" smtClean="0">
                <a:latin typeface="Arial" charset="0"/>
                <a:ea typeface="宋体" charset="-122"/>
              </a:rPr>
              <a:t>有真值表、逻辑函数表达式、逻辑图、卡诺图，它们之间可以任意转换。</a:t>
            </a:r>
          </a:p>
          <a:p>
            <a:pPr lvl="1">
              <a:lnSpc>
                <a:spcPct val="110000"/>
              </a:lnSpc>
            </a:pPr>
            <a:r>
              <a:rPr lang="zh-CN" altLang="en-US" sz="2000" smtClean="0">
                <a:latin typeface="Arial" charset="0"/>
                <a:ea typeface="宋体" charset="-122"/>
              </a:rPr>
              <a:t>从真值表推出逻辑函数表达式的方法</a:t>
            </a:r>
          </a:p>
          <a:p>
            <a:pPr lvl="2">
              <a:lnSpc>
                <a:spcPct val="110000"/>
              </a:lnSpc>
            </a:pPr>
            <a:r>
              <a:rPr lang="zh-CN" altLang="en-US" sz="2000" smtClean="0">
                <a:latin typeface="Arial" charset="0"/>
                <a:ea typeface="宋体" charset="-122"/>
              </a:rPr>
              <a:t>最小项推导法</a:t>
            </a:r>
          </a:p>
          <a:p>
            <a:pPr lvl="2">
              <a:lnSpc>
                <a:spcPct val="110000"/>
              </a:lnSpc>
            </a:pPr>
            <a:r>
              <a:rPr lang="zh-CN" altLang="en-US" sz="2000" smtClean="0">
                <a:latin typeface="Arial" charset="0"/>
                <a:ea typeface="宋体" charset="-122"/>
              </a:rPr>
              <a:t>最大项推导法</a:t>
            </a:r>
            <a:endParaRPr lang="en-US" altLang="zh-CN" sz="2000" smtClean="0">
              <a:latin typeface="Arial" charset="0"/>
              <a:ea typeface="宋体" charset="-122"/>
            </a:endParaRPr>
          </a:p>
          <a:p>
            <a:pPr>
              <a:lnSpc>
                <a:spcPct val="110000"/>
              </a:lnSpc>
            </a:pPr>
            <a:r>
              <a:rPr lang="zh-CN" altLang="en-US" sz="2000" smtClean="0">
                <a:solidFill>
                  <a:srgbClr val="CC0066"/>
                </a:solidFill>
                <a:latin typeface="Arial" charset="0"/>
                <a:ea typeface="宋体" charset="-122"/>
              </a:rPr>
              <a:t>现代常用的逻辑函数的表示方法</a:t>
            </a:r>
            <a:r>
              <a:rPr lang="zh-CN" altLang="en-US" sz="2000" smtClean="0">
                <a:latin typeface="Arial" charset="0"/>
                <a:ea typeface="宋体" charset="-122"/>
              </a:rPr>
              <a:t>有真值表、逻辑函数表达式、逻辑图。这三者之间可以任意地转换。设计逻辑电路时，可以选择最适当的方法，来表示逻辑函数。</a:t>
            </a:r>
            <a:endParaRPr lang="en-US" altLang="zh-CN" sz="2000" smtClean="0">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65955">
                                            <p:txEl>
                                              <p:pRg st="5" end="5"/>
                                            </p:txEl>
                                          </p:spTgt>
                                        </p:tgtEl>
                                        <p:attrNameLst>
                                          <p:attrName>style.visibility</p:attrName>
                                        </p:attrNameLst>
                                      </p:cBhvr>
                                      <p:to>
                                        <p:strVal val="visible"/>
                                      </p:to>
                                    </p:set>
                                    <p:anim calcmode="lin" valueType="num">
                                      <p:cBhvr additive="base">
                                        <p:cTn id="35" dur="500" fill="hold"/>
                                        <p:tgtEl>
                                          <p:spTgt spid="76595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595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5955">
                                            <p:txEl>
                                              <p:pRg st="6" end="6"/>
                                            </p:txEl>
                                          </p:spTgt>
                                        </p:tgtEl>
                                        <p:attrNameLst>
                                          <p:attrName>style.visibility</p:attrName>
                                        </p:attrNameLst>
                                      </p:cBhvr>
                                      <p:to>
                                        <p:strVal val="visible"/>
                                      </p:to>
                                    </p:set>
                                    <p:anim calcmode="lin" valueType="num">
                                      <p:cBhvr additive="base">
                                        <p:cTn id="39" dur="500" fill="hold"/>
                                        <p:tgtEl>
                                          <p:spTgt spid="76595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595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65955">
                                            <p:txEl>
                                              <p:pRg st="7" end="7"/>
                                            </p:txEl>
                                          </p:spTgt>
                                        </p:tgtEl>
                                        <p:attrNameLst>
                                          <p:attrName>style.visibility</p:attrName>
                                        </p:attrNameLst>
                                      </p:cBhvr>
                                      <p:to>
                                        <p:strVal val="visible"/>
                                      </p:to>
                                    </p:set>
                                    <p:anim calcmode="lin" valueType="num">
                                      <p:cBhvr additive="base">
                                        <p:cTn id="43" dur="500" fill="hold"/>
                                        <p:tgtEl>
                                          <p:spTgt spid="76595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65955">
                                            <p:txEl>
                                              <p:pRg st="8" end="8"/>
                                            </p:txEl>
                                          </p:spTgt>
                                        </p:tgtEl>
                                        <p:attrNameLst>
                                          <p:attrName>style.visibility</p:attrName>
                                        </p:attrNameLst>
                                      </p:cBhvr>
                                      <p:to>
                                        <p:strVal val="visible"/>
                                      </p:to>
                                    </p:set>
                                    <p:anim calcmode="lin" valueType="num">
                                      <p:cBhvr additive="base">
                                        <p:cTn id="49" dur="500" fill="hold"/>
                                        <p:tgtEl>
                                          <p:spTgt spid="76595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C3BC5B1-E752-4CCC-AB7C-E720E0588181}" type="slidenum">
              <a:rPr lang="ko-KR" altLang="en-US" sz="1600" smtClean="0">
                <a:solidFill>
                  <a:schemeClr val="accent2"/>
                </a:solidFill>
                <a:latin typeface="Verdana" pitchFamily="34" charset="0"/>
                <a:ea typeface="Gulim" pitchFamily="34" charset="-127"/>
              </a:rPr>
              <a:pPr/>
              <a:t>117</a:t>
            </a:fld>
            <a:endParaRPr lang="en-US" altLang="ko-KR" sz="1600" smtClean="0">
              <a:solidFill>
                <a:schemeClr val="accent2"/>
              </a:solidFill>
              <a:latin typeface="Verdana" pitchFamily="34" charset="0"/>
              <a:ea typeface="Gulim" pitchFamily="34" charset="-127"/>
            </a:endParaRPr>
          </a:p>
        </p:txBody>
      </p:sp>
      <p:sp>
        <p:nvSpPr>
          <p:cNvPr id="123907"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2/7</a:t>
            </a:r>
            <a:r>
              <a:rPr lang="zh-CN" altLang="en-US" smtClean="0">
                <a:solidFill>
                  <a:srgbClr val="FFCC00"/>
                </a:solidFill>
                <a:latin typeface="Arial" charset="0"/>
                <a:ea typeface="黑体" pitchFamily="49" charset="-122"/>
              </a:rPr>
              <a:t>）</a:t>
            </a:r>
          </a:p>
        </p:txBody>
      </p:sp>
      <p:sp>
        <p:nvSpPr>
          <p:cNvPr id="671747" name="Rectangle 3"/>
          <p:cNvSpPr>
            <a:spLocks noGrp="1" noChangeArrowheads="1"/>
          </p:cNvSpPr>
          <p:nvPr>
            <p:ph type="body" idx="1"/>
          </p:nvPr>
        </p:nvSpPr>
        <p:spPr>
          <a:xfrm>
            <a:off x="990600" y="1035050"/>
            <a:ext cx="7134225" cy="3316288"/>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2</a:t>
            </a:r>
            <a:r>
              <a:rPr lang="zh-CN" altLang="en-US" sz="2400" smtClean="0">
                <a:solidFill>
                  <a:srgbClr val="CC3300"/>
                </a:solidFill>
                <a:latin typeface="Arial" charset="0"/>
                <a:ea typeface="宋体" charset="-122"/>
              </a:rPr>
              <a:t>、逻辑代数的运算法则</a:t>
            </a:r>
          </a:p>
          <a:p>
            <a:pPr>
              <a:spcBef>
                <a:spcPct val="10000"/>
              </a:spcBef>
            </a:pPr>
            <a:r>
              <a:rPr lang="zh-CN" altLang="en-US" sz="2000" smtClean="0">
                <a:latin typeface="Arial" charset="0"/>
                <a:ea typeface="宋体" charset="-122"/>
              </a:rPr>
              <a:t>逻辑代数的</a:t>
            </a:r>
            <a:r>
              <a:rPr lang="en-US" altLang="zh-CN" sz="2000" smtClean="0">
                <a:latin typeface="Arial" charset="0"/>
                <a:ea typeface="宋体" charset="-122"/>
              </a:rPr>
              <a:t>5</a:t>
            </a:r>
            <a:r>
              <a:rPr lang="zh-CN" altLang="en-US" sz="2000" smtClean="0">
                <a:latin typeface="Arial" charset="0"/>
                <a:ea typeface="宋体" charset="-122"/>
              </a:rPr>
              <a:t>条</a:t>
            </a:r>
            <a:r>
              <a:rPr lang="zh-CN" altLang="en-US" sz="2000" smtClean="0">
                <a:solidFill>
                  <a:srgbClr val="CC0066"/>
                </a:solidFill>
                <a:latin typeface="Arial" charset="0"/>
                <a:ea typeface="宋体" charset="-122"/>
              </a:rPr>
              <a:t>基本公理</a:t>
            </a:r>
          </a:p>
          <a:p>
            <a:pPr>
              <a:spcBef>
                <a:spcPct val="10000"/>
              </a:spcBef>
            </a:pPr>
            <a:r>
              <a:rPr lang="zh-CN" altLang="en-US" sz="2000" smtClean="0">
                <a:latin typeface="Arial" charset="0"/>
                <a:ea typeface="宋体" charset="-122"/>
              </a:rPr>
              <a:t>逻辑代数的</a:t>
            </a:r>
            <a:r>
              <a:rPr lang="en-US" altLang="zh-CN" sz="2000" smtClean="0">
                <a:latin typeface="Arial" charset="0"/>
                <a:ea typeface="宋体" charset="-122"/>
              </a:rPr>
              <a:t>9</a:t>
            </a:r>
            <a:r>
              <a:rPr lang="zh-CN" altLang="en-US" sz="2000" smtClean="0">
                <a:latin typeface="Arial" charset="0"/>
                <a:ea typeface="宋体" charset="-122"/>
              </a:rPr>
              <a:t>条</a:t>
            </a:r>
            <a:r>
              <a:rPr lang="zh-CN" altLang="en-US" sz="2000" smtClean="0">
                <a:solidFill>
                  <a:srgbClr val="CC0066"/>
                </a:solidFill>
                <a:latin typeface="Arial" charset="0"/>
                <a:ea typeface="宋体" charset="-122"/>
              </a:rPr>
              <a:t>基本定律</a:t>
            </a:r>
          </a:p>
          <a:p>
            <a:pPr lvl="1">
              <a:spcBef>
                <a:spcPct val="10000"/>
              </a:spcBef>
            </a:pPr>
            <a:r>
              <a:rPr lang="zh-CN" altLang="zh-CN" sz="1800" smtClean="0">
                <a:latin typeface="Arial" charset="0"/>
                <a:ea typeface="宋体" charset="-122"/>
              </a:rPr>
              <a:t>自等律、</a:t>
            </a:r>
            <a:r>
              <a:rPr lang="en-US" altLang="zh-CN" sz="1800" smtClean="0">
                <a:latin typeface="Arial" charset="0"/>
                <a:ea typeface="宋体" charset="-122"/>
              </a:rPr>
              <a:t>0-1</a:t>
            </a:r>
            <a:r>
              <a:rPr lang="zh-CN" altLang="zh-CN" sz="1800" smtClean="0">
                <a:latin typeface="Arial" charset="0"/>
                <a:ea typeface="宋体" charset="-122"/>
              </a:rPr>
              <a:t>律、交换律、结合律、重叠律</a:t>
            </a:r>
            <a:r>
              <a:rPr lang="zh-CN" altLang="en-US" sz="1800" smtClean="0">
                <a:latin typeface="Arial" charset="0"/>
                <a:ea typeface="宋体" charset="-122"/>
              </a:rPr>
              <a:t>、还原律</a:t>
            </a:r>
            <a:endParaRPr lang="en-US" altLang="zh-CN" sz="1800" smtClean="0">
              <a:latin typeface="Arial" charset="0"/>
              <a:ea typeface="宋体" charset="-122"/>
            </a:endParaRPr>
          </a:p>
          <a:p>
            <a:pPr lvl="1">
              <a:spcBef>
                <a:spcPct val="10000"/>
              </a:spcBef>
            </a:pPr>
            <a:r>
              <a:rPr lang="zh-CN" altLang="en-US" sz="1800" smtClean="0">
                <a:latin typeface="Arial" charset="0"/>
                <a:ea typeface="宋体" charset="-122"/>
              </a:rPr>
              <a:t>分配律、互补律、反演律常用于逻辑函数的化简</a:t>
            </a:r>
          </a:p>
          <a:p>
            <a:pPr>
              <a:spcBef>
                <a:spcPct val="10000"/>
              </a:spcBef>
            </a:pPr>
            <a:r>
              <a:rPr lang="zh-CN" altLang="en-US" sz="2000" smtClean="0">
                <a:latin typeface="Arial" charset="0"/>
                <a:ea typeface="宋体" charset="-122"/>
              </a:rPr>
              <a:t>逻辑代数的</a:t>
            </a:r>
            <a:r>
              <a:rPr lang="en-US" altLang="zh-CN" sz="2000" smtClean="0">
                <a:latin typeface="Arial" charset="0"/>
                <a:ea typeface="宋体" charset="-122"/>
              </a:rPr>
              <a:t>3</a:t>
            </a:r>
            <a:r>
              <a:rPr lang="zh-CN" altLang="en-US" sz="2000" smtClean="0">
                <a:latin typeface="Arial" charset="0"/>
                <a:ea typeface="宋体" charset="-122"/>
              </a:rPr>
              <a:t>条</a:t>
            </a:r>
            <a:r>
              <a:rPr lang="zh-CN" altLang="en-US" sz="2000" smtClean="0">
                <a:solidFill>
                  <a:srgbClr val="CC0066"/>
                </a:solidFill>
                <a:latin typeface="Arial" charset="0"/>
                <a:ea typeface="宋体" charset="-122"/>
              </a:rPr>
              <a:t>基本定理</a:t>
            </a:r>
          </a:p>
          <a:p>
            <a:pPr lvl="1">
              <a:spcBef>
                <a:spcPct val="10000"/>
              </a:spcBef>
            </a:pPr>
            <a:r>
              <a:rPr lang="zh-CN" altLang="en-US" sz="1800" smtClean="0">
                <a:latin typeface="Arial" charset="0"/>
                <a:ea typeface="宋体" charset="-122"/>
              </a:rPr>
              <a:t>代入定理、反演定理、对偶定理</a:t>
            </a:r>
          </a:p>
          <a:p>
            <a:pPr>
              <a:spcBef>
                <a:spcPct val="10000"/>
              </a:spcBef>
            </a:pPr>
            <a:r>
              <a:rPr lang="zh-CN" altLang="en-US" sz="2000" smtClean="0">
                <a:latin typeface="Arial" charset="0"/>
                <a:ea typeface="宋体" charset="-122"/>
              </a:rPr>
              <a:t>逻辑代数的</a:t>
            </a:r>
            <a:r>
              <a:rPr lang="zh-CN" altLang="en-US" sz="2000" smtClean="0">
                <a:solidFill>
                  <a:srgbClr val="CC0066"/>
                </a:solidFill>
                <a:latin typeface="Arial" charset="0"/>
                <a:ea typeface="宋体" charset="-122"/>
              </a:rPr>
              <a:t>常用公式</a:t>
            </a:r>
          </a:p>
          <a:p>
            <a:pPr lvl="1">
              <a:spcBef>
                <a:spcPct val="10000"/>
              </a:spcBef>
            </a:pPr>
            <a:r>
              <a:rPr lang="zh-CN" altLang="en-US" sz="1800" smtClean="0">
                <a:latin typeface="Arial" charset="0"/>
                <a:ea typeface="宋体" charset="-122"/>
              </a:rPr>
              <a:t>吸收律</a:t>
            </a:r>
            <a:r>
              <a:rPr lang="en-US" altLang="zh-CN" sz="1800" smtClean="0">
                <a:latin typeface="Arial" charset="0"/>
                <a:ea typeface="宋体" charset="-122"/>
              </a:rPr>
              <a:t>1~</a:t>
            </a:r>
            <a:r>
              <a:rPr lang="zh-CN" altLang="en-US" sz="1800" smtClean="0">
                <a:latin typeface="Arial" charset="0"/>
                <a:ea typeface="宋体" charset="-122"/>
              </a:rPr>
              <a:t>吸收律</a:t>
            </a:r>
            <a:r>
              <a:rPr lang="en-US" altLang="zh-CN" sz="1800" smtClean="0">
                <a:latin typeface="Arial" charset="0"/>
                <a:ea typeface="宋体" charset="-122"/>
              </a:rPr>
              <a:t>3</a:t>
            </a:r>
            <a:r>
              <a:rPr lang="zh-CN" altLang="en-US" sz="1800" smtClean="0">
                <a:latin typeface="Arial" charset="0"/>
                <a:ea typeface="宋体" charset="-122"/>
              </a:rPr>
              <a:t>、包含律</a:t>
            </a:r>
          </a:p>
          <a:p>
            <a:pPr>
              <a:spcBef>
                <a:spcPct val="10000"/>
              </a:spcBef>
            </a:pPr>
            <a:r>
              <a:rPr lang="zh-CN" altLang="en-US" sz="2000" smtClean="0">
                <a:latin typeface="Arial" charset="0"/>
                <a:ea typeface="宋体" charset="-122"/>
              </a:rPr>
              <a:t>异或运算公式及异或门电路的用途</a:t>
            </a:r>
          </a:p>
        </p:txBody>
      </p:sp>
      <p:sp>
        <p:nvSpPr>
          <p:cNvPr id="671759" name="Rectangle 15"/>
          <p:cNvSpPr>
            <a:spLocks noChangeArrowheads="1"/>
          </p:cNvSpPr>
          <p:nvPr/>
        </p:nvSpPr>
        <p:spPr bwMode="auto">
          <a:xfrm>
            <a:off x="960438" y="4454525"/>
            <a:ext cx="7134225" cy="2003425"/>
          </a:xfrm>
          <a:prstGeom prst="rect">
            <a:avLst/>
          </a:prstGeom>
          <a:solidFill>
            <a:srgbClr val="FFFF99"/>
          </a:solidFill>
          <a:ln>
            <a:noFill/>
          </a:ln>
          <a:effectLst>
            <a:prstShdw prst="shdw13" dist="53882" dir="13500000">
              <a:srgbClr val="808080">
                <a:alpha val="50000"/>
              </a:srgbClr>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r>
              <a:rPr lang="en-US" altLang="zh-CN">
                <a:solidFill>
                  <a:srgbClr val="CC3300"/>
                </a:solidFill>
                <a:latin typeface="Arial" charset="0"/>
              </a:rPr>
              <a:t>3</a:t>
            </a:r>
            <a:r>
              <a:rPr lang="zh-CN" altLang="en-US">
                <a:solidFill>
                  <a:srgbClr val="CC3300"/>
                </a:solidFill>
                <a:latin typeface="Arial" charset="0"/>
              </a:rPr>
              <a:t>、逻辑函数的表达式</a:t>
            </a:r>
          </a:p>
          <a:p>
            <a:pPr marL="342900" indent="-342900" algn="l">
              <a:lnSpc>
                <a:spcPct val="105000"/>
              </a:lnSpc>
              <a:spcBef>
                <a:spcPct val="0"/>
              </a:spcBef>
              <a:buClr>
                <a:schemeClr val="bg2"/>
              </a:buClr>
              <a:buFont typeface="Wingdings" pitchFamily="2" charset="2"/>
              <a:buChar char="v"/>
            </a:pPr>
            <a:r>
              <a:rPr lang="zh-CN" altLang="en-US" sz="2000">
                <a:solidFill>
                  <a:srgbClr val="CC0066"/>
                </a:solidFill>
                <a:latin typeface="Arial" charset="0"/>
              </a:rPr>
              <a:t>常用表达式</a:t>
            </a:r>
            <a:r>
              <a:rPr lang="zh-CN" altLang="en-US" sz="2000">
                <a:latin typeface="Arial" charset="0"/>
              </a:rPr>
              <a:t>包括：与或式、与非与非式、或与式、或非或非式、与或非式 </a:t>
            </a:r>
          </a:p>
          <a:p>
            <a:pPr marL="342900" indent="-342900" algn="l">
              <a:lnSpc>
                <a:spcPct val="105000"/>
              </a:lnSpc>
              <a:spcBef>
                <a:spcPct val="0"/>
              </a:spcBef>
              <a:buClr>
                <a:schemeClr val="bg2"/>
              </a:buClr>
              <a:buFont typeface="Wingdings" pitchFamily="2" charset="2"/>
              <a:buChar char="v"/>
            </a:pPr>
            <a:r>
              <a:rPr lang="zh-CN" altLang="en-US" sz="2000">
                <a:solidFill>
                  <a:srgbClr val="CC0066"/>
                </a:solidFill>
                <a:latin typeface="Arial" charset="0"/>
              </a:rPr>
              <a:t>标准表达式</a:t>
            </a:r>
            <a:r>
              <a:rPr lang="zh-CN" altLang="en-US" sz="2000">
                <a:latin typeface="Arial" charset="0"/>
              </a:rPr>
              <a:t>包括：最小项表达式（标准与或式）和最大项表达式（标准或与式）</a:t>
            </a:r>
          </a:p>
          <a:p>
            <a:pPr marL="342900" indent="-342900" algn="l">
              <a:lnSpc>
                <a:spcPct val="105000"/>
              </a:lnSpc>
              <a:spcBef>
                <a:spcPct val="0"/>
              </a:spcBef>
              <a:buClr>
                <a:schemeClr val="bg2"/>
              </a:buClr>
              <a:buFont typeface="Wingdings" pitchFamily="2" charset="2"/>
              <a:buChar char="v"/>
            </a:pPr>
            <a:r>
              <a:rPr lang="zh-CN" altLang="en-US" sz="2000">
                <a:latin typeface="Arial" charset="0"/>
              </a:rPr>
              <a:t>最小项的性质和最大项的性质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1747"/>
                                        </p:tgtEl>
                                        <p:attrNameLst>
                                          <p:attrName>style.visibility</p:attrName>
                                        </p:attrNameLst>
                                      </p:cBhvr>
                                      <p:to>
                                        <p:strVal val="visible"/>
                                      </p:to>
                                    </p:set>
                                    <p:anim calcmode="lin" valueType="num">
                                      <p:cBhvr additive="base">
                                        <p:cTn id="7" dur="500" fill="hold"/>
                                        <p:tgtEl>
                                          <p:spTgt spid="671747"/>
                                        </p:tgtEl>
                                        <p:attrNameLst>
                                          <p:attrName>ppt_x</p:attrName>
                                        </p:attrNameLst>
                                      </p:cBhvr>
                                      <p:tavLst>
                                        <p:tav tm="0">
                                          <p:val>
                                            <p:strVal val="0-#ppt_w/2"/>
                                          </p:val>
                                        </p:tav>
                                        <p:tav tm="100000">
                                          <p:val>
                                            <p:strVal val="#ppt_x"/>
                                          </p:val>
                                        </p:tav>
                                      </p:tavLst>
                                    </p:anim>
                                    <p:anim calcmode="lin" valueType="num">
                                      <p:cBhvr additive="base">
                                        <p:cTn id="8" dur="500" fill="hold"/>
                                        <p:tgtEl>
                                          <p:spTgt spid="6717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1759"/>
                                        </p:tgtEl>
                                        <p:attrNameLst>
                                          <p:attrName>style.visibility</p:attrName>
                                        </p:attrNameLst>
                                      </p:cBhvr>
                                      <p:to>
                                        <p:strVal val="visible"/>
                                      </p:to>
                                    </p:set>
                                    <p:anim calcmode="lin" valueType="num">
                                      <p:cBhvr additive="base">
                                        <p:cTn id="13" dur="500" fill="hold"/>
                                        <p:tgtEl>
                                          <p:spTgt spid="671759"/>
                                        </p:tgtEl>
                                        <p:attrNameLst>
                                          <p:attrName>ppt_x</p:attrName>
                                        </p:attrNameLst>
                                      </p:cBhvr>
                                      <p:tavLst>
                                        <p:tav tm="0">
                                          <p:val>
                                            <p:strVal val="0-#ppt_w/2"/>
                                          </p:val>
                                        </p:tav>
                                        <p:tav tm="100000">
                                          <p:val>
                                            <p:strVal val="#ppt_x"/>
                                          </p:val>
                                        </p:tav>
                                      </p:tavLst>
                                    </p:anim>
                                    <p:anim calcmode="lin" valueType="num">
                                      <p:cBhvr additive="base">
                                        <p:cTn id="14" dur="500" fill="hold"/>
                                        <p:tgtEl>
                                          <p:spTgt spid="671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autoUpdateAnimBg="0"/>
      <p:bldP spid="671759"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AB903AD-47F7-492E-9F3C-0FDBF38DA761}" type="slidenum">
              <a:rPr lang="ko-KR" altLang="en-US" sz="1600" smtClean="0">
                <a:solidFill>
                  <a:schemeClr val="accent2"/>
                </a:solidFill>
                <a:latin typeface="Verdana" pitchFamily="34" charset="0"/>
                <a:ea typeface="Gulim" pitchFamily="34" charset="-127"/>
              </a:rPr>
              <a:pPr/>
              <a:t>118</a:t>
            </a:fld>
            <a:endParaRPr lang="en-US" altLang="ko-KR" sz="1600" smtClean="0">
              <a:solidFill>
                <a:schemeClr val="accent2"/>
              </a:solidFill>
              <a:latin typeface="Verdana" pitchFamily="34" charset="0"/>
              <a:ea typeface="Gulim" pitchFamily="34" charset="-127"/>
            </a:endParaRPr>
          </a:p>
        </p:txBody>
      </p:sp>
      <p:sp>
        <p:nvSpPr>
          <p:cNvPr id="124931"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3/7</a:t>
            </a:r>
            <a:r>
              <a:rPr lang="zh-CN" altLang="en-US" smtClean="0">
                <a:solidFill>
                  <a:srgbClr val="FFCC00"/>
                </a:solidFill>
                <a:latin typeface="Arial" charset="0"/>
                <a:ea typeface="黑体" pitchFamily="49" charset="-122"/>
              </a:rPr>
              <a:t>）</a:t>
            </a:r>
          </a:p>
        </p:txBody>
      </p:sp>
      <p:sp>
        <p:nvSpPr>
          <p:cNvPr id="770051" name="Rectangle 3"/>
          <p:cNvSpPr>
            <a:spLocks noGrp="1" noChangeArrowheads="1"/>
          </p:cNvSpPr>
          <p:nvPr>
            <p:ph type="body" idx="1"/>
          </p:nvPr>
        </p:nvSpPr>
        <p:spPr>
          <a:xfrm>
            <a:off x="577850" y="1360488"/>
            <a:ext cx="7621588" cy="4170362"/>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4</a:t>
            </a:r>
            <a:r>
              <a:rPr lang="zh-CN" altLang="en-US" sz="2400" smtClean="0">
                <a:solidFill>
                  <a:srgbClr val="CC3300"/>
                </a:solidFill>
                <a:latin typeface="Arial" charset="0"/>
                <a:ea typeface="宋体" charset="-122"/>
              </a:rPr>
              <a:t>、逻辑函数的公式简化法</a:t>
            </a:r>
          </a:p>
          <a:p>
            <a:r>
              <a:rPr lang="zh-CN" altLang="en-US" sz="2000" smtClean="0">
                <a:latin typeface="Arial" charset="0"/>
                <a:ea typeface="宋体" charset="-122"/>
              </a:rPr>
              <a:t>数字电路的</a:t>
            </a:r>
            <a:r>
              <a:rPr lang="zh-CN" altLang="en-US" sz="2000" smtClean="0">
                <a:solidFill>
                  <a:srgbClr val="CC0066"/>
                </a:solidFill>
                <a:latin typeface="Arial" charset="0"/>
                <a:ea typeface="宋体" charset="-122"/>
              </a:rPr>
              <a:t>设计优化</a:t>
            </a:r>
            <a:r>
              <a:rPr lang="zh-CN" altLang="en-US" sz="2000" smtClean="0">
                <a:latin typeface="Arial" charset="0"/>
                <a:ea typeface="宋体" charset="-122"/>
              </a:rPr>
              <a:t>包括面积优化和时间优化，逻辑函数的简化是实现面积优化的一种举措。</a:t>
            </a:r>
          </a:p>
          <a:p>
            <a:pPr eaLnBrk="1" hangingPunct="1">
              <a:lnSpc>
                <a:spcPct val="110000"/>
              </a:lnSpc>
              <a:spcBef>
                <a:spcPct val="0"/>
              </a:spcBef>
            </a:pPr>
            <a:r>
              <a:rPr lang="zh-CN" altLang="en-US" sz="2000" smtClean="0">
                <a:latin typeface="Arial" charset="0"/>
                <a:ea typeface="宋体" charset="-122"/>
              </a:rPr>
              <a:t>过去逻辑函数的简化非常重要而繁琐；在现代数字电路设计中，设计优化主要由</a:t>
            </a:r>
            <a:r>
              <a:rPr lang="en-US" altLang="zh-CN" sz="2000" smtClean="0">
                <a:latin typeface="Arial" charset="0"/>
                <a:ea typeface="宋体" charset="-122"/>
              </a:rPr>
              <a:t>EDA</a:t>
            </a:r>
            <a:r>
              <a:rPr lang="zh-CN" altLang="en-US" sz="2000" smtClean="0">
                <a:latin typeface="Arial" charset="0"/>
                <a:ea typeface="宋体" charset="-122"/>
              </a:rPr>
              <a:t>工具自动完成，一般无须设计者介入。</a:t>
            </a:r>
          </a:p>
          <a:p>
            <a:pPr eaLnBrk="1" hangingPunct="1">
              <a:lnSpc>
                <a:spcPct val="110000"/>
              </a:lnSpc>
              <a:spcBef>
                <a:spcPct val="0"/>
              </a:spcBef>
            </a:pPr>
            <a:r>
              <a:rPr lang="zh-CN" altLang="en-US" sz="2000" smtClean="0">
                <a:latin typeface="Arial" charset="0"/>
                <a:ea typeface="宋体" charset="-122"/>
              </a:rPr>
              <a:t>逻辑函数</a:t>
            </a:r>
            <a:r>
              <a:rPr lang="zh-CN" altLang="en-US" sz="2000" smtClean="0">
                <a:solidFill>
                  <a:srgbClr val="CC0066"/>
                </a:solidFill>
                <a:latin typeface="Arial" charset="0"/>
                <a:ea typeface="宋体" charset="-122"/>
              </a:rPr>
              <a:t>简化的意义</a:t>
            </a:r>
            <a:r>
              <a:rPr lang="zh-CN" altLang="en-US" sz="2000" smtClean="0">
                <a:latin typeface="Arial" charset="0"/>
                <a:ea typeface="宋体" charset="-122"/>
              </a:rPr>
              <a:t>：逻辑式越简单，所表现的逻辑关系越明显，所使用的电子器件越少</a:t>
            </a:r>
          </a:p>
          <a:p>
            <a:pPr eaLnBrk="1" hangingPunct="1">
              <a:lnSpc>
                <a:spcPct val="110000"/>
              </a:lnSpc>
              <a:spcBef>
                <a:spcPct val="0"/>
              </a:spcBef>
            </a:pPr>
            <a:r>
              <a:rPr lang="zh-CN" altLang="en-US" sz="2000" smtClean="0">
                <a:latin typeface="Arial" charset="0"/>
                <a:ea typeface="宋体" charset="-122"/>
              </a:rPr>
              <a:t>最简“与或”表达式、最简</a:t>
            </a:r>
            <a:r>
              <a:rPr lang="en-US" altLang="zh-CN" sz="2000" smtClean="0">
                <a:latin typeface="Arial" charset="0"/>
                <a:ea typeface="宋体" charset="-122"/>
              </a:rPr>
              <a:t>“</a:t>
            </a:r>
            <a:r>
              <a:rPr lang="zh-CN" altLang="en-US" sz="2000" smtClean="0">
                <a:latin typeface="Arial" charset="0"/>
                <a:ea typeface="宋体" charset="-122"/>
              </a:rPr>
              <a:t>或与</a:t>
            </a:r>
            <a:r>
              <a:rPr lang="en-US" altLang="zh-CN" sz="2000" smtClean="0">
                <a:latin typeface="Arial" charset="0"/>
                <a:ea typeface="宋体" charset="-122"/>
              </a:rPr>
              <a:t>”</a:t>
            </a:r>
            <a:r>
              <a:rPr lang="zh-CN" altLang="en-US" sz="2000" smtClean="0">
                <a:latin typeface="Arial" charset="0"/>
                <a:ea typeface="宋体" charset="-122"/>
              </a:rPr>
              <a:t>表达式</a:t>
            </a:r>
          </a:p>
          <a:p>
            <a:pPr eaLnBrk="1" hangingPunct="1">
              <a:lnSpc>
                <a:spcPct val="110000"/>
              </a:lnSpc>
              <a:spcBef>
                <a:spcPct val="0"/>
              </a:spcBef>
            </a:pPr>
            <a:r>
              <a:rPr lang="en-US" altLang="zh-CN" sz="2000" smtClean="0">
                <a:latin typeface="Arial" charset="0"/>
                <a:ea typeface="宋体" charset="-122"/>
              </a:rPr>
              <a:t>“</a:t>
            </a:r>
            <a:r>
              <a:rPr lang="zh-CN" altLang="en-US" sz="2000" smtClean="0">
                <a:latin typeface="Arial" charset="0"/>
                <a:ea typeface="宋体" charset="-122"/>
              </a:rPr>
              <a:t>或与</a:t>
            </a:r>
            <a:r>
              <a:rPr lang="en-US" altLang="zh-CN" sz="2000" smtClean="0">
                <a:latin typeface="Arial" charset="0"/>
                <a:ea typeface="宋体" charset="-122"/>
              </a:rPr>
              <a:t>”</a:t>
            </a:r>
            <a:r>
              <a:rPr lang="zh-CN" altLang="en-US" sz="2000" smtClean="0">
                <a:latin typeface="Arial" charset="0"/>
                <a:ea typeface="宋体" charset="-122"/>
              </a:rPr>
              <a:t>表达式的化简方法</a:t>
            </a:r>
          </a:p>
          <a:p>
            <a:pPr eaLnBrk="1" hangingPunct="1">
              <a:lnSpc>
                <a:spcPct val="110000"/>
              </a:lnSpc>
              <a:spcBef>
                <a:spcPct val="0"/>
              </a:spcBef>
            </a:pPr>
            <a:r>
              <a:rPr lang="zh-CN" altLang="en-US" sz="2000" smtClean="0">
                <a:latin typeface="Arial" charset="0"/>
                <a:ea typeface="宋体" charset="-122"/>
              </a:rPr>
              <a:t>逻辑函数的</a:t>
            </a:r>
            <a:r>
              <a:rPr lang="zh-CN" altLang="en-US" sz="2000" smtClean="0">
                <a:solidFill>
                  <a:srgbClr val="CC0066"/>
                </a:solidFill>
                <a:latin typeface="Arial" charset="0"/>
                <a:ea typeface="宋体" charset="-122"/>
              </a:rPr>
              <a:t>公式简化常用的方法</a:t>
            </a:r>
            <a:endParaRPr lang="zh-CN" altLang="en-US" sz="2000" smtClean="0">
              <a:latin typeface="Arial" charset="0"/>
              <a:ea typeface="宋体" charset="-122"/>
            </a:endParaRPr>
          </a:p>
          <a:p>
            <a:pPr lvl="1" eaLnBrk="1" hangingPunct="1">
              <a:lnSpc>
                <a:spcPct val="110000"/>
              </a:lnSpc>
              <a:spcBef>
                <a:spcPct val="0"/>
              </a:spcBef>
            </a:pPr>
            <a:r>
              <a:rPr lang="zh-CN" altLang="en-US" sz="2000" smtClean="0">
                <a:latin typeface="Arial" charset="0"/>
                <a:ea typeface="宋体" charset="-122"/>
              </a:rPr>
              <a:t>合并乘积项法、吸收项法、配项法、消除冗余项法</a:t>
            </a:r>
            <a:endParaRPr kumimoji="1" lang="zh-CN" altLang="en-US" sz="2000" smtClean="0">
              <a:solidFill>
                <a:srgbClr val="CC3300"/>
              </a:solidFill>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1"/>
                                        </p:tgtEl>
                                        <p:attrNameLst>
                                          <p:attrName>style.visibility</p:attrName>
                                        </p:attrNameLst>
                                      </p:cBhvr>
                                      <p:to>
                                        <p:strVal val="visible"/>
                                      </p:to>
                                    </p:set>
                                    <p:anim calcmode="lin" valueType="num">
                                      <p:cBhvr additive="base">
                                        <p:cTn id="7" dur="500" fill="hold"/>
                                        <p:tgtEl>
                                          <p:spTgt spid="770051"/>
                                        </p:tgtEl>
                                        <p:attrNameLst>
                                          <p:attrName>ppt_x</p:attrName>
                                        </p:attrNameLst>
                                      </p:cBhvr>
                                      <p:tavLst>
                                        <p:tav tm="0">
                                          <p:val>
                                            <p:strVal val="0-#ppt_w/2"/>
                                          </p:val>
                                        </p:tav>
                                        <p:tav tm="100000">
                                          <p:val>
                                            <p:strVal val="#ppt_x"/>
                                          </p:val>
                                        </p:tav>
                                      </p:tavLst>
                                    </p:anim>
                                    <p:anim calcmode="lin" valueType="num">
                                      <p:cBhvr additive="base">
                                        <p:cTn id="8" dur="500" fill="hold"/>
                                        <p:tgtEl>
                                          <p:spTgt spid="770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04F1C6A-08BF-43AC-B11F-989B29BA2922}" type="slidenum">
              <a:rPr lang="ko-KR" altLang="en-US" sz="1600" smtClean="0">
                <a:solidFill>
                  <a:schemeClr val="accent2"/>
                </a:solidFill>
                <a:latin typeface="Verdana" pitchFamily="34" charset="0"/>
                <a:ea typeface="Gulim" pitchFamily="34" charset="-127"/>
              </a:rPr>
              <a:pPr/>
              <a:t>119</a:t>
            </a:fld>
            <a:endParaRPr lang="en-US" altLang="ko-KR" sz="1600" smtClean="0">
              <a:solidFill>
                <a:schemeClr val="accent2"/>
              </a:solidFill>
              <a:latin typeface="Verdana" pitchFamily="34" charset="0"/>
              <a:ea typeface="Gulim" pitchFamily="34" charset="-127"/>
            </a:endParaRPr>
          </a:p>
        </p:txBody>
      </p:sp>
      <p:sp>
        <p:nvSpPr>
          <p:cNvPr id="11268"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4/7</a:t>
            </a:r>
            <a:r>
              <a:rPr lang="zh-CN" altLang="en-US" smtClean="0">
                <a:solidFill>
                  <a:srgbClr val="FFCC00"/>
                </a:solidFill>
                <a:latin typeface="Arial" charset="0"/>
                <a:ea typeface="黑体" pitchFamily="49" charset="-122"/>
              </a:rPr>
              <a:t>）</a:t>
            </a:r>
          </a:p>
        </p:txBody>
      </p:sp>
      <p:sp>
        <p:nvSpPr>
          <p:cNvPr id="673795" name="Rectangle 3"/>
          <p:cNvSpPr>
            <a:spLocks noGrp="1" noChangeArrowheads="1"/>
          </p:cNvSpPr>
          <p:nvPr>
            <p:ph type="body" idx="1"/>
          </p:nvPr>
        </p:nvSpPr>
        <p:spPr>
          <a:xfrm>
            <a:off x="750888" y="1141413"/>
            <a:ext cx="8393112" cy="549275"/>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5</a:t>
            </a:r>
            <a:r>
              <a:rPr lang="zh-CN" altLang="en-US" sz="2400" smtClean="0">
                <a:solidFill>
                  <a:srgbClr val="CC3300"/>
                </a:solidFill>
                <a:latin typeface="Arial" charset="0"/>
                <a:ea typeface="宋体" charset="-122"/>
              </a:rPr>
              <a:t>、逻辑函数的不同表示方法在组合逻辑电路分析中的作用</a:t>
            </a:r>
          </a:p>
        </p:txBody>
      </p:sp>
      <p:grpSp>
        <p:nvGrpSpPr>
          <p:cNvPr id="2" name="Group 12"/>
          <p:cNvGrpSpPr>
            <a:grpSpLocks/>
          </p:cNvGrpSpPr>
          <p:nvPr/>
        </p:nvGrpSpPr>
        <p:grpSpPr bwMode="auto">
          <a:xfrm>
            <a:off x="1017588" y="1684338"/>
            <a:ext cx="6858000" cy="411162"/>
            <a:chOff x="528" y="864"/>
            <a:chExt cx="4320" cy="259"/>
          </a:xfrm>
        </p:grpSpPr>
        <p:sp>
          <p:nvSpPr>
            <p:cNvPr id="11347" name="Text Box 13"/>
            <p:cNvSpPr txBox="1">
              <a:spLocks noChangeArrowheads="1"/>
            </p:cNvSpPr>
            <p:nvPr/>
          </p:nvSpPr>
          <p:spPr bwMode="auto">
            <a:xfrm>
              <a:off x="528" y="864"/>
              <a:ext cx="864" cy="256"/>
            </a:xfrm>
            <a:prstGeom prst="rect">
              <a:avLst/>
            </a:prstGeom>
            <a:solidFill>
              <a:srgbClr val="FFFFCC"/>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逻辑图</a:t>
              </a:r>
            </a:p>
          </p:txBody>
        </p:sp>
        <p:sp>
          <p:nvSpPr>
            <p:cNvPr id="11348" name="Text Box 14"/>
            <p:cNvSpPr txBox="1">
              <a:spLocks noChangeArrowheads="1"/>
            </p:cNvSpPr>
            <p:nvPr/>
          </p:nvSpPr>
          <p:spPr bwMode="auto">
            <a:xfrm>
              <a:off x="1680" y="867"/>
              <a:ext cx="864" cy="256"/>
            </a:xfrm>
            <a:prstGeom prst="rect">
              <a:avLst/>
            </a:prstGeom>
            <a:solidFill>
              <a:schemeClr val="accent1"/>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表达式</a:t>
              </a:r>
            </a:p>
          </p:txBody>
        </p:sp>
        <p:sp>
          <p:nvSpPr>
            <p:cNvPr id="11349" name="Text Box 15"/>
            <p:cNvSpPr txBox="1">
              <a:spLocks noChangeArrowheads="1"/>
            </p:cNvSpPr>
            <p:nvPr/>
          </p:nvSpPr>
          <p:spPr bwMode="auto">
            <a:xfrm>
              <a:off x="2832" y="864"/>
              <a:ext cx="864" cy="256"/>
            </a:xfrm>
            <a:prstGeom prst="rect">
              <a:avLst/>
            </a:prstGeom>
            <a:solidFill>
              <a:srgbClr val="FFCCFF"/>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真值表</a:t>
              </a:r>
            </a:p>
          </p:txBody>
        </p:sp>
        <p:sp>
          <p:nvSpPr>
            <p:cNvPr id="11350" name="Text Box 16"/>
            <p:cNvSpPr txBox="1">
              <a:spLocks noChangeArrowheads="1"/>
            </p:cNvSpPr>
            <p:nvPr/>
          </p:nvSpPr>
          <p:spPr bwMode="auto">
            <a:xfrm>
              <a:off x="3984" y="864"/>
              <a:ext cx="864" cy="256"/>
            </a:xfrm>
            <a:prstGeom prst="rect">
              <a:avLst/>
            </a:prstGeom>
            <a:solidFill>
              <a:srgbClr val="CCFF99"/>
            </a:solidFill>
            <a:ln w="9525">
              <a:solidFill>
                <a:schemeClr val="tx2"/>
              </a:solidFill>
              <a:miter lim="800000"/>
              <a:headEnd/>
              <a:tailEnd/>
            </a:ln>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latin typeface="Arial" charset="0"/>
                  <a:ea typeface="楷体_GB2312" pitchFamily="49" charset="-122"/>
                </a:rPr>
                <a:t>电路功能</a:t>
              </a:r>
            </a:p>
          </p:txBody>
        </p:sp>
        <p:sp>
          <p:nvSpPr>
            <p:cNvPr id="11351" name="Line 17"/>
            <p:cNvSpPr>
              <a:spLocks noChangeShapeType="1"/>
            </p:cNvSpPr>
            <p:nvPr/>
          </p:nvSpPr>
          <p:spPr bwMode="auto">
            <a:xfrm>
              <a:off x="1392" y="981"/>
              <a:ext cx="288" cy="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352" name="Line 18"/>
            <p:cNvSpPr>
              <a:spLocks noChangeShapeType="1"/>
            </p:cNvSpPr>
            <p:nvPr/>
          </p:nvSpPr>
          <p:spPr bwMode="auto">
            <a:xfrm>
              <a:off x="2544" y="990"/>
              <a:ext cx="288" cy="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353" name="Line 19"/>
            <p:cNvSpPr>
              <a:spLocks noChangeShapeType="1"/>
            </p:cNvSpPr>
            <p:nvPr/>
          </p:nvSpPr>
          <p:spPr bwMode="auto">
            <a:xfrm>
              <a:off x="3696" y="990"/>
              <a:ext cx="288" cy="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20"/>
          <p:cNvGrpSpPr>
            <a:grpSpLocks/>
          </p:cNvGrpSpPr>
          <p:nvPr/>
        </p:nvGrpSpPr>
        <p:grpSpPr bwMode="auto">
          <a:xfrm>
            <a:off x="560388" y="2236788"/>
            <a:ext cx="3886200" cy="2438400"/>
            <a:chOff x="240" y="1296"/>
            <a:chExt cx="2448" cy="1536"/>
          </a:xfrm>
        </p:grpSpPr>
        <p:sp>
          <p:nvSpPr>
            <p:cNvPr id="11297" name="Text Box 21"/>
            <p:cNvSpPr txBox="1">
              <a:spLocks noChangeArrowheads="1"/>
            </p:cNvSpPr>
            <p:nvPr/>
          </p:nvSpPr>
          <p:spPr bwMode="auto">
            <a:xfrm>
              <a:off x="528" y="1296"/>
              <a:ext cx="18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a:solidFill>
                    <a:srgbClr val="FF0066"/>
                  </a:solidFill>
                </a:rPr>
                <a:t>【</a:t>
              </a:r>
              <a:r>
                <a:rPr lang="zh-CN" altLang="en-US">
                  <a:solidFill>
                    <a:srgbClr val="FF0066"/>
                  </a:solidFill>
                </a:rPr>
                <a:t>例</a:t>
              </a:r>
              <a:r>
                <a:rPr lang="en-US" altLang="zh-CN">
                  <a:solidFill>
                    <a:srgbClr val="FF0066"/>
                  </a:solidFill>
                </a:rPr>
                <a:t>】</a:t>
              </a:r>
              <a:r>
                <a:rPr kumimoji="1" lang="zh-CN" altLang="en-US">
                  <a:latin typeface="Arial" charset="0"/>
                </a:rPr>
                <a:t>分析下图电路</a:t>
              </a:r>
            </a:p>
          </p:txBody>
        </p:sp>
        <p:grpSp>
          <p:nvGrpSpPr>
            <p:cNvPr id="11298" name="Group 22"/>
            <p:cNvGrpSpPr>
              <a:grpSpLocks/>
            </p:cNvGrpSpPr>
            <p:nvPr/>
          </p:nvGrpSpPr>
          <p:grpSpPr bwMode="auto">
            <a:xfrm>
              <a:off x="240" y="1728"/>
              <a:ext cx="2448" cy="1104"/>
              <a:chOff x="1056" y="2112"/>
              <a:chExt cx="2448" cy="1104"/>
            </a:xfrm>
          </p:grpSpPr>
          <p:grpSp>
            <p:nvGrpSpPr>
              <p:cNvPr id="11299" name="Group 23"/>
              <p:cNvGrpSpPr>
                <a:grpSpLocks/>
              </p:cNvGrpSpPr>
              <p:nvPr/>
            </p:nvGrpSpPr>
            <p:grpSpPr bwMode="auto">
              <a:xfrm>
                <a:off x="2535" y="2382"/>
                <a:ext cx="249" cy="162"/>
                <a:chOff x="3744" y="1872"/>
                <a:chExt cx="336" cy="96"/>
              </a:xfrm>
            </p:grpSpPr>
            <p:sp>
              <p:nvSpPr>
                <p:cNvPr id="11344" name="Line 24"/>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45" name="Line 25"/>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46" name="Line 26"/>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300" name="Group 27"/>
              <p:cNvGrpSpPr>
                <a:grpSpLocks/>
              </p:cNvGrpSpPr>
              <p:nvPr/>
            </p:nvGrpSpPr>
            <p:grpSpPr bwMode="auto">
              <a:xfrm>
                <a:off x="1056" y="2400"/>
                <a:ext cx="932" cy="528"/>
                <a:chOff x="624" y="1776"/>
                <a:chExt cx="932" cy="528"/>
              </a:xfrm>
            </p:grpSpPr>
            <p:sp>
              <p:nvSpPr>
                <p:cNvPr id="11336" name="Text Box 28"/>
                <p:cNvSpPr txBox="1">
                  <a:spLocks noChangeArrowheads="1"/>
                </p:cNvSpPr>
                <p:nvPr/>
              </p:nvSpPr>
              <p:spPr bwMode="auto">
                <a:xfrm>
                  <a:off x="624" y="177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A</a:t>
                  </a:r>
                </a:p>
              </p:txBody>
            </p:sp>
            <p:sp>
              <p:nvSpPr>
                <p:cNvPr id="11337" name="Text Box 29"/>
                <p:cNvSpPr txBox="1">
                  <a:spLocks noChangeArrowheads="1"/>
                </p:cNvSpPr>
                <p:nvPr/>
              </p:nvSpPr>
              <p:spPr bwMode="auto">
                <a:xfrm>
                  <a:off x="624" y="2064"/>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B</a:t>
                  </a:r>
                </a:p>
              </p:txBody>
            </p:sp>
            <p:grpSp>
              <p:nvGrpSpPr>
                <p:cNvPr id="11338" name="Group 30"/>
                <p:cNvGrpSpPr>
                  <a:grpSpLocks/>
                </p:cNvGrpSpPr>
                <p:nvPr/>
              </p:nvGrpSpPr>
              <p:grpSpPr bwMode="auto">
                <a:xfrm>
                  <a:off x="1248" y="1776"/>
                  <a:ext cx="288" cy="528"/>
                  <a:chOff x="1392" y="1872"/>
                  <a:chExt cx="288" cy="528"/>
                </a:xfrm>
              </p:grpSpPr>
              <p:sp>
                <p:nvSpPr>
                  <p:cNvPr id="11342" name="Text Box 31"/>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43" name="Rectangle 32"/>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1339" name="Line 33"/>
                <p:cNvSpPr>
                  <a:spLocks noChangeShapeType="1"/>
                </p:cNvSpPr>
                <p:nvPr/>
              </p:nvSpPr>
              <p:spPr bwMode="auto">
                <a:xfrm>
                  <a:off x="960" y="1872"/>
                  <a:ext cx="288"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40" name="Line 34"/>
                <p:cNvSpPr>
                  <a:spLocks noChangeShapeType="1"/>
                </p:cNvSpPr>
                <p:nvPr/>
              </p:nvSpPr>
              <p:spPr bwMode="auto">
                <a:xfrm>
                  <a:off x="960" y="2160"/>
                  <a:ext cx="288"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41" name="Oval 35"/>
                <p:cNvSpPr>
                  <a:spLocks noChangeArrowheads="1"/>
                </p:cNvSpPr>
                <p:nvPr/>
              </p:nvSpPr>
              <p:spPr bwMode="auto">
                <a:xfrm>
                  <a:off x="1488" y="2037"/>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1" name="Group 36"/>
              <p:cNvGrpSpPr>
                <a:grpSpLocks/>
              </p:cNvGrpSpPr>
              <p:nvPr/>
            </p:nvGrpSpPr>
            <p:grpSpPr bwMode="auto">
              <a:xfrm>
                <a:off x="2236" y="2112"/>
                <a:ext cx="308" cy="528"/>
                <a:chOff x="3600" y="2496"/>
                <a:chExt cx="308" cy="528"/>
              </a:xfrm>
            </p:grpSpPr>
            <p:grpSp>
              <p:nvGrpSpPr>
                <p:cNvPr id="11332" name="Group 37"/>
                <p:cNvGrpSpPr>
                  <a:grpSpLocks/>
                </p:cNvGrpSpPr>
                <p:nvPr/>
              </p:nvGrpSpPr>
              <p:grpSpPr bwMode="auto">
                <a:xfrm>
                  <a:off x="3600" y="2496"/>
                  <a:ext cx="288" cy="528"/>
                  <a:chOff x="1392" y="1872"/>
                  <a:chExt cx="288" cy="528"/>
                </a:xfrm>
              </p:grpSpPr>
              <p:sp>
                <p:nvSpPr>
                  <p:cNvPr id="11334" name="Text Box 38"/>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35" name="Rectangle 39"/>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1333" name="Oval 40"/>
                <p:cNvSpPr>
                  <a:spLocks noChangeArrowheads="1"/>
                </p:cNvSpPr>
                <p:nvPr/>
              </p:nvSpPr>
              <p:spPr bwMode="auto">
                <a:xfrm>
                  <a:off x="3840" y="2737"/>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2" name="Group 41"/>
              <p:cNvGrpSpPr>
                <a:grpSpLocks/>
              </p:cNvGrpSpPr>
              <p:nvPr/>
            </p:nvGrpSpPr>
            <p:grpSpPr bwMode="auto">
              <a:xfrm>
                <a:off x="2784" y="2391"/>
                <a:ext cx="720" cy="528"/>
                <a:chOff x="4176" y="2064"/>
                <a:chExt cx="720" cy="528"/>
              </a:xfrm>
            </p:grpSpPr>
            <p:grpSp>
              <p:nvGrpSpPr>
                <p:cNvPr id="11326" name="Group 42"/>
                <p:cNvGrpSpPr>
                  <a:grpSpLocks/>
                </p:cNvGrpSpPr>
                <p:nvPr/>
              </p:nvGrpSpPr>
              <p:grpSpPr bwMode="auto">
                <a:xfrm>
                  <a:off x="4176" y="2064"/>
                  <a:ext cx="288" cy="528"/>
                  <a:chOff x="1392" y="1872"/>
                  <a:chExt cx="288" cy="528"/>
                </a:xfrm>
              </p:grpSpPr>
              <p:sp>
                <p:nvSpPr>
                  <p:cNvPr id="11330" name="Text Box 43"/>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31" name="Rectangle 44"/>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1327" name="Line 45"/>
                <p:cNvSpPr>
                  <a:spLocks noChangeShapeType="1"/>
                </p:cNvSpPr>
                <p:nvPr/>
              </p:nvSpPr>
              <p:spPr bwMode="auto">
                <a:xfrm>
                  <a:off x="4416" y="2352"/>
                  <a:ext cx="240"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28" name="Text Box 46"/>
                <p:cNvSpPr txBox="1">
                  <a:spLocks noChangeArrowheads="1"/>
                </p:cNvSpPr>
                <p:nvPr/>
              </p:nvSpPr>
              <p:spPr bwMode="auto">
                <a:xfrm>
                  <a:off x="4608" y="2160"/>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F</a:t>
                  </a:r>
                </a:p>
              </p:txBody>
            </p:sp>
            <p:sp>
              <p:nvSpPr>
                <p:cNvPr id="11329" name="Oval 47"/>
                <p:cNvSpPr>
                  <a:spLocks noChangeArrowheads="1"/>
                </p:cNvSpPr>
                <p:nvPr/>
              </p:nvSpPr>
              <p:spPr bwMode="auto">
                <a:xfrm>
                  <a:off x="4426" y="2320"/>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3" name="Group 48"/>
              <p:cNvGrpSpPr>
                <a:grpSpLocks/>
              </p:cNvGrpSpPr>
              <p:nvPr/>
            </p:nvGrpSpPr>
            <p:grpSpPr bwMode="auto">
              <a:xfrm>
                <a:off x="2236" y="2688"/>
                <a:ext cx="308" cy="528"/>
                <a:chOff x="3600" y="2496"/>
                <a:chExt cx="308" cy="528"/>
              </a:xfrm>
            </p:grpSpPr>
            <p:grpSp>
              <p:nvGrpSpPr>
                <p:cNvPr id="11322" name="Group 49"/>
                <p:cNvGrpSpPr>
                  <a:grpSpLocks/>
                </p:cNvGrpSpPr>
                <p:nvPr/>
              </p:nvGrpSpPr>
              <p:grpSpPr bwMode="auto">
                <a:xfrm>
                  <a:off x="3600" y="2496"/>
                  <a:ext cx="288" cy="528"/>
                  <a:chOff x="1392" y="1872"/>
                  <a:chExt cx="288" cy="528"/>
                </a:xfrm>
              </p:grpSpPr>
              <p:sp>
                <p:nvSpPr>
                  <p:cNvPr id="11324" name="Text Box 50"/>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1325" name="Rectangle 51"/>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1323" name="Oval 52"/>
                <p:cNvSpPr>
                  <a:spLocks noChangeArrowheads="1"/>
                </p:cNvSpPr>
                <p:nvPr/>
              </p:nvSpPr>
              <p:spPr bwMode="auto">
                <a:xfrm>
                  <a:off x="3840" y="2737"/>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1304" name="Group 53"/>
              <p:cNvGrpSpPr>
                <a:grpSpLocks/>
              </p:cNvGrpSpPr>
              <p:nvPr/>
            </p:nvGrpSpPr>
            <p:grpSpPr bwMode="auto">
              <a:xfrm flipV="1">
                <a:off x="2535" y="2784"/>
                <a:ext cx="249" cy="192"/>
                <a:chOff x="3744" y="1872"/>
                <a:chExt cx="336" cy="96"/>
              </a:xfrm>
            </p:grpSpPr>
            <p:sp>
              <p:nvSpPr>
                <p:cNvPr id="11319" name="Line 54"/>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20" name="Line 55"/>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21" name="Line 56"/>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305" name="Group 57"/>
              <p:cNvGrpSpPr>
                <a:grpSpLocks/>
              </p:cNvGrpSpPr>
              <p:nvPr/>
            </p:nvGrpSpPr>
            <p:grpSpPr bwMode="auto">
              <a:xfrm>
                <a:off x="1986" y="2496"/>
                <a:ext cx="240" cy="336"/>
                <a:chOff x="1968" y="2496"/>
                <a:chExt cx="240" cy="336"/>
              </a:xfrm>
            </p:grpSpPr>
            <p:sp>
              <p:nvSpPr>
                <p:cNvPr id="11315" name="Line 58"/>
                <p:cNvSpPr>
                  <a:spLocks noChangeShapeType="1"/>
                </p:cNvSpPr>
                <p:nvPr/>
              </p:nvSpPr>
              <p:spPr bwMode="auto">
                <a:xfrm>
                  <a:off x="1968" y="2688"/>
                  <a:ext cx="96"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6" name="Line 59"/>
                <p:cNvSpPr>
                  <a:spLocks noChangeShapeType="1"/>
                </p:cNvSpPr>
                <p:nvPr/>
              </p:nvSpPr>
              <p:spPr bwMode="auto">
                <a:xfrm>
                  <a:off x="2064" y="2496"/>
                  <a:ext cx="0" cy="33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7" name="Line 60"/>
                <p:cNvSpPr>
                  <a:spLocks noChangeShapeType="1"/>
                </p:cNvSpPr>
                <p:nvPr/>
              </p:nvSpPr>
              <p:spPr bwMode="auto">
                <a:xfrm>
                  <a:off x="2064" y="283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8" name="Line 61"/>
                <p:cNvSpPr>
                  <a:spLocks noChangeShapeType="1"/>
                </p:cNvSpPr>
                <p:nvPr/>
              </p:nvSpPr>
              <p:spPr bwMode="auto">
                <a:xfrm>
                  <a:off x="2064" y="2496"/>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1306" name="Oval 62"/>
              <p:cNvSpPr>
                <a:spLocks noChangeArrowheads="1"/>
              </p:cNvSpPr>
              <p:nvPr/>
            </p:nvSpPr>
            <p:spPr bwMode="auto">
              <a:xfrm>
                <a:off x="2055" y="2661"/>
                <a:ext cx="48" cy="48"/>
              </a:xfrm>
              <a:prstGeom prst="ellipse">
                <a:avLst/>
              </a:prstGeom>
              <a:solidFill>
                <a:schemeClr val="tx2"/>
              </a:solidFill>
              <a:ln w="9525">
                <a:solidFill>
                  <a:schemeClr val="tx1"/>
                </a:solidFill>
                <a:round/>
                <a:headEnd/>
                <a:tailEnd/>
              </a:ln>
            </p:spPr>
            <p:txBody>
              <a:bodyPr wrap="none" anchor="ctr"/>
              <a:lstStyle/>
              <a:p>
                <a:endParaRPr lang="zh-CN" altLang="en-US"/>
              </a:p>
            </p:txBody>
          </p:sp>
          <p:grpSp>
            <p:nvGrpSpPr>
              <p:cNvPr id="11307" name="Group 63"/>
              <p:cNvGrpSpPr>
                <a:grpSpLocks/>
              </p:cNvGrpSpPr>
              <p:nvPr/>
            </p:nvGrpSpPr>
            <p:grpSpPr bwMode="auto">
              <a:xfrm>
                <a:off x="1539" y="2763"/>
                <a:ext cx="690" cy="357"/>
                <a:chOff x="1566" y="2763"/>
                <a:chExt cx="690" cy="357"/>
              </a:xfrm>
            </p:grpSpPr>
            <p:sp>
              <p:nvSpPr>
                <p:cNvPr id="11312" name="Oval 64"/>
                <p:cNvSpPr>
                  <a:spLocks noChangeArrowheads="1"/>
                </p:cNvSpPr>
                <p:nvPr/>
              </p:nvSpPr>
              <p:spPr bwMode="auto">
                <a:xfrm>
                  <a:off x="1566" y="2763"/>
                  <a:ext cx="48" cy="48"/>
                </a:xfrm>
                <a:prstGeom prst="ellipse">
                  <a:avLst/>
                </a:prstGeom>
                <a:solidFill>
                  <a:schemeClr val="tx2"/>
                </a:solidFill>
                <a:ln w="9525">
                  <a:solidFill>
                    <a:schemeClr val="tx2"/>
                  </a:solidFill>
                  <a:round/>
                  <a:headEnd/>
                  <a:tailEnd/>
                </a:ln>
              </p:spPr>
              <p:txBody>
                <a:bodyPr wrap="none" anchor="ctr"/>
                <a:lstStyle/>
                <a:p>
                  <a:endParaRPr lang="zh-CN" altLang="en-US"/>
                </a:p>
              </p:txBody>
            </p:sp>
            <p:sp>
              <p:nvSpPr>
                <p:cNvPr id="11313" name="Line 65"/>
                <p:cNvSpPr>
                  <a:spLocks noChangeShapeType="1"/>
                </p:cNvSpPr>
                <p:nvPr/>
              </p:nvSpPr>
              <p:spPr bwMode="auto">
                <a:xfrm flipH="1">
                  <a:off x="1584" y="3120"/>
                  <a:ext cx="67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4" name="Line 66"/>
                <p:cNvSpPr>
                  <a:spLocks noChangeShapeType="1"/>
                </p:cNvSpPr>
                <p:nvPr/>
              </p:nvSpPr>
              <p:spPr bwMode="auto">
                <a:xfrm flipV="1">
                  <a:off x="1584" y="2784"/>
                  <a:ext cx="0" cy="33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308" name="Group 67"/>
              <p:cNvGrpSpPr>
                <a:grpSpLocks/>
              </p:cNvGrpSpPr>
              <p:nvPr/>
            </p:nvGrpSpPr>
            <p:grpSpPr bwMode="auto">
              <a:xfrm flipV="1">
                <a:off x="1536" y="2208"/>
                <a:ext cx="690" cy="318"/>
                <a:chOff x="1566" y="2763"/>
                <a:chExt cx="690" cy="357"/>
              </a:xfrm>
            </p:grpSpPr>
            <p:sp>
              <p:nvSpPr>
                <p:cNvPr id="11309" name="Oval 68"/>
                <p:cNvSpPr>
                  <a:spLocks noChangeArrowheads="1"/>
                </p:cNvSpPr>
                <p:nvPr/>
              </p:nvSpPr>
              <p:spPr bwMode="auto">
                <a:xfrm>
                  <a:off x="1566" y="2763"/>
                  <a:ext cx="48" cy="48"/>
                </a:xfrm>
                <a:prstGeom prst="ellipse">
                  <a:avLst/>
                </a:prstGeom>
                <a:solidFill>
                  <a:schemeClr val="tx2"/>
                </a:solidFill>
                <a:ln w="9525">
                  <a:solidFill>
                    <a:schemeClr val="tx2"/>
                  </a:solidFill>
                  <a:round/>
                  <a:headEnd/>
                  <a:tailEnd/>
                </a:ln>
              </p:spPr>
              <p:txBody>
                <a:bodyPr wrap="none" anchor="ctr"/>
                <a:lstStyle/>
                <a:p>
                  <a:endParaRPr lang="zh-CN" altLang="en-US"/>
                </a:p>
              </p:txBody>
            </p:sp>
            <p:sp>
              <p:nvSpPr>
                <p:cNvPr id="11310" name="Line 69"/>
                <p:cNvSpPr>
                  <a:spLocks noChangeShapeType="1"/>
                </p:cNvSpPr>
                <p:nvPr/>
              </p:nvSpPr>
              <p:spPr bwMode="auto">
                <a:xfrm flipH="1">
                  <a:off x="1584" y="3120"/>
                  <a:ext cx="67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311" name="Line 70"/>
                <p:cNvSpPr>
                  <a:spLocks noChangeShapeType="1"/>
                </p:cNvSpPr>
                <p:nvPr/>
              </p:nvSpPr>
              <p:spPr bwMode="auto">
                <a:xfrm flipV="1">
                  <a:off x="1584" y="2784"/>
                  <a:ext cx="0" cy="33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grpSp>
        <p:nvGrpSpPr>
          <p:cNvPr id="18" name="Group 71"/>
          <p:cNvGrpSpPr>
            <a:grpSpLocks/>
          </p:cNvGrpSpPr>
          <p:nvPr/>
        </p:nvGrpSpPr>
        <p:grpSpPr bwMode="auto">
          <a:xfrm>
            <a:off x="1931988" y="2898775"/>
            <a:ext cx="1371600" cy="1738313"/>
            <a:chOff x="1920" y="2121"/>
            <a:chExt cx="864" cy="1095"/>
          </a:xfrm>
        </p:grpSpPr>
        <p:sp>
          <p:nvSpPr>
            <p:cNvPr id="11294" name="Text Box 72"/>
            <p:cNvSpPr txBox="1">
              <a:spLocks noChangeArrowheads="1"/>
            </p:cNvSpPr>
            <p:nvPr/>
          </p:nvSpPr>
          <p:spPr bwMode="auto">
            <a:xfrm>
              <a:off x="1920" y="2784"/>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sym typeface="Symbol" pitchFamily="18" charset="2"/>
                </a:rPr>
                <a:t></a:t>
              </a:r>
              <a:endParaRPr kumimoji="1" lang="zh-CN" altLang="en-US" sz="1800">
                <a:latin typeface="Arial" charset="0"/>
              </a:endParaRPr>
            </a:p>
          </p:txBody>
        </p:sp>
        <p:sp>
          <p:nvSpPr>
            <p:cNvPr id="11295" name="Text Box 73"/>
            <p:cNvSpPr txBox="1">
              <a:spLocks noChangeArrowheads="1"/>
            </p:cNvSpPr>
            <p:nvPr/>
          </p:nvSpPr>
          <p:spPr bwMode="auto">
            <a:xfrm>
              <a:off x="2496" y="2121"/>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sym typeface="Symbol" pitchFamily="18" charset="2"/>
                </a:rPr>
                <a:t></a:t>
              </a:r>
              <a:endParaRPr kumimoji="1" lang="zh-CN" altLang="en-US" sz="1800">
                <a:latin typeface="Arial" charset="0"/>
              </a:endParaRPr>
            </a:p>
          </p:txBody>
        </p:sp>
        <p:sp>
          <p:nvSpPr>
            <p:cNvPr id="11296" name="Text Box 74"/>
            <p:cNvSpPr txBox="1">
              <a:spLocks noChangeArrowheads="1"/>
            </p:cNvSpPr>
            <p:nvPr/>
          </p:nvSpPr>
          <p:spPr bwMode="auto">
            <a:xfrm>
              <a:off x="2496" y="2985"/>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sym typeface="Symbol" pitchFamily="18" charset="2"/>
                </a:rPr>
                <a:t></a:t>
              </a:r>
              <a:endParaRPr kumimoji="1" lang="zh-CN" altLang="en-US" sz="1800">
                <a:latin typeface="Arial" charset="0"/>
              </a:endParaRPr>
            </a:p>
          </p:txBody>
        </p:sp>
      </p:grpSp>
      <p:graphicFrame>
        <p:nvGraphicFramePr>
          <p:cNvPr id="673867" name="Object 75"/>
          <p:cNvGraphicFramePr>
            <a:graphicFrameLocks noChangeAspect="1"/>
          </p:cNvGraphicFramePr>
          <p:nvPr/>
        </p:nvGraphicFramePr>
        <p:xfrm>
          <a:off x="4598988" y="2408238"/>
          <a:ext cx="3938587" cy="2762250"/>
        </p:xfrm>
        <a:graphic>
          <a:graphicData uri="http://schemas.openxmlformats.org/presentationml/2006/ole">
            <p:oleObj spid="_x0000_s11361" name="Equation" r:id="rId4" imgW="2184400" imgH="1384300" progId="Equation.3">
              <p:embed/>
            </p:oleObj>
          </a:graphicData>
        </a:graphic>
      </p:graphicFrame>
      <p:graphicFrame>
        <p:nvGraphicFramePr>
          <p:cNvPr id="673868" name="Group 76"/>
          <p:cNvGraphicFramePr>
            <a:graphicFrameLocks noGrp="1"/>
          </p:cNvGraphicFramePr>
          <p:nvPr/>
        </p:nvGraphicFramePr>
        <p:xfrm>
          <a:off x="1379538" y="4810125"/>
          <a:ext cx="2057400" cy="1676400"/>
        </p:xfrm>
        <a:graphic>
          <a:graphicData uri="http://schemas.openxmlformats.org/drawingml/2006/table">
            <a:tbl>
              <a:tblPr/>
              <a:tblGrid>
                <a:gridCol w="1295400"/>
                <a:gridCol w="762000"/>
              </a:tblGrid>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A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496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673888" name="Text Box 96"/>
          <p:cNvSpPr txBox="1">
            <a:spLocks noChangeArrowheads="1"/>
          </p:cNvSpPr>
          <p:nvPr/>
        </p:nvSpPr>
        <p:spPr bwMode="auto">
          <a:xfrm>
            <a:off x="4522788" y="5341938"/>
            <a:ext cx="3429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a:latin typeface="Arial" charset="0"/>
              </a:rPr>
              <a:t>电路功能：异或电路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3795"/>
                                        </p:tgtEl>
                                        <p:attrNameLst>
                                          <p:attrName>style.visibility</p:attrName>
                                        </p:attrNameLst>
                                      </p:cBhvr>
                                      <p:to>
                                        <p:strVal val="visible"/>
                                      </p:to>
                                    </p:set>
                                    <p:anim calcmode="lin" valueType="num">
                                      <p:cBhvr additive="base">
                                        <p:cTn id="7" dur="500" fill="hold"/>
                                        <p:tgtEl>
                                          <p:spTgt spid="673795"/>
                                        </p:tgtEl>
                                        <p:attrNameLst>
                                          <p:attrName>ppt_x</p:attrName>
                                        </p:attrNameLst>
                                      </p:cBhvr>
                                      <p:tavLst>
                                        <p:tav tm="0">
                                          <p:val>
                                            <p:strVal val="0-#ppt_w/2"/>
                                          </p:val>
                                        </p:tav>
                                        <p:tav tm="100000">
                                          <p:val>
                                            <p:strVal val="#ppt_x"/>
                                          </p:val>
                                        </p:tav>
                                      </p:tavLst>
                                    </p:anim>
                                    <p:anim calcmode="lin" valueType="num">
                                      <p:cBhvr additive="base">
                                        <p:cTn id="8" dur="500" fill="hold"/>
                                        <p:tgtEl>
                                          <p:spTgt spid="6737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73867"/>
                                        </p:tgtEl>
                                        <p:attrNameLst>
                                          <p:attrName>style.visibility</p:attrName>
                                        </p:attrNameLst>
                                      </p:cBhvr>
                                      <p:to>
                                        <p:strVal val="visible"/>
                                      </p:to>
                                    </p:set>
                                    <p:anim calcmode="lin" valueType="num">
                                      <p:cBhvr additive="base">
                                        <p:cTn id="28" dur="500" fill="hold"/>
                                        <p:tgtEl>
                                          <p:spTgt spid="673867"/>
                                        </p:tgtEl>
                                        <p:attrNameLst>
                                          <p:attrName>ppt_x</p:attrName>
                                        </p:attrNameLst>
                                      </p:cBhvr>
                                      <p:tavLst>
                                        <p:tav tm="0">
                                          <p:val>
                                            <p:strVal val="#ppt_x"/>
                                          </p:val>
                                        </p:tav>
                                        <p:tav tm="100000">
                                          <p:val>
                                            <p:strVal val="#ppt_x"/>
                                          </p:val>
                                        </p:tav>
                                      </p:tavLst>
                                    </p:anim>
                                    <p:anim calcmode="lin" valueType="num">
                                      <p:cBhvr additive="base">
                                        <p:cTn id="29" dur="500" fill="hold"/>
                                        <p:tgtEl>
                                          <p:spTgt spid="67386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673868"/>
                                        </p:tgtEl>
                                        <p:attrNameLst>
                                          <p:attrName>style.visibility</p:attrName>
                                        </p:attrNameLst>
                                      </p:cBhvr>
                                      <p:to>
                                        <p:strVal val="visible"/>
                                      </p:to>
                                    </p:set>
                                    <p:animEffect transition="in" filter="blinds(horizontal)">
                                      <p:cBhvr>
                                        <p:cTn id="34" dur="500"/>
                                        <p:tgtEl>
                                          <p:spTgt spid="6738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73888"/>
                                        </p:tgtEl>
                                        <p:attrNameLst>
                                          <p:attrName>style.visibility</p:attrName>
                                        </p:attrNameLst>
                                      </p:cBhvr>
                                      <p:to>
                                        <p:strVal val="visible"/>
                                      </p:to>
                                    </p:set>
                                    <p:animEffect transition="in" filter="blinds(horizontal)">
                                      <p:cBhvr>
                                        <p:cTn id="39" dur="500"/>
                                        <p:tgtEl>
                                          <p:spTgt spid="673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autoUpdateAnimBg="0"/>
      <p:bldP spid="67388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A02B4F3-75B9-47C1-8CE4-523D7F57DC17}" type="slidenum">
              <a:rPr lang="ko-KR" altLang="en-US" sz="1600" smtClean="0">
                <a:solidFill>
                  <a:schemeClr val="accent2"/>
                </a:solidFill>
                <a:latin typeface="Verdana" pitchFamily="34" charset="0"/>
                <a:ea typeface="Gulim" pitchFamily="34" charset="-127"/>
              </a:rPr>
              <a:pPr/>
              <a:t>12</a:t>
            </a:fld>
            <a:endParaRPr lang="en-US" altLang="ko-KR" sz="1600" smtClean="0">
              <a:solidFill>
                <a:schemeClr val="accent2"/>
              </a:solidFill>
              <a:latin typeface="Verdana" pitchFamily="34" charset="0"/>
              <a:ea typeface="Gulim" pitchFamily="34" charset="-127"/>
            </a:endParaRPr>
          </a:p>
        </p:txBody>
      </p:sp>
      <p:sp>
        <p:nvSpPr>
          <p:cNvPr id="26627" name="Rectangle 2"/>
          <p:cNvSpPr>
            <a:spLocks noGrp="1" noChangeArrowheads="1"/>
          </p:cNvSpPr>
          <p:nvPr>
            <p:ph type="title"/>
          </p:nvPr>
        </p:nvSpPr>
        <p:spPr>
          <a:xfrm>
            <a:off x="1731963" y="195263"/>
            <a:ext cx="7772400" cy="677862"/>
          </a:xfrm>
        </p:spPr>
        <p:txBody>
          <a:bodyPr/>
          <a:lstStyle/>
          <a:p>
            <a:r>
              <a:rPr lang="zh-CN" altLang="en-US" smtClean="0">
                <a:solidFill>
                  <a:srgbClr val="FFCC00"/>
                </a:solidFill>
                <a:latin typeface="Arial" charset="0"/>
                <a:ea typeface="黑体" pitchFamily="49" charset="-122"/>
              </a:rPr>
              <a:t>简单的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例子（</a:t>
            </a:r>
            <a:r>
              <a:rPr lang="en-US" altLang="zh-CN" smtClean="0">
                <a:solidFill>
                  <a:srgbClr val="FFCC00"/>
                </a:solidFill>
                <a:latin typeface="Arial" charset="0"/>
                <a:ea typeface="黑体" pitchFamily="49" charset="-122"/>
              </a:rPr>
              <a:t>2/3</a:t>
            </a:r>
            <a:r>
              <a:rPr lang="zh-CN" altLang="en-US" smtClean="0">
                <a:solidFill>
                  <a:srgbClr val="FFCC00"/>
                </a:solidFill>
                <a:latin typeface="Arial" charset="0"/>
                <a:ea typeface="黑体" pitchFamily="49" charset="-122"/>
              </a:rPr>
              <a:t>）</a:t>
            </a:r>
          </a:p>
        </p:txBody>
      </p:sp>
      <p:sp>
        <p:nvSpPr>
          <p:cNvPr id="386051" name="Rectangle 3"/>
          <p:cNvSpPr>
            <a:spLocks noGrp="1" noChangeArrowheads="1"/>
          </p:cNvSpPr>
          <p:nvPr>
            <p:ph type="body" idx="1"/>
          </p:nvPr>
        </p:nvSpPr>
        <p:spPr>
          <a:xfrm>
            <a:off x="631825" y="1330325"/>
            <a:ext cx="7348538" cy="2232025"/>
          </a:xfrm>
        </p:spPr>
        <p:txBody>
          <a:bodyPr/>
          <a:lstStyle/>
          <a:p>
            <a:pPr algn="just">
              <a:lnSpc>
                <a:spcPct val="90000"/>
              </a:lnSpc>
              <a:buFont typeface="Wingdings" pitchFamily="2" charset="2"/>
              <a:buNone/>
            </a:pPr>
            <a:r>
              <a:rPr kumimoji="1" lang="en-US" altLang="zh-CN" sz="2400" smtClean="0">
                <a:solidFill>
                  <a:srgbClr val="FF0066"/>
                </a:solidFill>
                <a:latin typeface="Arial" charset="0"/>
                <a:ea typeface="宋体" charset="-122"/>
              </a:rPr>
              <a:t>【</a:t>
            </a:r>
            <a:r>
              <a:rPr kumimoji="1"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2.15】</a:t>
            </a:r>
            <a:r>
              <a:rPr lang="zh-CN" altLang="en-US" sz="2400" smtClean="0">
                <a:solidFill>
                  <a:srgbClr val="CC6600"/>
                </a:solidFill>
                <a:latin typeface="Arial" charset="0"/>
                <a:ea typeface="宋体" charset="-122"/>
              </a:rPr>
              <a:t>三态驱动器</a:t>
            </a:r>
          </a:p>
          <a:p>
            <a:pPr algn="just">
              <a:lnSpc>
                <a:spcPct val="90000"/>
              </a:lnSpc>
              <a:buFont typeface="Wingdings" pitchFamily="2" charset="2"/>
              <a:buNone/>
            </a:pPr>
            <a:r>
              <a:rPr lang="zh-CN" altLang="en-US" smtClean="0">
                <a:latin typeface="宋体" charset="-122"/>
                <a:ea typeface="宋体" charset="-122"/>
              </a:rPr>
              <a:t>			</a:t>
            </a:r>
            <a:r>
              <a:rPr lang="en-US" altLang="zh-CN" sz="2200" smtClean="0">
                <a:latin typeface="Times New Roman" pitchFamily="18" charset="0"/>
                <a:ea typeface="宋体" charset="-122"/>
              </a:rPr>
              <a:t>module  trist2(out,in,enable);</a:t>
            </a:r>
          </a:p>
          <a:p>
            <a:pPr algn="just">
              <a:lnSpc>
                <a:spcPct val="90000"/>
              </a:lnSpc>
              <a:spcBef>
                <a:spcPct val="0"/>
              </a:spcBef>
              <a:buClrTx/>
              <a:buFontTx/>
              <a:buNone/>
            </a:pPr>
            <a:r>
              <a:rPr lang="en-US" altLang="zh-CN" sz="2200" smtClean="0">
                <a:latin typeface="Times New Roman" pitchFamily="18" charset="0"/>
                <a:ea typeface="宋体" charset="-122"/>
              </a:rPr>
              <a:t> 		     	     output  out;</a:t>
            </a:r>
          </a:p>
          <a:p>
            <a:pPr algn="just">
              <a:lnSpc>
                <a:spcPct val="90000"/>
              </a:lnSpc>
              <a:spcBef>
                <a:spcPct val="0"/>
              </a:spcBef>
              <a:buClrTx/>
              <a:buFontTx/>
              <a:buNone/>
            </a:pPr>
            <a:r>
              <a:rPr lang="en-US" altLang="zh-CN" sz="2200" smtClean="0">
                <a:latin typeface="Times New Roman" pitchFamily="18" charset="0"/>
                <a:ea typeface="宋体" charset="-122"/>
              </a:rPr>
              <a:t>                	     input   in, enable;</a:t>
            </a:r>
          </a:p>
          <a:p>
            <a:pPr algn="just">
              <a:lnSpc>
                <a:spcPct val="90000"/>
              </a:lnSpc>
              <a:spcBef>
                <a:spcPct val="0"/>
              </a:spcBef>
              <a:buClrTx/>
              <a:buFontTx/>
              <a:buNone/>
            </a:pPr>
            <a:r>
              <a:rPr lang="en-US" altLang="zh-CN" sz="2200" smtClean="0">
                <a:latin typeface="Times New Roman" pitchFamily="18" charset="0"/>
                <a:ea typeface="宋体" charset="-122"/>
              </a:rPr>
              <a:t>                	     </a:t>
            </a:r>
            <a:r>
              <a:rPr lang="en-US" altLang="zh-CN" sz="2200" smtClean="0">
                <a:solidFill>
                  <a:srgbClr val="FF0066"/>
                </a:solidFill>
                <a:latin typeface="Times New Roman" pitchFamily="18" charset="0"/>
                <a:ea typeface="宋体" charset="-122"/>
              </a:rPr>
              <a:t>bufif1</a:t>
            </a:r>
            <a:r>
              <a:rPr lang="en-US" altLang="zh-CN" sz="2200" smtClean="0">
                <a:latin typeface="Times New Roman" pitchFamily="18" charset="0"/>
                <a:ea typeface="宋体" charset="-122"/>
              </a:rPr>
              <a:t>  </a:t>
            </a:r>
            <a:r>
              <a:rPr lang="en-US" altLang="zh-CN" sz="2200" smtClean="0">
                <a:solidFill>
                  <a:srgbClr val="990099"/>
                </a:solidFill>
                <a:latin typeface="Times New Roman" pitchFamily="18" charset="0"/>
                <a:ea typeface="宋体" charset="-122"/>
              </a:rPr>
              <a:t>mybuf</a:t>
            </a:r>
            <a:r>
              <a:rPr lang="en-US" altLang="zh-CN" sz="2200" smtClean="0">
                <a:latin typeface="Times New Roman" pitchFamily="18" charset="0"/>
                <a:ea typeface="宋体" charset="-122"/>
              </a:rPr>
              <a:t>(out,in,enable);</a:t>
            </a:r>
          </a:p>
          <a:p>
            <a:pPr algn="just">
              <a:lnSpc>
                <a:spcPct val="90000"/>
              </a:lnSpc>
              <a:spcBef>
                <a:spcPct val="0"/>
              </a:spcBef>
              <a:buClrTx/>
              <a:buFontTx/>
              <a:buNone/>
            </a:pPr>
            <a:r>
              <a:rPr lang="en-US" altLang="zh-CN" sz="2200" smtClean="0">
                <a:latin typeface="Times New Roman" pitchFamily="18" charset="0"/>
                <a:ea typeface="宋体" charset="-122"/>
              </a:rPr>
              <a:t>			endmodule</a:t>
            </a:r>
          </a:p>
        </p:txBody>
      </p:sp>
      <p:sp>
        <p:nvSpPr>
          <p:cNvPr id="386052" name="AutoShape 4"/>
          <p:cNvSpPr>
            <a:spLocks noChangeArrowheads="1"/>
          </p:cNvSpPr>
          <p:nvPr/>
        </p:nvSpPr>
        <p:spPr bwMode="auto">
          <a:xfrm>
            <a:off x="4230688" y="3351213"/>
            <a:ext cx="1484312" cy="381000"/>
          </a:xfrm>
          <a:prstGeom prst="wedgeRoundRectCallout">
            <a:avLst>
              <a:gd name="adj1" fmla="val -46148"/>
              <a:gd name="adj2" fmla="val -118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Arial" charset="0"/>
                <a:ea typeface="楷体_GB2312" pitchFamily="49" charset="-122"/>
              </a:rPr>
              <a:t>例化元件名</a:t>
            </a:r>
          </a:p>
        </p:txBody>
      </p:sp>
      <p:sp>
        <p:nvSpPr>
          <p:cNvPr id="386053" name="AutoShape 5"/>
          <p:cNvSpPr>
            <a:spLocks noChangeArrowheads="1"/>
          </p:cNvSpPr>
          <p:nvPr/>
        </p:nvSpPr>
        <p:spPr bwMode="auto">
          <a:xfrm>
            <a:off x="919163" y="2551113"/>
            <a:ext cx="1701800" cy="381000"/>
          </a:xfrm>
          <a:prstGeom prst="wedgeRoundRectCallout">
            <a:avLst>
              <a:gd name="adj1" fmla="val 70338"/>
              <a:gd name="adj2" fmla="val 56667"/>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门元件关键字</a:t>
            </a:r>
          </a:p>
        </p:txBody>
      </p:sp>
      <p:sp>
        <p:nvSpPr>
          <p:cNvPr id="386054" name="Rectangle 6"/>
          <p:cNvSpPr>
            <a:spLocks noChangeArrowheads="1"/>
          </p:cNvSpPr>
          <p:nvPr/>
        </p:nvSpPr>
        <p:spPr bwMode="auto">
          <a:xfrm>
            <a:off x="4267200" y="4414838"/>
            <a:ext cx="4598988" cy="1503362"/>
          </a:xfrm>
          <a:prstGeom prst="rect">
            <a:avLst/>
          </a:prstGeom>
          <a:solidFill>
            <a:srgbClr val="CCEC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algn="l" defTabSz="2716213" eaLnBrk="1" hangingPunct="1">
              <a:buClr>
                <a:srgbClr val="3333FF"/>
              </a:buClr>
              <a:buFont typeface="Wingdings" pitchFamily="2" charset="2"/>
              <a:buNone/>
            </a:pPr>
            <a:r>
              <a:rPr lang="zh-CN" altLang="en-US">
                <a:solidFill>
                  <a:srgbClr val="FF0000"/>
                </a:solidFill>
                <a:latin typeface="Arial" charset="0"/>
                <a:ea typeface="楷体_GB2312" pitchFamily="49" charset="-122"/>
              </a:rPr>
              <a:t>门元件例化</a:t>
            </a:r>
            <a:r>
              <a:rPr lang="en-US" altLang="zh-CN">
                <a:latin typeface="Arial" charset="0"/>
                <a:ea typeface="楷体_GB2312" pitchFamily="49" charset="-122"/>
              </a:rPr>
              <a:t>——</a:t>
            </a:r>
            <a:r>
              <a:rPr lang="zh-CN" altLang="en-US">
                <a:latin typeface="Arial" charset="0"/>
                <a:ea typeface="楷体_GB2312" pitchFamily="49" charset="-122"/>
              </a:rPr>
              <a:t>程序通过调用一个在</a:t>
            </a:r>
            <a:r>
              <a:rPr lang="en-US" altLang="zh-CN">
                <a:latin typeface="Arial" charset="0"/>
                <a:ea typeface="楷体_GB2312" pitchFamily="49" charset="-122"/>
              </a:rPr>
              <a:t>Verilog</a:t>
            </a:r>
            <a:r>
              <a:rPr lang="zh-CN" altLang="en-US">
                <a:latin typeface="Arial" charset="0"/>
                <a:ea typeface="楷体_GB2312" pitchFamily="49" charset="-122"/>
              </a:rPr>
              <a:t>语言库中现存的实例门元件来实现某逻辑门功能。</a:t>
            </a:r>
            <a:endParaRPr kumimoji="1" lang="zh-CN" altLang="en-US" b="0">
              <a:latin typeface="Arial" charset="0"/>
              <a:ea typeface="楷体_GB2312" pitchFamily="49" charset="-122"/>
            </a:endParaRPr>
          </a:p>
        </p:txBody>
      </p:sp>
      <p:sp>
        <p:nvSpPr>
          <p:cNvPr id="386055" name="Rectangle 7"/>
          <p:cNvSpPr>
            <a:spLocks noChangeArrowheads="1"/>
          </p:cNvSpPr>
          <p:nvPr/>
        </p:nvSpPr>
        <p:spPr bwMode="auto">
          <a:xfrm>
            <a:off x="625475" y="4311650"/>
            <a:ext cx="3190875" cy="1803400"/>
          </a:xfrm>
          <a:prstGeom prst="rect">
            <a:avLst/>
          </a:prstGeom>
          <a:solidFill>
            <a:srgbClr val="99FFCC"/>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p>
            <a:pPr algn="l" eaLnBrk="1" hangingPunct="1">
              <a:lnSpc>
                <a:spcPct val="100000"/>
              </a:lnSpc>
              <a:spcBef>
                <a:spcPct val="50000"/>
              </a:spcBef>
              <a:buClrTx/>
              <a:buFontTx/>
              <a:buNone/>
            </a:pPr>
            <a:r>
              <a:rPr lang="zh-CN" altLang="en-US" sz="1600">
                <a:solidFill>
                  <a:srgbClr val="FF33CC"/>
                </a:solidFill>
                <a:latin typeface="Tahoma" pitchFamily="34" charset="0"/>
              </a:rPr>
              <a:t>      </a:t>
            </a:r>
            <a:r>
              <a:rPr lang="en-US" altLang="zh-CN" sz="1600">
                <a:latin typeface="Arial" charset="0"/>
              </a:rPr>
              <a:t>Inputs               |   Output</a:t>
            </a:r>
          </a:p>
          <a:p>
            <a:pPr algn="l" eaLnBrk="1" hangingPunct="1">
              <a:lnSpc>
                <a:spcPct val="100000"/>
              </a:lnSpc>
              <a:spcBef>
                <a:spcPct val="50000"/>
              </a:spcBef>
              <a:buClrTx/>
              <a:buFontTx/>
              <a:buNone/>
            </a:pPr>
            <a:r>
              <a:rPr lang="en-US" altLang="zh-CN" sz="1600">
                <a:latin typeface="Arial" charset="0"/>
              </a:rPr>
              <a:t>  in       enable	|      out</a:t>
            </a:r>
          </a:p>
          <a:p>
            <a:pPr algn="l" eaLnBrk="1" hangingPunct="1">
              <a:lnSpc>
                <a:spcPct val="100000"/>
              </a:lnSpc>
              <a:spcBef>
                <a:spcPct val="50000"/>
              </a:spcBef>
              <a:buClrTx/>
              <a:buFontTx/>
              <a:buNone/>
            </a:pPr>
            <a:r>
              <a:rPr lang="en-US" altLang="zh-CN" sz="1600">
                <a:latin typeface="Arial" charset="0"/>
              </a:rPr>
              <a:t>  X	 0	|        Z</a:t>
            </a:r>
          </a:p>
          <a:p>
            <a:pPr algn="l" eaLnBrk="1" hangingPunct="1">
              <a:lnSpc>
                <a:spcPct val="100000"/>
              </a:lnSpc>
              <a:spcBef>
                <a:spcPct val="50000"/>
              </a:spcBef>
              <a:buClrTx/>
              <a:buFontTx/>
              <a:buNone/>
            </a:pPr>
            <a:r>
              <a:rPr lang="en-US" altLang="zh-CN" sz="1600">
                <a:latin typeface="Arial" charset="0"/>
              </a:rPr>
              <a:t>  1	 1	|        1</a:t>
            </a:r>
          </a:p>
          <a:p>
            <a:pPr algn="l" eaLnBrk="1" hangingPunct="1">
              <a:lnSpc>
                <a:spcPct val="100000"/>
              </a:lnSpc>
              <a:spcBef>
                <a:spcPct val="50000"/>
              </a:spcBef>
              <a:buClrTx/>
              <a:buFontTx/>
              <a:buNone/>
            </a:pPr>
            <a:r>
              <a:rPr lang="en-US" altLang="zh-CN" sz="1600">
                <a:latin typeface="Arial" charset="0"/>
              </a:rPr>
              <a:t>  0	 1	|        0</a:t>
            </a:r>
          </a:p>
        </p:txBody>
      </p:sp>
      <p:sp>
        <p:nvSpPr>
          <p:cNvPr id="386056" name="Text Box 8"/>
          <p:cNvSpPr txBox="1">
            <a:spLocks noChangeArrowheads="1"/>
          </p:cNvSpPr>
          <p:nvPr/>
        </p:nvSpPr>
        <p:spPr bwMode="auto">
          <a:xfrm>
            <a:off x="892175" y="3665538"/>
            <a:ext cx="25257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a:solidFill>
                  <a:srgbClr val="CC0000"/>
                </a:solidFill>
                <a:latin typeface="Arial" charset="0"/>
                <a:ea typeface="楷体_GB2312" pitchFamily="49" charset="-122"/>
              </a:rPr>
              <a:t>bufif1</a:t>
            </a:r>
            <a:r>
              <a:rPr lang="zh-CN" altLang="en-US">
                <a:solidFill>
                  <a:srgbClr val="CC0000"/>
                </a:solidFill>
                <a:latin typeface="Arial" charset="0"/>
                <a:ea typeface="楷体_GB2312" pitchFamily="49" charset="-122"/>
              </a:rPr>
              <a:t>的</a:t>
            </a:r>
            <a:r>
              <a:rPr lang="zh-CN" altLang="en-US">
                <a:solidFill>
                  <a:srgbClr val="CC0000"/>
                </a:solidFill>
                <a:latin typeface="楷体_GB2312" pitchFamily="49" charset="-122"/>
                <a:ea typeface="楷体_GB2312" pitchFamily="49" charset="-122"/>
              </a:rPr>
              <a:t>真值表</a:t>
            </a:r>
          </a:p>
        </p:txBody>
      </p:sp>
      <p:sp>
        <p:nvSpPr>
          <p:cNvPr id="386058" name="Rectangle 10"/>
          <p:cNvSpPr>
            <a:spLocks noChangeArrowheads="1"/>
          </p:cNvSpPr>
          <p:nvPr/>
        </p:nvSpPr>
        <p:spPr bwMode="auto">
          <a:xfrm>
            <a:off x="2763838" y="2741613"/>
            <a:ext cx="4049712" cy="423862"/>
          </a:xfrm>
          <a:prstGeom prst="rect">
            <a:avLst/>
          </a:prstGeom>
          <a:noFill/>
          <a:ln w="19050">
            <a:solidFill>
              <a:srgbClr val="FF0000"/>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86059" name="AutoShape 11" descr="80%"/>
          <p:cNvSpPr>
            <a:spLocks noChangeArrowheads="1"/>
          </p:cNvSpPr>
          <p:nvPr/>
        </p:nvSpPr>
        <p:spPr bwMode="auto">
          <a:xfrm rot="-133237">
            <a:off x="5000625" y="784225"/>
            <a:ext cx="4503738" cy="1092200"/>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kumimoji="1" lang="zh-CN" altLang="en-US" sz="2800">
                <a:solidFill>
                  <a:srgbClr val="006600"/>
                </a:solidFill>
                <a:latin typeface="Times New Roman" pitchFamily="18" charset="0"/>
                <a:ea typeface="华文行楷" pitchFamily="2" charset="-122"/>
              </a:rPr>
              <a:t>门元件例化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6051"/>
                                        </p:tgtEl>
                                        <p:attrNameLst>
                                          <p:attrName>style.visibility</p:attrName>
                                        </p:attrNameLst>
                                      </p:cBhvr>
                                      <p:to>
                                        <p:strVal val="visible"/>
                                      </p:to>
                                    </p:set>
                                    <p:anim calcmode="lin" valueType="num">
                                      <p:cBhvr additive="base">
                                        <p:cTn id="7" dur="500" fill="hold"/>
                                        <p:tgtEl>
                                          <p:spTgt spid="386051"/>
                                        </p:tgtEl>
                                        <p:attrNameLst>
                                          <p:attrName>ppt_x</p:attrName>
                                        </p:attrNameLst>
                                      </p:cBhvr>
                                      <p:tavLst>
                                        <p:tav tm="0">
                                          <p:val>
                                            <p:strVal val="0-#ppt_w/2"/>
                                          </p:val>
                                        </p:tav>
                                        <p:tav tm="100000">
                                          <p:val>
                                            <p:strVal val="#ppt_x"/>
                                          </p:val>
                                        </p:tav>
                                      </p:tavLst>
                                    </p:anim>
                                    <p:anim calcmode="lin" valueType="num">
                                      <p:cBhvr additive="base">
                                        <p:cTn id="8" dur="500" fill="hold"/>
                                        <p:tgtEl>
                                          <p:spTgt spid="386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6058"/>
                                        </p:tgtEl>
                                        <p:attrNameLst>
                                          <p:attrName>style.visibility</p:attrName>
                                        </p:attrNameLst>
                                      </p:cBhvr>
                                      <p:to>
                                        <p:strVal val="visible"/>
                                      </p:to>
                                    </p:set>
                                    <p:anim calcmode="lin" valueType="num">
                                      <p:cBhvr>
                                        <p:cTn id="13" dur="500" fill="hold"/>
                                        <p:tgtEl>
                                          <p:spTgt spid="386058"/>
                                        </p:tgtEl>
                                        <p:attrNameLst>
                                          <p:attrName>ppt_w</p:attrName>
                                        </p:attrNameLst>
                                      </p:cBhvr>
                                      <p:tavLst>
                                        <p:tav tm="0">
                                          <p:val>
                                            <p:fltVal val="0"/>
                                          </p:val>
                                        </p:tav>
                                        <p:tav tm="100000">
                                          <p:val>
                                            <p:strVal val="#ppt_w"/>
                                          </p:val>
                                        </p:tav>
                                      </p:tavLst>
                                    </p:anim>
                                    <p:anim calcmode="lin" valueType="num">
                                      <p:cBhvr>
                                        <p:cTn id="14" dur="500" fill="hold"/>
                                        <p:tgtEl>
                                          <p:spTgt spid="386058"/>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386054"/>
                                        </p:tgtEl>
                                        <p:attrNameLst>
                                          <p:attrName>style.visibility</p:attrName>
                                        </p:attrNameLst>
                                      </p:cBhvr>
                                      <p:to>
                                        <p:strVal val="visible"/>
                                      </p:to>
                                    </p:set>
                                    <p:anim calcmode="lin" valueType="num">
                                      <p:cBhvr additive="base">
                                        <p:cTn id="18" dur="500" fill="hold"/>
                                        <p:tgtEl>
                                          <p:spTgt spid="386054"/>
                                        </p:tgtEl>
                                        <p:attrNameLst>
                                          <p:attrName>ppt_x</p:attrName>
                                        </p:attrNameLst>
                                      </p:cBhvr>
                                      <p:tavLst>
                                        <p:tav tm="0">
                                          <p:val>
                                            <p:strVal val="1+#ppt_w/2"/>
                                          </p:val>
                                        </p:tav>
                                        <p:tav tm="100000">
                                          <p:val>
                                            <p:strVal val="#ppt_x"/>
                                          </p:val>
                                        </p:tav>
                                      </p:tavLst>
                                    </p:anim>
                                    <p:anim calcmode="lin" valueType="num">
                                      <p:cBhvr additive="base">
                                        <p:cTn id="19"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86053"/>
                                        </p:tgtEl>
                                        <p:attrNameLst>
                                          <p:attrName>style.visibility</p:attrName>
                                        </p:attrNameLst>
                                      </p:cBhvr>
                                      <p:to>
                                        <p:strVal val="visible"/>
                                      </p:to>
                                    </p:set>
                                    <p:animEffect transition="in" filter="dissolve">
                                      <p:cBhvr>
                                        <p:cTn id="24" dur="500"/>
                                        <p:tgtEl>
                                          <p:spTgt spid="3860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6052"/>
                                        </p:tgtEl>
                                        <p:attrNameLst>
                                          <p:attrName>style.visibility</p:attrName>
                                        </p:attrNameLst>
                                      </p:cBhvr>
                                      <p:to>
                                        <p:strVal val="visible"/>
                                      </p:to>
                                    </p:set>
                                    <p:animEffect transition="in" filter="dissolve">
                                      <p:cBhvr>
                                        <p:cTn id="29" dur="500"/>
                                        <p:tgtEl>
                                          <p:spTgt spid="3860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386056"/>
                                        </p:tgtEl>
                                        <p:attrNameLst>
                                          <p:attrName>style.visibility</p:attrName>
                                        </p:attrNameLst>
                                      </p:cBhvr>
                                      <p:to>
                                        <p:strVal val="visible"/>
                                      </p:to>
                                    </p:set>
                                    <p:anim calcmode="lin" valueType="num">
                                      <p:cBhvr>
                                        <p:cTn id="34" dur="500" fill="hold"/>
                                        <p:tgtEl>
                                          <p:spTgt spid="386056"/>
                                        </p:tgtEl>
                                        <p:attrNameLst>
                                          <p:attrName>ppt_w</p:attrName>
                                        </p:attrNameLst>
                                      </p:cBhvr>
                                      <p:tavLst>
                                        <p:tav tm="0">
                                          <p:val>
                                            <p:fltVal val="0"/>
                                          </p:val>
                                        </p:tav>
                                        <p:tav tm="100000">
                                          <p:val>
                                            <p:strVal val="#ppt_w"/>
                                          </p:val>
                                        </p:tav>
                                      </p:tavLst>
                                    </p:anim>
                                    <p:anim calcmode="lin" valueType="num">
                                      <p:cBhvr>
                                        <p:cTn id="35" dur="500" fill="hold"/>
                                        <p:tgtEl>
                                          <p:spTgt spid="38605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12" fill="hold" grpId="0" nodeType="afterEffect">
                                  <p:stCondLst>
                                    <p:cond delay="0"/>
                                  </p:stCondLst>
                                  <p:childTnLst>
                                    <p:set>
                                      <p:cBhvr>
                                        <p:cTn id="38" dur="1" fill="hold">
                                          <p:stCondLst>
                                            <p:cond delay="0"/>
                                          </p:stCondLst>
                                        </p:cTn>
                                        <p:tgtEl>
                                          <p:spTgt spid="386055"/>
                                        </p:tgtEl>
                                        <p:attrNameLst>
                                          <p:attrName>style.visibility</p:attrName>
                                        </p:attrNameLst>
                                      </p:cBhvr>
                                      <p:to>
                                        <p:strVal val="visible"/>
                                      </p:to>
                                    </p:set>
                                    <p:anim calcmode="lin" valueType="num">
                                      <p:cBhvr additive="base">
                                        <p:cTn id="39" dur="500" fill="hold"/>
                                        <p:tgtEl>
                                          <p:spTgt spid="386055"/>
                                        </p:tgtEl>
                                        <p:attrNameLst>
                                          <p:attrName>ppt_x</p:attrName>
                                        </p:attrNameLst>
                                      </p:cBhvr>
                                      <p:tavLst>
                                        <p:tav tm="0">
                                          <p:val>
                                            <p:strVal val="0-#ppt_w/2"/>
                                          </p:val>
                                        </p:tav>
                                        <p:tav tm="100000">
                                          <p:val>
                                            <p:strVal val="#ppt_x"/>
                                          </p:val>
                                        </p:tav>
                                      </p:tavLst>
                                    </p:anim>
                                    <p:anim calcmode="lin" valueType="num">
                                      <p:cBhvr additive="base">
                                        <p:cTn id="40"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386059"/>
                                        </p:tgtEl>
                                        <p:attrNameLst>
                                          <p:attrName>style.visibility</p:attrName>
                                        </p:attrNameLst>
                                      </p:cBhvr>
                                      <p:to>
                                        <p:strVal val="visible"/>
                                      </p:to>
                                    </p:set>
                                    <p:anim calcmode="lin" valueType="num">
                                      <p:cBhvr>
                                        <p:cTn id="45" dur="500" fill="hold"/>
                                        <p:tgtEl>
                                          <p:spTgt spid="386059"/>
                                        </p:tgtEl>
                                        <p:attrNameLst>
                                          <p:attrName>ppt_w</p:attrName>
                                        </p:attrNameLst>
                                      </p:cBhvr>
                                      <p:tavLst>
                                        <p:tav tm="0">
                                          <p:val>
                                            <p:fltVal val="0"/>
                                          </p:val>
                                        </p:tav>
                                        <p:tav tm="100000">
                                          <p:val>
                                            <p:strVal val="#ppt_w"/>
                                          </p:val>
                                        </p:tav>
                                      </p:tavLst>
                                    </p:anim>
                                    <p:anim calcmode="lin" valueType="num">
                                      <p:cBhvr>
                                        <p:cTn id="46" dur="500" fill="hold"/>
                                        <p:tgtEl>
                                          <p:spTgt spid="3860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utoUpdateAnimBg="0"/>
      <p:bldP spid="386052" grpId="0" animBg="1"/>
      <p:bldP spid="386053" grpId="0" animBg="1"/>
      <p:bldP spid="386054" grpId="0" animBg="1" autoUpdateAnimBg="0"/>
      <p:bldP spid="386055" grpId="0" animBg="1" autoUpdateAnimBg="0"/>
      <p:bldP spid="386056" grpId="0" autoUpdateAnimBg="0"/>
      <p:bldP spid="386058" grpId="0" animBg="1"/>
      <p:bldP spid="386059"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4E6F97-40A9-4B82-A913-A8B02702A29B}" type="slidenum">
              <a:rPr lang="ko-KR" altLang="en-US" sz="1600" smtClean="0">
                <a:solidFill>
                  <a:schemeClr val="accent2"/>
                </a:solidFill>
                <a:latin typeface="Verdana" pitchFamily="34" charset="0"/>
                <a:ea typeface="Gulim" pitchFamily="34" charset="-127"/>
              </a:rPr>
              <a:pPr/>
              <a:t>120</a:t>
            </a:fld>
            <a:endParaRPr lang="en-US" altLang="ko-KR" sz="1600" smtClean="0">
              <a:solidFill>
                <a:schemeClr val="accent2"/>
              </a:solidFill>
              <a:latin typeface="Verdana" pitchFamily="34" charset="0"/>
              <a:ea typeface="Gulim" pitchFamily="34" charset="-127"/>
            </a:endParaRPr>
          </a:p>
        </p:txBody>
      </p:sp>
      <p:sp>
        <p:nvSpPr>
          <p:cNvPr id="12292"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5/7</a:t>
            </a:r>
            <a:r>
              <a:rPr lang="zh-CN" altLang="en-US" smtClean="0">
                <a:solidFill>
                  <a:srgbClr val="FFCC00"/>
                </a:solidFill>
                <a:latin typeface="Arial" charset="0"/>
                <a:ea typeface="黑体" pitchFamily="49" charset="-122"/>
              </a:rPr>
              <a:t>）</a:t>
            </a:r>
          </a:p>
        </p:txBody>
      </p:sp>
      <p:sp>
        <p:nvSpPr>
          <p:cNvPr id="675843" name="Rectangle 3"/>
          <p:cNvSpPr>
            <a:spLocks noGrp="1" noChangeArrowheads="1"/>
          </p:cNvSpPr>
          <p:nvPr>
            <p:ph type="body" idx="1"/>
          </p:nvPr>
        </p:nvSpPr>
        <p:spPr>
          <a:xfrm>
            <a:off x="492125" y="1120775"/>
            <a:ext cx="7134225" cy="549275"/>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6</a:t>
            </a:r>
            <a:r>
              <a:rPr lang="zh-CN" altLang="en-US" sz="2400" smtClean="0">
                <a:solidFill>
                  <a:srgbClr val="CC3300"/>
                </a:solidFill>
                <a:latin typeface="Arial" charset="0"/>
                <a:ea typeface="宋体" charset="-122"/>
              </a:rPr>
              <a:t>、组合逻辑电路的传统设计方法</a:t>
            </a:r>
          </a:p>
        </p:txBody>
      </p:sp>
      <p:grpSp>
        <p:nvGrpSpPr>
          <p:cNvPr id="2" name="Group 13"/>
          <p:cNvGrpSpPr>
            <a:grpSpLocks/>
          </p:cNvGrpSpPr>
          <p:nvPr/>
        </p:nvGrpSpPr>
        <p:grpSpPr bwMode="auto">
          <a:xfrm>
            <a:off x="971550" y="1657350"/>
            <a:ext cx="7315200" cy="1828800"/>
            <a:chOff x="384" y="816"/>
            <a:chExt cx="4608" cy="1152"/>
          </a:xfrm>
        </p:grpSpPr>
        <p:sp>
          <p:nvSpPr>
            <p:cNvPr id="12377" name="Text Box 14"/>
            <p:cNvSpPr txBox="1">
              <a:spLocks noChangeArrowheads="1"/>
            </p:cNvSpPr>
            <p:nvPr/>
          </p:nvSpPr>
          <p:spPr bwMode="auto">
            <a:xfrm>
              <a:off x="384" y="960"/>
              <a:ext cx="288" cy="756"/>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逻辑问题</a:t>
              </a:r>
            </a:p>
          </p:txBody>
        </p:sp>
        <p:sp>
          <p:nvSpPr>
            <p:cNvPr id="12378" name="Text Box 15"/>
            <p:cNvSpPr txBox="1">
              <a:spLocks noChangeArrowheads="1"/>
            </p:cNvSpPr>
            <p:nvPr/>
          </p:nvSpPr>
          <p:spPr bwMode="auto">
            <a:xfrm>
              <a:off x="1440" y="816"/>
              <a:ext cx="768" cy="237"/>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标准式</a:t>
              </a:r>
            </a:p>
          </p:txBody>
        </p:sp>
        <p:sp>
          <p:nvSpPr>
            <p:cNvPr id="12379" name="Text Box 16"/>
            <p:cNvSpPr txBox="1">
              <a:spLocks noChangeArrowheads="1"/>
            </p:cNvSpPr>
            <p:nvPr/>
          </p:nvSpPr>
          <p:spPr bwMode="auto">
            <a:xfrm>
              <a:off x="912" y="1049"/>
              <a:ext cx="288" cy="583"/>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真值表</a:t>
              </a:r>
            </a:p>
          </p:txBody>
        </p:sp>
        <p:sp>
          <p:nvSpPr>
            <p:cNvPr id="12380" name="Text Box 17"/>
            <p:cNvSpPr txBox="1">
              <a:spLocks noChangeArrowheads="1"/>
            </p:cNvSpPr>
            <p:nvPr/>
          </p:nvSpPr>
          <p:spPr bwMode="auto">
            <a:xfrm>
              <a:off x="2400" y="816"/>
              <a:ext cx="768" cy="237"/>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公式简化</a:t>
              </a:r>
            </a:p>
          </p:txBody>
        </p:sp>
        <p:sp>
          <p:nvSpPr>
            <p:cNvPr id="12381" name="Text Box 18"/>
            <p:cNvSpPr txBox="1">
              <a:spLocks noChangeArrowheads="1"/>
            </p:cNvSpPr>
            <p:nvPr/>
          </p:nvSpPr>
          <p:spPr bwMode="auto">
            <a:xfrm>
              <a:off x="1440" y="1539"/>
              <a:ext cx="768" cy="237"/>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卡诺图</a:t>
              </a:r>
            </a:p>
          </p:txBody>
        </p:sp>
        <p:sp>
          <p:nvSpPr>
            <p:cNvPr id="12382" name="Text Box 19"/>
            <p:cNvSpPr txBox="1">
              <a:spLocks noChangeArrowheads="1"/>
            </p:cNvSpPr>
            <p:nvPr/>
          </p:nvSpPr>
          <p:spPr bwMode="auto">
            <a:xfrm>
              <a:off x="2400" y="1539"/>
              <a:ext cx="768" cy="237"/>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1800">
                  <a:latin typeface="Arial" charset="0"/>
                </a:rPr>
                <a:t>图形简化</a:t>
              </a:r>
            </a:p>
          </p:txBody>
        </p:sp>
        <p:sp>
          <p:nvSpPr>
            <p:cNvPr id="12383" name="Text Box 20"/>
            <p:cNvSpPr txBox="1">
              <a:spLocks noChangeArrowheads="1"/>
            </p:cNvSpPr>
            <p:nvPr/>
          </p:nvSpPr>
          <p:spPr bwMode="auto">
            <a:xfrm>
              <a:off x="3552" y="1056"/>
              <a:ext cx="288" cy="583"/>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简化式</a:t>
              </a:r>
            </a:p>
          </p:txBody>
        </p:sp>
        <p:sp>
          <p:nvSpPr>
            <p:cNvPr id="12384" name="Text Box 21"/>
            <p:cNvSpPr txBox="1">
              <a:spLocks noChangeArrowheads="1"/>
            </p:cNvSpPr>
            <p:nvPr/>
          </p:nvSpPr>
          <p:spPr bwMode="auto">
            <a:xfrm>
              <a:off x="4128" y="864"/>
              <a:ext cx="288" cy="929"/>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表达式转换</a:t>
              </a:r>
            </a:p>
          </p:txBody>
        </p:sp>
        <p:sp>
          <p:nvSpPr>
            <p:cNvPr id="12385" name="Text Box 22"/>
            <p:cNvSpPr txBox="1">
              <a:spLocks noChangeArrowheads="1"/>
            </p:cNvSpPr>
            <p:nvPr/>
          </p:nvSpPr>
          <p:spPr bwMode="auto">
            <a:xfrm>
              <a:off x="4704" y="1056"/>
              <a:ext cx="288" cy="583"/>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逻辑图</a:t>
              </a:r>
            </a:p>
          </p:txBody>
        </p:sp>
        <p:sp>
          <p:nvSpPr>
            <p:cNvPr id="12386" name="Line 23"/>
            <p:cNvSpPr>
              <a:spLocks noChangeShapeType="1"/>
            </p:cNvSpPr>
            <p:nvPr/>
          </p:nvSpPr>
          <p:spPr bwMode="auto">
            <a:xfrm>
              <a:off x="672" y="1344"/>
              <a:ext cx="24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2387" name="Group 24"/>
            <p:cNvGrpSpPr>
              <a:grpSpLocks/>
            </p:cNvGrpSpPr>
            <p:nvPr/>
          </p:nvGrpSpPr>
          <p:grpSpPr bwMode="auto">
            <a:xfrm>
              <a:off x="1200" y="960"/>
              <a:ext cx="240" cy="672"/>
              <a:chOff x="1200" y="960"/>
              <a:chExt cx="240" cy="672"/>
            </a:xfrm>
          </p:grpSpPr>
          <p:sp>
            <p:nvSpPr>
              <p:cNvPr id="12401" name="Line 25"/>
              <p:cNvSpPr>
                <a:spLocks noChangeShapeType="1"/>
              </p:cNvSpPr>
              <p:nvPr/>
            </p:nvSpPr>
            <p:spPr bwMode="auto">
              <a:xfrm>
                <a:off x="1200" y="1344"/>
                <a:ext cx="96"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402" name="Line 26"/>
              <p:cNvSpPr>
                <a:spLocks noChangeShapeType="1"/>
              </p:cNvSpPr>
              <p:nvPr/>
            </p:nvSpPr>
            <p:spPr bwMode="auto">
              <a:xfrm>
                <a:off x="1296" y="960"/>
                <a:ext cx="0" cy="67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403" name="Line 27"/>
              <p:cNvSpPr>
                <a:spLocks noChangeShapeType="1"/>
              </p:cNvSpPr>
              <p:nvPr/>
            </p:nvSpPr>
            <p:spPr bwMode="auto">
              <a:xfrm>
                <a:off x="1296" y="1632"/>
                <a:ext cx="144"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404" name="Line 28"/>
              <p:cNvSpPr>
                <a:spLocks noChangeShapeType="1"/>
              </p:cNvSpPr>
              <p:nvPr/>
            </p:nvSpPr>
            <p:spPr bwMode="auto">
              <a:xfrm>
                <a:off x="1296" y="960"/>
                <a:ext cx="144"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2388" name="Line 29"/>
            <p:cNvSpPr>
              <a:spLocks noChangeShapeType="1"/>
            </p:cNvSpPr>
            <p:nvPr/>
          </p:nvSpPr>
          <p:spPr bwMode="auto">
            <a:xfrm>
              <a:off x="2208" y="942"/>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389" name="Line 30"/>
            <p:cNvSpPr>
              <a:spLocks noChangeShapeType="1"/>
            </p:cNvSpPr>
            <p:nvPr/>
          </p:nvSpPr>
          <p:spPr bwMode="auto">
            <a:xfrm>
              <a:off x="2208" y="1662"/>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2390" name="Group 31"/>
            <p:cNvGrpSpPr>
              <a:grpSpLocks/>
            </p:cNvGrpSpPr>
            <p:nvPr/>
          </p:nvGrpSpPr>
          <p:grpSpPr bwMode="auto">
            <a:xfrm>
              <a:off x="3176" y="912"/>
              <a:ext cx="358" cy="720"/>
              <a:chOff x="3168" y="912"/>
              <a:chExt cx="384" cy="720"/>
            </a:xfrm>
          </p:grpSpPr>
          <p:sp>
            <p:nvSpPr>
              <p:cNvPr id="12397" name="Line 32"/>
              <p:cNvSpPr>
                <a:spLocks noChangeShapeType="1"/>
              </p:cNvSpPr>
              <p:nvPr/>
            </p:nvSpPr>
            <p:spPr bwMode="auto">
              <a:xfrm>
                <a:off x="3168" y="91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98" name="Line 33"/>
              <p:cNvSpPr>
                <a:spLocks noChangeShapeType="1"/>
              </p:cNvSpPr>
              <p:nvPr/>
            </p:nvSpPr>
            <p:spPr bwMode="auto">
              <a:xfrm>
                <a:off x="3312" y="912"/>
                <a:ext cx="0" cy="72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99" name="Line 34"/>
              <p:cNvSpPr>
                <a:spLocks noChangeShapeType="1"/>
              </p:cNvSpPr>
              <p:nvPr/>
            </p:nvSpPr>
            <p:spPr bwMode="auto">
              <a:xfrm>
                <a:off x="3168" y="163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400" name="Line 35"/>
              <p:cNvSpPr>
                <a:spLocks noChangeShapeType="1"/>
              </p:cNvSpPr>
              <p:nvPr/>
            </p:nvSpPr>
            <p:spPr bwMode="auto">
              <a:xfrm>
                <a:off x="3312" y="1344"/>
                <a:ext cx="24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2391" name="Line 36"/>
            <p:cNvSpPr>
              <a:spLocks noChangeShapeType="1"/>
            </p:cNvSpPr>
            <p:nvPr/>
          </p:nvSpPr>
          <p:spPr bwMode="auto">
            <a:xfrm>
              <a:off x="3840" y="1344"/>
              <a:ext cx="288"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2392" name="Line 37"/>
            <p:cNvSpPr>
              <a:spLocks noChangeShapeType="1"/>
            </p:cNvSpPr>
            <p:nvPr/>
          </p:nvSpPr>
          <p:spPr bwMode="auto">
            <a:xfrm>
              <a:off x="4416" y="1344"/>
              <a:ext cx="288"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2393" name="Group 38"/>
            <p:cNvGrpSpPr>
              <a:grpSpLocks/>
            </p:cNvGrpSpPr>
            <p:nvPr/>
          </p:nvGrpSpPr>
          <p:grpSpPr bwMode="auto">
            <a:xfrm>
              <a:off x="3984" y="1344"/>
              <a:ext cx="576" cy="624"/>
              <a:chOff x="3984" y="1344"/>
              <a:chExt cx="576" cy="624"/>
            </a:xfrm>
          </p:grpSpPr>
          <p:sp>
            <p:nvSpPr>
              <p:cNvPr id="12394" name="Line 39"/>
              <p:cNvSpPr>
                <a:spLocks noChangeShapeType="1"/>
              </p:cNvSpPr>
              <p:nvPr/>
            </p:nvSpPr>
            <p:spPr bwMode="auto">
              <a:xfrm>
                <a:off x="3984" y="1344"/>
                <a:ext cx="0" cy="624"/>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95" name="Line 40"/>
              <p:cNvSpPr>
                <a:spLocks noChangeShapeType="1"/>
              </p:cNvSpPr>
              <p:nvPr/>
            </p:nvSpPr>
            <p:spPr bwMode="auto">
              <a:xfrm>
                <a:off x="3984" y="1968"/>
                <a:ext cx="576"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96" name="Line 41"/>
              <p:cNvSpPr>
                <a:spLocks noChangeShapeType="1"/>
              </p:cNvSpPr>
              <p:nvPr/>
            </p:nvSpPr>
            <p:spPr bwMode="auto">
              <a:xfrm flipV="1">
                <a:off x="4560" y="1344"/>
                <a:ext cx="0" cy="624"/>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graphicFrame>
        <p:nvGraphicFramePr>
          <p:cNvPr id="675966" name="Group 126"/>
          <p:cNvGraphicFramePr>
            <a:graphicFrameLocks noGrp="1"/>
          </p:cNvGraphicFramePr>
          <p:nvPr/>
        </p:nvGraphicFramePr>
        <p:xfrm>
          <a:off x="893763" y="3371850"/>
          <a:ext cx="1574800" cy="3017520"/>
        </p:xfrm>
        <a:graphic>
          <a:graphicData uri="http://schemas.openxmlformats.org/drawingml/2006/table">
            <a:tbl>
              <a:tblPr/>
              <a:tblGrid>
                <a:gridCol w="876300"/>
                <a:gridCol w="698500"/>
              </a:tblGrid>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32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
        <p:nvSpPr>
          <p:cNvPr id="675914" name="Text Box 74"/>
          <p:cNvSpPr txBox="1">
            <a:spLocks noChangeArrowheads="1"/>
          </p:cNvSpPr>
          <p:nvPr/>
        </p:nvSpPr>
        <p:spPr bwMode="auto">
          <a:xfrm>
            <a:off x="228600" y="3762375"/>
            <a:ext cx="381000" cy="147478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zh-CN" altLang="en-US" sz="1800">
                <a:latin typeface="Arial" charset="0"/>
              </a:rPr>
              <a:t>三人表决器</a:t>
            </a:r>
          </a:p>
        </p:txBody>
      </p:sp>
      <p:graphicFrame>
        <p:nvGraphicFramePr>
          <p:cNvPr id="675915" name="Object 75"/>
          <p:cNvGraphicFramePr>
            <a:graphicFrameLocks noChangeAspect="1"/>
          </p:cNvGraphicFramePr>
          <p:nvPr/>
        </p:nvGraphicFramePr>
        <p:xfrm>
          <a:off x="2778125" y="4205288"/>
          <a:ext cx="3130550" cy="796925"/>
        </p:xfrm>
        <a:graphic>
          <a:graphicData uri="http://schemas.openxmlformats.org/presentationml/2006/ole">
            <p:oleObj spid="_x0000_s12412" name="Equation" r:id="rId4" imgW="1993900" imgH="508000" progId="Equation.3">
              <p:embed/>
            </p:oleObj>
          </a:graphicData>
        </a:graphic>
      </p:graphicFrame>
      <p:grpSp>
        <p:nvGrpSpPr>
          <p:cNvPr id="6" name="Group 76"/>
          <p:cNvGrpSpPr>
            <a:grpSpLocks/>
          </p:cNvGrpSpPr>
          <p:nvPr/>
        </p:nvGrpSpPr>
        <p:grpSpPr bwMode="auto">
          <a:xfrm>
            <a:off x="6259513" y="4113213"/>
            <a:ext cx="2884487" cy="1936750"/>
            <a:chOff x="3936" y="2572"/>
            <a:chExt cx="1817" cy="1220"/>
          </a:xfrm>
        </p:grpSpPr>
        <p:grpSp>
          <p:nvGrpSpPr>
            <p:cNvPr id="12330" name="Group 77"/>
            <p:cNvGrpSpPr>
              <a:grpSpLocks/>
            </p:cNvGrpSpPr>
            <p:nvPr/>
          </p:nvGrpSpPr>
          <p:grpSpPr bwMode="auto">
            <a:xfrm>
              <a:off x="4464" y="2592"/>
              <a:ext cx="1289" cy="1200"/>
              <a:chOff x="4156" y="2592"/>
              <a:chExt cx="1289" cy="1200"/>
            </a:xfrm>
          </p:grpSpPr>
          <p:grpSp>
            <p:nvGrpSpPr>
              <p:cNvPr id="12349" name="Group 78"/>
              <p:cNvGrpSpPr>
                <a:grpSpLocks/>
              </p:cNvGrpSpPr>
              <p:nvPr/>
            </p:nvGrpSpPr>
            <p:grpSpPr bwMode="auto">
              <a:xfrm>
                <a:off x="4464" y="2766"/>
                <a:ext cx="249" cy="258"/>
                <a:chOff x="3744" y="1872"/>
                <a:chExt cx="336" cy="96"/>
              </a:xfrm>
            </p:grpSpPr>
            <p:sp>
              <p:nvSpPr>
                <p:cNvPr id="12374" name="Line 79"/>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75" name="Line 80"/>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76" name="Line 81"/>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350" name="Group 82"/>
              <p:cNvGrpSpPr>
                <a:grpSpLocks/>
              </p:cNvGrpSpPr>
              <p:nvPr/>
            </p:nvGrpSpPr>
            <p:grpSpPr bwMode="auto">
              <a:xfrm>
                <a:off x="4156" y="2592"/>
                <a:ext cx="308" cy="336"/>
                <a:chOff x="3936" y="3648"/>
                <a:chExt cx="308" cy="336"/>
              </a:xfrm>
            </p:grpSpPr>
            <p:sp>
              <p:nvSpPr>
                <p:cNvPr id="12371" name="Text Box 83"/>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72" name="Rectangle 84"/>
                <p:cNvSpPr>
                  <a:spLocks noChangeArrowheads="1"/>
                </p:cNvSpPr>
                <p:nvPr/>
              </p:nvSpPr>
              <p:spPr bwMode="auto">
                <a:xfrm>
                  <a:off x="3936" y="3648"/>
                  <a:ext cx="240" cy="336"/>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73" name="Oval 85"/>
                <p:cNvSpPr>
                  <a:spLocks noChangeArrowheads="1"/>
                </p:cNvSpPr>
                <p:nvPr/>
              </p:nvSpPr>
              <p:spPr bwMode="auto">
                <a:xfrm>
                  <a:off x="4176" y="3792"/>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2351" name="Group 86"/>
              <p:cNvGrpSpPr>
                <a:grpSpLocks/>
              </p:cNvGrpSpPr>
              <p:nvPr/>
            </p:nvGrpSpPr>
            <p:grpSpPr bwMode="auto">
              <a:xfrm>
                <a:off x="4725" y="2928"/>
                <a:ext cx="720" cy="528"/>
                <a:chOff x="4176" y="2064"/>
                <a:chExt cx="720" cy="528"/>
              </a:xfrm>
            </p:grpSpPr>
            <p:grpSp>
              <p:nvGrpSpPr>
                <p:cNvPr id="12365" name="Group 87"/>
                <p:cNvGrpSpPr>
                  <a:grpSpLocks/>
                </p:cNvGrpSpPr>
                <p:nvPr/>
              </p:nvGrpSpPr>
              <p:grpSpPr bwMode="auto">
                <a:xfrm>
                  <a:off x="4176" y="2064"/>
                  <a:ext cx="288" cy="528"/>
                  <a:chOff x="1392" y="1872"/>
                  <a:chExt cx="288" cy="528"/>
                </a:xfrm>
              </p:grpSpPr>
              <p:sp>
                <p:nvSpPr>
                  <p:cNvPr id="12369" name="Text Box 88"/>
                  <p:cNvSpPr txBox="1">
                    <a:spLocks noChangeArrowheads="1"/>
                  </p:cNvSpPr>
                  <p:nvPr/>
                </p:nvSpPr>
                <p:spPr bwMode="auto">
                  <a:xfrm>
                    <a:off x="1392" y="201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70" name="Rectangle 89"/>
                  <p:cNvSpPr>
                    <a:spLocks noChangeArrowheads="1"/>
                  </p:cNvSpPr>
                  <p:nvPr/>
                </p:nvSpPr>
                <p:spPr bwMode="auto">
                  <a:xfrm>
                    <a:off x="1392" y="1872"/>
                    <a:ext cx="240" cy="528"/>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2366" name="Line 90"/>
                <p:cNvSpPr>
                  <a:spLocks noChangeShapeType="1"/>
                </p:cNvSpPr>
                <p:nvPr/>
              </p:nvSpPr>
              <p:spPr bwMode="auto">
                <a:xfrm>
                  <a:off x="4416" y="2352"/>
                  <a:ext cx="240"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7" name="Text Box 91"/>
                <p:cNvSpPr txBox="1">
                  <a:spLocks noChangeArrowheads="1"/>
                </p:cNvSpPr>
                <p:nvPr/>
              </p:nvSpPr>
              <p:spPr bwMode="auto">
                <a:xfrm>
                  <a:off x="4608" y="2160"/>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rPr>
                    <a:t>F</a:t>
                  </a:r>
                </a:p>
              </p:txBody>
            </p:sp>
            <p:sp>
              <p:nvSpPr>
                <p:cNvPr id="12368" name="Oval 92"/>
                <p:cNvSpPr>
                  <a:spLocks noChangeArrowheads="1"/>
                </p:cNvSpPr>
                <p:nvPr/>
              </p:nvSpPr>
              <p:spPr bwMode="auto">
                <a:xfrm>
                  <a:off x="4426" y="2320"/>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2352" name="Group 93"/>
              <p:cNvGrpSpPr>
                <a:grpSpLocks/>
              </p:cNvGrpSpPr>
              <p:nvPr/>
            </p:nvGrpSpPr>
            <p:grpSpPr bwMode="auto">
              <a:xfrm flipV="1">
                <a:off x="4464" y="3360"/>
                <a:ext cx="249" cy="270"/>
                <a:chOff x="3744" y="1872"/>
                <a:chExt cx="336" cy="96"/>
              </a:xfrm>
            </p:grpSpPr>
            <p:sp>
              <p:nvSpPr>
                <p:cNvPr id="12362" name="Line 94"/>
                <p:cNvSpPr>
                  <a:spLocks noChangeShapeType="1"/>
                </p:cNvSpPr>
                <p:nvPr/>
              </p:nvSpPr>
              <p:spPr bwMode="auto">
                <a:xfrm>
                  <a:off x="3744" y="187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3" name="Line 95"/>
                <p:cNvSpPr>
                  <a:spLocks noChangeShapeType="1"/>
                </p:cNvSpPr>
                <p:nvPr/>
              </p:nvSpPr>
              <p:spPr bwMode="auto">
                <a:xfrm>
                  <a:off x="3888" y="1872"/>
                  <a:ext cx="0" cy="96"/>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64" name="Line 96"/>
                <p:cNvSpPr>
                  <a:spLocks noChangeShapeType="1"/>
                </p:cNvSpPr>
                <p:nvPr/>
              </p:nvSpPr>
              <p:spPr bwMode="auto">
                <a:xfrm>
                  <a:off x="3888" y="1968"/>
                  <a:ext cx="19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353" name="Group 97"/>
              <p:cNvGrpSpPr>
                <a:grpSpLocks/>
              </p:cNvGrpSpPr>
              <p:nvPr/>
            </p:nvGrpSpPr>
            <p:grpSpPr bwMode="auto">
              <a:xfrm>
                <a:off x="4156" y="3024"/>
                <a:ext cx="308" cy="336"/>
                <a:chOff x="3936" y="3648"/>
                <a:chExt cx="308" cy="336"/>
              </a:xfrm>
            </p:grpSpPr>
            <p:sp>
              <p:nvSpPr>
                <p:cNvPr id="12359" name="Text Box 98"/>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60" name="Rectangle 99"/>
                <p:cNvSpPr>
                  <a:spLocks noChangeArrowheads="1"/>
                </p:cNvSpPr>
                <p:nvPr/>
              </p:nvSpPr>
              <p:spPr bwMode="auto">
                <a:xfrm>
                  <a:off x="3936" y="3648"/>
                  <a:ext cx="240" cy="336"/>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61" name="Oval 100"/>
                <p:cNvSpPr>
                  <a:spLocks noChangeArrowheads="1"/>
                </p:cNvSpPr>
                <p:nvPr/>
              </p:nvSpPr>
              <p:spPr bwMode="auto">
                <a:xfrm>
                  <a:off x="4176" y="3792"/>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grpSp>
            <p:nvGrpSpPr>
              <p:cNvPr id="12354" name="Group 101"/>
              <p:cNvGrpSpPr>
                <a:grpSpLocks/>
              </p:cNvGrpSpPr>
              <p:nvPr/>
            </p:nvGrpSpPr>
            <p:grpSpPr bwMode="auto">
              <a:xfrm>
                <a:off x="4156" y="3456"/>
                <a:ext cx="308" cy="336"/>
                <a:chOff x="3936" y="3648"/>
                <a:chExt cx="308" cy="336"/>
              </a:xfrm>
            </p:grpSpPr>
            <p:sp>
              <p:nvSpPr>
                <p:cNvPr id="12356" name="Text Box 102"/>
                <p:cNvSpPr txBox="1">
                  <a:spLocks noChangeArrowheads="1"/>
                </p:cNvSpPr>
                <p:nvPr/>
              </p:nvSpPr>
              <p:spPr bwMode="auto">
                <a:xfrm>
                  <a:off x="3936" y="3696"/>
                  <a:ext cx="28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800">
                      <a:latin typeface="Arial" charset="0"/>
                      <a:sym typeface="Symbol" pitchFamily="18" charset="2"/>
                    </a:rPr>
                    <a:t>&amp;</a:t>
                  </a:r>
                  <a:endParaRPr kumimoji="1" lang="en-US" altLang="zh-CN" sz="1800">
                    <a:latin typeface="Arial" charset="0"/>
                  </a:endParaRPr>
                </a:p>
              </p:txBody>
            </p:sp>
            <p:sp>
              <p:nvSpPr>
                <p:cNvPr id="12357" name="Rectangle 103"/>
                <p:cNvSpPr>
                  <a:spLocks noChangeArrowheads="1"/>
                </p:cNvSpPr>
                <p:nvPr/>
              </p:nvSpPr>
              <p:spPr bwMode="auto">
                <a:xfrm>
                  <a:off x="3936" y="3648"/>
                  <a:ext cx="240" cy="336"/>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58" name="Oval 104"/>
                <p:cNvSpPr>
                  <a:spLocks noChangeArrowheads="1"/>
                </p:cNvSpPr>
                <p:nvPr/>
              </p:nvSpPr>
              <p:spPr bwMode="auto">
                <a:xfrm>
                  <a:off x="4176" y="3792"/>
                  <a:ext cx="68" cy="68"/>
                </a:xfrm>
                <a:prstGeom prst="ellipse">
                  <a:avLst/>
                </a:prstGeom>
                <a:solidFill>
                  <a:schemeClr val="accent1"/>
                </a:solidFill>
                <a:ln w="9525">
                  <a:solidFill>
                    <a:srgbClr val="FFFF00"/>
                  </a:solidFill>
                  <a:round/>
                  <a:headEnd/>
                  <a:tailEnd/>
                </a:ln>
              </p:spPr>
              <p:txBody>
                <a:bodyPr wrap="none" anchor="ctr"/>
                <a:lstStyle/>
                <a:p>
                  <a:endParaRPr lang="zh-CN" altLang="en-US"/>
                </a:p>
              </p:txBody>
            </p:sp>
          </p:grpSp>
          <p:sp>
            <p:nvSpPr>
              <p:cNvPr id="12355" name="Line 105"/>
              <p:cNvSpPr>
                <a:spLocks noChangeShapeType="1"/>
              </p:cNvSpPr>
              <p:nvPr/>
            </p:nvSpPr>
            <p:spPr bwMode="auto">
              <a:xfrm>
                <a:off x="4473" y="3207"/>
                <a:ext cx="240"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331" name="Group 106"/>
            <p:cNvGrpSpPr>
              <a:grpSpLocks/>
            </p:cNvGrpSpPr>
            <p:nvPr/>
          </p:nvGrpSpPr>
          <p:grpSpPr bwMode="auto">
            <a:xfrm>
              <a:off x="3936" y="2572"/>
              <a:ext cx="528" cy="1220"/>
              <a:chOff x="3936" y="2572"/>
              <a:chExt cx="528" cy="1220"/>
            </a:xfrm>
          </p:grpSpPr>
          <p:sp>
            <p:nvSpPr>
              <p:cNvPr id="12335" name="Text Box 107"/>
              <p:cNvSpPr txBox="1">
                <a:spLocks noChangeArrowheads="1"/>
              </p:cNvSpPr>
              <p:nvPr/>
            </p:nvSpPr>
            <p:spPr bwMode="auto">
              <a:xfrm>
                <a:off x="3936" y="2572"/>
                <a:ext cx="19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600">
                    <a:latin typeface="Arial" charset="0"/>
                  </a:rPr>
                  <a:t>A</a:t>
                </a:r>
              </a:p>
            </p:txBody>
          </p:sp>
          <p:sp>
            <p:nvSpPr>
              <p:cNvPr id="12336" name="Text Box 108"/>
              <p:cNvSpPr txBox="1">
                <a:spLocks noChangeArrowheads="1"/>
              </p:cNvSpPr>
              <p:nvPr/>
            </p:nvSpPr>
            <p:spPr bwMode="auto">
              <a:xfrm>
                <a:off x="3936" y="2736"/>
                <a:ext cx="2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600">
                    <a:latin typeface="Arial" charset="0"/>
                  </a:rPr>
                  <a:t>B</a:t>
                </a:r>
              </a:p>
            </p:txBody>
          </p:sp>
          <p:sp>
            <p:nvSpPr>
              <p:cNvPr id="12337" name="Line 109"/>
              <p:cNvSpPr>
                <a:spLocks noChangeShapeType="1"/>
              </p:cNvSpPr>
              <p:nvPr/>
            </p:nvSpPr>
            <p:spPr bwMode="auto">
              <a:xfrm>
                <a:off x="4224" y="2688"/>
                <a:ext cx="240"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38" name="Line 110"/>
              <p:cNvSpPr>
                <a:spLocks noChangeShapeType="1"/>
              </p:cNvSpPr>
              <p:nvPr/>
            </p:nvSpPr>
            <p:spPr bwMode="auto">
              <a:xfrm>
                <a:off x="4224" y="2832"/>
                <a:ext cx="240"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39" name="Line 111"/>
              <p:cNvSpPr>
                <a:spLocks noChangeShapeType="1"/>
              </p:cNvSpPr>
              <p:nvPr/>
            </p:nvSpPr>
            <p:spPr bwMode="auto">
              <a:xfrm>
                <a:off x="4224" y="3696"/>
                <a:ext cx="240"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0" name="Text Box 112"/>
              <p:cNvSpPr txBox="1">
                <a:spLocks noChangeArrowheads="1"/>
              </p:cNvSpPr>
              <p:nvPr/>
            </p:nvSpPr>
            <p:spPr bwMode="auto">
              <a:xfrm>
                <a:off x="3936" y="3580"/>
                <a:ext cx="2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kumimoji="1" lang="en-US" altLang="zh-CN" sz="1600">
                    <a:latin typeface="Arial" charset="0"/>
                  </a:rPr>
                  <a:t>C</a:t>
                </a:r>
              </a:p>
            </p:txBody>
          </p:sp>
          <p:grpSp>
            <p:nvGrpSpPr>
              <p:cNvPr id="12341" name="Group 113"/>
              <p:cNvGrpSpPr>
                <a:grpSpLocks/>
              </p:cNvGrpSpPr>
              <p:nvPr/>
            </p:nvGrpSpPr>
            <p:grpSpPr bwMode="auto">
              <a:xfrm>
                <a:off x="4320" y="2688"/>
                <a:ext cx="144" cy="384"/>
                <a:chOff x="4320" y="2688"/>
                <a:chExt cx="144" cy="384"/>
              </a:xfrm>
            </p:grpSpPr>
            <p:sp>
              <p:nvSpPr>
                <p:cNvPr id="12347" name="Line 114"/>
                <p:cNvSpPr>
                  <a:spLocks noChangeShapeType="1"/>
                </p:cNvSpPr>
                <p:nvPr/>
              </p:nvSpPr>
              <p:spPr bwMode="auto">
                <a:xfrm>
                  <a:off x="4320" y="2688"/>
                  <a:ext cx="0" cy="384"/>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8" name="Line 115"/>
                <p:cNvSpPr>
                  <a:spLocks noChangeShapeType="1"/>
                </p:cNvSpPr>
                <p:nvPr/>
              </p:nvSpPr>
              <p:spPr bwMode="auto">
                <a:xfrm>
                  <a:off x="4320" y="307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342" name="Group 116"/>
              <p:cNvGrpSpPr>
                <a:grpSpLocks/>
              </p:cNvGrpSpPr>
              <p:nvPr/>
            </p:nvGrpSpPr>
            <p:grpSpPr bwMode="auto">
              <a:xfrm>
                <a:off x="4368" y="2832"/>
                <a:ext cx="96" cy="720"/>
                <a:chOff x="4320" y="2688"/>
                <a:chExt cx="144" cy="384"/>
              </a:xfrm>
            </p:grpSpPr>
            <p:sp>
              <p:nvSpPr>
                <p:cNvPr id="12345" name="Line 117"/>
                <p:cNvSpPr>
                  <a:spLocks noChangeShapeType="1"/>
                </p:cNvSpPr>
                <p:nvPr/>
              </p:nvSpPr>
              <p:spPr bwMode="auto">
                <a:xfrm>
                  <a:off x="4320" y="2688"/>
                  <a:ext cx="0" cy="384"/>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6" name="Line 118"/>
                <p:cNvSpPr>
                  <a:spLocks noChangeShapeType="1"/>
                </p:cNvSpPr>
                <p:nvPr/>
              </p:nvSpPr>
              <p:spPr bwMode="auto">
                <a:xfrm>
                  <a:off x="4320" y="3072"/>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343" name="Line 119"/>
              <p:cNvSpPr>
                <a:spLocks noChangeShapeType="1"/>
              </p:cNvSpPr>
              <p:nvPr/>
            </p:nvSpPr>
            <p:spPr bwMode="auto">
              <a:xfrm flipH="1">
                <a:off x="4320" y="3264"/>
                <a:ext cx="144"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344" name="Line 120"/>
              <p:cNvSpPr>
                <a:spLocks noChangeShapeType="1"/>
              </p:cNvSpPr>
              <p:nvPr/>
            </p:nvSpPr>
            <p:spPr bwMode="auto">
              <a:xfrm>
                <a:off x="4320" y="3264"/>
                <a:ext cx="0" cy="43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2332" name="Oval 121"/>
            <p:cNvSpPr>
              <a:spLocks noChangeArrowheads="1"/>
            </p:cNvSpPr>
            <p:nvPr/>
          </p:nvSpPr>
          <p:spPr bwMode="auto">
            <a:xfrm>
              <a:off x="4299" y="2667"/>
              <a:ext cx="34"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2333" name="Oval 122"/>
            <p:cNvSpPr>
              <a:spLocks noChangeArrowheads="1"/>
            </p:cNvSpPr>
            <p:nvPr/>
          </p:nvSpPr>
          <p:spPr bwMode="auto">
            <a:xfrm>
              <a:off x="4350" y="2819"/>
              <a:ext cx="34" cy="34"/>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2334" name="Oval 123"/>
            <p:cNvSpPr>
              <a:spLocks noChangeArrowheads="1"/>
            </p:cNvSpPr>
            <p:nvPr/>
          </p:nvSpPr>
          <p:spPr bwMode="auto">
            <a:xfrm>
              <a:off x="4311" y="3680"/>
              <a:ext cx="34" cy="34"/>
            </a:xfrm>
            <a:prstGeom prst="ellipse">
              <a:avLst/>
            </a:prstGeom>
            <a:solidFill>
              <a:schemeClr val="tx2"/>
            </a:solidFill>
            <a:ln w="9525">
              <a:solidFill>
                <a:schemeClr val="tx1"/>
              </a:solidFill>
              <a:round/>
              <a:headEnd/>
              <a:tailEnd/>
            </a:ln>
          </p:spPr>
          <p:txBody>
            <a:bodyPr wrap="none" anchor="ctr"/>
            <a:lstStyle/>
            <a:p>
              <a:endParaRPr lang="zh-CN" altLang="en-US"/>
            </a:p>
          </p:txBody>
        </p:sp>
      </p:grpSp>
      <p:sp>
        <p:nvSpPr>
          <p:cNvPr id="675967" name="AutoShape 127"/>
          <p:cNvSpPr>
            <a:spLocks noChangeArrowheads="1"/>
          </p:cNvSpPr>
          <p:nvPr/>
        </p:nvSpPr>
        <p:spPr bwMode="auto">
          <a:xfrm>
            <a:off x="4365625" y="5254625"/>
            <a:ext cx="1689100" cy="793750"/>
          </a:xfrm>
          <a:prstGeom prst="wedgeRoundRectCallout">
            <a:avLst>
              <a:gd name="adj1" fmla="val 1880"/>
              <a:gd name="adj2" fmla="val -7839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全部用与非门实现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43"/>
                                        </p:tgtEl>
                                        <p:attrNameLst>
                                          <p:attrName>style.visibility</p:attrName>
                                        </p:attrNameLst>
                                      </p:cBhvr>
                                      <p:to>
                                        <p:strVal val="visible"/>
                                      </p:to>
                                    </p:set>
                                    <p:anim calcmode="lin" valueType="num">
                                      <p:cBhvr additive="base">
                                        <p:cTn id="7" dur="500" fill="hold"/>
                                        <p:tgtEl>
                                          <p:spTgt spid="675843"/>
                                        </p:tgtEl>
                                        <p:attrNameLst>
                                          <p:attrName>ppt_x</p:attrName>
                                        </p:attrNameLst>
                                      </p:cBhvr>
                                      <p:tavLst>
                                        <p:tav tm="0">
                                          <p:val>
                                            <p:strVal val="0-#ppt_w/2"/>
                                          </p:val>
                                        </p:tav>
                                        <p:tav tm="100000">
                                          <p:val>
                                            <p:strVal val="#ppt_x"/>
                                          </p:val>
                                        </p:tav>
                                      </p:tavLst>
                                    </p:anim>
                                    <p:anim calcmode="lin" valueType="num">
                                      <p:cBhvr additive="base">
                                        <p:cTn id="8" dur="500" fill="hold"/>
                                        <p:tgtEl>
                                          <p:spTgt spid="675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75914"/>
                                        </p:tgtEl>
                                        <p:attrNameLst>
                                          <p:attrName>style.visibility</p:attrName>
                                        </p:attrNameLst>
                                      </p:cBhvr>
                                      <p:to>
                                        <p:strVal val="visible"/>
                                      </p:to>
                                    </p:set>
                                    <p:animEffect transition="in" filter="blinds(horizontal)">
                                      <p:cBhvr>
                                        <p:cTn id="18" dur="500"/>
                                        <p:tgtEl>
                                          <p:spTgt spid="6759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75966"/>
                                        </p:tgtEl>
                                        <p:attrNameLst>
                                          <p:attrName>style.visibility</p:attrName>
                                        </p:attrNameLst>
                                      </p:cBhvr>
                                      <p:to>
                                        <p:strVal val="visible"/>
                                      </p:to>
                                    </p:set>
                                    <p:animEffect transition="in" filter="blinds(horizontal)">
                                      <p:cBhvr>
                                        <p:cTn id="23" dur="500"/>
                                        <p:tgtEl>
                                          <p:spTgt spid="6759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75915"/>
                                        </p:tgtEl>
                                        <p:attrNameLst>
                                          <p:attrName>style.visibility</p:attrName>
                                        </p:attrNameLst>
                                      </p:cBhvr>
                                      <p:to>
                                        <p:strVal val="visible"/>
                                      </p:to>
                                    </p:set>
                                    <p:anim calcmode="lin" valueType="num">
                                      <p:cBhvr additive="base">
                                        <p:cTn id="28" dur="500" fill="hold"/>
                                        <p:tgtEl>
                                          <p:spTgt spid="675915"/>
                                        </p:tgtEl>
                                        <p:attrNameLst>
                                          <p:attrName>ppt_x</p:attrName>
                                        </p:attrNameLst>
                                      </p:cBhvr>
                                      <p:tavLst>
                                        <p:tav tm="0">
                                          <p:val>
                                            <p:strVal val="#ppt_x"/>
                                          </p:val>
                                        </p:tav>
                                        <p:tav tm="100000">
                                          <p:val>
                                            <p:strVal val="#ppt_x"/>
                                          </p:val>
                                        </p:tav>
                                      </p:tavLst>
                                    </p:anim>
                                    <p:anim calcmode="lin" valueType="num">
                                      <p:cBhvr additive="base">
                                        <p:cTn id="29" dur="500" fill="hold"/>
                                        <p:tgtEl>
                                          <p:spTgt spid="67591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75967"/>
                                        </p:tgtEl>
                                        <p:attrNameLst>
                                          <p:attrName>style.visibility</p:attrName>
                                        </p:attrNameLst>
                                      </p:cBhvr>
                                      <p:to>
                                        <p:strVal val="visible"/>
                                      </p:to>
                                    </p:set>
                                    <p:animEffect transition="in" filter="dissolve">
                                      <p:cBhvr>
                                        <p:cTn id="34" dur="500"/>
                                        <p:tgtEl>
                                          <p:spTgt spid="67596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autoUpdateAnimBg="0"/>
      <p:bldP spid="675914" grpId="0" animBg="1" autoUpdateAnimBg="0"/>
      <p:bldP spid="675967"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F4D93B6-CF17-4BB6-83F9-78436E2B6287}" type="slidenum">
              <a:rPr lang="ko-KR" altLang="en-US" sz="1600" smtClean="0">
                <a:solidFill>
                  <a:schemeClr val="accent2"/>
                </a:solidFill>
                <a:latin typeface="Verdana" pitchFamily="34" charset="0"/>
                <a:ea typeface="Gulim" pitchFamily="34" charset="-127"/>
              </a:rPr>
              <a:pPr/>
              <a:t>121</a:t>
            </a:fld>
            <a:endParaRPr lang="en-US" altLang="ko-KR" sz="1600" smtClean="0">
              <a:solidFill>
                <a:schemeClr val="accent2"/>
              </a:solidFill>
              <a:latin typeface="Verdana" pitchFamily="34" charset="0"/>
              <a:ea typeface="Gulim" pitchFamily="34" charset="-127"/>
            </a:endParaRPr>
          </a:p>
        </p:txBody>
      </p:sp>
      <p:sp>
        <p:nvSpPr>
          <p:cNvPr id="125955"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6/7</a:t>
            </a:r>
            <a:r>
              <a:rPr lang="zh-CN" altLang="en-US" smtClean="0">
                <a:solidFill>
                  <a:srgbClr val="FFCC00"/>
                </a:solidFill>
                <a:latin typeface="Arial" charset="0"/>
                <a:ea typeface="黑体" pitchFamily="49" charset="-122"/>
              </a:rPr>
              <a:t>）</a:t>
            </a:r>
          </a:p>
        </p:txBody>
      </p:sp>
      <p:sp>
        <p:nvSpPr>
          <p:cNvPr id="772099" name="Rectangle 3"/>
          <p:cNvSpPr>
            <a:spLocks noGrp="1" noChangeArrowheads="1"/>
          </p:cNvSpPr>
          <p:nvPr>
            <p:ph type="body" idx="1"/>
          </p:nvPr>
        </p:nvSpPr>
        <p:spPr>
          <a:xfrm>
            <a:off x="1131888" y="1160463"/>
            <a:ext cx="7134225" cy="5327650"/>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7</a:t>
            </a:r>
            <a:r>
              <a:rPr lang="zh-CN" altLang="en-US" sz="2400" smtClean="0">
                <a:solidFill>
                  <a:srgbClr val="CC3300"/>
                </a:solidFill>
                <a:latin typeface="Arial" charset="0"/>
                <a:ea typeface="宋体" charset="-122"/>
              </a:rPr>
              <a:t>、</a:t>
            </a:r>
            <a:r>
              <a:rPr lang="en-US" altLang="zh-CN" sz="2400" smtClean="0">
                <a:solidFill>
                  <a:srgbClr val="CC3300"/>
                </a:solidFill>
                <a:latin typeface="Arial" charset="0"/>
                <a:ea typeface="宋体" charset="-122"/>
              </a:rPr>
              <a:t>Verilog HDL</a:t>
            </a:r>
            <a:r>
              <a:rPr lang="zh-CN" altLang="en-US" sz="2400" smtClean="0">
                <a:solidFill>
                  <a:srgbClr val="CC3300"/>
                </a:solidFill>
                <a:latin typeface="Arial" charset="0"/>
                <a:ea typeface="宋体" charset="-122"/>
              </a:rPr>
              <a:t>基础</a:t>
            </a:r>
          </a:p>
          <a:p>
            <a:pPr algn="just" eaLnBrk="1" hangingPunct="1">
              <a:lnSpc>
                <a:spcPct val="110000"/>
              </a:lnSpc>
            </a:pPr>
            <a:r>
              <a:rPr lang="en-US" altLang="zh-CN" sz="2000" smtClean="0">
                <a:latin typeface="Arial" charset="0"/>
                <a:ea typeface="宋体" charset="-122"/>
              </a:rPr>
              <a:t>3</a:t>
            </a:r>
            <a:r>
              <a:rPr lang="zh-CN" altLang="zh-CN" sz="2000" smtClean="0">
                <a:latin typeface="Arial" charset="0"/>
                <a:ea typeface="宋体" charset="-122"/>
              </a:rPr>
              <a:t>种描述电路逻辑功能的</a:t>
            </a:r>
            <a:r>
              <a:rPr lang="zh-CN" altLang="zh-CN" sz="2000" smtClean="0">
                <a:solidFill>
                  <a:srgbClr val="CC0066"/>
                </a:solidFill>
                <a:latin typeface="Arial" charset="0"/>
                <a:ea typeface="宋体" charset="-122"/>
              </a:rPr>
              <a:t>方法</a:t>
            </a:r>
            <a:endParaRPr lang="zh-CN" altLang="en-US" sz="2000" smtClean="0">
              <a:solidFill>
                <a:srgbClr val="CC0066"/>
              </a:solidFill>
              <a:latin typeface="Arial" charset="0"/>
              <a:ea typeface="宋体" charset="-122"/>
            </a:endParaRPr>
          </a:p>
          <a:p>
            <a:pPr lvl="1" algn="just" eaLnBrk="1" hangingPunct="1">
              <a:lnSpc>
                <a:spcPct val="110000"/>
              </a:lnSpc>
            </a:pPr>
            <a:r>
              <a:rPr lang="zh-CN" altLang="en-US" sz="2000" smtClean="0">
                <a:latin typeface="Arial" charset="0"/>
                <a:ea typeface="宋体" charset="-122"/>
              </a:rPr>
              <a:t>数据流描述、结构描述、行为描述</a:t>
            </a:r>
          </a:p>
          <a:p>
            <a:pPr algn="just" eaLnBrk="1" hangingPunct="1">
              <a:lnSpc>
                <a:spcPct val="110000"/>
              </a:lnSpc>
            </a:pPr>
            <a:r>
              <a:rPr lang="zh-CN" altLang="zh-CN" sz="2000" smtClean="0">
                <a:latin typeface="Arial" charset="0"/>
                <a:ea typeface="宋体" charset="-122"/>
              </a:rPr>
              <a:t>Verilog </a:t>
            </a:r>
            <a:r>
              <a:rPr lang="en-US" altLang="zh-CN" sz="2000" smtClean="0">
                <a:latin typeface="Arial" charset="0"/>
                <a:ea typeface="宋体" charset="-122"/>
              </a:rPr>
              <a:t>HDL</a:t>
            </a:r>
            <a:r>
              <a:rPr lang="zh-CN" altLang="zh-CN" sz="2000" smtClean="0">
                <a:latin typeface="Arial" charset="0"/>
                <a:ea typeface="宋体" charset="-122"/>
              </a:rPr>
              <a:t>模块的</a:t>
            </a:r>
            <a:r>
              <a:rPr lang="zh-CN" altLang="zh-CN" sz="2000" smtClean="0">
                <a:solidFill>
                  <a:srgbClr val="CC0066"/>
                </a:solidFill>
                <a:latin typeface="Arial" charset="0"/>
                <a:ea typeface="宋体" charset="-122"/>
              </a:rPr>
              <a:t>模板</a:t>
            </a:r>
            <a:endParaRPr lang="zh-CN" altLang="en-US" sz="2000" smtClean="0">
              <a:solidFill>
                <a:srgbClr val="CC0066"/>
              </a:solidFill>
              <a:latin typeface="Arial" charset="0"/>
              <a:ea typeface="宋体" charset="-122"/>
            </a:endParaRPr>
          </a:p>
          <a:p>
            <a:pPr algn="just" eaLnBrk="1" hangingPunct="1">
              <a:lnSpc>
                <a:spcPct val="110000"/>
              </a:lnSpc>
            </a:pPr>
            <a:r>
              <a:rPr lang="zh-CN" altLang="zh-CN" sz="2000" smtClean="0">
                <a:latin typeface="Arial" charset="0"/>
                <a:ea typeface="宋体" charset="-122"/>
              </a:rPr>
              <a:t>Verilog </a:t>
            </a:r>
            <a:r>
              <a:rPr lang="en-US" altLang="zh-CN" sz="2000" smtClean="0">
                <a:latin typeface="Arial" charset="0"/>
                <a:ea typeface="宋体" charset="-122"/>
              </a:rPr>
              <a:t>HDL</a:t>
            </a:r>
            <a:r>
              <a:rPr lang="zh-CN" altLang="en-US" sz="2000" smtClean="0">
                <a:latin typeface="Arial" charset="0"/>
                <a:ea typeface="宋体" charset="-122"/>
              </a:rPr>
              <a:t>的</a:t>
            </a:r>
            <a:r>
              <a:rPr lang="zh-CN" altLang="en-US" sz="2000" smtClean="0">
                <a:solidFill>
                  <a:srgbClr val="CC0066"/>
                </a:solidFill>
                <a:latin typeface="Arial" charset="0"/>
                <a:ea typeface="宋体" charset="-122"/>
              </a:rPr>
              <a:t>词法符号</a:t>
            </a:r>
            <a:r>
              <a:rPr lang="zh-CN" altLang="en-US" sz="2000" smtClean="0">
                <a:latin typeface="Arial" charset="0"/>
                <a:ea typeface="宋体" charset="-122"/>
              </a:rPr>
              <a:t>包括空白符、注释、操作符（运算符）、常数、字符串、标识符及关键字。</a:t>
            </a:r>
          </a:p>
          <a:p>
            <a:pPr algn="just" eaLnBrk="1" hangingPunct="1">
              <a:lnSpc>
                <a:spcPct val="110000"/>
              </a:lnSpc>
            </a:pPr>
            <a:r>
              <a:rPr lang="zh-CN" altLang="zh-CN" sz="2000" smtClean="0">
                <a:latin typeface="Arial" charset="0"/>
                <a:ea typeface="宋体" charset="-122"/>
              </a:rPr>
              <a:t>Verilog </a:t>
            </a:r>
            <a:r>
              <a:rPr lang="en-US" altLang="zh-CN" sz="2000" smtClean="0">
                <a:latin typeface="Arial" charset="0"/>
                <a:ea typeface="宋体" charset="-122"/>
              </a:rPr>
              <a:t>HDL</a:t>
            </a:r>
            <a:r>
              <a:rPr lang="zh-CN" altLang="en-US" sz="2000" smtClean="0">
                <a:latin typeface="Arial" charset="0"/>
                <a:ea typeface="宋体" charset="-122"/>
              </a:rPr>
              <a:t>的</a:t>
            </a:r>
            <a:r>
              <a:rPr lang="en-US" altLang="zh-CN" sz="2000" smtClean="0">
                <a:solidFill>
                  <a:srgbClr val="CC0066"/>
                </a:solidFill>
                <a:latin typeface="Arial" charset="0"/>
                <a:ea typeface="宋体" charset="-122"/>
              </a:rPr>
              <a:t>9</a:t>
            </a:r>
            <a:r>
              <a:rPr lang="zh-CN" altLang="en-US" sz="2000" smtClean="0">
                <a:latin typeface="Arial" charset="0"/>
                <a:ea typeface="宋体" charset="-122"/>
              </a:rPr>
              <a:t>类</a:t>
            </a:r>
            <a:r>
              <a:rPr lang="zh-CN" altLang="en-US" sz="2000" smtClean="0">
                <a:solidFill>
                  <a:srgbClr val="CC0066"/>
                </a:solidFill>
                <a:latin typeface="Arial" charset="0"/>
                <a:ea typeface="宋体" charset="-122"/>
              </a:rPr>
              <a:t>运算符</a:t>
            </a:r>
            <a:r>
              <a:rPr lang="zh-CN" altLang="en-US" sz="2000" smtClean="0">
                <a:latin typeface="Arial" charset="0"/>
                <a:ea typeface="宋体" charset="-122"/>
              </a:rPr>
              <a:t>（按功能）</a:t>
            </a:r>
          </a:p>
          <a:p>
            <a:pPr algn="just" eaLnBrk="1" hangingPunct="1">
              <a:lnSpc>
                <a:spcPct val="110000"/>
              </a:lnSpc>
            </a:pPr>
            <a:r>
              <a:rPr kumimoji="1" lang="en-US" altLang="zh-CN" sz="2000" smtClean="0">
                <a:latin typeface="Arial" charset="0"/>
                <a:ea typeface="宋体" charset="-122"/>
              </a:rPr>
              <a:t>Verilog HDL</a:t>
            </a:r>
            <a:r>
              <a:rPr kumimoji="1" lang="zh-CN" altLang="en-US" sz="2000" smtClean="0">
                <a:latin typeface="Arial" charset="0"/>
                <a:ea typeface="宋体" charset="-122"/>
              </a:rPr>
              <a:t>的常用</a:t>
            </a:r>
            <a:r>
              <a:rPr lang="zh-CN" altLang="en-US" sz="2000" smtClean="0">
                <a:solidFill>
                  <a:srgbClr val="CC0066"/>
                </a:solidFill>
                <a:latin typeface="Arial" charset="0"/>
                <a:ea typeface="宋体" charset="-122"/>
              </a:rPr>
              <a:t>语句</a:t>
            </a:r>
            <a:r>
              <a:rPr kumimoji="1" lang="zh-CN" altLang="en-US" sz="2000" smtClean="0">
                <a:latin typeface="Arial" charset="0"/>
                <a:ea typeface="宋体" charset="-122"/>
              </a:rPr>
              <a:t>：结构声明语句、赋值语句、条件语句、循环语句</a:t>
            </a:r>
          </a:p>
          <a:p>
            <a:pPr algn="just" eaLnBrk="1" hangingPunct="1">
              <a:lnSpc>
                <a:spcPct val="110000"/>
              </a:lnSpc>
            </a:pPr>
            <a:r>
              <a:rPr kumimoji="1" lang="en-US" altLang="zh-CN" sz="2000" smtClean="0">
                <a:latin typeface="Arial" charset="0"/>
                <a:ea typeface="宋体" charset="-122"/>
              </a:rPr>
              <a:t>Verilog HDL</a:t>
            </a:r>
            <a:r>
              <a:rPr lang="zh-CN" altLang="en-US" sz="2000" smtClean="0">
                <a:solidFill>
                  <a:srgbClr val="CC0066"/>
                </a:solidFill>
                <a:latin typeface="Arial" charset="0"/>
                <a:ea typeface="宋体" charset="-122"/>
              </a:rPr>
              <a:t>数据对象</a:t>
            </a:r>
            <a:r>
              <a:rPr kumimoji="1" lang="zh-CN" altLang="en-US" sz="2000" smtClean="0">
                <a:latin typeface="Arial" charset="0"/>
                <a:ea typeface="宋体" charset="-122"/>
              </a:rPr>
              <a:t>包括常量和变量。</a:t>
            </a:r>
          </a:p>
          <a:p>
            <a:pPr lvl="1" algn="just" eaLnBrk="1" hangingPunct="1">
              <a:lnSpc>
                <a:spcPct val="110000"/>
              </a:lnSpc>
            </a:pPr>
            <a:r>
              <a:rPr kumimoji="1" lang="en-US" altLang="zh-CN" sz="2000" smtClean="0">
                <a:latin typeface="Arial" charset="0"/>
                <a:ea typeface="宋体" charset="-122"/>
              </a:rPr>
              <a:t>parameter</a:t>
            </a:r>
            <a:r>
              <a:rPr kumimoji="1" lang="zh-CN" altLang="en-US" sz="2000" smtClean="0">
                <a:latin typeface="Arial" charset="0"/>
                <a:ea typeface="宋体" charset="-122"/>
              </a:rPr>
              <a:t>常量</a:t>
            </a:r>
          </a:p>
          <a:p>
            <a:pPr lvl="1" algn="just" eaLnBrk="1" hangingPunct="1">
              <a:lnSpc>
                <a:spcPct val="110000"/>
              </a:lnSpc>
            </a:pPr>
            <a:r>
              <a:rPr kumimoji="1" lang="zh-CN" altLang="en-US" sz="2000" smtClean="0">
                <a:latin typeface="Arial" charset="0"/>
                <a:ea typeface="宋体" charset="-122"/>
              </a:rPr>
              <a:t>最常用的变量：</a:t>
            </a:r>
            <a:r>
              <a:rPr kumimoji="1" lang="en-US" altLang="zh-CN" sz="2000" smtClean="0">
                <a:latin typeface="Arial" charset="0"/>
                <a:ea typeface="宋体" charset="-122"/>
              </a:rPr>
              <a:t>wire</a:t>
            </a:r>
            <a:r>
              <a:rPr kumimoji="1" lang="zh-CN" altLang="en-US" sz="2000" smtClean="0">
                <a:latin typeface="Arial" charset="0"/>
                <a:ea typeface="宋体" charset="-122"/>
              </a:rPr>
              <a:t>型变量和</a:t>
            </a:r>
            <a:r>
              <a:rPr kumimoji="1" lang="en-US" altLang="zh-CN" sz="2000" smtClean="0">
                <a:latin typeface="Arial" charset="0"/>
                <a:ea typeface="宋体" charset="-122"/>
              </a:rPr>
              <a:t>reg</a:t>
            </a:r>
            <a:r>
              <a:rPr kumimoji="1" lang="zh-CN" altLang="en-US" sz="2000" smtClean="0">
                <a:latin typeface="Arial" charset="0"/>
                <a:ea typeface="宋体" charset="-122"/>
              </a:rPr>
              <a:t>型变量</a:t>
            </a:r>
            <a:endParaRPr kumimoji="1" lang="en-US" altLang="zh-CN" sz="2000" smtClean="0">
              <a:latin typeface="Arial" charset="0"/>
              <a:ea typeface="宋体"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2099"/>
                                        </p:tgtEl>
                                        <p:attrNameLst>
                                          <p:attrName>style.visibility</p:attrName>
                                        </p:attrNameLst>
                                      </p:cBhvr>
                                      <p:to>
                                        <p:strVal val="visible"/>
                                      </p:to>
                                    </p:set>
                                    <p:anim calcmode="lin" valueType="num">
                                      <p:cBhvr additive="base">
                                        <p:cTn id="7" dur="500" fill="hold"/>
                                        <p:tgtEl>
                                          <p:spTgt spid="772099"/>
                                        </p:tgtEl>
                                        <p:attrNameLst>
                                          <p:attrName>ppt_x</p:attrName>
                                        </p:attrNameLst>
                                      </p:cBhvr>
                                      <p:tavLst>
                                        <p:tav tm="0">
                                          <p:val>
                                            <p:strVal val="0-#ppt_w/2"/>
                                          </p:val>
                                        </p:tav>
                                        <p:tav tm="100000">
                                          <p:val>
                                            <p:strVal val="#ppt_x"/>
                                          </p:val>
                                        </p:tav>
                                      </p:tavLst>
                                    </p:anim>
                                    <p:anim calcmode="lin" valueType="num">
                                      <p:cBhvr additive="base">
                                        <p:cTn id="8"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0E5BB21-3748-49FE-BE95-AA6F8F528DE2}" type="slidenum">
              <a:rPr lang="ko-KR" altLang="en-US" sz="1600" smtClean="0">
                <a:solidFill>
                  <a:schemeClr val="accent2"/>
                </a:solidFill>
                <a:latin typeface="Verdana" pitchFamily="34" charset="0"/>
                <a:ea typeface="Gulim" pitchFamily="34" charset="-127"/>
              </a:rPr>
              <a:pPr/>
              <a:t>122</a:t>
            </a:fld>
            <a:endParaRPr lang="en-US" altLang="ko-KR" sz="1600" smtClean="0">
              <a:solidFill>
                <a:schemeClr val="accent2"/>
              </a:solidFill>
              <a:latin typeface="Verdana" pitchFamily="34" charset="0"/>
              <a:ea typeface="Gulim" pitchFamily="34" charset="-127"/>
            </a:endParaRPr>
          </a:p>
        </p:txBody>
      </p:sp>
      <p:sp>
        <p:nvSpPr>
          <p:cNvPr id="126979" name="Rectangle 2"/>
          <p:cNvSpPr>
            <a:spLocks noGrp="1" noChangeArrowheads="1"/>
          </p:cNvSpPr>
          <p:nvPr>
            <p:ph type="title"/>
          </p:nvPr>
        </p:nvSpPr>
        <p:spPr>
          <a:xfrm>
            <a:off x="1695450" y="266700"/>
            <a:ext cx="7772400" cy="677863"/>
          </a:xfrm>
        </p:spPr>
        <p:txBody>
          <a:bodyPr/>
          <a:lstStyle/>
          <a:p>
            <a:r>
              <a:rPr lang="zh-CN" altLang="en-US" smtClean="0">
                <a:solidFill>
                  <a:srgbClr val="FFCC00"/>
                </a:solidFill>
                <a:latin typeface="Arial" charset="0"/>
                <a:ea typeface="黑体" pitchFamily="49" charset="-122"/>
              </a:rPr>
              <a:t>本章小结（</a:t>
            </a:r>
            <a:r>
              <a:rPr lang="en-US" altLang="zh-CN" smtClean="0">
                <a:solidFill>
                  <a:srgbClr val="FFCC00"/>
                </a:solidFill>
                <a:latin typeface="Arial" charset="0"/>
                <a:ea typeface="黑体" pitchFamily="49" charset="-122"/>
              </a:rPr>
              <a:t>7/7</a:t>
            </a:r>
            <a:r>
              <a:rPr lang="zh-CN" altLang="en-US" smtClean="0">
                <a:solidFill>
                  <a:srgbClr val="FFCC00"/>
                </a:solidFill>
                <a:latin typeface="Arial" charset="0"/>
                <a:ea typeface="黑体" pitchFamily="49" charset="-122"/>
              </a:rPr>
              <a:t>）</a:t>
            </a:r>
          </a:p>
        </p:txBody>
      </p:sp>
      <p:sp>
        <p:nvSpPr>
          <p:cNvPr id="678035" name="Rectangle 147"/>
          <p:cNvSpPr>
            <a:spLocks noGrp="1" noChangeArrowheads="1"/>
          </p:cNvSpPr>
          <p:nvPr>
            <p:ph type="body" idx="1"/>
          </p:nvPr>
        </p:nvSpPr>
        <p:spPr>
          <a:xfrm>
            <a:off x="452438" y="3597275"/>
            <a:ext cx="5586412" cy="2619375"/>
          </a:xfrm>
        </p:spPr>
        <p:txBody>
          <a:bodyPr/>
          <a:lstStyle/>
          <a:p>
            <a:pPr algn="just" eaLnBrk="1" hangingPunct="1">
              <a:lnSpc>
                <a:spcPct val="110000"/>
              </a:lnSpc>
              <a:buClr>
                <a:srgbClr val="3333FF"/>
              </a:buClr>
              <a:buFont typeface="Wingdings" pitchFamily="2" charset="2"/>
              <a:buNone/>
            </a:pPr>
            <a:r>
              <a:rPr lang="en-US" altLang="zh-CN" sz="2400" smtClean="0">
                <a:solidFill>
                  <a:srgbClr val="CC3300"/>
                </a:solidFill>
                <a:latin typeface="Arial" charset="0"/>
                <a:ea typeface="宋体" charset="-122"/>
              </a:rPr>
              <a:t>8</a:t>
            </a:r>
            <a:r>
              <a:rPr lang="zh-CN" altLang="en-US" sz="2400" smtClean="0">
                <a:solidFill>
                  <a:srgbClr val="CC3300"/>
                </a:solidFill>
                <a:latin typeface="Arial" charset="0"/>
                <a:ea typeface="宋体" charset="-122"/>
              </a:rPr>
              <a:t>、</a:t>
            </a:r>
            <a:r>
              <a:rPr lang="en-US" altLang="zh-CN" sz="2400" smtClean="0">
                <a:solidFill>
                  <a:srgbClr val="CC3300"/>
                </a:solidFill>
                <a:latin typeface="Arial" charset="0"/>
                <a:ea typeface="宋体" charset="-122"/>
              </a:rPr>
              <a:t>Verilog HDL</a:t>
            </a:r>
            <a:r>
              <a:rPr lang="zh-CN" altLang="en-US" sz="2400" smtClean="0">
                <a:solidFill>
                  <a:srgbClr val="CC3300"/>
                </a:solidFill>
                <a:latin typeface="Arial" charset="0"/>
                <a:ea typeface="宋体" charset="-122"/>
              </a:rPr>
              <a:t>的行为描述和结构描述</a:t>
            </a:r>
          </a:p>
          <a:p>
            <a:pPr algn="just" eaLnBrk="1" hangingPunct="1">
              <a:lnSpc>
                <a:spcPct val="110000"/>
              </a:lnSpc>
            </a:pPr>
            <a:r>
              <a:rPr lang="en-US" altLang="zh-CN" sz="2000" smtClean="0">
                <a:latin typeface="Arial" charset="0"/>
                <a:ea typeface="宋体" charset="-122"/>
              </a:rPr>
              <a:t>4</a:t>
            </a:r>
            <a:r>
              <a:rPr lang="zh-CN" altLang="en-US" sz="2000" smtClean="0">
                <a:latin typeface="Arial" charset="0"/>
                <a:ea typeface="宋体" charset="-122"/>
              </a:rPr>
              <a:t>选</a:t>
            </a:r>
            <a:r>
              <a:rPr lang="en-US" altLang="zh-CN" sz="2000" smtClean="0">
                <a:latin typeface="Arial" charset="0"/>
                <a:ea typeface="宋体" charset="-122"/>
              </a:rPr>
              <a:t>1</a:t>
            </a:r>
            <a:r>
              <a:rPr lang="zh-CN" altLang="en-US" sz="2000" smtClean="0">
                <a:latin typeface="Arial" charset="0"/>
                <a:ea typeface="宋体" charset="-122"/>
              </a:rPr>
              <a:t>数据选择器的</a:t>
            </a:r>
            <a:r>
              <a:rPr lang="en-US" altLang="zh-CN" sz="2000" smtClean="0">
                <a:latin typeface="Arial" charset="0"/>
                <a:ea typeface="宋体" charset="-122"/>
              </a:rPr>
              <a:t>4</a:t>
            </a:r>
            <a:r>
              <a:rPr lang="zh-CN" altLang="en-US" sz="2000" smtClean="0">
                <a:latin typeface="Arial" charset="0"/>
                <a:ea typeface="宋体" charset="-122"/>
              </a:rPr>
              <a:t>种设计方法</a:t>
            </a:r>
          </a:p>
          <a:p>
            <a:pPr lvl="1" algn="just" eaLnBrk="1" hangingPunct="1">
              <a:lnSpc>
                <a:spcPct val="110000"/>
              </a:lnSpc>
            </a:pPr>
            <a:r>
              <a:rPr lang="zh-CN" altLang="en-US" sz="2000" smtClean="0">
                <a:latin typeface="Arial" charset="0"/>
                <a:ea typeface="宋体" charset="-122"/>
              </a:rPr>
              <a:t>门级描述</a:t>
            </a:r>
            <a:r>
              <a:rPr lang="en-US" altLang="zh-CN" sz="2000" smtClean="0">
                <a:latin typeface="Arial" charset="0"/>
                <a:ea typeface="宋体" charset="-122"/>
              </a:rPr>
              <a:t>——</a:t>
            </a:r>
            <a:r>
              <a:rPr lang="zh-CN" altLang="en-US" sz="2000" smtClean="0">
                <a:latin typeface="Arial" charset="0"/>
                <a:ea typeface="宋体" charset="-122"/>
              </a:rPr>
              <a:t>调用门原语</a:t>
            </a:r>
          </a:p>
          <a:p>
            <a:pPr lvl="1" algn="just" eaLnBrk="1" hangingPunct="1">
              <a:lnSpc>
                <a:spcPct val="110000"/>
              </a:lnSpc>
            </a:pPr>
            <a:r>
              <a:rPr lang="zh-CN" altLang="en-US" sz="2000" smtClean="0">
                <a:latin typeface="Arial" charset="0"/>
                <a:ea typeface="宋体" charset="-122"/>
              </a:rPr>
              <a:t>算法级描述</a:t>
            </a:r>
            <a:r>
              <a:rPr lang="en-US" altLang="zh-CN" sz="2000" smtClean="0">
                <a:latin typeface="Arial" charset="0"/>
                <a:ea typeface="宋体" charset="-122"/>
              </a:rPr>
              <a:t>——</a:t>
            </a:r>
            <a:r>
              <a:rPr lang="zh-CN" altLang="en-US" sz="2000" smtClean="0">
                <a:latin typeface="Arial" charset="0"/>
                <a:ea typeface="宋体" charset="-122"/>
              </a:rPr>
              <a:t>逻辑表达式</a:t>
            </a:r>
          </a:p>
          <a:p>
            <a:pPr lvl="1" algn="just" eaLnBrk="1" hangingPunct="1">
              <a:lnSpc>
                <a:spcPct val="110000"/>
              </a:lnSpc>
            </a:pPr>
            <a:r>
              <a:rPr lang="zh-CN" altLang="en-US" sz="2000" smtClean="0">
                <a:latin typeface="Arial" charset="0"/>
                <a:ea typeface="宋体" charset="-122"/>
              </a:rPr>
              <a:t>系统级描述</a:t>
            </a:r>
            <a:r>
              <a:rPr lang="en-US" altLang="zh-CN" sz="2000" smtClean="0">
                <a:latin typeface="Arial" charset="0"/>
                <a:ea typeface="宋体" charset="-122"/>
              </a:rPr>
              <a:t>——case</a:t>
            </a:r>
            <a:r>
              <a:rPr lang="zh-CN" altLang="en-US" sz="2000" smtClean="0">
                <a:latin typeface="Arial" charset="0"/>
                <a:ea typeface="宋体" charset="-122"/>
              </a:rPr>
              <a:t>语句</a:t>
            </a:r>
          </a:p>
          <a:p>
            <a:pPr lvl="1" algn="just" eaLnBrk="1" hangingPunct="1">
              <a:lnSpc>
                <a:spcPct val="110000"/>
              </a:lnSpc>
            </a:pPr>
            <a:r>
              <a:rPr lang="zh-CN" altLang="en-US" sz="2000" smtClean="0">
                <a:latin typeface="Arial" charset="0"/>
                <a:ea typeface="宋体" charset="-122"/>
              </a:rPr>
              <a:t>算法级描述</a:t>
            </a:r>
            <a:r>
              <a:rPr lang="en-US" altLang="zh-CN" sz="2000" smtClean="0">
                <a:latin typeface="Arial" charset="0"/>
                <a:ea typeface="宋体" charset="-122"/>
              </a:rPr>
              <a:t>——</a:t>
            </a:r>
            <a:r>
              <a:rPr lang="zh-CN" altLang="en-US" sz="2000" smtClean="0">
                <a:latin typeface="Arial" charset="0"/>
                <a:ea typeface="宋体" charset="-122"/>
              </a:rPr>
              <a:t>条件运算符</a:t>
            </a:r>
            <a:endParaRPr lang="zh-CN" altLang="en-US" sz="1800" smtClean="0">
              <a:latin typeface="Arial" charset="0"/>
              <a:ea typeface="宋体" charset="-122"/>
            </a:endParaRPr>
          </a:p>
        </p:txBody>
      </p:sp>
      <p:sp>
        <p:nvSpPr>
          <p:cNvPr id="678036" name="Rectangle 148"/>
          <p:cNvSpPr>
            <a:spLocks noChangeArrowheads="1"/>
          </p:cNvSpPr>
          <p:nvPr/>
        </p:nvSpPr>
        <p:spPr bwMode="auto">
          <a:xfrm>
            <a:off x="723900" y="1195388"/>
            <a:ext cx="7693025" cy="222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marL="268288" indent="-268288" eaLnBrk="1" hangingPunct="1">
              <a:buClr>
                <a:schemeClr val="bg2"/>
              </a:buClr>
              <a:buFont typeface="Wingdings" pitchFamily="2" charset="2"/>
              <a:buChar char="v"/>
            </a:pPr>
            <a:r>
              <a:rPr lang="zh-CN" altLang="en-US" sz="2000">
                <a:solidFill>
                  <a:srgbClr val="000000"/>
                </a:solidFill>
                <a:latin typeface="Arial" charset="0"/>
              </a:rPr>
              <a:t>“</a:t>
            </a:r>
            <a:r>
              <a:rPr lang="en-US" altLang="zh-CN" sz="2000">
                <a:solidFill>
                  <a:srgbClr val="000000"/>
                </a:solidFill>
                <a:latin typeface="Arial" charset="0"/>
              </a:rPr>
              <a:t>always”</a:t>
            </a:r>
            <a:r>
              <a:rPr lang="zh-CN" altLang="en-US" sz="2000">
                <a:solidFill>
                  <a:srgbClr val="000000"/>
                </a:solidFill>
                <a:latin typeface="Arial" charset="0"/>
              </a:rPr>
              <a:t>模块内的阻塞赋值语句</a:t>
            </a:r>
            <a:r>
              <a:rPr kumimoji="1" lang="zh-CN" altLang="en-US" sz="2000">
                <a:solidFill>
                  <a:srgbClr val="000000"/>
                </a:solidFill>
                <a:latin typeface="Arial" charset="0"/>
              </a:rPr>
              <a:t>是</a:t>
            </a:r>
            <a:r>
              <a:rPr kumimoji="1" lang="zh-CN" altLang="en-US" sz="2000">
                <a:solidFill>
                  <a:srgbClr val="CC0066"/>
                </a:solidFill>
                <a:latin typeface="Arial" charset="0"/>
              </a:rPr>
              <a:t>顺序执行</a:t>
            </a:r>
            <a:r>
              <a:rPr kumimoji="1" lang="zh-CN" altLang="en-US" sz="2000">
                <a:solidFill>
                  <a:srgbClr val="000000"/>
                </a:solidFill>
                <a:latin typeface="Arial" charset="0"/>
              </a:rPr>
              <a:t>的！若随意颠倒赋值语句的书写顺序，可能导致不同的结果！</a:t>
            </a:r>
          </a:p>
          <a:p>
            <a:pPr marL="268288" indent="-268288" eaLnBrk="1" hangingPunct="1">
              <a:buClr>
                <a:schemeClr val="bg2"/>
              </a:buClr>
              <a:buFont typeface="Wingdings" pitchFamily="2" charset="2"/>
              <a:buChar char="v"/>
            </a:pPr>
            <a:r>
              <a:rPr kumimoji="1" lang="zh-CN" altLang="en-US" sz="2000">
                <a:solidFill>
                  <a:srgbClr val="000000"/>
                </a:solidFill>
                <a:latin typeface="Arial" charset="0"/>
              </a:rPr>
              <a:t>多个“</a:t>
            </a:r>
            <a:r>
              <a:rPr kumimoji="1" lang="en-US" altLang="zh-CN" sz="2000">
                <a:solidFill>
                  <a:srgbClr val="000000"/>
                </a:solidFill>
                <a:latin typeface="Arial" charset="0"/>
              </a:rPr>
              <a:t>always”</a:t>
            </a:r>
            <a:r>
              <a:rPr kumimoji="1" lang="zh-CN" altLang="en-US" sz="2000">
                <a:solidFill>
                  <a:srgbClr val="000000"/>
                </a:solidFill>
                <a:latin typeface="Arial" charset="0"/>
              </a:rPr>
              <a:t>模块、“</a:t>
            </a:r>
            <a:r>
              <a:rPr kumimoji="1" lang="en-US" altLang="zh-CN" sz="2000">
                <a:solidFill>
                  <a:srgbClr val="000000"/>
                </a:solidFill>
                <a:latin typeface="Arial" charset="0"/>
              </a:rPr>
              <a:t>assign”</a:t>
            </a:r>
            <a:r>
              <a:rPr kumimoji="1" lang="zh-CN" altLang="en-US" sz="2000">
                <a:solidFill>
                  <a:srgbClr val="000000"/>
                </a:solidFill>
                <a:latin typeface="Arial" charset="0"/>
              </a:rPr>
              <a:t>语句、实例元件调用、</a:t>
            </a:r>
            <a:r>
              <a:rPr lang="zh-CN" altLang="en-US" sz="2000">
                <a:solidFill>
                  <a:srgbClr val="000000"/>
                </a:solidFill>
                <a:latin typeface="Arial" charset="0"/>
              </a:rPr>
              <a:t>“</a:t>
            </a:r>
            <a:r>
              <a:rPr lang="en-US" altLang="zh-CN" sz="2000">
                <a:solidFill>
                  <a:srgbClr val="000000"/>
                </a:solidFill>
                <a:latin typeface="Arial" charset="0"/>
              </a:rPr>
              <a:t>always”</a:t>
            </a:r>
            <a:r>
              <a:rPr lang="zh-CN" altLang="en-US" sz="2000">
                <a:solidFill>
                  <a:srgbClr val="000000"/>
                </a:solidFill>
                <a:latin typeface="Arial" charset="0"/>
              </a:rPr>
              <a:t>模块内的</a:t>
            </a:r>
            <a:r>
              <a:rPr kumimoji="1" lang="zh-CN" altLang="en-US" sz="2000">
                <a:solidFill>
                  <a:srgbClr val="000000"/>
                </a:solidFill>
                <a:latin typeface="Arial" charset="0"/>
              </a:rPr>
              <a:t>非阻塞赋值语句都是</a:t>
            </a:r>
            <a:r>
              <a:rPr kumimoji="1" lang="zh-CN" altLang="en-US" sz="2000">
                <a:solidFill>
                  <a:srgbClr val="CC0066"/>
                </a:solidFill>
                <a:latin typeface="Arial" charset="0"/>
              </a:rPr>
              <a:t>并行执行</a:t>
            </a:r>
            <a:r>
              <a:rPr kumimoji="1" lang="zh-CN" altLang="en-US" sz="2000">
                <a:solidFill>
                  <a:srgbClr val="000000"/>
                </a:solidFill>
                <a:latin typeface="Arial" charset="0"/>
              </a:rPr>
              <a:t>的！</a:t>
            </a:r>
          </a:p>
          <a:p>
            <a:pPr marL="268288" indent="-268288" eaLnBrk="1" hangingPunct="1">
              <a:buClr>
                <a:schemeClr val="bg2"/>
              </a:buClr>
              <a:buFont typeface="Wingdings" pitchFamily="2" charset="2"/>
              <a:buChar char="v"/>
            </a:pPr>
            <a:r>
              <a:rPr lang="en-US" altLang="zh-CN" sz="2000">
                <a:latin typeface="Arial" charset="0"/>
              </a:rPr>
              <a:t>Verilog HDL</a:t>
            </a:r>
            <a:r>
              <a:rPr lang="zh-CN" altLang="en-US" sz="2000">
                <a:latin typeface="Arial" charset="0"/>
              </a:rPr>
              <a:t>模型的</a:t>
            </a:r>
            <a:r>
              <a:rPr lang="en-US" altLang="zh-CN" sz="2000">
                <a:latin typeface="Arial" charset="0"/>
              </a:rPr>
              <a:t>5</a:t>
            </a:r>
            <a:r>
              <a:rPr lang="zh-CN" altLang="en-US" sz="2000">
                <a:latin typeface="Arial" charset="0"/>
              </a:rPr>
              <a:t>种抽象级别的描述：系统级、</a:t>
            </a:r>
            <a:r>
              <a:rPr lang="zh-CN" altLang="zh-CN" sz="2000">
                <a:latin typeface="Arial" charset="0"/>
              </a:rPr>
              <a:t>算</a:t>
            </a:r>
            <a:r>
              <a:rPr lang="zh-CN" altLang="en-US" sz="2000">
                <a:latin typeface="Arial" charset="0"/>
              </a:rPr>
              <a:t>法级、</a:t>
            </a:r>
            <a:r>
              <a:rPr lang="en-US" altLang="zh-CN" sz="2000">
                <a:latin typeface="Arial" charset="0"/>
              </a:rPr>
              <a:t>RTL</a:t>
            </a:r>
            <a:r>
              <a:rPr lang="zh-CN" altLang="en-US" sz="2000">
                <a:latin typeface="Arial" charset="0"/>
              </a:rPr>
              <a:t>级、门级、开关级</a:t>
            </a:r>
          </a:p>
        </p:txBody>
      </p:sp>
      <p:sp>
        <p:nvSpPr>
          <p:cNvPr id="678037" name="AutoShape 149"/>
          <p:cNvSpPr>
            <a:spLocks noChangeArrowheads="1"/>
          </p:cNvSpPr>
          <p:nvPr/>
        </p:nvSpPr>
        <p:spPr bwMode="auto">
          <a:xfrm rot="-76865">
            <a:off x="5251450" y="3436938"/>
            <a:ext cx="4060825" cy="3019425"/>
          </a:xfrm>
          <a:prstGeom prst="cloudCallout">
            <a:avLst>
              <a:gd name="adj1" fmla="val -71329"/>
              <a:gd name="adj2" fmla="val -17269"/>
            </a:avLst>
          </a:prstGeom>
          <a:solidFill>
            <a:srgbClr val="FFFF99"/>
          </a:solidFill>
          <a:ln w="9525">
            <a:solidFill>
              <a:srgbClr val="CC6600"/>
            </a:solidFill>
            <a:round/>
            <a:headEnd/>
            <a:tailEnd/>
          </a:ln>
        </p:spPr>
        <p:txBody>
          <a:bodyPr/>
          <a:lstStyle/>
          <a:p>
            <a:pPr algn="l" eaLnBrk="1" hangingPunct="1">
              <a:lnSpc>
                <a:spcPct val="100000"/>
              </a:lnSpc>
              <a:buClr>
                <a:schemeClr val="tx1"/>
              </a:buClr>
              <a:buSzPct val="80000"/>
              <a:buFont typeface="Wingdings" pitchFamily="2" charset="2"/>
              <a:buNone/>
            </a:pPr>
            <a:r>
              <a:rPr kumimoji="1" lang="zh-CN" altLang="en-US">
                <a:solidFill>
                  <a:srgbClr val="800000"/>
                </a:solidFill>
                <a:latin typeface="Tahoma" pitchFamily="34" charset="0"/>
                <a:ea typeface="华文行楷" pitchFamily="2" charset="-122"/>
              </a:rPr>
              <a:t>采用哪种方法系统速度最快？耗用逻辑资源最少？描述最直观？描述最简单？耗用逻辑资源最多？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8036"/>
                                        </p:tgtEl>
                                        <p:attrNameLst>
                                          <p:attrName>style.visibility</p:attrName>
                                        </p:attrNameLst>
                                      </p:cBhvr>
                                      <p:to>
                                        <p:strVal val="visible"/>
                                      </p:to>
                                    </p:set>
                                    <p:animEffect transition="in" filter="blinds(horizontal)">
                                      <p:cBhvr>
                                        <p:cTn id="7" dur="500"/>
                                        <p:tgtEl>
                                          <p:spTgt spid="678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035"/>
                                        </p:tgtEl>
                                        <p:attrNameLst>
                                          <p:attrName>style.visibility</p:attrName>
                                        </p:attrNameLst>
                                      </p:cBhvr>
                                      <p:to>
                                        <p:strVal val="visible"/>
                                      </p:to>
                                    </p:set>
                                    <p:animEffect transition="in" filter="blinds(horizontal)">
                                      <p:cBhvr>
                                        <p:cTn id="12" dur="500"/>
                                        <p:tgtEl>
                                          <p:spTgt spid="678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8037"/>
                                        </p:tgtEl>
                                        <p:attrNameLst>
                                          <p:attrName>style.visibility</p:attrName>
                                        </p:attrNameLst>
                                      </p:cBhvr>
                                      <p:to>
                                        <p:strVal val="visible"/>
                                      </p:to>
                                    </p:set>
                                    <p:animEffect transition="in" filter="dissolve">
                                      <p:cBhvr>
                                        <p:cTn id="17" dur="500"/>
                                        <p:tgtEl>
                                          <p:spTgt spid="67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035" grpId="0"/>
      <p:bldP spid="678036" grpId="0"/>
      <p:bldP spid="6780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9F001C3-AA23-4A75-B847-CA5C815B2C32}" type="slidenum">
              <a:rPr lang="ko-KR" altLang="en-US" sz="1600" smtClean="0">
                <a:solidFill>
                  <a:schemeClr val="accent2"/>
                </a:solidFill>
                <a:latin typeface="Verdana" pitchFamily="34" charset="0"/>
                <a:ea typeface="Gulim" pitchFamily="34" charset="-127"/>
              </a:rPr>
              <a:pPr/>
              <a:t>13</a:t>
            </a:fld>
            <a:endParaRPr lang="en-US" altLang="ko-KR" sz="1600" smtClean="0">
              <a:solidFill>
                <a:schemeClr val="accent2"/>
              </a:solidFill>
              <a:latin typeface="Verdana" pitchFamily="34" charset="0"/>
              <a:ea typeface="Gulim" pitchFamily="34" charset="-127"/>
            </a:endParaRPr>
          </a:p>
        </p:txBody>
      </p:sp>
      <p:sp>
        <p:nvSpPr>
          <p:cNvPr id="27652" name="Rectangle 3"/>
          <p:cNvSpPr>
            <a:spLocks noGrp="1" noChangeArrowheads="1"/>
          </p:cNvSpPr>
          <p:nvPr>
            <p:ph type="title"/>
          </p:nvPr>
        </p:nvSpPr>
        <p:spPr>
          <a:xfrm>
            <a:off x="1695450" y="195263"/>
            <a:ext cx="7772400" cy="677862"/>
          </a:xfrm>
        </p:spPr>
        <p:txBody>
          <a:bodyPr/>
          <a:lstStyle/>
          <a:p>
            <a:r>
              <a:rPr lang="zh-CN" altLang="en-US" smtClean="0">
                <a:solidFill>
                  <a:srgbClr val="FFCC00"/>
                </a:solidFill>
                <a:latin typeface="Arial" charset="0"/>
                <a:ea typeface="黑体" pitchFamily="49" charset="-122"/>
              </a:rPr>
              <a:t>简单的</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例子（</a:t>
            </a:r>
            <a:r>
              <a:rPr lang="en-US" altLang="zh-CN" smtClean="0">
                <a:solidFill>
                  <a:srgbClr val="FFCC00"/>
                </a:solidFill>
                <a:latin typeface="Arial" charset="0"/>
                <a:ea typeface="黑体" pitchFamily="49" charset="-122"/>
              </a:rPr>
              <a:t>3/3</a:t>
            </a:r>
            <a:r>
              <a:rPr lang="zh-CN" altLang="en-US" smtClean="0">
                <a:solidFill>
                  <a:srgbClr val="FFCC00"/>
                </a:solidFill>
                <a:latin typeface="Arial" charset="0"/>
                <a:ea typeface="黑体" pitchFamily="49" charset="-122"/>
              </a:rPr>
              <a:t>）</a:t>
            </a:r>
          </a:p>
        </p:txBody>
      </p:sp>
      <p:sp>
        <p:nvSpPr>
          <p:cNvPr id="388100" name="Rectangle 4"/>
          <p:cNvSpPr>
            <a:spLocks noGrp="1" noChangeArrowheads="1"/>
          </p:cNvSpPr>
          <p:nvPr>
            <p:ph type="body" idx="1"/>
          </p:nvPr>
        </p:nvSpPr>
        <p:spPr>
          <a:xfrm>
            <a:off x="534988" y="1093788"/>
            <a:ext cx="5081587" cy="419100"/>
          </a:xfrm>
        </p:spPr>
        <p:txBody>
          <a:bodyPr/>
          <a:lstStyle/>
          <a:p>
            <a:pPr algn="just">
              <a:lnSpc>
                <a:spcPct val="80000"/>
              </a:lnSpc>
              <a:buFont typeface="Wingdings" pitchFamily="2" charset="2"/>
              <a:buNone/>
            </a:pPr>
            <a:r>
              <a:rPr kumimoji="1" lang="en-US" altLang="zh-CN" sz="2600" smtClean="0">
                <a:solidFill>
                  <a:srgbClr val="FF0066"/>
                </a:solidFill>
                <a:latin typeface="Arial" charset="0"/>
                <a:ea typeface="宋体" charset="-122"/>
              </a:rPr>
              <a:t>【</a:t>
            </a:r>
            <a:r>
              <a:rPr kumimoji="1" lang="zh-CN" altLang="en-US" sz="26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2.16</a:t>
            </a:r>
            <a:r>
              <a:rPr kumimoji="1" lang="en-US" altLang="zh-CN" sz="2600" smtClean="0">
                <a:solidFill>
                  <a:srgbClr val="FF0066"/>
                </a:solidFill>
                <a:latin typeface="Arial" charset="0"/>
                <a:ea typeface="宋体" charset="-122"/>
              </a:rPr>
              <a:t>】</a:t>
            </a:r>
            <a:r>
              <a:rPr lang="zh-CN" altLang="en-US" sz="2400" smtClean="0">
                <a:solidFill>
                  <a:srgbClr val="CC6600"/>
                </a:solidFill>
                <a:latin typeface="Arial" charset="0"/>
                <a:ea typeface="宋体" charset="-122"/>
              </a:rPr>
              <a:t>三态驱动器（ </a:t>
            </a:r>
            <a:r>
              <a:rPr lang="en-US" altLang="zh-CN" sz="2400" smtClean="0">
                <a:solidFill>
                  <a:srgbClr val="CC6600"/>
                </a:solidFill>
                <a:latin typeface="Arial" charset="0"/>
                <a:ea typeface="宋体" charset="-122"/>
              </a:rPr>
              <a:t>trist1.v</a:t>
            </a:r>
            <a:r>
              <a:rPr lang="zh-CN" altLang="en-US" sz="2400" smtClean="0">
                <a:solidFill>
                  <a:srgbClr val="CC6600"/>
                </a:solidFill>
                <a:latin typeface="Arial" charset="0"/>
                <a:ea typeface="宋体" charset="-122"/>
              </a:rPr>
              <a:t>）</a:t>
            </a:r>
          </a:p>
        </p:txBody>
      </p:sp>
      <p:sp>
        <p:nvSpPr>
          <p:cNvPr id="388109" name="AutoShape 13" descr="80%"/>
          <p:cNvSpPr>
            <a:spLocks noChangeArrowheads="1"/>
          </p:cNvSpPr>
          <p:nvPr/>
        </p:nvSpPr>
        <p:spPr bwMode="auto">
          <a:xfrm rot="-133237">
            <a:off x="5170488" y="638175"/>
            <a:ext cx="4503737" cy="981075"/>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1" hangingPunct="1">
              <a:lnSpc>
                <a:spcPct val="100000"/>
              </a:lnSpc>
              <a:buClr>
                <a:schemeClr val="tx1"/>
              </a:buClr>
              <a:buSzPct val="80000"/>
              <a:buFont typeface="Wingdings" pitchFamily="2" charset="2"/>
              <a:buNone/>
            </a:pPr>
            <a:r>
              <a:rPr kumimoji="1" lang="zh-CN" altLang="en-US" sz="2800" dirty="0">
                <a:solidFill>
                  <a:srgbClr val="006600"/>
                </a:solidFill>
                <a:latin typeface="Times New Roman" pitchFamily="18" charset="0"/>
                <a:ea typeface="华文行楷" pitchFamily="2" charset="-122"/>
              </a:rPr>
              <a:t>模块元件例化</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14413" y="1085850"/>
            <a:ext cx="6943725" cy="5772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8100"/>
                                        </p:tgtEl>
                                        <p:attrNameLst>
                                          <p:attrName>style.visibility</p:attrName>
                                        </p:attrNameLst>
                                      </p:cBhvr>
                                      <p:to>
                                        <p:strVal val="visible"/>
                                      </p:to>
                                    </p:set>
                                    <p:anim calcmode="lin" valueType="num">
                                      <p:cBhvr additive="base">
                                        <p:cTn id="7" dur="500" fill="hold"/>
                                        <p:tgtEl>
                                          <p:spTgt spid="388100"/>
                                        </p:tgtEl>
                                        <p:attrNameLst>
                                          <p:attrName>ppt_x</p:attrName>
                                        </p:attrNameLst>
                                      </p:cBhvr>
                                      <p:tavLst>
                                        <p:tav tm="0">
                                          <p:val>
                                            <p:strVal val="0-#ppt_w/2"/>
                                          </p:val>
                                        </p:tav>
                                        <p:tav tm="100000">
                                          <p:val>
                                            <p:strVal val="#ppt_x"/>
                                          </p:val>
                                        </p:tav>
                                      </p:tavLst>
                                    </p:anim>
                                    <p:anim calcmode="lin" valueType="num">
                                      <p:cBhvr additive="base">
                                        <p:cTn id="8" dur="500" fill="hold"/>
                                        <p:tgtEl>
                                          <p:spTgt spid="3881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88109"/>
                                        </p:tgtEl>
                                        <p:attrNameLst>
                                          <p:attrName>style.visibility</p:attrName>
                                        </p:attrNameLst>
                                      </p:cBhvr>
                                      <p:to>
                                        <p:strVal val="visible"/>
                                      </p:to>
                                    </p:set>
                                    <p:anim calcmode="lin" valueType="num">
                                      <p:cBhvr>
                                        <p:cTn id="13" dur="500" fill="hold"/>
                                        <p:tgtEl>
                                          <p:spTgt spid="388109"/>
                                        </p:tgtEl>
                                        <p:attrNameLst>
                                          <p:attrName>ppt_w</p:attrName>
                                        </p:attrNameLst>
                                      </p:cBhvr>
                                      <p:tavLst>
                                        <p:tav tm="0">
                                          <p:val>
                                            <p:fltVal val="0"/>
                                          </p:val>
                                        </p:tav>
                                        <p:tav tm="100000">
                                          <p:val>
                                            <p:strVal val="#ppt_w"/>
                                          </p:val>
                                        </p:tav>
                                      </p:tavLst>
                                    </p:anim>
                                    <p:anim calcmode="lin" valueType="num">
                                      <p:cBhvr>
                                        <p:cTn id="14" dur="500" fill="hold"/>
                                        <p:tgtEl>
                                          <p:spTgt spid="388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autoUpdateAnimBg="0"/>
      <p:bldP spid="38810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65CE393-2E11-47BD-9B9A-EDDABA77AB42}" type="slidenum">
              <a:rPr lang="ko-KR" altLang="en-US" sz="1600" smtClean="0">
                <a:solidFill>
                  <a:schemeClr val="accent2"/>
                </a:solidFill>
                <a:latin typeface="Verdana" pitchFamily="34" charset="0"/>
                <a:ea typeface="Gulim" pitchFamily="34" charset="-127"/>
              </a:rPr>
              <a:pPr/>
              <a:t>14</a:t>
            </a:fld>
            <a:endParaRPr lang="en-US" altLang="ko-KR" sz="1600" smtClean="0">
              <a:solidFill>
                <a:schemeClr val="accent2"/>
              </a:solidFill>
              <a:latin typeface="Verdana" pitchFamily="34" charset="0"/>
              <a:ea typeface="Gulim" pitchFamily="34" charset="-127"/>
            </a:endParaRPr>
          </a:p>
        </p:txBody>
      </p:sp>
      <p:sp>
        <p:nvSpPr>
          <p:cNvPr id="28675" name="Rectangle 2"/>
          <p:cNvSpPr>
            <a:spLocks noGrp="1" noChangeArrowheads="1"/>
          </p:cNvSpPr>
          <p:nvPr>
            <p:ph type="title"/>
          </p:nvPr>
        </p:nvSpPr>
        <p:spPr>
          <a:xfrm>
            <a:off x="1763713" y="195263"/>
            <a:ext cx="7772400" cy="677862"/>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基本结构总结</a:t>
            </a:r>
          </a:p>
        </p:txBody>
      </p:sp>
      <p:sp>
        <p:nvSpPr>
          <p:cNvPr id="390149" name="AutoShape 5"/>
          <p:cNvSpPr>
            <a:spLocks noChangeArrowheads="1"/>
          </p:cNvSpPr>
          <p:nvPr/>
        </p:nvSpPr>
        <p:spPr bwMode="auto">
          <a:xfrm>
            <a:off x="719138" y="1449388"/>
            <a:ext cx="7812087" cy="4725987"/>
          </a:xfrm>
          <a:prstGeom prst="roundRect">
            <a:avLst>
              <a:gd name="adj" fmla="val 16667"/>
            </a:avLst>
          </a:prstGeom>
          <a:solidFill>
            <a:srgbClr val="FFE7E7"/>
          </a:solidFill>
          <a:ln w="9525">
            <a:solidFill>
              <a:srgbClr val="FF0000"/>
            </a:solidFill>
            <a:round/>
            <a:headEnd/>
            <a:tailEnd/>
          </a:ln>
          <a:effectLst>
            <a:prstShdw prst="shdw13" dist="53882" dir="13500000">
              <a:schemeClr val="bg2">
                <a:alpha val="50000"/>
              </a:schemeClr>
            </a:prstShdw>
          </a:effectLst>
        </p:spPr>
        <p:txBody>
          <a:bodyPr anchor="ctr"/>
          <a:lstStyle/>
          <a:p>
            <a:pPr marL="179388" lvl="1" algn="l" eaLnBrk="1" hangingPunct="1">
              <a:lnSpc>
                <a:spcPct val="105000"/>
              </a:lnSpc>
              <a:spcBef>
                <a:spcPct val="0"/>
              </a:spcBef>
              <a:buClrTx/>
              <a:buFontTx/>
              <a:buNone/>
            </a:pPr>
            <a:r>
              <a:rPr lang="zh-CN" altLang="en-US" sz="2200"/>
              <a:t> </a:t>
            </a:r>
            <a:r>
              <a:rPr lang="en-US" altLang="zh-CN" sz="2200">
                <a:latin typeface="Arial" charset="0"/>
                <a:ea typeface="楷体_GB2312" pitchFamily="49" charset="-122"/>
              </a:rPr>
              <a:t>1.Verilog HDL</a:t>
            </a:r>
            <a:r>
              <a:rPr lang="zh-CN" altLang="en-US" sz="2200">
                <a:latin typeface="Arial" charset="0"/>
                <a:ea typeface="楷体_GB2312" pitchFamily="49" charset="-122"/>
              </a:rPr>
              <a:t>程序是由</a:t>
            </a:r>
            <a:r>
              <a:rPr lang="zh-CN" altLang="en-US" sz="2200">
                <a:solidFill>
                  <a:srgbClr val="CC0066"/>
                </a:solidFill>
                <a:latin typeface="Arial" charset="0"/>
                <a:ea typeface="楷体_GB2312" pitchFamily="49" charset="-122"/>
              </a:rPr>
              <a:t>模块</a:t>
            </a:r>
            <a:r>
              <a:rPr lang="zh-CN" altLang="en-US" sz="2200">
                <a:latin typeface="Arial" charset="0"/>
                <a:ea typeface="楷体_GB2312" pitchFamily="49" charset="-122"/>
              </a:rPr>
              <a:t>构成的。每个模块嵌套在</a:t>
            </a:r>
            <a:r>
              <a:rPr lang="en-US" altLang="zh-CN" sz="2200">
                <a:latin typeface="Arial" charset="0"/>
                <a:ea typeface="楷体_GB2312" pitchFamily="49" charset="-122"/>
              </a:rPr>
              <a:t>module</a:t>
            </a:r>
            <a:r>
              <a:rPr lang="zh-CN" altLang="en-US" sz="2200">
                <a:latin typeface="Arial" charset="0"/>
                <a:ea typeface="楷体_GB2312" pitchFamily="49" charset="-122"/>
              </a:rPr>
              <a:t>和</a:t>
            </a:r>
            <a:r>
              <a:rPr lang="en-US" altLang="zh-CN" sz="2200">
                <a:latin typeface="Arial" charset="0"/>
                <a:ea typeface="楷体_GB2312" pitchFamily="49" charset="-122"/>
              </a:rPr>
              <a:t>endmodule</a:t>
            </a:r>
            <a:r>
              <a:rPr lang="zh-CN" altLang="en-US" sz="2200">
                <a:latin typeface="Arial" charset="0"/>
                <a:ea typeface="楷体_GB2312" pitchFamily="49" charset="-122"/>
              </a:rPr>
              <a:t>声明语句中。模块是可以进行层次嵌套的。</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2.</a:t>
            </a:r>
            <a:r>
              <a:rPr lang="zh-CN" altLang="en-US" sz="2200">
                <a:latin typeface="Arial" charset="0"/>
                <a:ea typeface="楷体_GB2312" pitchFamily="49" charset="-122"/>
              </a:rPr>
              <a:t>每个</a:t>
            </a:r>
            <a:r>
              <a:rPr lang="en-US" altLang="zh-CN" sz="2200">
                <a:latin typeface="Arial" charset="0"/>
                <a:ea typeface="楷体_GB2312" pitchFamily="49" charset="-122"/>
              </a:rPr>
              <a:t>Verilog HDL</a:t>
            </a:r>
            <a:r>
              <a:rPr lang="zh-CN" altLang="en-US" sz="2200">
                <a:latin typeface="Arial" charset="0"/>
                <a:ea typeface="楷体_GB2312" pitchFamily="49" charset="-122"/>
              </a:rPr>
              <a:t>源文件中只准有一个顶层模块，其他为子模块。</a:t>
            </a:r>
            <a:r>
              <a:rPr lang="zh-CN" altLang="en-US" sz="2200">
                <a:solidFill>
                  <a:srgbClr val="CC0066"/>
                </a:solidFill>
                <a:latin typeface="Arial" charset="0"/>
                <a:ea typeface="楷体_GB2312" pitchFamily="49" charset="-122"/>
              </a:rPr>
              <a:t>源文件名称与顶层模块同名（后缀为</a:t>
            </a:r>
            <a:r>
              <a:rPr lang="en-US" altLang="zh-CN" sz="2200">
                <a:solidFill>
                  <a:srgbClr val="CC0066"/>
                </a:solidFill>
                <a:latin typeface="Arial" charset="0"/>
                <a:ea typeface="楷体_GB2312" pitchFamily="49" charset="-122"/>
              </a:rPr>
              <a:t>.v</a:t>
            </a:r>
            <a:r>
              <a:rPr lang="zh-CN" altLang="en-US" sz="2200">
                <a:solidFill>
                  <a:srgbClr val="CC0066"/>
                </a:solidFill>
                <a:latin typeface="Arial" charset="0"/>
                <a:ea typeface="楷体_GB2312" pitchFamily="49" charset="-122"/>
              </a:rPr>
              <a:t>）！</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3.</a:t>
            </a:r>
            <a:r>
              <a:rPr lang="zh-CN" altLang="en-US" sz="2200">
                <a:latin typeface="Arial" charset="0"/>
                <a:ea typeface="楷体_GB2312" pitchFamily="49" charset="-122"/>
              </a:rPr>
              <a:t>每个模块要进行端口定义，并说明输入输出端口，然后对模块的功能进行描述。</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4.</a:t>
            </a:r>
            <a:r>
              <a:rPr lang="zh-CN" altLang="en-US" sz="2200">
                <a:latin typeface="Arial" charset="0"/>
                <a:ea typeface="楷体_GB2312" pitchFamily="49" charset="-122"/>
              </a:rPr>
              <a:t>程序书写格式自由，一行可以写几个语句，一个语句也可以分多行写。</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5.</a:t>
            </a:r>
            <a:r>
              <a:rPr lang="zh-CN" altLang="en-US" sz="2200">
                <a:latin typeface="Arial" charset="0"/>
                <a:ea typeface="楷体_GB2312" pitchFamily="49" charset="-122"/>
              </a:rPr>
              <a:t>除了</a:t>
            </a:r>
            <a:r>
              <a:rPr lang="en-US" altLang="zh-CN" sz="2200">
                <a:solidFill>
                  <a:srgbClr val="CC0066"/>
                </a:solidFill>
                <a:latin typeface="Arial" charset="0"/>
                <a:ea typeface="楷体_GB2312" pitchFamily="49" charset="-122"/>
              </a:rPr>
              <a:t>endmodule</a:t>
            </a:r>
            <a:r>
              <a:rPr lang="zh-CN" altLang="en-US" sz="2200">
                <a:latin typeface="Arial" charset="0"/>
                <a:ea typeface="楷体_GB2312" pitchFamily="49" charset="-122"/>
              </a:rPr>
              <a:t>语句、</a:t>
            </a:r>
            <a:r>
              <a:rPr lang="en-US" altLang="zh-CN" sz="2200">
                <a:solidFill>
                  <a:srgbClr val="CC0066"/>
                </a:solidFill>
                <a:latin typeface="Arial" charset="0"/>
                <a:ea typeface="楷体_GB2312" pitchFamily="49" charset="-122"/>
              </a:rPr>
              <a:t>begin_end</a:t>
            </a:r>
            <a:r>
              <a:rPr lang="zh-CN" altLang="en-US" sz="2200">
                <a:latin typeface="Arial" charset="0"/>
                <a:ea typeface="楷体_GB2312" pitchFamily="49" charset="-122"/>
              </a:rPr>
              <a:t>语句和</a:t>
            </a:r>
            <a:r>
              <a:rPr lang="en-US" altLang="zh-CN" sz="2200">
                <a:solidFill>
                  <a:srgbClr val="CC0066"/>
                </a:solidFill>
                <a:latin typeface="Arial" charset="0"/>
                <a:ea typeface="楷体_GB2312" pitchFamily="49" charset="-122"/>
              </a:rPr>
              <a:t>fork_join</a:t>
            </a:r>
            <a:r>
              <a:rPr lang="zh-CN" altLang="en-US" sz="2200">
                <a:latin typeface="Arial" charset="0"/>
                <a:ea typeface="楷体_GB2312" pitchFamily="49" charset="-122"/>
              </a:rPr>
              <a:t>语句外，每个语句和数据定义的最后必须有分号。</a:t>
            </a:r>
          </a:p>
          <a:p>
            <a:pPr algn="l" eaLnBrk="1" hangingPunct="1">
              <a:lnSpc>
                <a:spcPct val="105000"/>
              </a:lnSpc>
              <a:spcBef>
                <a:spcPct val="0"/>
              </a:spcBef>
              <a:buClrTx/>
              <a:buFontTx/>
              <a:buNone/>
            </a:pPr>
            <a:r>
              <a:rPr lang="zh-CN" altLang="en-US" sz="2200">
                <a:latin typeface="Arial" charset="0"/>
                <a:ea typeface="楷体_GB2312" pitchFamily="49" charset="-122"/>
              </a:rPr>
              <a:t>    </a:t>
            </a:r>
            <a:r>
              <a:rPr lang="en-US" altLang="zh-CN" sz="2200">
                <a:latin typeface="Arial" charset="0"/>
                <a:ea typeface="楷体_GB2312" pitchFamily="49" charset="-122"/>
              </a:rPr>
              <a:t>6.</a:t>
            </a:r>
            <a:r>
              <a:rPr lang="zh-CN" altLang="en-US" sz="2200">
                <a:latin typeface="Arial" charset="0"/>
                <a:ea typeface="楷体_GB2312" pitchFamily="49" charset="-122"/>
              </a:rPr>
              <a:t>可用</a:t>
            </a:r>
            <a:r>
              <a:rPr lang="en-US" altLang="zh-CN" sz="2200">
                <a:solidFill>
                  <a:srgbClr val="CC0066"/>
                </a:solidFill>
                <a:latin typeface="Arial" charset="0"/>
                <a:ea typeface="楷体_GB2312" pitchFamily="49" charset="-122"/>
              </a:rPr>
              <a:t>/*.....*/</a:t>
            </a:r>
            <a:r>
              <a:rPr lang="zh-CN" altLang="en-US" sz="2200">
                <a:latin typeface="Arial" charset="0"/>
                <a:ea typeface="楷体_GB2312" pitchFamily="49" charset="-122"/>
              </a:rPr>
              <a:t>和</a:t>
            </a:r>
            <a:r>
              <a:rPr lang="en-US" altLang="zh-CN" sz="2200">
                <a:solidFill>
                  <a:srgbClr val="CC0066"/>
                </a:solidFill>
                <a:latin typeface="Arial" charset="0"/>
                <a:ea typeface="楷体_GB2312" pitchFamily="49" charset="-122"/>
              </a:rPr>
              <a:t>//</a:t>
            </a:r>
            <a:r>
              <a:rPr lang="en-US" altLang="zh-CN">
                <a:solidFill>
                  <a:srgbClr val="CC0066"/>
                </a:solidFill>
                <a:latin typeface="Arial" charset="0"/>
              </a:rPr>
              <a:t>.....</a:t>
            </a:r>
            <a:r>
              <a:rPr lang="zh-CN" altLang="en-US" sz="2200">
                <a:latin typeface="Arial" charset="0"/>
                <a:ea typeface="楷体_GB2312" pitchFamily="49" charset="-122"/>
              </a:rPr>
              <a:t>对程序的任何部分作注释。加上必要的注释，以增强程序的可读性和可维护性。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0149"/>
                                        </p:tgtEl>
                                        <p:attrNameLst>
                                          <p:attrName>style.visibility</p:attrName>
                                        </p:attrNameLst>
                                      </p:cBhvr>
                                      <p:to>
                                        <p:strVal val="visible"/>
                                      </p:to>
                                    </p:set>
                                    <p:anim calcmode="lin" valueType="num">
                                      <p:cBhvr>
                                        <p:cTn id="7" dur="500" fill="hold"/>
                                        <p:tgtEl>
                                          <p:spTgt spid="390149"/>
                                        </p:tgtEl>
                                        <p:attrNameLst>
                                          <p:attrName>ppt_w</p:attrName>
                                        </p:attrNameLst>
                                      </p:cBhvr>
                                      <p:tavLst>
                                        <p:tav tm="0">
                                          <p:val>
                                            <p:fltVal val="0"/>
                                          </p:val>
                                        </p:tav>
                                        <p:tav tm="100000">
                                          <p:val>
                                            <p:strVal val="#ppt_w"/>
                                          </p:val>
                                        </p:tav>
                                      </p:tavLst>
                                    </p:anim>
                                    <p:anim calcmode="lin" valueType="num">
                                      <p:cBhvr>
                                        <p:cTn id="8" dur="500" fill="hold"/>
                                        <p:tgtEl>
                                          <p:spTgt spid="3901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4548452-0DBC-48AC-AEFE-8A92FD59120B}" type="slidenum">
              <a:rPr lang="ko-KR" altLang="en-US" sz="1600" smtClean="0">
                <a:solidFill>
                  <a:schemeClr val="accent2"/>
                </a:solidFill>
                <a:latin typeface="Verdana" pitchFamily="34" charset="0"/>
                <a:ea typeface="Gulim" pitchFamily="34" charset="-127"/>
              </a:rPr>
              <a:pPr/>
              <a:t>15</a:t>
            </a:fld>
            <a:endParaRPr lang="en-US" altLang="ko-KR" sz="1600" smtClean="0">
              <a:solidFill>
                <a:schemeClr val="accent2"/>
              </a:solidFill>
              <a:latin typeface="Verdana" pitchFamily="34" charset="0"/>
              <a:ea typeface="Gulim" pitchFamily="34" charset="-127"/>
            </a:endParaRPr>
          </a:p>
        </p:txBody>
      </p:sp>
      <p:sp>
        <p:nvSpPr>
          <p:cNvPr id="29699"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charset="0"/>
                <a:ea typeface="黑体" pitchFamily="49" charset="-122"/>
              </a:rPr>
              <a:t>二、</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模块的结构</a:t>
            </a:r>
          </a:p>
        </p:txBody>
      </p:sp>
      <p:sp>
        <p:nvSpPr>
          <p:cNvPr id="392195" name="Rectangle 3"/>
          <p:cNvSpPr>
            <a:spLocks noGrp="1" noChangeArrowheads="1"/>
          </p:cNvSpPr>
          <p:nvPr>
            <p:ph type="body" idx="1"/>
          </p:nvPr>
        </p:nvSpPr>
        <p:spPr>
          <a:xfrm>
            <a:off x="576263" y="1320800"/>
            <a:ext cx="7673975" cy="1316038"/>
          </a:xfrm>
        </p:spPr>
        <p:txBody>
          <a:bodyPr/>
          <a:lstStyle/>
          <a:p>
            <a:pPr algn="just">
              <a:lnSpc>
                <a:spcPct val="105000"/>
              </a:lnSpc>
              <a:spcBef>
                <a:spcPct val="0"/>
              </a:spcBef>
            </a:pPr>
            <a:r>
              <a:rPr lang="en-US" altLang="zh-CN" sz="2400" smtClean="0">
                <a:latin typeface="Arial" charset="0"/>
                <a:ea typeface="楷体_GB2312" pitchFamily="49" charset="-122"/>
              </a:rPr>
              <a:t>Verilog</a:t>
            </a:r>
            <a:r>
              <a:rPr lang="zh-CN" altLang="en-US" sz="2400" smtClean="0">
                <a:latin typeface="Arial" charset="0"/>
                <a:ea typeface="楷体_GB2312" pitchFamily="49" charset="-122"/>
              </a:rPr>
              <a:t>的基本设计单元是“</a:t>
            </a:r>
            <a:r>
              <a:rPr lang="zh-CN" altLang="en-US" sz="2400" smtClean="0">
                <a:solidFill>
                  <a:srgbClr val="CC0066"/>
                </a:solidFill>
                <a:latin typeface="Arial" charset="0"/>
                <a:ea typeface="楷体_GB2312" pitchFamily="49" charset="-122"/>
              </a:rPr>
              <a:t>模块</a:t>
            </a:r>
            <a:r>
              <a:rPr lang="zh-CN" altLang="en-US" sz="2400" smtClean="0">
                <a:latin typeface="Arial" charset="0"/>
                <a:ea typeface="楷体_GB2312" pitchFamily="49" charset="-122"/>
              </a:rPr>
              <a:t>（</a:t>
            </a:r>
            <a:r>
              <a:rPr lang="en-US" altLang="zh-CN" sz="2400" smtClean="0">
                <a:latin typeface="Arial" charset="0"/>
                <a:ea typeface="楷体_GB2312" pitchFamily="49" charset="-122"/>
              </a:rPr>
              <a:t>block</a:t>
            </a:r>
            <a:r>
              <a:rPr lang="zh-CN" altLang="en-US" sz="2400" smtClean="0">
                <a:latin typeface="Arial" charset="0"/>
                <a:ea typeface="楷体_GB2312" pitchFamily="49" charset="-122"/>
              </a:rPr>
              <a:t>） ” 。</a:t>
            </a:r>
            <a:endParaRPr lang="zh-CN" altLang="en-US" sz="2400" smtClean="0">
              <a:solidFill>
                <a:schemeClr val="hlink"/>
              </a:solidFill>
              <a:latin typeface="Arial" charset="0"/>
              <a:ea typeface="楷体_GB2312" pitchFamily="49" charset="-122"/>
            </a:endParaRPr>
          </a:p>
          <a:p>
            <a:pPr algn="just">
              <a:lnSpc>
                <a:spcPct val="105000"/>
              </a:lnSpc>
              <a:spcBef>
                <a:spcPct val="0"/>
              </a:spcBef>
            </a:pPr>
            <a:r>
              <a:rPr lang="zh-CN" altLang="zh-CN" sz="2400" smtClean="0">
                <a:latin typeface="Arial" charset="0"/>
                <a:ea typeface="楷体_GB2312" pitchFamily="49" charset="-122"/>
              </a:rPr>
              <a:t>Verilog模块的结构由在</a:t>
            </a:r>
            <a:r>
              <a:rPr lang="zh-CN" altLang="zh-CN" sz="2400" smtClean="0">
                <a:solidFill>
                  <a:srgbClr val="CC0066"/>
                </a:solidFill>
                <a:latin typeface="Arial" charset="0"/>
                <a:ea typeface="楷体_GB2312" pitchFamily="49" charset="-122"/>
              </a:rPr>
              <a:t>module</a:t>
            </a:r>
            <a:r>
              <a:rPr lang="zh-CN" altLang="zh-CN" sz="2400" smtClean="0">
                <a:latin typeface="Arial" charset="0"/>
                <a:ea typeface="楷体_GB2312" pitchFamily="49" charset="-122"/>
              </a:rPr>
              <a:t>和</a:t>
            </a:r>
            <a:r>
              <a:rPr lang="zh-CN" altLang="zh-CN" sz="2400" smtClean="0">
                <a:solidFill>
                  <a:srgbClr val="CC0066"/>
                </a:solidFill>
                <a:latin typeface="Arial" charset="0"/>
                <a:ea typeface="楷体_GB2312" pitchFamily="49" charset="-122"/>
              </a:rPr>
              <a:t>endmodule</a:t>
            </a:r>
            <a:r>
              <a:rPr lang="zh-CN" altLang="zh-CN" sz="2400" smtClean="0">
                <a:latin typeface="Arial" charset="0"/>
                <a:ea typeface="楷体_GB2312" pitchFamily="49" charset="-122"/>
              </a:rPr>
              <a:t>关键词之间的</a:t>
            </a:r>
            <a:r>
              <a:rPr lang="en-US" altLang="zh-CN" sz="2400" smtClean="0">
                <a:solidFill>
                  <a:srgbClr val="CC0066"/>
                </a:solidFill>
                <a:latin typeface="Arial" charset="0"/>
                <a:ea typeface="楷体_GB2312" pitchFamily="49" charset="-122"/>
              </a:rPr>
              <a:t>4</a:t>
            </a:r>
            <a:r>
              <a:rPr lang="zh-CN" altLang="zh-CN" sz="2400" smtClean="0">
                <a:latin typeface="Arial" charset="0"/>
                <a:ea typeface="楷体_GB2312" pitchFamily="49" charset="-122"/>
              </a:rPr>
              <a:t>个主要部分组成：</a:t>
            </a:r>
            <a:endParaRPr lang="zh-CN" altLang="en-US" sz="2400" smtClean="0">
              <a:latin typeface="Arial" charset="0"/>
              <a:ea typeface="楷体_GB2312" pitchFamily="49" charset="-122"/>
            </a:endParaRPr>
          </a:p>
        </p:txBody>
      </p:sp>
      <p:sp>
        <p:nvSpPr>
          <p:cNvPr id="392196" name="Rectangle 4"/>
          <p:cNvSpPr>
            <a:spLocks noChangeArrowheads="1"/>
          </p:cNvSpPr>
          <p:nvPr/>
        </p:nvSpPr>
        <p:spPr bwMode="auto">
          <a:xfrm>
            <a:off x="3216275" y="2852738"/>
            <a:ext cx="4379913" cy="3189287"/>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itchFamily="2" charset="2"/>
              <a:buNone/>
            </a:pPr>
            <a:r>
              <a:rPr lang="zh-CN" altLang="zh-CN">
                <a:latin typeface="Times New Roman" pitchFamily="18" charset="0"/>
              </a:rPr>
              <a:t>module block1(a</a:t>
            </a:r>
            <a:r>
              <a:rPr lang="en-US" altLang="zh-CN">
                <a:latin typeface="Times New Roman" pitchFamily="18" charset="0"/>
              </a:rPr>
              <a:t>,</a:t>
            </a:r>
            <a:r>
              <a:rPr lang="zh-CN" altLang="zh-CN">
                <a:latin typeface="Times New Roman" pitchFamily="18" charset="0"/>
              </a:rPr>
              <a:t>b</a:t>
            </a:r>
            <a:r>
              <a:rPr lang="en-US" altLang="zh-CN">
                <a:latin typeface="Times New Roman" pitchFamily="18" charset="0"/>
              </a:rPr>
              <a:t>,</a:t>
            </a:r>
            <a:r>
              <a:rPr lang="zh-CN" altLang="zh-CN">
                <a:latin typeface="Times New Roman" pitchFamily="18" charset="0"/>
              </a:rPr>
              <a:t>c</a:t>
            </a:r>
            <a:r>
              <a:rPr lang="en-US" altLang="zh-CN">
                <a:latin typeface="Times New Roman" pitchFamily="18" charset="0"/>
              </a:rPr>
              <a:t>,</a:t>
            </a:r>
            <a:r>
              <a:rPr lang="zh-CN" altLang="zh-CN">
                <a:latin typeface="Times New Roman" pitchFamily="18" charset="0"/>
              </a:rPr>
              <a:t>d )；</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input a</a:t>
            </a:r>
            <a:r>
              <a:rPr lang="en-US" altLang="zh-CN">
                <a:latin typeface="Times New Roman" pitchFamily="18" charset="0"/>
              </a:rPr>
              <a:t>,</a:t>
            </a:r>
            <a:r>
              <a:rPr lang="zh-CN" altLang="zh-CN">
                <a:latin typeface="Times New Roman" pitchFamily="18" charset="0"/>
              </a:rPr>
              <a:t>b</a:t>
            </a:r>
            <a:r>
              <a:rPr lang="en-US" altLang="zh-CN">
                <a:latin typeface="Times New Roman" pitchFamily="18" charset="0"/>
              </a:rPr>
              <a:t>,</a:t>
            </a:r>
            <a:r>
              <a:rPr lang="zh-CN" altLang="zh-CN">
                <a:latin typeface="Times New Roman" pitchFamily="18" charset="0"/>
              </a:rPr>
              <a:t>c；</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output d；</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wire x；</a:t>
            </a:r>
          </a:p>
          <a:p>
            <a:pPr marL="342900" indent="-3429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latin typeface="Times New Roman" pitchFamily="18" charset="0"/>
              </a:rPr>
              <a:t>assign d = a | x；  </a:t>
            </a:r>
            <a:endParaRPr lang="zh-CN" altLang="en-US">
              <a:latin typeface="Times New Roman" pitchFamily="18" charset="0"/>
            </a:endParaRPr>
          </a:p>
          <a:p>
            <a:pPr marL="342900" indent="-342900" algn="l" eaLnBrk="1" hangingPunct="1">
              <a:lnSpc>
                <a:spcPct val="100000"/>
              </a:lnSpc>
              <a:buClr>
                <a:srgbClr val="3333FF"/>
              </a:buClr>
              <a:buFont typeface="Wingdings" pitchFamily="2" charset="2"/>
              <a:buNone/>
            </a:pPr>
            <a:r>
              <a:rPr lang="zh-CN" altLang="zh-CN">
                <a:latin typeface="Times New Roman" pitchFamily="18" charset="0"/>
              </a:rPr>
              <a:t>  </a:t>
            </a:r>
            <a:r>
              <a:rPr lang="zh-CN" altLang="en-US">
                <a:latin typeface="Times New Roman" pitchFamily="18" charset="0"/>
              </a:rPr>
              <a:t>    </a:t>
            </a:r>
            <a:r>
              <a:rPr lang="zh-CN" altLang="zh-CN">
                <a:latin typeface="Times New Roman" pitchFamily="18" charset="0"/>
              </a:rPr>
              <a:t>assign x = ( b &amp; ~c )；</a:t>
            </a:r>
          </a:p>
          <a:p>
            <a:pPr marL="342900" indent="-342900" algn="l" eaLnBrk="1" hangingPunct="1">
              <a:lnSpc>
                <a:spcPct val="100000"/>
              </a:lnSpc>
              <a:buClr>
                <a:srgbClr val="3333FF"/>
              </a:buClr>
              <a:buFont typeface="Wingdings" pitchFamily="2" charset="2"/>
              <a:buNone/>
            </a:pPr>
            <a:r>
              <a:rPr lang="zh-CN" altLang="zh-CN">
                <a:latin typeface="Times New Roman" pitchFamily="18" charset="0"/>
              </a:rPr>
              <a:t>endmodule</a:t>
            </a:r>
            <a:endParaRPr lang="en-US" altLang="zh-CN">
              <a:latin typeface="Times New Roman" pitchFamily="18" charset="0"/>
            </a:endParaRPr>
          </a:p>
        </p:txBody>
      </p:sp>
      <p:sp>
        <p:nvSpPr>
          <p:cNvPr id="392197" name="Text Box 5"/>
          <p:cNvSpPr txBox="1">
            <a:spLocks noChangeArrowheads="1"/>
          </p:cNvSpPr>
          <p:nvPr/>
        </p:nvSpPr>
        <p:spPr bwMode="auto">
          <a:xfrm>
            <a:off x="1177925" y="3573463"/>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2000">
                <a:latin typeface="Times New Roman" pitchFamily="18" charset="0"/>
              </a:rPr>
              <a:t>I/O</a:t>
            </a:r>
            <a:r>
              <a:rPr lang="zh-CN" altLang="en-US" sz="2000">
                <a:latin typeface="Times New Roman" pitchFamily="18" charset="0"/>
              </a:rPr>
              <a:t>说明</a:t>
            </a:r>
          </a:p>
        </p:txBody>
      </p:sp>
      <p:sp>
        <p:nvSpPr>
          <p:cNvPr id="392198" name="Text Box 6"/>
          <p:cNvSpPr txBox="1">
            <a:spLocks noChangeArrowheads="1"/>
          </p:cNvSpPr>
          <p:nvPr/>
        </p:nvSpPr>
        <p:spPr bwMode="auto">
          <a:xfrm>
            <a:off x="1177925" y="2852738"/>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000">
                <a:latin typeface="Arial" charset="0"/>
              </a:rPr>
              <a:t>端口定义</a:t>
            </a:r>
          </a:p>
        </p:txBody>
      </p:sp>
      <p:sp>
        <p:nvSpPr>
          <p:cNvPr id="392199" name="Text Box 7"/>
          <p:cNvSpPr txBox="1">
            <a:spLocks noChangeArrowheads="1"/>
          </p:cNvSpPr>
          <p:nvPr/>
        </p:nvSpPr>
        <p:spPr bwMode="auto">
          <a:xfrm>
            <a:off x="1177925" y="4929188"/>
            <a:ext cx="12192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功能描述</a:t>
            </a:r>
          </a:p>
        </p:txBody>
      </p:sp>
      <p:sp>
        <p:nvSpPr>
          <p:cNvPr id="392200" name="Text Box 8"/>
          <p:cNvSpPr txBox="1">
            <a:spLocks noChangeArrowheads="1"/>
          </p:cNvSpPr>
          <p:nvPr/>
        </p:nvSpPr>
        <p:spPr bwMode="auto">
          <a:xfrm>
            <a:off x="1177925" y="4259263"/>
            <a:ext cx="1828800" cy="406400"/>
          </a:xfrm>
          <a:prstGeom prst="rect">
            <a:avLst/>
          </a:prstGeom>
          <a:solidFill>
            <a:srgbClr val="FFFF99"/>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zh-CN" sz="2000"/>
              <a:t>信号类型声明</a:t>
            </a:r>
            <a:endParaRPr lang="zh-CN" altLang="en-US" sz="2000"/>
          </a:p>
        </p:txBody>
      </p:sp>
      <p:sp>
        <p:nvSpPr>
          <p:cNvPr id="392201" name="AutoShape 9"/>
          <p:cNvSpPr>
            <a:spLocks/>
          </p:cNvSpPr>
          <p:nvPr/>
        </p:nvSpPr>
        <p:spPr bwMode="auto">
          <a:xfrm>
            <a:off x="2808288" y="3494088"/>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92202" name="Oval 10"/>
          <p:cNvSpPr>
            <a:spLocks noChangeArrowheads="1"/>
          </p:cNvSpPr>
          <p:nvPr/>
        </p:nvSpPr>
        <p:spPr bwMode="auto">
          <a:xfrm>
            <a:off x="663575" y="2813050"/>
            <a:ext cx="477838" cy="509588"/>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1</a:t>
            </a:r>
          </a:p>
        </p:txBody>
      </p:sp>
      <p:sp>
        <p:nvSpPr>
          <p:cNvPr id="392203" name="Oval 11"/>
          <p:cNvSpPr>
            <a:spLocks noChangeArrowheads="1"/>
          </p:cNvSpPr>
          <p:nvPr/>
        </p:nvSpPr>
        <p:spPr bwMode="auto">
          <a:xfrm>
            <a:off x="652463" y="3490913"/>
            <a:ext cx="477837" cy="509587"/>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2</a:t>
            </a:r>
          </a:p>
        </p:txBody>
      </p:sp>
      <p:sp>
        <p:nvSpPr>
          <p:cNvPr id="392204" name="Oval 12"/>
          <p:cNvSpPr>
            <a:spLocks noChangeArrowheads="1"/>
          </p:cNvSpPr>
          <p:nvPr/>
        </p:nvSpPr>
        <p:spPr bwMode="auto">
          <a:xfrm>
            <a:off x="684213" y="4222750"/>
            <a:ext cx="477837" cy="509588"/>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3</a:t>
            </a:r>
          </a:p>
        </p:txBody>
      </p:sp>
      <p:sp>
        <p:nvSpPr>
          <p:cNvPr id="392205" name="Oval 13"/>
          <p:cNvSpPr>
            <a:spLocks noChangeArrowheads="1"/>
          </p:cNvSpPr>
          <p:nvPr/>
        </p:nvSpPr>
        <p:spPr bwMode="auto">
          <a:xfrm>
            <a:off x="673100" y="4916488"/>
            <a:ext cx="477838" cy="509587"/>
          </a:xfrm>
          <a:prstGeom prst="ellipse">
            <a:avLst/>
          </a:prstGeom>
          <a:solidFill>
            <a:srgbClr val="FFFF00"/>
          </a:solidFill>
          <a:ln w="50800">
            <a:solidFill>
              <a:schemeClr val="accent2"/>
            </a:solidFill>
            <a:miter lim="800000"/>
            <a:headEnd/>
            <a:tailEnd/>
          </a:ln>
        </p:spPr>
        <p:txBody>
          <a:bodyPr anchor="ctr">
            <a:spAutoFit/>
          </a:bodyPr>
          <a:lstStyle/>
          <a:p>
            <a:pPr algn="ctr" eaLnBrk="1" hangingPunct="1">
              <a:lnSpc>
                <a:spcPct val="85000"/>
              </a:lnSpc>
              <a:spcBef>
                <a:spcPct val="0"/>
              </a:spcBef>
              <a:buClrTx/>
              <a:buFontTx/>
              <a:buNone/>
            </a:pPr>
            <a:r>
              <a:rPr lang="en-US" altLang="zh-CN" sz="2000">
                <a:solidFill>
                  <a:srgbClr val="800000"/>
                </a:solidFill>
                <a:latin typeface="Arial" charset="0"/>
              </a:rPr>
              <a:t>4</a:t>
            </a:r>
          </a:p>
        </p:txBody>
      </p:sp>
      <p:sp>
        <p:nvSpPr>
          <p:cNvPr id="392206" name="AutoShape 14"/>
          <p:cNvSpPr>
            <a:spLocks/>
          </p:cNvSpPr>
          <p:nvPr/>
        </p:nvSpPr>
        <p:spPr bwMode="auto">
          <a:xfrm>
            <a:off x="2801938" y="4837113"/>
            <a:ext cx="196850" cy="630237"/>
          </a:xfrm>
          <a:prstGeom prst="leftBrace">
            <a:avLst>
              <a:gd name="adj1" fmla="val 26680"/>
              <a:gd name="adj2" fmla="val 50000"/>
            </a:avLst>
          </a:prstGeom>
          <a:noFill/>
          <a:ln w="41275">
            <a:solidFill>
              <a:srgbClr val="80008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2195"/>
                                        </p:tgtEl>
                                        <p:attrNameLst>
                                          <p:attrName>style.visibility</p:attrName>
                                        </p:attrNameLst>
                                      </p:cBhvr>
                                      <p:to>
                                        <p:strVal val="visible"/>
                                      </p:to>
                                    </p:set>
                                    <p:anim calcmode="lin" valueType="num">
                                      <p:cBhvr additive="base">
                                        <p:cTn id="7" dur="500" fill="hold"/>
                                        <p:tgtEl>
                                          <p:spTgt spid="392195"/>
                                        </p:tgtEl>
                                        <p:attrNameLst>
                                          <p:attrName>ppt_x</p:attrName>
                                        </p:attrNameLst>
                                      </p:cBhvr>
                                      <p:tavLst>
                                        <p:tav tm="0">
                                          <p:val>
                                            <p:strVal val="0-#ppt_w/2"/>
                                          </p:val>
                                        </p:tav>
                                        <p:tav tm="100000">
                                          <p:val>
                                            <p:strVal val="#ppt_x"/>
                                          </p:val>
                                        </p:tav>
                                      </p:tavLst>
                                    </p:anim>
                                    <p:anim calcmode="lin" valueType="num">
                                      <p:cBhvr additive="base">
                                        <p:cTn id="8" dur="500" fill="hold"/>
                                        <p:tgtEl>
                                          <p:spTgt spid="3921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6"/>
                                        </p:tgtEl>
                                        <p:attrNameLst>
                                          <p:attrName>style.visibility</p:attrName>
                                        </p:attrNameLst>
                                      </p:cBhvr>
                                      <p:to>
                                        <p:strVal val="visible"/>
                                      </p:to>
                                    </p:set>
                                    <p:anim calcmode="lin" valueType="num">
                                      <p:cBhvr additive="base">
                                        <p:cTn id="13" dur="500" fill="hold"/>
                                        <p:tgtEl>
                                          <p:spTgt spid="392196"/>
                                        </p:tgtEl>
                                        <p:attrNameLst>
                                          <p:attrName>ppt_x</p:attrName>
                                        </p:attrNameLst>
                                      </p:cBhvr>
                                      <p:tavLst>
                                        <p:tav tm="0">
                                          <p:val>
                                            <p:strVal val="#ppt_x"/>
                                          </p:val>
                                        </p:tav>
                                        <p:tav tm="100000">
                                          <p:val>
                                            <p:strVal val="#ppt_x"/>
                                          </p:val>
                                        </p:tav>
                                      </p:tavLst>
                                    </p:anim>
                                    <p:anim calcmode="lin" valueType="num">
                                      <p:cBhvr additive="base">
                                        <p:cTn id="14" dur="500" fill="hold"/>
                                        <p:tgtEl>
                                          <p:spTgt spid="3921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92202"/>
                                        </p:tgtEl>
                                        <p:attrNameLst>
                                          <p:attrName>style.visibility</p:attrName>
                                        </p:attrNameLst>
                                      </p:cBhvr>
                                      <p:to>
                                        <p:strVal val="visible"/>
                                      </p:to>
                                    </p:set>
                                    <p:animEffect transition="in" filter="dissolve">
                                      <p:cBhvr>
                                        <p:cTn id="19" dur="500"/>
                                        <p:tgtEl>
                                          <p:spTgt spid="392202"/>
                                        </p:tgtEl>
                                      </p:cBhvr>
                                    </p:animEffect>
                                  </p:childTnLst>
                                </p:cTn>
                              </p:par>
                            </p:childTnLst>
                          </p:cTn>
                        </p:par>
                        <p:par>
                          <p:cTn id="20" fill="hold" nodeType="afterGroup">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392198"/>
                                        </p:tgtEl>
                                        <p:attrNameLst>
                                          <p:attrName>style.visibility</p:attrName>
                                        </p:attrNameLst>
                                      </p:cBhvr>
                                      <p:to>
                                        <p:strVal val="visible"/>
                                      </p:to>
                                    </p:set>
                                    <p:anim calcmode="lin" valueType="num">
                                      <p:cBhvr>
                                        <p:cTn id="23" dur="500" fill="hold"/>
                                        <p:tgtEl>
                                          <p:spTgt spid="392198"/>
                                        </p:tgtEl>
                                        <p:attrNameLst>
                                          <p:attrName>ppt_x</p:attrName>
                                        </p:attrNameLst>
                                      </p:cBhvr>
                                      <p:tavLst>
                                        <p:tav tm="0">
                                          <p:val>
                                            <p:strVal val="#ppt_x-#ppt_w/2"/>
                                          </p:val>
                                        </p:tav>
                                        <p:tav tm="100000">
                                          <p:val>
                                            <p:strVal val="#ppt_x"/>
                                          </p:val>
                                        </p:tav>
                                      </p:tavLst>
                                    </p:anim>
                                    <p:anim calcmode="lin" valueType="num">
                                      <p:cBhvr>
                                        <p:cTn id="24" dur="500" fill="hold"/>
                                        <p:tgtEl>
                                          <p:spTgt spid="392198"/>
                                        </p:tgtEl>
                                        <p:attrNameLst>
                                          <p:attrName>ppt_y</p:attrName>
                                        </p:attrNameLst>
                                      </p:cBhvr>
                                      <p:tavLst>
                                        <p:tav tm="0">
                                          <p:val>
                                            <p:strVal val="#ppt_y"/>
                                          </p:val>
                                        </p:tav>
                                        <p:tav tm="100000">
                                          <p:val>
                                            <p:strVal val="#ppt_y"/>
                                          </p:val>
                                        </p:tav>
                                      </p:tavLst>
                                    </p:anim>
                                    <p:anim calcmode="lin" valueType="num">
                                      <p:cBhvr>
                                        <p:cTn id="25" dur="500" fill="hold"/>
                                        <p:tgtEl>
                                          <p:spTgt spid="392198"/>
                                        </p:tgtEl>
                                        <p:attrNameLst>
                                          <p:attrName>ppt_w</p:attrName>
                                        </p:attrNameLst>
                                      </p:cBhvr>
                                      <p:tavLst>
                                        <p:tav tm="0">
                                          <p:val>
                                            <p:fltVal val="0"/>
                                          </p:val>
                                        </p:tav>
                                        <p:tav tm="100000">
                                          <p:val>
                                            <p:strVal val="#ppt_w"/>
                                          </p:val>
                                        </p:tav>
                                      </p:tavLst>
                                    </p:anim>
                                    <p:anim calcmode="lin" valueType="num">
                                      <p:cBhvr>
                                        <p:cTn id="26" dur="500" fill="hold"/>
                                        <p:tgtEl>
                                          <p:spTgt spid="392198"/>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392201"/>
                                        </p:tgtEl>
                                        <p:attrNameLst>
                                          <p:attrName>style.visibility</p:attrName>
                                        </p:attrNameLst>
                                      </p:cBhvr>
                                      <p:to>
                                        <p:strVal val="visible"/>
                                      </p:to>
                                    </p:set>
                                    <p:animEffect transition="in" filter="barn(outHorizontal)">
                                      <p:cBhvr>
                                        <p:cTn id="31" dur="500"/>
                                        <p:tgtEl>
                                          <p:spTgt spid="392201"/>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92203"/>
                                        </p:tgtEl>
                                        <p:attrNameLst>
                                          <p:attrName>style.visibility</p:attrName>
                                        </p:attrNameLst>
                                      </p:cBhvr>
                                      <p:to>
                                        <p:strVal val="visible"/>
                                      </p:to>
                                    </p:set>
                                    <p:animEffect transition="in" filter="dissolve">
                                      <p:cBhvr>
                                        <p:cTn id="35" dur="500"/>
                                        <p:tgtEl>
                                          <p:spTgt spid="392203"/>
                                        </p:tgtEl>
                                      </p:cBhvr>
                                    </p:animEffect>
                                  </p:childTnLst>
                                </p:cTn>
                              </p:par>
                            </p:childTnLst>
                          </p:cTn>
                        </p:par>
                        <p:par>
                          <p:cTn id="36" fill="hold" nodeType="afterGroup">
                            <p:stCondLst>
                              <p:cond delay="1000"/>
                            </p:stCondLst>
                            <p:childTnLst>
                              <p:par>
                                <p:cTn id="37" presetID="17" presetClass="entr" presetSubtype="8" fill="hold" grpId="0" nodeType="afterEffect">
                                  <p:stCondLst>
                                    <p:cond delay="0"/>
                                  </p:stCondLst>
                                  <p:childTnLst>
                                    <p:set>
                                      <p:cBhvr>
                                        <p:cTn id="38" dur="1" fill="hold">
                                          <p:stCondLst>
                                            <p:cond delay="0"/>
                                          </p:stCondLst>
                                        </p:cTn>
                                        <p:tgtEl>
                                          <p:spTgt spid="392197"/>
                                        </p:tgtEl>
                                        <p:attrNameLst>
                                          <p:attrName>style.visibility</p:attrName>
                                        </p:attrNameLst>
                                      </p:cBhvr>
                                      <p:to>
                                        <p:strVal val="visible"/>
                                      </p:to>
                                    </p:set>
                                    <p:anim calcmode="lin" valueType="num">
                                      <p:cBhvr>
                                        <p:cTn id="39" dur="500" fill="hold"/>
                                        <p:tgtEl>
                                          <p:spTgt spid="392197"/>
                                        </p:tgtEl>
                                        <p:attrNameLst>
                                          <p:attrName>ppt_x</p:attrName>
                                        </p:attrNameLst>
                                      </p:cBhvr>
                                      <p:tavLst>
                                        <p:tav tm="0">
                                          <p:val>
                                            <p:strVal val="#ppt_x-#ppt_w/2"/>
                                          </p:val>
                                        </p:tav>
                                        <p:tav tm="100000">
                                          <p:val>
                                            <p:strVal val="#ppt_x"/>
                                          </p:val>
                                        </p:tav>
                                      </p:tavLst>
                                    </p:anim>
                                    <p:anim calcmode="lin" valueType="num">
                                      <p:cBhvr>
                                        <p:cTn id="40" dur="500" fill="hold"/>
                                        <p:tgtEl>
                                          <p:spTgt spid="392197"/>
                                        </p:tgtEl>
                                        <p:attrNameLst>
                                          <p:attrName>ppt_y</p:attrName>
                                        </p:attrNameLst>
                                      </p:cBhvr>
                                      <p:tavLst>
                                        <p:tav tm="0">
                                          <p:val>
                                            <p:strVal val="#ppt_y"/>
                                          </p:val>
                                        </p:tav>
                                        <p:tav tm="100000">
                                          <p:val>
                                            <p:strVal val="#ppt_y"/>
                                          </p:val>
                                        </p:tav>
                                      </p:tavLst>
                                    </p:anim>
                                    <p:anim calcmode="lin" valueType="num">
                                      <p:cBhvr>
                                        <p:cTn id="41" dur="500" fill="hold"/>
                                        <p:tgtEl>
                                          <p:spTgt spid="392197"/>
                                        </p:tgtEl>
                                        <p:attrNameLst>
                                          <p:attrName>ppt_w</p:attrName>
                                        </p:attrNameLst>
                                      </p:cBhvr>
                                      <p:tavLst>
                                        <p:tav tm="0">
                                          <p:val>
                                            <p:fltVal val="0"/>
                                          </p:val>
                                        </p:tav>
                                        <p:tav tm="100000">
                                          <p:val>
                                            <p:strVal val="#ppt_w"/>
                                          </p:val>
                                        </p:tav>
                                      </p:tavLst>
                                    </p:anim>
                                    <p:anim calcmode="lin" valueType="num">
                                      <p:cBhvr>
                                        <p:cTn id="42" dur="500" fill="hold"/>
                                        <p:tgtEl>
                                          <p:spTgt spid="392197"/>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2204"/>
                                        </p:tgtEl>
                                        <p:attrNameLst>
                                          <p:attrName>style.visibility</p:attrName>
                                        </p:attrNameLst>
                                      </p:cBhvr>
                                      <p:to>
                                        <p:strVal val="visible"/>
                                      </p:to>
                                    </p:set>
                                    <p:animEffect transition="in" filter="dissolve">
                                      <p:cBhvr>
                                        <p:cTn id="47" dur="500"/>
                                        <p:tgtEl>
                                          <p:spTgt spid="392204"/>
                                        </p:tgtEl>
                                      </p:cBhvr>
                                    </p:animEffect>
                                  </p:childTnLst>
                                </p:cTn>
                              </p:par>
                            </p:childTnLst>
                          </p:cTn>
                        </p:par>
                        <p:par>
                          <p:cTn id="48" fill="hold" nodeType="afterGroup">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392200"/>
                                        </p:tgtEl>
                                        <p:attrNameLst>
                                          <p:attrName>style.visibility</p:attrName>
                                        </p:attrNameLst>
                                      </p:cBhvr>
                                      <p:to>
                                        <p:strVal val="visible"/>
                                      </p:to>
                                    </p:set>
                                    <p:anim calcmode="lin" valueType="num">
                                      <p:cBhvr>
                                        <p:cTn id="51" dur="500" fill="hold"/>
                                        <p:tgtEl>
                                          <p:spTgt spid="392200"/>
                                        </p:tgtEl>
                                        <p:attrNameLst>
                                          <p:attrName>ppt_x</p:attrName>
                                        </p:attrNameLst>
                                      </p:cBhvr>
                                      <p:tavLst>
                                        <p:tav tm="0">
                                          <p:val>
                                            <p:strVal val="#ppt_x-#ppt_w/2"/>
                                          </p:val>
                                        </p:tav>
                                        <p:tav tm="100000">
                                          <p:val>
                                            <p:strVal val="#ppt_x"/>
                                          </p:val>
                                        </p:tav>
                                      </p:tavLst>
                                    </p:anim>
                                    <p:anim calcmode="lin" valueType="num">
                                      <p:cBhvr>
                                        <p:cTn id="52" dur="500" fill="hold"/>
                                        <p:tgtEl>
                                          <p:spTgt spid="392200"/>
                                        </p:tgtEl>
                                        <p:attrNameLst>
                                          <p:attrName>ppt_y</p:attrName>
                                        </p:attrNameLst>
                                      </p:cBhvr>
                                      <p:tavLst>
                                        <p:tav tm="0">
                                          <p:val>
                                            <p:strVal val="#ppt_y"/>
                                          </p:val>
                                        </p:tav>
                                        <p:tav tm="100000">
                                          <p:val>
                                            <p:strVal val="#ppt_y"/>
                                          </p:val>
                                        </p:tav>
                                      </p:tavLst>
                                    </p:anim>
                                    <p:anim calcmode="lin" valueType="num">
                                      <p:cBhvr>
                                        <p:cTn id="53" dur="500" fill="hold"/>
                                        <p:tgtEl>
                                          <p:spTgt spid="392200"/>
                                        </p:tgtEl>
                                        <p:attrNameLst>
                                          <p:attrName>ppt_w</p:attrName>
                                        </p:attrNameLst>
                                      </p:cBhvr>
                                      <p:tavLst>
                                        <p:tav tm="0">
                                          <p:val>
                                            <p:fltVal val="0"/>
                                          </p:val>
                                        </p:tav>
                                        <p:tav tm="100000">
                                          <p:val>
                                            <p:strVal val="#ppt_w"/>
                                          </p:val>
                                        </p:tav>
                                      </p:tavLst>
                                    </p:anim>
                                    <p:anim calcmode="lin" valueType="num">
                                      <p:cBhvr>
                                        <p:cTn id="54" dur="500" fill="hold"/>
                                        <p:tgtEl>
                                          <p:spTgt spid="392200"/>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392206"/>
                                        </p:tgtEl>
                                        <p:attrNameLst>
                                          <p:attrName>style.visibility</p:attrName>
                                        </p:attrNameLst>
                                      </p:cBhvr>
                                      <p:to>
                                        <p:strVal val="visible"/>
                                      </p:to>
                                    </p:set>
                                    <p:animEffect transition="in" filter="barn(outHorizontal)">
                                      <p:cBhvr>
                                        <p:cTn id="59" dur="500"/>
                                        <p:tgtEl>
                                          <p:spTgt spid="392206"/>
                                        </p:tgtEl>
                                      </p:cBhvr>
                                    </p:animEffect>
                                  </p:childTnLst>
                                </p:cTn>
                              </p:par>
                            </p:childTnLst>
                          </p:cTn>
                        </p:par>
                        <p:par>
                          <p:cTn id="60" fill="hold" nodeType="afterGroup">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92205"/>
                                        </p:tgtEl>
                                        <p:attrNameLst>
                                          <p:attrName>style.visibility</p:attrName>
                                        </p:attrNameLst>
                                      </p:cBhvr>
                                      <p:to>
                                        <p:strVal val="visible"/>
                                      </p:to>
                                    </p:set>
                                    <p:animEffect transition="in" filter="dissolve">
                                      <p:cBhvr>
                                        <p:cTn id="63" dur="500"/>
                                        <p:tgtEl>
                                          <p:spTgt spid="392205"/>
                                        </p:tgtEl>
                                      </p:cBhvr>
                                    </p:animEffect>
                                  </p:childTnLst>
                                </p:cTn>
                              </p:par>
                            </p:childTnLst>
                          </p:cTn>
                        </p:par>
                        <p:par>
                          <p:cTn id="64" fill="hold" nodeType="afterGroup">
                            <p:stCondLst>
                              <p:cond delay="1000"/>
                            </p:stCondLst>
                            <p:childTnLst>
                              <p:par>
                                <p:cTn id="65" presetID="17" presetClass="entr" presetSubtype="8" fill="hold" grpId="0" nodeType="afterEffect">
                                  <p:stCondLst>
                                    <p:cond delay="0"/>
                                  </p:stCondLst>
                                  <p:childTnLst>
                                    <p:set>
                                      <p:cBhvr>
                                        <p:cTn id="66" dur="1" fill="hold">
                                          <p:stCondLst>
                                            <p:cond delay="0"/>
                                          </p:stCondLst>
                                        </p:cTn>
                                        <p:tgtEl>
                                          <p:spTgt spid="392199"/>
                                        </p:tgtEl>
                                        <p:attrNameLst>
                                          <p:attrName>style.visibility</p:attrName>
                                        </p:attrNameLst>
                                      </p:cBhvr>
                                      <p:to>
                                        <p:strVal val="visible"/>
                                      </p:to>
                                    </p:set>
                                    <p:anim calcmode="lin" valueType="num">
                                      <p:cBhvr>
                                        <p:cTn id="67" dur="500" fill="hold"/>
                                        <p:tgtEl>
                                          <p:spTgt spid="392199"/>
                                        </p:tgtEl>
                                        <p:attrNameLst>
                                          <p:attrName>ppt_x</p:attrName>
                                        </p:attrNameLst>
                                      </p:cBhvr>
                                      <p:tavLst>
                                        <p:tav tm="0">
                                          <p:val>
                                            <p:strVal val="#ppt_x-#ppt_w/2"/>
                                          </p:val>
                                        </p:tav>
                                        <p:tav tm="100000">
                                          <p:val>
                                            <p:strVal val="#ppt_x"/>
                                          </p:val>
                                        </p:tav>
                                      </p:tavLst>
                                    </p:anim>
                                    <p:anim calcmode="lin" valueType="num">
                                      <p:cBhvr>
                                        <p:cTn id="68" dur="500" fill="hold"/>
                                        <p:tgtEl>
                                          <p:spTgt spid="392199"/>
                                        </p:tgtEl>
                                        <p:attrNameLst>
                                          <p:attrName>ppt_y</p:attrName>
                                        </p:attrNameLst>
                                      </p:cBhvr>
                                      <p:tavLst>
                                        <p:tav tm="0">
                                          <p:val>
                                            <p:strVal val="#ppt_y"/>
                                          </p:val>
                                        </p:tav>
                                        <p:tav tm="100000">
                                          <p:val>
                                            <p:strVal val="#ppt_y"/>
                                          </p:val>
                                        </p:tav>
                                      </p:tavLst>
                                    </p:anim>
                                    <p:anim calcmode="lin" valueType="num">
                                      <p:cBhvr>
                                        <p:cTn id="69" dur="500" fill="hold"/>
                                        <p:tgtEl>
                                          <p:spTgt spid="392199"/>
                                        </p:tgtEl>
                                        <p:attrNameLst>
                                          <p:attrName>ppt_w</p:attrName>
                                        </p:attrNameLst>
                                      </p:cBhvr>
                                      <p:tavLst>
                                        <p:tav tm="0">
                                          <p:val>
                                            <p:fltVal val="0"/>
                                          </p:val>
                                        </p:tav>
                                        <p:tav tm="100000">
                                          <p:val>
                                            <p:strVal val="#ppt_w"/>
                                          </p:val>
                                        </p:tav>
                                      </p:tavLst>
                                    </p:anim>
                                    <p:anim calcmode="lin" valueType="num">
                                      <p:cBhvr>
                                        <p:cTn id="70" dur="500" fill="hold"/>
                                        <p:tgtEl>
                                          <p:spTgt spid="3921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P spid="392196" grpId="0" animBg="1" autoUpdateAnimBg="0"/>
      <p:bldP spid="392197" grpId="0" animBg="1"/>
      <p:bldP spid="392198" grpId="0" animBg="1"/>
      <p:bldP spid="392199" grpId="0" animBg="1"/>
      <p:bldP spid="392200" grpId="0" animBg="1"/>
      <p:bldP spid="392201" grpId="0" animBg="1"/>
      <p:bldP spid="392202" grpId="0" animBg="1" autoUpdateAnimBg="0"/>
      <p:bldP spid="392203" grpId="0" animBg="1" autoUpdateAnimBg="0"/>
      <p:bldP spid="392204" grpId="0" animBg="1" autoUpdateAnimBg="0"/>
      <p:bldP spid="392205" grpId="0" animBg="1" autoUpdateAnimBg="0"/>
      <p:bldP spid="39220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AB15205-5CFF-44D3-B7D6-EC0120C1E1FF}" type="slidenum">
              <a:rPr lang="ko-KR" altLang="en-US" sz="1600" smtClean="0">
                <a:solidFill>
                  <a:schemeClr val="accent2"/>
                </a:solidFill>
                <a:latin typeface="Verdana" pitchFamily="34" charset="0"/>
                <a:ea typeface="Gulim" pitchFamily="34" charset="-127"/>
              </a:rPr>
              <a:pPr/>
              <a:t>16</a:t>
            </a:fld>
            <a:endParaRPr lang="en-US" altLang="ko-KR" sz="1600" smtClean="0">
              <a:solidFill>
                <a:schemeClr val="accent2"/>
              </a:solidFill>
              <a:latin typeface="Verdana" pitchFamily="34" charset="0"/>
              <a:ea typeface="Gulim" pitchFamily="34" charset="-127"/>
            </a:endParaRPr>
          </a:p>
        </p:txBody>
      </p:sp>
      <p:sp>
        <p:nvSpPr>
          <p:cNvPr id="30723"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charset="0"/>
                <a:ea typeface="黑体" pitchFamily="49" charset="-122"/>
              </a:rPr>
              <a:t>模块端口定义与</a:t>
            </a:r>
            <a:r>
              <a:rPr lang="en-US" altLang="zh-CN" smtClean="0">
                <a:solidFill>
                  <a:srgbClr val="FFCC00"/>
                </a:solidFill>
                <a:latin typeface="Arial" charset="0"/>
                <a:ea typeface="黑体" pitchFamily="49" charset="-122"/>
              </a:rPr>
              <a:t>I/O</a:t>
            </a:r>
            <a:r>
              <a:rPr lang="zh-CN" altLang="en-US" smtClean="0">
                <a:solidFill>
                  <a:srgbClr val="FFCC00"/>
                </a:solidFill>
                <a:latin typeface="Arial" charset="0"/>
                <a:ea typeface="黑体" pitchFamily="49" charset="-122"/>
              </a:rPr>
              <a:t>说明</a:t>
            </a:r>
          </a:p>
        </p:txBody>
      </p:sp>
      <p:sp>
        <p:nvSpPr>
          <p:cNvPr id="630787" name="Rectangle 3"/>
          <p:cNvSpPr>
            <a:spLocks noGrp="1" noChangeArrowheads="1"/>
          </p:cNvSpPr>
          <p:nvPr>
            <p:ph type="body" idx="1"/>
          </p:nvPr>
        </p:nvSpPr>
        <p:spPr>
          <a:xfrm>
            <a:off x="576263" y="1174750"/>
            <a:ext cx="8243887" cy="2071688"/>
          </a:xfrm>
        </p:spPr>
        <p:txBody>
          <a:bodyPr/>
          <a:lstStyle/>
          <a:p>
            <a:pPr marL="176213" indent="-176213">
              <a:lnSpc>
                <a:spcPct val="110000"/>
              </a:lnSpc>
              <a:spcBef>
                <a:spcPct val="0"/>
              </a:spcBef>
              <a:buFont typeface="Wingdings" pitchFamily="2" charset="2"/>
              <a:buNone/>
            </a:pPr>
            <a:r>
              <a:rPr kumimoji="1" lang="en-US" altLang="zh-CN" sz="2400" smtClean="0">
                <a:solidFill>
                  <a:srgbClr val="CC3300"/>
                </a:solidFill>
                <a:latin typeface="Arial" charset="0"/>
                <a:ea typeface="宋体" charset="-122"/>
              </a:rPr>
              <a:t>1</a:t>
            </a:r>
            <a:r>
              <a:rPr kumimoji="1" lang="zh-CN" altLang="en-US" sz="2400" smtClean="0">
                <a:solidFill>
                  <a:srgbClr val="CC3300"/>
                </a:solidFill>
                <a:latin typeface="Arial" charset="0"/>
                <a:ea typeface="宋体" charset="-122"/>
              </a:rPr>
              <a:t>、模块端口定义</a:t>
            </a:r>
          </a:p>
          <a:p>
            <a:pPr marL="633413" lvl="1" indent="-277813">
              <a:lnSpc>
                <a:spcPct val="110000"/>
              </a:lnSpc>
              <a:spcBef>
                <a:spcPct val="0"/>
              </a:spcBef>
            </a:pPr>
            <a:r>
              <a:rPr kumimoji="1" lang="zh-CN" altLang="en-US" sz="1800" smtClean="0">
                <a:latin typeface="Arial" charset="0"/>
                <a:ea typeface="宋体" charset="-122"/>
              </a:rPr>
              <a:t>模块端口定义用来声明设计电路模块的输入输出端口，端口定义格式：</a:t>
            </a:r>
            <a:endParaRPr kumimoji="1" lang="en-US" altLang="zh-CN" sz="1800" smtClean="0">
              <a:latin typeface="Arial" charset="0"/>
              <a:ea typeface="宋体" charset="-122"/>
            </a:endParaRPr>
          </a:p>
          <a:p>
            <a:pPr marL="176213" indent="-176213">
              <a:lnSpc>
                <a:spcPct val="110000"/>
              </a:lnSpc>
              <a:spcBef>
                <a:spcPct val="0"/>
              </a:spcBef>
              <a:buFont typeface="Wingdings" pitchFamily="2" charset="2"/>
              <a:buNone/>
            </a:pPr>
            <a:r>
              <a:rPr kumimoji="1" lang="en-US" altLang="zh-CN" sz="2000" smtClean="0">
                <a:latin typeface="Arial" charset="0"/>
                <a:ea typeface="宋体" charset="-122"/>
              </a:rPr>
              <a:t>          </a:t>
            </a:r>
            <a:r>
              <a:rPr kumimoji="1" lang="en-US" altLang="zh-CN" sz="2000" smtClean="0">
                <a:solidFill>
                  <a:srgbClr val="CC0066"/>
                </a:solidFill>
                <a:latin typeface="Arial" charset="0"/>
                <a:ea typeface="宋体" charset="-122"/>
              </a:rPr>
              <a:t>module </a:t>
            </a:r>
            <a:r>
              <a:rPr kumimoji="1" lang="zh-CN" altLang="en-US" sz="2000" smtClean="0">
                <a:solidFill>
                  <a:srgbClr val="CC0066"/>
                </a:solidFill>
                <a:latin typeface="Arial" charset="0"/>
                <a:ea typeface="宋体" charset="-122"/>
              </a:rPr>
              <a:t>模块名</a:t>
            </a:r>
            <a:r>
              <a:rPr kumimoji="1" lang="en-US" altLang="zh-CN" sz="2000" smtClean="0">
                <a:solidFill>
                  <a:srgbClr val="CC0066"/>
                </a:solidFill>
                <a:latin typeface="Arial" charset="0"/>
                <a:ea typeface="宋体" charset="-122"/>
              </a:rPr>
              <a:t>(</a:t>
            </a:r>
            <a:r>
              <a:rPr kumimoji="1" lang="zh-CN" altLang="en-US" sz="2000" smtClean="0">
                <a:solidFill>
                  <a:srgbClr val="CC0066"/>
                </a:solidFill>
                <a:latin typeface="Arial" charset="0"/>
                <a:ea typeface="宋体" charset="-122"/>
              </a:rPr>
              <a:t>端口</a:t>
            </a:r>
            <a:r>
              <a:rPr kumimoji="1" lang="en-US" altLang="zh-CN" sz="2000" smtClean="0">
                <a:solidFill>
                  <a:srgbClr val="CC0066"/>
                </a:solidFill>
                <a:latin typeface="Arial" charset="0"/>
                <a:ea typeface="宋体" charset="-122"/>
              </a:rPr>
              <a:t>1, </a:t>
            </a:r>
            <a:r>
              <a:rPr kumimoji="1" lang="zh-CN" altLang="en-US" sz="2000" smtClean="0">
                <a:solidFill>
                  <a:srgbClr val="CC0066"/>
                </a:solidFill>
                <a:latin typeface="Arial" charset="0"/>
                <a:ea typeface="宋体" charset="-122"/>
              </a:rPr>
              <a:t>端口</a:t>
            </a:r>
            <a:r>
              <a:rPr kumimoji="1" lang="en-US" altLang="zh-CN" sz="2000" smtClean="0">
                <a:solidFill>
                  <a:srgbClr val="CC0066"/>
                </a:solidFill>
                <a:latin typeface="Arial" charset="0"/>
                <a:ea typeface="宋体" charset="-122"/>
              </a:rPr>
              <a:t>2, </a:t>
            </a:r>
            <a:r>
              <a:rPr kumimoji="1" lang="zh-CN" altLang="en-US" sz="2000" smtClean="0">
                <a:solidFill>
                  <a:srgbClr val="CC0066"/>
                </a:solidFill>
                <a:latin typeface="Arial" charset="0"/>
                <a:ea typeface="宋体" charset="-122"/>
              </a:rPr>
              <a:t>端口</a:t>
            </a:r>
            <a:r>
              <a:rPr kumimoji="1" lang="en-US" altLang="zh-CN" sz="2000" smtClean="0">
                <a:solidFill>
                  <a:srgbClr val="CC0066"/>
                </a:solidFill>
                <a:latin typeface="Arial" charset="0"/>
                <a:ea typeface="宋体" charset="-122"/>
              </a:rPr>
              <a:t>3, …);</a:t>
            </a:r>
          </a:p>
          <a:p>
            <a:pPr marL="633413" lvl="1" indent="-277813">
              <a:lnSpc>
                <a:spcPct val="110000"/>
              </a:lnSpc>
              <a:spcBef>
                <a:spcPct val="0"/>
              </a:spcBef>
            </a:pPr>
            <a:r>
              <a:rPr kumimoji="1" lang="zh-CN" altLang="en-US" sz="1800" smtClean="0">
                <a:latin typeface="Arial" charset="0"/>
                <a:ea typeface="宋体" charset="-122"/>
              </a:rPr>
              <a:t>在端口定义的圆括弧中，是设计电路模块与外界联系的全部输入输出端口信号或引脚，它是设计实体对外的一个通信界面，是外界可以看到的部分（不包含电源和接地端），多个端口名之间用“</a:t>
            </a:r>
            <a:r>
              <a:rPr kumimoji="1" lang="en-US" altLang="zh-CN" sz="1800" smtClean="0">
                <a:latin typeface="Arial" charset="0"/>
                <a:ea typeface="宋体" charset="-122"/>
              </a:rPr>
              <a:t>,”</a:t>
            </a:r>
            <a:r>
              <a:rPr kumimoji="1" lang="zh-CN" altLang="en-US" sz="1800" smtClean="0">
                <a:latin typeface="Arial" charset="0"/>
                <a:ea typeface="宋体" charset="-122"/>
              </a:rPr>
              <a:t>分隔。</a:t>
            </a:r>
          </a:p>
        </p:txBody>
      </p:sp>
      <p:sp>
        <p:nvSpPr>
          <p:cNvPr id="630799" name="Rectangle 15"/>
          <p:cNvSpPr>
            <a:spLocks noChangeArrowheads="1"/>
          </p:cNvSpPr>
          <p:nvPr/>
        </p:nvSpPr>
        <p:spPr bwMode="auto">
          <a:xfrm>
            <a:off x="595313" y="3300413"/>
            <a:ext cx="7799387" cy="207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a:spcBef>
                <a:spcPct val="0"/>
              </a:spcBef>
              <a:buClr>
                <a:schemeClr val="bg2"/>
              </a:buClr>
              <a:buFont typeface="Wingdings" pitchFamily="2" charset="2"/>
              <a:buNone/>
            </a:pPr>
            <a:r>
              <a:rPr kumimoji="1" lang="en-US" altLang="zh-CN">
                <a:solidFill>
                  <a:srgbClr val="CC3300"/>
                </a:solidFill>
                <a:latin typeface="Arial" charset="0"/>
              </a:rPr>
              <a:t>2</a:t>
            </a:r>
            <a:r>
              <a:rPr kumimoji="1" lang="zh-CN" altLang="en-US">
                <a:solidFill>
                  <a:srgbClr val="CC3300"/>
                </a:solidFill>
                <a:latin typeface="Arial" charset="0"/>
              </a:rPr>
              <a:t>、</a:t>
            </a:r>
            <a:r>
              <a:rPr kumimoji="1" lang="en-US" altLang="zh-CN">
                <a:solidFill>
                  <a:srgbClr val="CC3300"/>
                </a:solidFill>
                <a:latin typeface="Arial" charset="0"/>
              </a:rPr>
              <a:t> I/O</a:t>
            </a:r>
            <a:r>
              <a:rPr kumimoji="1" lang="zh-CN" altLang="en-US">
                <a:solidFill>
                  <a:srgbClr val="CC3300"/>
                </a:solidFill>
                <a:latin typeface="Arial" charset="0"/>
              </a:rPr>
              <a:t>说明</a:t>
            </a:r>
          </a:p>
          <a:p>
            <a:pPr marL="449263" lvl="1" indent="-263525" algn="l">
              <a:spcBef>
                <a:spcPct val="0"/>
              </a:spcBef>
              <a:buClr>
                <a:srgbClr val="006666"/>
              </a:buClr>
              <a:buSzPct val="110000"/>
              <a:buFont typeface="Wingdings" pitchFamily="2" charset="2"/>
              <a:buChar char="w"/>
            </a:pPr>
            <a:r>
              <a:rPr kumimoji="1" lang="zh-CN" altLang="en-US" sz="1800">
                <a:latin typeface="Arial" charset="0"/>
              </a:rPr>
              <a:t>模块的</a:t>
            </a:r>
            <a:r>
              <a:rPr kumimoji="1" lang="en-US" altLang="zh-CN" sz="1800">
                <a:latin typeface="Arial" charset="0"/>
              </a:rPr>
              <a:t>I/O</a:t>
            </a:r>
            <a:r>
              <a:rPr kumimoji="1" lang="zh-CN" altLang="en-US" sz="1800">
                <a:latin typeface="Arial" charset="0"/>
              </a:rPr>
              <a:t>说明用来声明模块端口定义中各端口数据流动方向，包括输入（</a:t>
            </a:r>
            <a:r>
              <a:rPr kumimoji="1" lang="en-US" altLang="zh-CN" sz="1800">
                <a:latin typeface="Arial" charset="0"/>
              </a:rPr>
              <a:t>input</a:t>
            </a:r>
            <a:r>
              <a:rPr kumimoji="1" lang="zh-CN" altLang="en-US" sz="1800">
                <a:latin typeface="Arial" charset="0"/>
              </a:rPr>
              <a:t>）、输出（</a:t>
            </a:r>
            <a:r>
              <a:rPr kumimoji="1" lang="en-US" altLang="zh-CN" sz="1800">
                <a:latin typeface="Arial" charset="0"/>
              </a:rPr>
              <a:t>output</a:t>
            </a:r>
            <a:r>
              <a:rPr kumimoji="1" lang="zh-CN" altLang="en-US" sz="1800">
                <a:latin typeface="Arial" charset="0"/>
              </a:rPr>
              <a:t>）和双向（</a:t>
            </a:r>
            <a:r>
              <a:rPr kumimoji="1" lang="en-US" altLang="zh-CN" sz="1800">
                <a:latin typeface="Arial" charset="0"/>
              </a:rPr>
              <a:t>inout</a:t>
            </a:r>
            <a:r>
              <a:rPr kumimoji="1" lang="zh-CN" altLang="en-US" sz="1800">
                <a:latin typeface="Arial" charset="0"/>
              </a:rPr>
              <a:t>）。</a:t>
            </a:r>
          </a:p>
          <a:p>
            <a:pPr algn="l">
              <a:lnSpc>
                <a:spcPct val="100000"/>
              </a:lnSpc>
              <a:buClr>
                <a:schemeClr val="bg2"/>
              </a:buClr>
              <a:buFont typeface="Wingdings" pitchFamily="2" charset="2"/>
              <a:buNone/>
            </a:pPr>
            <a:r>
              <a:rPr kumimoji="1" lang="en-US" altLang="zh-CN" sz="2000">
                <a:latin typeface="Arial" charset="0"/>
              </a:rPr>
              <a:t>     </a:t>
            </a:r>
            <a:r>
              <a:rPr kumimoji="1" lang="en-US" altLang="zh-CN" sz="2000">
                <a:solidFill>
                  <a:srgbClr val="CC0066"/>
                </a:solidFill>
                <a:latin typeface="Arial" charset="0"/>
              </a:rPr>
              <a:t>input </a:t>
            </a:r>
            <a:r>
              <a:rPr kumimoji="1" lang="zh-CN" altLang="en-US" sz="2000">
                <a:solidFill>
                  <a:srgbClr val="CC0066"/>
                </a:solidFill>
                <a:latin typeface="Arial" charset="0"/>
              </a:rPr>
              <a:t>   端口</a:t>
            </a:r>
            <a:r>
              <a:rPr kumimoji="1" lang="en-US" altLang="zh-CN" sz="2000">
                <a:solidFill>
                  <a:srgbClr val="CC0066"/>
                </a:solidFill>
                <a:latin typeface="Arial" charset="0"/>
              </a:rPr>
              <a:t>1, </a:t>
            </a:r>
            <a:r>
              <a:rPr kumimoji="1" lang="zh-CN" altLang="en-US" sz="2000">
                <a:solidFill>
                  <a:srgbClr val="CC0066"/>
                </a:solidFill>
                <a:latin typeface="Arial" charset="0"/>
              </a:rPr>
              <a:t>端口</a:t>
            </a:r>
            <a:r>
              <a:rPr kumimoji="1" lang="en-US" altLang="zh-CN" sz="2000">
                <a:solidFill>
                  <a:srgbClr val="CC0066"/>
                </a:solidFill>
                <a:latin typeface="Arial" charset="0"/>
              </a:rPr>
              <a:t>2, </a:t>
            </a:r>
            <a:r>
              <a:rPr kumimoji="1" lang="zh-CN" altLang="en-US" sz="2000">
                <a:solidFill>
                  <a:srgbClr val="CC0066"/>
                </a:solidFill>
                <a:latin typeface="Arial" charset="0"/>
              </a:rPr>
              <a:t>端口</a:t>
            </a:r>
            <a:r>
              <a:rPr kumimoji="1" lang="en-US" altLang="zh-CN" sz="2000">
                <a:solidFill>
                  <a:srgbClr val="CC0066"/>
                </a:solidFill>
                <a:latin typeface="Arial" charset="0"/>
              </a:rPr>
              <a:t>3, …;</a:t>
            </a:r>
          </a:p>
          <a:p>
            <a:pPr algn="l">
              <a:lnSpc>
                <a:spcPct val="100000"/>
              </a:lnSpc>
              <a:buClr>
                <a:schemeClr val="bg2"/>
              </a:buClr>
              <a:buFont typeface="Wingdings" pitchFamily="2" charset="2"/>
              <a:buNone/>
            </a:pPr>
            <a:r>
              <a:rPr kumimoji="1" lang="en-US" altLang="zh-CN" sz="2000">
                <a:solidFill>
                  <a:srgbClr val="CC0066"/>
                </a:solidFill>
                <a:latin typeface="Arial" charset="0"/>
              </a:rPr>
              <a:t>     output</a:t>
            </a:r>
            <a:r>
              <a:rPr kumimoji="1" lang="zh-CN" altLang="en-US" sz="2000">
                <a:solidFill>
                  <a:srgbClr val="CC0066"/>
                </a:solidFill>
                <a:latin typeface="Arial" charset="0"/>
              </a:rPr>
              <a:t> </a:t>
            </a:r>
            <a:r>
              <a:rPr kumimoji="1" lang="en-US" altLang="zh-CN" sz="2000">
                <a:solidFill>
                  <a:srgbClr val="CC0066"/>
                </a:solidFill>
                <a:latin typeface="Arial" charset="0"/>
              </a:rPr>
              <a:t> </a:t>
            </a:r>
            <a:r>
              <a:rPr kumimoji="1" lang="zh-CN" altLang="en-US" sz="2000">
                <a:solidFill>
                  <a:srgbClr val="CC0066"/>
                </a:solidFill>
                <a:latin typeface="Arial" charset="0"/>
              </a:rPr>
              <a:t>端口</a:t>
            </a:r>
            <a:r>
              <a:rPr kumimoji="1" lang="en-US" altLang="zh-CN" sz="2000">
                <a:solidFill>
                  <a:srgbClr val="CC0066"/>
                </a:solidFill>
                <a:latin typeface="Arial" charset="0"/>
              </a:rPr>
              <a:t>1, </a:t>
            </a:r>
            <a:r>
              <a:rPr kumimoji="1" lang="zh-CN" altLang="en-US" sz="2000">
                <a:solidFill>
                  <a:srgbClr val="CC0066"/>
                </a:solidFill>
                <a:latin typeface="Arial" charset="0"/>
              </a:rPr>
              <a:t>端口</a:t>
            </a:r>
            <a:r>
              <a:rPr kumimoji="1" lang="en-US" altLang="zh-CN" sz="2000">
                <a:solidFill>
                  <a:srgbClr val="CC0066"/>
                </a:solidFill>
                <a:latin typeface="Arial" charset="0"/>
              </a:rPr>
              <a:t>2, </a:t>
            </a:r>
            <a:r>
              <a:rPr kumimoji="1" lang="zh-CN" altLang="en-US" sz="2000">
                <a:solidFill>
                  <a:srgbClr val="CC0066"/>
                </a:solidFill>
                <a:latin typeface="Arial" charset="0"/>
              </a:rPr>
              <a:t>端口</a:t>
            </a:r>
            <a:r>
              <a:rPr kumimoji="1" lang="en-US" altLang="zh-CN" sz="2000">
                <a:solidFill>
                  <a:srgbClr val="CC0066"/>
                </a:solidFill>
                <a:latin typeface="Arial" charset="0"/>
              </a:rPr>
              <a:t>3, …;</a:t>
            </a:r>
          </a:p>
          <a:p>
            <a:pPr algn="l">
              <a:lnSpc>
                <a:spcPct val="100000"/>
              </a:lnSpc>
              <a:buClr>
                <a:schemeClr val="bg2"/>
              </a:buClr>
              <a:buFont typeface="Wingdings" pitchFamily="2" charset="2"/>
              <a:buNone/>
            </a:pPr>
            <a:r>
              <a:rPr kumimoji="1" lang="en-US" altLang="zh-CN" sz="2000">
                <a:solidFill>
                  <a:srgbClr val="CC0066"/>
                </a:solidFill>
                <a:latin typeface="Arial" charset="0"/>
              </a:rPr>
              <a:t>     inout </a:t>
            </a:r>
            <a:r>
              <a:rPr kumimoji="1" lang="zh-CN" altLang="en-US" sz="2000">
                <a:solidFill>
                  <a:srgbClr val="CC0066"/>
                </a:solidFill>
                <a:latin typeface="Arial" charset="0"/>
              </a:rPr>
              <a:t>   端口</a:t>
            </a:r>
            <a:r>
              <a:rPr kumimoji="1" lang="en-US" altLang="zh-CN" sz="2000">
                <a:solidFill>
                  <a:srgbClr val="CC0066"/>
                </a:solidFill>
                <a:latin typeface="Arial" charset="0"/>
              </a:rPr>
              <a:t>1, </a:t>
            </a:r>
            <a:r>
              <a:rPr kumimoji="1" lang="zh-CN" altLang="en-US" sz="2000">
                <a:solidFill>
                  <a:srgbClr val="CC0066"/>
                </a:solidFill>
                <a:latin typeface="Arial" charset="0"/>
              </a:rPr>
              <a:t>端口</a:t>
            </a:r>
            <a:r>
              <a:rPr kumimoji="1" lang="en-US" altLang="zh-CN" sz="2000">
                <a:solidFill>
                  <a:srgbClr val="CC0066"/>
                </a:solidFill>
                <a:latin typeface="Arial" charset="0"/>
              </a:rPr>
              <a:t>2, </a:t>
            </a:r>
            <a:r>
              <a:rPr kumimoji="1" lang="zh-CN" altLang="en-US" sz="2000">
                <a:solidFill>
                  <a:srgbClr val="CC0066"/>
                </a:solidFill>
                <a:latin typeface="Arial" charset="0"/>
              </a:rPr>
              <a:t>端口</a:t>
            </a:r>
            <a:r>
              <a:rPr kumimoji="1" lang="en-US" altLang="zh-CN" sz="2000">
                <a:solidFill>
                  <a:srgbClr val="CC0066"/>
                </a:solidFill>
                <a:latin typeface="Arial" charset="0"/>
              </a:rPr>
              <a:t>3, …;</a:t>
            </a:r>
            <a:endParaRPr kumimoji="1" lang="zh-CN" altLang="en-US" sz="2000">
              <a:solidFill>
                <a:srgbClr val="CC0066"/>
              </a:solidFill>
              <a:latin typeface="Arial" charset="0"/>
            </a:endParaRPr>
          </a:p>
        </p:txBody>
      </p:sp>
      <p:sp>
        <p:nvSpPr>
          <p:cNvPr id="630800" name="AutoShape 16"/>
          <p:cNvSpPr>
            <a:spLocks noChangeArrowheads="1"/>
          </p:cNvSpPr>
          <p:nvPr/>
        </p:nvSpPr>
        <p:spPr bwMode="black">
          <a:xfrm>
            <a:off x="1243013" y="5356225"/>
            <a:ext cx="6664325" cy="1187450"/>
          </a:xfrm>
          <a:prstGeom prst="horizontalScroll">
            <a:avLst>
              <a:gd name="adj" fmla="val 12500"/>
            </a:avLst>
          </a:prstGeom>
          <a:solidFill>
            <a:srgbClr val="FFFFBD"/>
          </a:solidFill>
          <a:ln w="22225">
            <a:solidFill>
              <a:srgbClr val="CC6600"/>
            </a:solidFill>
            <a:round/>
            <a:headEnd/>
            <a:tailEnd/>
          </a:ln>
        </p:spPr>
        <p:txBody>
          <a:bodyPr anchor="ctr"/>
          <a:lstStyle/>
          <a:p>
            <a:pPr marL="357188" indent="-357188" algn="l">
              <a:spcBef>
                <a:spcPct val="0"/>
              </a:spcBef>
              <a:buClr>
                <a:srgbClr val="006666"/>
              </a:buClr>
              <a:buSzPts val="2400"/>
              <a:buFont typeface="Wingdings" pitchFamily="2" charset="2"/>
              <a:buChar char="w"/>
            </a:pPr>
            <a:r>
              <a:rPr kumimoji="1" lang="zh-CN" altLang="en-US" sz="2200">
                <a:latin typeface="Arial" charset="0"/>
                <a:ea typeface="楷体_GB2312" pitchFamily="49" charset="-122"/>
              </a:rPr>
              <a:t>端口定义、</a:t>
            </a:r>
            <a:r>
              <a:rPr kumimoji="1" lang="en-US" altLang="zh-CN" sz="2200">
                <a:latin typeface="Arial" charset="0"/>
                <a:ea typeface="楷体_GB2312" pitchFamily="49" charset="-122"/>
              </a:rPr>
              <a:t>I/O</a:t>
            </a:r>
            <a:r>
              <a:rPr kumimoji="1" lang="zh-CN" altLang="en-US" sz="2200">
                <a:latin typeface="Arial" charset="0"/>
                <a:ea typeface="楷体_GB2312" pitchFamily="49" charset="-122"/>
              </a:rPr>
              <a:t>说明和程序语句中的标点符号及圆括弧均要求用</a:t>
            </a:r>
            <a:r>
              <a:rPr kumimoji="1" lang="zh-CN" altLang="en-US" sz="2200">
                <a:solidFill>
                  <a:srgbClr val="CC0066"/>
                </a:solidFill>
                <a:latin typeface="Arial" charset="0"/>
                <a:ea typeface="楷体_GB2312" pitchFamily="49" charset="-122"/>
              </a:rPr>
              <a:t>半角</a:t>
            </a:r>
            <a:r>
              <a:rPr kumimoji="1" lang="zh-CN" altLang="en-US" sz="2200">
                <a:latin typeface="Arial" charset="0"/>
                <a:ea typeface="楷体_GB2312" pitchFamily="49" charset="-122"/>
              </a:rPr>
              <a:t>符号书写</a:t>
            </a:r>
            <a:r>
              <a:rPr kumimoji="1" lang="zh-CN" altLang="en-US" sz="2200">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0787"/>
                                        </p:tgtEl>
                                        <p:attrNameLst>
                                          <p:attrName>style.visibility</p:attrName>
                                        </p:attrNameLst>
                                      </p:cBhvr>
                                      <p:to>
                                        <p:strVal val="visible"/>
                                      </p:to>
                                    </p:set>
                                    <p:anim calcmode="lin" valueType="num">
                                      <p:cBhvr additive="base">
                                        <p:cTn id="7" dur="500" fill="hold"/>
                                        <p:tgtEl>
                                          <p:spTgt spid="630787"/>
                                        </p:tgtEl>
                                        <p:attrNameLst>
                                          <p:attrName>ppt_x</p:attrName>
                                        </p:attrNameLst>
                                      </p:cBhvr>
                                      <p:tavLst>
                                        <p:tav tm="0">
                                          <p:val>
                                            <p:strVal val="0-#ppt_w/2"/>
                                          </p:val>
                                        </p:tav>
                                        <p:tav tm="100000">
                                          <p:val>
                                            <p:strVal val="#ppt_x"/>
                                          </p:val>
                                        </p:tav>
                                      </p:tavLst>
                                    </p:anim>
                                    <p:anim calcmode="lin" valueType="num">
                                      <p:cBhvr additive="base">
                                        <p:cTn id="8" dur="500" fill="hold"/>
                                        <p:tgtEl>
                                          <p:spTgt spid="6307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0799"/>
                                        </p:tgtEl>
                                        <p:attrNameLst>
                                          <p:attrName>style.visibility</p:attrName>
                                        </p:attrNameLst>
                                      </p:cBhvr>
                                      <p:to>
                                        <p:strVal val="visible"/>
                                      </p:to>
                                    </p:set>
                                    <p:anim calcmode="lin" valueType="num">
                                      <p:cBhvr additive="base">
                                        <p:cTn id="13" dur="500" fill="hold"/>
                                        <p:tgtEl>
                                          <p:spTgt spid="630799"/>
                                        </p:tgtEl>
                                        <p:attrNameLst>
                                          <p:attrName>ppt_x</p:attrName>
                                        </p:attrNameLst>
                                      </p:cBhvr>
                                      <p:tavLst>
                                        <p:tav tm="0">
                                          <p:val>
                                            <p:strVal val="0-#ppt_w/2"/>
                                          </p:val>
                                        </p:tav>
                                        <p:tav tm="100000">
                                          <p:val>
                                            <p:strVal val="#ppt_x"/>
                                          </p:val>
                                        </p:tav>
                                      </p:tavLst>
                                    </p:anim>
                                    <p:anim calcmode="lin" valueType="num">
                                      <p:cBhvr additive="base">
                                        <p:cTn id="14" dur="500" fill="hold"/>
                                        <p:tgtEl>
                                          <p:spTgt spid="6307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630800"/>
                                        </p:tgtEl>
                                        <p:attrNameLst>
                                          <p:attrName>style.visibility</p:attrName>
                                        </p:attrNameLst>
                                      </p:cBhvr>
                                      <p:to>
                                        <p:strVal val="visible"/>
                                      </p:to>
                                    </p:set>
                                    <p:anim calcmode="lin" valueType="num">
                                      <p:cBhvr>
                                        <p:cTn id="19" dur="1000" fill="hold"/>
                                        <p:tgtEl>
                                          <p:spTgt spid="630800"/>
                                        </p:tgtEl>
                                        <p:attrNameLst>
                                          <p:attrName>ppt_w</p:attrName>
                                        </p:attrNameLst>
                                      </p:cBhvr>
                                      <p:tavLst>
                                        <p:tav tm="0">
                                          <p:val>
                                            <p:strVal val="#ppt_w*0.70"/>
                                          </p:val>
                                        </p:tav>
                                        <p:tav tm="100000">
                                          <p:val>
                                            <p:strVal val="#ppt_w"/>
                                          </p:val>
                                        </p:tav>
                                      </p:tavLst>
                                    </p:anim>
                                    <p:anim calcmode="lin" valueType="num">
                                      <p:cBhvr>
                                        <p:cTn id="20" dur="1000" fill="hold"/>
                                        <p:tgtEl>
                                          <p:spTgt spid="630800"/>
                                        </p:tgtEl>
                                        <p:attrNameLst>
                                          <p:attrName>ppt_h</p:attrName>
                                        </p:attrNameLst>
                                      </p:cBhvr>
                                      <p:tavLst>
                                        <p:tav tm="0">
                                          <p:val>
                                            <p:strVal val="#ppt_h"/>
                                          </p:val>
                                        </p:tav>
                                        <p:tav tm="100000">
                                          <p:val>
                                            <p:strVal val="#ppt_h"/>
                                          </p:val>
                                        </p:tav>
                                      </p:tavLst>
                                    </p:anim>
                                    <p:animEffect transition="in" filter="fade">
                                      <p:cBhvr>
                                        <p:cTn id="21" dur="1000"/>
                                        <p:tgtEl>
                                          <p:spTgt spid="630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autoUpdateAnimBg="0"/>
      <p:bldP spid="630799" grpId="0" autoUpdateAnimBg="0"/>
      <p:bldP spid="63080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43813A7-DA2A-4DFA-BBCA-7C3E5990C9D3}" type="slidenum">
              <a:rPr lang="ko-KR" altLang="en-US" sz="1600" smtClean="0">
                <a:solidFill>
                  <a:schemeClr val="accent2"/>
                </a:solidFill>
                <a:latin typeface="Verdana" pitchFamily="34" charset="0"/>
                <a:ea typeface="Gulim" pitchFamily="34" charset="-127"/>
              </a:rPr>
              <a:pPr/>
              <a:t>17</a:t>
            </a:fld>
            <a:endParaRPr lang="en-US" altLang="ko-KR" sz="1600" smtClean="0">
              <a:solidFill>
                <a:schemeClr val="accent2"/>
              </a:solidFill>
              <a:latin typeface="Verdana" pitchFamily="34" charset="0"/>
              <a:ea typeface="Gulim" pitchFamily="34" charset="-127"/>
            </a:endParaRPr>
          </a:p>
        </p:txBody>
      </p:sp>
      <p:sp>
        <p:nvSpPr>
          <p:cNvPr id="31747" name="Rectangle 2"/>
          <p:cNvSpPr>
            <a:spLocks noGrp="1" noChangeArrowheads="1"/>
          </p:cNvSpPr>
          <p:nvPr>
            <p:ph type="title"/>
          </p:nvPr>
        </p:nvSpPr>
        <p:spPr>
          <a:xfrm>
            <a:off x="1731963" y="266700"/>
            <a:ext cx="7772400" cy="677863"/>
          </a:xfrm>
        </p:spPr>
        <p:txBody>
          <a:bodyPr/>
          <a:lstStyle/>
          <a:p>
            <a:r>
              <a:rPr lang="zh-CN" altLang="en-US" smtClean="0">
                <a:solidFill>
                  <a:srgbClr val="FFCC00"/>
                </a:solidFill>
                <a:latin typeface="Arial" charset="0"/>
                <a:ea typeface="黑体" pitchFamily="49" charset="-122"/>
              </a:rPr>
              <a:t>信号类型声明与功能描述</a:t>
            </a:r>
          </a:p>
        </p:txBody>
      </p:sp>
      <p:sp>
        <p:nvSpPr>
          <p:cNvPr id="632835" name="Rectangle 3"/>
          <p:cNvSpPr>
            <a:spLocks noGrp="1" noChangeArrowheads="1"/>
          </p:cNvSpPr>
          <p:nvPr>
            <p:ph type="body" idx="1"/>
          </p:nvPr>
        </p:nvSpPr>
        <p:spPr>
          <a:xfrm>
            <a:off x="576263" y="1320800"/>
            <a:ext cx="8243887" cy="2071688"/>
          </a:xfrm>
        </p:spPr>
        <p:txBody>
          <a:bodyPr/>
          <a:lstStyle/>
          <a:p>
            <a:pPr marL="176213" indent="-176213">
              <a:lnSpc>
                <a:spcPct val="110000"/>
              </a:lnSpc>
              <a:spcBef>
                <a:spcPct val="0"/>
              </a:spcBef>
              <a:buFont typeface="Wingdings" pitchFamily="2" charset="2"/>
              <a:buNone/>
            </a:pPr>
            <a:r>
              <a:rPr kumimoji="1" lang="en-US" altLang="zh-CN" sz="2400" smtClean="0">
                <a:solidFill>
                  <a:srgbClr val="CC3300"/>
                </a:solidFill>
                <a:latin typeface="Arial" charset="0"/>
                <a:ea typeface="宋体" charset="-122"/>
              </a:rPr>
              <a:t>3</a:t>
            </a:r>
            <a:r>
              <a:rPr kumimoji="1" lang="zh-CN" altLang="en-US" sz="2400" smtClean="0">
                <a:solidFill>
                  <a:srgbClr val="CC3300"/>
                </a:solidFill>
                <a:latin typeface="Arial" charset="0"/>
                <a:ea typeface="宋体" charset="-122"/>
              </a:rPr>
              <a:t>、信号类型声明</a:t>
            </a:r>
          </a:p>
          <a:p>
            <a:pPr marL="633413" lvl="1" indent="-277813">
              <a:lnSpc>
                <a:spcPct val="110000"/>
              </a:lnSpc>
            </a:pPr>
            <a:r>
              <a:rPr kumimoji="1" lang="zh-CN" altLang="zh-CN" sz="2000" smtClean="0">
                <a:latin typeface="Arial" charset="0"/>
                <a:ea typeface="宋体" charset="-122"/>
              </a:rPr>
              <a:t>信号类型声明用来说明设计电路的功能描述中，所用的信号的数据类型以及函数声明。</a:t>
            </a:r>
          </a:p>
          <a:p>
            <a:pPr marL="633413" lvl="1" indent="-277813">
              <a:lnSpc>
                <a:spcPct val="110000"/>
              </a:lnSpc>
            </a:pPr>
            <a:r>
              <a:rPr kumimoji="1" lang="zh-CN" altLang="zh-CN" sz="2000" smtClean="0">
                <a:latin typeface="Arial" charset="0"/>
                <a:ea typeface="宋体" charset="-122"/>
              </a:rPr>
              <a:t>信号的数据类型主要有</a:t>
            </a:r>
            <a:r>
              <a:rPr kumimoji="1" lang="zh-CN" altLang="zh-CN" sz="2000" smtClean="0">
                <a:solidFill>
                  <a:srgbClr val="CC0066"/>
                </a:solidFill>
                <a:latin typeface="Arial" charset="0"/>
                <a:ea typeface="宋体" charset="-122"/>
              </a:rPr>
              <a:t>连线</a:t>
            </a:r>
            <a:r>
              <a:rPr kumimoji="1" lang="zh-CN" altLang="zh-CN" sz="2000" smtClean="0">
                <a:latin typeface="Arial" charset="0"/>
                <a:ea typeface="宋体" charset="-122"/>
              </a:rPr>
              <a:t>（</a:t>
            </a:r>
            <a:r>
              <a:rPr kumimoji="1" lang="en-US" altLang="zh-CN" sz="2000" smtClean="0">
                <a:latin typeface="Arial" charset="0"/>
                <a:ea typeface="宋体" charset="-122"/>
              </a:rPr>
              <a:t>wire</a:t>
            </a:r>
            <a:r>
              <a:rPr kumimoji="1" lang="zh-CN" altLang="en-US" sz="2000" smtClean="0">
                <a:latin typeface="Arial" charset="0"/>
                <a:ea typeface="宋体" charset="-122"/>
              </a:rPr>
              <a:t>）、</a:t>
            </a:r>
            <a:r>
              <a:rPr kumimoji="1" lang="zh-CN" altLang="en-US" sz="2000" smtClean="0">
                <a:solidFill>
                  <a:srgbClr val="CC0066"/>
                </a:solidFill>
                <a:latin typeface="Arial" charset="0"/>
                <a:ea typeface="宋体" charset="-122"/>
              </a:rPr>
              <a:t>寄存器</a:t>
            </a:r>
            <a:r>
              <a:rPr kumimoji="1" lang="zh-CN" altLang="en-US" sz="2000" smtClean="0">
                <a:latin typeface="Arial" charset="0"/>
                <a:ea typeface="宋体" charset="-122"/>
              </a:rPr>
              <a:t>（</a:t>
            </a:r>
            <a:r>
              <a:rPr kumimoji="1" lang="en-US" altLang="zh-CN" sz="2000" smtClean="0">
                <a:latin typeface="Arial" charset="0"/>
                <a:ea typeface="宋体" charset="-122"/>
              </a:rPr>
              <a:t>reg</a:t>
            </a:r>
            <a:r>
              <a:rPr kumimoji="1" lang="zh-CN" altLang="en-US" sz="2000" smtClean="0">
                <a:latin typeface="Arial" charset="0"/>
                <a:ea typeface="宋体" charset="-122"/>
              </a:rPr>
              <a:t>）、</a:t>
            </a:r>
            <a:r>
              <a:rPr kumimoji="1" lang="zh-CN" altLang="en-US" sz="2000" smtClean="0">
                <a:solidFill>
                  <a:srgbClr val="CC0066"/>
                </a:solidFill>
                <a:latin typeface="Arial" charset="0"/>
                <a:ea typeface="宋体" charset="-122"/>
              </a:rPr>
              <a:t>整型</a:t>
            </a:r>
            <a:r>
              <a:rPr kumimoji="1" lang="zh-CN" altLang="en-US" sz="2000" smtClean="0">
                <a:latin typeface="Arial" charset="0"/>
                <a:ea typeface="宋体" charset="-122"/>
              </a:rPr>
              <a:t>（</a:t>
            </a:r>
            <a:r>
              <a:rPr kumimoji="1" lang="en-US" altLang="zh-CN" sz="2000" smtClean="0">
                <a:latin typeface="Arial" charset="0"/>
                <a:ea typeface="宋体" charset="-122"/>
              </a:rPr>
              <a:t>integer</a:t>
            </a:r>
            <a:r>
              <a:rPr kumimoji="1" lang="zh-CN" altLang="en-US" sz="2000" smtClean="0">
                <a:latin typeface="Arial" charset="0"/>
                <a:ea typeface="宋体" charset="-122"/>
              </a:rPr>
              <a:t>）、</a:t>
            </a:r>
            <a:r>
              <a:rPr kumimoji="1" lang="zh-CN" altLang="en-US" sz="2000" smtClean="0">
                <a:solidFill>
                  <a:srgbClr val="CC0066"/>
                </a:solidFill>
                <a:latin typeface="Arial" charset="0"/>
                <a:ea typeface="宋体" charset="-122"/>
              </a:rPr>
              <a:t>实型</a:t>
            </a:r>
            <a:r>
              <a:rPr kumimoji="1" lang="zh-CN" altLang="en-US" sz="2000" smtClean="0">
                <a:latin typeface="Arial" charset="0"/>
                <a:ea typeface="宋体" charset="-122"/>
              </a:rPr>
              <a:t>（</a:t>
            </a:r>
            <a:r>
              <a:rPr kumimoji="1" lang="en-US" altLang="zh-CN" sz="2000" smtClean="0">
                <a:latin typeface="Arial" charset="0"/>
                <a:ea typeface="宋体" charset="-122"/>
              </a:rPr>
              <a:t>real</a:t>
            </a:r>
            <a:r>
              <a:rPr kumimoji="1" lang="zh-CN" altLang="en-US" sz="2000" smtClean="0">
                <a:latin typeface="Arial" charset="0"/>
                <a:ea typeface="宋体" charset="-122"/>
              </a:rPr>
              <a:t>）和</a:t>
            </a:r>
            <a:r>
              <a:rPr kumimoji="1" lang="zh-CN" altLang="en-US" sz="2000" smtClean="0">
                <a:solidFill>
                  <a:srgbClr val="CC0066"/>
                </a:solidFill>
                <a:latin typeface="Arial" charset="0"/>
                <a:ea typeface="宋体" charset="-122"/>
              </a:rPr>
              <a:t>时间</a:t>
            </a:r>
            <a:r>
              <a:rPr kumimoji="1" lang="zh-CN" altLang="en-US" sz="2000" smtClean="0">
                <a:latin typeface="Arial" charset="0"/>
                <a:ea typeface="宋体" charset="-122"/>
              </a:rPr>
              <a:t>（</a:t>
            </a:r>
            <a:r>
              <a:rPr kumimoji="1" lang="en-US" altLang="zh-CN" sz="2000" smtClean="0">
                <a:latin typeface="Arial" charset="0"/>
                <a:ea typeface="宋体" charset="-122"/>
              </a:rPr>
              <a:t>time</a:t>
            </a:r>
            <a:r>
              <a:rPr kumimoji="1" lang="zh-CN" altLang="en-US" sz="2000" smtClean="0">
                <a:latin typeface="Arial" charset="0"/>
                <a:ea typeface="宋体" charset="-122"/>
              </a:rPr>
              <a:t>）等类型。</a:t>
            </a:r>
            <a:r>
              <a:rPr kumimoji="1" lang="zh-CN" altLang="en-US" sz="2000" b="0" smtClean="0">
                <a:latin typeface="Arial" charset="0"/>
                <a:ea typeface="宋体" charset="-122"/>
              </a:rPr>
              <a:t> </a:t>
            </a:r>
            <a:r>
              <a:rPr kumimoji="1" lang="en-US" altLang="zh-CN" sz="1800" smtClean="0">
                <a:latin typeface="Arial" charset="0"/>
                <a:ea typeface="宋体" charset="-122"/>
              </a:rPr>
              <a:t>          </a:t>
            </a:r>
            <a:endParaRPr kumimoji="1" lang="zh-CN" altLang="en-US" sz="1800" smtClean="0">
              <a:latin typeface="Arial" charset="0"/>
              <a:ea typeface="宋体" charset="-122"/>
            </a:endParaRPr>
          </a:p>
        </p:txBody>
      </p:sp>
      <p:sp>
        <p:nvSpPr>
          <p:cNvPr id="632836" name="Rectangle 4"/>
          <p:cNvSpPr>
            <a:spLocks noChangeArrowheads="1"/>
          </p:cNvSpPr>
          <p:nvPr/>
        </p:nvSpPr>
        <p:spPr bwMode="auto">
          <a:xfrm>
            <a:off x="396875" y="3392488"/>
            <a:ext cx="8243888" cy="270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a:spcBef>
                <a:spcPct val="0"/>
              </a:spcBef>
              <a:buClr>
                <a:schemeClr val="bg2"/>
              </a:buClr>
              <a:buFont typeface="Wingdings" pitchFamily="2" charset="2"/>
              <a:buNone/>
            </a:pPr>
            <a:r>
              <a:rPr kumimoji="1" lang="en-US" altLang="zh-CN">
                <a:solidFill>
                  <a:srgbClr val="CC3300"/>
                </a:solidFill>
                <a:latin typeface="Arial" charset="0"/>
              </a:rPr>
              <a:t>4</a:t>
            </a:r>
            <a:r>
              <a:rPr kumimoji="1" lang="zh-CN" altLang="en-US">
                <a:solidFill>
                  <a:srgbClr val="CC3300"/>
                </a:solidFill>
                <a:latin typeface="Arial" charset="0"/>
              </a:rPr>
              <a:t>、功能描述</a:t>
            </a:r>
          </a:p>
          <a:p>
            <a:pPr marL="715963" lvl="1" indent="-277813" algn="l">
              <a:buClr>
                <a:srgbClr val="006666"/>
              </a:buClr>
              <a:buSzPct val="110000"/>
              <a:buFont typeface="Wingdings" pitchFamily="2" charset="2"/>
              <a:buChar char="w"/>
            </a:pPr>
            <a:r>
              <a:rPr kumimoji="1" lang="zh-CN" altLang="en-US" sz="2000">
                <a:latin typeface="Arial" charset="0"/>
              </a:rPr>
              <a:t>功能描述是</a:t>
            </a:r>
            <a:r>
              <a:rPr kumimoji="1" lang="en-US" altLang="zh-CN" sz="2000">
                <a:latin typeface="Arial" charset="0"/>
              </a:rPr>
              <a:t>Verilog HDL</a:t>
            </a:r>
            <a:r>
              <a:rPr kumimoji="1" lang="zh-CN" altLang="en-US" sz="2000">
                <a:latin typeface="Arial" charset="0"/>
              </a:rPr>
              <a:t>程序设计中最主要的部分，用来描述设计模块的</a:t>
            </a:r>
            <a:r>
              <a:rPr kumimoji="1" lang="zh-CN" altLang="en-US" sz="2000">
                <a:solidFill>
                  <a:srgbClr val="CC0066"/>
                </a:solidFill>
                <a:latin typeface="Arial" charset="0"/>
              </a:rPr>
              <a:t>内部结构</a:t>
            </a:r>
            <a:r>
              <a:rPr kumimoji="1" lang="zh-CN" altLang="en-US" sz="2000">
                <a:latin typeface="Arial" charset="0"/>
              </a:rPr>
              <a:t>和模块端口间的</a:t>
            </a:r>
            <a:r>
              <a:rPr kumimoji="1" lang="zh-CN" altLang="en-US" sz="2000">
                <a:solidFill>
                  <a:srgbClr val="CC0066"/>
                </a:solidFill>
                <a:latin typeface="Arial" charset="0"/>
              </a:rPr>
              <a:t>逻辑关系</a:t>
            </a:r>
            <a:r>
              <a:rPr kumimoji="1" lang="zh-CN" altLang="en-US" sz="2000">
                <a:latin typeface="Arial" charset="0"/>
              </a:rPr>
              <a:t>，在电路上相当于器件的内部电路结构。</a:t>
            </a:r>
          </a:p>
          <a:p>
            <a:pPr marL="715963" lvl="1" indent="-277813" algn="l">
              <a:buClr>
                <a:srgbClr val="006666"/>
              </a:buClr>
              <a:buSzPct val="110000"/>
              <a:buFont typeface="Wingdings" pitchFamily="2" charset="2"/>
              <a:buChar char="w"/>
            </a:pPr>
            <a:r>
              <a:rPr kumimoji="1" lang="zh-CN" altLang="en-US" sz="2000">
                <a:latin typeface="Arial" charset="0"/>
              </a:rPr>
              <a:t>功能描述可以用</a:t>
            </a:r>
            <a:r>
              <a:rPr kumimoji="1" lang="en-US" altLang="zh-CN" sz="2000">
                <a:latin typeface="Arial" charset="0"/>
              </a:rPr>
              <a:t>assign</a:t>
            </a:r>
            <a:r>
              <a:rPr kumimoji="1" lang="zh-CN" altLang="en-US" sz="2000">
                <a:latin typeface="Arial" charset="0"/>
              </a:rPr>
              <a:t>语句、元件例化（</a:t>
            </a:r>
            <a:r>
              <a:rPr kumimoji="1" lang="en-US" altLang="zh-CN" sz="2000">
                <a:latin typeface="Arial" charset="0"/>
              </a:rPr>
              <a:t>instantiate</a:t>
            </a:r>
            <a:r>
              <a:rPr kumimoji="1" lang="zh-CN" altLang="en-US" sz="2000">
                <a:latin typeface="Arial" charset="0"/>
              </a:rPr>
              <a:t>）、</a:t>
            </a:r>
            <a:r>
              <a:rPr kumimoji="1" lang="en-US" altLang="zh-CN" sz="2000">
                <a:latin typeface="Arial" charset="0"/>
              </a:rPr>
              <a:t>always</a:t>
            </a:r>
            <a:r>
              <a:rPr kumimoji="1" lang="zh-CN" altLang="en-US" sz="2000">
                <a:latin typeface="Arial" charset="0"/>
              </a:rPr>
              <a:t>块语句等方法来实现，通常把确定这些设计模块描述的方法称为</a:t>
            </a:r>
            <a:r>
              <a:rPr kumimoji="1" lang="zh-CN" altLang="en-US" sz="2000">
                <a:solidFill>
                  <a:srgbClr val="FF0000"/>
                </a:solidFill>
                <a:latin typeface="Arial" charset="0"/>
              </a:rPr>
              <a:t>建模</a:t>
            </a:r>
            <a:r>
              <a:rPr kumimoji="1" lang="zh-CN" altLang="en-US" sz="2000">
                <a:latin typeface="Arial" charset="0"/>
              </a:rPr>
              <a:t>。 </a:t>
            </a:r>
            <a:endParaRPr kumimoji="1" lang="zh-CN" altLang="en-US" sz="2000">
              <a:solidFill>
                <a:srgbClr val="CC0066"/>
              </a:solidFill>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2835"/>
                                        </p:tgtEl>
                                        <p:attrNameLst>
                                          <p:attrName>style.visibility</p:attrName>
                                        </p:attrNameLst>
                                      </p:cBhvr>
                                      <p:to>
                                        <p:strVal val="visible"/>
                                      </p:to>
                                    </p:set>
                                    <p:anim calcmode="lin" valueType="num">
                                      <p:cBhvr additive="base">
                                        <p:cTn id="7" dur="500" fill="hold"/>
                                        <p:tgtEl>
                                          <p:spTgt spid="632835"/>
                                        </p:tgtEl>
                                        <p:attrNameLst>
                                          <p:attrName>ppt_x</p:attrName>
                                        </p:attrNameLst>
                                      </p:cBhvr>
                                      <p:tavLst>
                                        <p:tav tm="0">
                                          <p:val>
                                            <p:strVal val="0-#ppt_w/2"/>
                                          </p:val>
                                        </p:tav>
                                        <p:tav tm="100000">
                                          <p:val>
                                            <p:strVal val="#ppt_x"/>
                                          </p:val>
                                        </p:tav>
                                      </p:tavLst>
                                    </p:anim>
                                    <p:anim calcmode="lin" valueType="num">
                                      <p:cBhvr additive="base">
                                        <p:cTn id="8" dur="500" fill="hold"/>
                                        <p:tgtEl>
                                          <p:spTgt spid="6328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2836"/>
                                        </p:tgtEl>
                                        <p:attrNameLst>
                                          <p:attrName>style.visibility</p:attrName>
                                        </p:attrNameLst>
                                      </p:cBhvr>
                                      <p:to>
                                        <p:strVal val="visible"/>
                                      </p:to>
                                    </p:set>
                                    <p:anim calcmode="lin" valueType="num">
                                      <p:cBhvr additive="base">
                                        <p:cTn id="13" dur="500" fill="hold"/>
                                        <p:tgtEl>
                                          <p:spTgt spid="632836"/>
                                        </p:tgtEl>
                                        <p:attrNameLst>
                                          <p:attrName>ppt_x</p:attrName>
                                        </p:attrNameLst>
                                      </p:cBhvr>
                                      <p:tavLst>
                                        <p:tav tm="0">
                                          <p:val>
                                            <p:strVal val="0-#ppt_w/2"/>
                                          </p:val>
                                        </p:tav>
                                        <p:tav tm="100000">
                                          <p:val>
                                            <p:strVal val="#ppt_x"/>
                                          </p:val>
                                        </p:tav>
                                      </p:tavLst>
                                    </p:anim>
                                    <p:anim calcmode="lin" valueType="num">
                                      <p:cBhvr additive="base">
                                        <p:cTn id="14" dur="500" fill="hold"/>
                                        <p:tgtEl>
                                          <p:spTgt spid="6328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autoUpdateAnimBg="0"/>
      <p:bldP spid="6328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F627670-581C-428E-9AF0-6A562B770EA5}" type="slidenum">
              <a:rPr lang="ko-KR" altLang="en-US" sz="1600" smtClean="0">
                <a:solidFill>
                  <a:schemeClr val="accent2"/>
                </a:solidFill>
                <a:latin typeface="Verdana" pitchFamily="34" charset="0"/>
                <a:ea typeface="Gulim" pitchFamily="34" charset="-127"/>
              </a:rPr>
              <a:pPr/>
              <a:t>18</a:t>
            </a:fld>
            <a:endParaRPr lang="en-US" altLang="ko-KR" sz="1600" smtClean="0">
              <a:solidFill>
                <a:schemeClr val="accent2"/>
              </a:solidFill>
              <a:latin typeface="Verdana" pitchFamily="34" charset="0"/>
              <a:ea typeface="Gulim" pitchFamily="34" charset="-127"/>
            </a:endParaRPr>
          </a:p>
        </p:txBody>
      </p:sp>
      <p:sp>
        <p:nvSpPr>
          <p:cNvPr id="32771"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charset="0"/>
                <a:ea typeface="黑体" pitchFamily="49" charset="-122"/>
              </a:rPr>
              <a:t>逻辑功能定义</a:t>
            </a:r>
          </a:p>
        </p:txBody>
      </p:sp>
      <p:sp>
        <p:nvSpPr>
          <p:cNvPr id="394243" name="Rectangle 3"/>
          <p:cNvSpPr>
            <a:spLocks noGrp="1" noChangeArrowheads="1"/>
          </p:cNvSpPr>
          <p:nvPr>
            <p:ph type="body" idx="1"/>
          </p:nvPr>
        </p:nvSpPr>
        <p:spPr>
          <a:xfrm>
            <a:off x="411163" y="1192213"/>
            <a:ext cx="8553450" cy="1949450"/>
          </a:xfrm>
        </p:spPr>
        <p:txBody>
          <a:bodyPr/>
          <a:lstStyle/>
          <a:p>
            <a:pPr marL="533400" indent="-533400" algn="just">
              <a:lnSpc>
                <a:spcPct val="110000"/>
              </a:lnSpc>
              <a:spcBef>
                <a:spcPct val="0"/>
              </a:spcBef>
            </a:pPr>
            <a:r>
              <a:rPr lang="zh-CN" altLang="zh-CN" sz="2400" smtClean="0">
                <a:latin typeface="Arial" charset="0"/>
                <a:ea typeface="宋体" charset="-122"/>
              </a:rPr>
              <a:t>在Verilog 模块中有</a:t>
            </a:r>
            <a:r>
              <a:rPr lang="en-US" altLang="zh-CN" sz="2400" smtClean="0">
                <a:solidFill>
                  <a:srgbClr val="CC0066"/>
                </a:solidFill>
                <a:latin typeface="Arial" charset="0"/>
                <a:ea typeface="宋体" charset="-122"/>
              </a:rPr>
              <a:t>3</a:t>
            </a:r>
            <a:r>
              <a:rPr lang="zh-CN" altLang="zh-CN" sz="2400" smtClean="0">
                <a:latin typeface="Arial" charset="0"/>
                <a:ea typeface="宋体" charset="-122"/>
              </a:rPr>
              <a:t>种方法可以描述电路的逻辑功能：</a:t>
            </a:r>
            <a:endParaRPr lang="zh-CN" altLang="en-US" sz="2400" smtClean="0">
              <a:solidFill>
                <a:srgbClr val="FF0000"/>
              </a:solidFill>
              <a:latin typeface="Arial" charset="0"/>
              <a:ea typeface="宋体" charset="-122"/>
            </a:endParaRPr>
          </a:p>
          <a:p>
            <a:pPr marL="914400" lvl="1" indent="-457200" algn="just">
              <a:lnSpc>
                <a:spcPct val="110000"/>
              </a:lnSpc>
              <a:spcBef>
                <a:spcPct val="0"/>
              </a:spcBef>
              <a:buClr>
                <a:schemeClr val="tx1"/>
              </a:buClr>
              <a:buFont typeface="Wingdings" pitchFamily="2" charset="2"/>
              <a:buAutoNum type="circleNumDbPlain"/>
            </a:pPr>
            <a:r>
              <a:rPr lang="zh-CN" altLang="zh-CN" smtClean="0">
                <a:latin typeface="Arial" charset="0"/>
                <a:ea typeface="宋体" charset="-122"/>
              </a:rPr>
              <a:t>用assign 语句</a:t>
            </a:r>
          </a:p>
          <a:p>
            <a:pPr marL="533400" indent="-533400">
              <a:lnSpc>
                <a:spcPct val="110000"/>
              </a:lnSpc>
              <a:buFont typeface="Wingdings" pitchFamily="2" charset="2"/>
              <a:buNone/>
            </a:pPr>
            <a:r>
              <a:rPr lang="zh-CN" altLang="zh-CN" sz="2600" smtClean="0">
                <a:latin typeface="Arial" charset="0"/>
                <a:ea typeface="宋体" charset="-122"/>
              </a:rPr>
              <a:t> </a:t>
            </a:r>
            <a:r>
              <a:rPr lang="zh-CN" altLang="en-US" sz="2600" smtClean="0">
                <a:latin typeface="Arial" charset="0"/>
                <a:ea typeface="宋体" charset="-122"/>
              </a:rPr>
              <a:t>		</a:t>
            </a:r>
            <a:r>
              <a:rPr lang="zh-CN" altLang="zh-CN" sz="2600" smtClean="0">
                <a:latin typeface="Arial" charset="0"/>
                <a:ea typeface="宋体" charset="-122"/>
              </a:rPr>
              <a:t>assign x = ( b &amp; ~c )；</a:t>
            </a:r>
            <a:endParaRPr lang="zh-CN" altLang="en-US" sz="2600" smtClean="0">
              <a:latin typeface="Arial" charset="0"/>
              <a:ea typeface="宋体" charset="-122"/>
            </a:endParaRPr>
          </a:p>
        </p:txBody>
      </p:sp>
      <p:sp>
        <p:nvSpPr>
          <p:cNvPr id="394244" name="Text Box 4"/>
          <p:cNvSpPr txBox="1">
            <a:spLocks noChangeArrowheads="1"/>
          </p:cNvSpPr>
          <p:nvPr/>
        </p:nvSpPr>
        <p:spPr bwMode="auto">
          <a:xfrm>
            <a:off x="3463925" y="1655763"/>
            <a:ext cx="1633538" cy="406400"/>
          </a:xfrm>
          <a:prstGeom prst="rect">
            <a:avLst/>
          </a:prstGeom>
          <a:solidFill>
            <a:srgbClr val="00FFFF"/>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zh-CN" sz="2000">
                <a:latin typeface="楷体_GB2312" pitchFamily="49" charset="-122"/>
                <a:ea typeface="楷体_GB2312" pitchFamily="49" charset="-122"/>
              </a:rPr>
              <a:t>数据流描述</a:t>
            </a:r>
            <a:endParaRPr lang="en-US" altLang="zh-CN" sz="2000">
              <a:latin typeface="楷体_GB2312" pitchFamily="49" charset="-122"/>
              <a:ea typeface="楷体_GB2312" pitchFamily="49" charset="-122"/>
            </a:endParaRPr>
          </a:p>
        </p:txBody>
      </p:sp>
      <p:sp>
        <p:nvSpPr>
          <p:cNvPr id="394245" name="AutoShape 5"/>
          <p:cNvSpPr>
            <a:spLocks noChangeArrowheads="1"/>
          </p:cNvSpPr>
          <p:nvPr/>
        </p:nvSpPr>
        <p:spPr bwMode="auto">
          <a:xfrm>
            <a:off x="5426075" y="1844675"/>
            <a:ext cx="1498600" cy="685800"/>
          </a:xfrm>
          <a:prstGeom prst="wedgeRoundRectCallout">
            <a:avLst>
              <a:gd name="adj1" fmla="val -73199"/>
              <a:gd name="adj2" fmla="val -4722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常用于描述组合逻辑</a:t>
            </a:r>
          </a:p>
        </p:txBody>
      </p:sp>
      <p:sp>
        <p:nvSpPr>
          <p:cNvPr id="394246" name="Text Box 6"/>
          <p:cNvSpPr txBox="1">
            <a:spLocks noChangeArrowheads="1"/>
          </p:cNvSpPr>
          <p:nvPr/>
        </p:nvSpPr>
        <p:spPr bwMode="auto">
          <a:xfrm>
            <a:off x="5292725" y="3125788"/>
            <a:ext cx="1365250" cy="406400"/>
          </a:xfrm>
          <a:prstGeom prst="rect">
            <a:avLst/>
          </a:prstGeom>
          <a:solidFill>
            <a:srgbClr val="00FFFF"/>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zh-CN" sz="2000">
                <a:latin typeface="楷体_GB2312" pitchFamily="49" charset="-122"/>
                <a:ea typeface="楷体_GB2312" pitchFamily="49" charset="-122"/>
              </a:rPr>
              <a:t>结构描述</a:t>
            </a:r>
            <a:endParaRPr lang="en-US" altLang="zh-CN" sz="2000">
              <a:latin typeface="楷体_GB2312" pitchFamily="49" charset="-122"/>
              <a:ea typeface="楷体_GB2312" pitchFamily="49" charset="-122"/>
            </a:endParaRPr>
          </a:p>
        </p:txBody>
      </p:sp>
      <p:sp>
        <p:nvSpPr>
          <p:cNvPr id="394248" name="AutoShape 8"/>
          <p:cNvSpPr>
            <a:spLocks noChangeArrowheads="1"/>
          </p:cNvSpPr>
          <p:nvPr/>
        </p:nvSpPr>
        <p:spPr bwMode="auto">
          <a:xfrm>
            <a:off x="3094038" y="3789363"/>
            <a:ext cx="1514475" cy="350837"/>
          </a:xfrm>
          <a:prstGeom prst="wedgeRoundRectCallout">
            <a:avLst>
              <a:gd name="adj1" fmla="val -53773"/>
              <a:gd name="adj2" fmla="val -14140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1800">
                <a:latin typeface="Arial" charset="0"/>
                <a:ea typeface="楷体_GB2312" pitchFamily="49" charset="-122"/>
              </a:rPr>
              <a:t>例化元件名</a:t>
            </a:r>
          </a:p>
        </p:txBody>
      </p:sp>
      <p:sp>
        <p:nvSpPr>
          <p:cNvPr id="394249" name="AutoShape 9"/>
          <p:cNvSpPr>
            <a:spLocks noChangeArrowheads="1"/>
          </p:cNvSpPr>
          <p:nvPr/>
        </p:nvSpPr>
        <p:spPr bwMode="auto">
          <a:xfrm>
            <a:off x="577850" y="3644900"/>
            <a:ext cx="1758950" cy="381000"/>
          </a:xfrm>
          <a:prstGeom prst="wedgeRoundRectCallout">
            <a:avLst>
              <a:gd name="adj1" fmla="val 38898"/>
              <a:gd name="adj2" fmla="val -103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门元件关键字</a:t>
            </a:r>
          </a:p>
        </p:txBody>
      </p:sp>
      <p:sp>
        <p:nvSpPr>
          <p:cNvPr id="394250" name="Rectangle 10"/>
          <p:cNvSpPr>
            <a:spLocks noChangeArrowheads="1"/>
          </p:cNvSpPr>
          <p:nvPr/>
        </p:nvSpPr>
        <p:spPr bwMode="auto">
          <a:xfrm>
            <a:off x="1766888" y="3141663"/>
            <a:ext cx="3200400" cy="390525"/>
          </a:xfrm>
          <a:prstGeom prst="rect">
            <a:avLst/>
          </a:prstGeom>
          <a:noFill/>
          <a:ln w="19050">
            <a:solidFill>
              <a:srgbClr val="FF0000"/>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94251" name="Rectangle 11"/>
          <p:cNvSpPr>
            <a:spLocks noChangeArrowheads="1"/>
          </p:cNvSpPr>
          <p:nvPr/>
        </p:nvSpPr>
        <p:spPr bwMode="auto">
          <a:xfrm>
            <a:off x="846138" y="2622550"/>
            <a:ext cx="6786562"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81000" indent="-381000">
              <a:lnSpc>
                <a:spcPct val="105000"/>
              </a:lnSpc>
              <a:spcBef>
                <a:spcPct val="0"/>
              </a:spcBef>
              <a:buClr>
                <a:schemeClr val="tx1"/>
              </a:buClr>
              <a:buFont typeface="Wingdings" pitchFamily="2" charset="2"/>
              <a:buAutoNum type="circleNumDbPlain" startAt="2"/>
            </a:pPr>
            <a:r>
              <a:rPr lang="zh-CN" altLang="zh-CN"/>
              <a:t>用元件例化</a:t>
            </a:r>
            <a:r>
              <a:rPr lang="zh-CN" altLang="zh-CN">
                <a:latin typeface="Arial" charset="0"/>
              </a:rPr>
              <a:t>（</a:t>
            </a:r>
            <a:r>
              <a:rPr lang="en-US" altLang="zh-CN">
                <a:latin typeface="Arial" charset="0"/>
              </a:rPr>
              <a:t>instantiate</a:t>
            </a:r>
            <a:r>
              <a:rPr lang="zh-CN" altLang="en-US">
                <a:latin typeface="Arial" charset="0"/>
              </a:rPr>
              <a:t>）</a:t>
            </a:r>
            <a:endParaRPr lang="zh-CN" altLang="zh-CN">
              <a:latin typeface="Arial" charset="0"/>
            </a:endParaRPr>
          </a:p>
          <a:p>
            <a:pPr marL="381000" indent="-381000" algn="l" eaLnBrk="1" hangingPunct="1">
              <a:lnSpc>
                <a:spcPct val="100000"/>
              </a:lnSpc>
              <a:buClr>
                <a:srgbClr val="3333FF"/>
              </a:buClr>
              <a:buFont typeface="Wingdings" pitchFamily="2" charset="2"/>
              <a:buNone/>
            </a:pPr>
            <a:r>
              <a:rPr lang="zh-CN" altLang="en-US">
                <a:latin typeface="Times New Roman" pitchFamily="18" charset="0"/>
              </a:rPr>
              <a:t>		</a:t>
            </a:r>
            <a:r>
              <a:rPr lang="zh-CN" altLang="zh-CN">
                <a:solidFill>
                  <a:srgbClr val="FF0066"/>
                </a:solidFill>
                <a:latin typeface="Arial" charset="0"/>
              </a:rPr>
              <a:t>and</a:t>
            </a:r>
            <a:r>
              <a:rPr lang="zh-CN" altLang="zh-CN">
                <a:latin typeface="Arial" charset="0"/>
              </a:rPr>
              <a:t> </a:t>
            </a:r>
            <a:r>
              <a:rPr lang="en-US" altLang="zh-CN">
                <a:solidFill>
                  <a:srgbClr val="990099"/>
                </a:solidFill>
                <a:latin typeface="Arial" charset="0"/>
              </a:rPr>
              <a:t>my</a:t>
            </a:r>
            <a:r>
              <a:rPr lang="zh-CN" altLang="zh-CN">
                <a:solidFill>
                  <a:srgbClr val="990099"/>
                </a:solidFill>
                <a:latin typeface="Arial" charset="0"/>
              </a:rPr>
              <a:t>and</a:t>
            </a:r>
            <a:r>
              <a:rPr lang="en-US" altLang="zh-CN">
                <a:solidFill>
                  <a:srgbClr val="990099"/>
                </a:solidFill>
                <a:latin typeface="Arial" charset="0"/>
              </a:rPr>
              <a:t>3</a:t>
            </a:r>
            <a:r>
              <a:rPr lang="zh-CN" altLang="zh-CN">
                <a:latin typeface="Arial" charset="0"/>
              </a:rPr>
              <a:t>( </a:t>
            </a:r>
            <a:r>
              <a:rPr lang="en-US" altLang="zh-CN">
                <a:latin typeface="Arial" charset="0"/>
              </a:rPr>
              <a:t>f</a:t>
            </a:r>
            <a:r>
              <a:rPr lang="zh-CN" altLang="zh-CN">
                <a:latin typeface="Arial" charset="0"/>
              </a:rPr>
              <a:t>,a,b</a:t>
            </a:r>
            <a:r>
              <a:rPr lang="en-US" altLang="zh-CN">
                <a:latin typeface="Arial" charset="0"/>
              </a:rPr>
              <a:t>,c</a:t>
            </a:r>
            <a:r>
              <a:rPr lang="zh-CN" altLang="zh-CN">
                <a:latin typeface="Arial" charset="0"/>
              </a:rPr>
              <a:t>)；</a:t>
            </a:r>
            <a:endParaRPr lang="zh-CN" altLang="en-US">
              <a:latin typeface="Arial" charset="0"/>
            </a:endParaRPr>
          </a:p>
        </p:txBody>
      </p:sp>
      <p:sp>
        <p:nvSpPr>
          <p:cNvPr id="394252" name="AutoShape 12"/>
          <p:cNvSpPr>
            <a:spLocks noChangeArrowheads="1"/>
          </p:cNvSpPr>
          <p:nvPr/>
        </p:nvSpPr>
        <p:spPr bwMode="auto">
          <a:xfrm>
            <a:off x="1160463" y="3908425"/>
            <a:ext cx="6689725" cy="2667000"/>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63538" indent="-363538">
              <a:lnSpc>
                <a:spcPct val="105000"/>
              </a:lnSpc>
              <a:spcBef>
                <a:spcPct val="0"/>
              </a:spcBef>
              <a:buClr>
                <a:srgbClr val="FF0066"/>
              </a:buClr>
              <a:buFont typeface="Wingdings" pitchFamily="2" charset="2"/>
              <a:buChar char="v"/>
            </a:pPr>
            <a:r>
              <a:rPr kumimoji="1" lang="zh-CN" altLang="zh-CN" sz="2000">
                <a:solidFill>
                  <a:schemeClr val="tx2"/>
                </a:solidFill>
                <a:latin typeface="Arial" charset="0"/>
                <a:ea typeface="楷体_GB2312" pitchFamily="49" charset="-122"/>
              </a:rPr>
              <a:t>注</a:t>
            </a:r>
            <a:r>
              <a:rPr kumimoji="1" lang="en-US" altLang="zh-CN" sz="2000">
                <a:solidFill>
                  <a:schemeClr val="tx2"/>
                </a:solidFill>
                <a:latin typeface="Arial" charset="0"/>
                <a:ea typeface="楷体_GB2312" pitchFamily="49" charset="-122"/>
              </a:rPr>
              <a:t>1</a:t>
            </a:r>
            <a:r>
              <a:rPr kumimoji="1" lang="zh-CN" altLang="zh-CN" sz="2000">
                <a:solidFill>
                  <a:schemeClr val="tx2"/>
                </a:solidFill>
                <a:latin typeface="Arial" charset="0"/>
                <a:ea typeface="楷体_GB2312" pitchFamily="49" charset="-122"/>
              </a:rPr>
              <a:t>：元件例化即是调用</a:t>
            </a:r>
            <a:r>
              <a:rPr kumimoji="1" lang="en-US" altLang="zh-CN" sz="2000">
                <a:solidFill>
                  <a:schemeClr val="tx2"/>
                </a:solidFill>
                <a:latin typeface="Arial" charset="0"/>
                <a:ea typeface="楷体_GB2312" pitchFamily="49" charset="-122"/>
              </a:rPr>
              <a:t>Verilog HDL</a:t>
            </a:r>
            <a:r>
              <a:rPr kumimoji="1" lang="zh-CN" altLang="en-US" sz="2000">
                <a:solidFill>
                  <a:schemeClr val="tx2"/>
                </a:solidFill>
                <a:latin typeface="Arial" charset="0"/>
                <a:ea typeface="楷体_GB2312" pitchFamily="49" charset="-122"/>
              </a:rPr>
              <a:t>提供的元件或由某子模块定义的实例元件；</a:t>
            </a:r>
          </a:p>
          <a:p>
            <a:pPr marL="363538" indent="-363538">
              <a:lnSpc>
                <a:spcPct val="105000"/>
              </a:lnSpc>
              <a:spcBef>
                <a:spcPct val="0"/>
              </a:spcBef>
              <a:buClr>
                <a:srgbClr val="FF0066"/>
              </a:buClr>
              <a:buFont typeface="Wingdings" pitchFamily="2" charset="2"/>
              <a:buChar char="v"/>
            </a:pPr>
            <a:r>
              <a:rPr kumimoji="1" lang="zh-CN" altLang="zh-CN" sz="2000">
                <a:solidFill>
                  <a:schemeClr val="tx2"/>
                </a:solidFill>
                <a:latin typeface="Arial" charset="0"/>
                <a:ea typeface="楷体_GB2312" pitchFamily="49" charset="-122"/>
              </a:rPr>
              <a:t>注</a:t>
            </a:r>
            <a:r>
              <a:rPr kumimoji="1" lang="en-US" altLang="zh-CN" sz="2000">
                <a:solidFill>
                  <a:schemeClr val="tx2"/>
                </a:solidFill>
                <a:latin typeface="Arial" charset="0"/>
                <a:ea typeface="楷体_GB2312" pitchFamily="49" charset="-122"/>
              </a:rPr>
              <a:t>2</a:t>
            </a:r>
            <a:r>
              <a:rPr kumimoji="1" lang="zh-CN" altLang="zh-CN" sz="2000">
                <a:solidFill>
                  <a:schemeClr val="tx2"/>
                </a:solidFill>
                <a:latin typeface="Arial" charset="0"/>
                <a:ea typeface="楷体_GB2312" pitchFamily="49" charset="-122"/>
              </a:rPr>
              <a:t>：元件例化包括</a:t>
            </a:r>
            <a:r>
              <a:rPr kumimoji="1" lang="zh-CN" altLang="zh-CN" sz="2000">
                <a:solidFill>
                  <a:srgbClr val="FF0066"/>
                </a:solidFill>
                <a:latin typeface="Arial" charset="0"/>
                <a:ea typeface="楷体_GB2312" pitchFamily="49" charset="-122"/>
              </a:rPr>
              <a:t>门</a:t>
            </a:r>
            <a:r>
              <a:rPr kumimoji="1" lang="zh-CN" altLang="zh-CN" sz="2000">
                <a:solidFill>
                  <a:schemeClr val="tx2"/>
                </a:solidFill>
                <a:latin typeface="Arial" charset="0"/>
                <a:ea typeface="楷体_GB2312" pitchFamily="49" charset="-122"/>
              </a:rPr>
              <a:t>元件例化和</a:t>
            </a:r>
            <a:r>
              <a:rPr kumimoji="1" lang="zh-CN" altLang="zh-CN" sz="2000">
                <a:solidFill>
                  <a:srgbClr val="FF0066"/>
                </a:solidFill>
                <a:latin typeface="Arial" charset="0"/>
                <a:ea typeface="楷体_GB2312" pitchFamily="49" charset="-122"/>
              </a:rPr>
              <a:t>模块</a:t>
            </a:r>
            <a:r>
              <a:rPr kumimoji="1" lang="zh-CN" altLang="zh-CN" sz="2000">
                <a:solidFill>
                  <a:schemeClr val="tx2"/>
                </a:solidFill>
                <a:latin typeface="Arial" charset="0"/>
                <a:ea typeface="楷体_GB2312" pitchFamily="49" charset="-122"/>
              </a:rPr>
              <a:t>元件例化；</a:t>
            </a:r>
            <a:endParaRPr kumimoji="1" lang="zh-CN" altLang="en-US" sz="2000">
              <a:solidFill>
                <a:schemeClr val="tx2"/>
              </a:solidFill>
              <a:latin typeface="Arial" charset="0"/>
              <a:ea typeface="楷体_GB2312" pitchFamily="49" charset="-122"/>
            </a:endParaRPr>
          </a:p>
          <a:p>
            <a:pPr marL="363538" indent="-363538">
              <a:lnSpc>
                <a:spcPct val="105000"/>
              </a:lnSpc>
              <a:spcBef>
                <a:spcPct val="0"/>
              </a:spcBef>
              <a:buClr>
                <a:srgbClr val="FF0066"/>
              </a:buClr>
              <a:buFont typeface="Wingdings" pitchFamily="2" charset="2"/>
              <a:buChar char="v"/>
            </a:pPr>
            <a:r>
              <a:rPr kumimoji="1" lang="zh-CN" altLang="zh-CN" sz="2000">
                <a:solidFill>
                  <a:schemeClr val="tx2"/>
                </a:solidFill>
                <a:latin typeface="Arial" charset="0"/>
                <a:ea typeface="楷体_GB2312" pitchFamily="49" charset="-122"/>
              </a:rPr>
              <a:t>注</a:t>
            </a:r>
            <a:r>
              <a:rPr kumimoji="1" lang="en-US" altLang="zh-CN" sz="2000">
                <a:solidFill>
                  <a:schemeClr val="tx2"/>
                </a:solidFill>
                <a:latin typeface="Arial" charset="0"/>
                <a:ea typeface="楷体_GB2312" pitchFamily="49" charset="-122"/>
              </a:rPr>
              <a:t>3</a:t>
            </a:r>
            <a:r>
              <a:rPr kumimoji="1" lang="zh-CN" altLang="zh-CN" sz="2000">
                <a:solidFill>
                  <a:schemeClr val="tx2"/>
                </a:solidFill>
                <a:latin typeface="Arial" charset="0"/>
                <a:ea typeface="楷体_GB2312" pitchFamily="49" charset="-122"/>
              </a:rPr>
              <a:t>：</a:t>
            </a:r>
            <a:r>
              <a:rPr kumimoji="1" lang="zh-CN" altLang="en-US" sz="2000">
                <a:solidFill>
                  <a:schemeClr val="tx2"/>
                </a:solidFill>
                <a:latin typeface="Arial" charset="0"/>
                <a:ea typeface="楷体_GB2312" pitchFamily="49" charset="-122"/>
              </a:rPr>
              <a:t>例化元件名也可以省略！若不省略，则每个实例元件的名字必须</a:t>
            </a:r>
            <a:r>
              <a:rPr kumimoji="1" lang="zh-CN" altLang="en-US" sz="2000">
                <a:solidFill>
                  <a:srgbClr val="FF0066"/>
                </a:solidFill>
                <a:latin typeface="Arial" charset="0"/>
                <a:ea typeface="楷体_GB2312" pitchFamily="49" charset="-122"/>
              </a:rPr>
              <a:t>唯一</a:t>
            </a:r>
            <a:r>
              <a:rPr kumimoji="1" lang="zh-CN" altLang="en-US" sz="2000">
                <a:solidFill>
                  <a:schemeClr val="tx2"/>
                </a:solidFill>
                <a:latin typeface="Arial" charset="0"/>
                <a:ea typeface="楷体_GB2312" pitchFamily="49" charset="-122"/>
              </a:rPr>
              <a:t>！以避免与其它调用该元件的实例相混淆。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4243"/>
                                        </p:tgtEl>
                                        <p:attrNameLst>
                                          <p:attrName>style.visibility</p:attrName>
                                        </p:attrNameLst>
                                      </p:cBhvr>
                                      <p:to>
                                        <p:strVal val="visible"/>
                                      </p:to>
                                    </p:set>
                                    <p:anim calcmode="lin" valueType="num">
                                      <p:cBhvr additive="base">
                                        <p:cTn id="7" dur="500" fill="hold"/>
                                        <p:tgtEl>
                                          <p:spTgt spid="394243"/>
                                        </p:tgtEl>
                                        <p:attrNameLst>
                                          <p:attrName>ppt_x</p:attrName>
                                        </p:attrNameLst>
                                      </p:cBhvr>
                                      <p:tavLst>
                                        <p:tav tm="0">
                                          <p:val>
                                            <p:strVal val="0-#ppt_w/2"/>
                                          </p:val>
                                        </p:tav>
                                        <p:tav tm="100000">
                                          <p:val>
                                            <p:strVal val="#ppt_x"/>
                                          </p:val>
                                        </p:tav>
                                      </p:tavLst>
                                    </p:anim>
                                    <p:anim calcmode="lin" valueType="num">
                                      <p:cBhvr additive="base">
                                        <p:cTn id="8" dur="500" fill="hold"/>
                                        <p:tgtEl>
                                          <p:spTgt spid="394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94244"/>
                                        </p:tgtEl>
                                        <p:attrNameLst>
                                          <p:attrName>style.visibility</p:attrName>
                                        </p:attrNameLst>
                                      </p:cBhvr>
                                      <p:to>
                                        <p:strVal val="visible"/>
                                      </p:to>
                                    </p:set>
                                    <p:animEffect transition="in" filter="barn(outVertical)">
                                      <p:cBhvr>
                                        <p:cTn id="13" dur="500"/>
                                        <p:tgtEl>
                                          <p:spTgt spid="394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4245"/>
                                        </p:tgtEl>
                                        <p:attrNameLst>
                                          <p:attrName>style.visibility</p:attrName>
                                        </p:attrNameLst>
                                      </p:cBhvr>
                                      <p:to>
                                        <p:strVal val="visible"/>
                                      </p:to>
                                    </p:set>
                                    <p:animEffect transition="in" filter="dissolve">
                                      <p:cBhvr>
                                        <p:cTn id="18" dur="500"/>
                                        <p:tgtEl>
                                          <p:spTgt spid="3942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94251"/>
                                        </p:tgtEl>
                                        <p:attrNameLst>
                                          <p:attrName>style.visibility</p:attrName>
                                        </p:attrNameLst>
                                      </p:cBhvr>
                                      <p:to>
                                        <p:strVal val="visible"/>
                                      </p:to>
                                    </p:set>
                                    <p:anim calcmode="lin" valueType="num">
                                      <p:cBhvr additive="base">
                                        <p:cTn id="23" dur="500" fill="hold"/>
                                        <p:tgtEl>
                                          <p:spTgt spid="394251"/>
                                        </p:tgtEl>
                                        <p:attrNameLst>
                                          <p:attrName>ppt_x</p:attrName>
                                        </p:attrNameLst>
                                      </p:cBhvr>
                                      <p:tavLst>
                                        <p:tav tm="0">
                                          <p:val>
                                            <p:strVal val="0-#ppt_w/2"/>
                                          </p:val>
                                        </p:tav>
                                        <p:tav tm="100000">
                                          <p:val>
                                            <p:strVal val="#ppt_x"/>
                                          </p:val>
                                        </p:tav>
                                      </p:tavLst>
                                    </p:anim>
                                    <p:anim calcmode="lin" valueType="num">
                                      <p:cBhvr additive="base">
                                        <p:cTn id="24" dur="500" fill="hold"/>
                                        <p:tgtEl>
                                          <p:spTgt spid="394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94246"/>
                                        </p:tgtEl>
                                        <p:attrNameLst>
                                          <p:attrName>style.visibility</p:attrName>
                                        </p:attrNameLst>
                                      </p:cBhvr>
                                      <p:to>
                                        <p:strVal val="visible"/>
                                      </p:to>
                                    </p:set>
                                    <p:animEffect transition="in" filter="barn(outVertical)">
                                      <p:cBhvr>
                                        <p:cTn id="29" dur="500"/>
                                        <p:tgtEl>
                                          <p:spTgt spid="394246"/>
                                        </p:tgtEl>
                                      </p:cBhvr>
                                    </p:animEffect>
                                  </p:childTnLst>
                                </p:cTn>
                              </p:par>
                            </p:childTnLst>
                          </p:cTn>
                        </p:par>
                        <p:par>
                          <p:cTn id="30" fill="hold" nodeType="afterGroup">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394250"/>
                                        </p:tgtEl>
                                        <p:attrNameLst>
                                          <p:attrName>style.visibility</p:attrName>
                                        </p:attrNameLst>
                                      </p:cBhvr>
                                      <p:to>
                                        <p:strVal val="visible"/>
                                      </p:to>
                                    </p:set>
                                    <p:anim calcmode="lin" valueType="num">
                                      <p:cBhvr>
                                        <p:cTn id="33" dur="500" fill="hold"/>
                                        <p:tgtEl>
                                          <p:spTgt spid="394250"/>
                                        </p:tgtEl>
                                        <p:attrNameLst>
                                          <p:attrName>ppt_w</p:attrName>
                                        </p:attrNameLst>
                                      </p:cBhvr>
                                      <p:tavLst>
                                        <p:tav tm="0">
                                          <p:val>
                                            <p:fltVal val="0"/>
                                          </p:val>
                                        </p:tav>
                                        <p:tav tm="100000">
                                          <p:val>
                                            <p:strVal val="#ppt_w"/>
                                          </p:val>
                                        </p:tav>
                                      </p:tavLst>
                                    </p:anim>
                                    <p:anim calcmode="lin" valueType="num">
                                      <p:cBhvr>
                                        <p:cTn id="34" dur="500" fill="hold"/>
                                        <p:tgtEl>
                                          <p:spTgt spid="394250"/>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4249"/>
                                        </p:tgtEl>
                                        <p:attrNameLst>
                                          <p:attrName>style.visibility</p:attrName>
                                        </p:attrNameLst>
                                      </p:cBhvr>
                                      <p:to>
                                        <p:strVal val="visible"/>
                                      </p:to>
                                    </p:set>
                                    <p:animEffect transition="in" filter="dissolve">
                                      <p:cBhvr>
                                        <p:cTn id="39" dur="500"/>
                                        <p:tgtEl>
                                          <p:spTgt spid="3942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4248"/>
                                        </p:tgtEl>
                                        <p:attrNameLst>
                                          <p:attrName>style.visibility</p:attrName>
                                        </p:attrNameLst>
                                      </p:cBhvr>
                                      <p:to>
                                        <p:strVal val="visible"/>
                                      </p:to>
                                    </p:set>
                                    <p:animEffect transition="in" filter="dissolve">
                                      <p:cBhvr>
                                        <p:cTn id="44" dur="500"/>
                                        <p:tgtEl>
                                          <p:spTgt spid="3942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94252"/>
                                        </p:tgtEl>
                                        <p:attrNameLst>
                                          <p:attrName>style.visibility</p:attrName>
                                        </p:attrNameLst>
                                      </p:cBhvr>
                                      <p:to>
                                        <p:strVal val="visible"/>
                                      </p:to>
                                    </p:set>
                                    <p:anim calcmode="lin" valueType="num">
                                      <p:cBhvr>
                                        <p:cTn id="49" dur="500" fill="hold"/>
                                        <p:tgtEl>
                                          <p:spTgt spid="394252"/>
                                        </p:tgtEl>
                                        <p:attrNameLst>
                                          <p:attrName>ppt_w</p:attrName>
                                        </p:attrNameLst>
                                      </p:cBhvr>
                                      <p:tavLst>
                                        <p:tav tm="0">
                                          <p:val>
                                            <p:fltVal val="0"/>
                                          </p:val>
                                        </p:tav>
                                        <p:tav tm="100000">
                                          <p:val>
                                            <p:strVal val="#ppt_w"/>
                                          </p:val>
                                        </p:tav>
                                      </p:tavLst>
                                    </p:anim>
                                    <p:anim calcmode="lin" valueType="num">
                                      <p:cBhvr>
                                        <p:cTn id="50" dur="500" fill="hold"/>
                                        <p:tgtEl>
                                          <p:spTgt spid="3942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utoUpdateAnimBg="0"/>
      <p:bldP spid="394244" grpId="0" animBg="1"/>
      <p:bldP spid="394245" grpId="0" animBg="1"/>
      <p:bldP spid="394246" grpId="0" animBg="1"/>
      <p:bldP spid="394248" grpId="0" animBg="1"/>
      <p:bldP spid="394249" grpId="0" animBg="1"/>
      <p:bldP spid="394250" grpId="0" animBg="1"/>
      <p:bldP spid="394251" grpId="0" autoUpdateAnimBg="0"/>
      <p:bldP spid="39425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5C4730-CFF0-438E-AAD0-EB06E6E4B6C3}" type="slidenum">
              <a:rPr lang="ko-KR" altLang="en-US" sz="1600" smtClean="0">
                <a:solidFill>
                  <a:schemeClr val="accent2"/>
                </a:solidFill>
                <a:latin typeface="Verdana" pitchFamily="34" charset="0"/>
                <a:ea typeface="Gulim" pitchFamily="34" charset="-127"/>
              </a:rPr>
              <a:pPr/>
              <a:t>19</a:t>
            </a:fld>
            <a:endParaRPr lang="en-US" altLang="ko-KR" sz="1600" smtClean="0">
              <a:solidFill>
                <a:schemeClr val="accent2"/>
              </a:solidFill>
              <a:latin typeface="Verdana" pitchFamily="34" charset="0"/>
              <a:ea typeface="Gulim" pitchFamily="34" charset="-127"/>
            </a:endParaRPr>
          </a:p>
        </p:txBody>
      </p:sp>
      <p:sp>
        <p:nvSpPr>
          <p:cNvPr id="33795" name="Rectangle 2"/>
          <p:cNvSpPr>
            <a:spLocks noGrp="1" noChangeArrowheads="1"/>
          </p:cNvSpPr>
          <p:nvPr>
            <p:ph type="title"/>
          </p:nvPr>
        </p:nvSpPr>
        <p:spPr>
          <a:xfrm>
            <a:off x="1768475" y="250825"/>
            <a:ext cx="7772400" cy="677863"/>
          </a:xfrm>
        </p:spPr>
        <p:txBody>
          <a:bodyPr/>
          <a:lstStyle/>
          <a:p>
            <a:r>
              <a:rPr lang="zh-CN" altLang="en-US" smtClean="0">
                <a:solidFill>
                  <a:srgbClr val="FFCC00"/>
                </a:solidFill>
                <a:latin typeface="Arial" charset="0"/>
                <a:ea typeface="黑体" pitchFamily="49" charset="-122"/>
              </a:rPr>
              <a:t>逻辑功能定义（续）</a:t>
            </a:r>
          </a:p>
        </p:txBody>
      </p:sp>
      <p:sp>
        <p:nvSpPr>
          <p:cNvPr id="396291" name="Rectangle 3"/>
          <p:cNvSpPr>
            <a:spLocks noGrp="1" noChangeArrowheads="1"/>
          </p:cNvSpPr>
          <p:nvPr>
            <p:ph type="body" idx="1"/>
          </p:nvPr>
        </p:nvSpPr>
        <p:spPr>
          <a:xfrm>
            <a:off x="0" y="1189038"/>
            <a:ext cx="9144000" cy="2293937"/>
          </a:xfrm>
        </p:spPr>
        <p:txBody>
          <a:bodyPr/>
          <a:lstStyle/>
          <a:p>
            <a:pPr marL="533400" indent="-533400" algn="just">
              <a:lnSpc>
                <a:spcPct val="105000"/>
              </a:lnSpc>
              <a:spcBef>
                <a:spcPct val="0"/>
              </a:spcBef>
              <a:buClr>
                <a:schemeClr val="tx1"/>
              </a:buClr>
              <a:buFont typeface="Wingdings" pitchFamily="2" charset="2"/>
              <a:buAutoNum type="circleNumDbPlain" startAt="3"/>
            </a:pPr>
            <a:r>
              <a:rPr lang="zh-CN" altLang="zh-CN" sz="2400" smtClean="0">
                <a:latin typeface="Arial" charset="0"/>
                <a:ea typeface="宋体" charset="-122"/>
              </a:rPr>
              <a:t>用“always”块语句</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always @(posedge clk) // </a:t>
            </a:r>
            <a:r>
              <a:rPr lang="zh-CN" altLang="en-US" sz="2200" smtClean="0">
                <a:latin typeface="Arial" charset="0"/>
                <a:ea typeface="宋体" charset="-122"/>
              </a:rPr>
              <a:t>每当时钟上升沿到来时执行一遍块内语句</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begin</a:t>
            </a:r>
          </a:p>
          <a:p>
            <a:pPr marL="533400" indent="-533400" algn="just">
              <a:spcBef>
                <a:spcPct val="0"/>
              </a:spcBef>
              <a:buClrTx/>
              <a:buFontTx/>
              <a:buNone/>
            </a:pPr>
            <a:r>
              <a:rPr lang="en-US" altLang="zh-CN" sz="2200" smtClean="0">
                <a:latin typeface="Arial" charset="0"/>
                <a:ea typeface="宋体" charset="-122"/>
              </a:rPr>
              <a:t>	     if(load)       out = data;                  // </a:t>
            </a:r>
            <a:r>
              <a:rPr lang="zh-CN" altLang="en-US" sz="2200" smtClean="0">
                <a:latin typeface="Arial" charset="0"/>
                <a:ea typeface="宋体" charset="-122"/>
              </a:rPr>
              <a:t>同步预置数据</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else            out = data + 1 + cin;  // </a:t>
            </a:r>
            <a:r>
              <a:rPr lang="zh-CN" altLang="en-US" sz="2200" smtClean="0">
                <a:latin typeface="Arial" charset="0"/>
                <a:ea typeface="宋体" charset="-122"/>
              </a:rPr>
              <a:t>加</a:t>
            </a:r>
            <a:r>
              <a:rPr lang="en-US" altLang="zh-CN" sz="2200" smtClean="0">
                <a:latin typeface="Arial" charset="0"/>
                <a:ea typeface="宋体" charset="-122"/>
              </a:rPr>
              <a:t>1</a:t>
            </a:r>
            <a:r>
              <a:rPr lang="zh-CN" altLang="en-US" sz="2200" smtClean="0">
                <a:latin typeface="Arial" charset="0"/>
                <a:ea typeface="宋体" charset="-122"/>
              </a:rPr>
              <a:t>计数</a:t>
            </a:r>
          </a:p>
          <a:p>
            <a:pPr marL="533400" indent="-533400" algn="just">
              <a:spcBef>
                <a:spcPct val="0"/>
              </a:spcBef>
              <a:buClrTx/>
              <a:buFontTx/>
              <a:buNone/>
            </a:pPr>
            <a:r>
              <a:rPr lang="zh-CN" altLang="en-US" sz="2200" smtClean="0">
                <a:latin typeface="Arial" charset="0"/>
                <a:ea typeface="宋体" charset="-122"/>
              </a:rPr>
              <a:t>        </a:t>
            </a:r>
            <a:r>
              <a:rPr lang="en-US" altLang="zh-CN" sz="2200" smtClean="0">
                <a:latin typeface="Arial" charset="0"/>
                <a:ea typeface="宋体" charset="-122"/>
              </a:rPr>
              <a:t>end</a:t>
            </a:r>
          </a:p>
        </p:txBody>
      </p:sp>
      <p:sp>
        <p:nvSpPr>
          <p:cNvPr id="396292" name="Text Box 4"/>
          <p:cNvSpPr txBox="1">
            <a:spLocks noChangeArrowheads="1"/>
          </p:cNvSpPr>
          <p:nvPr/>
        </p:nvSpPr>
        <p:spPr bwMode="auto">
          <a:xfrm>
            <a:off x="4067175" y="1179513"/>
            <a:ext cx="1463675" cy="406400"/>
          </a:xfrm>
          <a:prstGeom prst="rect">
            <a:avLst/>
          </a:prstGeom>
          <a:solidFill>
            <a:srgbClr val="00FFFF"/>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a:lnSpc>
                <a:spcPct val="100000"/>
              </a:lnSpc>
              <a:spcBef>
                <a:spcPct val="0"/>
              </a:spcBef>
              <a:buClrTx/>
              <a:buFontTx/>
              <a:buNone/>
            </a:pPr>
            <a:r>
              <a:rPr lang="zh-CN" altLang="zh-CN" sz="2000">
                <a:latin typeface="楷体_GB2312" pitchFamily="49" charset="-122"/>
                <a:ea typeface="楷体_GB2312" pitchFamily="49" charset="-122"/>
              </a:rPr>
              <a:t>行为描述</a:t>
            </a:r>
            <a:endParaRPr lang="en-US" altLang="zh-CN" sz="2000">
              <a:latin typeface="楷体_GB2312" pitchFamily="49" charset="-122"/>
              <a:ea typeface="楷体_GB2312" pitchFamily="49" charset="-122"/>
            </a:endParaRPr>
          </a:p>
        </p:txBody>
      </p:sp>
      <p:sp>
        <p:nvSpPr>
          <p:cNvPr id="396293" name="AutoShape 5"/>
          <p:cNvSpPr>
            <a:spLocks noChangeArrowheads="1"/>
          </p:cNvSpPr>
          <p:nvPr/>
        </p:nvSpPr>
        <p:spPr bwMode="auto">
          <a:xfrm>
            <a:off x="525463" y="3176588"/>
            <a:ext cx="7899400" cy="2921000"/>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zh-CN" sz="2200">
                <a:solidFill>
                  <a:schemeClr val="tx2"/>
                </a:solidFill>
                <a:latin typeface="Arial" charset="0"/>
                <a:ea typeface="楷体_GB2312" pitchFamily="49" charset="-122"/>
              </a:rPr>
              <a:t>注</a:t>
            </a:r>
            <a:r>
              <a:rPr kumimoji="1" lang="en-US" altLang="zh-CN" sz="2200">
                <a:solidFill>
                  <a:schemeClr val="tx2"/>
                </a:solidFill>
                <a:latin typeface="Arial" charset="0"/>
                <a:ea typeface="楷体_GB2312" pitchFamily="49" charset="-122"/>
              </a:rPr>
              <a:t>1</a:t>
            </a:r>
            <a:r>
              <a:rPr kumimoji="1" lang="zh-CN" altLang="zh-CN" sz="2200">
                <a:solidFill>
                  <a:schemeClr val="tx2"/>
                </a:solidFill>
                <a:latin typeface="Arial" charset="0"/>
                <a:ea typeface="楷体_GB2312" pitchFamily="49" charset="-122"/>
              </a:rPr>
              <a:t>：“always” 块语句</a:t>
            </a:r>
            <a:r>
              <a:rPr kumimoji="1" lang="zh-CN" altLang="en-US" sz="2200">
                <a:solidFill>
                  <a:schemeClr val="tx2"/>
                </a:solidFill>
                <a:latin typeface="Arial" charset="0"/>
                <a:ea typeface="楷体_GB2312" pitchFamily="49" charset="-122"/>
              </a:rPr>
              <a:t>常用于描述</a:t>
            </a:r>
            <a:r>
              <a:rPr kumimoji="1" lang="zh-CN" altLang="en-US" sz="2200">
                <a:solidFill>
                  <a:srgbClr val="CC0066"/>
                </a:solidFill>
                <a:latin typeface="Arial" charset="0"/>
                <a:ea typeface="楷体_GB2312" pitchFamily="49" charset="-122"/>
              </a:rPr>
              <a:t>时序</a:t>
            </a:r>
            <a:r>
              <a:rPr kumimoji="1" lang="zh-CN" altLang="en-US" sz="2200">
                <a:solidFill>
                  <a:schemeClr val="tx2"/>
                </a:solidFill>
                <a:latin typeface="Arial" charset="0"/>
                <a:ea typeface="楷体_GB2312" pitchFamily="49" charset="-122"/>
              </a:rPr>
              <a:t>逻辑，也可描述</a:t>
            </a:r>
            <a:r>
              <a:rPr kumimoji="1" lang="zh-CN" altLang="en-US" sz="2200">
                <a:solidFill>
                  <a:srgbClr val="CC0066"/>
                </a:solidFill>
                <a:latin typeface="Arial" charset="0"/>
                <a:ea typeface="楷体_GB2312" pitchFamily="49" charset="-122"/>
              </a:rPr>
              <a:t>组合</a:t>
            </a:r>
            <a:r>
              <a:rPr kumimoji="1" lang="zh-CN" altLang="en-US" sz="2200">
                <a:solidFill>
                  <a:schemeClr val="tx2"/>
                </a:solidFill>
                <a:latin typeface="Arial" charset="0"/>
                <a:ea typeface="楷体_GB2312" pitchFamily="49" charset="-122"/>
              </a:rPr>
              <a:t>逻辑。</a:t>
            </a:r>
          </a:p>
          <a:p>
            <a:pPr marL="280988" indent="-280988">
              <a:lnSpc>
                <a:spcPct val="105000"/>
              </a:lnSpc>
              <a:spcBef>
                <a:spcPct val="0"/>
              </a:spcBef>
              <a:buClr>
                <a:srgbClr val="FF0066"/>
              </a:buClr>
              <a:buFont typeface="Wingdings" pitchFamily="2" charset="2"/>
              <a:buChar char="v"/>
            </a:pPr>
            <a:r>
              <a:rPr kumimoji="1" lang="zh-CN" altLang="zh-CN" sz="2200">
                <a:solidFill>
                  <a:schemeClr val="tx2"/>
                </a:solidFill>
                <a:latin typeface="Arial" charset="0"/>
                <a:ea typeface="楷体_GB2312" pitchFamily="49" charset="-122"/>
              </a:rPr>
              <a:t>注</a:t>
            </a:r>
            <a:r>
              <a:rPr kumimoji="1" lang="en-US" altLang="zh-CN" sz="2200">
                <a:solidFill>
                  <a:schemeClr val="tx2"/>
                </a:solidFill>
                <a:latin typeface="Arial" charset="0"/>
                <a:ea typeface="楷体_GB2312" pitchFamily="49" charset="-122"/>
              </a:rPr>
              <a:t>2</a:t>
            </a:r>
            <a:r>
              <a:rPr kumimoji="1" lang="zh-CN" altLang="zh-CN" sz="2200">
                <a:solidFill>
                  <a:schemeClr val="tx2"/>
                </a:solidFill>
                <a:latin typeface="Arial" charset="0"/>
                <a:ea typeface="楷体_GB2312" pitchFamily="49" charset="-122"/>
              </a:rPr>
              <a:t>：“always” 块</a:t>
            </a:r>
            <a:r>
              <a:rPr kumimoji="1" lang="zh-CN" altLang="en-US" sz="2200">
                <a:solidFill>
                  <a:schemeClr val="tx2"/>
                </a:solidFill>
                <a:latin typeface="Arial" charset="0"/>
                <a:ea typeface="楷体_GB2312" pitchFamily="49" charset="-122"/>
              </a:rPr>
              <a:t>可用多种手段来表达逻辑关系，如用</a:t>
            </a:r>
            <a:r>
              <a:rPr kumimoji="1" lang="en-US" altLang="zh-CN" sz="2200">
                <a:solidFill>
                  <a:srgbClr val="CC0066"/>
                </a:solidFill>
                <a:latin typeface="Arial" charset="0"/>
                <a:ea typeface="楷体_GB2312" pitchFamily="49" charset="-122"/>
              </a:rPr>
              <a:t>if-else</a:t>
            </a:r>
            <a:r>
              <a:rPr kumimoji="1" lang="zh-CN" altLang="en-US" sz="2200">
                <a:solidFill>
                  <a:schemeClr val="tx2"/>
                </a:solidFill>
                <a:latin typeface="Arial" charset="0"/>
                <a:ea typeface="楷体_GB2312" pitchFamily="49" charset="-122"/>
              </a:rPr>
              <a:t>语句或</a:t>
            </a:r>
            <a:r>
              <a:rPr kumimoji="1" lang="en-US" altLang="zh-CN" sz="2200">
                <a:solidFill>
                  <a:srgbClr val="CC0066"/>
                </a:solidFill>
                <a:latin typeface="Arial" charset="0"/>
                <a:ea typeface="楷体_GB2312" pitchFamily="49" charset="-122"/>
              </a:rPr>
              <a:t>case</a:t>
            </a:r>
            <a:r>
              <a:rPr kumimoji="1" lang="zh-CN" altLang="en-US" sz="2200">
                <a:solidFill>
                  <a:schemeClr val="tx2"/>
                </a:solidFill>
                <a:latin typeface="Arial" charset="0"/>
                <a:ea typeface="楷体_GB2312" pitchFamily="49" charset="-122"/>
              </a:rPr>
              <a:t>语句。</a:t>
            </a:r>
          </a:p>
          <a:p>
            <a:pPr marL="280988" indent="-280988">
              <a:lnSpc>
                <a:spcPct val="105000"/>
              </a:lnSpc>
              <a:spcBef>
                <a:spcPct val="0"/>
              </a:spcBef>
              <a:buClr>
                <a:srgbClr val="FF0066"/>
              </a:buClr>
              <a:buFont typeface="Wingdings" pitchFamily="2" charset="2"/>
              <a:buChar char="v"/>
            </a:pPr>
            <a:r>
              <a:rPr kumimoji="1" lang="zh-CN" altLang="en-US" sz="2200">
                <a:solidFill>
                  <a:schemeClr val="tx2"/>
                </a:solidFill>
                <a:latin typeface="Arial" charset="0"/>
                <a:ea typeface="楷体_GB2312" pitchFamily="49" charset="-122"/>
              </a:rPr>
              <a:t>注</a:t>
            </a:r>
            <a:r>
              <a:rPr kumimoji="1" lang="en-US" altLang="zh-CN" sz="2200">
                <a:solidFill>
                  <a:schemeClr val="tx2"/>
                </a:solidFill>
                <a:latin typeface="Arial" charset="0"/>
                <a:ea typeface="楷体_GB2312" pitchFamily="49" charset="-122"/>
              </a:rPr>
              <a:t>3</a:t>
            </a:r>
            <a:r>
              <a:rPr kumimoji="1" lang="zh-CN" altLang="en-US" sz="2200">
                <a:solidFill>
                  <a:schemeClr val="tx2"/>
                </a:solidFill>
                <a:latin typeface="Arial" charset="0"/>
                <a:ea typeface="楷体_GB2312" pitchFamily="49" charset="-122"/>
              </a:rPr>
              <a:t>：</a:t>
            </a:r>
            <a:r>
              <a:rPr kumimoji="1" lang="zh-CN" altLang="zh-CN" sz="2200">
                <a:solidFill>
                  <a:schemeClr val="tx2"/>
                </a:solidFill>
                <a:latin typeface="Arial" charset="0"/>
                <a:ea typeface="楷体_GB2312" pitchFamily="49" charset="-122"/>
              </a:rPr>
              <a:t>“always” 块语句与</a:t>
            </a:r>
            <a:r>
              <a:rPr kumimoji="1" lang="en-US" altLang="zh-CN" sz="2200">
                <a:solidFill>
                  <a:schemeClr val="tx2"/>
                </a:solidFill>
                <a:latin typeface="Arial" charset="0"/>
                <a:ea typeface="楷体_GB2312" pitchFamily="49" charset="-122"/>
              </a:rPr>
              <a:t>assign</a:t>
            </a:r>
            <a:r>
              <a:rPr kumimoji="1" lang="zh-CN" altLang="en-US" sz="2200">
                <a:solidFill>
                  <a:schemeClr val="tx2"/>
                </a:solidFill>
                <a:latin typeface="Arial" charset="0"/>
                <a:ea typeface="楷体_GB2312" pitchFamily="49" charset="-122"/>
              </a:rPr>
              <a:t>语句是并发执行的， </a:t>
            </a:r>
            <a:r>
              <a:rPr kumimoji="1" lang="en-US" altLang="zh-CN" sz="2200">
                <a:solidFill>
                  <a:schemeClr val="tx2"/>
                </a:solidFill>
                <a:latin typeface="Arial" charset="0"/>
                <a:ea typeface="楷体_GB2312" pitchFamily="49" charset="-122"/>
              </a:rPr>
              <a:t>assign</a:t>
            </a:r>
            <a:r>
              <a:rPr kumimoji="1" lang="zh-CN" altLang="en-US" sz="2200">
                <a:solidFill>
                  <a:schemeClr val="tx2"/>
                </a:solidFill>
                <a:latin typeface="Arial" charset="0"/>
                <a:ea typeface="楷体_GB2312" pitchFamily="49" charset="-122"/>
              </a:rPr>
              <a:t>语句一定要放在</a:t>
            </a:r>
            <a:r>
              <a:rPr kumimoji="1" lang="zh-CN" altLang="zh-CN" sz="2200">
                <a:solidFill>
                  <a:schemeClr val="tx2"/>
                </a:solidFill>
                <a:latin typeface="Arial" charset="0"/>
                <a:ea typeface="楷体_GB2312" pitchFamily="49" charset="-122"/>
              </a:rPr>
              <a:t>“always” 块语句之外！</a:t>
            </a:r>
            <a:endParaRPr kumimoji="1" lang="zh-CN" altLang="en-US" sz="2200">
              <a:solidFill>
                <a:schemeClr val="tx2"/>
              </a:solidFill>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6291"/>
                                        </p:tgtEl>
                                        <p:attrNameLst>
                                          <p:attrName>style.visibility</p:attrName>
                                        </p:attrNameLst>
                                      </p:cBhvr>
                                      <p:to>
                                        <p:strVal val="visible"/>
                                      </p:to>
                                    </p:set>
                                    <p:anim calcmode="lin" valueType="num">
                                      <p:cBhvr additive="base">
                                        <p:cTn id="7" dur="500" fill="hold"/>
                                        <p:tgtEl>
                                          <p:spTgt spid="396291"/>
                                        </p:tgtEl>
                                        <p:attrNameLst>
                                          <p:attrName>ppt_x</p:attrName>
                                        </p:attrNameLst>
                                      </p:cBhvr>
                                      <p:tavLst>
                                        <p:tav tm="0">
                                          <p:val>
                                            <p:strVal val="#ppt_x"/>
                                          </p:val>
                                        </p:tav>
                                        <p:tav tm="100000">
                                          <p:val>
                                            <p:strVal val="#ppt_x"/>
                                          </p:val>
                                        </p:tav>
                                      </p:tavLst>
                                    </p:anim>
                                    <p:anim calcmode="lin" valueType="num">
                                      <p:cBhvr additive="base">
                                        <p:cTn id="8" dur="500" fill="hold"/>
                                        <p:tgtEl>
                                          <p:spTgt spid="396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6292"/>
                                        </p:tgtEl>
                                        <p:attrNameLst>
                                          <p:attrName>style.visibility</p:attrName>
                                        </p:attrNameLst>
                                      </p:cBhvr>
                                      <p:to>
                                        <p:strVal val="visible"/>
                                      </p:to>
                                    </p:set>
                                    <p:anim calcmode="lin" valueType="num">
                                      <p:cBhvr>
                                        <p:cTn id="13" dur="500" fill="hold"/>
                                        <p:tgtEl>
                                          <p:spTgt spid="396292"/>
                                        </p:tgtEl>
                                        <p:attrNameLst>
                                          <p:attrName>ppt_w</p:attrName>
                                        </p:attrNameLst>
                                      </p:cBhvr>
                                      <p:tavLst>
                                        <p:tav tm="0">
                                          <p:val>
                                            <p:fltVal val="0"/>
                                          </p:val>
                                        </p:tav>
                                        <p:tav tm="100000">
                                          <p:val>
                                            <p:strVal val="#ppt_w"/>
                                          </p:val>
                                        </p:tav>
                                      </p:tavLst>
                                    </p:anim>
                                    <p:anim calcmode="lin" valueType="num">
                                      <p:cBhvr>
                                        <p:cTn id="14" dur="500" fill="hold"/>
                                        <p:tgtEl>
                                          <p:spTgt spid="39629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96293"/>
                                        </p:tgtEl>
                                        <p:attrNameLst>
                                          <p:attrName>style.visibility</p:attrName>
                                        </p:attrNameLst>
                                      </p:cBhvr>
                                      <p:to>
                                        <p:strVal val="visible"/>
                                      </p:to>
                                    </p:set>
                                    <p:animEffect transition="in" filter="barn(outVertical)">
                                      <p:cBhvr>
                                        <p:cTn id="19" dur="500"/>
                                        <p:tgtEl>
                                          <p:spTgt spid="39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autoUpdateAnimBg="0"/>
      <p:bldP spid="396292" grpId="0" animBg="1"/>
      <p:bldP spid="3962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r>
              <a:rPr lang="zh-CN" altLang="en-US" dirty="0" smtClean="0">
                <a:solidFill>
                  <a:srgbClr val="FF0000"/>
                </a:solidFill>
              </a:rPr>
              <a:t>内容主要取材</a:t>
            </a:r>
          </a:p>
          <a:p>
            <a:pPr lvl="1"/>
            <a:r>
              <a:rPr lang="zh-CN" altLang="en-US" sz="2600" kern="1200" dirty="0" smtClean="0">
                <a:solidFill>
                  <a:prstClr val="black"/>
                </a:solidFill>
                <a:latin typeface="Cambria" pitchFamily="18" charset="0"/>
                <a:cs typeface="+mn-cs"/>
              </a:rPr>
              <a:t>“数字逻辑”：已不再独立设置</a:t>
            </a:r>
            <a:endParaRPr lang="en-US" altLang="zh-CN" sz="2600" kern="1200" dirty="0" smtClean="0">
              <a:solidFill>
                <a:prstClr val="black"/>
              </a:solidFill>
              <a:latin typeface="Cambria" pitchFamily="18" charset="0"/>
              <a:cs typeface="+mn-cs"/>
            </a:endParaRPr>
          </a:p>
          <a:p>
            <a:pPr lvl="2"/>
            <a:r>
              <a:rPr lang="zh-CN" altLang="en-US" sz="2200" kern="1200" dirty="0" smtClean="0">
                <a:solidFill>
                  <a:prstClr val="black"/>
                </a:solidFill>
                <a:latin typeface="Cambria" pitchFamily="18" charset="0"/>
                <a:cs typeface="+mn-cs"/>
              </a:rPr>
              <a:t>～</a:t>
            </a:r>
            <a:r>
              <a:rPr lang="en-US" altLang="zh-CN" sz="2200" kern="1200" dirty="0" smtClean="0">
                <a:solidFill>
                  <a:prstClr val="black"/>
                </a:solidFill>
                <a:latin typeface="Cambria" pitchFamily="18" charset="0"/>
                <a:cs typeface="+mn-cs"/>
              </a:rPr>
              <a:t>2012</a:t>
            </a:r>
            <a:r>
              <a:rPr lang="zh-CN" altLang="en-US" sz="2200" kern="1200" dirty="0" smtClean="0">
                <a:solidFill>
                  <a:prstClr val="black"/>
                </a:solidFill>
                <a:latin typeface="Cambria" pitchFamily="18" charset="0"/>
                <a:cs typeface="+mn-cs"/>
              </a:rPr>
              <a:t>：独立设置</a:t>
            </a:r>
            <a:endParaRPr lang="en-US" altLang="zh-CN" sz="2200" kern="1200" dirty="0" smtClean="0">
              <a:solidFill>
                <a:prstClr val="black"/>
              </a:solidFill>
              <a:latin typeface="Cambria" pitchFamily="18" charset="0"/>
              <a:cs typeface="+mn-cs"/>
            </a:endParaRPr>
          </a:p>
          <a:p>
            <a:pPr lvl="2"/>
            <a:r>
              <a:rPr lang="en-US" altLang="zh-CN" sz="2200" kern="1200" dirty="0" smtClean="0">
                <a:solidFill>
                  <a:prstClr val="black"/>
                </a:solidFill>
                <a:latin typeface="Cambria" pitchFamily="18" charset="0"/>
                <a:cs typeface="+mn-cs"/>
              </a:rPr>
              <a:t>2013</a:t>
            </a:r>
            <a:r>
              <a:rPr lang="zh-CN" altLang="en-US" sz="2200" kern="1200" dirty="0" smtClean="0">
                <a:solidFill>
                  <a:prstClr val="black"/>
                </a:solidFill>
                <a:latin typeface="Cambria" pitchFamily="18" charset="0"/>
                <a:cs typeface="+mn-cs"/>
              </a:rPr>
              <a:t>～：融入</a:t>
            </a:r>
            <a:r>
              <a:rPr lang="en-US" altLang="zh-CN" sz="2200" kern="1200" dirty="0" smtClean="0">
                <a:solidFill>
                  <a:prstClr val="black"/>
                </a:solidFill>
                <a:latin typeface="Cambria" pitchFamily="18" charset="0"/>
                <a:cs typeface="+mn-cs"/>
              </a:rPr>
              <a:t>《</a:t>
            </a:r>
            <a:r>
              <a:rPr lang="zh-CN" altLang="en-US" sz="2200" kern="1200" dirty="0" smtClean="0">
                <a:solidFill>
                  <a:prstClr val="black"/>
                </a:solidFill>
                <a:latin typeface="Cambria" pitchFamily="18" charset="0"/>
                <a:cs typeface="+mn-cs"/>
              </a:rPr>
              <a:t>计算机组成原理</a:t>
            </a:r>
            <a:r>
              <a:rPr lang="en-US" altLang="zh-CN" sz="2200" kern="1200" dirty="0" smtClean="0">
                <a:solidFill>
                  <a:prstClr val="black"/>
                </a:solidFill>
                <a:latin typeface="Cambria" pitchFamily="18" charset="0"/>
                <a:cs typeface="+mn-cs"/>
              </a:rPr>
              <a:t>》</a:t>
            </a:r>
          </a:p>
          <a:p>
            <a:pPr lvl="1"/>
            <a:r>
              <a:rPr lang="zh-CN" altLang="en-US" sz="2600" kern="1200" dirty="0" smtClean="0">
                <a:solidFill>
                  <a:prstClr val="black"/>
                </a:solidFill>
                <a:latin typeface="Cambria" pitchFamily="18" charset="0"/>
                <a:cs typeface="+mn-cs"/>
              </a:rPr>
              <a:t>主要参考书：夏宇闻</a:t>
            </a:r>
            <a:endParaRPr lang="en-US" altLang="zh-CN" dirty="0" smtClean="0">
              <a:latin typeface="Cambria" pitchFamily="18" charset="0"/>
            </a:endParaRPr>
          </a:p>
        </p:txBody>
      </p:sp>
      <p:sp>
        <p:nvSpPr>
          <p:cNvPr id="20483" name="标题 2"/>
          <p:cNvSpPr>
            <a:spLocks noGrp="1"/>
          </p:cNvSpPr>
          <p:nvPr>
            <p:ph type="title"/>
          </p:nvPr>
        </p:nvSpPr>
        <p:spPr/>
        <p:txBody>
          <a:bodyPr/>
          <a:lstStyle/>
          <a:p>
            <a:pPr algn="l"/>
            <a:r>
              <a:rPr lang="zh-CN" altLang="en-US" dirty="0" smtClean="0"/>
              <a:t>提纲</a:t>
            </a:r>
          </a:p>
        </p:txBody>
      </p:sp>
    </p:spTree>
    <p:extLst>
      <p:ext uri="{BB962C8B-B14F-4D97-AF65-F5344CB8AC3E}">
        <p14:creationId xmlns:p14="http://schemas.microsoft.com/office/powerpoint/2010/main" xmlns="" val="2564824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2E38610-71D8-439E-BBCF-2FE73DAEE8A9}" type="slidenum">
              <a:rPr lang="ko-KR" altLang="en-US" sz="1600" smtClean="0">
                <a:solidFill>
                  <a:schemeClr val="accent2"/>
                </a:solidFill>
                <a:latin typeface="Verdana" pitchFamily="34" charset="0"/>
                <a:ea typeface="Gulim" pitchFamily="34" charset="-127"/>
              </a:rPr>
              <a:pPr/>
              <a:t>20</a:t>
            </a:fld>
            <a:endParaRPr lang="en-US" altLang="ko-KR" sz="1600" smtClean="0">
              <a:solidFill>
                <a:schemeClr val="accent2"/>
              </a:solidFill>
              <a:latin typeface="Verdana" pitchFamily="34" charset="0"/>
              <a:ea typeface="Gulim" pitchFamily="34" charset="-127"/>
            </a:endParaRPr>
          </a:p>
        </p:txBody>
      </p:sp>
      <p:sp>
        <p:nvSpPr>
          <p:cNvPr id="34819" name="Rectangle 2"/>
          <p:cNvSpPr>
            <a:spLocks noGrp="1" noChangeArrowheads="1"/>
          </p:cNvSpPr>
          <p:nvPr>
            <p:ph type="title" idx="4294967295"/>
          </p:nvPr>
        </p:nvSpPr>
        <p:spPr>
          <a:xfrm>
            <a:off x="1866900" y="258763"/>
            <a:ext cx="7277100" cy="677862"/>
          </a:xfrm>
        </p:spPr>
        <p:txBody>
          <a:bodyPr anchor="b"/>
          <a:lstStyle/>
          <a:p>
            <a:pPr eaLnBrk="1" hangingPunct="1"/>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程序的三种描述方式</a:t>
            </a:r>
          </a:p>
        </p:txBody>
      </p:sp>
      <p:sp>
        <p:nvSpPr>
          <p:cNvPr id="34820" name="内容占位符 4"/>
          <p:cNvSpPr>
            <a:spLocks noGrp="1"/>
          </p:cNvSpPr>
          <p:nvPr>
            <p:ph idx="4294967295"/>
          </p:nvPr>
        </p:nvSpPr>
        <p:spPr/>
        <p:txBody>
          <a:bodyPr/>
          <a:lstStyle/>
          <a:p>
            <a:pPr>
              <a:buFont typeface="Wingdings" pitchFamily="2" charset="2"/>
              <a:buNone/>
            </a:pPr>
            <a:r>
              <a:rPr lang="en-US" altLang="zh-CN" smtClean="0">
                <a:latin typeface="Arial" charset="0"/>
                <a:ea typeface="宋体" charset="-122"/>
              </a:rPr>
              <a:t>   </a:t>
            </a:r>
            <a:endParaRPr lang="zh-CN" altLang="en-US" smtClean="0">
              <a:latin typeface="Arial" charset="0"/>
              <a:ea typeface="宋体" charset="-122"/>
            </a:endParaRPr>
          </a:p>
        </p:txBody>
      </p:sp>
      <p:grpSp>
        <p:nvGrpSpPr>
          <p:cNvPr id="2" name="组合 7"/>
          <p:cNvGrpSpPr/>
          <p:nvPr/>
        </p:nvGrpSpPr>
        <p:grpSpPr>
          <a:xfrm>
            <a:off x="225460" y="1557805"/>
            <a:ext cx="1687846" cy="1324655"/>
            <a:chOff x="4116" y="179906"/>
            <a:chExt cx="1687846" cy="1324655"/>
          </a:xfrm>
          <a:scene3d>
            <a:camera prst="orthographicFront">
              <a:rot lat="0" lon="0" rev="0"/>
            </a:camera>
            <a:lightRig rig="contrasting" dir="t">
              <a:rot lat="0" lon="0" rev="1500000"/>
            </a:lightRig>
          </a:scene3d>
        </p:grpSpPr>
        <p:sp>
          <p:nvSpPr>
            <p:cNvPr id="9" name="圆角矩形 8"/>
            <p:cNvSpPr/>
            <p:nvPr/>
          </p:nvSpPr>
          <p:spPr>
            <a:xfrm>
              <a:off x="4116" y="179906"/>
              <a:ext cx="1687846" cy="1324655"/>
            </a:xfrm>
            <a:prstGeom prst="roundRect">
              <a:avLst/>
            </a:prstGeom>
            <a:ln>
              <a:noFill/>
            </a:ln>
            <a:effectLst>
              <a:outerShdw blurRad="149987" dist="250190" dir="8460000" algn="ctr">
                <a:srgbClr val="000000">
                  <a:alpha val="28000"/>
                </a:srgbClr>
              </a:outerShdw>
            </a:effectLst>
            <a:sp3d prstMaterial="metal">
              <a:bevelT w="88900" h="88900"/>
            </a:sp3d>
          </p:spPr>
          <p:style>
            <a:lnRef idx="1">
              <a:schemeClr val="accent6"/>
            </a:lnRef>
            <a:fillRef idx="2">
              <a:schemeClr val="accent6"/>
            </a:fillRef>
            <a:effectRef idx="1">
              <a:schemeClr val="accent6"/>
            </a:effectRef>
            <a:fontRef idx="minor">
              <a:schemeClr val="dk1"/>
            </a:fontRef>
          </p:style>
        </p:sp>
        <p:sp>
          <p:nvSpPr>
            <p:cNvPr id="10" name="圆角矩形 4"/>
            <p:cNvSpPr/>
            <p:nvPr/>
          </p:nvSpPr>
          <p:spPr>
            <a:xfrm>
              <a:off x="42128" y="244570"/>
              <a:ext cx="1585170" cy="1195327"/>
            </a:xfrm>
            <a:prstGeom prst="rect">
              <a:avLst/>
            </a:prstGeom>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dk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itchFamily="34" charset="0"/>
                  <a:cs typeface="Arial" pitchFamily="34" charset="0"/>
                </a:rPr>
                <a:t>结构（</a:t>
              </a:r>
              <a:r>
                <a:rPr lang="en-US" altLang="zh-CN" sz="2200" dirty="0">
                  <a:solidFill>
                    <a:schemeClr val="tx1"/>
                  </a:solidFill>
                  <a:latin typeface="Arial" pitchFamily="34" charset="0"/>
                  <a:cs typeface="Arial" pitchFamily="34" charset="0"/>
                </a:rPr>
                <a:t>Structural</a:t>
              </a:r>
              <a:r>
                <a:rPr lang="zh-CN" altLang="en-US" sz="2200" dirty="0">
                  <a:solidFill>
                    <a:schemeClr val="tx1"/>
                  </a:solidFill>
                  <a:latin typeface="Arial" pitchFamily="34" charset="0"/>
                  <a:cs typeface="Arial" pitchFamily="34" charset="0"/>
                </a:rPr>
                <a:t>）描述</a:t>
              </a:r>
            </a:p>
          </p:txBody>
        </p:sp>
      </p:grpSp>
      <p:grpSp>
        <p:nvGrpSpPr>
          <p:cNvPr id="3" name="组合 10"/>
          <p:cNvGrpSpPr/>
          <p:nvPr/>
        </p:nvGrpSpPr>
        <p:grpSpPr>
          <a:xfrm>
            <a:off x="1951697" y="1412770"/>
            <a:ext cx="7192303" cy="1683982"/>
            <a:chOff x="1472016" y="243"/>
            <a:chExt cx="6940192" cy="1683981"/>
          </a:xfrm>
          <a:scene3d>
            <a:camera prst="orthographicFront">
              <a:rot lat="0" lon="0" rev="0"/>
            </a:camera>
            <a:lightRig rig="balanced" dir="t">
              <a:rot lat="0" lon="0" rev="8700000"/>
            </a:lightRig>
          </a:scene3d>
        </p:grpSpPr>
        <p:sp>
          <p:nvSpPr>
            <p:cNvPr id="12" name="右箭头 11"/>
            <p:cNvSpPr/>
            <p:nvPr/>
          </p:nvSpPr>
          <p:spPr>
            <a:xfrm>
              <a:off x="1660974" y="243"/>
              <a:ext cx="6751234" cy="1683981"/>
            </a:xfrm>
            <a:prstGeom prst="rightArrow">
              <a:avLst>
                <a:gd name="adj1" fmla="val 75000"/>
                <a:gd name="adj2" fmla="val 50000"/>
              </a:avLst>
            </a:prstGeom>
            <a:ln/>
          </p:spPr>
          <p:style>
            <a:lnRef idx="1">
              <a:schemeClr val="accent2"/>
            </a:lnRef>
            <a:fillRef idx="2">
              <a:schemeClr val="accent2"/>
            </a:fillRef>
            <a:effectRef idx="1">
              <a:schemeClr val="accent2"/>
            </a:effectRef>
            <a:fontRef idx="minor">
              <a:schemeClr val="dk1"/>
            </a:fontRef>
          </p:style>
        </p:sp>
        <p:sp>
          <p:nvSpPr>
            <p:cNvPr id="13" name="右箭头 4"/>
            <p:cNvSpPr/>
            <p:nvPr/>
          </p:nvSpPr>
          <p:spPr>
            <a:xfrm>
              <a:off x="1472016" y="261115"/>
              <a:ext cx="6351959" cy="1039474"/>
            </a:xfrm>
            <a:prstGeom prst="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latin typeface="Arial" pitchFamily="34" charset="0"/>
                  <a:cs typeface="Arial" pitchFamily="34" charset="0"/>
                </a:rPr>
                <a:t>对设计电路的</a:t>
              </a:r>
              <a:r>
                <a:rPr lang="zh-CN" altLang="en-US" sz="2000" dirty="0">
                  <a:solidFill>
                    <a:srgbClr val="CC0066"/>
                  </a:solidFill>
                  <a:latin typeface="Arial" pitchFamily="34" charset="0"/>
                  <a:cs typeface="Arial" pitchFamily="34" charset="0"/>
                </a:rPr>
                <a:t>结构</a:t>
              </a:r>
              <a:r>
                <a:rPr lang="zh-CN" altLang="en-US" sz="2000" dirty="0">
                  <a:latin typeface="Arial" pitchFamily="34" charset="0"/>
                  <a:cs typeface="Arial" pitchFamily="34" charset="0"/>
                </a:rPr>
                <a:t>进行描述，即描述设计电路使用的元件及这些元件之间的连接关系</a:t>
              </a:r>
            </a:p>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latin typeface="Arial" pitchFamily="34" charset="0"/>
                  <a:cs typeface="Arial" pitchFamily="34" charset="0"/>
                </a:rPr>
                <a:t>属于</a:t>
              </a:r>
              <a:r>
                <a:rPr lang="zh-CN" altLang="en-US" sz="2000" dirty="0">
                  <a:solidFill>
                    <a:srgbClr val="CC0066"/>
                  </a:solidFill>
                  <a:latin typeface="Arial" pitchFamily="34" charset="0"/>
                  <a:cs typeface="Arial" pitchFamily="34" charset="0"/>
                </a:rPr>
                <a:t>低层次</a:t>
              </a:r>
              <a:r>
                <a:rPr lang="zh-CN" altLang="en-US" sz="2000" dirty="0">
                  <a:latin typeface="Arial" pitchFamily="34" charset="0"/>
                  <a:cs typeface="Arial" pitchFamily="34" charset="0"/>
                </a:rPr>
                <a:t>的描述方法，包括门级和开关级</a:t>
              </a:r>
              <a:r>
                <a:rPr lang="en-US" altLang="zh-CN" sz="2000" dirty="0">
                  <a:latin typeface="Arial" pitchFamily="34" charset="0"/>
                  <a:cs typeface="Arial" pitchFamily="34" charset="0"/>
                </a:rPr>
                <a:t>2</a:t>
              </a:r>
              <a:r>
                <a:rPr lang="zh-CN" altLang="en-US" sz="2000" dirty="0">
                  <a:latin typeface="Arial" pitchFamily="34" charset="0"/>
                  <a:cs typeface="Arial" pitchFamily="34" charset="0"/>
                </a:rPr>
                <a:t>种抽象级别</a:t>
              </a:r>
            </a:p>
          </p:txBody>
        </p:sp>
      </p:grpSp>
      <p:grpSp>
        <p:nvGrpSpPr>
          <p:cNvPr id="4" name="组合 13"/>
          <p:cNvGrpSpPr/>
          <p:nvPr/>
        </p:nvGrpSpPr>
        <p:grpSpPr>
          <a:xfrm>
            <a:off x="262656" y="3256561"/>
            <a:ext cx="1737439" cy="1324655"/>
            <a:chOff x="2999" y="2086363"/>
            <a:chExt cx="1737439" cy="1324655"/>
          </a:xfrm>
          <a:solidFill>
            <a:srgbClr val="92D050"/>
          </a:solidFill>
          <a:scene3d>
            <a:camera prst="orthographicFront">
              <a:rot lat="0" lon="0" rev="0"/>
            </a:camera>
            <a:lightRig rig="contrasting" dir="t">
              <a:rot lat="0" lon="0" rev="1500000"/>
            </a:lightRig>
          </a:scene3d>
        </p:grpSpPr>
        <p:sp>
          <p:nvSpPr>
            <p:cNvPr id="15" name="圆角矩形 14"/>
            <p:cNvSpPr/>
            <p:nvPr/>
          </p:nvSpPr>
          <p:spPr>
            <a:xfrm>
              <a:off x="2999" y="2086363"/>
              <a:ext cx="1737439"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p:cNvSpPr/>
            <p:nvPr/>
          </p:nvSpPr>
          <p:spPr>
            <a:xfrm>
              <a:off x="67663" y="2151027"/>
              <a:ext cx="1608111"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itchFamily="34" charset="0"/>
                  <a:cs typeface="Arial" pitchFamily="34" charset="0"/>
                </a:rPr>
                <a:t>行为（</a:t>
              </a:r>
              <a:r>
                <a:rPr lang="en-US" altLang="zh-CN" sz="2200" dirty="0" err="1">
                  <a:solidFill>
                    <a:schemeClr val="tx1"/>
                  </a:solidFill>
                  <a:latin typeface="Arial" pitchFamily="34" charset="0"/>
                  <a:cs typeface="Arial" pitchFamily="34" charset="0"/>
                </a:rPr>
                <a:t>Behavioural</a:t>
              </a:r>
              <a:r>
                <a:rPr lang="zh-CN" altLang="en-US" sz="2200" dirty="0">
                  <a:solidFill>
                    <a:schemeClr val="tx1"/>
                  </a:solidFill>
                  <a:latin typeface="Arial" pitchFamily="34" charset="0"/>
                  <a:cs typeface="Arial" pitchFamily="34" charset="0"/>
                </a:rPr>
                <a:t>）描述</a:t>
              </a:r>
            </a:p>
          </p:txBody>
        </p:sp>
      </p:grpSp>
      <p:grpSp>
        <p:nvGrpSpPr>
          <p:cNvPr id="5" name="组合 16"/>
          <p:cNvGrpSpPr/>
          <p:nvPr/>
        </p:nvGrpSpPr>
        <p:grpSpPr>
          <a:xfrm>
            <a:off x="2061276" y="3017888"/>
            <a:ext cx="6850250" cy="1882223"/>
            <a:chOff x="1594064" y="1816690"/>
            <a:chExt cx="6850250" cy="1882224"/>
          </a:xfrm>
          <a:solidFill>
            <a:srgbClr val="92D050"/>
          </a:solidFill>
          <a:scene3d>
            <a:camera prst="orthographicFront">
              <a:rot lat="0" lon="0" rev="0"/>
            </a:camera>
            <a:lightRig rig="balanced" dir="t">
              <a:rot lat="0" lon="0" rev="8700000"/>
            </a:lightRig>
          </a:scene3d>
        </p:grpSpPr>
        <p:sp>
          <p:nvSpPr>
            <p:cNvPr id="18" name="右箭头 17"/>
            <p:cNvSpPr/>
            <p:nvPr/>
          </p:nvSpPr>
          <p:spPr>
            <a:xfrm>
              <a:off x="1740438" y="1816690"/>
              <a:ext cx="6703876" cy="1882224"/>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右箭头 4"/>
            <p:cNvSpPr/>
            <p:nvPr/>
          </p:nvSpPr>
          <p:spPr>
            <a:xfrm>
              <a:off x="1594064" y="2049690"/>
              <a:ext cx="6151250" cy="139800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t>对设计电路的</a:t>
              </a:r>
              <a:r>
                <a:rPr lang="zh-CN" altLang="en-US" sz="2000" dirty="0">
                  <a:solidFill>
                    <a:srgbClr val="CC0066"/>
                  </a:solidFill>
                </a:rPr>
                <a:t>逻辑功能</a:t>
              </a:r>
              <a:r>
                <a:rPr lang="zh-CN" altLang="en-US" sz="2000" dirty="0"/>
                <a:t>的描述，并不用关心设计电路使用哪些元件以及这些元件之间的连接关系</a:t>
              </a:r>
            </a:p>
            <a:p>
              <a:pPr marL="228600" lvl="1" indent="-228600" algn="l" defTabSz="889000" eaLnBrk="1" hangingPunct="1">
                <a:spcBef>
                  <a:spcPct val="0"/>
                </a:spcBef>
                <a:spcAft>
                  <a:spcPct val="15000"/>
                </a:spcAft>
                <a:buClr>
                  <a:srgbClr val="FF0000"/>
                </a:buClr>
                <a:buSzPct val="80000"/>
                <a:buFont typeface="Wingdings" pitchFamily="2" charset="2"/>
                <a:buChar char="Ø"/>
                <a:defRPr/>
              </a:pPr>
              <a:r>
                <a:rPr lang="zh-CN" altLang="en-US" sz="2000" dirty="0"/>
                <a:t>属于</a:t>
              </a:r>
              <a:r>
                <a:rPr lang="zh-CN" altLang="en-US" sz="2000" dirty="0">
                  <a:solidFill>
                    <a:srgbClr val="CC0066"/>
                  </a:solidFill>
                </a:rPr>
                <a:t>高层次</a:t>
              </a:r>
              <a:r>
                <a:rPr lang="zh-CN" altLang="en-US" sz="2000" dirty="0"/>
                <a:t>的描述方法，包括系统级、算法级和寄存器传输级等</a:t>
              </a:r>
              <a:r>
                <a:rPr lang="en-US" altLang="zh-CN" sz="2000" dirty="0"/>
                <a:t>3</a:t>
              </a:r>
              <a:r>
                <a:rPr lang="zh-CN" altLang="en-US" sz="2000" dirty="0"/>
                <a:t>种抽象级别</a:t>
              </a:r>
            </a:p>
          </p:txBody>
        </p:sp>
      </p:grpSp>
      <p:grpSp>
        <p:nvGrpSpPr>
          <p:cNvPr id="6" name="组合 19"/>
          <p:cNvGrpSpPr/>
          <p:nvPr/>
        </p:nvGrpSpPr>
        <p:grpSpPr>
          <a:xfrm>
            <a:off x="257936" y="4940785"/>
            <a:ext cx="1808871" cy="1324655"/>
            <a:chOff x="2999" y="3813158"/>
            <a:chExt cx="1808871" cy="1324655"/>
          </a:xfrm>
          <a:solidFill>
            <a:schemeClr val="tx2">
              <a:lumMod val="40000"/>
              <a:lumOff val="60000"/>
            </a:schemeClr>
          </a:solidFill>
          <a:scene3d>
            <a:camera prst="orthographicFront">
              <a:rot lat="0" lon="0" rev="0"/>
            </a:camera>
            <a:lightRig rig="contrasting" dir="t">
              <a:rot lat="0" lon="0" rev="1500000"/>
            </a:lightRig>
          </a:scene3d>
        </p:grpSpPr>
        <p:sp>
          <p:nvSpPr>
            <p:cNvPr id="21" name="圆角矩形 20"/>
            <p:cNvSpPr/>
            <p:nvPr/>
          </p:nvSpPr>
          <p:spPr>
            <a:xfrm>
              <a:off x="2999" y="3813158"/>
              <a:ext cx="1808871" cy="1324655"/>
            </a:xfrm>
            <a:prstGeom prst="roundRect">
              <a:avLst/>
            </a:prstGeom>
            <a:grpFill/>
            <a:ln>
              <a:noFill/>
            </a:ln>
            <a:effectLst>
              <a:outerShdw blurRad="149987" dist="250190" dir="8460000" algn="ctr">
                <a:srgbClr val="000000">
                  <a:alpha val="28000"/>
                </a:srgbClr>
              </a:outerShdw>
            </a:effectLst>
            <a:sp3d prstMaterial="metal">
              <a:bevelT w="88900" h="889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67663" y="3877822"/>
              <a:ext cx="1679543" cy="1195327"/>
            </a:xfrm>
            <a:prstGeom prst="rect">
              <a:avLst/>
            </a:prstGeom>
            <a:grpFill/>
            <a:ln>
              <a:noFill/>
            </a:ln>
            <a:effectLst>
              <a:outerShdw blurRad="149987" dist="250190" dir="8460000" algn="ctr">
                <a:srgbClr val="000000">
                  <a:alpha val="28000"/>
                </a:srgbClr>
              </a:outerShdw>
            </a:effectLst>
            <a:sp3d prstMaterial="metal">
              <a:bevelT w="88900" h="88900"/>
            </a:sp3d>
          </p:spPr>
          <p:style>
            <a:lnRef idx="0">
              <a:scrgbClr r="0" g="0" b="0"/>
            </a:lnRef>
            <a:fillRef idx="0">
              <a:scrgbClr r="0" g="0" b="0"/>
            </a:fillRef>
            <a:effectRef idx="0">
              <a:scrgbClr r="0" g="0" b="0"/>
            </a:effectRef>
            <a:fontRef idx="minor">
              <a:schemeClr val="lt1"/>
            </a:fontRef>
          </p:style>
          <p:txBody>
            <a:bodyPr lIns="83820" tIns="41910" rIns="83820" bIns="41910" spcCol="1270" anchor="ctr"/>
            <a:lstStyle/>
            <a:p>
              <a:pPr algn="ctr" defTabSz="977900" eaLnBrk="1" hangingPunct="1">
                <a:lnSpc>
                  <a:spcPct val="90000"/>
                </a:lnSpc>
                <a:spcBef>
                  <a:spcPct val="0"/>
                </a:spcBef>
                <a:spcAft>
                  <a:spcPct val="35000"/>
                </a:spcAft>
                <a:buClrTx/>
                <a:buFontTx/>
                <a:buNone/>
                <a:defRPr/>
              </a:pPr>
              <a:r>
                <a:rPr lang="zh-CN" altLang="en-US" sz="2200" dirty="0">
                  <a:solidFill>
                    <a:schemeClr val="tx1"/>
                  </a:solidFill>
                  <a:latin typeface="Arial" pitchFamily="34" charset="0"/>
                  <a:cs typeface="Arial" pitchFamily="34" charset="0"/>
                </a:rPr>
                <a:t>数据流（</a:t>
              </a:r>
              <a:r>
                <a:rPr lang="en-US" altLang="zh-CN" sz="2200" dirty="0">
                  <a:solidFill>
                    <a:schemeClr val="tx1"/>
                  </a:solidFill>
                  <a:latin typeface="Arial" pitchFamily="34" charset="0"/>
                  <a:cs typeface="Arial" pitchFamily="34" charset="0"/>
                </a:rPr>
                <a:t>Data Flow</a:t>
              </a:r>
              <a:r>
                <a:rPr lang="zh-CN" altLang="en-US" sz="2200" dirty="0">
                  <a:solidFill>
                    <a:schemeClr val="tx1"/>
                  </a:solidFill>
                  <a:latin typeface="Arial" pitchFamily="34" charset="0"/>
                  <a:cs typeface="Arial" pitchFamily="34" charset="0"/>
                </a:rPr>
                <a:t>）描述</a:t>
              </a:r>
            </a:p>
          </p:txBody>
        </p:sp>
      </p:grpSp>
      <p:grpSp>
        <p:nvGrpSpPr>
          <p:cNvPr id="7" name="组合 22"/>
          <p:cNvGrpSpPr/>
          <p:nvPr/>
        </p:nvGrpSpPr>
        <p:grpSpPr>
          <a:xfrm>
            <a:off x="2186091" y="4955740"/>
            <a:ext cx="6632444" cy="1324655"/>
            <a:chOff x="1811870" y="3813158"/>
            <a:chExt cx="6632444" cy="1324655"/>
          </a:xfrm>
          <a:solidFill>
            <a:schemeClr val="tx2">
              <a:lumMod val="40000"/>
              <a:lumOff val="60000"/>
            </a:schemeClr>
          </a:solidFill>
          <a:scene3d>
            <a:camera prst="orthographicFront">
              <a:rot lat="0" lon="0" rev="0"/>
            </a:camera>
            <a:lightRig rig="balanced" dir="t">
              <a:rot lat="0" lon="0" rev="8700000"/>
            </a:lightRig>
          </a:scene3d>
        </p:grpSpPr>
        <p:sp>
          <p:nvSpPr>
            <p:cNvPr id="24" name="右箭头 23"/>
            <p:cNvSpPr/>
            <p:nvPr/>
          </p:nvSpPr>
          <p:spPr>
            <a:xfrm>
              <a:off x="1811870" y="3813158"/>
              <a:ext cx="6632444" cy="1324655"/>
            </a:xfrm>
            <a:prstGeom prst="rightArrow">
              <a:avLst>
                <a:gd name="adj1" fmla="val 75000"/>
                <a:gd name="adj2" fmla="val 50000"/>
              </a:avLst>
            </a:prstGeom>
            <a:grpFill/>
            <a:ln>
              <a:noFill/>
            </a:ln>
            <a:effectLst>
              <a:outerShdw blurRad="44450" dist="27940" dir="5400000" algn="ctr">
                <a:srgbClr val="000000">
                  <a:alpha val="32000"/>
                </a:srgbClr>
              </a:outerShdw>
            </a:effectLst>
            <a:sp3d>
              <a:bevelT w="190500" h="38100"/>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右箭头 4"/>
            <p:cNvSpPr/>
            <p:nvPr/>
          </p:nvSpPr>
          <p:spPr>
            <a:xfrm>
              <a:off x="1811870" y="3978740"/>
              <a:ext cx="6135698" cy="993491"/>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2700" tIns="12700" rIns="12700" bIns="12700" spcCol="1270"/>
            <a:lstStyle/>
            <a:p>
              <a:pPr marL="228600" lvl="1" indent="-228600" algn="l" defTabSz="889000" eaLnBrk="1" hangingPunct="1">
                <a:lnSpc>
                  <a:spcPct val="90000"/>
                </a:lnSpc>
                <a:spcBef>
                  <a:spcPct val="0"/>
                </a:spcBef>
                <a:spcAft>
                  <a:spcPct val="15000"/>
                </a:spcAft>
                <a:buClrTx/>
                <a:buFontTx/>
                <a:buChar char="••"/>
                <a:defRPr/>
              </a:pPr>
              <a:endParaRPr lang="zh-CN" altLang="en-US" sz="2000" dirty="0"/>
            </a:p>
            <a:p>
              <a:pPr marL="228600" lvl="1" indent="-228600" algn="l" defTabSz="889000" eaLnBrk="1" hangingPunct="1">
                <a:lnSpc>
                  <a:spcPct val="90000"/>
                </a:lnSpc>
                <a:spcBef>
                  <a:spcPct val="0"/>
                </a:spcBef>
                <a:spcAft>
                  <a:spcPct val="15000"/>
                </a:spcAft>
                <a:buClr>
                  <a:srgbClr val="FF0000"/>
                </a:buClr>
                <a:buSzPct val="80000"/>
                <a:buFont typeface="Wingdings" pitchFamily="2" charset="2"/>
                <a:buChar char="Ø"/>
                <a:defRPr/>
              </a:pPr>
              <a:r>
                <a:rPr lang="zh-CN" altLang="en-US" sz="2000" dirty="0"/>
                <a:t>采用持续赋值语句</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par>
                                <p:cTn id="8" presetID="3" presetClass="entr" presetSubtype="5"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vertic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5"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par>
                          <p:cTn id="16" fill="hold" nodeType="afterGroup">
                            <p:stCondLst>
                              <p:cond delay="500"/>
                            </p:stCondLst>
                            <p:childTnLst>
                              <p:par>
                                <p:cTn id="17" presetID="3" presetClass="entr" presetSubtype="5"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vertic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vertical)">
                                      <p:cBhvr>
                                        <p:cTn id="24" dur="500"/>
                                        <p:tgtEl>
                                          <p:spTgt spid="6"/>
                                        </p:tgtEl>
                                      </p:cBhvr>
                                    </p:animEffect>
                                  </p:childTnLst>
                                </p:cTn>
                              </p:par>
                            </p:childTnLst>
                          </p:cTn>
                        </p:par>
                        <p:par>
                          <p:cTn id="25" fill="hold" nodeType="afterGroup">
                            <p:stCondLst>
                              <p:cond delay="500"/>
                            </p:stCondLst>
                            <p:childTnLst>
                              <p:par>
                                <p:cTn id="26" presetID="3" presetClass="entr" presetSubtype="5"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0A3F615-CB03-41D9-814F-68778F46B8A4}" type="slidenum">
              <a:rPr lang="ko-KR" altLang="en-US" sz="1600" smtClean="0">
                <a:solidFill>
                  <a:schemeClr val="accent2"/>
                </a:solidFill>
                <a:latin typeface="Verdana" pitchFamily="34" charset="0"/>
                <a:ea typeface="Gulim" pitchFamily="34" charset="-127"/>
              </a:rPr>
              <a:pPr/>
              <a:t>21</a:t>
            </a:fld>
            <a:endParaRPr lang="en-US" altLang="ko-KR" sz="1600" smtClean="0">
              <a:solidFill>
                <a:schemeClr val="accent2"/>
              </a:solidFill>
              <a:latin typeface="Verdana" pitchFamily="34" charset="0"/>
              <a:ea typeface="Gulim" pitchFamily="34" charset="-127"/>
            </a:endParaRPr>
          </a:p>
        </p:txBody>
      </p:sp>
      <p:sp>
        <p:nvSpPr>
          <p:cNvPr id="35843" name="Rectangle 2"/>
          <p:cNvSpPr>
            <a:spLocks noGrp="1" noChangeArrowheads="1"/>
          </p:cNvSpPr>
          <p:nvPr>
            <p:ph type="title"/>
          </p:nvPr>
        </p:nvSpPr>
        <p:spPr>
          <a:xfrm>
            <a:off x="1695450" y="250825"/>
            <a:ext cx="7772400" cy="677863"/>
          </a:xfrm>
        </p:spPr>
        <p:txBody>
          <a:bodyPr/>
          <a:lstStyle/>
          <a:p>
            <a:r>
              <a:rPr lang="zh-CN" altLang="en-US" smtClean="0">
                <a:solidFill>
                  <a:srgbClr val="FFCC00"/>
                </a:solidFill>
                <a:latin typeface="Arial" charset="0"/>
                <a:ea typeface="黑体" pitchFamily="49" charset="-122"/>
              </a:rPr>
              <a:t>三、</a:t>
            </a:r>
            <a:r>
              <a:rPr lang="zh-CN" altLang="zh-CN" smtClean="0">
                <a:solidFill>
                  <a:srgbClr val="FFCC00"/>
                </a:solidFill>
                <a:latin typeface="Arial" charset="0"/>
                <a:ea typeface="黑体" pitchFamily="49" charset="-122"/>
              </a:rPr>
              <a:t> Verilog </a:t>
            </a:r>
            <a:r>
              <a:rPr lang="en-US" altLang="zh-CN" smtClean="0">
                <a:solidFill>
                  <a:srgbClr val="FFCC00"/>
                </a:solidFill>
                <a:latin typeface="Arial" charset="0"/>
                <a:ea typeface="黑体" pitchFamily="49" charset="-122"/>
              </a:rPr>
              <a:t>HDL</a:t>
            </a:r>
            <a:r>
              <a:rPr lang="zh-CN" altLang="zh-CN" smtClean="0">
                <a:solidFill>
                  <a:srgbClr val="FFCC00"/>
                </a:solidFill>
                <a:latin typeface="Arial" charset="0"/>
                <a:ea typeface="黑体" pitchFamily="49" charset="-122"/>
              </a:rPr>
              <a:t>模块的模板</a:t>
            </a:r>
            <a:endParaRPr lang="zh-CN" altLang="en-US" smtClean="0">
              <a:solidFill>
                <a:srgbClr val="FFCC00"/>
              </a:solidFill>
              <a:latin typeface="Arial" charset="0"/>
              <a:ea typeface="黑体" pitchFamily="49" charset="-122"/>
            </a:endParaRPr>
          </a:p>
        </p:txBody>
      </p:sp>
      <p:sp>
        <p:nvSpPr>
          <p:cNvPr id="398339" name="Rectangle 3"/>
          <p:cNvSpPr>
            <a:spLocks noGrp="1" noChangeArrowheads="1"/>
          </p:cNvSpPr>
          <p:nvPr>
            <p:ph type="body" idx="1"/>
          </p:nvPr>
        </p:nvSpPr>
        <p:spPr>
          <a:xfrm>
            <a:off x="582613" y="1030288"/>
            <a:ext cx="8561387" cy="606425"/>
          </a:xfrm>
        </p:spPr>
        <p:txBody>
          <a:bodyPr/>
          <a:lstStyle/>
          <a:p>
            <a:pPr algn="just">
              <a:lnSpc>
                <a:spcPct val="105000"/>
              </a:lnSpc>
              <a:spcBef>
                <a:spcPct val="0"/>
              </a:spcBef>
              <a:buClr>
                <a:schemeClr val="hlink"/>
              </a:buClr>
            </a:pPr>
            <a:r>
              <a:rPr lang="zh-CN" altLang="zh-CN" sz="2400" smtClean="0">
                <a:latin typeface="Arial" charset="0"/>
                <a:ea typeface="宋体" charset="-122"/>
              </a:rPr>
              <a:t>Verilog </a:t>
            </a:r>
            <a:r>
              <a:rPr lang="en-US" altLang="zh-CN" sz="2400" smtClean="0">
                <a:latin typeface="Arial" charset="0"/>
                <a:ea typeface="宋体" charset="-122"/>
              </a:rPr>
              <a:t>HDL</a:t>
            </a:r>
            <a:r>
              <a:rPr lang="zh-CN" altLang="zh-CN" sz="2400" smtClean="0">
                <a:latin typeface="Arial" charset="0"/>
                <a:ea typeface="宋体" charset="-122"/>
              </a:rPr>
              <a:t>模块的</a:t>
            </a:r>
            <a:r>
              <a:rPr lang="zh-CN" altLang="zh-CN" sz="2400" smtClean="0">
                <a:latin typeface="宋体" charset="-122"/>
                <a:ea typeface="宋体" charset="-122"/>
              </a:rPr>
              <a:t>模板（仅考虑用于逻辑综合的</a:t>
            </a:r>
            <a:r>
              <a:rPr lang="zh-CN" altLang="en-US" sz="2400" smtClean="0">
                <a:latin typeface="宋体" charset="-122"/>
                <a:ea typeface="宋体" charset="-122"/>
              </a:rPr>
              <a:t>程序</a:t>
            </a:r>
            <a:r>
              <a:rPr lang="zh-CN" altLang="zh-CN" sz="2400" smtClean="0">
                <a:latin typeface="宋体" charset="-122"/>
                <a:ea typeface="宋体" charset="-122"/>
              </a:rPr>
              <a:t>）</a:t>
            </a:r>
            <a:endParaRPr lang="zh-CN" altLang="en-US" sz="2400" smtClean="0">
              <a:latin typeface="宋体" charset="-122"/>
              <a:ea typeface="宋体" charset="-122"/>
            </a:endParaRPr>
          </a:p>
        </p:txBody>
      </p:sp>
      <p:sp>
        <p:nvSpPr>
          <p:cNvPr id="398340" name="Rectangle 4"/>
          <p:cNvSpPr>
            <a:spLocks noChangeArrowheads="1"/>
          </p:cNvSpPr>
          <p:nvPr/>
        </p:nvSpPr>
        <p:spPr bwMode="auto">
          <a:xfrm>
            <a:off x="1619250" y="1520825"/>
            <a:ext cx="6089650" cy="5003800"/>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itchFamily="2" charset="2"/>
              <a:buNone/>
            </a:pPr>
            <a:r>
              <a:rPr lang="zh-CN" altLang="zh-CN" sz="2000">
                <a:latin typeface="Arial" charset="0"/>
              </a:rPr>
              <a:t>module </a:t>
            </a:r>
            <a:r>
              <a:rPr lang="en-US" altLang="zh-CN" sz="2000">
                <a:latin typeface="Arial" charset="0"/>
              </a:rPr>
              <a:t>&lt;</a:t>
            </a:r>
            <a:r>
              <a:rPr lang="zh-CN" altLang="en-US" sz="2000">
                <a:latin typeface="Arial" charset="0"/>
              </a:rPr>
              <a:t>顶层模块名</a:t>
            </a:r>
            <a:r>
              <a:rPr lang="en-US" altLang="zh-CN" sz="2000">
                <a:latin typeface="Arial" charset="0"/>
              </a:rPr>
              <a:t>&gt; (&lt; </a:t>
            </a:r>
            <a:r>
              <a:rPr lang="zh-CN" altLang="en-US" sz="2000">
                <a:latin typeface="Arial" charset="0"/>
              </a:rPr>
              <a:t>输入输出端口列表</a:t>
            </a:r>
            <a:r>
              <a:rPr lang="en-US" altLang="zh-CN" sz="2000">
                <a:latin typeface="Arial" charset="0"/>
              </a:rPr>
              <a:t>&gt;)</a:t>
            </a:r>
            <a:r>
              <a:rPr lang="zh-CN" altLang="zh-CN" sz="2000">
                <a:latin typeface="Arial" charset="0"/>
              </a:rPr>
              <a:t> ；</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output</a:t>
            </a:r>
            <a:r>
              <a:rPr lang="en-US" altLang="zh-CN" sz="2000">
                <a:latin typeface="Arial" charset="0"/>
              </a:rPr>
              <a:t> </a:t>
            </a:r>
            <a:r>
              <a:rPr lang="zh-CN" altLang="en-US" sz="2000">
                <a:latin typeface="Arial" charset="0"/>
              </a:rPr>
              <a:t>输出端口列表；</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input</a:t>
            </a:r>
            <a:r>
              <a:rPr lang="en-US" altLang="zh-CN" sz="2000">
                <a:latin typeface="Arial" charset="0"/>
              </a:rPr>
              <a:t> </a:t>
            </a:r>
            <a:r>
              <a:rPr lang="zh-CN" altLang="en-US" sz="2000">
                <a:latin typeface="Arial" charset="0"/>
              </a:rPr>
              <a:t>输入端口列表</a:t>
            </a:r>
            <a:r>
              <a:rPr lang="zh-CN" altLang="zh-CN" sz="2000">
                <a:latin typeface="Arial" charset="0"/>
              </a:rPr>
              <a:t>；</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en-US" altLang="zh-CN" sz="2000">
                <a:latin typeface="Arial" charset="0"/>
              </a:rPr>
              <a:t>//</a:t>
            </a:r>
            <a:r>
              <a:rPr lang="zh-CN" altLang="en-US" sz="2000">
                <a:latin typeface="Arial" charset="0"/>
              </a:rPr>
              <a:t>（</a:t>
            </a:r>
            <a:r>
              <a:rPr lang="en-US" altLang="zh-CN" sz="2000">
                <a:latin typeface="Arial" charset="0"/>
              </a:rPr>
              <a:t>1</a:t>
            </a:r>
            <a:r>
              <a:rPr lang="zh-CN" altLang="en-US" sz="2000">
                <a:latin typeface="Arial" charset="0"/>
              </a:rPr>
              <a:t>）使用</a:t>
            </a:r>
            <a:r>
              <a:rPr lang="en-US" altLang="zh-CN" sz="2000">
                <a:latin typeface="Arial" charset="0"/>
              </a:rPr>
              <a:t>assign</a:t>
            </a:r>
            <a:r>
              <a:rPr lang="zh-CN" altLang="en-US" sz="2000">
                <a:latin typeface="Arial" charset="0"/>
              </a:rPr>
              <a:t>语句定义逻辑功能</a:t>
            </a:r>
            <a:endParaRPr lang="zh-CN" altLang="zh-CN" sz="2000">
              <a:latin typeface="Arial" charset="0"/>
            </a:endParaRP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wire </a:t>
            </a:r>
            <a:r>
              <a:rPr lang="en-US" altLang="zh-CN" sz="2000">
                <a:latin typeface="Arial" charset="0"/>
              </a:rPr>
              <a:t>&lt;</a:t>
            </a:r>
            <a:r>
              <a:rPr lang="zh-CN" altLang="zh-CN" sz="2000">
                <a:latin typeface="Arial" charset="0"/>
              </a:rPr>
              <a:t>结果信号名</a:t>
            </a:r>
            <a:r>
              <a:rPr lang="en-US" altLang="zh-CN" sz="2000">
                <a:latin typeface="Arial" charset="0"/>
              </a:rPr>
              <a:t>&gt;</a:t>
            </a:r>
            <a:r>
              <a:rPr lang="zh-CN" altLang="zh-CN"/>
              <a:t> </a:t>
            </a:r>
            <a:r>
              <a:rPr lang="zh-CN" altLang="zh-CN" sz="2000">
                <a:latin typeface="Arial" charset="0"/>
              </a:rPr>
              <a:t>；</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zh-CN" altLang="zh-CN" sz="2000">
                <a:latin typeface="Arial" charset="0"/>
              </a:rPr>
              <a:t>assign </a:t>
            </a:r>
            <a:r>
              <a:rPr lang="en-US" altLang="zh-CN" sz="2000">
                <a:latin typeface="Arial" charset="0"/>
              </a:rPr>
              <a:t>&lt;</a:t>
            </a:r>
            <a:r>
              <a:rPr lang="zh-CN" altLang="zh-CN" sz="2000">
                <a:latin typeface="Arial" charset="0"/>
              </a:rPr>
              <a:t>结果信号名</a:t>
            </a:r>
            <a:r>
              <a:rPr lang="en-US" altLang="zh-CN" sz="2000">
                <a:latin typeface="Arial" charset="0"/>
              </a:rPr>
              <a:t>&gt;</a:t>
            </a:r>
            <a:r>
              <a:rPr lang="zh-CN" altLang="zh-CN" sz="2000">
                <a:latin typeface="Arial" charset="0"/>
              </a:rPr>
              <a:t> = 表达式 ；  </a:t>
            </a:r>
            <a:endParaRPr lang="zh-CN" altLang="en-US" sz="2000">
              <a:latin typeface="Arial" charset="0"/>
            </a:endParaRPr>
          </a:p>
          <a:p>
            <a:pPr marL="342900" indent="-342900" algn="l" eaLnBrk="1" hangingPunct="1">
              <a:lnSpc>
                <a:spcPct val="100000"/>
              </a:lnSpc>
              <a:buClr>
                <a:srgbClr val="3333FF"/>
              </a:buClr>
              <a:buFont typeface="Wingdings" pitchFamily="2" charset="2"/>
              <a:buNone/>
            </a:pPr>
            <a:r>
              <a:rPr lang="zh-CN" altLang="zh-CN" sz="2000">
                <a:latin typeface="Arial" charset="0"/>
              </a:rPr>
              <a:t> </a:t>
            </a:r>
            <a:r>
              <a:rPr lang="en-US" altLang="zh-CN" sz="2000">
                <a:latin typeface="Arial" charset="0"/>
              </a:rPr>
              <a:t>//</a:t>
            </a:r>
            <a:r>
              <a:rPr lang="zh-CN" altLang="en-US" sz="2000">
                <a:latin typeface="Arial" charset="0"/>
              </a:rPr>
              <a:t>（</a:t>
            </a:r>
            <a:r>
              <a:rPr lang="en-US" altLang="zh-CN" sz="2000">
                <a:latin typeface="Arial" charset="0"/>
              </a:rPr>
              <a:t>2</a:t>
            </a:r>
            <a:r>
              <a:rPr lang="zh-CN" altLang="en-US" sz="2000">
                <a:latin typeface="Arial" charset="0"/>
              </a:rPr>
              <a:t>）使用</a:t>
            </a:r>
            <a:r>
              <a:rPr lang="en-US" altLang="zh-CN" sz="2000">
                <a:latin typeface="Arial" charset="0"/>
              </a:rPr>
              <a:t>always</a:t>
            </a:r>
            <a:r>
              <a:rPr lang="zh-CN" altLang="en-US" sz="2000">
                <a:latin typeface="Arial" charset="0"/>
              </a:rPr>
              <a:t>块定义逻辑功能</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always @(&lt;</a:t>
            </a:r>
            <a:r>
              <a:rPr lang="zh-CN" altLang="en-US" sz="2000">
                <a:latin typeface="Arial" charset="0"/>
              </a:rPr>
              <a:t>敏感信号表达式</a:t>
            </a:r>
            <a:r>
              <a:rPr lang="en-US" altLang="zh-CN" sz="2000">
                <a:latin typeface="Arial" charset="0"/>
              </a:rPr>
              <a:t>&gt;)</a:t>
            </a:r>
          </a:p>
          <a:p>
            <a:pPr marL="342900" indent="-342900">
              <a:lnSpc>
                <a:spcPct val="100000"/>
              </a:lnSpc>
              <a:spcBef>
                <a:spcPct val="0"/>
              </a:spcBef>
              <a:buClrTx/>
              <a:buFontTx/>
              <a:buNone/>
            </a:pPr>
            <a:r>
              <a:rPr lang="en-US" altLang="zh-CN" sz="2000">
                <a:latin typeface="Arial" charset="0"/>
              </a:rPr>
              <a:t>        begin</a:t>
            </a:r>
          </a:p>
          <a:p>
            <a:pPr marL="342900" indent="-342900">
              <a:lnSpc>
                <a:spcPct val="100000"/>
              </a:lnSpc>
              <a:spcBef>
                <a:spcPct val="0"/>
              </a:spcBef>
              <a:buClrTx/>
              <a:buFontTx/>
              <a:buNone/>
            </a:pPr>
            <a:r>
              <a:rPr lang="en-US" altLang="zh-CN" sz="2000">
                <a:latin typeface="Arial" charset="0"/>
              </a:rPr>
              <a:t>	       //</a:t>
            </a:r>
            <a:r>
              <a:rPr lang="zh-CN" altLang="en-US" sz="2000">
                <a:latin typeface="Arial" charset="0"/>
              </a:rPr>
              <a:t>过程赋值语句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//if</a:t>
            </a:r>
            <a:r>
              <a:rPr lang="zh-CN" altLang="en-US" sz="2000">
                <a:latin typeface="Arial" charset="0"/>
              </a:rPr>
              <a:t>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//case</a:t>
            </a:r>
            <a:r>
              <a:rPr lang="zh-CN" altLang="en-US" sz="2000">
                <a:latin typeface="Arial" charset="0"/>
              </a:rPr>
              <a:t>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//while,repeat,for</a:t>
            </a:r>
            <a:r>
              <a:rPr lang="zh-CN" altLang="en-US" sz="2000">
                <a:latin typeface="Arial" charset="0"/>
              </a:rPr>
              <a:t>循环语句</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//task,function</a:t>
            </a:r>
            <a:r>
              <a:rPr lang="zh-CN" altLang="en-US" sz="2000">
                <a:latin typeface="Arial" charset="0"/>
              </a:rPr>
              <a:t>调用</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end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8339"/>
                                        </p:tgtEl>
                                        <p:attrNameLst>
                                          <p:attrName>style.visibility</p:attrName>
                                        </p:attrNameLst>
                                      </p:cBhvr>
                                      <p:to>
                                        <p:strVal val="visible"/>
                                      </p:to>
                                    </p:set>
                                    <p:anim calcmode="lin" valueType="num">
                                      <p:cBhvr additive="base">
                                        <p:cTn id="7" dur="500" fill="hold"/>
                                        <p:tgtEl>
                                          <p:spTgt spid="398339"/>
                                        </p:tgtEl>
                                        <p:attrNameLst>
                                          <p:attrName>ppt_x</p:attrName>
                                        </p:attrNameLst>
                                      </p:cBhvr>
                                      <p:tavLst>
                                        <p:tav tm="0">
                                          <p:val>
                                            <p:strVal val="0-#ppt_w/2"/>
                                          </p:val>
                                        </p:tav>
                                        <p:tav tm="100000">
                                          <p:val>
                                            <p:strVal val="#ppt_x"/>
                                          </p:val>
                                        </p:tav>
                                      </p:tavLst>
                                    </p:anim>
                                    <p:anim calcmode="lin" valueType="num">
                                      <p:cBhvr additive="base">
                                        <p:cTn id="8" dur="500" fill="hold"/>
                                        <p:tgtEl>
                                          <p:spTgt spid="39833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98340"/>
                                        </p:tgtEl>
                                        <p:attrNameLst>
                                          <p:attrName>style.visibility</p:attrName>
                                        </p:attrNameLst>
                                      </p:cBhvr>
                                      <p:to>
                                        <p:strVal val="visible"/>
                                      </p:to>
                                    </p:set>
                                    <p:anim calcmode="lin" valueType="num">
                                      <p:cBhvr additive="base">
                                        <p:cTn id="12" dur="500" fill="hold"/>
                                        <p:tgtEl>
                                          <p:spTgt spid="398340"/>
                                        </p:tgtEl>
                                        <p:attrNameLst>
                                          <p:attrName>ppt_x</p:attrName>
                                        </p:attrNameLst>
                                      </p:cBhvr>
                                      <p:tavLst>
                                        <p:tav tm="0">
                                          <p:val>
                                            <p:strVal val="#ppt_x"/>
                                          </p:val>
                                        </p:tav>
                                        <p:tav tm="100000">
                                          <p:val>
                                            <p:strVal val="#ppt_x"/>
                                          </p:val>
                                        </p:tav>
                                      </p:tavLst>
                                    </p:anim>
                                    <p:anim calcmode="lin" valueType="num">
                                      <p:cBhvr additive="base">
                                        <p:cTn id="13"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autoUpdateAnimBg="0"/>
      <p:bldP spid="39834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B9EED37-5775-470C-BF58-71D22C0C35E6}" type="slidenum">
              <a:rPr lang="ko-KR" altLang="en-US" sz="1600" smtClean="0">
                <a:solidFill>
                  <a:schemeClr val="accent2"/>
                </a:solidFill>
                <a:latin typeface="Verdana" pitchFamily="34" charset="0"/>
                <a:ea typeface="Gulim" pitchFamily="34" charset="-127"/>
              </a:rPr>
              <a:pPr/>
              <a:t>22</a:t>
            </a:fld>
            <a:endParaRPr lang="en-US" altLang="ko-KR" sz="1600" smtClean="0">
              <a:solidFill>
                <a:schemeClr val="accent2"/>
              </a:solidFill>
              <a:latin typeface="Verdana" pitchFamily="34" charset="0"/>
              <a:ea typeface="Gulim" pitchFamily="34" charset="-127"/>
            </a:endParaRPr>
          </a:p>
        </p:txBody>
      </p:sp>
      <p:sp>
        <p:nvSpPr>
          <p:cNvPr id="36867" name="Rectangle 2"/>
          <p:cNvSpPr>
            <a:spLocks noGrp="1" noChangeArrowheads="1"/>
          </p:cNvSpPr>
          <p:nvPr>
            <p:ph type="title"/>
          </p:nvPr>
        </p:nvSpPr>
        <p:spPr>
          <a:xfrm>
            <a:off x="1731963" y="195263"/>
            <a:ext cx="7772400" cy="677862"/>
          </a:xfrm>
        </p:spPr>
        <p:txBody>
          <a:bodyPr/>
          <a:lstStyle/>
          <a:p>
            <a:r>
              <a:rPr lang="zh-CN" altLang="zh-CN" smtClean="0">
                <a:solidFill>
                  <a:srgbClr val="FFCC00"/>
                </a:solidFill>
                <a:latin typeface="Arial" charset="0"/>
                <a:ea typeface="黑体" pitchFamily="49" charset="-122"/>
              </a:rPr>
              <a:t>Verilog </a:t>
            </a:r>
            <a:r>
              <a:rPr lang="en-US" altLang="zh-CN" smtClean="0">
                <a:solidFill>
                  <a:srgbClr val="FFCC00"/>
                </a:solidFill>
                <a:latin typeface="Arial" charset="0"/>
                <a:ea typeface="黑体" pitchFamily="49" charset="-122"/>
              </a:rPr>
              <a:t>HDL</a:t>
            </a:r>
            <a:r>
              <a:rPr lang="zh-CN" altLang="zh-CN" smtClean="0">
                <a:solidFill>
                  <a:srgbClr val="FFCC00"/>
                </a:solidFill>
                <a:latin typeface="Arial" charset="0"/>
                <a:ea typeface="黑体" pitchFamily="49" charset="-122"/>
              </a:rPr>
              <a:t>模块的模板</a:t>
            </a:r>
            <a:r>
              <a:rPr lang="zh-CN" altLang="en-US" smtClean="0">
                <a:solidFill>
                  <a:srgbClr val="FFCC00"/>
                </a:solidFill>
                <a:latin typeface="Arial" charset="0"/>
                <a:ea typeface="黑体" pitchFamily="49" charset="-122"/>
              </a:rPr>
              <a:t>（续）</a:t>
            </a:r>
          </a:p>
        </p:txBody>
      </p:sp>
      <p:sp>
        <p:nvSpPr>
          <p:cNvPr id="400387" name="Rectangle 3"/>
          <p:cNvSpPr>
            <a:spLocks noChangeArrowheads="1"/>
          </p:cNvSpPr>
          <p:nvPr/>
        </p:nvSpPr>
        <p:spPr bwMode="auto">
          <a:xfrm>
            <a:off x="231775" y="2228850"/>
            <a:ext cx="8769350" cy="1560513"/>
          </a:xfrm>
          <a:prstGeom prst="rect">
            <a:avLst/>
          </a:prstGeom>
          <a:solidFill>
            <a:srgbClr val="ADD6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lnSpc>
                <a:spcPct val="100000"/>
              </a:lnSpc>
              <a:buClr>
                <a:srgbClr val="3333FF"/>
              </a:buClr>
              <a:buFont typeface="Wingdings" pitchFamily="2" charset="2"/>
              <a:buNone/>
            </a:pPr>
            <a:r>
              <a:rPr lang="en-US" altLang="zh-CN" sz="2000">
                <a:latin typeface="Arial" charset="0"/>
              </a:rPr>
              <a:t>// </a:t>
            </a:r>
            <a:r>
              <a:rPr lang="zh-CN" altLang="en-US" sz="2000">
                <a:latin typeface="Arial" charset="0"/>
              </a:rPr>
              <a:t>（</a:t>
            </a:r>
            <a:r>
              <a:rPr lang="en-US" altLang="zh-CN" sz="2000">
                <a:latin typeface="Arial" charset="0"/>
              </a:rPr>
              <a:t>3</a:t>
            </a:r>
            <a:r>
              <a:rPr lang="zh-CN" altLang="en-US" sz="2000">
                <a:latin typeface="Arial" charset="0"/>
              </a:rPr>
              <a:t>）元件例化</a:t>
            </a:r>
          </a:p>
          <a:p>
            <a:pPr marL="342900" indent="-342900">
              <a:lnSpc>
                <a:spcPct val="100000"/>
              </a:lnSpc>
              <a:spcBef>
                <a:spcPct val="0"/>
              </a:spcBef>
              <a:buClrTx/>
              <a:buFontTx/>
              <a:buNone/>
            </a:pPr>
            <a:r>
              <a:rPr lang="zh-CN" altLang="en-US" sz="2000">
                <a:latin typeface="Arial" charset="0"/>
              </a:rPr>
              <a:t>    </a:t>
            </a:r>
            <a:r>
              <a:rPr lang="en-US" altLang="zh-CN" sz="2000">
                <a:latin typeface="Arial" charset="0"/>
              </a:rPr>
              <a:t>&lt; </a:t>
            </a:r>
            <a:r>
              <a:rPr lang="zh-CN" altLang="zh-CN" sz="2000">
                <a:latin typeface="Arial" charset="0"/>
              </a:rPr>
              <a:t>module</a:t>
            </a:r>
            <a:r>
              <a:rPr lang="en-US" altLang="zh-CN" sz="2000">
                <a:latin typeface="Arial" charset="0"/>
              </a:rPr>
              <a:t>_name</a:t>
            </a:r>
            <a:r>
              <a:rPr lang="zh-CN" altLang="zh-CN" sz="2000">
                <a:latin typeface="Arial" charset="0"/>
              </a:rPr>
              <a:t> </a:t>
            </a:r>
            <a:r>
              <a:rPr lang="en-US" altLang="zh-CN" sz="2000">
                <a:latin typeface="Arial" charset="0"/>
              </a:rPr>
              <a:t>&gt; &lt; instance_name</a:t>
            </a:r>
            <a:r>
              <a:rPr lang="zh-CN" altLang="zh-CN" sz="2000">
                <a:latin typeface="Arial" charset="0"/>
              </a:rPr>
              <a:t> </a:t>
            </a:r>
            <a:r>
              <a:rPr lang="en-US" altLang="zh-CN" sz="2000">
                <a:latin typeface="Arial" charset="0"/>
              </a:rPr>
              <a:t>&gt; (&lt;port_list&gt;);   // </a:t>
            </a:r>
            <a:r>
              <a:rPr lang="zh-CN" altLang="en-US" sz="2000">
                <a:latin typeface="Arial" charset="0"/>
              </a:rPr>
              <a:t>模块元件例化</a:t>
            </a:r>
          </a:p>
          <a:p>
            <a:pPr marL="342900" indent="-342900" algn="l" eaLnBrk="1" hangingPunct="1">
              <a:lnSpc>
                <a:spcPct val="100000"/>
              </a:lnSpc>
              <a:buClr>
                <a:srgbClr val="3333FF"/>
              </a:buClr>
              <a:buFont typeface="Wingdings" pitchFamily="2" charset="2"/>
              <a:buNone/>
            </a:pPr>
            <a:r>
              <a:rPr lang="zh-CN" altLang="en-US" sz="2000">
                <a:latin typeface="Arial" charset="0"/>
              </a:rPr>
              <a:t>    </a:t>
            </a:r>
            <a:r>
              <a:rPr lang="en-US" altLang="zh-CN" sz="2000">
                <a:latin typeface="Arial" charset="0"/>
              </a:rPr>
              <a:t>&lt;gate_type_keyword&gt; &lt; instance_name</a:t>
            </a:r>
            <a:r>
              <a:rPr lang="zh-CN" altLang="zh-CN" sz="2000">
                <a:latin typeface="Arial" charset="0"/>
              </a:rPr>
              <a:t> </a:t>
            </a:r>
            <a:r>
              <a:rPr lang="en-US" altLang="zh-CN" sz="2000">
                <a:latin typeface="Arial" charset="0"/>
              </a:rPr>
              <a:t>&gt; (&lt;port_list&gt;); // </a:t>
            </a:r>
            <a:r>
              <a:rPr lang="zh-CN" altLang="en-US" sz="2000">
                <a:latin typeface="Arial" charset="0"/>
              </a:rPr>
              <a:t>门元件例化</a:t>
            </a:r>
          </a:p>
          <a:p>
            <a:pPr marL="342900" indent="-342900" algn="l" eaLnBrk="1" hangingPunct="1">
              <a:lnSpc>
                <a:spcPct val="100000"/>
              </a:lnSpc>
              <a:buClr>
                <a:srgbClr val="3333FF"/>
              </a:buClr>
              <a:buFont typeface="Wingdings" pitchFamily="2" charset="2"/>
              <a:buNone/>
            </a:pPr>
            <a:r>
              <a:rPr lang="zh-CN" altLang="zh-CN" sz="2000">
                <a:latin typeface="Arial" charset="0"/>
              </a:rPr>
              <a:t>endmodule</a:t>
            </a:r>
            <a:endParaRPr lang="en-US" altLang="zh-CN" sz="2000">
              <a:latin typeface="Arial" charset="0"/>
            </a:endParaRPr>
          </a:p>
        </p:txBody>
      </p:sp>
      <p:sp>
        <p:nvSpPr>
          <p:cNvPr id="400388" name="AutoShape 4"/>
          <p:cNvSpPr>
            <a:spLocks noChangeArrowheads="1"/>
          </p:cNvSpPr>
          <p:nvPr/>
        </p:nvSpPr>
        <p:spPr bwMode="auto">
          <a:xfrm>
            <a:off x="4265613" y="3706813"/>
            <a:ext cx="1879600" cy="642937"/>
          </a:xfrm>
          <a:prstGeom prst="wedgeRoundRectCallout">
            <a:avLst>
              <a:gd name="adj1" fmla="val -65708"/>
              <a:gd name="adj2" fmla="val -12135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Tahoma" pitchFamily="34" charset="0"/>
                <a:ea typeface="楷体_GB2312" pitchFamily="49" charset="-122"/>
              </a:rPr>
              <a:t>例化元件名</a:t>
            </a:r>
            <a:r>
              <a:rPr lang="zh-CN" altLang="zh-CN" sz="2000">
                <a:latin typeface="Tahoma" pitchFamily="34" charset="0"/>
                <a:ea typeface="楷体_GB2312" pitchFamily="49" charset="-122"/>
              </a:rPr>
              <a:t>也可以省略！</a:t>
            </a:r>
            <a:endParaRPr lang="zh-CN" altLang="en-US" sz="2000">
              <a:latin typeface="Tahoma"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ppt_x"/>
                                          </p:val>
                                        </p:tav>
                                        <p:tav tm="100000">
                                          <p:val>
                                            <p:strVal val="#ppt_x"/>
                                          </p:val>
                                        </p:tav>
                                      </p:tavLst>
                                    </p:anim>
                                    <p:anim calcmode="lin" valueType="num">
                                      <p:cBhvr additive="base">
                                        <p:cTn id="8" dur="500" fill="hold"/>
                                        <p:tgtEl>
                                          <p:spTgt spid="400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Effect transition="in" filter="dissolve">
                                      <p:cBhvr>
                                        <p:cTn id="13" dur="500"/>
                                        <p:tgtEl>
                                          <p:spTgt spid="40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animBg="1" autoUpdateAnimBg="0"/>
      <p:bldP spid="40038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22E1702-8397-458F-8929-7386B4CFD8BA}" type="slidenum">
              <a:rPr lang="ko-KR" altLang="en-US" sz="1600" smtClean="0">
                <a:solidFill>
                  <a:schemeClr val="accent2"/>
                </a:solidFill>
                <a:latin typeface="Verdana" pitchFamily="34" charset="0"/>
                <a:ea typeface="Gulim" pitchFamily="34" charset="-127"/>
              </a:rPr>
              <a:pPr/>
              <a:t>23</a:t>
            </a:fld>
            <a:endParaRPr lang="en-US" altLang="ko-KR" sz="1600" smtClean="0">
              <a:solidFill>
                <a:schemeClr val="accent2"/>
              </a:solidFill>
              <a:latin typeface="Verdana" pitchFamily="34" charset="0"/>
              <a:ea typeface="Gulim" pitchFamily="34" charset="-127"/>
            </a:endParaRPr>
          </a:p>
        </p:txBody>
      </p:sp>
      <p:sp>
        <p:nvSpPr>
          <p:cNvPr id="37891" name="Rectangle 2"/>
          <p:cNvSpPr>
            <a:spLocks noGrp="1" noChangeArrowheads="1"/>
          </p:cNvSpPr>
          <p:nvPr>
            <p:ph type="title"/>
          </p:nvPr>
        </p:nvSpPr>
        <p:spPr>
          <a:xfrm>
            <a:off x="1660525" y="230188"/>
            <a:ext cx="7772400" cy="677862"/>
          </a:xfrm>
        </p:spPr>
        <p:txBody>
          <a:bodyPr/>
          <a:lstStyle/>
          <a:p>
            <a:r>
              <a:rPr lang="en-US" altLang="zh-CN" sz="3200" smtClean="0">
                <a:solidFill>
                  <a:srgbClr val="FFFF00"/>
                </a:solidFill>
                <a:latin typeface="黑体" pitchFamily="49" charset="-122"/>
                <a:ea typeface="黑体" pitchFamily="49" charset="-122"/>
              </a:rPr>
              <a:t> </a:t>
            </a:r>
            <a:r>
              <a:rPr lang="en-US" altLang="zh-CN" smtClean="0">
                <a:solidFill>
                  <a:srgbClr val="FFCC00"/>
                </a:solidFill>
                <a:latin typeface="Arial" charset="0"/>
                <a:ea typeface="黑体" pitchFamily="49" charset="-122"/>
              </a:rPr>
              <a:t>2.5.2  Verilog HDL</a:t>
            </a:r>
            <a:r>
              <a:rPr lang="zh-CN" altLang="en-US" smtClean="0">
                <a:solidFill>
                  <a:srgbClr val="FFCC00"/>
                </a:solidFill>
                <a:latin typeface="Arial" charset="0"/>
                <a:ea typeface="黑体" pitchFamily="49" charset="-122"/>
              </a:rPr>
              <a:t>的词法</a:t>
            </a:r>
          </a:p>
        </p:txBody>
      </p:sp>
      <p:sp>
        <p:nvSpPr>
          <p:cNvPr id="626691" name="Rectangle 3"/>
          <p:cNvSpPr>
            <a:spLocks noGrp="1" noChangeArrowheads="1"/>
          </p:cNvSpPr>
          <p:nvPr>
            <p:ph type="body" idx="1"/>
          </p:nvPr>
        </p:nvSpPr>
        <p:spPr>
          <a:xfrm>
            <a:off x="484188" y="2744788"/>
            <a:ext cx="7400925" cy="3636962"/>
          </a:xfrm>
        </p:spPr>
        <p:txBody>
          <a:bodyPr/>
          <a:lstStyle/>
          <a:p>
            <a:pPr algn="just">
              <a:lnSpc>
                <a:spcPct val="110000"/>
              </a:lnSpc>
              <a:buFont typeface="Wingdings" pitchFamily="2" charset="2"/>
              <a:buNone/>
            </a:pPr>
            <a:r>
              <a:rPr lang="zh-CN" altLang="en-US" sz="2400" smtClean="0">
                <a:solidFill>
                  <a:srgbClr val="CC3300"/>
                </a:solidFill>
                <a:latin typeface="宋体" charset="-122"/>
                <a:ea typeface="宋体" charset="-122"/>
              </a:rPr>
              <a:t>一、空白符和注释</a:t>
            </a:r>
          </a:p>
          <a:p>
            <a:pPr>
              <a:lnSpc>
                <a:spcPct val="110000"/>
              </a:lnSpc>
              <a:spcBef>
                <a:spcPct val="0"/>
              </a:spcBef>
            </a:pPr>
            <a:r>
              <a:rPr kumimoji="1" lang="en-US" altLang="zh-CN" sz="2200" smtClean="0">
                <a:latin typeface="Arial" charset="0"/>
                <a:ea typeface="宋体" charset="-122"/>
              </a:rPr>
              <a:t>Verilog HDL</a:t>
            </a:r>
            <a:r>
              <a:rPr kumimoji="1" lang="zh-CN" altLang="en-US" sz="2200" smtClean="0">
                <a:latin typeface="Arial" charset="0"/>
                <a:ea typeface="宋体" charset="-122"/>
              </a:rPr>
              <a:t>的</a:t>
            </a:r>
            <a:r>
              <a:rPr kumimoji="1" lang="zh-CN" altLang="en-US" sz="2200" smtClean="0">
                <a:solidFill>
                  <a:srgbClr val="FF0000"/>
                </a:solidFill>
                <a:latin typeface="Arial" charset="0"/>
                <a:ea typeface="宋体" charset="-122"/>
              </a:rPr>
              <a:t>空白符</a:t>
            </a:r>
            <a:r>
              <a:rPr kumimoji="1" lang="zh-CN" altLang="en-US" sz="2200" smtClean="0">
                <a:latin typeface="Arial" charset="0"/>
                <a:ea typeface="宋体" charset="-122"/>
              </a:rPr>
              <a:t>包括空格、</a:t>
            </a:r>
            <a:r>
              <a:rPr kumimoji="1" lang="en-US" altLang="zh-CN" sz="2200" smtClean="0">
                <a:latin typeface="Arial" charset="0"/>
                <a:ea typeface="宋体" charset="-122"/>
              </a:rPr>
              <a:t>Tab</a:t>
            </a:r>
            <a:r>
              <a:rPr kumimoji="1" lang="zh-CN" altLang="en-US" sz="2200" smtClean="0">
                <a:latin typeface="Arial" charset="0"/>
                <a:ea typeface="宋体" charset="-122"/>
              </a:rPr>
              <a:t>、换行和换页符号。空白符如果不是出现在字符串中，编译源程序时将被忽略。</a:t>
            </a:r>
          </a:p>
          <a:p>
            <a:pPr>
              <a:lnSpc>
                <a:spcPct val="110000"/>
              </a:lnSpc>
              <a:spcBef>
                <a:spcPct val="0"/>
              </a:spcBef>
            </a:pPr>
            <a:r>
              <a:rPr kumimoji="1" lang="zh-CN" altLang="en-US" sz="2200" smtClean="0">
                <a:solidFill>
                  <a:srgbClr val="FF0000"/>
                </a:solidFill>
                <a:latin typeface="Arial" charset="0"/>
                <a:ea typeface="宋体" charset="-122"/>
              </a:rPr>
              <a:t>注释</a:t>
            </a:r>
            <a:r>
              <a:rPr kumimoji="1" lang="zh-CN" altLang="en-US" sz="2200" smtClean="0">
                <a:latin typeface="Arial" charset="0"/>
                <a:ea typeface="宋体" charset="-122"/>
              </a:rPr>
              <a:t>用来帮助读者理解程序，编译源程序时将被忽略。注释分为行注释和块注释两种方式。</a:t>
            </a:r>
          </a:p>
          <a:p>
            <a:pPr lvl="1">
              <a:lnSpc>
                <a:spcPct val="110000"/>
              </a:lnSpc>
              <a:spcBef>
                <a:spcPct val="0"/>
              </a:spcBef>
            </a:pPr>
            <a:r>
              <a:rPr kumimoji="1" lang="zh-CN" altLang="en-US" sz="2000" smtClean="0">
                <a:solidFill>
                  <a:srgbClr val="FF0000"/>
                </a:solidFill>
                <a:latin typeface="Arial" charset="0"/>
                <a:ea typeface="宋体" charset="-122"/>
              </a:rPr>
              <a:t>行注释</a:t>
            </a:r>
            <a:r>
              <a:rPr kumimoji="1" lang="zh-CN" altLang="en-US" sz="2000" smtClean="0">
                <a:latin typeface="Arial" charset="0"/>
                <a:ea typeface="宋体" charset="-122"/>
              </a:rPr>
              <a:t>用符号</a:t>
            </a:r>
            <a:r>
              <a:rPr kumimoji="1" lang="en-US" altLang="zh-CN" sz="2000" smtClean="0">
                <a:solidFill>
                  <a:srgbClr val="CC0066"/>
                </a:solidFill>
                <a:latin typeface="Arial" charset="0"/>
                <a:ea typeface="宋体" charset="-122"/>
              </a:rPr>
              <a:t>//</a:t>
            </a:r>
            <a:r>
              <a:rPr kumimoji="1" lang="zh-CN" altLang="en-US" sz="2000" smtClean="0">
                <a:latin typeface="Arial" charset="0"/>
                <a:ea typeface="宋体" charset="-122"/>
              </a:rPr>
              <a:t>（两个斜杠）开始，注释到本行结束。</a:t>
            </a:r>
          </a:p>
          <a:p>
            <a:pPr lvl="1">
              <a:lnSpc>
                <a:spcPct val="110000"/>
              </a:lnSpc>
              <a:spcBef>
                <a:spcPct val="0"/>
              </a:spcBef>
            </a:pPr>
            <a:r>
              <a:rPr kumimoji="1" lang="zh-CN" altLang="en-US" sz="2000" smtClean="0">
                <a:solidFill>
                  <a:srgbClr val="FF0000"/>
                </a:solidFill>
                <a:latin typeface="Arial" charset="0"/>
                <a:ea typeface="宋体" charset="-122"/>
              </a:rPr>
              <a:t>块注释</a:t>
            </a:r>
            <a:r>
              <a:rPr kumimoji="1" lang="zh-CN" altLang="en-US" sz="2000" smtClean="0">
                <a:latin typeface="Arial" charset="0"/>
                <a:ea typeface="宋体" charset="-122"/>
              </a:rPr>
              <a:t>用</a:t>
            </a:r>
            <a:r>
              <a:rPr kumimoji="1" lang="en-US" altLang="zh-CN" sz="2000" smtClean="0">
                <a:solidFill>
                  <a:srgbClr val="CC0066"/>
                </a:solidFill>
                <a:latin typeface="Arial" charset="0"/>
                <a:ea typeface="宋体" charset="-122"/>
              </a:rPr>
              <a:t>/*</a:t>
            </a:r>
            <a:r>
              <a:rPr kumimoji="1" lang="zh-CN" altLang="en-US" sz="2000" smtClean="0">
                <a:latin typeface="Arial" charset="0"/>
                <a:ea typeface="宋体" charset="-122"/>
              </a:rPr>
              <a:t>开始，用</a:t>
            </a:r>
            <a:r>
              <a:rPr kumimoji="1" lang="zh-CN" altLang="en-US" sz="2000" smtClean="0">
                <a:solidFill>
                  <a:srgbClr val="CC0066"/>
                </a:solidFill>
                <a:latin typeface="Arial" charset="0"/>
                <a:ea typeface="宋体" charset="-122"/>
              </a:rPr>
              <a:t>*</a:t>
            </a:r>
            <a:r>
              <a:rPr kumimoji="1" lang="en-US" altLang="zh-CN" sz="2000" smtClean="0">
                <a:solidFill>
                  <a:srgbClr val="CC0066"/>
                </a:solidFill>
                <a:latin typeface="Arial" charset="0"/>
                <a:ea typeface="宋体" charset="-122"/>
              </a:rPr>
              <a:t>/</a:t>
            </a:r>
            <a:r>
              <a:rPr kumimoji="1" lang="zh-CN" altLang="en-US" sz="2000" smtClean="0">
                <a:latin typeface="Arial" charset="0"/>
                <a:ea typeface="宋体" charset="-122"/>
              </a:rPr>
              <a:t>结束。块注释可以跨越多行，但它们不能嵌套。 </a:t>
            </a:r>
          </a:p>
          <a:p>
            <a:pPr algn="just">
              <a:lnSpc>
                <a:spcPct val="110000"/>
              </a:lnSpc>
              <a:spcBef>
                <a:spcPct val="0"/>
              </a:spcBef>
              <a:buFont typeface="Wingdings" pitchFamily="2" charset="2"/>
              <a:buNone/>
            </a:pPr>
            <a:endParaRPr lang="zh-CN" altLang="en-US" sz="2400" smtClean="0">
              <a:latin typeface="Arial" charset="0"/>
              <a:ea typeface="宋体" charset="-122"/>
            </a:endParaRPr>
          </a:p>
        </p:txBody>
      </p:sp>
      <p:sp>
        <p:nvSpPr>
          <p:cNvPr id="626693" name="Rectangle 5"/>
          <p:cNvSpPr>
            <a:spLocks noChangeArrowheads="1"/>
          </p:cNvSpPr>
          <p:nvPr/>
        </p:nvSpPr>
        <p:spPr bwMode="auto">
          <a:xfrm>
            <a:off x="484188" y="908050"/>
            <a:ext cx="8001000" cy="191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endParaRPr lang="zh-CN" altLang="en-US">
              <a:solidFill>
                <a:srgbClr val="CC3300"/>
              </a:solidFill>
            </a:endParaRPr>
          </a:p>
          <a:p>
            <a:pPr marL="342900" indent="-342900">
              <a:spcBef>
                <a:spcPct val="0"/>
              </a:spcBef>
              <a:buClr>
                <a:schemeClr val="bg2"/>
              </a:buClr>
              <a:buFont typeface="Wingdings" pitchFamily="2" charset="2"/>
              <a:buChar char="v"/>
            </a:pPr>
            <a:r>
              <a:rPr lang="zh-CN" altLang="zh-CN">
                <a:latin typeface="Arial" charset="0"/>
                <a:ea typeface="楷体_GB2312" pitchFamily="49" charset="-122"/>
              </a:rPr>
              <a:t>Verilog </a:t>
            </a:r>
            <a:r>
              <a:rPr lang="en-US" altLang="zh-CN">
                <a:latin typeface="Arial" charset="0"/>
                <a:ea typeface="楷体_GB2312" pitchFamily="49" charset="-122"/>
              </a:rPr>
              <a:t>HDL</a:t>
            </a:r>
            <a:r>
              <a:rPr lang="zh-CN" altLang="en-US">
                <a:latin typeface="Arial" charset="0"/>
                <a:ea typeface="楷体_GB2312" pitchFamily="49" charset="-122"/>
              </a:rPr>
              <a:t>源</a:t>
            </a:r>
            <a:r>
              <a:rPr lang="zh-CN" altLang="zh-CN">
                <a:latin typeface="Arial" charset="0"/>
                <a:ea typeface="楷体_GB2312" pitchFamily="49" charset="-122"/>
              </a:rPr>
              <a:t>程序</a:t>
            </a:r>
            <a:r>
              <a:rPr lang="zh-CN" altLang="en-US">
                <a:latin typeface="Arial" charset="0"/>
                <a:ea typeface="楷体_GB2312" pitchFamily="49" charset="-122"/>
              </a:rPr>
              <a:t>由空白符分隔的词法符号流组成。</a:t>
            </a:r>
          </a:p>
          <a:p>
            <a:pPr marL="342900" indent="-342900">
              <a:spcBef>
                <a:spcPct val="0"/>
              </a:spcBef>
              <a:buClr>
                <a:schemeClr val="bg2"/>
              </a:buClr>
              <a:buFont typeface="Wingdings" pitchFamily="2" charset="2"/>
              <a:buChar char="v"/>
            </a:pPr>
            <a:r>
              <a:rPr lang="zh-CN" altLang="en-US">
                <a:latin typeface="Arial" charset="0"/>
                <a:ea typeface="楷体_GB2312" pitchFamily="49" charset="-122"/>
              </a:rPr>
              <a:t>词法符号包括空白符、注释、操作符（运算符）、常数、字符串、标识符及关键字。</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1"/>
                                        </p:tgtEl>
                                        <p:attrNameLst>
                                          <p:attrName>style.visibility</p:attrName>
                                        </p:attrNameLst>
                                      </p:cBhvr>
                                      <p:to>
                                        <p:strVal val="visible"/>
                                      </p:to>
                                    </p:set>
                                    <p:anim calcmode="lin" valueType="num">
                                      <p:cBhvr additive="base">
                                        <p:cTn id="13" dur="500" fill="hold"/>
                                        <p:tgtEl>
                                          <p:spTgt spid="626691"/>
                                        </p:tgtEl>
                                        <p:attrNameLst>
                                          <p:attrName>ppt_x</p:attrName>
                                        </p:attrNameLst>
                                      </p:cBhvr>
                                      <p:tavLst>
                                        <p:tav tm="0">
                                          <p:val>
                                            <p:strVal val="0-#ppt_w/2"/>
                                          </p:val>
                                        </p:tav>
                                        <p:tav tm="100000">
                                          <p:val>
                                            <p:strVal val="#ppt_x"/>
                                          </p:val>
                                        </p:tav>
                                      </p:tavLst>
                                    </p:anim>
                                    <p:anim calcmode="lin" valueType="num">
                                      <p:cBhvr additive="base">
                                        <p:cTn id="14" dur="500" fill="hold"/>
                                        <p:tgtEl>
                                          <p:spTgt spid="626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autoUpdateAnimBg="0"/>
      <p:bldP spid="6266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37AAE8F-DE55-4409-A2D5-B7E2FF0095EE}" type="slidenum">
              <a:rPr lang="ko-KR" altLang="en-US" sz="1600" smtClean="0">
                <a:solidFill>
                  <a:schemeClr val="accent2"/>
                </a:solidFill>
                <a:latin typeface="Verdana" pitchFamily="34" charset="0"/>
                <a:ea typeface="Gulim" pitchFamily="34" charset="-127"/>
              </a:rPr>
              <a:pPr/>
              <a:t>24</a:t>
            </a:fld>
            <a:endParaRPr lang="en-US" altLang="ko-KR" sz="1600" smtClean="0">
              <a:solidFill>
                <a:schemeClr val="accent2"/>
              </a:solidFill>
              <a:latin typeface="Verdana" pitchFamily="34" charset="0"/>
              <a:ea typeface="Gulim" pitchFamily="34" charset="-127"/>
            </a:endParaRPr>
          </a:p>
        </p:txBody>
      </p:sp>
      <p:sp>
        <p:nvSpPr>
          <p:cNvPr id="38915" name="Rectangle 2"/>
          <p:cNvSpPr>
            <a:spLocks noGrp="1" noChangeArrowheads="1"/>
          </p:cNvSpPr>
          <p:nvPr>
            <p:ph type="title"/>
          </p:nvPr>
        </p:nvSpPr>
        <p:spPr>
          <a:xfrm>
            <a:off x="1727200" y="230188"/>
            <a:ext cx="7772400" cy="677862"/>
          </a:xfrm>
        </p:spPr>
        <p:txBody>
          <a:bodyPr/>
          <a:lstStyle/>
          <a:p>
            <a:r>
              <a:rPr lang="zh-CN" altLang="en-US" smtClean="0">
                <a:solidFill>
                  <a:srgbClr val="FFCC00"/>
                </a:solidFill>
                <a:latin typeface="Arial" charset="0"/>
                <a:ea typeface="黑体" pitchFamily="49" charset="-122"/>
              </a:rPr>
              <a:t>二、常数</a:t>
            </a:r>
          </a:p>
        </p:txBody>
      </p:sp>
      <p:graphicFrame>
        <p:nvGraphicFramePr>
          <p:cNvPr id="404543" name="Group 63"/>
          <p:cNvGraphicFramePr>
            <a:graphicFrameLocks noGrp="1"/>
          </p:cNvGraphicFramePr>
          <p:nvPr/>
        </p:nvGraphicFramePr>
        <p:xfrm>
          <a:off x="914400" y="3303588"/>
          <a:ext cx="7400925" cy="2316432"/>
        </p:xfrm>
        <a:graphic>
          <a:graphicData uri="http://schemas.openxmlformats.org/drawingml/2006/table">
            <a:tbl>
              <a:tblPr/>
              <a:tblGrid>
                <a:gridCol w="2787650"/>
                <a:gridCol w="2776538"/>
                <a:gridCol w="1836737"/>
              </a:tblGrid>
              <a:tr h="396186">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整数的</a:t>
                      </a:r>
                      <a:r>
                        <a:rPr kumimoji="0" lang="en-US" altLang="zh-CN" sz="2000" b="1" i="0" u="none" strike="noStrike" cap="none" normalizeH="0" baseline="0" smtClean="0">
                          <a:ln>
                            <a:noFill/>
                          </a:ln>
                          <a:solidFill>
                            <a:srgbClr val="CC3300"/>
                          </a:solidFill>
                          <a:effectLst/>
                          <a:latin typeface="Arial" pitchFamily="34" charset="0"/>
                          <a:ea typeface="楷体_GB2312" pitchFamily="49" charset="-122"/>
                        </a:rPr>
                        <a:t>3</a:t>
                      </a: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种表达方式</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说  明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举  例</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位宽</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进制符号</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 &lt;</a:t>
                      </a:r>
                      <a:r>
                        <a:rPr kumimoji="0" lang="zh-CN" altLang="en-US" sz="1800" b="1" i="0" u="none" strike="noStrike" cap="none" normalizeH="0" baseline="0" smtClean="0">
                          <a:ln>
                            <a:noFill/>
                          </a:ln>
                          <a:solidFill>
                            <a:srgbClr val="CC0066"/>
                          </a:solidFill>
                          <a:effectLst/>
                          <a:latin typeface="Arial" pitchFamily="34" charset="0"/>
                          <a:ea typeface="楷体_GB2312" pitchFamily="49" charset="-122"/>
                        </a:rPr>
                        <a:t>数字</a:t>
                      </a:r>
                      <a:r>
                        <a:rPr kumimoji="0" lang="en-US" altLang="zh-CN" sz="1800" b="1" i="0" u="none" strike="noStrike" cap="none" normalizeH="0" baseline="0" smtClean="0">
                          <a:ln>
                            <a:noFill/>
                          </a:ln>
                          <a:solidFill>
                            <a:srgbClr val="CC0066"/>
                          </a:solidFill>
                          <a:effectLst/>
                          <a:latin typeface="Arial" pitchFamily="34" charset="0"/>
                          <a:ea typeface="楷体_GB2312" pitchFamily="49" charset="-122"/>
                        </a:rPr>
                        <a:t>&gt;</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完整的表达方式</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8’b11000101</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或</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8 ’hc5</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进制符号</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 &lt;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缺省位宽，则位宽由机器系统决定，至少</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32</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位</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hc5</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3999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&lt;</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数字</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&gt;</a:t>
                      </a:r>
                    </a:p>
                  </a:txBody>
                  <a:tcPr marT="45714" marB="45714" horzOverflow="overflow">
                    <a:lnL w="1905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缺省进制为十进制，位宽默认为</a:t>
                      </a: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32</a:t>
                      </a:r>
                      <a:r>
                        <a:rPr kumimoji="0" lang="zh-CN" altLang="en-US" sz="1800" b="1" i="0" u="none" strike="noStrike" cap="none" normalizeH="0" baseline="0" smtClean="0">
                          <a:ln>
                            <a:noFill/>
                          </a:ln>
                          <a:solidFill>
                            <a:schemeClr val="tx1"/>
                          </a:solidFill>
                          <a:effectLst/>
                          <a:latin typeface="Arial" pitchFamily="34" charset="0"/>
                          <a:ea typeface="楷体_GB2312" pitchFamily="49" charset="-122"/>
                        </a:rPr>
                        <a:t>位</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pitchFamily="34" charset="0"/>
                          <a:ea typeface="楷体_GB2312" pitchFamily="49" charset="-122"/>
                        </a:rPr>
                        <a:t>197</a:t>
                      </a:r>
                    </a:p>
                  </a:txBody>
                  <a:tcPr marT="45714" marB="45714" horzOverflow="overflow">
                    <a:lnL w="12700" cap="flat" cmpd="sng" algn="ctr">
                      <a:solidFill>
                        <a:schemeClr val="tx1"/>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a:noFill/>
                    </a:lnTlToBr>
                    <a:lnBlToTr>
                      <a:noFill/>
                    </a:lnBlToTr>
                    <a:solidFill>
                      <a:srgbClr val="FFFFCC"/>
                    </a:solidFill>
                  </a:tcPr>
                </a:tc>
              </a:tr>
            </a:tbl>
          </a:graphicData>
        </a:graphic>
      </p:graphicFrame>
      <p:sp>
        <p:nvSpPr>
          <p:cNvPr id="404506" name="Rectangle 26"/>
          <p:cNvSpPr>
            <a:spLocks noChangeArrowheads="1"/>
          </p:cNvSpPr>
          <p:nvPr/>
        </p:nvSpPr>
        <p:spPr bwMode="auto">
          <a:xfrm>
            <a:off x="708025" y="1116013"/>
            <a:ext cx="7932738" cy="191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0"/>
              </a:spcBef>
              <a:buClr>
                <a:schemeClr val="bg2"/>
              </a:buClr>
              <a:buFont typeface="Wingdings" pitchFamily="2" charset="2"/>
              <a:buChar char="v"/>
            </a:pPr>
            <a:r>
              <a:rPr lang="zh-CN" altLang="en-US" sz="2200">
                <a:latin typeface="楷体_GB2312" pitchFamily="49" charset="-122"/>
                <a:ea typeface="楷体_GB2312" pitchFamily="49" charset="-122"/>
              </a:rPr>
              <a:t>常数包括整数、</a:t>
            </a:r>
            <a:r>
              <a:rPr lang="en-US" altLang="zh-CN" sz="2200">
                <a:latin typeface="Arial" charset="0"/>
                <a:ea typeface="楷体_GB2312" pitchFamily="49" charset="-122"/>
              </a:rPr>
              <a:t>x</a:t>
            </a:r>
            <a:r>
              <a:rPr lang="zh-CN" altLang="en-US" sz="2200">
                <a:latin typeface="Arial" charset="0"/>
                <a:ea typeface="楷体_GB2312" pitchFamily="49" charset="-122"/>
              </a:rPr>
              <a:t>（未知）和</a:t>
            </a:r>
            <a:r>
              <a:rPr lang="en-US" altLang="zh-CN" sz="2200">
                <a:latin typeface="Arial" charset="0"/>
                <a:ea typeface="楷体_GB2312" pitchFamily="49" charset="-122"/>
              </a:rPr>
              <a:t>z</a:t>
            </a:r>
            <a:r>
              <a:rPr lang="zh-CN" altLang="en-US" sz="2200">
                <a:latin typeface="Arial" charset="0"/>
                <a:ea typeface="楷体_GB2312" pitchFamily="49" charset="-122"/>
              </a:rPr>
              <a:t>（</a:t>
            </a:r>
            <a:r>
              <a:rPr lang="zh-CN" altLang="en-US" sz="2200">
                <a:latin typeface="楷体_GB2312" pitchFamily="49" charset="-122"/>
                <a:ea typeface="楷体_GB2312" pitchFamily="49" charset="-122"/>
              </a:rPr>
              <a:t>高阻）值、负数、实数</a:t>
            </a:r>
          </a:p>
          <a:p>
            <a:pPr marL="342900" indent="-342900">
              <a:lnSpc>
                <a:spcPct val="105000"/>
              </a:lnSpc>
              <a:spcBef>
                <a:spcPct val="0"/>
              </a:spcBef>
              <a:buClr>
                <a:schemeClr val="bg2"/>
              </a:buClr>
              <a:buFont typeface="Wingdings" pitchFamily="2" charset="2"/>
              <a:buChar char="v"/>
            </a:pPr>
            <a:r>
              <a:rPr lang="zh-CN" altLang="en-US" sz="2200">
                <a:latin typeface="Arial" charset="0"/>
              </a:rPr>
              <a:t>整数的</a:t>
            </a:r>
            <a:r>
              <a:rPr lang="en-US" altLang="zh-CN" sz="2200">
                <a:solidFill>
                  <a:srgbClr val="CC3300"/>
                </a:solidFill>
                <a:latin typeface="Arial" charset="0"/>
                <a:ea typeface="华文楷体" pitchFamily="2" charset="-122"/>
              </a:rPr>
              <a:t>4</a:t>
            </a:r>
            <a:r>
              <a:rPr lang="zh-CN" altLang="en-US" sz="2200">
                <a:latin typeface="Arial" charset="0"/>
              </a:rPr>
              <a:t>种进制表示形式：</a:t>
            </a:r>
          </a:p>
          <a:p>
            <a:pPr marL="742950" lvl="1" indent="-285750">
              <a:spcBef>
                <a:spcPct val="0"/>
              </a:spcBef>
              <a:buClr>
                <a:srgbClr val="006666"/>
              </a:buClr>
              <a:buSzPct val="80000"/>
              <a:buFont typeface="Wingdings" pitchFamily="2" charset="2"/>
              <a:buChar char="w"/>
            </a:pPr>
            <a:r>
              <a:rPr lang="zh-CN" altLang="en-US" sz="2000">
                <a:latin typeface="Arial" charset="0"/>
              </a:rPr>
              <a:t>二进制整数（</a:t>
            </a:r>
            <a:r>
              <a:rPr lang="en-US" altLang="zh-CN" sz="2000">
                <a:latin typeface="Arial" charset="0"/>
              </a:rPr>
              <a:t>b</a:t>
            </a:r>
            <a:r>
              <a:rPr lang="zh-CN" altLang="en-US" sz="2000">
                <a:latin typeface="Arial" charset="0"/>
              </a:rPr>
              <a:t>或</a:t>
            </a:r>
            <a:r>
              <a:rPr lang="en-US" altLang="zh-CN" sz="2000">
                <a:latin typeface="Arial" charset="0"/>
              </a:rPr>
              <a:t>B</a:t>
            </a:r>
            <a:r>
              <a:rPr lang="zh-CN" altLang="en-US" sz="2000">
                <a:latin typeface="Arial" charset="0"/>
              </a:rPr>
              <a:t>）；</a:t>
            </a:r>
          </a:p>
          <a:p>
            <a:pPr marL="742950" lvl="1" indent="-285750">
              <a:spcBef>
                <a:spcPct val="0"/>
              </a:spcBef>
              <a:buClr>
                <a:srgbClr val="006666"/>
              </a:buClr>
              <a:buSzPct val="80000"/>
              <a:buFont typeface="Wingdings" pitchFamily="2" charset="2"/>
              <a:buChar char="w"/>
            </a:pPr>
            <a:r>
              <a:rPr lang="zh-CN" altLang="en-US" sz="2000">
                <a:latin typeface="Arial" charset="0"/>
              </a:rPr>
              <a:t>十进制整数（</a:t>
            </a:r>
            <a:r>
              <a:rPr lang="en-US" altLang="zh-CN" sz="2000">
                <a:latin typeface="Arial" charset="0"/>
              </a:rPr>
              <a:t>d</a:t>
            </a:r>
            <a:r>
              <a:rPr lang="zh-CN" altLang="en-US" sz="2000">
                <a:latin typeface="Arial" charset="0"/>
              </a:rPr>
              <a:t>或</a:t>
            </a:r>
            <a:r>
              <a:rPr lang="en-US" altLang="zh-CN" sz="2000">
                <a:latin typeface="Arial" charset="0"/>
              </a:rPr>
              <a:t>D</a:t>
            </a:r>
            <a:r>
              <a:rPr lang="zh-CN" altLang="en-US" sz="2000">
                <a:latin typeface="Arial" charset="0"/>
              </a:rPr>
              <a:t>）；</a:t>
            </a:r>
          </a:p>
          <a:p>
            <a:pPr marL="742950" lvl="1" indent="-285750">
              <a:spcBef>
                <a:spcPct val="0"/>
              </a:spcBef>
              <a:buClr>
                <a:srgbClr val="006666"/>
              </a:buClr>
              <a:buSzPct val="80000"/>
              <a:buFont typeface="Wingdings" pitchFamily="2" charset="2"/>
              <a:buChar char="w"/>
            </a:pPr>
            <a:r>
              <a:rPr lang="zh-CN" altLang="en-US" sz="2000">
                <a:latin typeface="Arial" charset="0"/>
              </a:rPr>
              <a:t>十六进制整数（</a:t>
            </a:r>
            <a:r>
              <a:rPr lang="en-US" altLang="zh-CN" sz="2000">
                <a:latin typeface="Arial" charset="0"/>
              </a:rPr>
              <a:t>h</a:t>
            </a:r>
            <a:r>
              <a:rPr lang="zh-CN" altLang="en-US" sz="2000">
                <a:latin typeface="Arial" charset="0"/>
              </a:rPr>
              <a:t>或</a:t>
            </a:r>
            <a:r>
              <a:rPr lang="en-US" altLang="zh-CN" sz="2000">
                <a:latin typeface="Arial" charset="0"/>
              </a:rPr>
              <a:t>H</a:t>
            </a:r>
            <a:r>
              <a:rPr lang="zh-CN" altLang="en-US" sz="2000">
                <a:latin typeface="Arial" charset="0"/>
              </a:rPr>
              <a:t>）；</a:t>
            </a:r>
          </a:p>
          <a:p>
            <a:pPr marL="742950" lvl="1" indent="-285750">
              <a:spcBef>
                <a:spcPct val="0"/>
              </a:spcBef>
              <a:buClr>
                <a:srgbClr val="006666"/>
              </a:buClr>
              <a:buSzPct val="80000"/>
              <a:buFont typeface="Wingdings" pitchFamily="2" charset="2"/>
              <a:buChar char="w"/>
            </a:pPr>
            <a:r>
              <a:rPr lang="zh-CN" altLang="en-US" sz="2000">
                <a:latin typeface="Arial" charset="0"/>
              </a:rPr>
              <a:t>八进制整数（</a:t>
            </a:r>
            <a:r>
              <a:rPr lang="en-US" altLang="zh-CN" sz="2000">
                <a:latin typeface="Arial" charset="0"/>
              </a:rPr>
              <a:t>o</a:t>
            </a:r>
            <a:r>
              <a:rPr lang="zh-CN" altLang="en-US" sz="2000">
                <a:latin typeface="Arial" charset="0"/>
              </a:rPr>
              <a:t>或</a:t>
            </a:r>
            <a:r>
              <a:rPr lang="en-US" altLang="zh-CN" sz="2000">
                <a:latin typeface="Arial" charset="0"/>
              </a:rPr>
              <a:t>O</a:t>
            </a:r>
            <a:r>
              <a:rPr lang="zh-CN" altLang="en-US" sz="2000">
                <a:latin typeface="Arial" charset="0"/>
              </a:rPr>
              <a:t>）。</a:t>
            </a:r>
          </a:p>
        </p:txBody>
      </p:sp>
      <p:sp>
        <p:nvSpPr>
          <p:cNvPr id="404507" name="AutoShape 27"/>
          <p:cNvSpPr>
            <a:spLocks noChangeArrowheads="1"/>
          </p:cNvSpPr>
          <p:nvPr/>
        </p:nvSpPr>
        <p:spPr bwMode="auto">
          <a:xfrm>
            <a:off x="1443038" y="5475288"/>
            <a:ext cx="5772150" cy="151130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en-US" sz="2200">
                <a:latin typeface="楷体_GB2312" pitchFamily="49" charset="-122"/>
                <a:ea typeface="楷体_GB2312" pitchFamily="49" charset="-122"/>
              </a:rPr>
              <a:t>这里位宽指对应二进制数的宽度。</a:t>
            </a:r>
          </a:p>
          <a:p>
            <a:pPr marL="280988" indent="-280988">
              <a:lnSpc>
                <a:spcPct val="105000"/>
              </a:lnSpc>
              <a:spcBef>
                <a:spcPct val="0"/>
              </a:spcBef>
              <a:buClr>
                <a:srgbClr val="FF0066"/>
              </a:buClr>
              <a:buFont typeface="Wingdings" pitchFamily="2" charset="2"/>
              <a:buChar char="v"/>
            </a:pPr>
            <a:r>
              <a:rPr kumimoji="1" lang="zh-CN" altLang="en-US" sz="2200">
                <a:latin typeface="楷体_GB2312" pitchFamily="49" charset="-122"/>
                <a:ea typeface="楷体_GB2312" pitchFamily="49" charset="-122"/>
              </a:rPr>
              <a:t>整数型常量是可以综合的，而实数型和字符串型常量都是不可综合的</a:t>
            </a:r>
          </a:p>
        </p:txBody>
      </p:sp>
      <p:sp>
        <p:nvSpPr>
          <p:cNvPr id="404540" name="AutoShape 60"/>
          <p:cNvSpPr>
            <a:spLocks noChangeArrowheads="1"/>
          </p:cNvSpPr>
          <p:nvPr/>
        </p:nvSpPr>
        <p:spPr bwMode="auto">
          <a:xfrm rot="-479700">
            <a:off x="5226050" y="2038350"/>
            <a:ext cx="3657600" cy="11826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a:solidFill>
                  <a:srgbClr val="CC0000"/>
                </a:solidFill>
                <a:latin typeface="华文新魏" pitchFamily="2" charset="-122"/>
                <a:ea typeface="华文新魏" pitchFamily="2" charset="-122"/>
              </a:rPr>
              <a:t>建议最好写明位宽和进制</a:t>
            </a:r>
            <a:r>
              <a:rPr lang="en-US" altLang="zh-CN" sz="2000">
                <a:solidFill>
                  <a:srgbClr val="CC0000"/>
                </a:solidFill>
                <a:latin typeface="Times New Roman"/>
                <a:ea typeface="华文新魏" pitchFamily="2" charset="-122"/>
              </a:rPr>
              <a:t>——</a:t>
            </a:r>
            <a:r>
              <a:rPr lang="zh-CN" altLang="en-US" sz="2000">
                <a:solidFill>
                  <a:srgbClr val="CC0000"/>
                </a:solidFill>
                <a:latin typeface="华文新魏" pitchFamily="2" charset="-122"/>
                <a:ea typeface="华文新魏" pitchFamily="2" charset="-122"/>
              </a:rPr>
              <a:t>清楚，不易出错！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4506"/>
                                        </p:tgtEl>
                                        <p:attrNameLst>
                                          <p:attrName>style.visibility</p:attrName>
                                        </p:attrNameLst>
                                      </p:cBhvr>
                                      <p:to>
                                        <p:strVal val="visible"/>
                                      </p:to>
                                    </p:set>
                                    <p:anim calcmode="lin" valueType="num">
                                      <p:cBhvr additive="base">
                                        <p:cTn id="7" dur="500" fill="hold"/>
                                        <p:tgtEl>
                                          <p:spTgt spid="404506"/>
                                        </p:tgtEl>
                                        <p:attrNameLst>
                                          <p:attrName>ppt_x</p:attrName>
                                        </p:attrNameLst>
                                      </p:cBhvr>
                                      <p:tavLst>
                                        <p:tav tm="0">
                                          <p:val>
                                            <p:strVal val="0-#ppt_w/2"/>
                                          </p:val>
                                        </p:tav>
                                        <p:tav tm="100000">
                                          <p:val>
                                            <p:strVal val="#ppt_x"/>
                                          </p:val>
                                        </p:tav>
                                      </p:tavLst>
                                    </p:anim>
                                    <p:anim calcmode="lin" valueType="num">
                                      <p:cBhvr additive="base">
                                        <p:cTn id="8" dur="500" fill="hold"/>
                                        <p:tgtEl>
                                          <p:spTgt spid="404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404543"/>
                                        </p:tgtEl>
                                        <p:attrNameLst>
                                          <p:attrName>style.visibility</p:attrName>
                                        </p:attrNameLst>
                                      </p:cBhvr>
                                      <p:to>
                                        <p:strVal val="visible"/>
                                      </p:to>
                                    </p:set>
                                    <p:anim calcmode="lin" valueType="num">
                                      <p:cBhvr additive="base">
                                        <p:cTn id="13" dur="500" fill="hold"/>
                                        <p:tgtEl>
                                          <p:spTgt spid="404543"/>
                                        </p:tgtEl>
                                        <p:attrNameLst>
                                          <p:attrName>ppt_x</p:attrName>
                                        </p:attrNameLst>
                                      </p:cBhvr>
                                      <p:tavLst>
                                        <p:tav tm="0">
                                          <p:val>
                                            <p:strVal val="0-#ppt_w/2"/>
                                          </p:val>
                                        </p:tav>
                                        <p:tav tm="100000">
                                          <p:val>
                                            <p:strVal val="#ppt_x"/>
                                          </p:val>
                                        </p:tav>
                                      </p:tavLst>
                                    </p:anim>
                                    <p:anim calcmode="lin" valueType="num">
                                      <p:cBhvr additive="base">
                                        <p:cTn id="14" dur="500" fill="hold"/>
                                        <p:tgtEl>
                                          <p:spTgt spid="4045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04507"/>
                                        </p:tgtEl>
                                        <p:attrNameLst>
                                          <p:attrName>style.visibility</p:attrName>
                                        </p:attrNameLst>
                                      </p:cBhvr>
                                      <p:to>
                                        <p:strVal val="visible"/>
                                      </p:to>
                                    </p:set>
                                    <p:animEffect transition="in" filter="barn(outVertical)">
                                      <p:cBhvr>
                                        <p:cTn id="19" dur="500"/>
                                        <p:tgtEl>
                                          <p:spTgt spid="4045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04540"/>
                                        </p:tgtEl>
                                        <p:attrNameLst>
                                          <p:attrName>style.visibility</p:attrName>
                                        </p:attrNameLst>
                                      </p:cBhvr>
                                      <p:to>
                                        <p:strVal val="visible"/>
                                      </p:to>
                                    </p:set>
                                    <p:anim calcmode="lin" valueType="num">
                                      <p:cBhvr>
                                        <p:cTn id="24" dur="500" fill="hold"/>
                                        <p:tgtEl>
                                          <p:spTgt spid="404540"/>
                                        </p:tgtEl>
                                        <p:attrNameLst>
                                          <p:attrName>ppt_w</p:attrName>
                                        </p:attrNameLst>
                                      </p:cBhvr>
                                      <p:tavLst>
                                        <p:tav tm="0">
                                          <p:val>
                                            <p:fltVal val="0"/>
                                          </p:val>
                                        </p:tav>
                                        <p:tav tm="100000">
                                          <p:val>
                                            <p:strVal val="#ppt_w"/>
                                          </p:val>
                                        </p:tav>
                                      </p:tavLst>
                                    </p:anim>
                                    <p:anim calcmode="lin" valueType="num">
                                      <p:cBhvr>
                                        <p:cTn id="25" dur="500" fill="hold"/>
                                        <p:tgtEl>
                                          <p:spTgt spid="404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6" grpId="0" autoUpdateAnimBg="0"/>
      <p:bldP spid="404507" grpId="0" animBg="1" autoUpdateAnimBg="0"/>
      <p:bldP spid="40454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1078662-4934-41CE-9F85-17D2363B7BB2}" type="slidenum">
              <a:rPr lang="ko-KR" altLang="en-US" sz="1600" smtClean="0">
                <a:solidFill>
                  <a:schemeClr val="accent2"/>
                </a:solidFill>
                <a:latin typeface="Verdana" pitchFamily="34" charset="0"/>
                <a:ea typeface="Gulim" pitchFamily="34" charset="-127"/>
              </a:rPr>
              <a:pPr/>
              <a:t>25</a:t>
            </a:fld>
            <a:endParaRPr lang="en-US" altLang="ko-KR" sz="1600" smtClean="0">
              <a:solidFill>
                <a:schemeClr val="accent2"/>
              </a:solidFill>
              <a:latin typeface="Verdana" pitchFamily="34" charset="0"/>
              <a:ea typeface="Gulim" pitchFamily="34" charset="-127"/>
            </a:endParaRPr>
          </a:p>
        </p:txBody>
      </p:sp>
      <p:sp>
        <p:nvSpPr>
          <p:cNvPr id="39939" name="Rectangle 2"/>
          <p:cNvSpPr>
            <a:spLocks noGrp="1" noChangeArrowheads="1"/>
          </p:cNvSpPr>
          <p:nvPr>
            <p:ph type="title"/>
          </p:nvPr>
        </p:nvSpPr>
        <p:spPr>
          <a:xfrm>
            <a:off x="1835150" y="242888"/>
            <a:ext cx="7772400" cy="677862"/>
          </a:xfrm>
        </p:spPr>
        <p:txBody>
          <a:bodyPr/>
          <a:lstStyle/>
          <a:p>
            <a:r>
              <a:rPr lang="en-US" altLang="zh-CN" smtClean="0">
                <a:solidFill>
                  <a:srgbClr val="FFCC00"/>
                </a:solidFill>
                <a:latin typeface="Arial" charset="0"/>
                <a:ea typeface="黑体" pitchFamily="49" charset="-122"/>
              </a:rPr>
              <a:t>x</a:t>
            </a:r>
            <a:r>
              <a:rPr lang="zh-CN" altLang="en-US" smtClean="0">
                <a:solidFill>
                  <a:srgbClr val="FFCC00"/>
                </a:solidFill>
                <a:latin typeface="Arial" charset="0"/>
                <a:ea typeface="黑体" pitchFamily="49" charset="-122"/>
              </a:rPr>
              <a:t>和</a:t>
            </a:r>
            <a:r>
              <a:rPr lang="en-US" altLang="zh-CN" smtClean="0">
                <a:solidFill>
                  <a:srgbClr val="FFCC00"/>
                </a:solidFill>
                <a:latin typeface="Arial" charset="0"/>
                <a:ea typeface="黑体" pitchFamily="49" charset="-122"/>
              </a:rPr>
              <a:t>z</a:t>
            </a:r>
            <a:r>
              <a:rPr lang="zh-CN" altLang="en-US" smtClean="0">
                <a:solidFill>
                  <a:srgbClr val="FFCC00"/>
                </a:solidFill>
                <a:latin typeface="Arial" charset="0"/>
                <a:ea typeface="黑体" pitchFamily="49" charset="-122"/>
              </a:rPr>
              <a:t>值</a:t>
            </a:r>
          </a:p>
        </p:txBody>
      </p:sp>
      <p:sp>
        <p:nvSpPr>
          <p:cNvPr id="406531" name="Rectangle 3"/>
          <p:cNvSpPr>
            <a:spLocks noGrp="1" noChangeArrowheads="1"/>
          </p:cNvSpPr>
          <p:nvPr>
            <p:ph type="body" idx="1"/>
          </p:nvPr>
        </p:nvSpPr>
        <p:spPr>
          <a:xfrm>
            <a:off x="317500" y="1116013"/>
            <a:ext cx="7761288" cy="1384300"/>
          </a:xfrm>
        </p:spPr>
        <p:txBody>
          <a:bodyPr/>
          <a:lstStyle/>
          <a:p>
            <a:pPr algn="just">
              <a:lnSpc>
                <a:spcPct val="110000"/>
              </a:lnSpc>
              <a:spcBef>
                <a:spcPct val="0"/>
              </a:spcBef>
            </a:pPr>
            <a:r>
              <a:rPr lang="en-US" altLang="zh-CN" sz="2400" smtClean="0">
                <a:latin typeface="Arial" charset="0"/>
                <a:ea typeface="宋体" charset="-122"/>
              </a:rPr>
              <a:t>x</a:t>
            </a:r>
            <a:r>
              <a:rPr lang="zh-CN" altLang="en-US" sz="2400" smtClean="0">
                <a:latin typeface="Arial" charset="0"/>
                <a:ea typeface="宋体" charset="-122"/>
              </a:rPr>
              <a:t>和</a:t>
            </a:r>
            <a:r>
              <a:rPr lang="en-US" altLang="zh-CN" sz="2400" smtClean="0">
                <a:latin typeface="Arial" charset="0"/>
                <a:ea typeface="宋体" charset="-122"/>
              </a:rPr>
              <a:t>z</a:t>
            </a:r>
            <a:r>
              <a:rPr lang="zh-CN" altLang="en-US" sz="2400" smtClean="0">
                <a:latin typeface="Arial" charset="0"/>
                <a:ea typeface="宋体" charset="-122"/>
              </a:rPr>
              <a:t>值</a:t>
            </a:r>
          </a:p>
          <a:p>
            <a:pPr lvl="1" algn="just">
              <a:lnSpc>
                <a:spcPct val="110000"/>
              </a:lnSpc>
              <a:spcBef>
                <a:spcPct val="0"/>
              </a:spcBef>
            </a:pPr>
            <a:r>
              <a:rPr lang="en-US" altLang="zh-CN" smtClean="0">
                <a:latin typeface="Arial" charset="0"/>
                <a:ea typeface="宋体" charset="-122"/>
              </a:rPr>
              <a:t>x</a:t>
            </a:r>
            <a:r>
              <a:rPr lang="zh-CN" altLang="en-US" smtClean="0">
                <a:latin typeface="Arial" charset="0"/>
                <a:ea typeface="宋体" charset="-122"/>
              </a:rPr>
              <a:t>表示不定值，</a:t>
            </a:r>
            <a:r>
              <a:rPr lang="en-US" altLang="zh-CN" smtClean="0">
                <a:latin typeface="Arial" charset="0"/>
                <a:ea typeface="宋体" charset="-122"/>
              </a:rPr>
              <a:t>z</a:t>
            </a:r>
            <a:r>
              <a:rPr lang="zh-CN" altLang="en-US" smtClean="0">
                <a:latin typeface="Arial" charset="0"/>
                <a:ea typeface="宋体" charset="-122"/>
              </a:rPr>
              <a:t>表示高阻值；</a:t>
            </a:r>
          </a:p>
          <a:p>
            <a:pPr lvl="1" algn="just">
              <a:lnSpc>
                <a:spcPct val="110000"/>
              </a:lnSpc>
              <a:spcBef>
                <a:spcPct val="0"/>
              </a:spcBef>
            </a:pPr>
            <a:r>
              <a:rPr lang="en-US" altLang="zh-CN" smtClean="0">
                <a:latin typeface="Arial" charset="0"/>
                <a:ea typeface="宋体" charset="-122"/>
              </a:rPr>
              <a:t>x</a:t>
            </a:r>
            <a:r>
              <a:rPr lang="zh-CN" altLang="en-US" smtClean="0">
                <a:latin typeface="Arial" charset="0"/>
                <a:ea typeface="宋体" charset="-122"/>
              </a:rPr>
              <a:t>和</a:t>
            </a:r>
            <a:r>
              <a:rPr lang="en-US" altLang="zh-CN" smtClean="0">
                <a:latin typeface="Arial" charset="0"/>
                <a:ea typeface="宋体" charset="-122"/>
              </a:rPr>
              <a:t>z</a:t>
            </a:r>
            <a:r>
              <a:rPr lang="zh-CN" altLang="en-US" smtClean="0">
                <a:latin typeface="Arial" charset="0"/>
                <a:ea typeface="宋体" charset="-122"/>
              </a:rPr>
              <a:t>代表的二进制位数取决于所用的进制 </a:t>
            </a:r>
          </a:p>
        </p:txBody>
      </p:sp>
      <p:sp>
        <p:nvSpPr>
          <p:cNvPr id="406532" name="Rectangle 4"/>
          <p:cNvSpPr>
            <a:spLocks noChangeArrowheads="1"/>
          </p:cNvSpPr>
          <p:nvPr/>
        </p:nvSpPr>
        <p:spPr bwMode="auto">
          <a:xfrm>
            <a:off x="442913" y="2457450"/>
            <a:ext cx="8701087" cy="237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spcBef>
                <a:spcPct val="0"/>
              </a:spcBef>
              <a:buClr>
                <a:srgbClr val="FF0000"/>
              </a:buClr>
              <a:buSzPct val="80000"/>
              <a:buFont typeface="Wingdings" pitchFamily="2" charset="2"/>
              <a:buNone/>
            </a:pPr>
            <a:r>
              <a:rPr lang="zh-CN" altLang="en-US" sz="2000">
                <a:latin typeface="Arial" charset="0"/>
              </a:rPr>
              <a:t>“</a:t>
            </a:r>
            <a:r>
              <a:rPr lang="zh-CN" altLang="en-US" sz="2000">
                <a:solidFill>
                  <a:srgbClr val="CC3300"/>
                </a:solidFill>
                <a:latin typeface="Arial" charset="0"/>
              </a:rPr>
              <a:t>？</a:t>
            </a:r>
            <a:r>
              <a:rPr lang="zh-CN" altLang="en-US" sz="2000">
                <a:latin typeface="Arial" charset="0"/>
              </a:rPr>
              <a:t>”是</a:t>
            </a:r>
            <a:r>
              <a:rPr lang="en-US" altLang="zh-CN" sz="2000">
                <a:latin typeface="Arial" charset="0"/>
              </a:rPr>
              <a:t>z</a:t>
            </a:r>
            <a:r>
              <a:rPr lang="zh-CN" altLang="en-US" sz="2000">
                <a:latin typeface="Arial" charset="0"/>
              </a:rPr>
              <a:t>的另一种表示符号，建议在</a:t>
            </a:r>
            <a:r>
              <a:rPr lang="en-US" altLang="zh-CN" sz="2000">
                <a:latin typeface="Arial" charset="0"/>
              </a:rPr>
              <a:t>case</a:t>
            </a:r>
            <a:r>
              <a:rPr lang="zh-CN" altLang="en-US" sz="2000">
                <a:latin typeface="Arial" charset="0"/>
              </a:rPr>
              <a:t>语句中使用</a:t>
            </a:r>
            <a:r>
              <a:rPr lang="zh-CN" altLang="en-US" sz="2000">
                <a:solidFill>
                  <a:srgbClr val="CC3300"/>
                </a:solidFill>
                <a:latin typeface="Arial" charset="0"/>
              </a:rPr>
              <a:t>？</a:t>
            </a:r>
            <a:r>
              <a:rPr lang="zh-CN" altLang="en-US" sz="2000">
                <a:latin typeface="Arial" charset="0"/>
              </a:rPr>
              <a:t>表示高阻态</a:t>
            </a:r>
            <a:r>
              <a:rPr lang="en-US" altLang="zh-CN" sz="2000">
                <a:solidFill>
                  <a:srgbClr val="CC3300"/>
                </a:solidFill>
                <a:latin typeface="Arial" charset="0"/>
              </a:rPr>
              <a:t>z</a:t>
            </a:r>
          </a:p>
          <a:p>
            <a:pPr marL="1143000" lvl="2" indent="-228600">
              <a:spcBef>
                <a:spcPct val="0"/>
              </a:spcBef>
              <a:buClr>
                <a:srgbClr val="FF9900"/>
              </a:buClr>
              <a:buFontTx/>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charset="0"/>
              </a:rPr>
              <a:t>2.17 </a:t>
            </a:r>
            <a:r>
              <a:rPr kumimoji="1" lang="en-US" altLang="zh-CN" sz="2000">
                <a:solidFill>
                  <a:srgbClr val="FF0066"/>
                </a:solidFill>
              </a:rPr>
              <a:t>】</a:t>
            </a:r>
            <a:r>
              <a:rPr lang="en-US" altLang="zh-CN" sz="2000">
                <a:latin typeface="Arial" charset="0"/>
                <a:ea typeface="方正姚体" pitchFamily="2" charset="-122"/>
              </a:rPr>
              <a:t>casez (select)</a:t>
            </a:r>
          </a:p>
          <a:p>
            <a:pPr marL="1143000" lvl="2" indent="-228600">
              <a:spcBef>
                <a:spcPct val="0"/>
              </a:spcBef>
              <a:buClr>
                <a:srgbClr val="FF9900"/>
              </a:buClr>
              <a:buFontTx/>
              <a:buNone/>
            </a:pPr>
            <a:r>
              <a:rPr lang="en-US" altLang="zh-CN" sz="2000">
                <a:latin typeface="Arial" charset="0"/>
                <a:ea typeface="方正姚体" pitchFamily="2" charset="-122"/>
              </a:rPr>
              <a:t>                      4’b???1: out = a;</a:t>
            </a:r>
          </a:p>
          <a:p>
            <a:pPr marL="1143000" lvl="2" indent="-228600">
              <a:spcBef>
                <a:spcPct val="0"/>
              </a:spcBef>
              <a:buClr>
                <a:srgbClr val="FF9900"/>
              </a:buClr>
              <a:buFontTx/>
              <a:buNone/>
            </a:pPr>
            <a:r>
              <a:rPr lang="en-US" altLang="zh-CN" sz="2000">
                <a:latin typeface="Arial" charset="0"/>
                <a:ea typeface="方正姚体" pitchFamily="2" charset="-122"/>
              </a:rPr>
              <a:t>                      4’b??1?: out = b;</a:t>
            </a:r>
          </a:p>
          <a:p>
            <a:pPr marL="1143000" lvl="2" indent="-228600">
              <a:spcBef>
                <a:spcPct val="0"/>
              </a:spcBef>
              <a:buClr>
                <a:srgbClr val="FF9900"/>
              </a:buClr>
              <a:buFontTx/>
              <a:buNone/>
            </a:pPr>
            <a:r>
              <a:rPr lang="en-US" altLang="zh-CN" sz="2000">
                <a:latin typeface="Arial" charset="0"/>
                <a:ea typeface="方正姚体" pitchFamily="2" charset="-122"/>
              </a:rPr>
              <a:t>                      4’b?1??: out = c;</a:t>
            </a:r>
          </a:p>
          <a:p>
            <a:pPr marL="1143000" lvl="2" indent="-228600">
              <a:spcBef>
                <a:spcPct val="0"/>
              </a:spcBef>
              <a:buClr>
                <a:srgbClr val="FF9900"/>
              </a:buClr>
              <a:buFontTx/>
              <a:buNone/>
            </a:pPr>
            <a:r>
              <a:rPr lang="en-US" altLang="zh-CN" sz="2000">
                <a:latin typeface="Arial" charset="0"/>
                <a:ea typeface="方正姚体" pitchFamily="2" charset="-122"/>
              </a:rPr>
              <a:t>                      4’b1???: out = d;</a:t>
            </a:r>
          </a:p>
          <a:p>
            <a:pPr marL="1143000" lvl="2" indent="-228600">
              <a:spcBef>
                <a:spcPct val="0"/>
              </a:spcBef>
              <a:buClr>
                <a:srgbClr val="FF9900"/>
              </a:buClr>
              <a:buFontTx/>
              <a:buNone/>
            </a:pPr>
            <a:r>
              <a:rPr lang="en-US" altLang="zh-CN" sz="2000">
                <a:latin typeface="Arial" charset="0"/>
                <a:ea typeface="方正姚体" pitchFamily="2" charset="-122"/>
              </a:rPr>
              <a:t>                  endcase</a:t>
            </a:r>
          </a:p>
        </p:txBody>
      </p:sp>
      <p:sp>
        <p:nvSpPr>
          <p:cNvPr id="406533" name="Rectangle 5"/>
          <p:cNvSpPr>
            <a:spLocks noChangeArrowheads="1"/>
          </p:cNvSpPr>
          <p:nvPr/>
        </p:nvSpPr>
        <p:spPr bwMode="auto">
          <a:xfrm>
            <a:off x="447675" y="4691063"/>
            <a:ext cx="7632700" cy="188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a:t>负数</a:t>
            </a:r>
          </a:p>
          <a:p>
            <a:pPr marL="742950" lvl="1" indent="-285750">
              <a:spcBef>
                <a:spcPct val="0"/>
              </a:spcBef>
              <a:buClr>
                <a:srgbClr val="006666"/>
              </a:buClr>
              <a:buSzPct val="110000"/>
              <a:buFont typeface="Wingdings" pitchFamily="2" charset="2"/>
              <a:buChar char="w"/>
            </a:pPr>
            <a:r>
              <a:rPr lang="zh-CN" altLang="en-US" sz="2200">
                <a:latin typeface="Arial" charset="0"/>
              </a:rPr>
              <a:t>在位宽前加一个负号，即表示负数</a:t>
            </a:r>
            <a:r>
              <a:rPr kumimoji="1" lang="zh-CN" altLang="en-US">
                <a:latin typeface="Arial" charset="0"/>
              </a:rPr>
              <a:t>，</a:t>
            </a:r>
            <a:r>
              <a:rPr lang="zh-CN" altLang="en-US" sz="2200">
                <a:latin typeface="Arial" charset="0"/>
              </a:rPr>
              <a:t>负数通常表示为该负数的二进制补码</a:t>
            </a:r>
          </a:p>
          <a:p>
            <a:pPr marL="742950" lvl="1" indent="-285750">
              <a:spcBef>
                <a:spcPct val="0"/>
              </a:spcBef>
              <a:buClr>
                <a:srgbClr val="006666"/>
              </a:buClr>
              <a:buSzPct val="110000"/>
              <a:buFont typeface="Wingdings" pitchFamily="2" charset="2"/>
              <a:buChar char="w"/>
            </a:pPr>
            <a:r>
              <a:rPr lang="zh-CN" altLang="en-US" sz="2200">
                <a:latin typeface="Arial" charset="0"/>
              </a:rPr>
              <a:t>如：</a:t>
            </a:r>
            <a:r>
              <a:rPr lang="en-US" altLang="zh-CN" sz="2200">
                <a:latin typeface="Arial" charset="0"/>
              </a:rPr>
              <a:t>-8’d5    //-5</a:t>
            </a:r>
            <a:r>
              <a:rPr lang="zh-CN" altLang="en-US" sz="2200">
                <a:latin typeface="Arial" charset="0"/>
              </a:rPr>
              <a:t>的补码，</a:t>
            </a:r>
            <a:r>
              <a:rPr lang="en-US" altLang="zh-CN" sz="2200">
                <a:latin typeface="Arial" charset="0"/>
              </a:rPr>
              <a:t>= 8‘b11111011</a:t>
            </a:r>
            <a:endParaRPr lang="zh-CN" altLang="en-US" sz="22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6531"/>
                                        </p:tgtEl>
                                        <p:attrNameLst>
                                          <p:attrName>style.visibility</p:attrName>
                                        </p:attrNameLst>
                                      </p:cBhvr>
                                      <p:to>
                                        <p:strVal val="visible"/>
                                      </p:to>
                                    </p:set>
                                    <p:anim calcmode="lin" valueType="num">
                                      <p:cBhvr additive="base">
                                        <p:cTn id="7" dur="500" fill="hold"/>
                                        <p:tgtEl>
                                          <p:spTgt spid="406531"/>
                                        </p:tgtEl>
                                        <p:attrNameLst>
                                          <p:attrName>ppt_x</p:attrName>
                                        </p:attrNameLst>
                                      </p:cBhvr>
                                      <p:tavLst>
                                        <p:tav tm="0">
                                          <p:val>
                                            <p:strVal val="0-#ppt_w/2"/>
                                          </p:val>
                                        </p:tav>
                                        <p:tav tm="100000">
                                          <p:val>
                                            <p:strVal val="#ppt_x"/>
                                          </p:val>
                                        </p:tav>
                                      </p:tavLst>
                                    </p:anim>
                                    <p:anim calcmode="lin" valueType="num">
                                      <p:cBhvr additive="base">
                                        <p:cTn id="8" dur="500" fill="hold"/>
                                        <p:tgtEl>
                                          <p:spTgt spid="4065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2">
                                            <p:txEl>
                                              <p:pRg st="0" end="0"/>
                                            </p:txEl>
                                          </p:spTgt>
                                        </p:tgtEl>
                                        <p:attrNameLst>
                                          <p:attrName>style.visibility</p:attrName>
                                        </p:attrNameLst>
                                      </p:cBhvr>
                                      <p:to>
                                        <p:strVal val="visible"/>
                                      </p:to>
                                    </p:set>
                                    <p:anim calcmode="lin" valueType="num">
                                      <p:cBhvr additive="base">
                                        <p:cTn id="13" dur="500" fill="hold"/>
                                        <p:tgtEl>
                                          <p:spTgt spid="40653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2">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6532">
                                            <p:txEl>
                                              <p:pRg st="1" end="1"/>
                                            </p:txEl>
                                          </p:spTgt>
                                        </p:tgtEl>
                                        <p:attrNameLst>
                                          <p:attrName>style.visibility</p:attrName>
                                        </p:attrNameLst>
                                      </p:cBhvr>
                                      <p:to>
                                        <p:strVal val="visible"/>
                                      </p:to>
                                    </p:set>
                                    <p:anim calcmode="lin" valueType="num">
                                      <p:cBhvr additive="base">
                                        <p:cTn id="17" dur="500" fill="hold"/>
                                        <p:tgtEl>
                                          <p:spTgt spid="40653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6532">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6532">
                                            <p:txEl>
                                              <p:pRg st="2" end="2"/>
                                            </p:txEl>
                                          </p:spTgt>
                                        </p:tgtEl>
                                        <p:attrNameLst>
                                          <p:attrName>style.visibility</p:attrName>
                                        </p:attrNameLst>
                                      </p:cBhvr>
                                      <p:to>
                                        <p:strVal val="visible"/>
                                      </p:to>
                                    </p:set>
                                    <p:anim calcmode="lin" valueType="num">
                                      <p:cBhvr additive="base">
                                        <p:cTn id="21" dur="500" fill="hold"/>
                                        <p:tgtEl>
                                          <p:spTgt spid="406532">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6532">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6532">
                                            <p:txEl>
                                              <p:pRg st="3" end="3"/>
                                            </p:txEl>
                                          </p:spTgt>
                                        </p:tgtEl>
                                        <p:attrNameLst>
                                          <p:attrName>style.visibility</p:attrName>
                                        </p:attrNameLst>
                                      </p:cBhvr>
                                      <p:to>
                                        <p:strVal val="visible"/>
                                      </p:to>
                                    </p:set>
                                    <p:anim calcmode="lin" valueType="num">
                                      <p:cBhvr additive="base">
                                        <p:cTn id="25" dur="500" fill="hold"/>
                                        <p:tgtEl>
                                          <p:spTgt spid="4065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6532">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06532">
                                            <p:txEl>
                                              <p:pRg st="4" end="4"/>
                                            </p:txEl>
                                          </p:spTgt>
                                        </p:tgtEl>
                                        <p:attrNameLst>
                                          <p:attrName>style.visibility</p:attrName>
                                        </p:attrNameLst>
                                      </p:cBhvr>
                                      <p:to>
                                        <p:strVal val="visible"/>
                                      </p:to>
                                    </p:set>
                                    <p:anim calcmode="lin" valueType="num">
                                      <p:cBhvr additive="base">
                                        <p:cTn id="29" dur="500" fill="hold"/>
                                        <p:tgtEl>
                                          <p:spTgt spid="40653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653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06532">
                                            <p:txEl>
                                              <p:pRg st="5" end="5"/>
                                            </p:txEl>
                                          </p:spTgt>
                                        </p:tgtEl>
                                        <p:attrNameLst>
                                          <p:attrName>style.visibility</p:attrName>
                                        </p:attrNameLst>
                                      </p:cBhvr>
                                      <p:to>
                                        <p:strVal val="visible"/>
                                      </p:to>
                                    </p:set>
                                    <p:anim calcmode="lin" valueType="num">
                                      <p:cBhvr additive="base">
                                        <p:cTn id="33" dur="500" fill="hold"/>
                                        <p:tgtEl>
                                          <p:spTgt spid="406532">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0653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06532">
                                            <p:txEl>
                                              <p:pRg st="6" end="6"/>
                                            </p:txEl>
                                          </p:spTgt>
                                        </p:tgtEl>
                                        <p:attrNameLst>
                                          <p:attrName>style.visibility</p:attrName>
                                        </p:attrNameLst>
                                      </p:cBhvr>
                                      <p:to>
                                        <p:strVal val="visible"/>
                                      </p:to>
                                    </p:set>
                                    <p:anim calcmode="lin" valueType="num">
                                      <p:cBhvr additive="base">
                                        <p:cTn id="37" dur="500" fill="hold"/>
                                        <p:tgtEl>
                                          <p:spTgt spid="40653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65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6533"/>
                                        </p:tgtEl>
                                        <p:attrNameLst>
                                          <p:attrName>style.visibility</p:attrName>
                                        </p:attrNameLst>
                                      </p:cBhvr>
                                      <p:to>
                                        <p:strVal val="visible"/>
                                      </p:to>
                                    </p:set>
                                    <p:anim calcmode="lin" valueType="num">
                                      <p:cBhvr additive="base">
                                        <p:cTn id="43" dur="500" fill="hold"/>
                                        <p:tgtEl>
                                          <p:spTgt spid="406533"/>
                                        </p:tgtEl>
                                        <p:attrNameLst>
                                          <p:attrName>ppt_x</p:attrName>
                                        </p:attrNameLst>
                                      </p:cBhvr>
                                      <p:tavLst>
                                        <p:tav tm="0">
                                          <p:val>
                                            <p:strVal val="0-#ppt_w/2"/>
                                          </p:val>
                                        </p:tav>
                                        <p:tav tm="100000">
                                          <p:val>
                                            <p:strVal val="#ppt_x"/>
                                          </p:val>
                                        </p:tav>
                                      </p:tavLst>
                                    </p:anim>
                                    <p:anim calcmode="lin" valueType="num">
                                      <p:cBhvr additive="base">
                                        <p:cTn id="44"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autoUpdateAnimBg="0"/>
      <p:bldP spid="406532" grpId="0" build="p" bldLvl="2" autoUpdateAnimBg="0"/>
      <p:bldP spid="40653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87F2F24-30C0-4FC7-BFA3-D7AC957363B7}" type="slidenum">
              <a:rPr lang="ko-KR" altLang="en-US" sz="1600" smtClean="0">
                <a:solidFill>
                  <a:schemeClr val="accent2"/>
                </a:solidFill>
                <a:latin typeface="Verdana" pitchFamily="34" charset="0"/>
                <a:ea typeface="Gulim" pitchFamily="34" charset="-127"/>
              </a:rPr>
              <a:pPr/>
              <a:t>26</a:t>
            </a:fld>
            <a:endParaRPr lang="en-US" altLang="ko-KR" sz="1600" smtClean="0">
              <a:solidFill>
                <a:schemeClr val="accent2"/>
              </a:solidFill>
              <a:latin typeface="Verdana" pitchFamily="34" charset="0"/>
              <a:ea typeface="Gulim" pitchFamily="34" charset="-127"/>
            </a:endParaRPr>
          </a:p>
        </p:txBody>
      </p:sp>
      <p:sp>
        <p:nvSpPr>
          <p:cNvPr id="40963" name="Rectangle 2"/>
          <p:cNvSpPr>
            <a:spLocks noGrp="1" noChangeArrowheads="1"/>
          </p:cNvSpPr>
          <p:nvPr>
            <p:ph type="title" idx="4294967295"/>
          </p:nvPr>
        </p:nvSpPr>
        <p:spPr>
          <a:xfrm>
            <a:off x="1800225" y="222250"/>
            <a:ext cx="5911850" cy="677863"/>
          </a:xfrm>
        </p:spPr>
        <p:txBody>
          <a:bodyPr anchor="b"/>
          <a:lstStyle/>
          <a:p>
            <a:r>
              <a:rPr lang="zh-CN" altLang="en-US" smtClean="0">
                <a:solidFill>
                  <a:srgbClr val="FFCC00"/>
                </a:solidFill>
                <a:latin typeface="Arial" charset="0"/>
                <a:ea typeface="黑体" pitchFamily="49" charset="-122"/>
              </a:rPr>
              <a:t>实数（</a:t>
            </a:r>
            <a:r>
              <a:rPr lang="en-US" altLang="zh-CN" smtClean="0">
                <a:solidFill>
                  <a:srgbClr val="FFCC00"/>
                </a:solidFill>
                <a:latin typeface="Arial" charset="0"/>
                <a:ea typeface="黑体" pitchFamily="49" charset="-122"/>
              </a:rPr>
              <a:t>Real</a:t>
            </a:r>
            <a:r>
              <a:rPr lang="zh-CN" altLang="en-US" smtClean="0">
                <a:solidFill>
                  <a:srgbClr val="FFCC00"/>
                </a:solidFill>
                <a:latin typeface="Arial" charset="0"/>
                <a:ea typeface="黑体" pitchFamily="49" charset="-122"/>
              </a:rPr>
              <a:t>）</a:t>
            </a:r>
          </a:p>
        </p:txBody>
      </p:sp>
      <p:sp>
        <p:nvSpPr>
          <p:cNvPr id="408579" name="Rectangle 3"/>
          <p:cNvSpPr>
            <a:spLocks noGrp="1" noChangeArrowheads="1"/>
          </p:cNvSpPr>
          <p:nvPr>
            <p:ph type="body" idx="4294967295"/>
          </p:nvPr>
        </p:nvSpPr>
        <p:spPr>
          <a:xfrm>
            <a:off x="323850" y="1090613"/>
            <a:ext cx="8820150" cy="3324225"/>
          </a:xfrm>
        </p:spPr>
        <p:txBody>
          <a:bodyPr/>
          <a:lstStyle/>
          <a:p>
            <a:pPr marL="263525" indent="-263525" algn="just">
              <a:lnSpc>
                <a:spcPct val="110000"/>
              </a:lnSpc>
            </a:pPr>
            <a:r>
              <a:rPr lang="zh-CN" altLang="en-US" sz="2400" smtClean="0">
                <a:latin typeface="Arial" charset="0"/>
                <a:ea typeface="宋体" charset="-122"/>
              </a:rPr>
              <a:t>实数的两种表示法</a:t>
            </a:r>
          </a:p>
          <a:p>
            <a:pPr marL="712788" lvl="1" indent="-263525">
              <a:lnSpc>
                <a:spcPct val="110000"/>
              </a:lnSpc>
              <a:spcBef>
                <a:spcPct val="0"/>
              </a:spcBef>
            </a:pPr>
            <a:r>
              <a:rPr lang="zh-CN" altLang="en-US" smtClean="0">
                <a:latin typeface="Arial" charset="0"/>
                <a:ea typeface="宋体" charset="-122"/>
              </a:rPr>
              <a:t>十进制表示法</a:t>
            </a:r>
          </a:p>
          <a:p>
            <a:pPr marL="1162050" lvl="2" indent="-263525">
              <a:lnSpc>
                <a:spcPct val="110000"/>
              </a:lnSpc>
              <a:spcBef>
                <a:spcPct val="0"/>
              </a:spcBef>
            </a:pPr>
            <a:r>
              <a:rPr lang="en-US" altLang="zh-CN" smtClean="0">
                <a:latin typeface="Arial" charset="0"/>
                <a:ea typeface="宋体" charset="-122"/>
              </a:rPr>
              <a:t>2.0</a:t>
            </a:r>
            <a:r>
              <a:rPr lang="zh-CN" altLang="en-US" smtClean="0">
                <a:latin typeface="Arial" charset="0"/>
                <a:ea typeface="宋体" charset="-122"/>
              </a:rPr>
              <a:t>，</a:t>
            </a:r>
            <a:r>
              <a:rPr lang="en-US" altLang="zh-CN" smtClean="0">
                <a:latin typeface="Arial" charset="0"/>
                <a:ea typeface="宋体" charset="-122"/>
              </a:rPr>
              <a:t>5.678</a:t>
            </a:r>
            <a:r>
              <a:rPr lang="zh-CN" altLang="en-US" smtClean="0">
                <a:latin typeface="Arial" charset="0"/>
                <a:ea typeface="宋体" charset="-122"/>
              </a:rPr>
              <a:t>，</a:t>
            </a:r>
            <a:r>
              <a:rPr lang="en-US" altLang="zh-CN" smtClean="0">
                <a:latin typeface="Arial" charset="0"/>
                <a:ea typeface="宋体" charset="-122"/>
              </a:rPr>
              <a:t>0.1	//</a:t>
            </a:r>
            <a:r>
              <a:rPr lang="zh-CN" altLang="en-US" smtClean="0">
                <a:latin typeface="Arial" charset="0"/>
                <a:ea typeface="宋体" charset="-122"/>
              </a:rPr>
              <a:t>合法</a:t>
            </a:r>
          </a:p>
          <a:p>
            <a:pPr marL="1162050" lvl="2" indent="-263525">
              <a:lnSpc>
                <a:spcPct val="110000"/>
              </a:lnSpc>
              <a:spcBef>
                <a:spcPct val="0"/>
              </a:spcBef>
            </a:pPr>
            <a:r>
              <a:rPr lang="en-US" altLang="zh-CN" smtClean="0">
                <a:latin typeface="Arial" charset="0"/>
                <a:ea typeface="宋体" charset="-122"/>
              </a:rPr>
              <a:t>2.			//</a:t>
            </a:r>
            <a:r>
              <a:rPr lang="zh-CN" altLang="en-US" smtClean="0">
                <a:latin typeface="Arial" charset="0"/>
                <a:ea typeface="宋体" charset="-122"/>
              </a:rPr>
              <a:t>非法，小数点两侧都必须有数字</a:t>
            </a:r>
          </a:p>
          <a:p>
            <a:pPr marL="712788" lvl="1" indent="-263525">
              <a:lnSpc>
                <a:spcPct val="110000"/>
              </a:lnSpc>
              <a:spcBef>
                <a:spcPct val="0"/>
              </a:spcBef>
            </a:pPr>
            <a:r>
              <a:rPr lang="zh-CN" altLang="en-US" smtClean="0">
                <a:latin typeface="Arial" charset="0"/>
                <a:ea typeface="宋体" charset="-122"/>
              </a:rPr>
              <a:t>科学计数法</a:t>
            </a:r>
          </a:p>
          <a:p>
            <a:pPr marL="1162050" lvl="2" indent="-263525">
              <a:lnSpc>
                <a:spcPct val="110000"/>
              </a:lnSpc>
              <a:spcBef>
                <a:spcPct val="0"/>
              </a:spcBef>
            </a:pPr>
            <a:r>
              <a:rPr lang="en-US" altLang="zh-CN" smtClean="0">
                <a:latin typeface="Arial" charset="0"/>
                <a:ea typeface="宋体" charset="-122"/>
              </a:rPr>
              <a:t>43_5.1e2</a:t>
            </a:r>
            <a:r>
              <a:rPr lang="zh-CN" altLang="en-US" smtClean="0">
                <a:latin typeface="Arial" charset="0"/>
                <a:ea typeface="宋体" charset="-122"/>
              </a:rPr>
              <a:t>	</a:t>
            </a:r>
            <a:r>
              <a:rPr lang="en-US" altLang="zh-CN" smtClean="0">
                <a:latin typeface="Arial" charset="0"/>
                <a:ea typeface="宋体" charset="-122"/>
              </a:rPr>
              <a:t>// </a:t>
            </a:r>
            <a:r>
              <a:rPr lang="zh-CN" altLang="en-US" smtClean="0">
                <a:latin typeface="Arial" charset="0"/>
                <a:ea typeface="宋体" charset="-122"/>
              </a:rPr>
              <a:t>等于</a:t>
            </a:r>
            <a:r>
              <a:rPr lang="en-US" altLang="zh-CN" smtClean="0">
                <a:latin typeface="Arial" charset="0"/>
                <a:ea typeface="宋体" charset="-122"/>
              </a:rPr>
              <a:t>435.1</a:t>
            </a:r>
            <a:r>
              <a:rPr lang="en-US" altLang="zh-CN" smtClean="0">
                <a:latin typeface="Arial" charset="0"/>
                <a:ea typeface="宋体" charset="-122"/>
                <a:sym typeface="Symbol" pitchFamily="18" charset="2"/>
              </a:rPr>
              <a:t>10</a:t>
            </a:r>
            <a:r>
              <a:rPr lang="en-US" altLang="zh-CN" baseline="30000" smtClean="0">
                <a:latin typeface="Arial" charset="0"/>
                <a:ea typeface="宋体" charset="-122"/>
                <a:sym typeface="Symbol" pitchFamily="18" charset="2"/>
              </a:rPr>
              <a:t>2</a:t>
            </a:r>
            <a:r>
              <a:rPr lang="en-US" altLang="zh-CN" smtClean="0">
                <a:latin typeface="Arial" charset="0"/>
                <a:ea typeface="宋体" charset="-122"/>
                <a:sym typeface="Symbol" pitchFamily="18" charset="2"/>
              </a:rPr>
              <a:t>=43510</a:t>
            </a:r>
          </a:p>
          <a:p>
            <a:pPr marL="1162050" lvl="2" indent="-263525">
              <a:lnSpc>
                <a:spcPct val="110000"/>
              </a:lnSpc>
              <a:spcBef>
                <a:spcPct val="0"/>
              </a:spcBef>
            </a:pPr>
            <a:r>
              <a:rPr lang="en-US" altLang="zh-CN" smtClean="0">
                <a:latin typeface="Arial" charset="0"/>
                <a:ea typeface="宋体" charset="-122"/>
              </a:rPr>
              <a:t>5E-4		//</a:t>
            </a:r>
            <a:r>
              <a:rPr lang="zh-CN" altLang="en-US" smtClean="0">
                <a:latin typeface="Arial" charset="0"/>
                <a:ea typeface="宋体" charset="-122"/>
              </a:rPr>
              <a:t>等于</a:t>
            </a:r>
            <a:r>
              <a:rPr lang="en-US" altLang="zh-CN" smtClean="0">
                <a:latin typeface="Arial" charset="0"/>
                <a:ea typeface="宋体" charset="-122"/>
              </a:rPr>
              <a:t>5</a:t>
            </a:r>
            <a:r>
              <a:rPr lang="en-US" altLang="zh-CN" smtClean="0">
                <a:latin typeface="Arial" charset="0"/>
                <a:ea typeface="宋体" charset="-122"/>
                <a:sym typeface="Symbol" pitchFamily="18" charset="2"/>
              </a:rPr>
              <a:t>10</a:t>
            </a:r>
            <a:r>
              <a:rPr lang="en-US" altLang="zh-CN" baseline="30000" smtClean="0">
                <a:latin typeface="Arial" charset="0"/>
                <a:ea typeface="宋体" charset="-122"/>
                <a:sym typeface="Symbol" pitchFamily="18" charset="2"/>
              </a:rPr>
              <a:t>-4</a:t>
            </a:r>
            <a:r>
              <a:rPr lang="en-US" altLang="zh-CN" smtClean="0">
                <a:latin typeface="Arial" charset="0"/>
                <a:ea typeface="宋体" charset="-122"/>
                <a:sym typeface="Symbol" pitchFamily="18" charset="2"/>
              </a:rPr>
              <a:t>=0.0005</a:t>
            </a:r>
            <a:r>
              <a:rPr lang="zh-CN" altLang="en-US" smtClean="0">
                <a:latin typeface="Arial" charset="0"/>
                <a:ea typeface="宋体" charset="-122"/>
                <a:sym typeface="Symbol" pitchFamily="18" charset="2"/>
              </a:rPr>
              <a:t>，</a:t>
            </a:r>
            <a:r>
              <a:rPr lang="zh-CN" altLang="en-US" smtClean="0">
                <a:latin typeface="Arial" charset="0"/>
                <a:ea typeface="宋体" charset="-122"/>
              </a:rPr>
              <a:t> </a:t>
            </a:r>
            <a:r>
              <a:rPr lang="en-US" altLang="zh-CN" smtClean="0">
                <a:solidFill>
                  <a:srgbClr val="CC0066"/>
                </a:solidFill>
                <a:latin typeface="Arial" charset="0"/>
                <a:ea typeface="宋体" charset="-122"/>
              </a:rPr>
              <a:t>e</a:t>
            </a:r>
            <a:r>
              <a:rPr lang="zh-CN" altLang="en-US" smtClean="0">
                <a:solidFill>
                  <a:srgbClr val="CC0066"/>
                </a:solidFill>
                <a:latin typeface="Arial" charset="0"/>
                <a:ea typeface="宋体" charset="-122"/>
              </a:rPr>
              <a:t>与</a:t>
            </a:r>
            <a:r>
              <a:rPr lang="en-US" altLang="zh-CN" smtClean="0">
                <a:solidFill>
                  <a:srgbClr val="CC0066"/>
                </a:solidFill>
                <a:latin typeface="Arial" charset="0"/>
                <a:ea typeface="宋体" charset="-122"/>
              </a:rPr>
              <a:t>E</a:t>
            </a:r>
            <a:r>
              <a:rPr lang="zh-CN" altLang="en-US" smtClean="0">
                <a:solidFill>
                  <a:srgbClr val="CC0066"/>
                </a:solidFill>
                <a:latin typeface="Arial" charset="0"/>
                <a:ea typeface="宋体" charset="-122"/>
              </a:rPr>
              <a:t>相同</a:t>
            </a:r>
          </a:p>
        </p:txBody>
      </p:sp>
      <p:sp>
        <p:nvSpPr>
          <p:cNvPr id="2" name="Rectangle 3"/>
          <p:cNvSpPr>
            <a:spLocks noChangeArrowheads="1"/>
          </p:cNvSpPr>
          <p:nvPr/>
        </p:nvSpPr>
        <p:spPr bwMode="auto">
          <a:xfrm>
            <a:off x="382588" y="4054475"/>
            <a:ext cx="7016750" cy="153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63525" indent="-263525">
              <a:spcBef>
                <a:spcPct val="10000"/>
              </a:spcBef>
              <a:buClr>
                <a:schemeClr val="bg2"/>
              </a:buClr>
              <a:buFont typeface="Wingdings" pitchFamily="2" charset="2"/>
              <a:buChar char="v"/>
            </a:pPr>
            <a:r>
              <a:rPr lang="zh-CN" altLang="en-US">
                <a:latin typeface="Arial" charset="0"/>
              </a:rPr>
              <a:t>实数通过四舍五入被转换为最相近的整数</a:t>
            </a:r>
          </a:p>
          <a:p>
            <a:pPr marL="263525" indent="-263525">
              <a:spcBef>
                <a:spcPct val="10000"/>
              </a:spcBef>
              <a:buClr>
                <a:schemeClr val="bg2"/>
              </a:buClr>
              <a:buFont typeface="Wingdings" pitchFamily="2" charset="2"/>
              <a:buNone/>
            </a:pPr>
            <a:r>
              <a:rPr kumimoji="1" lang="en-US" altLang="zh-CN" sz="2000">
                <a:solidFill>
                  <a:srgbClr val="FF0066"/>
                </a:solidFill>
              </a:rPr>
              <a:t> 【</a:t>
            </a:r>
            <a:r>
              <a:rPr kumimoji="1" lang="zh-CN" altLang="en-US" sz="2000">
                <a:solidFill>
                  <a:srgbClr val="FF0066"/>
                </a:solidFill>
              </a:rPr>
              <a:t>例</a:t>
            </a:r>
            <a:r>
              <a:rPr kumimoji="1" lang="en-US" altLang="zh-CN" sz="2000">
                <a:solidFill>
                  <a:srgbClr val="FF0066"/>
                </a:solidFill>
              </a:rPr>
              <a:t>】</a:t>
            </a:r>
            <a:r>
              <a:rPr lang="en-US" altLang="zh-CN" sz="2000">
                <a:latin typeface="Arial" charset="0"/>
              </a:rPr>
              <a:t>42.446</a:t>
            </a:r>
            <a:r>
              <a:rPr lang="zh-CN" altLang="en-US" sz="2000">
                <a:latin typeface="Arial" charset="0"/>
              </a:rPr>
              <a:t>，</a:t>
            </a:r>
            <a:r>
              <a:rPr lang="en-US" altLang="zh-CN" sz="2000">
                <a:latin typeface="Arial" charset="0"/>
              </a:rPr>
              <a:t>42.45	//</a:t>
            </a:r>
            <a:r>
              <a:rPr lang="zh-CN" altLang="en-US" sz="2000">
                <a:latin typeface="Arial" charset="0"/>
              </a:rPr>
              <a:t>若转换为整数都是</a:t>
            </a:r>
            <a:r>
              <a:rPr lang="en-US" altLang="zh-CN" sz="2000">
                <a:latin typeface="Arial" charset="0"/>
              </a:rPr>
              <a:t>42</a:t>
            </a:r>
          </a:p>
          <a:p>
            <a:pPr marL="263525" indent="-263525">
              <a:spcBef>
                <a:spcPct val="10000"/>
              </a:spcBef>
              <a:buClr>
                <a:schemeClr val="bg2"/>
              </a:buClr>
              <a:buFont typeface="Wingdings" pitchFamily="2" charset="2"/>
              <a:buNone/>
            </a:pPr>
            <a:r>
              <a:rPr lang="en-US" altLang="zh-CN" sz="2000">
                <a:latin typeface="Arial" charset="0"/>
              </a:rPr>
              <a:t>             92.5</a:t>
            </a:r>
            <a:r>
              <a:rPr lang="zh-CN" altLang="en-US" sz="2000">
                <a:latin typeface="Arial" charset="0"/>
              </a:rPr>
              <a:t>，</a:t>
            </a:r>
            <a:r>
              <a:rPr lang="en-US" altLang="zh-CN" sz="2000">
                <a:latin typeface="Arial" charset="0"/>
              </a:rPr>
              <a:t>92.699	//</a:t>
            </a:r>
            <a:r>
              <a:rPr lang="zh-CN" altLang="en-US" sz="2000">
                <a:latin typeface="Arial" charset="0"/>
              </a:rPr>
              <a:t>若转换为整数都是</a:t>
            </a:r>
            <a:r>
              <a:rPr lang="en-US" altLang="zh-CN" sz="2000">
                <a:latin typeface="Arial" charset="0"/>
              </a:rPr>
              <a:t>93</a:t>
            </a:r>
          </a:p>
          <a:p>
            <a:pPr marL="263525" indent="-263525">
              <a:spcBef>
                <a:spcPct val="10000"/>
              </a:spcBef>
              <a:buClr>
                <a:schemeClr val="bg2"/>
              </a:buClr>
              <a:buFont typeface="Wingdings" pitchFamily="2" charset="2"/>
              <a:buNone/>
            </a:pPr>
            <a:r>
              <a:rPr lang="en-US" altLang="zh-CN" sz="2000">
                <a:latin typeface="Arial" charset="0"/>
              </a:rPr>
              <a:t>             -15.62</a:t>
            </a:r>
            <a:r>
              <a:rPr lang="zh-CN" altLang="en-US" sz="2000">
                <a:latin typeface="Arial" charset="0"/>
              </a:rPr>
              <a:t>，</a:t>
            </a:r>
            <a:r>
              <a:rPr lang="en-US" altLang="zh-CN" sz="2000">
                <a:latin typeface="Arial" charset="0"/>
              </a:rPr>
              <a:t>-25.26  //</a:t>
            </a:r>
            <a:r>
              <a:rPr lang="zh-CN" altLang="en-US" sz="2000">
                <a:latin typeface="Arial" charset="0"/>
              </a:rPr>
              <a:t>若转换为整数分别为</a:t>
            </a:r>
            <a:r>
              <a:rPr lang="en-US" altLang="zh-CN" sz="2000">
                <a:latin typeface="Arial" charset="0"/>
              </a:rPr>
              <a:t>-16</a:t>
            </a:r>
            <a:r>
              <a:rPr lang="zh-CN" altLang="en-US" sz="2000">
                <a:latin typeface="Arial" charset="0"/>
              </a:rPr>
              <a:t>，</a:t>
            </a:r>
            <a:r>
              <a:rPr lang="en-US" altLang="zh-CN" sz="2000">
                <a:latin typeface="Arial" charset="0"/>
              </a:rPr>
              <a:t>-25</a:t>
            </a:r>
          </a:p>
          <a:p>
            <a:pPr marL="263525" indent="-263525">
              <a:spcBef>
                <a:spcPct val="10000"/>
              </a:spcBef>
              <a:buClr>
                <a:schemeClr val="bg2"/>
              </a:buClr>
              <a:buFont typeface="Wingdings" pitchFamily="2" charset="2"/>
              <a:buNone/>
            </a:pPr>
            <a:endParaRPr lang="en-US" altLang="zh-CN" sz="2000">
              <a:latin typeface="Arial" charset="0"/>
            </a:endParaRPr>
          </a:p>
        </p:txBody>
      </p:sp>
      <p:sp>
        <p:nvSpPr>
          <p:cNvPr id="754693" name="AutoShape 5"/>
          <p:cNvSpPr>
            <a:spLocks noChangeArrowheads="1"/>
          </p:cNvSpPr>
          <p:nvPr/>
        </p:nvSpPr>
        <p:spPr bwMode="auto">
          <a:xfrm>
            <a:off x="266700" y="5411788"/>
            <a:ext cx="8591550" cy="1066800"/>
          </a:xfrm>
          <a:prstGeom prst="horizontalScroll">
            <a:avLst>
              <a:gd name="adj" fmla="val 12500"/>
            </a:avLst>
          </a:prstGeom>
          <a:solidFill>
            <a:srgbClr val="FFCC99"/>
          </a:solidFill>
          <a:ln w="9525">
            <a:solidFill>
              <a:srgbClr val="FF9933"/>
            </a:solidFill>
            <a:round/>
            <a:headEnd/>
            <a:tailEnd/>
          </a:ln>
        </p:spPr>
        <p:txBody>
          <a:bodyPr anchor="ctr">
            <a:spAutoFit/>
          </a:bodyPr>
          <a:lstStyle/>
          <a:p>
            <a:pPr marL="280988" indent="-280988">
              <a:lnSpc>
                <a:spcPct val="105000"/>
              </a:lnSpc>
              <a:spcBef>
                <a:spcPct val="0"/>
              </a:spcBef>
              <a:buClr>
                <a:srgbClr val="FF0066"/>
              </a:buClr>
              <a:buFont typeface="Wingdings" pitchFamily="2" charset="2"/>
              <a:buChar char="v"/>
            </a:pPr>
            <a:r>
              <a:rPr kumimoji="1" lang="zh-CN" altLang="en-US" sz="2200">
                <a:latin typeface="Arial" charset="0"/>
                <a:ea typeface="楷体_GB2312" pitchFamily="49" charset="-122"/>
              </a:rPr>
              <a:t>下划线“</a:t>
            </a:r>
            <a:r>
              <a:rPr kumimoji="1" lang="en-US" altLang="zh-CN" sz="2200">
                <a:latin typeface="Arial" charset="0"/>
                <a:ea typeface="楷体_GB2312" pitchFamily="49" charset="-122"/>
              </a:rPr>
              <a:t>_”</a:t>
            </a:r>
            <a:r>
              <a:rPr kumimoji="1" lang="zh-CN" altLang="en-US" sz="2200">
                <a:latin typeface="Arial" charset="0"/>
                <a:ea typeface="楷体_GB2312" pitchFamily="49" charset="-122"/>
              </a:rPr>
              <a:t>可随意用在整数或实数的数字中间，以提高可读性；但数字的第</a:t>
            </a:r>
            <a:r>
              <a:rPr kumimoji="1" lang="en-US" altLang="zh-CN" sz="2200">
                <a:latin typeface="Arial" charset="0"/>
                <a:ea typeface="楷体_GB2312" pitchFamily="49" charset="-122"/>
              </a:rPr>
              <a:t>1</a:t>
            </a:r>
            <a:r>
              <a:rPr kumimoji="1" lang="zh-CN" altLang="en-US" sz="2200">
                <a:latin typeface="Arial" charset="0"/>
                <a:ea typeface="楷体_GB2312" pitchFamily="49" charset="-122"/>
              </a:rPr>
              <a:t>个字符不能是下划线，也不能用在位宽和进制处。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8579"/>
                                        </p:tgtEl>
                                        <p:attrNameLst>
                                          <p:attrName>style.visibility</p:attrName>
                                        </p:attrNameLst>
                                      </p:cBhvr>
                                      <p:to>
                                        <p:strVal val="visible"/>
                                      </p:to>
                                    </p:set>
                                    <p:anim calcmode="lin" valueType="num">
                                      <p:cBhvr additive="base">
                                        <p:cTn id="7" dur="500" fill="hold"/>
                                        <p:tgtEl>
                                          <p:spTgt spid="408579"/>
                                        </p:tgtEl>
                                        <p:attrNameLst>
                                          <p:attrName>ppt_x</p:attrName>
                                        </p:attrNameLst>
                                      </p:cBhvr>
                                      <p:tavLst>
                                        <p:tav tm="0">
                                          <p:val>
                                            <p:strVal val="0-#ppt_w/2"/>
                                          </p:val>
                                        </p:tav>
                                        <p:tav tm="100000">
                                          <p:val>
                                            <p:strVal val="#ppt_x"/>
                                          </p:val>
                                        </p:tav>
                                      </p:tavLst>
                                    </p:anim>
                                    <p:anim calcmode="lin" valueType="num">
                                      <p:cBhvr additive="base">
                                        <p:cTn id="8" dur="500" fill="hold"/>
                                        <p:tgtEl>
                                          <p:spTgt spid="4085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754693"/>
                                        </p:tgtEl>
                                        <p:attrNameLst>
                                          <p:attrName>style.visibility</p:attrName>
                                        </p:attrNameLst>
                                      </p:cBhvr>
                                      <p:to>
                                        <p:strVal val="visible"/>
                                      </p:to>
                                    </p:set>
                                    <p:animEffect transition="in" filter="barn(outVertical)">
                                      <p:cBhvr>
                                        <p:cTn id="37" dur="500"/>
                                        <p:tgtEl>
                                          <p:spTgt spid="75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utoUpdateAnimBg="0"/>
      <p:bldP spid="2" grpId="0" build="p" autoUpdateAnimBg="0"/>
      <p:bldP spid="75469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5DED892-E1B1-47A7-91A6-E5A6C9D6AEA4}" type="slidenum">
              <a:rPr lang="ko-KR" altLang="en-US" sz="1600" smtClean="0">
                <a:solidFill>
                  <a:schemeClr val="accent2"/>
                </a:solidFill>
                <a:latin typeface="Verdana" pitchFamily="34" charset="0"/>
                <a:ea typeface="Gulim" pitchFamily="34" charset="-127"/>
              </a:rPr>
              <a:pPr/>
              <a:t>27</a:t>
            </a:fld>
            <a:endParaRPr lang="en-US" altLang="ko-KR" sz="1600" smtClean="0">
              <a:solidFill>
                <a:schemeClr val="accent2"/>
              </a:solidFill>
              <a:latin typeface="Verdana" pitchFamily="34" charset="0"/>
              <a:ea typeface="Gulim" pitchFamily="34" charset="-127"/>
            </a:endParaRPr>
          </a:p>
        </p:txBody>
      </p:sp>
      <p:sp>
        <p:nvSpPr>
          <p:cNvPr id="41987" name="Rectangle 2"/>
          <p:cNvSpPr>
            <a:spLocks noGrp="1" noChangeArrowheads="1"/>
          </p:cNvSpPr>
          <p:nvPr>
            <p:ph type="title"/>
          </p:nvPr>
        </p:nvSpPr>
        <p:spPr>
          <a:xfrm>
            <a:off x="1800225" y="206375"/>
            <a:ext cx="7772400" cy="677863"/>
          </a:xfrm>
        </p:spPr>
        <p:txBody>
          <a:bodyPr/>
          <a:lstStyle/>
          <a:p>
            <a:r>
              <a:rPr lang="zh-CN" altLang="en-US" smtClean="0">
                <a:solidFill>
                  <a:srgbClr val="FFCC00"/>
                </a:solidFill>
                <a:latin typeface="Arial" charset="0"/>
                <a:ea typeface="黑体" pitchFamily="49" charset="-122"/>
              </a:rPr>
              <a:t>三、字符串</a:t>
            </a:r>
          </a:p>
        </p:txBody>
      </p:sp>
      <p:sp>
        <p:nvSpPr>
          <p:cNvPr id="412675" name="Rectangle 3"/>
          <p:cNvSpPr>
            <a:spLocks noGrp="1" noChangeArrowheads="1"/>
          </p:cNvSpPr>
          <p:nvPr>
            <p:ph type="body" idx="1"/>
          </p:nvPr>
        </p:nvSpPr>
        <p:spPr>
          <a:xfrm>
            <a:off x="0" y="1255713"/>
            <a:ext cx="9144000" cy="2686050"/>
          </a:xfrm>
        </p:spPr>
        <p:txBody>
          <a:bodyPr/>
          <a:lstStyle/>
          <a:p>
            <a:pPr marL="438150" indent="-438150" algn="just">
              <a:lnSpc>
                <a:spcPct val="110000"/>
              </a:lnSpc>
              <a:defRPr/>
            </a:pPr>
            <a:r>
              <a:rPr kumimoji="1" lang="zh-CN" altLang="en-US" sz="2200" dirty="0" smtClean="0">
                <a:solidFill>
                  <a:srgbClr val="FF0000"/>
                </a:solidFill>
                <a:latin typeface="Arial" charset="0"/>
                <a:ea typeface="楷体_GB2312" pitchFamily="49" charset="-122"/>
              </a:rPr>
              <a:t>字符串</a:t>
            </a:r>
            <a:r>
              <a:rPr kumimoji="1" lang="zh-CN" altLang="en-US" sz="2200" dirty="0" smtClean="0">
                <a:latin typeface="Arial" charset="0"/>
                <a:ea typeface="楷体_GB2312" pitchFamily="49" charset="-122"/>
              </a:rPr>
              <a:t>是用双引号括起来的可打印字符序列，不能多行书写。</a:t>
            </a:r>
          </a:p>
          <a:p>
            <a:pPr marL="438150" indent="-438150">
              <a:lnSpc>
                <a:spcPct val="110000"/>
              </a:lnSpc>
              <a:defRPr/>
            </a:pPr>
            <a:r>
              <a:rPr lang="zh-CN" altLang="en-US" sz="2200" dirty="0" smtClean="0">
                <a:latin typeface="Arial" charset="0"/>
                <a:ea typeface="宋体" charset="-122"/>
              </a:rPr>
              <a:t>作用：在仿真时显示一些相关信息，或者指定显示的格式</a:t>
            </a:r>
            <a:endParaRPr lang="en-US" altLang="zh-CN" sz="2200" dirty="0" smtClean="0">
              <a:latin typeface="Arial" charset="0"/>
              <a:ea typeface="宋体" charset="-122"/>
            </a:endParaRPr>
          </a:p>
          <a:p>
            <a:pPr marL="838200" lvl="2" indent="-438150">
              <a:lnSpc>
                <a:spcPct val="110000"/>
              </a:lnSpc>
              <a:buClr>
                <a:schemeClr val="accent5">
                  <a:lumMod val="25000"/>
                </a:schemeClr>
              </a:buClr>
              <a:buSzPct val="80000"/>
              <a:buFont typeface="Wingdings" pitchFamily="2" charset="2"/>
              <a:buChar char="u"/>
              <a:defRPr/>
            </a:pPr>
            <a:r>
              <a:rPr lang="zh-CN" altLang="en-US" sz="2000" dirty="0" smtClean="0">
                <a:latin typeface="Arial" charset="0"/>
                <a:ea typeface="宋体" charset="-122"/>
              </a:rPr>
              <a:t>例：</a:t>
            </a:r>
            <a:r>
              <a:rPr lang="en-US" altLang="zh-CN" sz="2000" dirty="0" smtClean="0">
                <a:latin typeface="Arial" charset="0"/>
                <a:ea typeface="宋体" charset="-122"/>
              </a:rPr>
              <a:t>”INTERNAL ERROR”</a:t>
            </a:r>
            <a:r>
              <a:rPr lang="zh-CN" altLang="en-US" sz="2000" dirty="0" smtClean="0">
                <a:latin typeface="Arial" charset="0"/>
                <a:ea typeface="宋体" charset="-122"/>
              </a:rPr>
              <a:t>，</a:t>
            </a:r>
            <a:r>
              <a:rPr lang="en-US" altLang="zh-CN" sz="2000" dirty="0" smtClean="0">
                <a:latin typeface="Arial" charset="0"/>
                <a:ea typeface="宋体" charset="-122"/>
              </a:rPr>
              <a:t> ”this is an example for </a:t>
            </a:r>
            <a:r>
              <a:rPr lang="en-US" altLang="zh-CN" sz="2000" dirty="0" err="1" smtClean="0">
                <a:latin typeface="Arial" charset="0"/>
                <a:ea typeface="宋体" charset="-122"/>
              </a:rPr>
              <a:t>Verilog</a:t>
            </a:r>
            <a:r>
              <a:rPr lang="en-US" altLang="zh-CN" sz="2000" dirty="0" smtClean="0">
                <a:latin typeface="Arial" charset="0"/>
                <a:ea typeface="宋体" charset="-122"/>
              </a:rPr>
              <a:t> HDL”</a:t>
            </a:r>
            <a:endParaRPr lang="en-US" altLang="zh-CN" sz="2200" dirty="0" smtClean="0">
              <a:latin typeface="Arial" charset="0"/>
              <a:ea typeface="宋体" charset="-122"/>
            </a:endParaRPr>
          </a:p>
          <a:p>
            <a:pPr marL="438150" indent="-438150">
              <a:lnSpc>
                <a:spcPct val="110000"/>
              </a:lnSpc>
              <a:defRPr/>
            </a:pPr>
            <a:r>
              <a:rPr lang="zh-CN" altLang="en-US" sz="2200" dirty="0" smtClean="0">
                <a:latin typeface="Arial" charset="0"/>
                <a:ea typeface="宋体" charset="-122"/>
              </a:rPr>
              <a:t>字符串能够用在系统任务（如</a:t>
            </a:r>
            <a:r>
              <a:rPr lang="en-US" altLang="zh-CN" sz="2200" dirty="0" smtClean="0">
                <a:latin typeface="Arial" charset="0"/>
                <a:ea typeface="宋体" charset="-122"/>
              </a:rPr>
              <a:t>$display</a:t>
            </a:r>
            <a:r>
              <a:rPr lang="zh-CN" altLang="en-US" sz="2200" dirty="0" smtClean="0">
                <a:latin typeface="Arial" charset="0"/>
                <a:ea typeface="宋体" charset="-122"/>
              </a:rPr>
              <a:t>、</a:t>
            </a:r>
            <a:r>
              <a:rPr lang="en-US" altLang="zh-CN" sz="2200" dirty="0" smtClean="0">
                <a:latin typeface="Arial" charset="0"/>
                <a:ea typeface="宋体" charset="-122"/>
              </a:rPr>
              <a:t>$monitor</a:t>
            </a:r>
            <a:r>
              <a:rPr lang="zh-CN" altLang="en-US" sz="2200" dirty="0" smtClean="0">
                <a:latin typeface="Arial" charset="0"/>
                <a:ea typeface="宋体" charset="-122"/>
              </a:rPr>
              <a:t>）中作为变量，字符串的值可像数值一样存储在寄存器中，也可以像对数字一样对字符串进行赋值、比较和拼接操作</a:t>
            </a:r>
          </a:p>
        </p:txBody>
      </p:sp>
      <p:sp>
        <p:nvSpPr>
          <p:cNvPr id="8" name="Rectangle 13"/>
          <p:cNvSpPr>
            <a:spLocks noChangeArrowheads="1"/>
          </p:cNvSpPr>
          <p:nvPr/>
        </p:nvSpPr>
        <p:spPr bwMode="auto">
          <a:xfrm>
            <a:off x="341313" y="3667125"/>
            <a:ext cx="8101012"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58775" indent="-358775" defTabSz="2716213">
              <a:buClr>
                <a:schemeClr val="bg2"/>
              </a:buClr>
              <a:buSzPct val="100000"/>
              <a:buFont typeface="Wingdings" pitchFamily="2" charset="2"/>
              <a:buNone/>
            </a:pPr>
            <a:r>
              <a:rPr lang="en-US" altLang="zh-CN" sz="2200">
                <a:solidFill>
                  <a:srgbClr val="FF0066"/>
                </a:solidFill>
                <a:latin typeface="Arial" charset="0"/>
                <a:cs typeface="Arial" charset="0"/>
              </a:rPr>
              <a:t>【</a:t>
            </a:r>
            <a:r>
              <a:rPr lang="zh-CN" altLang="en-US" sz="2200">
                <a:solidFill>
                  <a:srgbClr val="FF0066"/>
                </a:solidFill>
                <a:latin typeface="Arial" charset="0"/>
                <a:cs typeface="Arial" charset="0"/>
              </a:rPr>
              <a:t>例</a:t>
            </a:r>
            <a:r>
              <a:rPr lang="en-US" altLang="zh-CN" sz="2200">
                <a:solidFill>
                  <a:srgbClr val="FF0066"/>
                </a:solidFill>
                <a:latin typeface="Arial" charset="0"/>
                <a:cs typeface="Arial" charset="0"/>
              </a:rPr>
              <a:t>】</a:t>
            </a:r>
            <a:r>
              <a:rPr kumimoji="1" lang="en-US" altLang="zh-CN" sz="2200">
                <a:latin typeface="Arial" charset="0"/>
                <a:cs typeface="Arial" charset="0"/>
              </a:rPr>
              <a:t>$display($time,,,”a=%h b=%h c=%h”,a,b,c);</a:t>
            </a:r>
          </a:p>
          <a:p>
            <a:pPr marL="358775" indent="-358775" defTabSz="2716213">
              <a:buClr>
                <a:srgbClr val="3333FF"/>
              </a:buClr>
              <a:buFont typeface="Wingdings" pitchFamily="2" charset="2"/>
              <a:buNone/>
            </a:pPr>
            <a:r>
              <a:rPr kumimoji="1" lang="en-US" altLang="zh-CN" sz="2200">
                <a:latin typeface="Arial" charset="0"/>
                <a:cs typeface="Arial" charset="0"/>
              </a:rPr>
              <a:t>               // </a:t>
            </a:r>
            <a:r>
              <a:rPr kumimoji="1" lang="zh-CN" altLang="en-US" sz="2200">
                <a:latin typeface="Arial" charset="0"/>
                <a:cs typeface="Arial" charset="0"/>
              </a:rPr>
              <a:t>显示当前仿真时间，空</a:t>
            </a:r>
            <a:r>
              <a:rPr kumimoji="1" lang="en-US" altLang="zh-CN" sz="2200">
                <a:latin typeface="Arial" charset="0"/>
                <a:cs typeface="Arial" charset="0"/>
              </a:rPr>
              <a:t>3</a:t>
            </a:r>
            <a:r>
              <a:rPr kumimoji="1" lang="zh-CN" altLang="en-US" sz="2200">
                <a:latin typeface="Arial" charset="0"/>
                <a:cs typeface="Arial" charset="0"/>
              </a:rPr>
              <a:t>格后显示</a:t>
            </a:r>
            <a:r>
              <a:rPr kumimoji="1" lang="en-US" altLang="zh-CN" sz="2200">
                <a:latin typeface="Arial" charset="0"/>
                <a:cs typeface="Arial" charset="0"/>
              </a:rPr>
              <a:t>a=xx b=xx c=xx</a:t>
            </a:r>
          </a:p>
        </p:txBody>
      </p:sp>
      <p:sp>
        <p:nvSpPr>
          <p:cNvPr id="6" name="Rectangle 3"/>
          <p:cNvSpPr txBox="1">
            <a:spLocks noChangeArrowheads="1"/>
          </p:cNvSpPr>
          <p:nvPr/>
        </p:nvSpPr>
        <p:spPr bwMode="auto">
          <a:xfrm>
            <a:off x="0" y="4989513"/>
            <a:ext cx="3257550" cy="1125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38150" indent="-438150">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buClr>
                <a:schemeClr val="bg2"/>
              </a:buClr>
              <a:buFont typeface="Wingdings" pitchFamily="2" charset="2"/>
              <a:buChar char="v"/>
            </a:pPr>
            <a:r>
              <a:rPr lang="zh-CN" altLang="en-US" sz="2200">
                <a:latin typeface="Arial" charset="0"/>
              </a:rPr>
              <a:t>字符串属于</a:t>
            </a:r>
            <a:r>
              <a:rPr lang="en-US" altLang="zh-CN" sz="2200">
                <a:latin typeface="Arial" charset="0"/>
              </a:rPr>
              <a:t>reg</a:t>
            </a:r>
            <a:r>
              <a:rPr lang="zh-CN" altLang="en-US" sz="2200">
                <a:latin typeface="Arial" charset="0"/>
              </a:rPr>
              <a:t>型变量，宽度为字符串中字符的个数乘以</a:t>
            </a:r>
            <a:r>
              <a:rPr lang="en-US" altLang="zh-CN" sz="2200">
                <a:latin typeface="Arial" charset="0"/>
              </a:rPr>
              <a:t>8</a:t>
            </a:r>
            <a:r>
              <a:rPr lang="zh-CN" altLang="en-US" sz="2200">
                <a:latin typeface="Arial" charset="0"/>
              </a:rPr>
              <a:t>。</a:t>
            </a:r>
          </a:p>
        </p:txBody>
      </p:sp>
      <p:sp>
        <p:nvSpPr>
          <p:cNvPr id="7" name="Rectangle 4"/>
          <p:cNvSpPr>
            <a:spLocks noChangeArrowheads="1"/>
          </p:cNvSpPr>
          <p:nvPr/>
        </p:nvSpPr>
        <p:spPr bwMode="auto">
          <a:xfrm>
            <a:off x="3452813" y="4632325"/>
            <a:ext cx="4776787" cy="1844675"/>
          </a:xfrm>
          <a:prstGeom prst="rect">
            <a:avLst/>
          </a:prstGeom>
          <a:noFill/>
          <a:ln w="9525">
            <a:noFill/>
            <a:miter lim="800000"/>
            <a:headEnd/>
            <a:tailEnd/>
          </a:ln>
        </p:spPr>
        <p:txBody>
          <a:bodyPr/>
          <a:lstStyle/>
          <a:p>
            <a:pPr marL="0" lvl="2">
              <a:spcBef>
                <a:spcPct val="0"/>
              </a:spcBef>
              <a:buClr>
                <a:srgbClr val="FF9900"/>
              </a:buClr>
              <a:buFontTx/>
              <a:buNone/>
              <a:defRPr/>
            </a:pPr>
            <a:r>
              <a:rPr kumimoji="1" lang="en-US" altLang="zh-CN" sz="2000" dirty="0">
                <a:solidFill>
                  <a:srgbClr val="FF0066"/>
                </a:solidFill>
              </a:rPr>
              <a:t>【</a:t>
            </a:r>
            <a:r>
              <a:rPr kumimoji="1" lang="zh-CN" altLang="en-US" sz="2000" dirty="0">
                <a:solidFill>
                  <a:srgbClr val="FF0066"/>
                </a:solidFill>
              </a:rPr>
              <a:t>例</a:t>
            </a:r>
            <a:r>
              <a:rPr kumimoji="1" lang="en-US" altLang="zh-CN" sz="2000" dirty="0">
                <a:solidFill>
                  <a:srgbClr val="FF0066"/>
                </a:solidFill>
              </a:rPr>
              <a:t>】</a:t>
            </a:r>
            <a:r>
              <a:rPr lang="en-US" altLang="zh-CN" sz="2000" dirty="0" err="1">
                <a:latin typeface="Arial" charset="0"/>
                <a:ea typeface="方正姚体" pitchFamily="2" charset="-122"/>
              </a:rPr>
              <a:t>reg</a:t>
            </a:r>
            <a:r>
              <a:rPr lang="en-US" altLang="zh-CN" sz="2000" dirty="0">
                <a:latin typeface="Arial" charset="0"/>
                <a:ea typeface="方正姚体" pitchFamily="2" charset="-122"/>
              </a:rPr>
              <a:t>[8*12:1] </a:t>
            </a:r>
            <a:r>
              <a:rPr lang="en-US" altLang="zh-CN" sz="2000" dirty="0" err="1">
                <a:solidFill>
                  <a:srgbClr val="FF0066"/>
                </a:solidFill>
                <a:latin typeface="Arial" charset="0"/>
                <a:ea typeface="方正姚体" pitchFamily="2" charset="-122"/>
              </a:rPr>
              <a:t>stringvar</a:t>
            </a:r>
            <a:r>
              <a:rPr lang="en-US" altLang="zh-CN" sz="2000" dirty="0">
                <a:latin typeface="Arial" charset="0"/>
                <a:ea typeface="方正姚体" pitchFamily="2" charset="-122"/>
              </a:rPr>
              <a:t>;</a:t>
            </a:r>
          </a:p>
          <a:p>
            <a:pPr marL="0" lvl="2">
              <a:spcBef>
                <a:spcPct val="0"/>
              </a:spcBef>
              <a:buClr>
                <a:srgbClr val="FF9900"/>
              </a:buClr>
              <a:buFontTx/>
              <a:buNone/>
              <a:defRPr/>
            </a:pPr>
            <a:r>
              <a:rPr lang="en-US" altLang="zh-CN" sz="2000" dirty="0">
                <a:latin typeface="Arial" charset="0"/>
                <a:ea typeface="方正姚体" pitchFamily="2" charset="-122"/>
              </a:rPr>
              <a:t>            initial</a:t>
            </a:r>
          </a:p>
          <a:p>
            <a:pPr marL="0" lvl="2">
              <a:spcBef>
                <a:spcPct val="0"/>
              </a:spcBef>
              <a:buClr>
                <a:srgbClr val="FF9900"/>
              </a:buClr>
              <a:buFontTx/>
              <a:buNone/>
              <a:defRPr/>
            </a:pPr>
            <a:r>
              <a:rPr lang="en-US" altLang="zh-CN" sz="2000" dirty="0">
                <a:latin typeface="Arial" charset="0"/>
                <a:ea typeface="方正姚体" pitchFamily="2" charset="-122"/>
              </a:rPr>
              <a:t>               begin</a:t>
            </a:r>
          </a:p>
          <a:p>
            <a:pPr marL="1143000" lvl="2" indent="-228600">
              <a:spcBef>
                <a:spcPct val="0"/>
              </a:spcBef>
              <a:buClr>
                <a:srgbClr val="FF9900"/>
              </a:buClr>
              <a:buFontTx/>
              <a:buNone/>
              <a:defRPr/>
            </a:pPr>
            <a:r>
              <a:rPr lang="en-US" altLang="zh-CN" sz="2000" dirty="0">
                <a:latin typeface="Arial" charset="0"/>
                <a:ea typeface="方正姚体" pitchFamily="2" charset="-122"/>
              </a:rPr>
              <a:t>      </a:t>
            </a:r>
            <a:r>
              <a:rPr lang="en-US" altLang="zh-CN" sz="2000" dirty="0" err="1">
                <a:latin typeface="Arial" charset="0"/>
                <a:ea typeface="方正姚体" pitchFamily="2" charset="-122"/>
              </a:rPr>
              <a:t>stringvar</a:t>
            </a:r>
            <a:r>
              <a:rPr lang="en-US" altLang="zh-CN" sz="2000" dirty="0">
                <a:latin typeface="Arial" charset="0"/>
                <a:ea typeface="方正姚体" pitchFamily="2" charset="-122"/>
              </a:rPr>
              <a:t> = “Hello world!”;</a:t>
            </a:r>
          </a:p>
          <a:p>
            <a:pPr marL="1143000" lvl="2" indent="-228600">
              <a:spcBef>
                <a:spcPct val="0"/>
              </a:spcBef>
              <a:buClr>
                <a:srgbClr val="FF9900"/>
              </a:buClr>
              <a:buFontTx/>
              <a:buNone/>
              <a:defRPr/>
            </a:pPr>
            <a:r>
              <a:rPr lang="en-US" altLang="zh-CN" sz="2000" dirty="0">
                <a:latin typeface="Arial" charset="0"/>
                <a:ea typeface="方正姚体" pitchFamily="2" charset="-122"/>
              </a:rPr>
              <a:t>  end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5">
                                            <p:txEl>
                                              <p:pRg st="1" end="1"/>
                                            </p:txEl>
                                          </p:spTgt>
                                        </p:tgtEl>
                                        <p:attrNameLst>
                                          <p:attrName>style.visibility</p:attrName>
                                        </p:attrNameLst>
                                      </p:cBhvr>
                                      <p:to>
                                        <p:strVal val="visible"/>
                                      </p:to>
                                    </p:set>
                                    <p:anim calcmode="lin" valueType="num">
                                      <p:cBhvr additive="base">
                                        <p:cTn id="13" dur="500" fill="hold"/>
                                        <p:tgtEl>
                                          <p:spTgt spid="412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 calcmode="lin" valueType="num">
                                      <p:cBhvr additive="base">
                                        <p:cTn id="17" dur="500" fill="hold"/>
                                        <p:tgtEl>
                                          <p:spTgt spid="41267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12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2675">
                                            <p:txEl>
                                              <p:pRg st="3" end="3"/>
                                            </p:txEl>
                                          </p:spTgt>
                                        </p:tgtEl>
                                        <p:attrNameLst>
                                          <p:attrName>style.visibility</p:attrName>
                                        </p:attrNameLst>
                                      </p:cBhvr>
                                      <p:to>
                                        <p:strVal val="visible"/>
                                      </p:to>
                                    </p:set>
                                    <p:anim calcmode="lin" valueType="num">
                                      <p:cBhvr additive="base">
                                        <p:cTn id="23" dur="500" fill="hold"/>
                                        <p:tgtEl>
                                          <p:spTgt spid="4126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12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P spid="8" grpId="0"/>
      <p:bldP spid="6" grpId="0" build="p" autoUpdateAnimBg="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583A1EF-605E-48A6-847B-467AEFC212D9}" type="slidenum">
              <a:rPr lang="ko-KR" altLang="en-US" sz="1600" smtClean="0">
                <a:solidFill>
                  <a:schemeClr val="accent2"/>
                </a:solidFill>
                <a:latin typeface="Verdana" pitchFamily="34" charset="0"/>
                <a:ea typeface="Gulim" pitchFamily="34" charset="-127"/>
              </a:rPr>
              <a:pPr/>
              <a:t>28</a:t>
            </a:fld>
            <a:endParaRPr lang="en-US" altLang="ko-KR" sz="1600" smtClean="0">
              <a:solidFill>
                <a:schemeClr val="accent2"/>
              </a:solidFill>
              <a:latin typeface="Verdana" pitchFamily="34" charset="0"/>
              <a:ea typeface="Gulim" pitchFamily="34" charset="-127"/>
            </a:endParaRPr>
          </a:p>
        </p:txBody>
      </p:sp>
      <p:sp>
        <p:nvSpPr>
          <p:cNvPr id="43011" name="Rectangle 2"/>
          <p:cNvSpPr>
            <a:spLocks noGrp="1" noChangeArrowheads="1"/>
          </p:cNvSpPr>
          <p:nvPr>
            <p:ph type="title"/>
          </p:nvPr>
        </p:nvSpPr>
        <p:spPr>
          <a:xfrm>
            <a:off x="1800225" y="206375"/>
            <a:ext cx="7772400" cy="677863"/>
          </a:xfrm>
        </p:spPr>
        <p:txBody>
          <a:bodyPr/>
          <a:lstStyle/>
          <a:p>
            <a:r>
              <a:rPr lang="zh-CN" altLang="en-US" smtClean="0">
                <a:solidFill>
                  <a:srgbClr val="FFCC00"/>
                </a:solidFill>
                <a:latin typeface="Arial" charset="0"/>
                <a:ea typeface="黑体" pitchFamily="49" charset="-122"/>
              </a:rPr>
              <a:t>四、标识符</a:t>
            </a:r>
            <a:r>
              <a:rPr lang="zh-CN" altLang="en-US" sz="3000" smtClean="0">
                <a:latin typeface="宋体" charset="-122"/>
                <a:ea typeface="宋体" charset="-122"/>
              </a:rPr>
              <a:t> </a:t>
            </a:r>
          </a:p>
        </p:txBody>
      </p:sp>
      <p:sp>
        <p:nvSpPr>
          <p:cNvPr id="628739" name="Rectangle 3"/>
          <p:cNvSpPr>
            <a:spLocks noGrp="1" noChangeArrowheads="1"/>
          </p:cNvSpPr>
          <p:nvPr>
            <p:ph type="body" idx="1"/>
          </p:nvPr>
        </p:nvSpPr>
        <p:spPr>
          <a:xfrm>
            <a:off x="676275" y="844550"/>
            <a:ext cx="8131175" cy="3913188"/>
          </a:xfrm>
        </p:spPr>
        <p:txBody>
          <a:bodyPr/>
          <a:lstStyle/>
          <a:p>
            <a:pPr marL="280988" indent="-280988" algn="just">
              <a:lnSpc>
                <a:spcPct val="110000"/>
              </a:lnSpc>
              <a:buFont typeface="Wingdings" pitchFamily="2" charset="2"/>
              <a:buNone/>
            </a:pPr>
            <a:endParaRPr lang="zh-CN" altLang="en-US" sz="1100" smtClean="0">
              <a:latin typeface="宋体" charset="-122"/>
              <a:ea typeface="宋体" charset="-122"/>
            </a:endParaRPr>
          </a:p>
          <a:p>
            <a:pPr marL="280988" indent="-280988" algn="just">
              <a:lnSpc>
                <a:spcPct val="110000"/>
              </a:lnSpc>
              <a:spcBef>
                <a:spcPct val="0"/>
              </a:spcBef>
            </a:pPr>
            <a:r>
              <a:rPr lang="zh-CN" altLang="zh-CN" sz="2200" smtClean="0">
                <a:latin typeface="Arial" charset="0"/>
                <a:ea typeface="楷体_GB2312" pitchFamily="49" charset="-122"/>
              </a:rPr>
              <a:t>任何用Verilog </a:t>
            </a:r>
            <a:r>
              <a:rPr lang="en-US" altLang="zh-CN" sz="2200" smtClean="0">
                <a:latin typeface="Arial" charset="0"/>
                <a:ea typeface="楷体_GB2312" pitchFamily="49" charset="-122"/>
              </a:rPr>
              <a:t>HDL</a:t>
            </a:r>
            <a:r>
              <a:rPr lang="zh-CN" altLang="en-US" sz="2200" smtClean="0">
                <a:latin typeface="Arial" charset="0"/>
                <a:ea typeface="楷体_GB2312" pitchFamily="49" charset="-122"/>
              </a:rPr>
              <a:t>语言描述的对象都通过其名字来识别，这个名字被称为</a:t>
            </a:r>
            <a:r>
              <a:rPr lang="zh-CN" altLang="en-US" sz="2200" smtClean="0">
                <a:solidFill>
                  <a:srgbClr val="FF0000"/>
                </a:solidFill>
                <a:latin typeface="Arial" charset="0"/>
                <a:ea typeface="楷体_GB2312" pitchFamily="49" charset="-122"/>
              </a:rPr>
              <a:t>标识符</a:t>
            </a:r>
            <a:r>
              <a:rPr lang="zh-CN" altLang="en-US" sz="2200" smtClean="0">
                <a:latin typeface="Arial" charset="0"/>
                <a:ea typeface="楷体_GB2312" pitchFamily="49" charset="-122"/>
              </a:rPr>
              <a:t>。</a:t>
            </a:r>
            <a:r>
              <a:rPr lang="zh-CN" altLang="zh-CN" sz="2200" smtClean="0">
                <a:latin typeface="Arial" charset="0"/>
                <a:ea typeface="楷体_GB2312" pitchFamily="49" charset="-122"/>
              </a:rPr>
              <a:t>标识符可由字母、数字、下划线和</a:t>
            </a:r>
            <a:r>
              <a:rPr lang="en-US" altLang="zh-CN" sz="2200" smtClean="0">
                <a:latin typeface="Arial" charset="0"/>
                <a:ea typeface="楷体_GB2312" pitchFamily="49" charset="-122"/>
              </a:rPr>
              <a:t>$</a:t>
            </a:r>
            <a:r>
              <a:rPr lang="zh-CN" altLang="en-US" sz="2200" smtClean="0">
                <a:latin typeface="Arial" charset="0"/>
                <a:ea typeface="楷体_GB2312" pitchFamily="49" charset="-122"/>
              </a:rPr>
              <a:t>符号构成。</a:t>
            </a:r>
          </a:p>
          <a:p>
            <a:pPr marL="280988" indent="-280988" algn="just">
              <a:lnSpc>
                <a:spcPct val="110000"/>
              </a:lnSpc>
              <a:spcBef>
                <a:spcPct val="0"/>
              </a:spcBef>
            </a:pPr>
            <a:r>
              <a:rPr lang="zh-CN" altLang="zh-CN" sz="2200" smtClean="0">
                <a:latin typeface="Arial" charset="0"/>
                <a:ea typeface="宋体" charset="-122"/>
              </a:rPr>
              <a:t>如源文件名、模块名、端口名、变量名、常量名、实例名等。</a:t>
            </a:r>
            <a:endParaRPr lang="zh-CN" altLang="en-US" sz="2200" smtClean="0">
              <a:latin typeface="Arial" charset="0"/>
              <a:ea typeface="宋体" charset="-122"/>
            </a:endParaRPr>
          </a:p>
          <a:p>
            <a:pPr marL="280988" indent="-280988" algn="just">
              <a:lnSpc>
                <a:spcPct val="110000"/>
              </a:lnSpc>
              <a:spcBef>
                <a:spcPct val="0"/>
              </a:spcBef>
            </a:pPr>
            <a:r>
              <a:rPr lang="zh-CN" altLang="en-US" sz="2200" smtClean="0">
                <a:latin typeface="Arial" charset="0"/>
                <a:ea typeface="宋体" charset="-122"/>
              </a:rPr>
              <a:t>定义标识符时应遵循如下规则</a:t>
            </a: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① </a:t>
            </a:r>
            <a:r>
              <a:rPr lang="zh-CN" altLang="en-US" sz="2200" smtClean="0">
                <a:solidFill>
                  <a:srgbClr val="CC0000"/>
                </a:solidFill>
                <a:latin typeface="Arial" charset="0"/>
                <a:ea typeface="宋体" charset="-122"/>
              </a:rPr>
              <a:t>首字符必须是字母或下划线，不能是数字或</a:t>
            </a:r>
            <a:r>
              <a:rPr lang="en-US" altLang="zh-CN" sz="2200" smtClean="0">
                <a:solidFill>
                  <a:srgbClr val="CC0000"/>
                </a:solidFill>
                <a:latin typeface="Arial" charset="0"/>
                <a:ea typeface="宋体" charset="-122"/>
              </a:rPr>
              <a:t>$</a:t>
            </a:r>
            <a:r>
              <a:rPr lang="zh-CN" altLang="en-US" sz="2200" smtClean="0">
                <a:solidFill>
                  <a:srgbClr val="CC0000"/>
                </a:solidFill>
                <a:latin typeface="Arial" charset="0"/>
                <a:ea typeface="宋体" charset="-122"/>
              </a:rPr>
              <a:t>符号</a:t>
            </a:r>
            <a:r>
              <a:rPr lang="zh-CN" altLang="en-US" sz="2200" smtClean="0">
                <a:latin typeface="Arial" charset="0"/>
                <a:ea typeface="宋体" charset="-122"/>
              </a:rPr>
              <a:t>！</a:t>
            </a:r>
            <a:endParaRPr kumimoji="1" lang="zh-CN" altLang="en-US" sz="2200" smtClean="0">
              <a:latin typeface="Arial" charset="0"/>
              <a:ea typeface="宋体" charset="-122"/>
            </a:endParaRP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② 字符数不能多于</a:t>
            </a:r>
            <a:r>
              <a:rPr kumimoji="1" lang="en-US" altLang="zh-CN" sz="2200" smtClean="0">
                <a:latin typeface="Arial" charset="0"/>
                <a:ea typeface="宋体" charset="-122"/>
              </a:rPr>
              <a:t>1024</a:t>
            </a:r>
            <a:r>
              <a:rPr kumimoji="1" lang="zh-CN" altLang="en-US" sz="2200" smtClean="0">
                <a:latin typeface="Arial" charset="0"/>
                <a:ea typeface="宋体" charset="-122"/>
              </a:rPr>
              <a:t>个。</a:t>
            </a: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③ 大小写字母是不同的。</a:t>
            </a:r>
          </a:p>
          <a:p>
            <a:pPr marL="280988" indent="-280988">
              <a:lnSpc>
                <a:spcPct val="110000"/>
              </a:lnSpc>
              <a:spcBef>
                <a:spcPct val="0"/>
              </a:spcBef>
              <a:buFont typeface="Wingdings" pitchFamily="2" charset="2"/>
              <a:buNone/>
            </a:pPr>
            <a:r>
              <a:rPr kumimoji="1" lang="zh-CN" altLang="en-US" sz="2200" smtClean="0">
                <a:latin typeface="Arial" charset="0"/>
                <a:ea typeface="宋体" charset="-122"/>
              </a:rPr>
              <a:t>     ④ </a:t>
            </a:r>
            <a:r>
              <a:rPr lang="zh-CN" altLang="en-US" sz="2200" smtClean="0">
                <a:solidFill>
                  <a:srgbClr val="CC0000"/>
                </a:solidFill>
                <a:latin typeface="Arial" charset="0"/>
                <a:ea typeface="宋体" charset="-122"/>
              </a:rPr>
              <a:t>不要与关键字同名！</a:t>
            </a:r>
            <a:r>
              <a:rPr kumimoji="1" lang="zh-CN" altLang="en-US" sz="2200" smtClean="0">
                <a:latin typeface="Arial" charset="0"/>
                <a:ea typeface="宋体" charset="-122"/>
              </a:rPr>
              <a:t> </a:t>
            </a:r>
          </a:p>
        </p:txBody>
      </p:sp>
      <p:sp>
        <p:nvSpPr>
          <p:cNvPr id="628740" name="Text Box 4"/>
          <p:cNvSpPr txBox="1">
            <a:spLocks noChangeArrowheads="1"/>
          </p:cNvSpPr>
          <p:nvPr/>
        </p:nvSpPr>
        <p:spPr bwMode="auto">
          <a:xfrm>
            <a:off x="4438650" y="4254500"/>
            <a:ext cx="4286250" cy="2124075"/>
          </a:xfrm>
          <a:prstGeom prst="rect">
            <a:avLst/>
          </a:prstGeom>
          <a:solidFill>
            <a:srgbClr val="99CCFF"/>
          </a:solidFill>
          <a:ln w="9525">
            <a:noFill/>
            <a:miter lim="800000"/>
            <a:headEnd/>
            <a:tailEnd/>
          </a:ln>
          <a:effectLst>
            <a:outerShdw dist="35921" dir="2700000" algn="ctr" rotWithShape="0">
              <a:schemeClr val="bg2"/>
            </a:outerShdw>
          </a:effectLst>
        </p:spPr>
        <p:txBody>
          <a:bodyPr anchor="b">
            <a:spAutoFit/>
          </a:bodyPr>
          <a:lstStyle/>
          <a:p>
            <a:pPr marL="274638" indent="-274638">
              <a:spcBef>
                <a:spcPct val="0"/>
              </a:spcBef>
              <a:buClr>
                <a:schemeClr val="bg2"/>
              </a:buClr>
              <a:buFont typeface="Wingdings" pitchFamily="2" charset="2"/>
              <a:buChar char="v"/>
              <a:defRPr/>
            </a:pPr>
            <a:r>
              <a:rPr lang="zh-CN" altLang="en-US" sz="2000" dirty="0">
                <a:solidFill>
                  <a:srgbClr val="CC0066"/>
                </a:solidFill>
                <a:latin typeface="Arial" pitchFamily="34" charset="0"/>
                <a:ea typeface="宋体" pitchFamily="2" charset="-122"/>
              </a:rPr>
              <a:t>不合法</a:t>
            </a:r>
            <a:r>
              <a:rPr lang="zh-CN" altLang="en-US" sz="2000" dirty="0">
                <a:latin typeface="Arial" pitchFamily="34" charset="0"/>
                <a:ea typeface="宋体" pitchFamily="2" charset="-122"/>
              </a:rPr>
              <a:t>的名字：</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123a</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$data</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module</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7seg.v</a:t>
            </a:r>
          </a:p>
          <a:p>
            <a:pPr marL="804863" lvl="1" indent="-350838">
              <a:spcBef>
                <a:spcPct val="0"/>
              </a:spcBef>
              <a:buClr>
                <a:srgbClr val="006666"/>
              </a:buClr>
              <a:buSzPct val="110000"/>
              <a:buFont typeface="Wingdings" pitchFamily="2" charset="2"/>
              <a:buChar char="w"/>
              <a:defRPr/>
            </a:pPr>
            <a:r>
              <a:rPr lang="en-US" altLang="zh-CN" sz="2000" dirty="0">
                <a:latin typeface="Arial" pitchFamily="34" charset="0"/>
                <a:ea typeface="宋体" pitchFamily="2" charset="-122"/>
              </a:rPr>
              <a:t>out*	//</a:t>
            </a:r>
            <a:r>
              <a:rPr lang="zh-CN" altLang="en-US" sz="2000" dirty="0">
                <a:latin typeface="Arial" charset="0"/>
              </a:rPr>
              <a:t>不允许包含字符*</a:t>
            </a:r>
            <a:endParaRPr lang="en-US" altLang="zh-CN" sz="2000" dirty="0">
              <a:latin typeface="Arial" pitchFamily="34" charset="0"/>
              <a:ea typeface="华文楷体" pitchFamily="2" charset="-122"/>
            </a:endParaRPr>
          </a:p>
        </p:txBody>
      </p:sp>
      <p:sp>
        <p:nvSpPr>
          <p:cNvPr id="628742" name="Rectangle 6"/>
          <p:cNvSpPr>
            <a:spLocks noChangeArrowheads="1"/>
          </p:cNvSpPr>
          <p:nvPr/>
        </p:nvSpPr>
        <p:spPr bwMode="auto">
          <a:xfrm>
            <a:off x="781050" y="4540250"/>
            <a:ext cx="2919413" cy="1776413"/>
          </a:xfrm>
          <a:prstGeom prst="rect">
            <a:avLst/>
          </a:prstGeom>
          <a:solidFill>
            <a:srgbClr val="FFFFCC"/>
          </a:solidFill>
          <a:ln>
            <a:noFill/>
          </a:ln>
          <a:effectLst>
            <a:prstShdw prst="shdw13" dist="53882" dir="13500000">
              <a:srgbClr val="808080">
                <a:alpha val="50000"/>
              </a:srgbClr>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280988" indent="-280988">
              <a:buClr>
                <a:schemeClr val="bg2"/>
              </a:buClr>
              <a:buFont typeface="Wingdings" pitchFamily="2" charset="2"/>
              <a:buChar char="v"/>
            </a:pPr>
            <a:r>
              <a:rPr lang="zh-CN" altLang="en-US" sz="2000">
                <a:solidFill>
                  <a:srgbClr val="CC0066"/>
                </a:solidFill>
              </a:rPr>
              <a:t>合法</a:t>
            </a:r>
            <a:r>
              <a:rPr lang="zh-CN" altLang="en-US" sz="2000"/>
              <a:t>的名字：</a:t>
            </a:r>
          </a:p>
          <a:p>
            <a:pPr marL="765175" lvl="1" indent="-293688">
              <a:spcBef>
                <a:spcPct val="0"/>
              </a:spcBef>
              <a:buClr>
                <a:srgbClr val="006666"/>
              </a:buClr>
              <a:buSzPct val="110000"/>
              <a:buFont typeface="Wingdings" pitchFamily="2" charset="2"/>
              <a:buChar char="w"/>
            </a:pPr>
            <a:r>
              <a:rPr lang="en-US" altLang="zh-CN" sz="2000">
                <a:latin typeface="Arial" charset="0"/>
              </a:rPr>
              <a:t>A_99_Z</a:t>
            </a:r>
          </a:p>
          <a:p>
            <a:pPr marL="765175" lvl="1" indent="-293688">
              <a:spcBef>
                <a:spcPct val="0"/>
              </a:spcBef>
              <a:buClr>
                <a:srgbClr val="006666"/>
              </a:buClr>
              <a:buSzPct val="110000"/>
              <a:buFont typeface="Wingdings" pitchFamily="2" charset="2"/>
              <a:buChar char="w"/>
            </a:pPr>
            <a:r>
              <a:rPr lang="en-US" altLang="zh-CN" sz="2000">
                <a:latin typeface="Arial" charset="0"/>
              </a:rPr>
              <a:t>Reset</a:t>
            </a:r>
          </a:p>
          <a:p>
            <a:pPr marL="765175" lvl="1" indent="-293688">
              <a:spcBef>
                <a:spcPct val="0"/>
              </a:spcBef>
              <a:buClr>
                <a:srgbClr val="006666"/>
              </a:buClr>
              <a:buSzPct val="110000"/>
              <a:buFont typeface="Wingdings" pitchFamily="2" charset="2"/>
              <a:buChar char="w"/>
            </a:pPr>
            <a:r>
              <a:rPr lang="en-US" altLang="zh-CN" sz="2000">
                <a:latin typeface="Arial" charset="0"/>
              </a:rPr>
              <a:t>_54MHz_Clock$</a:t>
            </a:r>
          </a:p>
          <a:p>
            <a:pPr marL="765175" lvl="1" indent="-293688">
              <a:spcBef>
                <a:spcPct val="0"/>
              </a:spcBef>
              <a:buClr>
                <a:srgbClr val="006666"/>
              </a:buClr>
              <a:buSzPct val="110000"/>
              <a:buFont typeface="Wingdings" pitchFamily="2" charset="2"/>
              <a:buChar char="w"/>
            </a:pPr>
            <a:r>
              <a:rPr lang="en-US" altLang="zh-CN" sz="2000">
                <a:latin typeface="Arial" charset="0"/>
              </a:rPr>
              <a:t>Module</a:t>
            </a:r>
            <a:r>
              <a:rPr lang="zh-CN" altLang="zh-CN" sz="2000">
                <a:latin typeface="Arial" charset="0"/>
              </a:rPr>
              <a:t> </a:t>
            </a:r>
            <a:endParaRPr lang="en-US" altLang="zh-CN" sz="200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8742"/>
                                        </p:tgtEl>
                                        <p:attrNameLst>
                                          <p:attrName>style.visibility</p:attrName>
                                        </p:attrNameLst>
                                      </p:cBhvr>
                                      <p:to>
                                        <p:strVal val="visible"/>
                                      </p:to>
                                    </p:set>
                                    <p:anim calcmode="lin" valueType="num">
                                      <p:cBhvr additive="base">
                                        <p:cTn id="13" dur="500" fill="hold"/>
                                        <p:tgtEl>
                                          <p:spTgt spid="628742"/>
                                        </p:tgtEl>
                                        <p:attrNameLst>
                                          <p:attrName>ppt_x</p:attrName>
                                        </p:attrNameLst>
                                      </p:cBhvr>
                                      <p:tavLst>
                                        <p:tav tm="0">
                                          <p:val>
                                            <p:strVal val="0-#ppt_w/2"/>
                                          </p:val>
                                        </p:tav>
                                        <p:tav tm="100000">
                                          <p:val>
                                            <p:strVal val="#ppt_x"/>
                                          </p:val>
                                        </p:tav>
                                      </p:tavLst>
                                    </p:anim>
                                    <p:anim calcmode="lin" valueType="num">
                                      <p:cBhvr additive="base">
                                        <p:cTn id="14" dur="500" fill="hold"/>
                                        <p:tgtEl>
                                          <p:spTgt spid="6287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28740"/>
                                        </p:tgtEl>
                                        <p:attrNameLst>
                                          <p:attrName>style.visibility</p:attrName>
                                        </p:attrNameLst>
                                      </p:cBhvr>
                                      <p:to>
                                        <p:strVal val="visible"/>
                                      </p:to>
                                    </p:set>
                                    <p:anim calcmode="lin" valueType="num">
                                      <p:cBhvr>
                                        <p:cTn id="19" dur="500" fill="hold"/>
                                        <p:tgtEl>
                                          <p:spTgt spid="628740"/>
                                        </p:tgtEl>
                                        <p:attrNameLst>
                                          <p:attrName>ppt_w</p:attrName>
                                        </p:attrNameLst>
                                      </p:cBhvr>
                                      <p:tavLst>
                                        <p:tav tm="0">
                                          <p:val>
                                            <p:fltVal val="0"/>
                                          </p:val>
                                        </p:tav>
                                        <p:tav tm="100000">
                                          <p:val>
                                            <p:strVal val="#ppt_w"/>
                                          </p:val>
                                        </p:tav>
                                      </p:tavLst>
                                    </p:anim>
                                    <p:anim calcmode="lin" valueType="num">
                                      <p:cBhvr>
                                        <p:cTn id="20" dur="500" fill="hold"/>
                                        <p:tgtEl>
                                          <p:spTgt spid="628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P spid="628740" grpId="0" animBg="1" autoUpdateAnimBg="0"/>
      <p:bldP spid="62874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21397D5-724C-456F-9812-4AE351899529}" type="slidenum">
              <a:rPr lang="ko-KR" altLang="en-US" sz="1600" smtClean="0">
                <a:solidFill>
                  <a:schemeClr val="accent2"/>
                </a:solidFill>
                <a:latin typeface="Verdana" pitchFamily="34" charset="0"/>
                <a:ea typeface="Gulim" pitchFamily="34" charset="-127"/>
              </a:rPr>
              <a:pPr/>
              <a:t>29</a:t>
            </a:fld>
            <a:endParaRPr lang="en-US" altLang="ko-KR" sz="1600" smtClean="0">
              <a:solidFill>
                <a:schemeClr val="accent2"/>
              </a:solidFill>
              <a:latin typeface="Verdana" pitchFamily="34" charset="0"/>
              <a:ea typeface="Gulim" pitchFamily="34" charset="-127"/>
            </a:endParaRPr>
          </a:p>
        </p:txBody>
      </p:sp>
      <p:sp>
        <p:nvSpPr>
          <p:cNvPr id="44035" name="Rectangle 2"/>
          <p:cNvSpPr>
            <a:spLocks noGrp="1" noChangeArrowheads="1"/>
          </p:cNvSpPr>
          <p:nvPr>
            <p:ph type="title"/>
          </p:nvPr>
        </p:nvSpPr>
        <p:spPr>
          <a:xfrm>
            <a:off x="1731963" y="230188"/>
            <a:ext cx="7772400" cy="677862"/>
          </a:xfrm>
        </p:spPr>
        <p:txBody>
          <a:bodyPr/>
          <a:lstStyle/>
          <a:p>
            <a:r>
              <a:rPr lang="zh-CN" altLang="en-US" smtClean="0">
                <a:solidFill>
                  <a:srgbClr val="FFCC00"/>
                </a:solidFill>
                <a:latin typeface="Arial" charset="0"/>
                <a:ea typeface="黑体" pitchFamily="49" charset="-122"/>
              </a:rPr>
              <a:t>五、关键字</a:t>
            </a:r>
          </a:p>
        </p:txBody>
      </p:sp>
      <p:sp>
        <p:nvSpPr>
          <p:cNvPr id="414723" name="Rectangle 3"/>
          <p:cNvSpPr>
            <a:spLocks noGrp="1" noChangeArrowheads="1"/>
          </p:cNvSpPr>
          <p:nvPr>
            <p:ph type="body" idx="1"/>
          </p:nvPr>
        </p:nvSpPr>
        <p:spPr>
          <a:xfrm>
            <a:off x="941388" y="1304925"/>
            <a:ext cx="7159625" cy="3708400"/>
          </a:xfrm>
        </p:spPr>
        <p:txBody>
          <a:bodyPr/>
          <a:lstStyle/>
          <a:p>
            <a:pPr algn="just">
              <a:buFont typeface="Wingdings" pitchFamily="2" charset="2"/>
              <a:buNone/>
            </a:pPr>
            <a:endParaRPr lang="zh-CN" altLang="en-US" sz="3200" smtClean="0">
              <a:solidFill>
                <a:srgbClr val="FF0000"/>
              </a:solidFill>
              <a:latin typeface="宋体" charset="-122"/>
              <a:ea typeface="宋体" charset="-122"/>
            </a:endParaRPr>
          </a:p>
          <a:p>
            <a:pPr>
              <a:lnSpc>
                <a:spcPct val="110000"/>
              </a:lnSpc>
              <a:spcBef>
                <a:spcPct val="10000"/>
              </a:spcBef>
            </a:pPr>
            <a:r>
              <a:rPr lang="zh-CN" altLang="en-US" sz="2200" smtClean="0">
                <a:solidFill>
                  <a:srgbClr val="FF0000"/>
                </a:solidFill>
                <a:latin typeface="Arial" charset="0"/>
                <a:ea typeface="楷体_GB2312" pitchFamily="49" charset="-122"/>
              </a:rPr>
              <a:t>关键字（保留字）</a:t>
            </a:r>
            <a:r>
              <a:rPr lang="en-US" altLang="zh-CN" sz="2200" smtClean="0">
                <a:latin typeface="Arial" charset="0"/>
                <a:ea typeface="楷体_GB2312" pitchFamily="49" charset="-122"/>
              </a:rPr>
              <a:t>——</a:t>
            </a:r>
            <a:r>
              <a:rPr lang="zh-CN" altLang="zh-CN" sz="2200" smtClean="0">
                <a:latin typeface="Arial" charset="0"/>
                <a:ea typeface="楷体_GB2312" pitchFamily="49" charset="-122"/>
              </a:rPr>
              <a:t>Verilog </a:t>
            </a:r>
            <a:r>
              <a:rPr lang="en-US" altLang="zh-CN" sz="2200" smtClean="0">
                <a:latin typeface="Arial" charset="0"/>
                <a:ea typeface="楷体_GB2312" pitchFamily="49" charset="-122"/>
              </a:rPr>
              <a:t>HDL</a:t>
            </a:r>
            <a:r>
              <a:rPr lang="zh-CN" altLang="en-US" sz="2200" smtClean="0">
                <a:latin typeface="Arial" charset="0"/>
                <a:ea typeface="楷体_GB2312" pitchFamily="49" charset="-122"/>
              </a:rPr>
              <a:t>事先定义好的确认符，用来组织语言结构；或者用于定义</a:t>
            </a:r>
            <a:r>
              <a:rPr lang="en-US" altLang="zh-CN" sz="2200" smtClean="0">
                <a:latin typeface="Arial" charset="0"/>
                <a:ea typeface="楷体_GB2312" pitchFamily="49" charset="-122"/>
              </a:rPr>
              <a:t>Verilog HDL</a:t>
            </a:r>
            <a:r>
              <a:rPr lang="zh-CN" altLang="en-US" sz="2200" smtClean="0">
                <a:latin typeface="Arial" charset="0"/>
                <a:ea typeface="楷体_GB2312" pitchFamily="49" charset="-122"/>
              </a:rPr>
              <a:t>提供的门元件（如</a:t>
            </a:r>
            <a:r>
              <a:rPr lang="en-US" altLang="zh-CN" sz="2200" smtClean="0">
                <a:latin typeface="Arial" charset="0"/>
                <a:ea typeface="楷体_GB2312" pitchFamily="49" charset="-122"/>
              </a:rPr>
              <a:t>and</a:t>
            </a:r>
            <a:r>
              <a:rPr lang="zh-CN" altLang="en-US" sz="2200" smtClean="0">
                <a:latin typeface="Arial" charset="0"/>
                <a:ea typeface="楷体_GB2312" pitchFamily="49" charset="-122"/>
              </a:rPr>
              <a:t>，</a:t>
            </a:r>
            <a:r>
              <a:rPr lang="en-US" altLang="zh-CN" sz="2200" smtClean="0">
                <a:latin typeface="Arial" charset="0"/>
                <a:ea typeface="楷体_GB2312" pitchFamily="49" charset="-122"/>
              </a:rPr>
              <a:t>not</a:t>
            </a:r>
            <a:r>
              <a:rPr lang="zh-CN" altLang="en-US" sz="2200" smtClean="0">
                <a:latin typeface="Arial" charset="0"/>
                <a:ea typeface="楷体_GB2312" pitchFamily="49" charset="-122"/>
              </a:rPr>
              <a:t>，</a:t>
            </a:r>
            <a:r>
              <a:rPr lang="en-US" altLang="zh-CN" sz="2200" smtClean="0">
                <a:latin typeface="Arial" charset="0"/>
                <a:ea typeface="楷体_GB2312" pitchFamily="49" charset="-122"/>
              </a:rPr>
              <a:t>or</a:t>
            </a:r>
            <a:r>
              <a:rPr lang="zh-CN" altLang="en-US" sz="2200" smtClean="0">
                <a:latin typeface="Arial" charset="0"/>
                <a:ea typeface="楷体_GB2312" pitchFamily="49" charset="-122"/>
              </a:rPr>
              <a:t>，</a:t>
            </a:r>
            <a:r>
              <a:rPr lang="en-US" altLang="zh-CN" sz="2200" smtClean="0">
                <a:latin typeface="Arial" charset="0"/>
                <a:ea typeface="楷体_GB2312" pitchFamily="49" charset="-122"/>
              </a:rPr>
              <a:t>buf</a:t>
            </a:r>
            <a:r>
              <a:rPr lang="zh-CN" altLang="en-US" sz="2200" smtClean="0">
                <a:latin typeface="Arial" charset="0"/>
                <a:ea typeface="楷体_GB2312" pitchFamily="49" charset="-122"/>
              </a:rPr>
              <a:t>）。</a:t>
            </a:r>
          </a:p>
          <a:p>
            <a:pPr>
              <a:lnSpc>
                <a:spcPct val="110000"/>
              </a:lnSpc>
              <a:spcBef>
                <a:spcPct val="10000"/>
              </a:spcBef>
            </a:pPr>
            <a:r>
              <a:rPr lang="zh-CN" altLang="en-US" sz="2200" smtClean="0">
                <a:latin typeface="Arial" charset="0"/>
                <a:ea typeface="宋体" charset="-122"/>
              </a:rPr>
              <a:t>每个关键字全部用</a:t>
            </a:r>
            <a:r>
              <a:rPr lang="zh-CN" altLang="en-US" sz="2200" smtClean="0">
                <a:solidFill>
                  <a:srgbClr val="CC0066"/>
                </a:solidFill>
                <a:latin typeface="Arial" charset="0"/>
                <a:ea typeface="宋体" charset="-122"/>
              </a:rPr>
              <a:t>小写</a:t>
            </a:r>
            <a:r>
              <a:rPr lang="zh-CN" altLang="en-US" sz="2200" smtClean="0">
                <a:latin typeface="Arial" charset="0"/>
                <a:ea typeface="宋体" charset="-122"/>
              </a:rPr>
              <a:t>字母定义！</a:t>
            </a:r>
          </a:p>
          <a:p>
            <a:pPr>
              <a:lnSpc>
                <a:spcPct val="110000"/>
              </a:lnSpc>
              <a:spcBef>
                <a:spcPct val="10000"/>
              </a:spcBef>
              <a:buFont typeface="Wingdings" pitchFamily="2" charset="2"/>
              <a:buNone/>
            </a:pPr>
            <a:r>
              <a:rPr lang="zh-CN" altLang="en-US" sz="2200" smtClean="0">
                <a:latin typeface="Arial" charset="0"/>
                <a:ea typeface="宋体" charset="-122"/>
              </a:rPr>
              <a:t>     </a:t>
            </a:r>
            <a:r>
              <a:rPr lang="en-US" altLang="zh-CN" sz="2200" smtClean="0">
                <a:latin typeface="Arial" charset="0"/>
                <a:ea typeface="宋体" charset="-122"/>
              </a:rPr>
              <a:t>——</a:t>
            </a:r>
            <a:r>
              <a:rPr lang="zh-CN" altLang="en-US" sz="2200" smtClean="0">
                <a:latin typeface="Arial" charset="0"/>
                <a:ea typeface="宋体" charset="-122"/>
              </a:rPr>
              <a:t>如</a:t>
            </a:r>
            <a:r>
              <a:rPr lang="en-US" altLang="zh-CN" sz="2200" smtClean="0">
                <a:latin typeface="Arial" charset="0"/>
                <a:ea typeface="宋体" charset="-122"/>
              </a:rPr>
              <a:t>always</a:t>
            </a:r>
            <a:r>
              <a:rPr lang="zh-CN" altLang="en-US" sz="2200" smtClean="0">
                <a:latin typeface="Arial" charset="0"/>
                <a:ea typeface="宋体" charset="-122"/>
              </a:rPr>
              <a:t>，</a:t>
            </a:r>
            <a:r>
              <a:rPr lang="en-US" altLang="zh-CN" sz="2200" smtClean="0">
                <a:latin typeface="Arial" charset="0"/>
                <a:ea typeface="宋体" charset="-122"/>
              </a:rPr>
              <a:t>assign</a:t>
            </a:r>
            <a:r>
              <a:rPr lang="zh-CN" altLang="en-US" sz="2200" smtClean="0">
                <a:latin typeface="Arial" charset="0"/>
                <a:ea typeface="宋体" charset="-122"/>
              </a:rPr>
              <a:t>，</a:t>
            </a:r>
            <a:r>
              <a:rPr lang="en-US" altLang="zh-CN" sz="2200" smtClean="0">
                <a:latin typeface="Arial" charset="0"/>
                <a:ea typeface="宋体" charset="-122"/>
              </a:rPr>
              <a:t>begin</a:t>
            </a:r>
            <a:r>
              <a:rPr lang="zh-CN" altLang="en-US" sz="2200" smtClean="0">
                <a:latin typeface="Arial" charset="0"/>
                <a:ea typeface="宋体" charset="-122"/>
              </a:rPr>
              <a:t>，</a:t>
            </a:r>
            <a:r>
              <a:rPr lang="en-US" altLang="zh-CN" sz="2200" smtClean="0">
                <a:latin typeface="Arial" charset="0"/>
                <a:ea typeface="宋体" charset="-122"/>
              </a:rPr>
              <a:t>case</a:t>
            </a:r>
            <a:r>
              <a:rPr lang="zh-CN" altLang="en-US" sz="2200" smtClean="0">
                <a:latin typeface="Arial" charset="0"/>
                <a:ea typeface="宋体" charset="-122"/>
              </a:rPr>
              <a:t>，</a:t>
            </a:r>
            <a:r>
              <a:rPr lang="en-US" altLang="zh-CN" sz="2200" smtClean="0">
                <a:latin typeface="Arial" charset="0"/>
                <a:ea typeface="宋体" charset="-122"/>
              </a:rPr>
              <a:t>casex</a:t>
            </a:r>
            <a:r>
              <a:rPr lang="zh-CN" altLang="en-US" sz="2200" smtClean="0">
                <a:latin typeface="Arial" charset="0"/>
                <a:ea typeface="宋体" charset="-122"/>
              </a:rPr>
              <a:t>，</a:t>
            </a:r>
            <a:r>
              <a:rPr lang="en-US" altLang="zh-CN" sz="2200" smtClean="0">
                <a:latin typeface="Arial" charset="0"/>
                <a:ea typeface="宋体" charset="-122"/>
              </a:rPr>
              <a:t>else</a:t>
            </a:r>
            <a:r>
              <a:rPr lang="zh-CN" altLang="en-US" sz="2200" smtClean="0">
                <a:latin typeface="Arial" charset="0"/>
                <a:ea typeface="宋体" charset="-122"/>
              </a:rPr>
              <a:t>，</a:t>
            </a:r>
            <a:r>
              <a:rPr lang="en-US" altLang="zh-CN" sz="2200" smtClean="0">
                <a:latin typeface="Arial" charset="0"/>
                <a:ea typeface="宋体" charset="-122"/>
              </a:rPr>
              <a:t>end</a:t>
            </a:r>
            <a:r>
              <a:rPr lang="zh-CN" altLang="en-US" sz="2200" smtClean="0">
                <a:latin typeface="Arial" charset="0"/>
                <a:ea typeface="宋体" charset="-122"/>
              </a:rPr>
              <a:t>， </a:t>
            </a:r>
            <a:r>
              <a:rPr lang="en-US" altLang="zh-CN" sz="2200" smtClean="0">
                <a:latin typeface="Arial" charset="0"/>
                <a:ea typeface="宋体" charset="-122"/>
              </a:rPr>
              <a:t>endmodule </a:t>
            </a:r>
            <a:r>
              <a:rPr lang="zh-CN" altLang="en-US" sz="2200" smtClean="0">
                <a:latin typeface="Arial" charset="0"/>
                <a:ea typeface="宋体" charset="-122"/>
              </a:rPr>
              <a:t>，</a:t>
            </a:r>
            <a:r>
              <a:rPr lang="en-US" altLang="zh-CN" sz="2200" smtClean="0">
                <a:latin typeface="Arial" charset="0"/>
                <a:ea typeface="宋体" charset="-122"/>
              </a:rPr>
              <a:t>for</a:t>
            </a:r>
            <a:r>
              <a:rPr lang="zh-CN" altLang="en-US" sz="2200" smtClean="0">
                <a:latin typeface="Arial" charset="0"/>
                <a:ea typeface="宋体" charset="-122"/>
              </a:rPr>
              <a:t>，</a:t>
            </a:r>
            <a:r>
              <a:rPr lang="en-US" altLang="zh-CN" sz="2200" smtClean="0">
                <a:latin typeface="Arial" charset="0"/>
                <a:ea typeface="宋体" charset="-122"/>
              </a:rPr>
              <a:t>function</a:t>
            </a:r>
            <a:r>
              <a:rPr lang="zh-CN" altLang="en-US" sz="2200" smtClean="0">
                <a:latin typeface="Arial" charset="0"/>
                <a:ea typeface="宋体" charset="-122"/>
              </a:rPr>
              <a:t>，</a:t>
            </a:r>
            <a:r>
              <a:rPr lang="en-US" altLang="zh-CN" sz="2200" smtClean="0">
                <a:latin typeface="Arial" charset="0"/>
                <a:ea typeface="宋体" charset="-122"/>
              </a:rPr>
              <a:t>if</a:t>
            </a:r>
            <a:r>
              <a:rPr lang="zh-CN" altLang="en-US" sz="2200" smtClean="0">
                <a:latin typeface="Arial" charset="0"/>
                <a:ea typeface="宋体" charset="-122"/>
              </a:rPr>
              <a:t>，</a:t>
            </a:r>
            <a:r>
              <a:rPr lang="en-US" altLang="zh-CN" sz="2200" smtClean="0">
                <a:latin typeface="Arial" charset="0"/>
                <a:ea typeface="宋体" charset="-122"/>
              </a:rPr>
              <a:t>input</a:t>
            </a:r>
            <a:r>
              <a:rPr lang="zh-CN" altLang="en-US" sz="2200" smtClean="0">
                <a:latin typeface="Arial" charset="0"/>
                <a:ea typeface="宋体" charset="-122"/>
              </a:rPr>
              <a:t>， </a:t>
            </a:r>
            <a:r>
              <a:rPr lang="en-US" altLang="zh-CN" sz="2200" smtClean="0">
                <a:latin typeface="Arial" charset="0"/>
                <a:ea typeface="宋体" charset="-122"/>
              </a:rPr>
              <a:t>module </a:t>
            </a:r>
            <a:r>
              <a:rPr lang="zh-CN" altLang="en-US" sz="2200" smtClean="0">
                <a:latin typeface="Arial" charset="0"/>
                <a:ea typeface="宋体" charset="-122"/>
              </a:rPr>
              <a:t>，</a:t>
            </a:r>
            <a:r>
              <a:rPr lang="en-US" altLang="zh-CN" sz="2200" smtClean="0">
                <a:latin typeface="Arial" charset="0"/>
                <a:ea typeface="宋体" charset="-122"/>
              </a:rPr>
              <a:t>output</a:t>
            </a:r>
            <a:r>
              <a:rPr lang="zh-CN" altLang="en-US" sz="2200" smtClean="0">
                <a:latin typeface="Arial" charset="0"/>
                <a:ea typeface="宋体" charset="-122"/>
              </a:rPr>
              <a:t>，</a:t>
            </a:r>
            <a:r>
              <a:rPr lang="en-US" altLang="zh-CN" sz="2200" smtClean="0">
                <a:latin typeface="Arial" charset="0"/>
                <a:ea typeface="宋体" charset="-122"/>
              </a:rPr>
              <a:t>repeat</a:t>
            </a:r>
            <a:r>
              <a:rPr lang="zh-CN" altLang="en-US" sz="2200" smtClean="0">
                <a:latin typeface="Arial" charset="0"/>
                <a:ea typeface="宋体" charset="-122"/>
              </a:rPr>
              <a:t>，</a:t>
            </a:r>
            <a:r>
              <a:rPr lang="en-US" altLang="zh-CN" sz="2200" smtClean="0">
                <a:latin typeface="Arial" charset="0"/>
                <a:ea typeface="宋体" charset="-122"/>
              </a:rPr>
              <a:t>table</a:t>
            </a:r>
            <a:r>
              <a:rPr lang="zh-CN" altLang="en-US" sz="2200" smtClean="0">
                <a:latin typeface="Arial" charset="0"/>
                <a:ea typeface="宋体" charset="-122"/>
              </a:rPr>
              <a:t>，</a:t>
            </a:r>
            <a:r>
              <a:rPr lang="en-US" altLang="zh-CN" sz="2200" smtClean="0">
                <a:latin typeface="Arial" charset="0"/>
                <a:ea typeface="宋体" charset="-122"/>
              </a:rPr>
              <a:t>time</a:t>
            </a:r>
            <a:r>
              <a:rPr lang="zh-CN" altLang="en-US" sz="2200" smtClean="0">
                <a:latin typeface="Arial" charset="0"/>
                <a:ea typeface="宋体" charset="-122"/>
              </a:rPr>
              <a:t>，</a:t>
            </a:r>
            <a:r>
              <a:rPr lang="en-US" altLang="zh-CN" sz="2200" smtClean="0">
                <a:latin typeface="Arial" charset="0"/>
                <a:ea typeface="宋体" charset="-122"/>
              </a:rPr>
              <a:t>while</a:t>
            </a:r>
            <a:r>
              <a:rPr lang="zh-CN" altLang="en-US" sz="2200" smtClean="0">
                <a:latin typeface="Arial" charset="0"/>
                <a:ea typeface="宋体" charset="-122"/>
              </a:rPr>
              <a:t>，</a:t>
            </a:r>
            <a:r>
              <a:rPr lang="en-US" altLang="zh-CN" sz="2200" smtClean="0">
                <a:latin typeface="Arial" charset="0"/>
                <a:ea typeface="宋体" charset="-122"/>
              </a:rPr>
              <a:t>wire</a:t>
            </a:r>
            <a:endParaRPr lang="zh-CN" altLang="en-US" sz="2200" smtClean="0">
              <a:latin typeface="Arial" charset="0"/>
              <a:ea typeface="宋体" charset="-122"/>
            </a:endParaRPr>
          </a:p>
        </p:txBody>
      </p:sp>
      <p:sp>
        <p:nvSpPr>
          <p:cNvPr id="414726" name="Rectangle 6"/>
          <p:cNvSpPr>
            <a:spLocks noChangeArrowheads="1"/>
          </p:cNvSpPr>
          <p:nvPr/>
        </p:nvSpPr>
        <p:spPr bwMode="auto">
          <a:xfrm>
            <a:off x="863600" y="4508500"/>
            <a:ext cx="7453313" cy="2119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0000"/>
              </a:lnSpc>
              <a:buClr>
                <a:schemeClr val="bg2"/>
              </a:buClr>
              <a:buFont typeface="Wingdings" pitchFamily="2" charset="2"/>
              <a:buNone/>
            </a:pPr>
            <a:endParaRPr lang="zh-CN" altLang="en-US" sz="3200">
              <a:solidFill>
                <a:srgbClr val="FF0000"/>
              </a:solidFill>
            </a:endParaRPr>
          </a:p>
          <a:p>
            <a:pPr marL="342900" indent="-342900" algn="l">
              <a:spcBef>
                <a:spcPct val="10000"/>
              </a:spcBef>
              <a:buClr>
                <a:schemeClr val="bg2"/>
              </a:buClr>
              <a:buFont typeface="Wingdings" pitchFamily="2" charset="2"/>
              <a:buChar char="v"/>
            </a:pPr>
            <a:r>
              <a:rPr lang="en-US" altLang="zh-CN" sz="2200">
                <a:latin typeface="Arial" charset="0"/>
              </a:rPr>
              <a:t>Verilog -1995</a:t>
            </a:r>
            <a:r>
              <a:rPr lang="zh-CN" altLang="en-US" sz="2200">
                <a:latin typeface="Arial" charset="0"/>
              </a:rPr>
              <a:t>的关键字有</a:t>
            </a:r>
            <a:r>
              <a:rPr lang="en-US" altLang="zh-CN" sz="2200">
                <a:solidFill>
                  <a:srgbClr val="CC0066"/>
                </a:solidFill>
                <a:latin typeface="Arial" charset="0"/>
              </a:rPr>
              <a:t>97</a:t>
            </a:r>
            <a:r>
              <a:rPr lang="zh-CN" altLang="en-US" sz="2200">
                <a:latin typeface="Arial" charset="0"/>
              </a:rPr>
              <a:t>个（见教材表</a:t>
            </a:r>
            <a:r>
              <a:rPr lang="en-US" altLang="zh-CN" sz="2200">
                <a:latin typeface="Arial" charset="0"/>
              </a:rPr>
              <a:t>2.14</a:t>
            </a:r>
            <a:r>
              <a:rPr lang="zh-CN" altLang="en-US" sz="2200">
                <a:latin typeface="Arial" charset="0"/>
              </a:rPr>
              <a:t>），</a:t>
            </a:r>
            <a:r>
              <a:rPr lang="en-US" altLang="zh-CN" sz="2200">
                <a:latin typeface="Arial" charset="0"/>
              </a:rPr>
              <a:t>Verilog -2001</a:t>
            </a:r>
            <a:r>
              <a:rPr lang="zh-CN" altLang="en-US" sz="2200">
                <a:latin typeface="Arial" charset="0"/>
              </a:rPr>
              <a:t>增加了</a:t>
            </a:r>
            <a:r>
              <a:rPr lang="en-US" altLang="zh-CN" sz="2200">
                <a:latin typeface="Arial" charset="0"/>
              </a:rPr>
              <a:t>5</a:t>
            </a:r>
            <a:r>
              <a:rPr lang="zh-CN" altLang="en-US" sz="2200">
                <a:latin typeface="Arial" charset="0"/>
              </a:rPr>
              <a:t>个共</a:t>
            </a:r>
            <a:r>
              <a:rPr lang="en-US" altLang="zh-CN" sz="2200">
                <a:solidFill>
                  <a:srgbClr val="CC0066"/>
                </a:solidFill>
                <a:latin typeface="Arial" charset="0"/>
              </a:rPr>
              <a:t>102</a:t>
            </a:r>
            <a:r>
              <a:rPr lang="zh-CN" altLang="en-US" sz="2200">
                <a:latin typeface="Arial" charset="0"/>
              </a:rPr>
              <a:t>个。</a:t>
            </a:r>
          </a:p>
          <a:p>
            <a:pPr marL="342900" indent="-342900" algn="l">
              <a:spcBef>
                <a:spcPct val="10000"/>
              </a:spcBef>
              <a:buClr>
                <a:schemeClr val="bg2"/>
              </a:buClr>
              <a:buFont typeface="Wingdings" pitchFamily="2" charset="2"/>
              <a:buNone/>
            </a:pPr>
            <a:r>
              <a:rPr lang="zh-CN" altLang="en-US">
                <a:latin typeface="Arial" charset="0"/>
              </a:rPr>
              <a:t>     </a:t>
            </a:r>
          </a:p>
        </p:txBody>
      </p:sp>
      <p:sp>
        <p:nvSpPr>
          <p:cNvPr id="414728" name="AutoShape 8"/>
          <p:cNvSpPr>
            <a:spLocks noChangeArrowheads="1"/>
          </p:cNvSpPr>
          <p:nvPr/>
        </p:nvSpPr>
        <p:spPr bwMode="auto">
          <a:xfrm rot="-479700">
            <a:off x="5026025" y="355600"/>
            <a:ext cx="4602163" cy="14509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000">
                <a:solidFill>
                  <a:srgbClr val="000000"/>
                </a:solidFill>
                <a:latin typeface="华文新魏" pitchFamily="2" charset="-122"/>
                <a:ea typeface="华文新魏" pitchFamily="2" charset="-122"/>
              </a:rPr>
              <a:t>用户程序中的</a:t>
            </a:r>
            <a:r>
              <a:rPr lang="zh-CN" altLang="en-US" sz="2000">
                <a:solidFill>
                  <a:srgbClr val="CC0000"/>
                </a:solidFill>
                <a:latin typeface="华文新魏" pitchFamily="2" charset="-122"/>
                <a:ea typeface="华文新魏" pitchFamily="2" charset="-122"/>
              </a:rPr>
              <a:t>模块</a:t>
            </a:r>
            <a:r>
              <a:rPr lang="zh-CN" altLang="en-US" sz="2000">
                <a:solidFill>
                  <a:srgbClr val="000000"/>
                </a:solidFill>
                <a:latin typeface="华文新魏" pitchFamily="2" charset="-122"/>
                <a:ea typeface="华文新魏" pitchFamily="2" charset="-122"/>
              </a:rPr>
              <a:t>、</a:t>
            </a:r>
            <a:r>
              <a:rPr lang="zh-CN" altLang="en-US" sz="2000">
                <a:solidFill>
                  <a:srgbClr val="CC0000"/>
                </a:solidFill>
                <a:latin typeface="华文新魏" pitchFamily="2" charset="-122"/>
                <a:ea typeface="华文新魏" pitchFamily="2" charset="-122"/>
              </a:rPr>
              <a:t>变量、节点</a:t>
            </a:r>
            <a:r>
              <a:rPr lang="zh-CN" altLang="en-US" sz="2000">
                <a:solidFill>
                  <a:srgbClr val="000000"/>
                </a:solidFill>
                <a:latin typeface="华文新魏" pitchFamily="2" charset="-122"/>
                <a:ea typeface="华文新魏" pitchFamily="2" charset="-122"/>
              </a:rPr>
              <a:t>等的名称不能与</a:t>
            </a:r>
            <a:r>
              <a:rPr lang="zh-CN" altLang="en-US" sz="2000">
                <a:solidFill>
                  <a:srgbClr val="CC0000"/>
                </a:solidFill>
                <a:latin typeface="华文新魏" pitchFamily="2" charset="-122"/>
                <a:ea typeface="华文新魏" pitchFamily="2" charset="-122"/>
              </a:rPr>
              <a:t>关键字</a:t>
            </a:r>
            <a:r>
              <a:rPr lang="zh-CN" altLang="en-US" sz="2000">
                <a:solidFill>
                  <a:srgbClr val="000000"/>
                </a:solidFill>
                <a:latin typeface="华文新魏" pitchFamily="2" charset="-122"/>
                <a:ea typeface="华文新魏" pitchFamily="2" charset="-122"/>
              </a:rPr>
              <a:t>同名！</a:t>
            </a:r>
            <a:endParaRPr lang="zh-CN" altLang="en-US" sz="2000">
              <a:solidFill>
                <a:srgbClr val="000000"/>
              </a:solidFill>
              <a:latin typeface="华文楷体" pitchFamily="2" charset="-122"/>
              <a:ea typeface="华文楷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4723"/>
                                        </p:tgtEl>
                                        <p:attrNameLst>
                                          <p:attrName>style.visibility</p:attrName>
                                        </p:attrNameLst>
                                      </p:cBhvr>
                                      <p:to>
                                        <p:strVal val="visible"/>
                                      </p:to>
                                    </p:set>
                                    <p:anim calcmode="lin" valueType="num">
                                      <p:cBhvr additive="base">
                                        <p:cTn id="7" dur="500" fill="hold"/>
                                        <p:tgtEl>
                                          <p:spTgt spid="414723"/>
                                        </p:tgtEl>
                                        <p:attrNameLst>
                                          <p:attrName>ppt_x</p:attrName>
                                        </p:attrNameLst>
                                      </p:cBhvr>
                                      <p:tavLst>
                                        <p:tav tm="0">
                                          <p:val>
                                            <p:strVal val="0-#ppt_w/2"/>
                                          </p:val>
                                        </p:tav>
                                        <p:tav tm="100000">
                                          <p:val>
                                            <p:strVal val="#ppt_x"/>
                                          </p:val>
                                        </p:tav>
                                      </p:tavLst>
                                    </p:anim>
                                    <p:anim calcmode="lin" valueType="num">
                                      <p:cBhvr additive="base">
                                        <p:cTn id="8" dur="500" fill="hold"/>
                                        <p:tgtEl>
                                          <p:spTgt spid="414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6"/>
                                        </p:tgtEl>
                                        <p:attrNameLst>
                                          <p:attrName>style.visibility</p:attrName>
                                        </p:attrNameLst>
                                      </p:cBhvr>
                                      <p:to>
                                        <p:strVal val="visible"/>
                                      </p:to>
                                    </p:set>
                                    <p:anim calcmode="lin" valueType="num">
                                      <p:cBhvr additive="base">
                                        <p:cTn id="13" dur="500" fill="hold"/>
                                        <p:tgtEl>
                                          <p:spTgt spid="414726"/>
                                        </p:tgtEl>
                                        <p:attrNameLst>
                                          <p:attrName>ppt_x</p:attrName>
                                        </p:attrNameLst>
                                      </p:cBhvr>
                                      <p:tavLst>
                                        <p:tav tm="0">
                                          <p:val>
                                            <p:strVal val="0-#ppt_w/2"/>
                                          </p:val>
                                        </p:tav>
                                        <p:tav tm="100000">
                                          <p:val>
                                            <p:strVal val="#ppt_x"/>
                                          </p:val>
                                        </p:tav>
                                      </p:tavLst>
                                    </p:anim>
                                    <p:anim calcmode="lin" valueType="num">
                                      <p:cBhvr additive="base">
                                        <p:cTn id="14" dur="500" fill="hold"/>
                                        <p:tgtEl>
                                          <p:spTgt spid="4147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14728"/>
                                        </p:tgtEl>
                                        <p:attrNameLst>
                                          <p:attrName>style.visibility</p:attrName>
                                        </p:attrNameLst>
                                      </p:cBhvr>
                                      <p:to>
                                        <p:strVal val="visible"/>
                                      </p:to>
                                    </p:set>
                                    <p:anim calcmode="lin" valueType="num">
                                      <p:cBhvr>
                                        <p:cTn id="19" dur="500" fill="hold"/>
                                        <p:tgtEl>
                                          <p:spTgt spid="414728"/>
                                        </p:tgtEl>
                                        <p:attrNameLst>
                                          <p:attrName>ppt_w</p:attrName>
                                        </p:attrNameLst>
                                      </p:cBhvr>
                                      <p:tavLst>
                                        <p:tav tm="0">
                                          <p:val>
                                            <p:fltVal val="0"/>
                                          </p:val>
                                        </p:tav>
                                        <p:tav tm="100000">
                                          <p:val>
                                            <p:strVal val="#ppt_w"/>
                                          </p:val>
                                        </p:tav>
                                      </p:tavLst>
                                    </p:anim>
                                    <p:anim calcmode="lin" valueType="num">
                                      <p:cBhvr>
                                        <p:cTn id="20" dur="500" fill="hold"/>
                                        <p:tgtEl>
                                          <p:spTgt spid="4147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p:bldP spid="414726" grpId="0" autoUpdateAnimBg="0"/>
      <p:bldP spid="41472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标题 2"/>
          <p:cNvSpPr>
            <a:spLocks noGrp="1"/>
          </p:cNvSpPr>
          <p:nvPr>
            <p:ph type="title"/>
          </p:nvPr>
        </p:nvSpPr>
        <p:spPr/>
        <p:txBody>
          <a:bodyPr/>
          <a:lstStyle/>
          <a:p>
            <a:pPr>
              <a:lnSpc>
                <a:spcPct val="100000"/>
              </a:lnSpc>
            </a:pPr>
            <a:r>
              <a:rPr lang="zh-CN" altLang="en-US" dirty="0" smtClean="0">
                <a:latin typeface="Cambria Math" panose="02040503050406030204" pitchFamily="18" charset="0"/>
                <a:ea typeface="+mn-ea"/>
              </a:rPr>
              <a:t>简单</a:t>
            </a:r>
            <a:r>
              <a:rPr lang="zh-CN" altLang="en-US" dirty="0">
                <a:latin typeface="Cambria Math" panose="02040503050406030204" pitchFamily="18" charset="0"/>
                <a:ea typeface="+mn-ea"/>
              </a:rPr>
              <a:t>的</a:t>
            </a:r>
            <a:r>
              <a:rPr lang="en-US" altLang="zh-CN" dirty="0">
                <a:latin typeface="Cambria Math" panose="02040503050406030204" pitchFamily="18" charset="0"/>
                <a:ea typeface="Cambria Math" panose="02040503050406030204" pitchFamily="18" charset="0"/>
              </a:rPr>
              <a:t>Verilog HDL</a:t>
            </a:r>
            <a:r>
              <a:rPr lang="zh-CN" altLang="en-US" dirty="0">
                <a:latin typeface="Cambria Math" panose="02040503050406030204" pitchFamily="18" charset="0"/>
                <a:ea typeface="+mn-ea"/>
              </a:rPr>
              <a:t>例子</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8416" y="919745"/>
            <a:ext cx="8827622" cy="31616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23649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713DDFE-7E35-4628-BC8B-4A14B74ADC1A}" type="slidenum">
              <a:rPr lang="ko-KR" altLang="en-US" sz="1600" smtClean="0">
                <a:solidFill>
                  <a:schemeClr val="accent2"/>
                </a:solidFill>
                <a:latin typeface="Verdana" pitchFamily="34" charset="0"/>
                <a:ea typeface="Gulim" pitchFamily="34" charset="-127"/>
              </a:rPr>
              <a:pPr/>
              <a:t>30</a:t>
            </a:fld>
            <a:endParaRPr lang="en-US" altLang="ko-KR" sz="1600" smtClean="0">
              <a:solidFill>
                <a:schemeClr val="accent2"/>
              </a:solidFill>
              <a:latin typeface="Verdana" pitchFamily="34" charset="0"/>
              <a:ea typeface="Gulim" pitchFamily="34" charset="-127"/>
            </a:endParaRPr>
          </a:p>
        </p:txBody>
      </p:sp>
      <p:sp>
        <p:nvSpPr>
          <p:cNvPr id="45059" name="Rectangle 2"/>
          <p:cNvSpPr>
            <a:spLocks noGrp="1" noChangeArrowheads="1"/>
          </p:cNvSpPr>
          <p:nvPr>
            <p:ph type="title"/>
          </p:nvPr>
        </p:nvSpPr>
        <p:spPr>
          <a:xfrm>
            <a:off x="1692275" y="266700"/>
            <a:ext cx="7772400" cy="677863"/>
          </a:xfrm>
        </p:spPr>
        <p:txBody>
          <a:bodyPr/>
          <a:lstStyle/>
          <a:p>
            <a:r>
              <a:rPr lang="zh-CN" altLang="en-US" smtClean="0">
                <a:solidFill>
                  <a:srgbClr val="FFCC00"/>
                </a:solidFill>
                <a:latin typeface="Arial" charset="0"/>
                <a:ea typeface="黑体" pitchFamily="49" charset="-122"/>
              </a:rPr>
              <a:t>六、运算符及表达式</a:t>
            </a:r>
          </a:p>
        </p:txBody>
      </p:sp>
      <p:sp>
        <p:nvSpPr>
          <p:cNvPr id="431107" name="Rectangle 3"/>
          <p:cNvSpPr>
            <a:spLocks noGrp="1" noChangeArrowheads="1"/>
          </p:cNvSpPr>
          <p:nvPr>
            <p:ph type="body" idx="1"/>
          </p:nvPr>
        </p:nvSpPr>
        <p:spPr>
          <a:xfrm>
            <a:off x="322263" y="2343150"/>
            <a:ext cx="3565525" cy="3786188"/>
          </a:xfrm>
          <a:solidFill>
            <a:srgbClr val="FFCCFF"/>
          </a:solidFill>
          <a:effectLst>
            <a:prstShdw prst="shdw13" dist="53882" dir="13500000">
              <a:srgbClr val="808080"/>
            </a:prstShdw>
          </a:effectLst>
        </p:spPr>
        <p:txBody>
          <a:bodyPr/>
          <a:lstStyle/>
          <a:p>
            <a:pPr marL="195263" indent="-195263" algn="just"/>
            <a:r>
              <a:rPr lang="zh-CN" altLang="en-US" sz="2200" smtClean="0">
                <a:latin typeface="Arial" charset="0"/>
                <a:ea typeface="宋体" charset="-122"/>
              </a:rPr>
              <a:t>运算符按</a:t>
            </a:r>
            <a:r>
              <a:rPr lang="zh-CN" altLang="en-US" sz="2200" smtClean="0">
                <a:solidFill>
                  <a:srgbClr val="CC0066"/>
                </a:solidFill>
                <a:latin typeface="Arial" charset="0"/>
                <a:ea typeface="宋体" charset="-122"/>
              </a:rPr>
              <a:t>功能</a:t>
            </a:r>
            <a:r>
              <a:rPr lang="zh-CN" altLang="en-US" sz="2200" smtClean="0">
                <a:latin typeface="Arial" charset="0"/>
                <a:ea typeface="宋体" charset="-122"/>
              </a:rPr>
              <a:t>分为</a:t>
            </a:r>
            <a:r>
              <a:rPr lang="en-US" altLang="zh-CN" sz="2200" smtClean="0">
                <a:solidFill>
                  <a:srgbClr val="CC0066"/>
                </a:solidFill>
                <a:latin typeface="Arial" charset="0"/>
                <a:ea typeface="宋体" charset="-122"/>
              </a:rPr>
              <a:t>9</a:t>
            </a:r>
            <a:r>
              <a:rPr lang="zh-CN" altLang="en-US" sz="2200" smtClean="0">
                <a:latin typeface="Arial" charset="0"/>
                <a:ea typeface="宋体" charset="-122"/>
              </a:rPr>
              <a:t>类</a:t>
            </a:r>
            <a:r>
              <a:rPr lang="zh-CN" altLang="en-US" sz="2200" smtClean="0">
                <a:latin typeface="宋体" charset="-122"/>
                <a:ea typeface="宋体" charset="-122"/>
              </a:rPr>
              <a:t>：</a:t>
            </a:r>
          </a:p>
          <a:p>
            <a:pPr marL="665163" lvl="1" indent="-279400" algn="just">
              <a:lnSpc>
                <a:spcPct val="105000"/>
              </a:lnSpc>
              <a:spcBef>
                <a:spcPct val="0"/>
              </a:spcBef>
            </a:pPr>
            <a:r>
              <a:rPr lang="zh-CN" altLang="en-US" sz="2200" smtClean="0">
                <a:solidFill>
                  <a:srgbClr val="009900"/>
                </a:solidFill>
                <a:latin typeface="宋体" charset="-122"/>
                <a:ea typeface="宋体" charset="-122"/>
              </a:rPr>
              <a:t>算术</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逻辑</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关系</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等值</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缩减</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条件</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位</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移位</a:t>
            </a:r>
            <a:r>
              <a:rPr lang="zh-CN" altLang="en-US" sz="2200" smtClean="0">
                <a:latin typeface="宋体" charset="-122"/>
                <a:ea typeface="宋体" charset="-122"/>
              </a:rPr>
              <a:t>运算符</a:t>
            </a:r>
          </a:p>
          <a:p>
            <a:pPr marL="665163" lvl="1" indent="-279400" algn="just">
              <a:lnSpc>
                <a:spcPct val="105000"/>
              </a:lnSpc>
              <a:spcBef>
                <a:spcPct val="0"/>
              </a:spcBef>
            </a:pPr>
            <a:r>
              <a:rPr lang="zh-CN" altLang="en-US" sz="2200" smtClean="0">
                <a:solidFill>
                  <a:srgbClr val="009900"/>
                </a:solidFill>
                <a:latin typeface="宋体" charset="-122"/>
                <a:ea typeface="宋体" charset="-122"/>
              </a:rPr>
              <a:t>位拼接</a:t>
            </a:r>
            <a:r>
              <a:rPr lang="zh-CN" altLang="en-US" sz="2200" smtClean="0">
                <a:latin typeface="宋体" charset="-122"/>
                <a:ea typeface="宋体" charset="-122"/>
              </a:rPr>
              <a:t>运算符</a:t>
            </a:r>
          </a:p>
        </p:txBody>
      </p:sp>
      <p:sp>
        <p:nvSpPr>
          <p:cNvPr id="431108" name="Rectangle 4"/>
          <p:cNvSpPr>
            <a:spLocks noChangeArrowheads="1"/>
          </p:cNvSpPr>
          <p:nvPr/>
        </p:nvSpPr>
        <p:spPr bwMode="auto">
          <a:xfrm>
            <a:off x="4221163" y="2379663"/>
            <a:ext cx="4743450" cy="3640137"/>
          </a:xfrm>
          <a:prstGeom prst="rect">
            <a:avLst/>
          </a:prstGeom>
          <a:solidFill>
            <a:srgbClr val="FFCC99"/>
          </a:solidFill>
          <a:ln w="9525">
            <a:noFill/>
            <a:miter lim="800000"/>
            <a:headEnd/>
            <a:tailEnd/>
          </a:ln>
          <a:effectLst>
            <a:outerShdw dist="107763" dir="13500000" algn="ctr" rotWithShape="0">
              <a:schemeClr val="bg2"/>
            </a:outerShdw>
          </a:effectLst>
        </p:spPr>
        <p:txBody>
          <a:bodyPr/>
          <a:lstStyle/>
          <a:p>
            <a:pPr marL="182563" indent="-182563" eaLnBrk="1" hangingPunct="1">
              <a:buClr>
                <a:schemeClr val="bg2"/>
              </a:buClr>
              <a:buFont typeface="Wingdings" pitchFamily="2" charset="2"/>
              <a:buChar char="v"/>
              <a:defRPr/>
            </a:pPr>
            <a:r>
              <a:rPr lang="zh-CN" altLang="en-US" sz="2200">
                <a:latin typeface="Arial" charset="0"/>
                <a:ea typeface="宋体" pitchFamily="2" charset="-122"/>
              </a:rPr>
              <a:t>运算符按</a:t>
            </a:r>
            <a:r>
              <a:rPr lang="zh-CN" altLang="en-US" sz="2200">
                <a:solidFill>
                  <a:srgbClr val="CC0066"/>
                </a:solidFill>
                <a:latin typeface="Arial" charset="0"/>
                <a:ea typeface="宋体" pitchFamily="2" charset="-122"/>
              </a:rPr>
              <a:t>操作数的个数</a:t>
            </a:r>
            <a:r>
              <a:rPr lang="zh-CN" altLang="en-US" sz="2200">
                <a:latin typeface="Arial" charset="0"/>
                <a:ea typeface="宋体" pitchFamily="2" charset="-122"/>
              </a:rPr>
              <a:t>分为</a:t>
            </a:r>
            <a:r>
              <a:rPr lang="en-US" altLang="zh-CN" sz="2200">
                <a:solidFill>
                  <a:srgbClr val="CC0066"/>
                </a:solidFill>
                <a:latin typeface="Arial" charset="0"/>
                <a:ea typeface="宋体" pitchFamily="2" charset="-122"/>
              </a:rPr>
              <a:t>3</a:t>
            </a:r>
            <a:r>
              <a:rPr lang="zh-CN" altLang="en-US" sz="2200">
                <a:latin typeface="Arial" charset="0"/>
                <a:ea typeface="宋体" pitchFamily="2" charset="-122"/>
              </a:rPr>
              <a:t>类：</a:t>
            </a:r>
          </a:p>
          <a:p>
            <a:pPr marL="622300" lvl="1" indent="-257175" algn="l">
              <a:spcBef>
                <a:spcPct val="0"/>
              </a:spcBef>
              <a:buClr>
                <a:srgbClr val="006666"/>
              </a:buClr>
              <a:buFont typeface="Wingdings" pitchFamily="2" charset="2"/>
              <a:buChar char="w"/>
              <a:defRPr/>
            </a:pPr>
            <a:r>
              <a:rPr lang="zh-CN" altLang="en-US" sz="2000">
                <a:solidFill>
                  <a:srgbClr val="009900"/>
                </a:solidFill>
                <a:latin typeface="宋体" pitchFamily="2" charset="-122"/>
                <a:ea typeface="宋体" pitchFamily="2" charset="-122"/>
              </a:rPr>
              <a:t>单目</a:t>
            </a:r>
            <a:r>
              <a:rPr lang="zh-CN" altLang="en-US" sz="2000">
                <a:latin typeface="宋体" pitchFamily="2" charset="-122"/>
                <a:ea typeface="宋体" pitchFamily="2" charset="-122"/>
              </a:rPr>
              <a:t>运算符</a:t>
            </a:r>
            <a:r>
              <a:rPr lang="en-US" altLang="zh-CN" sz="2000">
                <a:latin typeface="宋体" pitchFamily="2" charset="-122"/>
                <a:ea typeface="宋体" pitchFamily="2" charset="-122"/>
              </a:rPr>
              <a:t>——</a:t>
            </a:r>
            <a:r>
              <a:rPr lang="zh-CN" altLang="en-US" sz="2000">
                <a:latin typeface="宋体" pitchFamily="2" charset="-122"/>
                <a:ea typeface="宋体" pitchFamily="2" charset="-122"/>
              </a:rPr>
              <a:t>带一个操作数   </a:t>
            </a:r>
          </a:p>
          <a:p>
            <a:pPr marL="622300" lvl="1" indent="-257175" algn="l">
              <a:spcBef>
                <a:spcPct val="0"/>
              </a:spcBef>
              <a:buClr>
                <a:srgbClr val="006666"/>
              </a:buClr>
              <a:buFont typeface="Wingdings" pitchFamily="2" charset="2"/>
              <a:buNone/>
              <a:defRPr/>
            </a:pPr>
            <a:r>
              <a:rPr lang="zh-CN" altLang="en-US" sz="2000">
                <a:latin typeface="宋体" pitchFamily="2" charset="-122"/>
                <a:ea typeface="宋体" pitchFamily="2" charset="-122"/>
              </a:rPr>
              <a:t>  逻辑非！，按位取反</a:t>
            </a:r>
            <a:r>
              <a:rPr lang="en-US" altLang="zh-CN" sz="2000">
                <a:latin typeface="Times New Roman" pitchFamily="18" charset="0"/>
                <a:ea typeface="宋体" pitchFamily="2" charset="-122"/>
              </a:rPr>
              <a:t>~</a:t>
            </a:r>
            <a:r>
              <a:rPr lang="zh-CN" altLang="en-US" sz="2000">
                <a:latin typeface="宋体" pitchFamily="2" charset="-122"/>
                <a:ea typeface="宋体" pitchFamily="2" charset="-122"/>
              </a:rPr>
              <a:t>，缩减运算符，移位运算符</a:t>
            </a:r>
          </a:p>
          <a:p>
            <a:pPr marL="622300" lvl="1" indent="-257175" algn="l">
              <a:spcBef>
                <a:spcPct val="0"/>
              </a:spcBef>
              <a:buClr>
                <a:srgbClr val="006666"/>
              </a:buClr>
              <a:buFont typeface="Wingdings" pitchFamily="2" charset="2"/>
              <a:buChar char="w"/>
              <a:defRPr/>
            </a:pPr>
            <a:r>
              <a:rPr lang="zh-CN" altLang="en-US" sz="2000">
                <a:solidFill>
                  <a:srgbClr val="009900"/>
                </a:solidFill>
                <a:latin typeface="宋体" pitchFamily="2" charset="-122"/>
                <a:ea typeface="宋体" pitchFamily="2" charset="-122"/>
              </a:rPr>
              <a:t>双目</a:t>
            </a:r>
            <a:r>
              <a:rPr lang="zh-CN" altLang="en-US" sz="2000">
                <a:latin typeface="宋体" pitchFamily="2" charset="-122"/>
                <a:ea typeface="宋体" pitchFamily="2" charset="-122"/>
              </a:rPr>
              <a:t>运算符</a:t>
            </a:r>
            <a:r>
              <a:rPr lang="en-US" altLang="zh-CN" sz="2000">
                <a:latin typeface="宋体" pitchFamily="2" charset="-122"/>
                <a:ea typeface="宋体" pitchFamily="2" charset="-122"/>
              </a:rPr>
              <a:t>——</a:t>
            </a:r>
            <a:r>
              <a:rPr lang="zh-CN" altLang="en-US" sz="2000">
                <a:latin typeface="宋体" pitchFamily="2" charset="-122"/>
                <a:ea typeface="宋体" pitchFamily="2" charset="-122"/>
              </a:rPr>
              <a:t>带两个操作数</a:t>
            </a:r>
          </a:p>
          <a:p>
            <a:pPr marL="622300" lvl="1" indent="-257175" algn="l">
              <a:spcBef>
                <a:spcPct val="0"/>
              </a:spcBef>
              <a:buClr>
                <a:schemeClr val="hlink"/>
              </a:buClr>
              <a:buSzPct val="80000"/>
              <a:buFont typeface="Wingdings" pitchFamily="2" charset="2"/>
              <a:buNone/>
              <a:defRPr/>
            </a:pPr>
            <a:r>
              <a:rPr lang="zh-CN" altLang="en-US" sz="2000">
                <a:latin typeface="宋体" pitchFamily="2" charset="-122"/>
                <a:ea typeface="宋体" pitchFamily="2" charset="-122"/>
              </a:rPr>
              <a:t>   算术、关系、等值运算符，逻辑运算符（</a:t>
            </a:r>
            <a:r>
              <a:rPr lang="zh-CN" altLang="en-US" sz="2000">
                <a:solidFill>
                  <a:srgbClr val="CC3300"/>
                </a:solidFill>
                <a:latin typeface="宋体" pitchFamily="2" charset="-122"/>
                <a:ea typeface="宋体" pitchFamily="2" charset="-122"/>
              </a:rPr>
              <a:t>除逻辑非外</a:t>
            </a:r>
            <a:r>
              <a:rPr lang="zh-CN" altLang="en-US" sz="2000">
                <a:latin typeface="宋体" pitchFamily="2" charset="-122"/>
                <a:ea typeface="宋体" pitchFamily="2" charset="-122"/>
              </a:rPr>
              <a:t>）、位运算符（</a:t>
            </a:r>
            <a:r>
              <a:rPr lang="zh-CN" altLang="en-US" sz="2000">
                <a:solidFill>
                  <a:srgbClr val="CC3300"/>
                </a:solidFill>
                <a:latin typeface="宋体" pitchFamily="2" charset="-122"/>
                <a:ea typeface="宋体" pitchFamily="2" charset="-122"/>
              </a:rPr>
              <a:t>除按位取反外</a:t>
            </a:r>
            <a:r>
              <a:rPr lang="zh-CN" altLang="en-US" sz="2000">
                <a:latin typeface="宋体" pitchFamily="2" charset="-122"/>
                <a:ea typeface="宋体" pitchFamily="2" charset="-122"/>
              </a:rPr>
              <a:t>）</a:t>
            </a:r>
          </a:p>
          <a:p>
            <a:pPr marL="622300" lvl="1" indent="-257175" algn="l">
              <a:spcBef>
                <a:spcPct val="0"/>
              </a:spcBef>
              <a:buClr>
                <a:srgbClr val="006666"/>
              </a:buClr>
              <a:buFont typeface="Wingdings" pitchFamily="2" charset="2"/>
              <a:buChar char="w"/>
              <a:defRPr/>
            </a:pPr>
            <a:r>
              <a:rPr lang="zh-CN" altLang="en-US" sz="2000">
                <a:solidFill>
                  <a:srgbClr val="009900"/>
                </a:solidFill>
                <a:latin typeface="宋体" pitchFamily="2" charset="-122"/>
                <a:ea typeface="宋体" pitchFamily="2" charset="-122"/>
              </a:rPr>
              <a:t>三目</a:t>
            </a:r>
            <a:r>
              <a:rPr lang="zh-CN" altLang="en-US" sz="2000">
                <a:latin typeface="宋体" pitchFamily="2" charset="-122"/>
                <a:ea typeface="宋体" pitchFamily="2" charset="-122"/>
              </a:rPr>
              <a:t>运算符</a:t>
            </a:r>
            <a:r>
              <a:rPr lang="en-US" altLang="zh-CN" sz="2000">
                <a:latin typeface="宋体" pitchFamily="2" charset="-122"/>
                <a:ea typeface="宋体" pitchFamily="2" charset="-122"/>
              </a:rPr>
              <a:t>——</a:t>
            </a:r>
            <a:r>
              <a:rPr lang="zh-CN" altLang="en-US" sz="2000">
                <a:latin typeface="宋体" pitchFamily="2" charset="-122"/>
                <a:ea typeface="宋体" pitchFamily="2" charset="-122"/>
              </a:rPr>
              <a:t>带三个操作数</a:t>
            </a:r>
          </a:p>
          <a:p>
            <a:pPr marL="622300" lvl="1" indent="-257175" algn="l">
              <a:spcBef>
                <a:spcPct val="0"/>
              </a:spcBef>
              <a:buClr>
                <a:schemeClr val="hlink"/>
              </a:buClr>
              <a:buSzPct val="80000"/>
              <a:buFont typeface="Wingdings" pitchFamily="2" charset="2"/>
              <a:buNone/>
              <a:defRPr/>
            </a:pPr>
            <a:r>
              <a:rPr lang="zh-CN" altLang="en-US" sz="2000">
                <a:latin typeface="宋体" pitchFamily="2" charset="-122"/>
                <a:ea typeface="宋体" pitchFamily="2" charset="-122"/>
              </a:rPr>
              <a:t>   条件运算符</a:t>
            </a:r>
          </a:p>
        </p:txBody>
      </p:sp>
      <p:sp>
        <p:nvSpPr>
          <p:cNvPr id="431109" name="Rectangle 5"/>
          <p:cNvSpPr>
            <a:spLocks noChangeArrowheads="1"/>
          </p:cNvSpPr>
          <p:nvPr/>
        </p:nvSpPr>
        <p:spPr bwMode="auto">
          <a:xfrm>
            <a:off x="317500" y="1116013"/>
            <a:ext cx="7761288"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kumimoji="1" lang="zh-CN" altLang="en-US" sz="2200">
                <a:solidFill>
                  <a:srgbClr val="FF0000"/>
                </a:solidFill>
                <a:latin typeface="Arial" charset="0"/>
                <a:ea typeface="楷体_GB2312" pitchFamily="49" charset="-122"/>
              </a:rPr>
              <a:t>运算符</a:t>
            </a:r>
            <a:r>
              <a:rPr kumimoji="1" lang="zh-CN" altLang="en-US" sz="2200">
                <a:latin typeface="Arial" charset="0"/>
                <a:ea typeface="楷体_GB2312" pitchFamily="49" charset="-122"/>
              </a:rPr>
              <a:t>也称为</a:t>
            </a:r>
            <a:r>
              <a:rPr kumimoji="1" lang="zh-CN" altLang="en-US" sz="2200">
                <a:solidFill>
                  <a:srgbClr val="FF0000"/>
                </a:solidFill>
                <a:latin typeface="Arial" charset="0"/>
                <a:ea typeface="楷体_GB2312" pitchFamily="49" charset="-122"/>
              </a:rPr>
              <a:t>操作符</a:t>
            </a:r>
            <a:r>
              <a:rPr kumimoji="1" lang="zh-CN" altLang="en-US" sz="2200">
                <a:latin typeface="Arial" charset="0"/>
                <a:ea typeface="楷体_GB2312" pitchFamily="49" charset="-122"/>
              </a:rPr>
              <a:t>，是</a:t>
            </a:r>
            <a:r>
              <a:rPr kumimoji="1" lang="en-US" altLang="zh-CN" sz="2200">
                <a:latin typeface="Arial" charset="0"/>
                <a:ea typeface="楷体_GB2312" pitchFamily="49" charset="-122"/>
              </a:rPr>
              <a:t>Verilog HDL</a:t>
            </a:r>
            <a:r>
              <a:rPr kumimoji="1" lang="zh-CN" altLang="en-US" sz="2200">
                <a:latin typeface="Arial" charset="0"/>
                <a:ea typeface="楷体_GB2312" pitchFamily="49" charset="-122"/>
              </a:rPr>
              <a:t>预定义的函数符号，这些函数对被操作的对象（即操作数）进行规定的运算，得到一个结果。</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1109"/>
                                        </p:tgtEl>
                                        <p:attrNameLst>
                                          <p:attrName>style.visibility</p:attrName>
                                        </p:attrNameLst>
                                      </p:cBhvr>
                                      <p:to>
                                        <p:strVal val="visible"/>
                                      </p:to>
                                    </p:set>
                                    <p:anim calcmode="lin" valueType="num">
                                      <p:cBhvr additive="base">
                                        <p:cTn id="7" dur="500" fill="hold"/>
                                        <p:tgtEl>
                                          <p:spTgt spid="431109"/>
                                        </p:tgtEl>
                                        <p:attrNameLst>
                                          <p:attrName>ppt_x</p:attrName>
                                        </p:attrNameLst>
                                      </p:cBhvr>
                                      <p:tavLst>
                                        <p:tav tm="0">
                                          <p:val>
                                            <p:strVal val="0-#ppt_w/2"/>
                                          </p:val>
                                        </p:tav>
                                        <p:tav tm="100000">
                                          <p:val>
                                            <p:strVal val="#ppt_x"/>
                                          </p:val>
                                        </p:tav>
                                      </p:tavLst>
                                    </p:anim>
                                    <p:anim calcmode="lin" valueType="num">
                                      <p:cBhvr additive="base">
                                        <p:cTn id="8"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31107"/>
                                        </p:tgtEl>
                                        <p:attrNameLst>
                                          <p:attrName>style.visibility</p:attrName>
                                        </p:attrNameLst>
                                      </p:cBhvr>
                                      <p:to>
                                        <p:strVal val="visible"/>
                                      </p:to>
                                    </p:set>
                                    <p:anim calcmode="lin" valueType="num">
                                      <p:cBhvr additive="base">
                                        <p:cTn id="13" dur="500" fill="hold"/>
                                        <p:tgtEl>
                                          <p:spTgt spid="431107"/>
                                        </p:tgtEl>
                                        <p:attrNameLst>
                                          <p:attrName>ppt_x</p:attrName>
                                        </p:attrNameLst>
                                      </p:cBhvr>
                                      <p:tavLst>
                                        <p:tav tm="0">
                                          <p:val>
                                            <p:strVal val="0-#ppt_w/2"/>
                                          </p:val>
                                        </p:tav>
                                        <p:tav tm="100000">
                                          <p:val>
                                            <p:strVal val="#ppt_x"/>
                                          </p:val>
                                        </p:tav>
                                      </p:tavLst>
                                    </p:anim>
                                    <p:anim calcmode="lin" valueType="num">
                                      <p:cBhvr additive="base">
                                        <p:cTn id="14" dur="500" fill="hold"/>
                                        <p:tgtEl>
                                          <p:spTgt spid="43110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31108"/>
                                        </p:tgtEl>
                                        <p:attrNameLst>
                                          <p:attrName>style.visibility</p:attrName>
                                        </p:attrNameLst>
                                      </p:cBhvr>
                                      <p:to>
                                        <p:strVal val="visible"/>
                                      </p:to>
                                    </p:set>
                                    <p:anim calcmode="lin" valueType="num">
                                      <p:cBhvr additive="base">
                                        <p:cTn id="19" dur="500" fill="hold"/>
                                        <p:tgtEl>
                                          <p:spTgt spid="431108"/>
                                        </p:tgtEl>
                                        <p:attrNameLst>
                                          <p:attrName>ppt_x</p:attrName>
                                        </p:attrNameLst>
                                      </p:cBhvr>
                                      <p:tavLst>
                                        <p:tav tm="0">
                                          <p:val>
                                            <p:strVal val="1+#ppt_w/2"/>
                                          </p:val>
                                        </p:tav>
                                        <p:tav tm="100000">
                                          <p:val>
                                            <p:strVal val="#ppt_x"/>
                                          </p:val>
                                        </p:tav>
                                      </p:tavLst>
                                    </p:anim>
                                    <p:anim calcmode="lin" valueType="num">
                                      <p:cBhvr additive="base">
                                        <p:cTn id="20" dur="500" fill="hold"/>
                                        <p:tgtEl>
                                          <p:spTgt spid="431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nimBg="1" autoUpdateAnimBg="0"/>
      <p:bldP spid="431108" grpId="0" animBg="1" autoUpdateAnimBg="0"/>
      <p:bldP spid="43110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829C767-65DB-406F-84BC-E0130F49182B}" type="slidenum">
              <a:rPr lang="ko-KR" altLang="en-US" sz="1600" smtClean="0">
                <a:solidFill>
                  <a:schemeClr val="accent2"/>
                </a:solidFill>
                <a:latin typeface="Verdana" pitchFamily="34" charset="0"/>
                <a:ea typeface="Gulim" pitchFamily="34" charset="-127"/>
              </a:rPr>
              <a:pPr/>
              <a:t>31</a:t>
            </a:fld>
            <a:endParaRPr lang="en-US" altLang="ko-KR" sz="1600" smtClean="0">
              <a:solidFill>
                <a:schemeClr val="accent2"/>
              </a:solidFill>
              <a:latin typeface="Verdana" pitchFamily="34" charset="0"/>
              <a:ea typeface="Gulim" pitchFamily="34" charset="-127"/>
            </a:endParaRPr>
          </a:p>
        </p:txBody>
      </p:sp>
      <p:sp>
        <p:nvSpPr>
          <p:cNvPr id="46083" name="Rectangle 2"/>
          <p:cNvSpPr>
            <a:spLocks noGrp="1" noChangeArrowheads="1"/>
          </p:cNvSpPr>
          <p:nvPr>
            <p:ph type="title"/>
          </p:nvPr>
        </p:nvSpPr>
        <p:spPr>
          <a:xfrm>
            <a:off x="1692275" y="230188"/>
            <a:ext cx="7772400" cy="677862"/>
          </a:xfrm>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、算术运算符</a:t>
            </a:r>
          </a:p>
        </p:txBody>
      </p:sp>
      <p:sp>
        <p:nvSpPr>
          <p:cNvPr id="46084" name="Rectangle 3"/>
          <p:cNvSpPr>
            <a:spLocks noGrp="1" noChangeArrowheads="1"/>
          </p:cNvSpPr>
          <p:nvPr>
            <p:ph type="body" idx="1"/>
          </p:nvPr>
        </p:nvSpPr>
        <p:spPr>
          <a:xfrm>
            <a:off x="468313" y="1403350"/>
            <a:ext cx="3070225" cy="827088"/>
          </a:xfrm>
        </p:spPr>
        <p:txBody>
          <a:bodyPr/>
          <a:lstStyle/>
          <a:p>
            <a:pPr algn="just">
              <a:lnSpc>
                <a:spcPct val="110000"/>
              </a:lnSpc>
              <a:buClr>
                <a:schemeClr val="hlink"/>
              </a:buClr>
            </a:pPr>
            <a:r>
              <a:rPr lang="zh-CN" altLang="en-US" sz="2200" smtClean="0">
                <a:solidFill>
                  <a:srgbClr val="CC0066"/>
                </a:solidFill>
                <a:latin typeface="Arial" charset="0"/>
                <a:ea typeface="宋体" charset="-122"/>
              </a:rPr>
              <a:t>双</a:t>
            </a:r>
            <a:r>
              <a:rPr lang="zh-CN" altLang="en-US" sz="2200" smtClean="0">
                <a:latin typeface="Arial" charset="0"/>
                <a:ea typeface="宋体" charset="-122"/>
              </a:rPr>
              <a:t>目运算符</a:t>
            </a:r>
          </a:p>
        </p:txBody>
      </p:sp>
      <p:graphicFrame>
        <p:nvGraphicFramePr>
          <p:cNvPr id="433173" name="Group 21"/>
          <p:cNvGraphicFramePr>
            <a:graphicFrameLocks noGrp="1"/>
          </p:cNvGraphicFramePr>
          <p:nvPr/>
        </p:nvGraphicFramePr>
        <p:xfrm>
          <a:off x="4338638" y="1220788"/>
          <a:ext cx="3394075" cy="2356261"/>
        </p:xfrm>
        <a:graphic>
          <a:graphicData uri="http://schemas.openxmlformats.org/drawingml/2006/table">
            <a:tbl>
              <a:tblPr/>
              <a:tblGrid>
                <a:gridCol w="1531937"/>
                <a:gridCol w="1862138"/>
              </a:tblGrid>
              <a:tr h="380919">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算术运算符</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74931">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加</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减</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乘</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除</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求模</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3167" name="Rectangle 15"/>
          <p:cNvSpPr>
            <a:spLocks noChangeArrowheads="1"/>
          </p:cNvSpPr>
          <p:nvPr/>
        </p:nvSpPr>
        <p:spPr bwMode="auto">
          <a:xfrm>
            <a:off x="377825" y="3752850"/>
            <a:ext cx="8177213"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10000"/>
              </a:spcBef>
              <a:buClr>
                <a:schemeClr val="bg2"/>
              </a:buClr>
              <a:buFont typeface="Wingdings" pitchFamily="2" charset="2"/>
              <a:buChar char="v"/>
            </a:pPr>
            <a:r>
              <a:rPr lang="zh-CN" altLang="zh-CN" sz="2200"/>
              <a:t>进行整数除法运算时，结果值略去小数部分，只取整数部分！</a:t>
            </a:r>
            <a:endParaRPr lang="zh-CN" altLang="en-US" sz="2200"/>
          </a:p>
          <a:p>
            <a:pPr marL="342900" indent="-342900">
              <a:spcBef>
                <a:spcPct val="10000"/>
              </a:spcBef>
              <a:buClr>
                <a:schemeClr val="bg2"/>
              </a:buClr>
              <a:buFont typeface="Wingdings" pitchFamily="2" charset="2"/>
              <a:buChar char="v"/>
            </a:pPr>
            <a:r>
              <a:rPr lang="zh-CN" altLang="en-US" sz="2200">
                <a:solidFill>
                  <a:srgbClr val="CC0066"/>
                </a:solidFill>
              </a:rPr>
              <a:t>求模</a:t>
            </a:r>
            <a:r>
              <a:rPr lang="zh-CN" altLang="en-US" sz="2200"/>
              <a:t>即是</a:t>
            </a:r>
            <a:r>
              <a:rPr lang="zh-CN" altLang="en-US" sz="2200">
                <a:latin typeface="Arial" charset="0"/>
              </a:rPr>
              <a:t>求一个数被另一个数相除后所得的余数。</a:t>
            </a:r>
            <a:r>
              <a:rPr lang="en-US" altLang="zh-CN" sz="2200">
                <a:latin typeface="Arial" charset="0"/>
              </a:rPr>
              <a:t>%</a:t>
            </a:r>
            <a:r>
              <a:rPr lang="zh-CN" altLang="en-US" sz="2200">
                <a:latin typeface="Arial" charset="0"/>
              </a:rPr>
              <a:t>称为</a:t>
            </a:r>
            <a:r>
              <a:rPr lang="zh-CN" altLang="en-US" sz="2200">
                <a:solidFill>
                  <a:srgbClr val="CC0066"/>
                </a:solidFill>
                <a:latin typeface="Arial" charset="0"/>
              </a:rPr>
              <a:t>求模</a:t>
            </a:r>
            <a:r>
              <a:rPr lang="zh-CN" altLang="en-US" sz="2200">
                <a:latin typeface="Arial" charset="0"/>
              </a:rPr>
              <a:t>（或</a:t>
            </a:r>
            <a:r>
              <a:rPr lang="zh-CN" altLang="en-US" sz="2200">
                <a:solidFill>
                  <a:srgbClr val="CC0066"/>
                </a:solidFill>
                <a:latin typeface="Arial" charset="0"/>
              </a:rPr>
              <a:t>求余</a:t>
            </a:r>
            <a:r>
              <a:rPr lang="zh-CN" altLang="en-US" sz="2200">
                <a:latin typeface="Arial" charset="0"/>
              </a:rPr>
              <a:t>）运算符，要求</a:t>
            </a:r>
            <a:r>
              <a:rPr lang="en-US" altLang="zh-CN" sz="2200">
                <a:latin typeface="Arial" charset="0"/>
              </a:rPr>
              <a:t>%</a:t>
            </a:r>
            <a:r>
              <a:rPr lang="zh-CN" altLang="en-US" sz="2200">
                <a:latin typeface="Arial" charset="0"/>
              </a:rPr>
              <a:t>两侧</a:t>
            </a:r>
            <a:r>
              <a:rPr lang="zh-CN" altLang="en-US" sz="2200"/>
              <a:t>均为</a:t>
            </a:r>
            <a:r>
              <a:rPr lang="zh-CN" altLang="en-US" sz="2200">
                <a:solidFill>
                  <a:srgbClr val="CC0066"/>
                </a:solidFill>
              </a:rPr>
              <a:t>整型</a:t>
            </a:r>
            <a:r>
              <a:rPr lang="zh-CN" altLang="en-US" sz="2200"/>
              <a:t>数据；</a:t>
            </a:r>
          </a:p>
          <a:p>
            <a:pPr marL="342900" indent="-342900">
              <a:spcBef>
                <a:spcPct val="10000"/>
              </a:spcBef>
              <a:buClr>
                <a:schemeClr val="bg2"/>
              </a:buClr>
              <a:buFont typeface="Wingdings" pitchFamily="2" charset="2"/>
              <a:buChar char="v"/>
            </a:pPr>
            <a:r>
              <a:rPr lang="zh-CN" altLang="zh-CN" sz="2200"/>
              <a:t>求模运算结果值的符号位取第一个操作数的符号位！</a:t>
            </a:r>
            <a:endParaRPr lang="zh-CN" altLang="en-US" sz="2200"/>
          </a:p>
          <a:p>
            <a:pPr marL="342900" indent="-342900">
              <a:spcBef>
                <a:spcPct val="10000"/>
              </a:spcBef>
              <a:buClr>
                <a:srgbClr val="3333FF"/>
              </a:buClr>
              <a:buFont typeface="Wingdings" pitchFamily="2" charset="2"/>
              <a:buNone/>
            </a:pPr>
            <a:r>
              <a:rPr lang="zh-CN" altLang="en-US" sz="2200"/>
              <a:t>   </a:t>
            </a:r>
            <a:r>
              <a:rPr kumimoji="1" lang="en-US" altLang="zh-CN" sz="2200">
                <a:solidFill>
                  <a:srgbClr val="FF0066"/>
                </a:solidFill>
              </a:rPr>
              <a:t>【</a:t>
            </a:r>
            <a:r>
              <a:rPr kumimoji="1" lang="zh-CN" altLang="en-US" sz="2200">
                <a:solidFill>
                  <a:srgbClr val="FF0066"/>
                </a:solidFill>
              </a:rPr>
              <a:t>例</a:t>
            </a:r>
            <a:r>
              <a:rPr kumimoji="1" lang="en-US" altLang="zh-CN" sz="2200">
                <a:solidFill>
                  <a:srgbClr val="FF0066"/>
                </a:solidFill>
              </a:rPr>
              <a:t>】</a:t>
            </a:r>
            <a:r>
              <a:rPr lang="en-US" altLang="zh-CN"/>
              <a:t> </a:t>
            </a:r>
            <a:r>
              <a:rPr lang="en-US" altLang="zh-CN" sz="2200">
                <a:latin typeface="Arial" charset="0"/>
              </a:rPr>
              <a:t>-11%3</a:t>
            </a:r>
            <a:r>
              <a:rPr lang="en-US" altLang="zh-CN" sz="2200"/>
              <a:t>     </a:t>
            </a:r>
            <a:r>
              <a:rPr lang="zh-CN" altLang="en-US" sz="2200"/>
              <a:t>结果为</a:t>
            </a:r>
            <a:r>
              <a:rPr lang="en-US" altLang="zh-CN" sz="2200">
                <a:latin typeface="Arial" charset="0"/>
              </a:rPr>
              <a:t>-2</a:t>
            </a:r>
          </a:p>
          <a:p>
            <a:pPr marL="342900" indent="-342900">
              <a:spcBef>
                <a:spcPct val="10000"/>
              </a:spcBef>
              <a:buClr>
                <a:schemeClr val="bg2"/>
              </a:buClr>
              <a:buFont typeface="Wingdings" pitchFamily="2" charset="2"/>
              <a:buChar char="v"/>
            </a:pPr>
            <a:r>
              <a:rPr lang="zh-CN" altLang="en-US" sz="2200">
                <a:latin typeface="Arial" charset="0"/>
              </a:rPr>
              <a:t>进行算术运算时，若某操作数为不定值</a:t>
            </a:r>
            <a:r>
              <a:rPr lang="en-US" altLang="zh-CN" sz="2200">
                <a:solidFill>
                  <a:srgbClr val="CC0066"/>
                </a:solidFill>
                <a:latin typeface="Arial" charset="0"/>
              </a:rPr>
              <a:t>x</a:t>
            </a:r>
            <a:r>
              <a:rPr lang="zh-CN" altLang="en-US" sz="2200">
                <a:latin typeface="Arial" charset="0"/>
              </a:rPr>
              <a:t>，则整个结果也为</a:t>
            </a:r>
            <a:r>
              <a:rPr lang="en-US" altLang="zh-CN" sz="2200">
                <a:solidFill>
                  <a:srgbClr val="CC0066"/>
                </a:solidFill>
                <a:latin typeface="Arial" charset="0"/>
              </a:rPr>
              <a:t>x</a:t>
            </a:r>
            <a:r>
              <a:rPr lang="zh-CN" altLang="en-US" sz="2200">
                <a:latin typeface="Arial"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33167"/>
                                        </p:tgtEl>
                                        <p:attrNameLst>
                                          <p:attrName>style.visibility</p:attrName>
                                        </p:attrNameLst>
                                      </p:cBhvr>
                                      <p:to>
                                        <p:strVal val="visible"/>
                                      </p:to>
                                    </p:set>
                                    <p:anim calcmode="lin" valueType="num">
                                      <p:cBhvr additive="base">
                                        <p:cTn id="7" dur="500" fill="hold"/>
                                        <p:tgtEl>
                                          <p:spTgt spid="433167"/>
                                        </p:tgtEl>
                                        <p:attrNameLst>
                                          <p:attrName>ppt_x</p:attrName>
                                        </p:attrNameLst>
                                      </p:cBhvr>
                                      <p:tavLst>
                                        <p:tav tm="0">
                                          <p:val>
                                            <p:strVal val="0-#ppt_w/2"/>
                                          </p:val>
                                        </p:tav>
                                        <p:tav tm="100000">
                                          <p:val>
                                            <p:strVal val="#ppt_x"/>
                                          </p:val>
                                        </p:tav>
                                      </p:tavLst>
                                    </p:anim>
                                    <p:anim calcmode="lin" valueType="num">
                                      <p:cBhvr additive="base">
                                        <p:cTn id="8" dur="500" fill="hold"/>
                                        <p:tgtEl>
                                          <p:spTgt spid="4331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5887959-876E-42F4-8478-A03AFB08F76F}" type="slidenum">
              <a:rPr lang="ko-KR" altLang="en-US" sz="1600" smtClean="0">
                <a:solidFill>
                  <a:schemeClr val="accent2"/>
                </a:solidFill>
                <a:latin typeface="Verdana" pitchFamily="34" charset="0"/>
                <a:ea typeface="Gulim" pitchFamily="34" charset="-127"/>
              </a:rPr>
              <a:pPr/>
              <a:t>32</a:t>
            </a:fld>
            <a:endParaRPr lang="en-US" altLang="ko-KR" sz="1600" smtClean="0">
              <a:solidFill>
                <a:schemeClr val="accent2"/>
              </a:solidFill>
              <a:latin typeface="Verdana" pitchFamily="34" charset="0"/>
              <a:ea typeface="Gulim" pitchFamily="34" charset="-127"/>
            </a:endParaRPr>
          </a:p>
        </p:txBody>
      </p:sp>
      <p:sp>
        <p:nvSpPr>
          <p:cNvPr id="47107" name="Rectangle 2"/>
          <p:cNvSpPr>
            <a:spLocks noGrp="1" noChangeArrowheads="1"/>
          </p:cNvSpPr>
          <p:nvPr>
            <p:ph type="title"/>
          </p:nvPr>
        </p:nvSpPr>
        <p:spPr>
          <a:xfrm>
            <a:off x="1731963" y="230188"/>
            <a:ext cx="7772400" cy="677862"/>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、逻辑运算符</a:t>
            </a:r>
          </a:p>
        </p:txBody>
      </p:sp>
      <p:sp>
        <p:nvSpPr>
          <p:cNvPr id="47108" name="Rectangle 3"/>
          <p:cNvSpPr>
            <a:spLocks noGrp="1" noChangeArrowheads="1"/>
          </p:cNvSpPr>
          <p:nvPr>
            <p:ph type="body" idx="1"/>
          </p:nvPr>
        </p:nvSpPr>
        <p:spPr>
          <a:xfrm>
            <a:off x="347663" y="1093788"/>
            <a:ext cx="8132762" cy="2874962"/>
          </a:xfrm>
        </p:spPr>
        <p:txBody>
          <a:bodyPr/>
          <a:lstStyle/>
          <a:p>
            <a:pPr algn="just">
              <a:lnSpc>
                <a:spcPct val="110000"/>
              </a:lnSpc>
            </a:pPr>
            <a:r>
              <a:rPr lang="zh-CN" altLang="en-US" sz="2400" smtClean="0">
                <a:latin typeface="Arial" charset="0"/>
                <a:ea typeface="宋体" charset="-122"/>
              </a:rPr>
              <a:t>逻辑运算符把它的操作数当作</a:t>
            </a:r>
            <a:r>
              <a:rPr lang="zh-CN" altLang="en-US" sz="2400" smtClean="0">
                <a:solidFill>
                  <a:srgbClr val="CC0066"/>
                </a:solidFill>
                <a:latin typeface="Arial" charset="0"/>
                <a:ea typeface="宋体" charset="-122"/>
              </a:rPr>
              <a:t>布尔变量</a:t>
            </a:r>
            <a:r>
              <a:rPr lang="zh-CN" altLang="en-US" sz="2400" smtClean="0">
                <a:latin typeface="Arial" charset="0"/>
                <a:ea typeface="宋体" charset="-122"/>
              </a:rPr>
              <a:t>（逻辑</a:t>
            </a:r>
            <a:r>
              <a:rPr lang="en-US" altLang="zh-CN" sz="2400" smtClean="0">
                <a:latin typeface="Arial" charset="0"/>
                <a:ea typeface="宋体" charset="-122"/>
              </a:rPr>
              <a:t>1</a:t>
            </a:r>
            <a:r>
              <a:rPr lang="zh-CN" altLang="en-US" sz="2400" smtClean="0">
                <a:latin typeface="Arial" charset="0"/>
                <a:ea typeface="宋体" charset="-122"/>
              </a:rPr>
              <a:t>、逻辑</a:t>
            </a:r>
            <a:r>
              <a:rPr lang="en-US" altLang="zh-CN" sz="2400" smtClean="0">
                <a:latin typeface="Arial" charset="0"/>
                <a:ea typeface="宋体" charset="-122"/>
              </a:rPr>
              <a:t>0</a:t>
            </a:r>
            <a:r>
              <a:rPr lang="zh-CN" altLang="en-US" sz="2400" smtClean="0">
                <a:latin typeface="Arial" charset="0"/>
                <a:ea typeface="宋体" charset="-122"/>
              </a:rPr>
              <a:t>或不定值）：</a:t>
            </a:r>
          </a:p>
          <a:p>
            <a:pPr lvl="1" algn="just">
              <a:lnSpc>
                <a:spcPct val="110000"/>
              </a:lnSpc>
              <a:buClr>
                <a:srgbClr val="003366"/>
              </a:buClr>
              <a:buSzTx/>
            </a:pPr>
            <a:r>
              <a:rPr lang="zh-CN" altLang="en-US" sz="2000" smtClean="0">
                <a:solidFill>
                  <a:srgbClr val="CC0066"/>
                </a:solidFill>
                <a:latin typeface="Arial" charset="0"/>
                <a:ea typeface="宋体" charset="-122"/>
              </a:rPr>
              <a:t>非零</a:t>
            </a:r>
            <a:r>
              <a:rPr lang="zh-CN" altLang="en-US" sz="2000" smtClean="0">
                <a:latin typeface="Arial" charset="0"/>
                <a:ea typeface="宋体" charset="-122"/>
              </a:rPr>
              <a:t>的操作数被认为是</a:t>
            </a:r>
            <a:r>
              <a:rPr lang="zh-CN" altLang="en-US" sz="2000" smtClean="0">
                <a:solidFill>
                  <a:srgbClr val="CC0066"/>
                </a:solidFill>
                <a:latin typeface="Arial" charset="0"/>
                <a:ea typeface="宋体" charset="-122"/>
              </a:rPr>
              <a:t>真</a:t>
            </a:r>
            <a:r>
              <a:rPr lang="en-US" altLang="zh-CN" sz="2000" smtClean="0">
                <a:latin typeface="Arial" charset="0"/>
                <a:ea typeface="宋体" charset="-122"/>
              </a:rPr>
              <a:t>(1‘b1)</a:t>
            </a:r>
            <a:r>
              <a:rPr lang="zh-CN" altLang="en-US" sz="2000" smtClean="0">
                <a:latin typeface="Arial" charset="0"/>
                <a:ea typeface="宋体" charset="-122"/>
              </a:rPr>
              <a:t>；</a:t>
            </a:r>
          </a:p>
          <a:p>
            <a:pPr lvl="1" algn="just">
              <a:lnSpc>
                <a:spcPct val="110000"/>
              </a:lnSpc>
              <a:buClr>
                <a:srgbClr val="003366"/>
              </a:buClr>
              <a:buSzTx/>
            </a:pPr>
            <a:r>
              <a:rPr lang="zh-CN" altLang="en-US" sz="2000" smtClean="0">
                <a:solidFill>
                  <a:srgbClr val="CC0066"/>
                </a:solidFill>
                <a:latin typeface="Arial" charset="0"/>
                <a:ea typeface="宋体" charset="-122"/>
              </a:rPr>
              <a:t>零</a:t>
            </a:r>
            <a:r>
              <a:rPr lang="zh-CN" altLang="en-US" sz="2000" smtClean="0">
                <a:latin typeface="Arial" charset="0"/>
                <a:ea typeface="宋体" charset="-122"/>
              </a:rPr>
              <a:t>被认为是</a:t>
            </a:r>
            <a:r>
              <a:rPr lang="zh-CN" altLang="en-US" sz="2000" smtClean="0">
                <a:solidFill>
                  <a:srgbClr val="CC0066"/>
                </a:solidFill>
                <a:latin typeface="Arial" charset="0"/>
                <a:ea typeface="宋体" charset="-122"/>
              </a:rPr>
              <a:t>假</a:t>
            </a:r>
            <a:r>
              <a:rPr lang="en-US" altLang="zh-CN" sz="2000" smtClean="0">
                <a:latin typeface="Arial" charset="0"/>
                <a:ea typeface="宋体" charset="-122"/>
              </a:rPr>
              <a:t>(1‘b0)</a:t>
            </a:r>
            <a:r>
              <a:rPr lang="zh-CN" altLang="en-US" sz="2000" smtClean="0">
                <a:latin typeface="Arial" charset="0"/>
                <a:ea typeface="宋体" charset="-122"/>
              </a:rPr>
              <a:t>；</a:t>
            </a:r>
          </a:p>
          <a:p>
            <a:pPr lvl="1" algn="just">
              <a:lnSpc>
                <a:spcPct val="110000"/>
              </a:lnSpc>
              <a:buClr>
                <a:srgbClr val="003366"/>
              </a:buClr>
              <a:buSzTx/>
            </a:pPr>
            <a:r>
              <a:rPr lang="zh-CN" altLang="en-US" sz="2000" smtClean="0">
                <a:solidFill>
                  <a:srgbClr val="CC0066"/>
                </a:solidFill>
                <a:latin typeface="Arial" charset="0"/>
                <a:ea typeface="宋体" charset="-122"/>
              </a:rPr>
              <a:t>不确定</a:t>
            </a:r>
            <a:r>
              <a:rPr lang="zh-CN" altLang="en-US" sz="2000" smtClean="0">
                <a:latin typeface="Arial" charset="0"/>
                <a:ea typeface="宋体" charset="-122"/>
              </a:rPr>
              <a:t>的操作数如</a:t>
            </a:r>
            <a:r>
              <a:rPr lang="en-US" altLang="zh-CN" sz="2000" smtClean="0">
                <a:latin typeface="Arial" charset="0"/>
                <a:ea typeface="宋体" charset="-122"/>
              </a:rPr>
              <a:t>4’bxx00, </a:t>
            </a:r>
            <a:r>
              <a:rPr lang="zh-CN" altLang="en-US" sz="2000" smtClean="0">
                <a:latin typeface="Arial" charset="0"/>
                <a:ea typeface="宋体" charset="-122"/>
              </a:rPr>
              <a:t>被认为是不确定的（可能为零，也可能为非零）（记为</a:t>
            </a:r>
            <a:r>
              <a:rPr lang="en-US" altLang="zh-CN" sz="2000" smtClean="0">
                <a:latin typeface="Arial" charset="0"/>
                <a:ea typeface="宋体" charset="-122"/>
              </a:rPr>
              <a:t>1’bx)</a:t>
            </a:r>
            <a:r>
              <a:rPr lang="zh-CN" altLang="en-US" sz="2000" smtClean="0">
                <a:latin typeface="Arial" charset="0"/>
                <a:ea typeface="宋体" charset="-122"/>
              </a:rPr>
              <a:t>； 但</a:t>
            </a:r>
            <a:r>
              <a:rPr lang="en-US" altLang="zh-CN" sz="2000" smtClean="0">
                <a:latin typeface="Arial" charset="0"/>
                <a:ea typeface="宋体" charset="-122"/>
              </a:rPr>
              <a:t>4’bxx11</a:t>
            </a:r>
            <a:r>
              <a:rPr lang="zh-CN" altLang="en-US" sz="2000" smtClean="0">
                <a:latin typeface="Arial" charset="0"/>
                <a:ea typeface="宋体" charset="-122"/>
              </a:rPr>
              <a:t>被认为是真（记为</a:t>
            </a:r>
            <a:r>
              <a:rPr lang="en-US" altLang="zh-CN" sz="2000" smtClean="0">
                <a:latin typeface="Arial" charset="0"/>
                <a:ea typeface="宋体" charset="-122"/>
              </a:rPr>
              <a:t>1’b1</a:t>
            </a:r>
            <a:r>
              <a:rPr lang="zh-CN" altLang="en-US" sz="2000" smtClean="0">
                <a:latin typeface="Arial" charset="0"/>
                <a:ea typeface="宋体" charset="-122"/>
              </a:rPr>
              <a:t>，因为它肯定是非零的）。</a:t>
            </a:r>
            <a:endParaRPr lang="zh-CN" altLang="en-US" smtClean="0">
              <a:solidFill>
                <a:srgbClr val="FF0000"/>
              </a:solidFill>
              <a:latin typeface="Arial" charset="0"/>
              <a:ea typeface="宋体" charset="-122"/>
            </a:endParaRPr>
          </a:p>
        </p:txBody>
      </p:sp>
      <p:graphicFrame>
        <p:nvGraphicFramePr>
          <p:cNvPr id="435217" name="Group 17"/>
          <p:cNvGraphicFramePr>
            <a:graphicFrameLocks noGrp="1"/>
          </p:cNvGraphicFramePr>
          <p:nvPr/>
        </p:nvGraphicFramePr>
        <p:xfrm>
          <a:off x="5568950" y="3771900"/>
          <a:ext cx="3200400" cy="1525588"/>
        </p:xfrm>
        <a:graphic>
          <a:graphicData uri="http://schemas.openxmlformats.org/drawingml/2006/table">
            <a:tbl>
              <a:tblPr/>
              <a:tblGrid>
                <a:gridCol w="1447800"/>
                <a:gridCol w="1752600"/>
              </a:tblGrid>
              <a:tr h="366174">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逻辑运算符</a:t>
                      </a:r>
                    </a:p>
                  </a:txBody>
                  <a:tcPr marL="30724" marR="30724" marT="15369" marB="153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9" marB="153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9414">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 </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&amp;&amp;(</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双目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rgbClr val="CC0066"/>
                          </a:solidFill>
                          <a:effectLst/>
                          <a:latin typeface="Arial" pitchFamily="34"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000" b="1" i="0" u="none" strike="noStrike" cap="none" normalizeH="0" baseline="0" dirty="0" smtClean="0">
                          <a:ln>
                            <a:noFill/>
                          </a:ln>
                          <a:solidFill>
                            <a:srgbClr val="CC0066"/>
                          </a:solidFill>
                          <a:effectLst/>
                          <a:latin typeface="Arial" pitchFamily="34" charset="0"/>
                          <a:ea typeface="楷体_GB2312" pitchFamily="49" charset="-122"/>
                        </a:rPr>
                        <a:t>单目</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9" marB="153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逻辑与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逻辑或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逻辑非</a:t>
                      </a:r>
                    </a:p>
                  </a:txBody>
                  <a:tcPr marL="30724" marR="30724" marT="15369" marB="153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5215" name="AutoShape 15"/>
          <p:cNvSpPr>
            <a:spLocks noChangeArrowheads="1"/>
          </p:cNvSpPr>
          <p:nvPr/>
        </p:nvSpPr>
        <p:spPr bwMode="auto">
          <a:xfrm>
            <a:off x="1052513" y="5456238"/>
            <a:ext cx="7150100" cy="941387"/>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65113" indent="-265113" algn="l" defTabSz="2716213" eaLnBrk="1" hangingPunct="1">
              <a:lnSpc>
                <a:spcPct val="100000"/>
              </a:lnSpc>
              <a:spcBef>
                <a:spcPct val="0"/>
              </a:spcBef>
              <a:buClr>
                <a:srgbClr val="FF0066"/>
              </a:buClr>
              <a:buSzPct val="90000"/>
              <a:buFont typeface="Wingdings" pitchFamily="2" charset="2"/>
              <a:buChar char="v"/>
            </a:pPr>
            <a:r>
              <a:rPr lang="zh-CN" altLang="en-US" sz="2000">
                <a:latin typeface="Arial" charset="0"/>
                <a:ea typeface="楷体_GB2312" pitchFamily="49" charset="-122"/>
              </a:rPr>
              <a:t>如果操作数不止一位，应将操作数作为一个整体来对待！</a:t>
            </a:r>
            <a:endParaRPr lang="en-US" altLang="zh-CN" sz="2000">
              <a:latin typeface="Arial" charset="0"/>
              <a:ea typeface="楷体_GB2312" pitchFamily="49" charset="-122"/>
            </a:endParaRPr>
          </a:p>
          <a:p>
            <a:pPr marL="265113" indent="-265113" algn="l" defTabSz="2716213" eaLnBrk="1" hangingPunct="1">
              <a:lnSpc>
                <a:spcPct val="100000"/>
              </a:lnSpc>
              <a:spcBef>
                <a:spcPct val="0"/>
              </a:spcBef>
              <a:buClr>
                <a:srgbClr val="FF0066"/>
              </a:buClr>
              <a:buSzPct val="90000"/>
              <a:buFont typeface="Wingdings" pitchFamily="2" charset="2"/>
              <a:buChar char="v"/>
            </a:pPr>
            <a:r>
              <a:rPr lang="zh-CN" altLang="en-US" sz="2000">
                <a:latin typeface="Arial" charset="0"/>
                <a:ea typeface="楷体_GB2312" pitchFamily="49" charset="-122"/>
              </a:rPr>
              <a:t>进行逻辑运算后的结果为布尔值（为</a:t>
            </a:r>
            <a:r>
              <a:rPr lang="en-US" altLang="zh-CN" sz="2000">
                <a:latin typeface="Arial" charset="0"/>
                <a:ea typeface="楷体_GB2312" pitchFamily="49" charset="-122"/>
              </a:rPr>
              <a:t>1</a:t>
            </a:r>
            <a:r>
              <a:rPr lang="zh-CN" altLang="en-US" sz="2000">
                <a:latin typeface="Arial" charset="0"/>
                <a:ea typeface="楷体_GB2312" pitchFamily="49" charset="-122"/>
              </a:rPr>
              <a:t>或</a:t>
            </a:r>
            <a:r>
              <a:rPr lang="en-US" altLang="zh-CN" sz="2000">
                <a:latin typeface="Arial" charset="0"/>
                <a:ea typeface="楷体_GB2312" pitchFamily="49" charset="-122"/>
              </a:rPr>
              <a:t>0</a:t>
            </a:r>
            <a:r>
              <a:rPr lang="zh-CN" altLang="en-US" sz="2000">
                <a:latin typeface="Arial" charset="0"/>
                <a:ea typeface="楷体_GB2312" pitchFamily="49" charset="-122"/>
              </a:rPr>
              <a:t>或</a:t>
            </a:r>
            <a:r>
              <a:rPr lang="en-US" altLang="zh-CN" sz="2000">
                <a:latin typeface="Arial" charset="0"/>
                <a:ea typeface="楷体_GB2312" pitchFamily="49" charset="-122"/>
              </a:rPr>
              <a:t>x</a:t>
            </a:r>
            <a:r>
              <a:rPr lang="zh-CN" altLang="en-US" sz="2000">
                <a:latin typeface="Arial" charset="0"/>
                <a:ea typeface="楷体_GB2312" pitchFamily="49" charset="-122"/>
              </a:rPr>
              <a:t>）！</a:t>
            </a:r>
          </a:p>
        </p:txBody>
      </p:sp>
      <p:sp>
        <p:nvSpPr>
          <p:cNvPr id="410640" name="Rectangle 16"/>
          <p:cNvSpPr>
            <a:spLocks noChangeArrowheads="1"/>
          </p:cNvSpPr>
          <p:nvPr/>
        </p:nvSpPr>
        <p:spPr bwMode="auto">
          <a:xfrm>
            <a:off x="222250" y="4202113"/>
            <a:ext cx="5338763" cy="985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None/>
            </a:pPr>
            <a:r>
              <a:rPr lang="en-US" altLang="zh-CN" sz="2000">
                <a:solidFill>
                  <a:srgbClr val="FF0066"/>
                </a:solidFill>
                <a:latin typeface="Arial" charset="0"/>
              </a:rPr>
              <a:t>【</a:t>
            </a:r>
            <a:r>
              <a:rPr lang="zh-CN" altLang="en-US" sz="2000">
                <a:solidFill>
                  <a:srgbClr val="FF0066"/>
                </a:solidFill>
                <a:latin typeface="Arial" charset="0"/>
              </a:rPr>
              <a:t>例</a:t>
            </a:r>
            <a:r>
              <a:rPr lang="en-US" altLang="zh-CN" sz="2000">
                <a:solidFill>
                  <a:srgbClr val="FF0066"/>
                </a:solidFill>
                <a:latin typeface="Arial" charset="0"/>
              </a:rPr>
              <a:t>】</a:t>
            </a:r>
            <a:r>
              <a:rPr lang="en-US" altLang="zh-CN" sz="2000">
                <a:latin typeface="Arial" charset="0"/>
              </a:rPr>
              <a:t> </a:t>
            </a:r>
            <a:r>
              <a:rPr lang="zh-CN" altLang="en-US" sz="2000">
                <a:latin typeface="Arial" charset="0"/>
              </a:rPr>
              <a:t>若</a:t>
            </a:r>
            <a:r>
              <a:rPr lang="en-US" altLang="zh-CN" sz="2000">
                <a:latin typeface="Arial" charset="0"/>
              </a:rPr>
              <a:t>A=4’b0000</a:t>
            </a:r>
            <a:r>
              <a:rPr lang="zh-CN" altLang="en-US" sz="2000">
                <a:latin typeface="Arial" charset="0"/>
              </a:rPr>
              <a:t>，</a:t>
            </a:r>
            <a:r>
              <a:rPr lang="en-US" altLang="zh-CN" sz="2000">
                <a:latin typeface="Arial" charset="0"/>
              </a:rPr>
              <a:t>B=4’b0101</a:t>
            </a:r>
          </a:p>
          <a:p>
            <a:pPr marL="342900" indent="-342900">
              <a:spcBef>
                <a:spcPct val="0"/>
              </a:spcBef>
              <a:buClr>
                <a:srgbClr val="3333FF"/>
              </a:buClr>
              <a:buSzPct val="80000"/>
              <a:buFontTx/>
              <a:buNone/>
            </a:pPr>
            <a:r>
              <a:rPr lang="en-US" altLang="zh-CN" sz="2000">
                <a:latin typeface="Arial" charset="0"/>
              </a:rPr>
              <a:t>    </a:t>
            </a:r>
            <a:r>
              <a:rPr lang="zh-CN" altLang="en-US" sz="2000">
                <a:latin typeface="Arial" charset="0"/>
              </a:rPr>
              <a:t>则  </a:t>
            </a:r>
            <a:r>
              <a:rPr lang="en-US" altLang="zh-CN" sz="2000">
                <a:latin typeface="Arial" charset="0"/>
              </a:rPr>
              <a:t>!A=1</a:t>
            </a:r>
            <a:r>
              <a:rPr lang="en-US" altLang="zh-CN">
                <a:latin typeface="Times New Roman" pitchFamily="18" charset="0"/>
              </a:rPr>
              <a:t>’</a:t>
            </a:r>
            <a:r>
              <a:rPr lang="en-US" altLang="zh-CN"/>
              <a:t>b</a:t>
            </a:r>
            <a:r>
              <a:rPr lang="en-US" altLang="zh-CN" sz="2000">
                <a:latin typeface="Arial" charset="0"/>
              </a:rPr>
              <a:t>1</a:t>
            </a:r>
            <a:r>
              <a:rPr lang="zh-CN" altLang="en-US" sz="2000">
                <a:latin typeface="Arial" charset="0"/>
              </a:rPr>
              <a:t>，</a:t>
            </a:r>
            <a:r>
              <a:rPr lang="en-US" altLang="zh-CN" sz="2000">
                <a:latin typeface="Arial" charset="0"/>
              </a:rPr>
              <a:t>A&amp;&amp;B=1</a:t>
            </a:r>
            <a:r>
              <a:rPr lang="en-US" altLang="zh-CN">
                <a:latin typeface="Times New Roman" pitchFamily="18" charset="0"/>
              </a:rPr>
              <a:t>’b</a:t>
            </a:r>
            <a:r>
              <a:rPr lang="en-US" altLang="zh-CN" sz="2000">
                <a:latin typeface="Arial" charset="0"/>
              </a:rPr>
              <a:t>0</a:t>
            </a:r>
            <a:r>
              <a:rPr lang="zh-CN" altLang="en-US" sz="2000">
                <a:latin typeface="Arial" charset="0"/>
              </a:rPr>
              <a:t>，</a:t>
            </a:r>
            <a:r>
              <a:rPr lang="en-US" altLang="zh-CN" sz="2000">
                <a:latin typeface="Arial" charset="0"/>
              </a:rPr>
              <a:t>A||B=1</a:t>
            </a:r>
            <a:r>
              <a:rPr lang="en-US" altLang="zh-CN">
                <a:latin typeface="Times New Roman" pitchFamily="18" charset="0"/>
              </a:rPr>
              <a:t>’b</a:t>
            </a:r>
            <a:r>
              <a:rPr lang="en-US" altLang="zh-CN" sz="2000">
                <a:latin typeface="Arial" charset="0"/>
              </a:rPr>
              <a:t>1</a:t>
            </a:r>
            <a:r>
              <a:rPr lang="zh-CN" altLang="en-US" sz="2000">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5217"/>
                                        </p:tgtEl>
                                        <p:attrNameLst>
                                          <p:attrName>style.visibility</p:attrName>
                                        </p:attrNameLst>
                                      </p:cBhvr>
                                      <p:to>
                                        <p:strVal val="visible"/>
                                      </p:to>
                                    </p:set>
                                    <p:anim calcmode="lin" valueType="num">
                                      <p:cBhvr additive="base">
                                        <p:cTn id="7" dur="500" fill="hold"/>
                                        <p:tgtEl>
                                          <p:spTgt spid="435217"/>
                                        </p:tgtEl>
                                        <p:attrNameLst>
                                          <p:attrName>ppt_x</p:attrName>
                                        </p:attrNameLst>
                                      </p:cBhvr>
                                      <p:tavLst>
                                        <p:tav tm="0">
                                          <p:val>
                                            <p:strVal val="#ppt_x"/>
                                          </p:val>
                                        </p:tav>
                                        <p:tav tm="100000">
                                          <p:val>
                                            <p:strVal val="#ppt_x"/>
                                          </p:val>
                                        </p:tav>
                                      </p:tavLst>
                                    </p:anim>
                                    <p:anim calcmode="lin" valueType="num">
                                      <p:cBhvr additive="base">
                                        <p:cTn id="8" dur="500" fill="hold"/>
                                        <p:tgtEl>
                                          <p:spTgt spid="4352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40"/>
                                        </p:tgtEl>
                                        <p:attrNameLst>
                                          <p:attrName>style.visibility</p:attrName>
                                        </p:attrNameLst>
                                      </p:cBhvr>
                                      <p:to>
                                        <p:strVal val="visible"/>
                                      </p:to>
                                    </p:set>
                                    <p:anim calcmode="lin" valueType="num">
                                      <p:cBhvr additive="base">
                                        <p:cTn id="13" dur="500" fill="hold"/>
                                        <p:tgtEl>
                                          <p:spTgt spid="410640"/>
                                        </p:tgtEl>
                                        <p:attrNameLst>
                                          <p:attrName>ppt_x</p:attrName>
                                        </p:attrNameLst>
                                      </p:cBhvr>
                                      <p:tavLst>
                                        <p:tav tm="0">
                                          <p:val>
                                            <p:strVal val="0-#ppt_w/2"/>
                                          </p:val>
                                        </p:tav>
                                        <p:tav tm="100000">
                                          <p:val>
                                            <p:strVal val="#ppt_x"/>
                                          </p:val>
                                        </p:tav>
                                      </p:tavLst>
                                    </p:anim>
                                    <p:anim calcmode="lin" valueType="num">
                                      <p:cBhvr additive="base">
                                        <p:cTn id="14" dur="500" fill="hold"/>
                                        <p:tgtEl>
                                          <p:spTgt spid="4106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35215"/>
                                        </p:tgtEl>
                                        <p:attrNameLst>
                                          <p:attrName>style.visibility</p:attrName>
                                        </p:attrNameLst>
                                      </p:cBhvr>
                                      <p:to>
                                        <p:strVal val="visible"/>
                                      </p:to>
                                    </p:set>
                                    <p:animEffect transition="in" filter="barn(outVertical)">
                                      <p:cBhvr>
                                        <p:cTn id="19" dur="500"/>
                                        <p:tgtEl>
                                          <p:spTgt spid="435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15" grpId="0" animBg="1"/>
      <p:bldP spid="41064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85F2AA2-E708-4AC5-BE54-72D54D528E08}" type="slidenum">
              <a:rPr lang="ko-KR" altLang="en-US" sz="1600" smtClean="0">
                <a:solidFill>
                  <a:schemeClr val="accent2"/>
                </a:solidFill>
                <a:latin typeface="Verdana" pitchFamily="34" charset="0"/>
                <a:ea typeface="Gulim" pitchFamily="34" charset="-127"/>
              </a:rPr>
              <a:pPr/>
              <a:t>33</a:t>
            </a:fld>
            <a:endParaRPr lang="en-US" altLang="ko-KR" sz="1600" smtClean="0">
              <a:solidFill>
                <a:schemeClr val="accent2"/>
              </a:solidFill>
              <a:latin typeface="Verdana" pitchFamily="34" charset="0"/>
              <a:ea typeface="Gulim" pitchFamily="34" charset="-127"/>
            </a:endParaRPr>
          </a:p>
        </p:txBody>
      </p:sp>
      <p:sp>
        <p:nvSpPr>
          <p:cNvPr id="48131" name="Rectangle 2"/>
          <p:cNvSpPr>
            <a:spLocks noGrp="1" noChangeArrowheads="1"/>
          </p:cNvSpPr>
          <p:nvPr>
            <p:ph type="title"/>
          </p:nvPr>
        </p:nvSpPr>
        <p:spPr>
          <a:xfrm>
            <a:off x="1835150" y="230188"/>
            <a:ext cx="7772400" cy="677862"/>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、位运算符</a:t>
            </a:r>
          </a:p>
        </p:txBody>
      </p:sp>
      <p:graphicFrame>
        <p:nvGraphicFramePr>
          <p:cNvPr id="437268" name="Group 20"/>
          <p:cNvGraphicFramePr>
            <a:graphicFrameLocks noGrp="1"/>
          </p:cNvGraphicFramePr>
          <p:nvPr/>
        </p:nvGraphicFramePr>
        <p:xfrm>
          <a:off x="3563938" y="1528763"/>
          <a:ext cx="3235325" cy="2356261"/>
        </p:xfrm>
        <a:graphic>
          <a:graphicData uri="http://schemas.openxmlformats.org/drawingml/2006/table">
            <a:tbl>
              <a:tblPr/>
              <a:tblGrid>
                <a:gridCol w="1482725"/>
                <a:gridCol w="1752600"/>
              </a:tblGrid>
              <a:tr h="380919">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位运算符</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楷体_GB2312" pitchFamily="49" charset="-122"/>
                          <a:ea typeface="楷体_GB2312" pitchFamily="49" charset="-122"/>
                        </a:rPr>
                        <a:t>功能</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74931">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rgbClr val="CC0066"/>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rgbClr val="CC0066"/>
                          </a:solidFill>
                          <a:effectLst/>
                          <a:latin typeface="Arial" pitchFamily="34" charset="0"/>
                          <a:ea typeface="楷体_GB2312" pitchFamily="49" charset="-122"/>
                        </a:rPr>
                        <a:t>&amp;</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rPr>
                        <a:t>，</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59" marB="153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按位取反</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按位异或</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按位同或</a:t>
                      </a:r>
                    </a:p>
                  </a:txBody>
                  <a:tcPr marL="30724" marR="30724" marT="15359" marB="153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7262" name="AutoShape 14"/>
          <p:cNvSpPr>
            <a:spLocks noChangeArrowheads="1"/>
          </p:cNvSpPr>
          <p:nvPr/>
        </p:nvSpPr>
        <p:spPr bwMode="auto">
          <a:xfrm>
            <a:off x="1257300" y="2701925"/>
            <a:ext cx="1600200" cy="457200"/>
          </a:xfrm>
          <a:prstGeom prst="wedgeRoundRectCallout">
            <a:avLst>
              <a:gd name="adj1" fmla="val 74505"/>
              <a:gd name="adj2" fmla="val 15278"/>
              <a:gd name="adj3" fmla="val 16667"/>
            </a:avLst>
          </a:prstGeom>
          <a:solidFill>
            <a:srgbClr val="FFFF99"/>
          </a:solidFill>
          <a:ln w="9525">
            <a:solidFill>
              <a:srgbClr val="CC6600"/>
            </a:solidFill>
            <a:miter lim="800000"/>
            <a:headEnd/>
            <a:tailEnd/>
          </a:ln>
        </p:spPr>
        <p:txBody>
          <a:bodyPr anchor="b"/>
          <a:lstStyle/>
          <a:p>
            <a:pPr algn="l" eaLnBrk="1" hangingPunct="1">
              <a:lnSpc>
                <a:spcPct val="100000"/>
              </a:lnSpc>
              <a:spcBef>
                <a:spcPct val="0"/>
              </a:spcBef>
              <a:buClrTx/>
              <a:buFontTx/>
              <a:buNone/>
            </a:pPr>
            <a:r>
              <a:rPr kumimoji="1" lang="zh-CN" altLang="en-US" sz="2000">
                <a:solidFill>
                  <a:srgbClr val="FF0066"/>
                </a:solidFill>
                <a:latin typeface="Tahoma" pitchFamily="34" charset="0"/>
                <a:ea typeface="楷体_GB2312" pitchFamily="49" charset="-122"/>
              </a:rPr>
              <a:t>双</a:t>
            </a:r>
            <a:r>
              <a:rPr kumimoji="1" lang="zh-CN" altLang="en-US" sz="2000">
                <a:latin typeface="Tahoma" pitchFamily="34" charset="0"/>
                <a:ea typeface="楷体_GB2312" pitchFamily="49" charset="-122"/>
              </a:rPr>
              <a:t>目运算符</a:t>
            </a:r>
            <a:endParaRPr kumimoji="1" lang="zh-CN" altLang="en-US" sz="2000">
              <a:solidFill>
                <a:srgbClr val="FF0066"/>
              </a:solidFill>
              <a:latin typeface="Tahoma" pitchFamily="34" charset="0"/>
              <a:ea typeface="楷体_GB2312" pitchFamily="49" charset="-122"/>
            </a:endParaRPr>
          </a:p>
        </p:txBody>
      </p:sp>
      <p:sp>
        <p:nvSpPr>
          <p:cNvPr id="437263" name="AutoShape 15"/>
          <p:cNvSpPr>
            <a:spLocks/>
          </p:cNvSpPr>
          <p:nvPr/>
        </p:nvSpPr>
        <p:spPr bwMode="auto">
          <a:xfrm>
            <a:off x="3282950" y="2397125"/>
            <a:ext cx="244475" cy="1189038"/>
          </a:xfrm>
          <a:prstGeom prst="leftBrace">
            <a:avLst>
              <a:gd name="adj1" fmla="val 40530"/>
              <a:gd name="adj2" fmla="val 50000"/>
            </a:avLst>
          </a:prstGeom>
          <a:noFill/>
          <a:ln w="19050">
            <a:solidFill>
              <a:srgbClr val="CC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1" hangingPunct="1">
              <a:lnSpc>
                <a:spcPct val="100000"/>
              </a:lnSpc>
              <a:spcBef>
                <a:spcPct val="0"/>
              </a:spcBef>
              <a:buClrTx/>
              <a:buFontTx/>
              <a:buNone/>
            </a:pPr>
            <a:endParaRPr lang="zh-CN" altLang="en-US" sz="1600">
              <a:solidFill>
                <a:schemeClr val="hlink"/>
              </a:solidFill>
              <a:latin typeface="Tahoma" pitchFamily="34" charset="0"/>
            </a:endParaRPr>
          </a:p>
        </p:txBody>
      </p:sp>
      <p:sp>
        <p:nvSpPr>
          <p:cNvPr id="437264" name="AutoShape 16"/>
          <p:cNvSpPr>
            <a:spLocks noChangeArrowheads="1"/>
          </p:cNvSpPr>
          <p:nvPr/>
        </p:nvSpPr>
        <p:spPr bwMode="auto">
          <a:xfrm>
            <a:off x="1628775" y="1747838"/>
            <a:ext cx="1600200" cy="457200"/>
          </a:xfrm>
          <a:prstGeom prst="wedgeRoundRectCallout">
            <a:avLst>
              <a:gd name="adj1" fmla="val 75597"/>
              <a:gd name="adj2" fmla="val 1458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solidFill>
                  <a:srgbClr val="FF0066"/>
                </a:solidFill>
                <a:latin typeface="Tahoma" pitchFamily="34" charset="0"/>
                <a:ea typeface="楷体_GB2312" pitchFamily="49" charset="-122"/>
              </a:rPr>
              <a:t>单</a:t>
            </a:r>
            <a:r>
              <a:rPr kumimoji="1" lang="zh-CN" altLang="en-US" sz="2000">
                <a:latin typeface="Tahoma" pitchFamily="34" charset="0"/>
                <a:ea typeface="楷体_GB2312" pitchFamily="49" charset="-122"/>
              </a:rPr>
              <a:t>目运算符</a:t>
            </a:r>
            <a:endParaRPr kumimoji="1" lang="zh-CN" altLang="en-US" sz="2000">
              <a:solidFill>
                <a:srgbClr val="FF0066"/>
              </a:solidFill>
              <a:latin typeface="Tahoma" pitchFamily="34" charset="0"/>
              <a:ea typeface="楷体_GB2312" pitchFamily="49" charset="-122"/>
            </a:endParaRPr>
          </a:p>
        </p:txBody>
      </p:sp>
      <p:sp>
        <p:nvSpPr>
          <p:cNvPr id="437265" name="Rectangle 17"/>
          <p:cNvSpPr>
            <a:spLocks noChangeArrowheads="1"/>
          </p:cNvSpPr>
          <p:nvPr/>
        </p:nvSpPr>
        <p:spPr bwMode="auto">
          <a:xfrm>
            <a:off x="684213" y="3962400"/>
            <a:ext cx="7605712" cy="24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sz="2200">
                <a:latin typeface="Arial" charset="0"/>
              </a:rPr>
              <a:t>位运算符中的双目运算符要求对两个操作数的相应位</a:t>
            </a:r>
            <a:r>
              <a:rPr lang="zh-CN" altLang="en-US" sz="2200">
                <a:solidFill>
                  <a:srgbClr val="CC0066"/>
                </a:solidFill>
                <a:latin typeface="Arial" charset="0"/>
              </a:rPr>
              <a:t>逐位</a:t>
            </a:r>
            <a:r>
              <a:rPr lang="zh-CN" altLang="en-US" sz="2200">
                <a:latin typeface="Arial" charset="0"/>
              </a:rPr>
              <a:t>进行逻辑运算。位运算其结果与操作数位数相同。</a:t>
            </a:r>
          </a:p>
          <a:p>
            <a:pPr marL="342900" indent="-342900">
              <a:spcBef>
                <a:spcPct val="0"/>
              </a:spcBef>
              <a:buClr>
                <a:schemeClr val="bg2"/>
              </a:buClr>
              <a:buFont typeface="Wingdings" pitchFamily="2" charset="2"/>
              <a:buChar char="v"/>
            </a:pPr>
            <a:r>
              <a:rPr lang="zh-CN" altLang="en-US" sz="2200">
                <a:latin typeface="Arial" charset="0"/>
              </a:rPr>
              <a:t>两个不同长度的操作数进行位运算时，将自动按</a:t>
            </a:r>
            <a:r>
              <a:rPr lang="zh-CN" altLang="en-US" sz="2200">
                <a:solidFill>
                  <a:srgbClr val="CC0066"/>
                </a:solidFill>
                <a:latin typeface="Arial" charset="0"/>
              </a:rPr>
              <a:t>右</a:t>
            </a:r>
            <a:r>
              <a:rPr lang="zh-CN" altLang="en-US" sz="2200">
                <a:latin typeface="Arial" charset="0"/>
              </a:rPr>
              <a:t>端</a:t>
            </a:r>
            <a:r>
              <a:rPr lang="zh-CN" altLang="en-US" sz="2200">
                <a:solidFill>
                  <a:srgbClr val="CC0066"/>
                </a:solidFill>
                <a:latin typeface="Arial" charset="0"/>
              </a:rPr>
              <a:t>对齐</a:t>
            </a:r>
            <a:r>
              <a:rPr lang="zh-CN" altLang="en-US" sz="2200">
                <a:latin typeface="Arial" charset="0"/>
              </a:rPr>
              <a:t>，位数少的操作数会在高位用</a:t>
            </a:r>
            <a:r>
              <a:rPr lang="en-US" altLang="zh-CN" sz="2200">
                <a:latin typeface="Arial" charset="0"/>
              </a:rPr>
              <a:t>0</a:t>
            </a:r>
            <a:r>
              <a:rPr lang="zh-CN" altLang="en-US" sz="2200">
                <a:latin typeface="Arial" charset="0"/>
              </a:rPr>
              <a:t>补齐。</a:t>
            </a:r>
          </a:p>
          <a:p>
            <a:pPr marL="342900" indent="-342900">
              <a:spcBef>
                <a:spcPct val="0"/>
              </a:spcBef>
              <a:buClr>
                <a:srgbClr val="3333FF"/>
              </a:buClr>
              <a:buFont typeface="Wingdings" pitchFamily="2" charset="2"/>
              <a:buNone/>
            </a:pPr>
            <a:r>
              <a:rPr lang="zh-CN" altLang="en-US" sz="2200">
                <a:latin typeface="Arial" charset="0"/>
              </a:rPr>
              <a:t>     </a:t>
            </a:r>
            <a:r>
              <a:rPr kumimoji="1" lang="en-US" altLang="zh-CN" sz="2200">
                <a:solidFill>
                  <a:srgbClr val="FF0066"/>
                </a:solidFill>
              </a:rPr>
              <a:t>【</a:t>
            </a:r>
            <a:r>
              <a:rPr kumimoji="1" lang="zh-CN" altLang="en-US" sz="2200">
                <a:solidFill>
                  <a:srgbClr val="FF0066"/>
                </a:solidFill>
              </a:rPr>
              <a:t>例</a:t>
            </a:r>
            <a:r>
              <a:rPr kumimoji="1" lang="en-US" altLang="zh-CN" sz="2200">
                <a:solidFill>
                  <a:srgbClr val="FF0066"/>
                </a:solidFill>
              </a:rPr>
              <a:t>】</a:t>
            </a:r>
            <a:r>
              <a:rPr lang="zh-CN" altLang="en-US" sz="2200">
                <a:latin typeface="Arial" charset="0"/>
              </a:rPr>
              <a:t>若</a:t>
            </a:r>
            <a:r>
              <a:rPr lang="en-US" altLang="zh-CN" sz="2200" b="0">
                <a:latin typeface="Arial" charset="0"/>
              </a:rPr>
              <a:t>A = 5’b11001</a:t>
            </a:r>
            <a:r>
              <a:rPr lang="zh-CN" altLang="en-US" sz="2200" b="0">
                <a:latin typeface="Arial" charset="0"/>
              </a:rPr>
              <a:t>，</a:t>
            </a:r>
            <a:r>
              <a:rPr lang="en-US" altLang="zh-CN" sz="2200" b="0">
                <a:latin typeface="Arial" charset="0"/>
              </a:rPr>
              <a:t>B = 3’b101</a:t>
            </a:r>
            <a:r>
              <a:rPr lang="zh-CN" altLang="en-US" sz="2200" b="0">
                <a:latin typeface="Arial" charset="0"/>
              </a:rPr>
              <a:t>，</a:t>
            </a:r>
          </a:p>
          <a:p>
            <a:pPr marL="342900" indent="-342900">
              <a:spcBef>
                <a:spcPct val="0"/>
              </a:spcBef>
              <a:buClr>
                <a:srgbClr val="3333FF"/>
              </a:buClr>
              <a:buFont typeface="Wingdings" pitchFamily="2" charset="2"/>
              <a:buNone/>
            </a:pPr>
            <a:r>
              <a:rPr lang="zh-CN" altLang="en-US" sz="2200" b="0">
                <a:latin typeface="Arial" charset="0"/>
              </a:rPr>
              <a:t>            </a:t>
            </a:r>
            <a:r>
              <a:rPr lang="zh-CN" altLang="en-US" sz="2200">
                <a:latin typeface="Arial" charset="0"/>
              </a:rPr>
              <a:t>则</a:t>
            </a:r>
            <a:r>
              <a:rPr lang="en-US" altLang="zh-CN" sz="2200" b="0">
                <a:latin typeface="Arial" charset="0"/>
              </a:rPr>
              <a:t>A &amp; B = </a:t>
            </a:r>
            <a:r>
              <a:rPr lang="zh-CN" altLang="en-US" sz="2200" b="0">
                <a:latin typeface="Arial" charset="0"/>
              </a:rPr>
              <a:t>（</a:t>
            </a:r>
            <a:r>
              <a:rPr lang="en-US" altLang="zh-CN" sz="2200" b="0">
                <a:latin typeface="Arial" charset="0"/>
              </a:rPr>
              <a:t>5’b11001</a:t>
            </a:r>
            <a:r>
              <a:rPr lang="zh-CN" altLang="en-US" sz="2200" b="0">
                <a:latin typeface="Arial" charset="0"/>
              </a:rPr>
              <a:t>）</a:t>
            </a:r>
            <a:r>
              <a:rPr lang="en-US" altLang="zh-CN" sz="2200" b="0">
                <a:latin typeface="Arial" charset="0"/>
              </a:rPr>
              <a:t>&amp;</a:t>
            </a:r>
            <a:r>
              <a:rPr lang="zh-CN" altLang="en-US" sz="2200" b="0">
                <a:latin typeface="Arial" charset="0"/>
              </a:rPr>
              <a:t>（</a:t>
            </a:r>
            <a:r>
              <a:rPr lang="en-US" altLang="zh-CN" sz="2200" b="0">
                <a:latin typeface="Arial" charset="0"/>
              </a:rPr>
              <a:t>5’b</a:t>
            </a:r>
            <a:r>
              <a:rPr lang="en-US" altLang="zh-CN" sz="2200">
                <a:solidFill>
                  <a:srgbClr val="CC0066"/>
                </a:solidFill>
                <a:latin typeface="Arial" charset="0"/>
              </a:rPr>
              <a:t>00</a:t>
            </a:r>
            <a:r>
              <a:rPr lang="en-US" altLang="zh-CN" sz="2200" b="0">
                <a:latin typeface="Arial" charset="0"/>
              </a:rPr>
              <a:t>101</a:t>
            </a:r>
            <a:r>
              <a:rPr lang="zh-CN" altLang="en-US" sz="2200" b="0">
                <a:latin typeface="Arial" charset="0"/>
              </a:rPr>
              <a:t>）</a:t>
            </a:r>
            <a:r>
              <a:rPr lang="en-US" altLang="zh-CN" sz="2200" b="0">
                <a:latin typeface="Arial" charset="0"/>
              </a:rPr>
              <a:t>= 5’b00001</a:t>
            </a:r>
            <a:r>
              <a:rPr lang="en-US" altLang="zh-CN" sz="2200" b="0">
                <a:latin typeface="Arial" charset="0"/>
                <a:ea typeface="方正姚体" pitchFamily="2" charset="-12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7264"/>
                                        </p:tgtEl>
                                        <p:attrNameLst>
                                          <p:attrName>style.visibility</p:attrName>
                                        </p:attrNameLst>
                                      </p:cBhvr>
                                      <p:to>
                                        <p:strVal val="visible"/>
                                      </p:to>
                                    </p:set>
                                    <p:animEffect transition="in" filter="dissolve">
                                      <p:cBhvr>
                                        <p:cTn id="7" dur="500"/>
                                        <p:tgtEl>
                                          <p:spTgt spid="437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37263"/>
                                        </p:tgtEl>
                                        <p:attrNameLst>
                                          <p:attrName>style.visibility</p:attrName>
                                        </p:attrNameLst>
                                      </p:cBhvr>
                                      <p:to>
                                        <p:strVal val="visible"/>
                                      </p:to>
                                    </p:set>
                                    <p:anim calcmode="lin" valueType="num">
                                      <p:cBhvr>
                                        <p:cTn id="12" dur="1000" fill="hold"/>
                                        <p:tgtEl>
                                          <p:spTgt spid="437263"/>
                                        </p:tgtEl>
                                        <p:attrNameLst>
                                          <p:attrName>ppt_w</p:attrName>
                                        </p:attrNameLst>
                                      </p:cBhvr>
                                      <p:tavLst>
                                        <p:tav tm="0">
                                          <p:val>
                                            <p:strVal val="#ppt_w*0.70"/>
                                          </p:val>
                                        </p:tav>
                                        <p:tav tm="100000">
                                          <p:val>
                                            <p:strVal val="#ppt_w"/>
                                          </p:val>
                                        </p:tav>
                                      </p:tavLst>
                                    </p:anim>
                                    <p:anim calcmode="lin" valueType="num">
                                      <p:cBhvr>
                                        <p:cTn id="13" dur="1000" fill="hold"/>
                                        <p:tgtEl>
                                          <p:spTgt spid="437263"/>
                                        </p:tgtEl>
                                        <p:attrNameLst>
                                          <p:attrName>ppt_h</p:attrName>
                                        </p:attrNameLst>
                                      </p:cBhvr>
                                      <p:tavLst>
                                        <p:tav tm="0">
                                          <p:val>
                                            <p:strVal val="#ppt_h"/>
                                          </p:val>
                                        </p:tav>
                                        <p:tav tm="100000">
                                          <p:val>
                                            <p:strVal val="#ppt_h"/>
                                          </p:val>
                                        </p:tav>
                                      </p:tavLst>
                                    </p:anim>
                                    <p:animEffect transition="in" filter="fade">
                                      <p:cBhvr>
                                        <p:cTn id="14" dur="1000"/>
                                        <p:tgtEl>
                                          <p:spTgt spid="437263"/>
                                        </p:tgtEl>
                                      </p:cBhvr>
                                    </p:animEffect>
                                  </p:childTnLst>
                                </p:cTn>
                              </p:par>
                            </p:childTnLst>
                          </p:cTn>
                        </p:par>
                        <p:par>
                          <p:cTn id="15" fill="hold" nodeType="afterGroup">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437262"/>
                                        </p:tgtEl>
                                        <p:attrNameLst>
                                          <p:attrName>style.visibility</p:attrName>
                                        </p:attrNameLst>
                                      </p:cBhvr>
                                      <p:to>
                                        <p:strVal val="visible"/>
                                      </p:to>
                                    </p:set>
                                    <p:animEffect transition="in" filter="dissolve">
                                      <p:cBhvr>
                                        <p:cTn id="18" dur="500"/>
                                        <p:tgtEl>
                                          <p:spTgt spid="4372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7265">
                                            <p:txEl>
                                              <p:pRg st="0" end="0"/>
                                            </p:txEl>
                                          </p:spTgt>
                                        </p:tgtEl>
                                        <p:attrNameLst>
                                          <p:attrName>style.visibility</p:attrName>
                                        </p:attrNameLst>
                                      </p:cBhvr>
                                      <p:to>
                                        <p:strVal val="visible"/>
                                      </p:to>
                                    </p:set>
                                    <p:animEffect transition="in" filter="wipe(left)">
                                      <p:cBhvr>
                                        <p:cTn id="23" dur="500"/>
                                        <p:tgtEl>
                                          <p:spTgt spid="43726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7265">
                                            <p:txEl>
                                              <p:pRg st="1" end="1"/>
                                            </p:txEl>
                                          </p:spTgt>
                                        </p:tgtEl>
                                        <p:attrNameLst>
                                          <p:attrName>style.visibility</p:attrName>
                                        </p:attrNameLst>
                                      </p:cBhvr>
                                      <p:to>
                                        <p:strVal val="visible"/>
                                      </p:to>
                                    </p:set>
                                    <p:animEffect transition="in" filter="wipe(left)">
                                      <p:cBhvr>
                                        <p:cTn id="28" dur="500"/>
                                        <p:tgtEl>
                                          <p:spTgt spid="43726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7265">
                                            <p:txEl>
                                              <p:pRg st="2" end="2"/>
                                            </p:txEl>
                                          </p:spTgt>
                                        </p:tgtEl>
                                        <p:attrNameLst>
                                          <p:attrName>style.visibility</p:attrName>
                                        </p:attrNameLst>
                                      </p:cBhvr>
                                      <p:to>
                                        <p:strVal val="visible"/>
                                      </p:to>
                                    </p:set>
                                    <p:animEffect transition="in" filter="wipe(left)">
                                      <p:cBhvr>
                                        <p:cTn id="33" dur="500"/>
                                        <p:tgtEl>
                                          <p:spTgt spid="43726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7265">
                                            <p:txEl>
                                              <p:pRg st="3" end="3"/>
                                            </p:txEl>
                                          </p:spTgt>
                                        </p:tgtEl>
                                        <p:attrNameLst>
                                          <p:attrName>style.visibility</p:attrName>
                                        </p:attrNameLst>
                                      </p:cBhvr>
                                      <p:to>
                                        <p:strVal val="visible"/>
                                      </p:to>
                                    </p:set>
                                    <p:animEffect transition="in" filter="wipe(left)">
                                      <p:cBhvr>
                                        <p:cTn id="38" dur="500"/>
                                        <p:tgtEl>
                                          <p:spTgt spid="4372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2" grpId="0" animBg="1"/>
      <p:bldP spid="437263" grpId="0" animBg="1"/>
      <p:bldP spid="437264" grpId="0" animBg="1"/>
      <p:bldP spid="43726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6037CB8-6520-4120-BC00-B612159F4F40}" type="slidenum">
              <a:rPr lang="ko-KR" altLang="en-US" sz="1600" smtClean="0">
                <a:solidFill>
                  <a:schemeClr val="accent2"/>
                </a:solidFill>
                <a:latin typeface="Verdana" pitchFamily="34" charset="0"/>
                <a:ea typeface="Gulim" pitchFamily="34" charset="-127"/>
              </a:rPr>
              <a:pPr/>
              <a:t>34</a:t>
            </a:fld>
            <a:endParaRPr lang="en-US" altLang="ko-KR" sz="1600" smtClean="0">
              <a:solidFill>
                <a:schemeClr val="accent2"/>
              </a:solidFill>
              <a:latin typeface="Verdana" pitchFamily="34" charset="0"/>
              <a:ea typeface="Gulim" pitchFamily="34" charset="-127"/>
            </a:endParaRPr>
          </a:p>
        </p:txBody>
      </p:sp>
      <p:sp>
        <p:nvSpPr>
          <p:cNvPr id="49155" name="Rectangle 2"/>
          <p:cNvSpPr>
            <a:spLocks noGrp="1" noChangeArrowheads="1"/>
          </p:cNvSpPr>
          <p:nvPr>
            <p:ph type="title"/>
          </p:nvPr>
        </p:nvSpPr>
        <p:spPr>
          <a:xfrm>
            <a:off x="1692275" y="225425"/>
            <a:ext cx="7772400" cy="677863"/>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、关系运算符</a:t>
            </a:r>
          </a:p>
        </p:txBody>
      </p:sp>
      <p:sp>
        <p:nvSpPr>
          <p:cNvPr id="49156" name="Rectangle 3"/>
          <p:cNvSpPr>
            <a:spLocks noGrp="1" noChangeArrowheads="1"/>
          </p:cNvSpPr>
          <p:nvPr>
            <p:ph type="body" idx="1"/>
          </p:nvPr>
        </p:nvSpPr>
        <p:spPr>
          <a:xfrm>
            <a:off x="336550" y="1279525"/>
            <a:ext cx="4068763" cy="1230313"/>
          </a:xfrm>
        </p:spPr>
        <p:txBody>
          <a:bodyPr/>
          <a:lstStyle/>
          <a:p>
            <a:pPr algn="just">
              <a:lnSpc>
                <a:spcPct val="110000"/>
              </a:lnSpc>
              <a:buClr>
                <a:schemeClr val="hlink"/>
              </a:buClr>
            </a:pPr>
            <a:r>
              <a:rPr lang="zh-CN" altLang="en-US" sz="2000" smtClean="0">
                <a:solidFill>
                  <a:srgbClr val="CC0066"/>
                </a:solidFill>
                <a:latin typeface="Arial" charset="0"/>
                <a:ea typeface="宋体" charset="-122"/>
              </a:rPr>
              <a:t>双</a:t>
            </a:r>
            <a:r>
              <a:rPr lang="zh-CN" altLang="en-US" sz="2000" smtClean="0">
                <a:latin typeface="Arial" charset="0"/>
                <a:ea typeface="宋体" charset="-122"/>
              </a:rPr>
              <a:t>目运算符</a:t>
            </a:r>
          </a:p>
          <a:p>
            <a:pPr algn="just">
              <a:lnSpc>
                <a:spcPct val="110000"/>
              </a:lnSpc>
              <a:buClr>
                <a:schemeClr val="hlink"/>
              </a:buClr>
            </a:pPr>
            <a:r>
              <a:rPr lang="zh-CN" altLang="en-US" sz="2000" smtClean="0">
                <a:latin typeface="Arial" charset="0"/>
                <a:ea typeface="宋体" charset="-122"/>
              </a:rPr>
              <a:t>用来对两个操作数进行比较。</a:t>
            </a:r>
          </a:p>
        </p:txBody>
      </p:sp>
      <p:graphicFrame>
        <p:nvGraphicFramePr>
          <p:cNvPr id="439314" name="Group 18"/>
          <p:cNvGraphicFramePr>
            <a:graphicFrameLocks noGrp="1"/>
          </p:cNvGraphicFramePr>
          <p:nvPr/>
        </p:nvGraphicFramePr>
        <p:xfrm>
          <a:off x="4679950" y="1279525"/>
          <a:ext cx="3232150" cy="1954012"/>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charset="0"/>
                          <a:ea typeface="楷体_GB2312" pitchFamily="49" charset="-122"/>
                        </a:rPr>
                        <a:t>关系运算符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15887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&lt;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&lt;=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&gt;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charset="0"/>
                          <a:ea typeface="楷体_GB2312" pitchFamily="49" charset="-122"/>
                        </a:rPr>
                        <a:t>&gt;=</a:t>
                      </a:r>
                      <a:r>
                        <a:rPr kumimoji="0" lang="en-US" altLang="zh-CN" sz="2200" b="0" i="0" u="none" strike="noStrike" cap="none" normalizeH="0" baseline="0" smtClean="0">
                          <a:ln>
                            <a:noFill/>
                          </a:ln>
                          <a:solidFill>
                            <a:schemeClr val="tx1"/>
                          </a:solidFill>
                          <a:effectLst/>
                          <a:latin typeface="Arial" charset="0"/>
                          <a:ea typeface="楷体_GB2312" pitchFamily="49" charset="-122"/>
                        </a:rPr>
                        <a:t> </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小于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小于或等于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大于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charset="0"/>
                          <a:ea typeface="楷体_GB2312" pitchFamily="49" charset="-122"/>
                        </a:rPr>
                        <a:t>大于或等于</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9311" name="AutoShape 15"/>
          <p:cNvSpPr>
            <a:spLocks noChangeArrowheads="1"/>
          </p:cNvSpPr>
          <p:nvPr/>
        </p:nvSpPr>
        <p:spPr bwMode="auto">
          <a:xfrm>
            <a:off x="439738" y="5908675"/>
            <a:ext cx="1931987" cy="381000"/>
          </a:xfrm>
          <a:prstGeom prst="wedgeRoundRectCallout">
            <a:avLst>
              <a:gd name="adj1" fmla="val 51477"/>
              <a:gd name="adj2" fmla="val -10375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ea typeface="楷体_GB2312" pitchFamily="49" charset="-122"/>
              </a:rPr>
              <a:t>括号内先运算</a:t>
            </a:r>
            <a:endParaRPr kumimoji="1" lang="zh-CN" altLang="en-US" sz="2000">
              <a:solidFill>
                <a:srgbClr val="FF0066"/>
              </a:solidFill>
              <a:latin typeface="Tahoma" pitchFamily="34" charset="0"/>
              <a:ea typeface="楷体_GB2312" pitchFamily="49" charset="-122"/>
            </a:endParaRPr>
          </a:p>
        </p:txBody>
      </p:sp>
      <p:sp>
        <p:nvSpPr>
          <p:cNvPr id="439312" name="AutoShape 16"/>
          <p:cNvSpPr>
            <a:spLocks noChangeArrowheads="1"/>
          </p:cNvSpPr>
          <p:nvPr/>
        </p:nvSpPr>
        <p:spPr bwMode="auto">
          <a:xfrm>
            <a:off x="5065713" y="5908675"/>
            <a:ext cx="2244725" cy="381000"/>
          </a:xfrm>
          <a:prstGeom prst="wedgeRoundRectCallout">
            <a:avLst>
              <a:gd name="adj1" fmla="val -42079"/>
              <a:gd name="adj2" fmla="val -11333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ea typeface="楷体_GB2312" pitchFamily="49" charset="-122"/>
              </a:rPr>
              <a:t>算术运算先运算</a:t>
            </a:r>
          </a:p>
        </p:txBody>
      </p:sp>
      <p:sp>
        <p:nvSpPr>
          <p:cNvPr id="439313" name="Rectangle 17"/>
          <p:cNvSpPr>
            <a:spLocks noChangeArrowheads="1"/>
          </p:cNvSpPr>
          <p:nvPr/>
        </p:nvSpPr>
        <p:spPr bwMode="auto">
          <a:xfrm>
            <a:off x="520700" y="3263900"/>
            <a:ext cx="8012113"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sz="2000">
                <a:latin typeface="Arial" charset="0"/>
              </a:rPr>
              <a:t>运算结果为</a:t>
            </a:r>
            <a:r>
              <a:rPr lang="en-US" altLang="zh-CN" sz="2000">
                <a:latin typeface="Arial" charset="0"/>
              </a:rPr>
              <a:t>1</a:t>
            </a:r>
            <a:r>
              <a:rPr lang="zh-CN" altLang="en-US" sz="2000">
                <a:latin typeface="Arial" charset="0"/>
              </a:rPr>
              <a:t>位的逻辑值</a:t>
            </a:r>
            <a:r>
              <a:rPr lang="en-US" altLang="zh-CN" sz="2000">
                <a:latin typeface="Arial" charset="0"/>
              </a:rPr>
              <a:t>1</a:t>
            </a:r>
            <a:r>
              <a:rPr lang="zh-CN" altLang="en-US" sz="2000">
                <a:latin typeface="Arial" charset="0"/>
              </a:rPr>
              <a:t>或</a:t>
            </a:r>
            <a:r>
              <a:rPr lang="en-US" altLang="zh-CN" sz="2000">
                <a:latin typeface="Arial" charset="0"/>
              </a:rPr>
              <a:t>0</a:t>
            </a:r>
            <a:r>
              <a:rPr lang="zh-CN" altLang="en-US" sz="2000">
                <a:latin typeface="Arial" charset="0"/>
              </a:rPr>
              <a:t>或</a:t>
            </a:r>
            <a:r>
              <a:rPr lang="en-US" altLang="zh-CN" sz="2000">
                <a:latin typeface="Arial" charset="0"/>
              </a:rPr>
              <a:t>x</a:t>
            </a:r>
            <a:r>
              <a:rPr lang="zh-CN" altLang="en-US" sz="2000">
                <a:latin typeface="Arial" charset="0"/>
              </a:rPr>
              <a:t>。关系运算时，若声明的关系为</a:t>
            </a:r>
            <a:r>
              <a:rPr lang="zh-CN" altLang="en-US" sz="2000">
                <a:solidFill>
                  <a:srgbClr val="CC0066"/>
                </a:solidFill>
                <a:latin typeface="Arial" charset="0"/>
              </a:rPr>
              <a:t>真</a:t>
            </a:r>
            <a:r>
              <a:rPr lang="zh-CN" altLang="en-US" sz="2000">
                <a:latin typeface="Arial" charset="0"/>
              </a:rPr>
              <a:t>，则返回值为</a:t>
            </a:r>
            <a:r>
              <a:rPr lang="en-US" altLang="zh-CN" sz="2000">
                <a:solidFill>
                  <a:srgbClr val="CC0066"/>
                </a:solidFill>
                <a:latin typeface="Arial" charset="0"/>
              </a:rPr>
              <a:t>1</a:t>
            </a:r>
            <a:r>
              <a:rPr lang="zh-CN" altLang="en-US" sz="2000">
                <a:latin typeface="Arial" charset="0"/>
              </a:rPr>
              <a:t>；若关系为</a:t>
            </a:r>
            <a:r>
              <a:rPr lang="zh-CN" altLang="en-US" sz="2000">
                <a:solidFill>
                  <a:srgbClr val="CC0066"/>
                </a:solidFill>
                <a:latin typeface="Arial" charset="0"/>
              </a:rPr>
              <a:t>假</a:t>
            </a:r>
            <a:r>
              <a:rPr lang="zh-CN" altLang="en-US" sz="2000">
                <a:latin typeface="Arial" charset="0"/>
              </a:rPr>
              <a:t>，则返回值为</a:t>
            </a:r>
            <a:r>
              <a:rPr lang="en-US" altLang="zh-CN" sz="2000">
                <a:solidFill>
                  <a:srgbClr val="CC0066"/>
                </a:solidFill>
                <a:latin typeface="Arial" charset="0"/>
              </a:rPr>
              <a:t>0</a:t>
            </a:r>
            <a:r>
              <a:rPr lang="zh-CN" altLang="en-US" sz="2000">
                <a:latin typeface="Arial" charset="0"/>
              </a:rPr>
              <a:t>；若某操作数为</a:t>
            </a:r>
            <a:r>
              <a:rPr lang="zh-CN" altLang="en-US" sz="2000">
                <a:solidFill>
                  <a:srgbClr val="CC0066"/>
                </a:solidFill>
                <a:latin typeface="Arial" charset="0"/>
              </a:rPr>
              <a:t>不定值</a:t>
            </a:r>
            <a:r>
              <a:rPr lang="en-US" altLang="zh-CN" sz="2000">
                <a:latin typeface="Arial" charset="0"/>
              </a:rPr>
              <a:t>x</a:t>
            </a:r>
            <a:r>
              <a:rPr lang="zh-CN" altLang="en-US" sz="2000">
                <a:latin typeface="Arial" charset="0"/>
              </a:rPr>
              <a:t>，则返回值为</a:t>
            </a:r>
            <a:r>
              <a:rPr lang="en-US" altLang="zh-CN" sz="2000">
                <a:solidFill>
                  <a:srgbClr val="CC0066"/>
                </a:solidFill>
                <a:latin typeface="Arial" charset="0"/>
              </a:rPr>
              <a:t>x</a:t>
            </a:r>
            <a:r>
              <a:rPr lang="zh-CN" altLang="en-US" sz="2000">
                <a:latin typeface="Arial" charset="0"/>
              </a:rPr>
              <a:t>，表示结果是模糊的。</a:t>
            </a:r>
          </a:p>
          <a:p>
            <a:pPr marL="342900" indent="-342900">
              <a:spcBef>
                <a:spcPct val="0"/>
              </a:spcBef>
              <a:buClr>
                <a:schemeClr val="bg2"/>
              </a:buClr>
              <a:buFont typeface="Wingdings" pitchFamily="2" charset="2"/>
              <a:buChar char="v"/>
            </a:pPr>
            <a:r>
              <a:rPr lang="zh-CN" altLang="en-US" sz="2000">
                <a:latin typeface="Arial" charset="0"/>
              </a:rPr>
              <a:t>所有的关系运算符优先级别相同。</a:t>
            </a:r>
          </a:p>
          <a:p>
            <a:pPr marL="342900" indent="-342900">
              <a:spcBef>
                <a:spcPct val="0"/>
              </a:spcBef>
              <a:buClr>
                <a:schemeClr val="bg2"/>
              </a:buClr>
              <a:buFont typeface="Wingdings" pitchFamily="2" charset="2"/>
              <a:buChar char="v"/>
            </a:pPr>
            <a:r>
              <a:rPr lang="zh-CN" altLang="en-US" sz="2000">
                <a:latin typeface="Arial" charset="0"/>
              </a:rPr>
              <a:t>关系运算符的优先级</a:t>
            </a:r>
            <a:r>
              <a:rPr lang="zh-CN" altLang="en-US" sz="2000">
                <a:solidFill>
                  <a:srgbClr val="CC0066"/>
                </a:solidFill>
                <a:latin typeface="Arial" charset="0"/>
              </a:rPr>
              <a:t>低于</a:t>
            </a:r>
            <a:r>
              <a:rPr lang="zh-CN" altLang="en-US" sz="2000">
                <a:latin typeface="Arial" charset="0"/>
              </a:rPr>
              <a:t>算术运算符。</a:t>
            </a:r>
          </a:p>
          <a:p>
            <a:pPr marL="342900" indent="-342900">
              <a:spcBef>
                <a:spcPct val="0"/>
              </a:spcBef>
              <a:buClr>
                <a:srgbClr val="3333FF"/>
              </a:buClr>
              <a:buFont typeface="Wingdings" pitchFamily="2" charset="2"/>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rPr>
              <a:t>】</a:t>
            </a:r>
            <a:r>
              <a:rPr lang="en-US" altLang="zh-CN"/>
              <a:t> </a:t>
            </a:r>
            <a:r>
              <a:rPr lang="en-US" altLang="zh-CN" sz="2200" b="0">
                <a:latin typeface="Arial" charset="0"/>
                <a:ea typeface="方正姚体" pitchFamily="2" charset="-122"/>
              </a:rPr>
              <a:t>a&lt;size - 1	</a:t>
            </a:r>
            <a:r>
              <a:rPr lang="zh-CN" altLang="en-US" sz="2200">
                <a:latin typeface="Arial" charset="0"/>
              </a:rPr>
              <a:t>等同于</a:t>
            </a:r>
            <a:r>
              <a:rPr lang="zh-CN" altLang="en-US" sz="2200" b="0">
                <a:latin typeface="Arial" charset="0"/>
                <a:ea typeface="方正姚体" pitchFamily="2" charset="-122"/>
              </a:rPr>
              <a:t>： </a:t>
            </a:r>
            <a:r>
              <a:rPr lang="en-US" altLang="zh-CN" sz="2200" b="0">
                <a:latin typeface="Arial" charset="0"/>
                <a:ea typeface="方正姚体" pitchFamily="2" charset="-122"/>
              </a:rPr>
              <a:t>a&lt;(size - 1)</a:t>
            </a:r>
          </a:p>
          <a:p>
            <a:pPr marL="342900" indent="-342900">
              <a:spcBef>
                <a:spcPct val="0"/>
              </a:spcBef>
              <a:buClr>
                <a:srgbClr val="3333FF"/>
              </a:buClr>
              <a:buFont typeface="Wingdings" pitchFamily="2" charset="2"/>
              <a:buNone/>
            </a:pPr>
            <a:r>
              <a:rPr lang="en-US" altLang="zh-CN" sz="2200" b="0">
                <a:latin typeface="Arial" charset="0"/>
                <a:ea typeface="方正姚体" pitchFamily="2" charset="-122"/>
              </a:rPr>
              <a:t>        size -</a:t>
            </a:r>
            <a:r>
              <a:rPr lang="zh-CN" altLang="en-US" sz="2200" b="0">
                <a:solidFill>
                  <a:srgbClr val="FF6600"/>
                </a:solidFill>
                <a:latin typeface="Arial" charset="0"/>
                <a:ea typeface="方正姚体" pitchFamily="2" charset="-122"/>
              </a:rPr>
              <a:t>（</a:t>
            </a:r>
            <a:r>
              <a:rPr lang="en-US" altLang="zh-CN" sz="2200" b="0">
                <a:solidFill>
                  <a:srgbClr val="FF6600"/>
                </a:solidFill>
                <a:latin typeface="Arial" charset="0"/>
                <a:ea typeface="方正姚体" pitchFamily="2" charset="-122"/>
              </a:rPr>
              <a:t>1&lt;a</a:t>
            </a:r>
            <a:r>
              <a:rPr lang="zh-CN" altLang="en-US" sz="2200" b="0">
                <a:solidFill>
                  <a:srgbClr val="FF6600"/>
                </a:solidFill>
                <a:latin typeface="Arial" charset="0"/>
                <a:ea typeface="方正姚体" pitchFamily="2" charset="-122"/>
              </a:rPr>
              <a:t>）</a:t>
            </a:r>
            <a:r>
              <a:rPr lang="zh-CN" altLang="en-US" sz="2200" b="0"/>
              <a:t>	</a:t>
            </a:r>
            <a:r>
              <a:rPr lang="zh-CN" altLang="en-US" sz="2200"/>
              <a:t>不等同于</a:t>
            </a:r>
            <a:r>
              <a:rPr lang="zh-CN" altLang="en-US" sz="2200" b="0"/>
              <a:t>：</a:t>
            </a:r>
            <a:r>
              <a:rPr lang="zh-CN" altLang="en-US" sz="2200" b="0">
                <a:latin typeface="Arial" charset="0"/>
                <a:ea typeface="方正姚体" pitchFamily="2" charset="-122"/>
              </a:rPr>
              <a:t> </a:t>
            </a:r>
            <a:r>
              <a:rPr lang="en-US" altLang="zh-CN" sz="2200" b="0">
                <a:solidFill>
                  <a:srgbClr val="FF6600"/>
                </a:solidFill>
                <a:latin typeface="Arial" charset="0"/>
                <a:ea typeface="方正姚体" pitchFamily="2" charset="-122"/>
              </a:rPr>
              <a:t>size-1</a:t>
            </a:r>
            <a:r>
              <a:rPr lang="en-US" altLang="zh-CN" sz="2200" b="0">
                <a:latin typeface="Arial" charset="0"/>
                <a:ea typeface="方正姚体" pitchFamily="2" charset="-122"/>
              </a:rPr>
              <a:t>&lt;a</a:t>
            </a:r>
          </a:p>
        </p:txBody>
      </p:sp>
      <p:sp>
        <p:nvSpPr>
          <p:cNvPr id="439315" name="Oval 19"/>
          <p:cNvSpPr>
            <a:spLocks noChangeArrowheads="1"/>
          </p:cNvSpPr>
          <p:nvPr/>
        </p:nvSpPr>
        <p:spPr bwMode="auto">
          <a:xfrm>
            <a:off x="5065713" y="2060575"/>
            <a:ext cx="766762" cy="376238"/>
          </a:xfrm>
          <a:prstGeom prst="ellipse">
            <a:avLst/>
          </a:prstGeom>
          <a:noFill/>
          <a:ln w="28575" algn="ctr">
            <a:solidFill>
              <a:srgbClr val="FF0066"/>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39316" name="AutoShape 20"/>
          <p:cNvSpPr>
            <a:spLocks noChangeArrowheads="1"/>
          </p:cNvSpPr>
          <p:nvPr/>
        </p:nvSpPr>
        <p:spPr bwMode="auto">
          <a:xfrm>
            <a:off x="2247900" y="2349500"/>
            <a:ext cx="2157413" cy="793750"/>
          </a:xfrm>
          <a:prstGeom prst="wedgeRoundRectCallout">
            <a:avLst>
              <a:gd name="adj1" fmla="val 82208"/>
              <a:gd name="adj2" fmla="val -72000"/>
              <a:gd name="adj3" fmla="val 1666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ea typeface="楷体_GB2312" pitchFamily="49" charset="-122"/>
              </a:rPr>
              <a:t>也是非阻塞赋值运算的赋值符号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9313"/>
                                        </p:tgtEl>
                                        <p:attrNameLst>
                                          <p:attrName>style.visibility</p:attrName>
                                        </p:attrNameLst>
                                      </p:cBhvr>
                                      <p:to>
                                        <p:strVal val="visible"/>
                                      </p:to>
                                    </p:set>
                                    <p:anim calcmode="lin" valueType="num">
                                      <p:cBhvr additive="base">
                                        <p:cTn id="7" dur="500" fill="hold"/>
                                        <p:tgtEl>
                                          <p:spTgt spid="439313"/>
                                        </p:tgtEl>
                                        <p:attrNameLst>
                                          <p:attrName>ppt_x</p:attrName>
                                        </p:attrNameLst>
                                      </p:cBhvr>
                                      <p:tavLst>
                                        <p:tav tm="0">
                                          <p:val>
                                            <p:strVal val="0-#ppt_w/2"/>
                                          </p:val>
                                        </p:tav>
                                        <p:tav tm="100000">
                                          <p:val>
                                            <p:strVal val="#ppt_x"/>
                                          </p:val>
                                        </p:tav>
                                      </p:tavLst>
                                    </p:anim>
                                    <p:anim calcmode="lin" valueType="num">
                                      <p:cBhvr additive="base">
                                        <p:cTn id="8" dur="500" fill="hold"/>
                                        <p:tgtEl>
                                          <p:spTgt spid="4393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39315"/>
                                        </p:tgtEl>
                                        <p:attrNameLst>
                                          <p:attrName>style.visibility</p:attrName>
                                        </p:attrNameLst>
                                      </p:cBhvr>
                                      <p:to>
                                        <p:strVal val="visible"/>
                                      </p:to>
                                    </p:set>
                                    <p:anim calcmode="lin" valueType="num">
                                      <p:cBhvr>
                                        <p:cTn id="13" dur="500" fill="hold"/>
                                        <p:tgtEl>
                                          <p:spTgt spid="439315"/>
                                        </p:tgtEl>
                                        <p:attrNameLst>
                                          <p:attrName>ppt_w</p:attrName>
                                        </p:attrNameLst>
                                      </p:cBhvr>
                                      <p:tavLst>
                                        <p:tav tm="0">
                                          <p:val>
                                            <p:fltVal val="0"/>
                                          </p:val>
                                        </p:tav>
                                        <p:tav tm="100000">
                                          <p:val>
                                            <p:strVal val="#ppt_w"/>
                                          </p:val>
                                        </p:tav>
                                      </p:tavLst>
                                    </p:anim>
                                    <p:anim calcmode="lin" valueType="num">
                                      <p:cBhvr>
                                        <p:cTn id="14" dur="500" fill="hold"/>
                                        <p:tgtEl>
                                          <p:spTgt spid="43931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439316"/>
                                        </p:tgtEl>
                                        <p:attrNameLst>
                                          <p:attrName>style.visibility</p:attrName>
                                        </p:attrNameLst>
                                      </p:cBhvr>
                                      <p:to>
                                        <p:strVal val="visible"/>
                                      </p:to>
                                    </p:set>
                                    <p:animEffect transition="in" filter="dissolve">
                                      <p:cBhvr>
                                        <p:cTn id="18" dur="500"/>
                                        <p:tgtEl>
                                          <p:spTgt spid="4393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39311"/>
                                        </p:tgtEl>
                                        <p:attrNameLst>
                                          <p:attrName>style.visibility</p:attrName>
                                        </p:attrNameLst>
                                      </p:cBhvr>
                                      <p:to>
                                        <p:strVal val="visible"/>
                                      </p:to>
                                    </p:set>
                                    <p:animEffect transition="in" filter="dissolve">
                                      <p:cBhvr>
                                        <p:cTn id="23" dur="500"/>
                                        <p:tgtEl>
                                          <p:spTgt spid="4393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39312"/>
                                        </p:tgtEl>
                                        <p:attrNameLst>
                                          <p:attrName>style.visibility</p:attrName>
                                        </p:attrNameLst>
                                      </p:cBhvr>
                                      <p:to>
                                        <p:strVal val="visible"/>
                                      </p:to>
                                    </p:set>
                                    <p:animEffect transition="in" filter="dissolve">
                                      <p:cBhvr>
                                        <p:cTn id="28" dur="500"/>
                                        <p:tgtEl>
                                          <p:spTgt spid="439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11" grpId="0" animBg="1"/>
      <p:bldP spid="439312" grpId="0" animBg="1"/>
      <p:bldP spid="439313" grpId="0" autoUpdateAnimBg="0"/>
      <p:bldP spid="439315" grpId="0" animBg="1"/>
      <p:bldP spid="43931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18E88CF-C5B3-4A0D-869A-A778D00448B3}" type="slidenum">
              <a:rPr lang="ko-KR" altLang="en-US" sz="1600" smtClean="0">
                <a:solidFill>
                  <a:schemeClr val="accent2"/>
                </a:solidFill>
                <a:latin typeface="Verdana" pitchFamily="34" charset="0"/>
                <a:ea typeface="Gulim" pitchFamily="34" charset="-127"/>
              </a:rPr>
              <a:pPr/>
              <a:t>35</a:t>
            </a:fld>
            <a:endParaRPr lang="en-US" altLang="ko-KR" sz="1600" smtClean="0">
              <a:solidFill>
                <a:schemeClr val="accent2"/>
              </a:solidFill>
              <a:latin typeface="Verdana" pitchFamily="34" charset="0"/>
              <a:ea typeface="Gulim" pitchFamily="34" charset="-127"/>
            </a:endParaRPr>
          </a:p>
        </p:txBody>
      </p:sp>
      <p:sp>
        <p:nvSpPr>
          <p:cNvPr id="50179"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5</a:t>
            </a:r>
            <a:r>
              <a:rPr lang="zh-CN" altLang="en-US" smtClean="0">
                <a:solidFill>
                  <a:srgbClr val="FFCC00"/>
                </a:solidFill>
                <a:latin typeface="Arial" charset="0"/>
                <a:ea typeface="黑体" pitchFamily="49" charset="-122"/>
              </a:rPr>
              <a:t>、等值运算符</a:t>
            </a:r>
          </a:p>
        </p:txBody>
      </p:sp>
      <p:sp>
        <p:nvSpPr>
          <p:cNvPr id="50180" name="Rectangle 3"/>
          <p:cNvSpPr>
            <a:spLocks noGrp="1" noChangeArrowheads="1"/>
          </p:cNvSpPr>
          <p:nvPr>
            <p:ph type="body" idx="1"/>
          </p:nvPr>
        </p:nvSpPr>
        <p:spPr>
          <a:xfrm>
            <a:off x="395288" y="1063625"/>
            <a:ext cx="3376612" cy="533400"/>
          </a:xfrm>
        </p:spPr>
        <p:txBody>
          <a:bodyPr/>
          <a:lstStyle/>
          <a:p>
            <a:pPr algn="just">
              <a:lnSpc>
                <a:spcPct val="110000"/>
              </a:lnSpc>
              <a:buClr>
                <a:schemeClr val="hlink"/>
              </a:buClr>
            </a:pPr>
            <a:r>
              <a:rPr lang="zh-CN" altLang="en-US" sz="2400" smtClean="0">
                <a:solidFill>
                  <a:srgbClr val="CC0066"/>
                </a:solidFill>
                <a:latin typeface="Arial" charset="0"/>
                <a:ea typeface="宋体" charset="-122"/>
              </a:rPr>
              <a:t>双</a:t>
            </a:r>
            <a:r>
              <a:rPr lang="zh-CN" altLang="en-US" sz="2400" smtClean="0">
                <a:latin typeface="Arial" charset="0"/>
                <a:ea typeface="宋体" charset="-122"/>
              </a:rPr>
              <a:t>目运算符</a:t>
            </a:r>
          </a:p>
        </p:txBody>
      </p:sp>
      <p:graphicFrame>
        <p:nvGraphicFramePr>
          <p:cNvPr id="441362" name="Group 18"/>
          <p:cNvGraphicFramePr>
            <a:graphicFrameLocks noGrp="1"/>
          </p:cNvGraphicFramePr>
          <p:nvPr/>
        </p:nvGraphicFramePr>
        <p:xfrm>
          <a:off x="4529138" y="1220788"/>
          <a:ext cx="3232150" cy="1949450"/>
        </p:xfrm>
        <a:graphic>
          <a:graphicData uri="http://schemas.openxmlformats.org/drawingml/2006/table">
            <a:tbl>
              <a:tblPr/>
              <a:tblGrid>
                <a:gridCol w="1479550"/>
                <a:gridCol w="1752600"/>
              </a:tblGrid>
              <a:tr h="376277">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等值运算符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573173">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Times New Roman" pitchFamily="18" charset="0"/>
                          <a:ea typeface="楷体_GB2312" pitchFamily="49" charset="-122"/>
                        </a:rPr>
                        <a:t>!</a:t>
                      </a: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200" b="1"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不等于</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全等</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楷体_GB2312" pitchFamily="49" charset="-122"/>
                        </a:rPr>
                        <a:t>不全等</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1359" name="Rectangle 15"/>
          <p:cNvSpPr>
            <a:spLocks noChangeArrowheads="1"/>
          </p:cNvSpPr>
          <p:nvPr/>
        </p:nvSpPr>
        <p:spPr bwMode="auto">
          <a:xfrm>
            <a:off x="431800" y="3141663"/>
            <a:ext cx="8424863"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0"/>
              </a:spcBef>
              <a:buClr>
                <a:schemeClr val="bg2"/>
              </a:buClr>
              <a:buFont typeface="Wingdings" pitchFamily="2" charset="2"/>
              <a:buChar char="v"/>
            </a:pPr>
            <a:r>
              <a:rPr lang="zh-CN" altLang="en-US" sz="2200">
                <a:latin typeface="Arial" charset="0"/>
              </a:rPr>
              <a:t>运算结果为</a:t>
            </a:r>
            <a:r>
              <a:rPr lang="en-US" altLang="zh-CN" sz="2200">
                <a:latin typeface="Arial" charset="0"/>
              </a:rPr>
              <a:t>1</a:t>
            </a:r>
            <a:r>
              <a:rPr lang="zh-CN" altLang="en-US" sz="2200">
                <a:latin typeface="Arial" charset="0"/>
              </a:rPr>
              <a:t>位的逻辑值</a:t>
            </a:r>
            <a:r>
              <a:rPr lang="en-US" altLang="zh-CN" sz="2200">
                <a:latin typeface="Arial" charset="0"/>
              </a:rPr>
              <a:t>1</a:t>
            </a:r>
            <a:r>
              <a:rPr lang="zh-CN" altLang="en-US" sz="2200">
                <a:latin typeface="Arial" charset="0"/>
              </a:rPr>
              <a:t>或</a:t>
            </a:r>
            <a:r>
              <a:rPr lang="en-US" altLang="zh-CN" sz="2200">
                <a:latin typeface="Arial" charset="0"/>
              </a:rPr>
              <a:t>0</a:t>
            </a:r>
            <a:r>
              <a:rPr lang="zh-CN" altLang="en-US" sz="2200">
                <a:latin typeface="Arial" charset="0"/>
              </a:rPr>
              <a:t>或</a:t>
            </a:r>
            <a:r>
              <a:rPr lang="en-US" altLang="zh-CN" sz="2200">
                <a:latin typeface="Arial" charset="0"/>
              </a:rPr>
              <a:t>x</a:t>
            </a:r>
            <a:r>
              <a:rPr lang="zh-CN" altLang="en-US" sz="2200">
                <a:latin typeface="Arial" charset="0"/>
              </a:rPr>
              <a:t>。</a:t>
            </a:r>
          </a:p>
          <a:p>
            <a:pPr marL="342900" indent="-342900">
              <a:lnSpc>
                <a:spcPct val="105000"/>
              </a:lnSpc>
              <a:spcBef>
                <a:spcPct val="0"/>
              </a:spcBef>
              <a:buClr>
                <a:schemeClr val="bg2"/>
              </a:buClr>
              <a:buFont typeface="Wingdings" pitchFamily="2" charset="2"/>
              <a:buChar char="v"/>
            </a:pPr>
            <a:r>
              <a:rPr lang="zh-CN" altLang="en-US" sz="2200">
                <a:latin typeface="Arial" charset="0"/>
              </a:rPr>
              <a:t>所有的等</a:t>
            </a:r>
            <a:r>
              <a:rPr lang="zh-CN" altLang="en-US"/>
              <a:t>值</a:t>
            </a:r>
            <a:r>
              <a:rPr lang="zh-CN" altLang="en-US" sz="2200">
                <a:latin typeface="Arial" charset="0"/>
              </a:rPr>
              <a:t>运算符优先级别相同。</a:t>
            </a:r>
          </a:p>
          <a:p>
            <a:pPr marL="342900" indent="-342900">
              <a:lnSpc>
                <a:spcPct val="105000"/>
              </a:lnSpc>
              <a:spcBef>
                <a:spcPct val="0"/>
              </a:spcBef>
              <a:buClr>
                <a:schemeClr val="bg2"/>
              </a:buClr>
              <a:buFont typeface="Wingdings" pitchFamily="2" charset="2"/>
              <a:buChar char="v"/>
            </a:pPr>
            <a:r>
              <a:rPr lang="en-US" altLang="zh-CN" sz="2200">
                <a:latin typeface="Arial" charset="0"/>
              </a:rPr>
              <a:t>===</a:t>
            </a:r>
            <a:r>
              <a:rPr lang="zh-CN" altLang="en-US" sz="2200">
                <a:latin typeface="Arial" charset="0"/>
              </a:rPr>
              <a:t>和</a:t>
            </a:r>
            <a:r>
              <a:rPr lang="en-US" altLang="zh-CN" sz="2200">
                <a:latin typeface="Arial" charset="0"/>
              </a:rPr>
              <a:t>!==</a:t>
            </a:r>
            <a:r>
              <a:rPr lang="zh-CN" altLang="en-US" sz="2200">
                <a:latin typeface="Arial" charset="0"/>
              </a:rPr>
              <a:t>运算符常用于</a:t>
            </a:r>
            <a:r>
              <a:rPr lang="en-US" altLang="zh-CN" sz="2200">
                <a:latin typeface="Arial" charset="0"/>
              </a:rPr>
              <a:t>case</a:t>
            </a:r>
            <a:r>
              <a:rPr lang="zh-CN" altLang="en-US" sz="2200">
                <a:latin typeface="Arial" charset="0"/>
              </a:rPr>
              <a:t>表达式的判别，又称为“</a:t>
            </a:r>
            <a:r>
              <a:rPr lang="en-US" altLang="zh-CN" sz="2200">
                <a:solidFill>
                  <a:srgbClr val="CC0066"/>
                </a:solidFill>
                <a:latin typeface="Arial" charset="0"/>
              </a:rPr>
              <a:t>case</a:t>
            </a:r>
            <a:r>
              <a:rPr lang="zh-CN" altLang="en-US" sz="2200">
                <a:latin typeface="Arial" charset="0"/>
              </a:rPr>
              <a:t>等式运算符”。</a:t>
            </a:r>
          </a:p>
        </p:txBody>
      </p:sp>
      <p:sp>
        <p:nvSpPr>
          <p:cNvPr id="441360" name="AutoShape 16"/>
          <p:cNvSpPr>
            <a:spLocks/>
          </p:cNvSpPr>
          <p:nvPr/>
        </p:nvSpPr>
        <p:spPr bwMode="auto">
          <a:xfrm>
            <a:off x="4310063" y="2419350"/>
            <a:ext cx="150812" cy="600075"/>
          </a:xfrm>
          <a:prstGeom prst="leftBrace">
            <a:avLst>
              <a:gd name="adj1" fmla="val 33158"/>
              <a:gd name="adj2" fmla="val 50000"/>
            </a:avLst>
          </a:prstGeom>
          <a:noFill/>
          <a:ln w="25400">
            <a:solidFill>
              <a:srgbClr val="CC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41361" name="AutoShape 17"/>
          <p:cNvSpPr>
            <a:spLocks noChangeArrowheads="1"/>
          </p:cNvSpPr>
          <p:nvPr/>
        </p:nvSpPr>
        <p:spPr bwMode="auto">
          <a:xfrm>
            <a:off x="990600" y="2614613"/>
            <a:ext cx="2743200" cy="473075"/>
          </a:xfrm>
          <a:prstGeom prst="wedgeRectCallout">
            <a:avLst>
              <a:gd name="adj1" fmla="val 70894"/>
              <a:gd name="adj2" fmla="val -17449"/>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a:latin typeface="Times New Roman" pitchFamily="18" charset="0"/>
                <a:ea typeface="华文楷体" pitchFamily="2" charset="-122"/>
              </a:rPr>
              <a:t>Quartus II</a:t>
            </a:r>
            <a:r>
              <a:rPr kumimoji="1" lang="zh-CN" altLang="en-US" sz="2000">
                <a:latin typeface="华文楷体" pitchFamily="2" charset="-122"/>
                <a:ea typeface="华文楷体" pitchFamily="2" charset="-122"/>
              </a:rPr>
              <a:t>不支持！</a:t>
            </a:r>
          </a:p>
        </p:txBody>
      </p:sp>
      <p:sp>
        <p:nvSpPr>
          <p:cNvPr id="1641497" name="Rectangle 25"/>
          <p:cNvSpPr>
            <a:spLocks noChangeArrowheads="1"/>
          </p:cNvSpPr>
          <p:nvPr/>
        </p:nvSpPr>
        <p:spPr bwMode="auto">
          <a:xfrm>
            <a:off x="266700" y="4716463"/>
            <a:ext cx="8556625" cy="1627187"/>
          </a:xfrm>
          <a:prstGeom prst="rect">
            <a:avLst/>
          </a:prstGeom>
          <a:solidFill>
            <a:srgbClr val="FFE7FF"/>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265113" indent="-265113" algn="l" defTabSz="2716213" eaLnBrk="1" hangingPunct="1">
              <a:lnSpc>
                <a:spcPct val="100000"/>
              </a:lnSpc>
              <a:spcBef>
                <a:spcPct val="0"/>
              </a:spcBef>
              <a:buClr>
                <a:schemeClr val="bg2"/>
              </a:buClr>
              <a:buFont typeface="Wingdings" pitchFamily="2" charset="2"/>
              <a:buChar char="v"/>
            </a:pPr>
            <a:r>
              <a:rPr lang="zh-CN" altLang="en-US" sz="2000">
                <a:latin typeface="Arial" charset="0"/>
                <a:ea typeface="楷体_GB2312" pitchFamily="49" charset="-122"/>
              </a:rPr>
              <a:t>等于运算符</a:t>
            </a:r>
            <a:r>
              <a:rPr lang="en-US" altLang="zh-CN" sz="2000">
                <a:latin typeface="Arial" charset="0"/>
                <a:ea typeface="楷体_GB2312" pitchFamily="49" charset="-122"/>
              </a:rPr>
              <a:t>(==)</a:t>
            </a:r>
            <a:r>
              <a:rPr lang="zh-CN" altLang="en-US" sz="2000">
                <a:latin typeface="Arial" charset="0"/>
                <a:ea typeface="楷体_GB2312" pitchFamily="49" charset="-122"/>
              </a:rPr>
              <a:t>和全等运算符</a:t>
            </a:r>
            <a:r>
              <a:rPr lang="en-US" altLang="zh-CN" sz="2000">
                <a:latin typeface="Arial" charset="0"/>
                <a:ea typeface="楷体_GB2312" pitchFamily="49" charset="-122"/>
              </a:rPr>
              <a:t>(===)</a:t>
            </a:r>
            <a:r>
              <a:rPr lang="zh-CN" altLang="en-US" sz="2000">
                <a:latin typeface="Arial" charset="0"/>
                <a:ea typeface="楷体_GB2312" pitchFamily="49" charset="-122"/>
              </a:rPr>
              <a:t>的</a:t>
            </a:r>
            <a:r>
              <a:rPr lang="zh-CN" altLang="en-US" sz="2000">
                <a:solidFill>
                  <a:srgbClr val="CC0066"/>
                </a:solidFill>
                <a:latin typeface="Arial" charset="0"/>
                <a:ea typeface="楷体_GB2312" pitchFamily="49" charset="-122"/>
              </a:rPr>
              <a:t>区别</a:t>
            </a:r>
            <a:r>
              <a:rPr lang="en-US" altLang="zh-CN" sz="2000">
                <a:latin typeface="Arial" charset="0"/>
                <a:ea typeface="楷体_GB2312" pitchFamily="49" charset="-122"/>
              </a:rPr>
              <a:t>:</a:t>
            </a:r>
          </a:p>
          <a:p>
            <a:pPr marL="722313" lvl="1" indent="-277813" algn="l" defTabSz="2716213" eaLnBrk="1" hangingPunct="1">
              <a:lnSpc>
                <a:spcPct val="100000"/>
              </a:lnSpc>
              <a:spcBef>
                <a:spcPct val="0"/>
              </a:spcBef>
              <a:buClr>
                <a:srgbClr val="FF0000"/>
              </a:buClr>
              <a:buSzPct val="80000"/>
              <a:buFont typeface="Wingdings" pitchFamily="2" charset="2"/>
              <a:buChar char="Ø"/>
            </a:pPr>
            <a:r>
              <a:rPr lang="zh-CN" altLang="en-US" sz="2000">
                <a:latin typeface="Arial" charset="0"/>
                <a:ea typeface="楷体_GB2312" pitchFamily="49" charset="-122"/>
              </a:rPr>
              <a:t>使用</a:t>
            </a:r>
            <a:r>
              <a:rPr lang="zh-CN" altLang="en-US" sz="2000">
                <a:solidFill>
                  <a:srgbClr val="CC0066"/>
                </a:solidFill>
                <a:latin typeface="Arial" charset="0"/>
                <a:ea typeface="楷体_GB2312" pitchFamily="49" charset="-122"/>
              </a:rPr>
              <a:t>等于</a:t>
            </a:r>
            <a:r>
              <a:rPr lang="zh-CN" altLang="en-US" sz="2000">
                <a:latin typeface="Arial" charset="0"/>
                <a:ea typeface="楷体_GB2312" pitchFamily="49" charset="-122"/>
              </a:rPr>
              <a:t>运算符时，两个操作数必须</a:t>
            </a:r>
            <a:r>
              <a:rPr lang="zh-CN" altLang="en-US" sz="2000">
                <a:solidFill>
                  <a:srgbClr val="CC0066"/>
                </a:solidFill>
                <a:latin typeface="Arial" charset="0"/>
                <a:ea typeface="楷体_GB2312" pitchFamily="49" charset="-122"/>
              </a:rPr>
              <a:t>逐位</a:t>
            </a:r>
            <a:r>
              <a:rPr lang="zh-CN" altLang="en-US" sz="2000">
                <a:latin typeface="Arial" charset="0"/>
                <a:ea typeface="楷体_GB2312" pitchFamily="49" charset="-122"/>
              </a:rPr>
              <a:t>相等</a:t>
            </a:r>
            <a:r>
              <a:rPr lang="en-US" altLang="zh-CN" sz="2000">
                <a:latin typeface="Arial" charset="0"/>
                <a:ea typeface="楷体_GB2312" pitchFamily="49" charset="-122"/>
              </a:rPr>
              <a:t>,</a:t>
            </a:r>
            <a:r>
              <a:rPr lang="zh-CN" altLang="en-US" sz="2000">
                <a:latin typeface="Arial" charset="0"/>
                <a:ea typeface="楷体_GB2312" pitchFamily="49" charset="-122"/>
              </a:rPr>
              <a:t>结果才为</a:t>
            </a:r>
            <a:r>
              <a:rPr lang="en-US" altLang="zh-CN" sz="2000">
                <a:solidFill>
                  <a:srgbClr val="CC0066"/>
                </a:solidFill>
                <a:latin typeface="Arial" charset="0"/>
                <a:ea typeface="楷体_GB2312" pitchFamily="49" charset="-122"/>
              </a:rPr>
              <a:t>1</a:t>
            </a:r>
            <a:r>
              <a:rPr lang="zh-CN" altLang="en-US" sz="2000">
                <a:latin typeface="Arial" charset="0"/>
                <a:ea typeface="楷体_GB2312" pitchFamily="49" charset="-122"/>
              </a:rPr>
              <a:t>；若某些位为</a:t>
            </a:r>
            <a:r>
              <a:rPr lang="en-US" altLang="zh-CN" sz="2000">
                <a:latin typeface="Arial" charset="0"/>
                <a:ea typeface="楷体_GB2312" pitchFamily="49" charset="-122"/>
              </a:rPr>
              <a:t>x</a:t>
            </a:r>
            <a:r>
              <a:rPr lang="zh-CN" altLang="en-US" sz="2000">
                <a:latin typeface="Arial" charset="0"/>
                <a:ea typeface="楷体_GB2312" pitchFamily="49" charset="-122"/>
              </a:rPr>
              <a:t>或</a:t>
            </a:r>
            <a:r>
              <a:rPr lang="en-US" altLang="zh-CN" sz="2000">
                <a:latin typeface="Arial" charset="0"/>
                <a:ea typeface="楷体_GB2312" pitchFamily="49" charset="-122"/>
              </a:rPr>
              <a:t>z</a:t>
            </a:r>
            <a:r>
              <a:rPr lang="zh-CN" altLang="en-US" sz="2000">
                <a:latin typeface="Arial" charset="0"/>
                <a:ea typeface="楷体_GB2312" pitchFamily="49" charset="-122"/>
              </a:rPr>
              <a:t>，则结果为</a:t>
            </a:r>
            <a:r>
              <a:rPr lang="en-US" altLang="zh-CN" sz="2000">
                <a:solidFill>
                  <a:srgbClr val="CC0066"/>
                </a:solidFill>
                <a:latin typeface="Arial" charset="0"/>
                <a:ea typeface="楷体_GB2312" pitchFamily="49" charset="-122"/>
              </a:rPr>
              <a:t>x</a:t>
            </a:r>
            <a:r>
              <a:rPr lang="zh-CN" altLang="en-US" sz="2000">
                <a:latin typeface="Arial" charset="0"/>
                <a:ea typeface="楷体_GB2312" pitchFamily="49" charset="-122"/>
              </a:rPr>
              <a:t>。</a:t>
            </a:r>
          </a:p>
          <a:p>
            <a:pPr marL="722313" lvl="1" indent="-277813" algn="l" defTabSz="2716213" eaLnBrk="1" hangingPunct="1">
              <a:lnSpc>
                <a:spcPct val="100000"/>
              </a:lnSpc>
              <a:spcBef>
                <a:spcPct val="0"/>
              </a:spcBef>
              <a:buClr>
                <a:srgbClr val="FF0000"/>
              </a:buClr>
              <a:buSzPct val="80000"/>
              <a:buFont typeface="Wingdings" pitchFamily="2" charset="2"/>
              <a:buChar char="Ø"/>
            </a:pPr>
            <a:r>
              <a:rPr lang="zh-CN" altLang="en-US" sz="2000">
                <a:latin typeface="Arial" charset="0"/>
                <a:ea typeface="楷体_GB2312" pitchFamily="49" charset="-122"/>
              </a:rPr>
              <a:t>使用</a:t>
            </a:r>
            <a:r>
              <a:rPr lang="zh-CN" altLang="en-US" sz="2000">
                <a:solidFill>
                  <a:srgbClr val="CC0066"/>
                </a:solidFill>
                <a:latin typeface="Arial" charset="0"/>
                <a:ea typeface="楷体_GB2312" pitchFamily="49" charset="-122"/>
              </a:rPr>
              <a:t>全等</a:t>
            </a:r>
            <a:r>
              <a:rPr lang="zh-CN" altLang="en-US" sz="2000">
                <a:latin typeface="Arial" charset="0"/>
                <a:ea typeface="楷体_GB2312" pitchFamily="49" charset="-122"/>
              </a:rPr>
              <a:t>运算符时，若两个操作数的相应位形式上完全</a:t>
            </a:r>
            <a:r>
              <a:rPr lang="zh-CN" altLang="en-US" sz="2000">
                <a:solidFill>
                  <a:srgbClr val="CC0066"/>
                </a:solidFill>
                <a:latin typeface="Arial" charset="0"/>
                <a:ea typeface="楷体_GB2312" pitchFamily="49" charset="-122"/>
              </a:rPr>
              <a:t>一致</a:t>
            </a:r>
            <a:r>
              <a:rPr lang="zh-CN" altLang="en-US" sz="2000">
                <a:latin typeface="Arial" charset="0"/>
                <a:ea typeface="楷体_GB2312" pitchFamily="49" charset="-122"/>
              </a:rPr>
              <a:t>（如同是</a:t>
            </a:r>
            <a:r>
              <a:rPr lang="en-US" altLang="zh-CN" sz="2000">
                <a:latin typeface="Arial" charset="0"/>
                <a:ea typeface="楷体_GB2312" pitchFamily="49" charset="-122"/>
              </a:rPr>
              <a:t>1</a:t>
            </a:r>
            <a:r>
              <a:rPr lang="zh-CN" altLang="en-US" sz="2000">
                <a:latin typeface="Arial" charset="0"/>
                <a:ea typeface="楷体_GB2312" pitchFamily="49" charset="-122"/>
              </a:rPr>
              <a:t>，或同是</a:t>
            </a:r>
            <a:r>
              <a:rPr lang="en-US" altLang="zh-CN" sz="2000">
                <a:latin typeface="Arial" charset="0"/>
                <a:ea typeface="楷体_GB2312" pitchFamily="49" charset="-122"/>
              </a:rPr>
              <a:t>0</a:t>
            </a:r>
            <a:r>
              <a:rPr lang="zh-CN" altLang="en-US" sz="2000">
                <a:latin typeface="Arial" charset="0"/>
                <a:ea typeface="楷体_GB2312" pitchFamily="49" charset="-122"/>
              </a:rPr>
              <a:t>，或同是</a:t>
            </a:r>
            <a:r>
              <a:rPr lang="en-US" altLang="zh-CN" sz="2000">
                <a:latin typeface="Arial" charset="0"/>
                <a:ea typeface="楷体_GB2312" pitchFamily="49" charset="-122"/>
              </a:rPr>
              <a:t>x</a:t>
            </a:r>
            <a:r>
              <a:rPr lang="zh-CN" altLang="en-US" sz="2000">
                <a:latin typeface="Arial" charset="0"/>
                <a:ea typeface="楷体_GB2312" pitchFamily="49" charset="-122"/>
              </a:rPr>
              <a:t>，或同是</a:t>
            </a:r>
            <a:r>
              <a:rPr lang="en-US" altLang="zh-CN" sz="2000">
                <a:latin typeface="Arial" charset="0"/>
                <a:ea typeface="楷体_GB2312" pitchFamily="49" charset="-122"/>
              </a:rPr>
              <a:t>z</a:t>
            </a:r>
            <a:r>
              <a:rPr lang="zh-CN" altLang="en-US" sz="2000">
                <a:latin typeface="Arial" charset="0"/>
                <a:ea typeface="楷体_GB2312" pitchFamily="49" charset="-122"/>
              </a:rPr>
              <a:t>）</a:t>
            </a:r>
            <a:r>
              <a:rPr lang="en-US" altLang="zh-CN" sz="2000">
                <a:latin typeface="Arial" charset="0"/>
                <a:ea typeface="楷体_GB2312" pitchFamily="49" charset="-122"/>
              </a:rPr>
              <a:t>,</a:t>
            </a:r>
            <a:r>
              <a:rPr lang="zh-CN" altLang="en-US" sz="2000">
                <a:latin typeface="Arial" charset="0"/>
                <a:ea typeface="楷体_GB2312" pitchFamily="49" charset="-122"/>
              </a:rPr>
              <a:t>则结果为</a:t>
            </a:r>
            <a:r>
              <a:rPr lang="en-US" altLang="zh-CN" sz="2000">
                <a:solidFill>
                  <a:srgbClr val="CC0066"/>
                </a:solidFill>
                <a:latin typeface="Arial" charset="0"/>
                <a:ea typeface="楷体_GB2312" pitchFamily="49" charset="-122"/>
              </a:rPr>
              <a:t>1</a:t>
            </a:r>
            <a:r>
              <a:rPr lang="zh-CN" altLang="en-US" sz="2000">
                <a:latin typeface="Arial" charset="0"/>
                <a:ea typeface="楷体_GB2312" pitchFamily="49" charset="-122"/>
              </a:rPr>
              <a:t>；否则为</a:t>
            </a:r>
            <a:r>
              <a:rPr lang="en-US" altLang="zh-CN" sz="2000">
                <a:solidFill>
                  <a:srgbClr val="CC0066"/>
                </a:solidFill>
                <a:latin typeface="Arial" charset="0"/>
                <a:ea typeface="楷体_GB2312" pitchFamily="49" charset="-122"/>
              </a:rPr>
              <a:t>0</a:t>
            </a:r>
            <a:r>
              <a:rPr lang="zh-CN" altLang="en-US" sz="2000">
                <a:latin typeface="Arial" charset="0"/>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41360"/>
                                        </p:tgtEl>
                                        <p:attrNameLst>
                                          <p:attrName>style.visibility</p:attrName>
                                        </p:attrNameLst>
                                      </p:cBhvr>
                                      <p:to>
                                        <p:strVal val="visible"/>
                                      </p:to>
                                    </p:set>
                                    <p:animEffect transition="in" filter="barn(outHorizontal)">
                                      <p:cBhvr>
                                        <p:cTn id="7" dur="500"/>
                                        <p:tgtEl>
                                          <p:spTgt spid="44136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1361"/>
                                        </p:tgtEl>
                                        <p:attrNameLst>
                                          <p:attrName>style.visibility</p:attrName>
                                        </p:attrNameLst>
                                      </p:cBhvr>
                                      <p:to>
                                        <p:strVal val="visible"/>
                                      </p:to>
                                    </p:set>
                                    <p:animEffect transition="in" filter="dissolve">
                                      <p:cBhvr>
                                        <p:cTn id="11" dur="500"/>
                                        <p:tgtEl>
                                          <p:spTgt spid="4413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41359">
                                            <p:txEl>
                                              <p:pRg st="0" end="0"/>
                                            </p:txEl>
                                          </p:spTgt>
                                        </p:tgtEl>
                                        <p:attrNameLst>
                                          <p:attrName>style.visibility</p:attrName>
                                        </p:attrNameLst>
                                      </p:cBhvr>
                                      <p:to>
                                        <p:strVal val="visible"/>
                                      </p:to>
                                    </p:set>
                                    <p:anim calcmode="lin" valueType="num">
                                      <p:cBhvr additive="base">
                                        <p:cTn id="16" dur="500" fill="hold"/>
                                        <p:tgtEl>
                                          <p:spTgt spid="44135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41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41359">
                                            <p:txEl>
                                              <p:pRg st="1" end="1"/>
                                            </p:txEl>
                                          </p:spTgt>
                                        </p:tgtEl>
                                        <p:attrNameLst>
                                          <p:attrName>style.visibility</p:attrName>
                                        </p:attrNameLst>
                                      </p:cBhvr>
                                      <p:to>
                                        <p:strVal val="visible"/>
                                      </p:to>
                                    </p:set>
                                    <p:anim calcmode="lin" valueType="num">
                                      <p:cBhvr additive="base">
                                        <p:cTn id="22" dur="500" fill="hold"/>
                                        <p:tgtEl>
                                          <p:spTgt spid="441359">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13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41359">
                                            <p:txEl>
                                              <p:pRg st="2" end="2"/>
                                            </p:txEl>
                                          </p:spTgt>
                                        </p:tgtEl>
                                        <p:attrNameLst>
                                          <p:attrName>style.visibility</p:attrName>
                                        </p:attrNameLst>
                                      </p:cBhvr>
                                      <p:to>
                                        <p:strVal val="visible"/>
                                      </p:to>
                                    </p:set>
                                    <p:anim calcmode="lin" valueType="num">
                                      <p:cBhvr additive="base">
                                        <p:cTn id="28" dur="500" fill="hold"/>
                                        <p:tgtEl>
                                          <p:spTgt spid="441359">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413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41497"/>
                                        </p:tgtEl>
                                        <p:attrNameLst>
                                          <p:attrName>style.visibility</p:attrName>
                                        </p:attrNameLst>
                                      </p:cBhvr>
                                      <p:to>
                                        <p:strVal val="visible"/>
                                      </p:to>
                                    </p:set>
                                    <p:anim calcmode="lin" valueType="num">
                                      <p:cBhvr additive="base">
                                        <p:cTn id="34" dur="500" fill="hold"/>
                                        <p:tgtEl>
                                          <p:spTgt spid="1641497"/>
                                        </p:tgtEl>
                                        <p:attrNameLst>
                                          <p:attrName>ppt_x</p:attrName>
                                        </p:attrNameLst>
                                      </p:cBhvr>
                                      <p:tavLst>
                                        <p:tav tm="0">
                                          <p:val>
                                            <p:strVal val="#ppt_x"/>
                                          </p:val>
                                        </p:tav>
                                        <p:tav tm="100000">
                                          <p:val>
                                            <p:strVal val="#ppt_x"/>
                                          </p:val>
                                        </p:tav>
                                      </p:tavLst>
                                    </p:anim>
                                    <p:anim calcmode="lin" valueType="num">
                                      <p:cBhvr additive="base">
                                        <p:cTn id="35"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9" grpId="0" build="p" autoUpdateAnimBg="0"/>
      <p:bldP spid="441360" grpId="0" animBg="1"/>
      <p:bldP spid="441361" grpId="0" animBg="1"/>
      <p:bldP spid="164149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9F2390F-4138-458C-A6C2-5F4739255C08}" type="slidenum">
              <a:rPr lang="ko-KR" altLang="en-US" sz="1600" smtClean="0">
                <a:solidFill>
                  <a:schemeClr val="accent2"/>
                </a:solidFill>
                <a:latin typeface="Verdana" pitchFamily="34" charset="0"/>
                <a:ea typeface="Gulim" pitchFamily="34" charset="-127"/>
              </a:rPr>
              <a:pPr/>
              <a:t>36</a:t>
            </a:fld>
            <a:endParaRPr lang="en-US" altLang="ko-KR" sz="1600" smtClean="0">
              <a:solidFill>
                <a:schemeClr val="accent2"/>
              </a:solidFill>
              <a:latin typeface="Verdana" pitchFamily="34" charset="0"/>
              <a:ea typeface="Gulim" pitchFamily="34" charset="-127"/>
            </a:endParaRPr>
          </a:p>
        </p:txBody>
      </p:sp>
      <p:sp>
        <p:nvSpPr>
          <p:cNvPr id="51203" name="Rectangle 2"/>
          <p:cNvSpPr>
            <a:spLocks noGrp="1" noChangeArrowheads="1"/>
          </p:cNvSpPr>
          <p:nvPr>
            <p:ph type="title"/>
          </p:nvPr>
        </p:nvSpPr>
        <p:spPr>
          <a:xfrm>
            <a:off x="1768475" y="195263"/>
            <a:ext cx="7772400" cy="677862"/>
          </a:xfrm>
        </p:spPr>
        <p:txBody>
          <a:bodyPr/>
          <a:lstStyle/>
          <a:p>
            <a:r>
              <a:rPr lang="en-US" altLang="zh-CN" smtClean="0">
                <a:solidFill>
                  <a:srgbClr val="FFCC00"/>
                </a:solidFill>
                <a:latin typeface="Arial" charset="0"/>
                <a:ea typeface="黑体" pitchFamily="49" charset="-122"/>
              </a:rPr>
              <a:t>6</a:t>
            </a:r>
            <a:r>
              <a:rPr lang="zh-CN" altLang="en-US" smtClean="0">
                <a:solidFill>
                  <a:srgbClr val="FFCC00"/>
                </a:solidFill>
                <a:latin typeface="Arial" charset="0"/>
                <a:ea typeface="黑体" pitchFamily="49" charset="-122"/>
              </a:rPr>
              <a:t>、缩减（缩位）运算符</a:t>
            </a:r>
          </a:p>
        </p:txBody>
      </p:sp>
      <p:sp>
        <p:nvSpPr>
          <p:cNvPr id="51204" name="Rectangle 3"/>
          <p:cNvSpPr>
            <a:spLocks noGrp="1" noChangeArrowheads="1"/>
          </p:cNvSpPr>
          <p:nvPr>
            <p:ph type="body" idx="1"/>
          </p:nvPr>
        </p:nvSpPr>
        <p:spPr>
          <a:xfrm>
            <a:off x="684213" y="1058863"/>
            <a:ext cx="3887787" cy="1512887"/>
          </a:xfrm>
        </p:spPr>
        <p:txBody>
          <a:bodyPr/>
          <a:lstStyle/>
          <a:p>
            <a:pPr algn="just">
              <a:lnSpc>
                <a:spcPct val="110000"/>
              </a:lnSpc>
              <a:buClr>
                <a:schemeClr val="hlink"/>
              </a:buClr>
            </a:pPr>
            <a:r>
              <a:rPr lang="zh-CN" altLang="en-US" sz="2000" smtClean="0">
                <a:solidFill>
                  <a:srgbClr val="CC0066"/>
                </a:solidFill>
                <a:latin typeface="Arial" charset="0"/>
                <a:ea typeface="宋体" charset="-122"/>
              </a:rPr>
              <a:t>单</a:t>
            </a:r>
            <a:r>
              <a:rPr lang="zh-CN" altLang="en-US" sz="2000" smtClean="0">
                <a:latin typeface="Arial" charset="0"/>
                <a:ea typeface="宋体" charset="-122"/>
              </a:rPr>
              <a:t>目运算符</a:t>
            </a:r>
          </a:p>
          <a:p>
            <a:pPr algn="just">
              <a:lnSpc>
                <a:spcPct val="110000"/>
              </a:lnSpc>
              <a:spcBef>
                <a:spcPct val="0"/>
              </a:spcBef>
            </a:pPr>
            <a:r>
              <a:rPr lang="zh-CN" altLang="en-US" sz="2000" smtClean="0">
                <a:latin typeface="Arial" charset="0"/>
                <a:ea typeface="宋体" charset="-122"/>
              </a:rPr>
              <a:t>运算法则与位运算符类似，但运算对象只有一个，运算过程不同！</a:t>
            </a:r>
            <a:endParaRPr lang="zh-CN" altLang="en-US" sz="2000" smtClean="0">
              <a:latin typeface="宋体" charset="-122"/>
              <a:ea typeface="宋体" charset="-122"/>
            </a:endParaRPr>
          </a:p>
        </p:txBody>
      </p:sp>
      <p:graphicFrame>
        <p:nvGraphicFramePr>
          <p:cNvPr id="443410" name="Group 18"/>
          <p:cNvGraphicFramePr>
            <a:graphicFrameLocks noGrp="1"/>
          </p:cNvGraphicFramePr>
          <p:nvPr/>
        </p:nvGraphicFramePr>
        <p:xfrm>
          <a:off x="4897438" y="1117600"/>
          <a:ext cx="3232150" cy="2240421"/>
        </p:xfrm>
        <a:graphic>
          <a:graphicData uri="http://schemas.openxmlformats.org/drawingml/2006/table">
            <a:tbl>
              <a:tblPr/>
              <a:tblGrid>
                <a:gridCol w="1479550"/>
                <a:gridCol w="1752600"/>
              </a:tblGrid>
              <a:tr h="38090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缩减运算符</a:t>
                      </a:r>
                    </a:p>
                  </a:txBody>
                  <a:tcPr marL="30724" marR="30724" marT="15358" marB="15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功能</a:t>
                      </a:r>
                    </a:p>
                  </a:txBody>
                  <a:tcPr marL="30724" marR="30724" marT="15358" marB="15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859058">
                <a:tc>
                  <a:txBody>
                    <a:bodyPr/>
                    <a:lstStyle/>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&amp; </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~&amp;</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 |</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r>
                        <a:rPr kumimoji="0" lang="zh-CN" altLang="en-US" sz="2000" b="1" i="0" u="none" strike="noStrike" cap="none" normalizeH="0" baseline="0" dirty="0" smtClean="0">
                          <a:ln>
                            <a:noFill/>
                          </a:ln>
                          <a:solidFill>
                            <a:schemeClr val="tx1"/>
                          </a:solidFill>
                          <a:effectLst/>
                          <a:latin typeface="Arial" charset="0"/>
                          <a:ea typeface="楷体_GB2312" pitchFamily="49" charset="-122"/>
                        </a:rPr>
                        <a:t>，</a:t>
                      </a:r>
                      <a:r>
                        <a:rPr kumimoji="0" lang="en-US" altLang="zh-CN" sz="2000" b="1" i="0" u="none" strike="noStrike" cap="none" normalizeH="0" baseline="0" dirty="0" smtClean="0">
                          <a:ln>
                            <a:noFill/>
                          </a:ln>
                          <a:solidFill>
                            <a:schemeClr val="tx1"/>
                          </a:solidFill>
                          <a:effectLst/>
                          <a:latin typeface="Arial" charset="0"/>
                          <a:ea typeface="楷体_GB2312" pitchFamily="49" charset="-122"/>
                        </a:rPr>
                        <a:t>~^</a:t>
                      </a:r>
                    </a:p>
                  </a:txBody>
                  <a:tcPr marL="30724" marR="30724" marT="15358" marB="153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与</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CC0066"/>
                          </a:solidFill>
                          <a:effectLst/>
                          <a:latin typeface="Arial" charset="0"/>
                          <a:ea typeface="楷体_GB2312" pitchFamily="49" charset="-122"/>
                        </a:rPr>
                        <a:t>与非</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或</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CC0066"/>
                          </a:solidFill>
                          <a:effectLst/>
                          <a:latin typeface="Arial" charset="0"/>
                          <a:ea typeface="楷体_GB2312" pitchFamily="49" charset="-122"/>
                        </a:rPr>
                        <a:t>或非</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异或</a:t>
                      </a:r>
                    </a:p>
                    <a:p>
                      <a:pPr marL="0" marR="0" lvl="0" indent="0" algn="ctr" defTabSz="2716213" rtl="0" eaLnBrk="0" fontAlgn="base" latinLnBrk="0" hangingPunct="0">
                        <a:lnSpc>
                          <a:spcPct val="10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楷体_GB2312" pitchFamily="49" charset="-122"/>
                        </a:rPr>
                        <a:t>同或</a:t>
                      </a:r>
                    </a:p>
                  </a:txBody>
                  <a:tcPr marL="30724" marR="30724" marT="15358" marB="153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3407" name="Rectangle 15"/>
          <p:cNvSpPr>
            <a:spLocks noChangeArrowheads="1"/>
          </p:cNvSpPr>
          <p:nvPr/>
        </p:nvSpPr>
        <p:spPr bwMode="auto">
          <a:xfrm>
            <a:off x="625475" y="3398838"/>
            <a:ext cx="7910513"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0000"/>
              </a:lnSpc>
              <a:spcBef>
                <a:spcPct val="0"/>
              </a:spcBef>
              <a:buClr>
                <a:schemeClr val="bg2"/>
              </a:buClr>
              <a:buFont typeface="Wingdings" pitchFamily="2" charset="2"/>
              <a:buChar char="v"/>
            </a:pPr>
            <a:r>
              <a:rPr lang="zh-CN" altLang="en-US" sz="2200"/>
              <a:t>对</a:t>
            </a:r>
            <a:r>
              <a:rPr lang="zh-CN" altLang="en-US" sz="2200">
                <a:solidFill>
                  <a:srgbClr val="CC0066"/>
                </a:solidFill>
              </a:rPr>
              <a:t>单</a:t>
            </a:r>
            <a:r>
              <a:rPr lang="zh-CN" altLang="en-US" sz="2200"/>
              <a:t>个操作数进行</a:t>
            </a:r>
            <a:r>
              <a:rPr lang="zh-CN" altLang="en-US" sz="2200">
                <a:solidFill>
                  <a:srgbClr val="CC0066"/>
                </a:solidFill>
              </a:rPr>
              <a:t>递推</a:t>
            </a:r>
            <a:r>
              <a:rPr lang="zh-CN" altLang="en-US" sz="2200"/>
              <a:t>运算</a:t>
            </a:r>
            <a:r>
              <a:rPr lang="en-US" altLang="zh-CN" sz="2200"/>
              <a:t>,</a:t>
            </a:r>
            <a:r>
              <a:rPr lang="zh-CN" altLang="en-US" sz="2200"/>
              <a:t>即先将操作数的最低位与第二位进行与、或、与非、或非等运算，再将运算结果与第三位进行相同的运算，依次类推，直至最高位。</a:t>
            </a:r>
          </a:p>
          <a:p>
            <a:pPr marL="342900" indent="-342900">
              <a:lnSpc>
                <a:spcPct val="100000"/>
              </a:lnSpc>
              <a:spcBef>
                <a:spcPct val="0"/>
              </a:spcBef>
              <a:buClr>
                <a:schemeClr val="bg2"/>
              </a:buClr>
              <a:buFont typeface="Wingdings" pitchFamily="2" charset="2"/>
              <a:buChar char="v"/>
            </a:pPr>
            <a:r>
              <a:rPr lang="zh-CN" altLang="en-US" sz="2200"/>
              <a:t>运算结果缩减为</a:t>
            </a:r>
            <a:r>
              <a:rPr lang="en-US" altLang="zh-CN" sz="2200">
                <a:solidFill>
                  <a:srgbClr val="CC0066"/>
                </a:solidFill>
              </a:rPr>
              <a:t>1</a:t>
            </a:r>
            <a:r>
              <a:rPr lang="zh-CN" altLang="en-US" sz="2200"/>
              <a:t>位二进制数。</a:t>
            </a:r>
            <a:endParaRPr kumimoji="1" lang="en-US" altLang="zh-CN" sz="2000">
              <a:latin typeface="Arial" charset="0"/>
            </a:endParaRPr>
          </a:p>
        </p:txBody>
      </p:sp>
      <p:sp>
        <p:nvSpPr>
          <p:cNvPr id="443408" name="AutoShape 16" descr="80%"/>
          <p:cNvSpPr>
            <a:spLocks noChangeArrowheads="1"/>
          </p:cNvSpPr>
          <p:nvPr/>
        </p:nvSpPr>
        <p:spPr bwMode="auto">
          <a:xfrm rot="-133237">
            <a:off x="0" y="2286000"/>
            <a:ext cx="5243513" cy="1020763"/>
          </a:xfrm>
          <a:prstGeom prst="irregularSeal2">
            <a:avLst/>
          </a:prstGeom>
          <a:pattFill prst="pct80">
            <a:fgClr>
              <a:srgbClr val="FFCCFF"/>
            </a:fgClr>
            <a:bgClr>
              <a:srgbClr val="FFFFFF"/>
            </a:bgClr>
          </a:pattFill>
          <a:ln>
            <a:noFill/>
          </a:ln>
          <a:effectLst>
            <a:prstShdw prst="shdw17" dist="17961" dir="135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1" hangingPunct="1">
              <a:lnSpc>
                <a:spcPct val="100000"/>
              </a:lnSpc>
              <a:buClr>
                <a:schemeClr val="tx1"/>
              </a:buClr>
              <a:buSzPct val="80000"/>
              <a:buFont typeface="Wingdings" pitchFamily="2" charset="2"/>
              <a:buNone/>
            </a:pPr>
            <a:r>
              <a:rPr lang="zh-CN" altLang="en-US" sz="2000">
                <a:latin typeface="楷体_GB2312" pitchFamily="49" charset="-122"/>
                <a:ea typeface="楷体_GB2312" pitchFamily="49" charset="-122"/>
              </a:rPr>
              <a:t>注意</a:t>
            </a:r>
            <a:r>
              <a:rPr lang="zh-CN" altLang="en-US" sz="2000">
                <a:solidFill>
                  <a:srgbClr val="FF0066"/>
                </a:solidFill>
                <a:latin typeface="楷体_GB2312" pitchFamily="49" charset="-122"/>
                <a:ea typeface="楷体_GB2312" pitchFamily="49" charset="-122"/>
              </a:rPr>
              <a:t>缩减运算符</a:t>
            </a:r>
            <a:r>
              <a:rPr lang="zh-CN" altLang="en-US" sz="2000">
                <a:latin typeface="楷体_GB2312" pitchFamily="49" charset="-122"/>
                <a:ea typeface="楷体_GB2312" pitchFamily="49" charset="-122"/>
              </a:rPr>
              <a:t>和</a:t>
            </a:r>
            <a:r>
              <a:rPr lang="zh-CN" altLang="en-US" sz="2000">
                <a:solidFill>
                  <a:srgbClr val="FF0066"/>
                </a:solidFill>
                <a:latin typeface="楷体_GB2312" pitchFamily="49" charset="-122"/>
                <a:ea typeface="楷体_GB2312" pitchFamily="49" charset="-122"/>
              </a:rPr>
              <a:t>位运算符</a:t>
            </a:r>
            <a:r>
              <a:rPr lang="zh-CN" altLang="en-US" sz="2000">
                <a:latin typeface="楷体_GB2312" pitchFamily="49" charset="-122"/>
                <a:ea typeface="楷体_GB2312" pitchFamily="49" charset="-122"/>
              </a:rPr>
              <a:t>的区别！</a:t>
            </a:r>
          </a:p>
        </p:txBody>
      </p:sp>
      <p:sp>
        <p:nvSpPr>
          <p:cNvPr id="443411" name="Rectangle 19"/>
          <p:cNvSpPr>
            <a:spLocks noChangeArrowheads="1"/>
          </p:cNvSpPr>
          <p:nvPr/>
        </p:nvSpPr>
        <p:spPr bwMode="auto">
          <a:xfrm>
            <a:off x="635000" y="4695825"/>
            <a:ext cx="7910513" cy="178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0000"/>
              </a:lnSpc>
              <a:spcBef>
                <a:spcPct val="0"/>
              </a:spcBef>
              <a:buClr>
                <a:srgbClr val="3333FF"/>
              </a:buClr>
              <a:buFont typeface="Wingdings" pitchFamily="2" charset="2"/>
              <a:buNone/>
            </a:pPr>
            <a:r>
              <a:rPr lang="en-US" altLang="zh-CN" sz="2200" b="0">
                <a:latin typeface="Arial" charset="0"/>
              </a:rPr>
              <a:t>	</a:t>
            </a: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latin typeface="Arial" charset="0"/>
              </a:rPr>
              <a:t> </a:t>
            </a:r>
            <a:r>
              <a:rPr kumimoji="1" lang="en-US" altLang="zh-CN" sz="2000">
                <a:solidFill>
                  <a:srgbClr val="FF0066"/>
                </a:solidFill>
              </a:rPr>
              <a:t>】</a:t>
            </a:r>
            <a:r>
              <a:rPr lang="en-US" altLang="zh-CN"/>
              <a:t> </a:t>
            </a:r>
            <a:r>
              <a:rPr lang="en-US" altLang="zh-CN" sz="2200" b="0">
                <a:latin typeface="Arial" charset="0"/>
              </a:rPr>
              <a:t>reg[3:0] a;</a:t>
            </a:r>
          </a:p>
          <a:p>
            <a:pPr marL="342900" indent="-342900">
              <a:lnSpc>
                <a:spcPct val="100000"/>
              </a:lnSpc>
              <a:spcBef>
                <a:spcPct val="0"/>
              </a:spcBef>
              <a:buClr>
                <a:srgbClr val="3333FF"/>
              </a:buClr>
              <a:buFont typeface="Wingdings" pitchFamily="2" charset="2"/>
              <a:buNone/>
            </a:pPr>
            <a:r>
              <a:rPr lang="en-US" altLang="zh-CN" sz="2200" b="0">
                <a:latin typeface="Arial" charset="0"/>
              </a:rPr>
              <a:t>           b=|a;          //</a:t>
            </a:r>
            <a:r>
              <a:rPr lang="zh-CN" altLang="en-US" sz="2200" b="0">
                <a:latin typeface="Arial" charset="0"/>
              </a:rPr>
              <a:t>等效于 </a:t>
            </a:r>
            <a:r>
              <a:rPr lang="en-US" altLang="zh-CN" sz="2200" b="0">
                <a:latin typeface="Arial" charset="0"/>
              </a:rPr>
              <a:t>b =( (a[0] | a[1]) | a(2)) | a[3]</a:t>
            </a:r>
          </a:p>
          <a:p>
            <a:pPr marL="342900" indent="-342900">
              <a:lnSpc>
                <a:spcPct val="100000"/>
              </a:lnSpc>
              <a:spcBef>
                <a:spcPct val="0"/>
              </a:spcBef>
              <a:buClr>
                <a:srgbClr val="3333FF"/>
              </a:buClr>
              <a:buFont typeface="Wingdings" pitchFamily="2" charset="2"/>
              <a:buNone/>
            </a:pPr>
            <a:r>
              <a:rPr kumimoji="1" lang="en-US" altLang="zh-CN" sz="2000">
                <a:solidFill>
                  <a:srgbClr val="FF0066"/>
                </a:solidFill>
                <a:latin typeface="Arial" charset="0"/>
              </a:rPr>
              <a:t>     【</a:t>
            </a:r>
            <a:r>
              <a:rPr kumimoji="1" lang="zh-CN" altLang="en-US" sz="2000">
                <a:solidFill>
                  <a:srgbClr val="FF0066"/>
                </a:solidFill>
                <a:latin typeface="Arial" charset="0"/>
              </a:rPr>
              <a:t>例</a:t>
            </a:r>
            <a:r>
              <a:rPr kumimoji="1" lang="en-US" altLang="zh-CN" sz="2000">
                <a:solidFill>
                  <a:srgbClr val="FF0066"/>
                </a:solidFill>
                <a:latin typeface="Arial" charset="0"/>
              </a:rPr>
              <a:t>2.18】</a:t>
            </a:r>
            <a:r>
              <a:rPr kumimoji="1" lang="zh-CN" altLang="en-US" sz="2000">
                <a:latin typeface="Arial" charset="0"/>
              </a:rPr>
              <a:t>设</a:t>
            </a:r>
            <a:r>
              <a:rPr kumimoji="1" lang="en-US" altLang="zh-CN" sz="2000" i="1">
                <a:latin typeface="Arial" charset="0"/>
              </a:rPr>
              <a:t>A</a:t>
            </a:r>
            <a:r>
              <a:rPr kumimoji="1" lang="en-US" altLang="zh-CN" sz="2000">
                <a:latin typeface="Arial" charset="0"/>
              </a:rPr>
              <a:t> = 8’b11010001</a:t>
            </a:r>
            <a:r>
              <a:rPr kumimoji="1" lang="zh-CN" altLang="en-US" sz="2000">
                <a:latin typeface="Arial" charset="0"/>
              </a:rPr>
              <a:t>，则</a:t>
            </a:r>
            <a:r>
              <a:rPr kumimoji="1" lang="en-US" altLang="zh-CN" sz="2000">
                <a:latin typeface="Arial" charset="0"/>
              </a:rPr>
              <a:t>&amp; </a:t>
            </a:r>
            <a:r>
              <a:rPr kumimoji="1" lang="en-US" altLang="zh-CN" sz="2000" i="1">
                <a:latin typeface="Arial" charset="0"/>
              </a:rPr>
              <a:t>A</a:t>
            </a:r>
            <a:r>
              <a:rPr kumimoji="1" lang="en-US" altLang="zh-CN" sz="2000">
                <a:latin typeface="Arial" charset="0"/>
              </a:rPr>
              <a:t> = 0</a:t>
            </a:r>
            <a:r>
              <a:rPr kumimoji="1" lang="zh-CN" altLang="en-US" sz="2000">
                <a:latin typeface="Arial" charset="0"/>
              </a:rPr>
              <a:t>（在与缩减运算中，只有</a:t>
            </a:r>
            <a:r>
              <a:rPr kumimoji="1" lang="en-US" altLang="zh-CN" sz="2000" i="1">
                <a:latin typeface="Arial" charset="0"/>
              </a:rPr>
              <a:t>A</a:t>
            </a:r>
            <a:r>
              <a:rPr kumimoji="1" lang="zh-CN" altLang="en-US" sz="2000">
                <a:latin typeface="Arial" charset="0"/>
              </a:rPr>
              <a:t>中的数字全为</a:t>
            </a:r>
            <a:r>
              <a:rPr kumimoji="1" lang="en-US" altLang="zh-CN" sz="2000">
                <a:latin typeface="Arial" charset="0"/>
              </a:rPr>
              <a:t>1</a:t>
            </a:r>
            <a:r>
              <a:rPr kumimoji="1" lang="zh-CN" altLang="en-US" sz="2000">
                <a:latin typeface="Arial" charset="0"/>
              </a:rPr>
              <a:t>时，结果才为</a:t>
            </a:r>
            <a:r>
              <a:rPr kumimoji="1" lang="en-US" altLang="zh-CN" sz="2000">
                <a:latin typeface="Arial" charset="0"/>
              </a:rPr>
              <a:t>1</a:t>
            </a:r>
            <a:r>
              <a:rPr kumimoji="1" lang="zh-CN" altLang="en-US" sz="2000">
                <a:latin typeface="Arial" charset="0"/>
              </a:rPr>
              <a:t>）；</a:t>
            </a:r>
            <a:r>
              <a:rPr kumimoji="1" lang="en-US" altLang="zh-CN" sz="2000">
                <a:latin typeface="Arial" charset="0"/>
              </a:rPr>
              <a:t>|</a:t>
            </a:r>
            <a:r>
              <a:rPr kumimoji="1" lang="en-US" altLang="zh-CN" sz="2000" i="1">
                <a:latin typeface="Arial" charset="0"/>
              </a:rPr>
              <a:t>A</a:t>
            </a:r>
            <a:r>
              <a:rPr kumimoji="1" lang="en-US" altLang="zh-CN" sz="2000">
                <a:latin typeface="Arial" charset="0"/>
              </a:rPr>
              <a:t> = 1</a:t>
            </a:r>
            <a:r>
              <a:rPr kumimoji="1" lang="zh-CN" altLang="en-US" sz="2000">
                <a:latin typeface="Arial" charset="0"/>
              </a:rPr>
              <a:t>（在或缩减运算中，只有</a:t>
            </a:r>
            <a:r>
              <a:rPr kumimoji="1" lang="en-US" altLang="zh-CN" sz="2000" i="1">
                <a:latin typeface="Arial" charset="0"/>
              </a:rPr>
              <a:t>A</a:t>
            </a:r>
            <a:r>
              <a:rPr kumimoji="1" lang="zh-CN" altLang="en-US" sz="2000">
                <a:latin typeface="Arial" charset="0"/>
              </a:rPr>
              <a:t>中的数字全为</a:t>
            </a:r>
            <a:r>
              <a:rPr kumimoji="1" lang="en-US" altLang="zh-CN" sz="2000">
                <a:latin typeface="Arial" charset="0"/>
              </a:rPr>
              <a:t>0</a:t>
            </a:r>
            <a:r>
              <a:rPr kumimoji="1" lang="zh-CN" altLang="en-US" sz="2000">
                <a:latin typeface="Arial" charset="0"/>
              </a:rPr>
              <a:t>时，结果才为</a:t>
            </a:r>
            <a:r>
              <a:rPr kumimoji="1" lang="en-US" altLang="zh-CN" sz="2000">
                <a:latin typeface="Arial" charset="0"/>
              </a:rPr>
              <a:t>0</a:t>
            </a:r>
            <a:r>
              <a:rPr kumimoji="1" lang="zh-CN" altLang="en-US" sz="2000">
                <a:latin typeface="Arial" charset="0"/>
              </a:rPr>
              <a:t>）。 </a:t>
            </a:r>
            <a:endParaRPr kumimoji="1" lang="en-US" altLang="zh-CN" sz="2000">
              <a:latin typeface="Arial" charset="0"/>
            </a:endParaRPr>
          </a:p>
        </p:txBody>
      </p:sp>
      <p:sp>
        <p:nvSpPr>
          <p:cNvPr id="109588" name="Line 20"/>
          <p:cNvSpPr>
            <a:spLocks noChangeShapeType="1"/>
          </p:cNvSpPr>
          <p:nvPr/>
        </p:nvSpPr>
        <p:spPr bwMode="auto">
          <a:xfrm>
            <a:off x="7477125" y="1976438"/>
            <a:ext cx="860425" cy="241300"/>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9589" name="Line 21"/>
          <p:cNvSpPr>
            <a:spLocks noChangeShapeType="1"/>
          </p:cNvSpPr>
          <p:nvPr/>
        </p:nvSpPr>
        <p:spPr bwMode="auto">
          <a:xfrm flipV="1">
            <a:off x="7448550" y="2305050"/>
            <a:ext cx="873125" cy="2905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9590" name="Text Box 22"/>
          <p:cNvSpPr txBox="1">
            <a:spLocks noChangeArrowheads="1"/>
          </p:cNvSpPr>
          <p:nvPr/>
        </p:nvSpPr>
        <p:spPr bwMode="auto">
          <a:xfrm>
            <a:off x="8356600" y="1816100"/>
            <a:ext cx="787400" cy="996950"/>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spcBef>
                <a:spcPct val="50000"/>
              </a:spcBef>
              <a:buFont typeface="Wingdings" pitchFamily="2" charset="2"/>
              <a:buNone/>
            </a:pPr>
            <a:r>
              <a:rPr lang="zh-CN" altLang="en-US" sz="1800">
                <a:latin typeface="楷体_GB2312" pitchFamily="49" charset="-122"/>
                <a:ea typeface="楷体_GB2312" pitchFamily="49" charset="-122"/>
              </a:rPr>
              <a:t>位运算符没有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88"/>
                                        </p:tgtEl>
                                        <p:attrNameLst>
                                          <p:attrName>style.visibility</p:attrName>
                                        </p:attrNameLst>
                                      </p:cBhvr>
                                      <p:to>
                                        <p:strVal val="visible"/>
                                      </p:to>
                                    </p:set>
                                    <p:animEffect transition="in" filter="wipe(up)">
                                      <p:cBhvr>
                                        <p:cTn id="7" dur="500"/>
                                        <p:tgtEl>
                                          <p:spTgt spid="10958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9589"/>
                                        </p:tgtEl>
                                        <p:attrNameLst>
                                          <p:attrName>style.visibility</p:attrName>
                                        </p:attrNameLst>
                                      </p:cBhvr>
                                      <p:to>
                                        <p:strVal val="visible"/>
                                      </p:to>
                                    </p:set>
                                    <p:animEffect transition="in" filter="wipe(down)">
                                      <p:cBhvr>
                                        <p:cTn id="11" dur="500"/>
                                        <p:tgtEl>
                                          <p:spTgt spid="109589"/>
                                        </p:tgtEl>
                                      </p:cBhvr>
                                    </p:animEffect>
                                  </p:childTnLst>
                                </p:cTn>
                              </p:par>
                            </p:childTnLst>
                          </p:cTn>
                        </p:par>
                        <p:par>
                          <p:cTn id="12" fill="hold" nodeType="afterGroup">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09590"/>
                                        </p:tgtEl>
                                        <p:attrNameLst>
                                          <p:attrName>style.visibility</p:attrName>
                                        </p:attrNameLst>
                                      </p:cBhvr>
                                      <p:to>
                                        <p:strVal val="visible"/>
                                      </p:to>
                                    </p:set>
                                    <p:anim calcmode="lin" valueType="num">
                                      <p:cBhvr>
                                        <p:cTn id="15" dur="500" fill="hold"/>
                                        <p:tgtEl>
                                          <p:spTgt spid="109590"/>
                                        </p:tgtEl>
                                        <p:attrNameLst>
                                          <p:attrName>ppt_w</p:attrName>
                                        </p:attrNameLst>
                                      </p:cBhvr>
                                      <p:tavLst>
                                        <p:tav tm="0">
                                          <p:val>
                                            <p:fltVal val="0"/>
                                          </p:val>
                                        </p:tav>
                                        <p:tav tm="100000">
                                          <p:val>
                                            <p:strVal val="#ppt_w"/>
                                          </p:val>
                                        </p:tav>
                                      </p:tavLst>
                                    </p:anim>
                                    <p:anim calcmode="lin" valueType="num">
                                      <p:cBhvr>
                                        <p:cTn id="16" dur="500" fill="hold"/>
                                        <p:tgtEl>
                                          <p:spTgt spid="10959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3407"/>
                                        </p:tgtEl>
                                        <p:attrNameLst>
                                          <p:attrName>style.visibility</p:attrName>
                                        </p:attrNameLst>
                                      </p:cBhvr>
                                      <p:to>
                                        <p:strVal val="visible"/>
                                      </p:to>
                                    </p:set>
                                    <p:anim calcmode="lin" valueType="num">
                                      <p:cBhvr additive="base">
                                        <p:cTn id="21" dur="500" fill="hold"/>
                                        <p:tgtEl>
                                          <p:spTgt spid="443407"/>
                                        </p:tgtEl>
                                        <p:attrNameLst>
                                          <p:attrName>ppt_x</p:attrName>
                                        </p:attrNameLst>
                                      </p:cBhvr>
                                      <p:tavLst>
                                        <p:tav tm="0">
                                          <p:val>
                                            <p:strVal val="0-#ppt_w/2"/>
                                          </p:val>
                                        </p:tav>
                                        <p:tav tm="100000">
                                          <p:val>
                                            <p:strVal val="#ppt_x"/>
                                          </p:val>
                                        </p:tav>
                                      </p:tavLst>
                                    </p:anim>
                                    <p:anim calcmode="lin" valueType="num">
                                      <p:cBhvr additive="base">
                                        <p:cTn id="22" dur="500" fill="hold"/>
                                        <p:tgtEl>
                                          <p:spTgt spid="44340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43408"/>
                                        </p:tgtEl>
                                        <p:attrNameLst>
                                          <p:attrName>style.visibility</p:attrName>
                                        </p:attrNameLst>
                                      </p:cBhvr>
                                      <p:to>
                                        <p:strVal val="visible"/>
                                      </p:to>
                                    </p:set>
                                    <p:anim calcmode="lin" valueType="num">
                                      <p:cBhvr>
                                        <p:cTn id="27" dur="500" fill="hold"/>
                                        <p:tgtEl>
                                          <p:spTgt spid="443408"/>
                                        </p:tgtEl>
                                        <p:attrNameLst>
                                          <p:attrName>ppt_w</p:attrName>
                                        </p:attrNameLst>
                                      </p:cBhvr>
                                      <p:tavLst>
                                        <p:tav tm="0">
                                          <p:val>
                                            <p:fltVal val="0"/>
                                          </p:val>
                                        </p:tav>
                                        <p:tav tm="100000">
                                          <p:val>
                                            <p:strVal val="#ppt_w"/>
                                          </p:val>
                                        </p:tav>
                                      </p:tavLst>
                                    </p:anim>
                                    <p:anim calcmode="lin" valueType="num">
                                      <p:cBhvr>
                                        <p:cTn id="28" dur="500" fill="hold"/>
                                        <p:tgtEl>
                                          <p:spTgt spid="4434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3411"/>
                                        </p:tgtEl>
                                        <p:attrNameLst>
                                          <p:attrName>style.visibility</p:attrName>
                                        </p:attrNameLst>
                                      </p:cBhvr>
                                      <p:to>
                                        <p:strVal val="visible"/>
                                      </p:to>
                                    </p:set>
                                    <p:anim calcmode="lin" valueType="num">
                                      <p:cBhvr additive="base">
                                        <p:cTn id="33" dur="500" fill="hold"/>
                                        <p:tgtEl>
                                          <p:spTgt spid="443411"/>
                                        </p:tgtEl>
                                        <p:attrNameLst>
                                          <p:attrName>ppt_x</p:attrName>
                                        </p:attrNameLst>
                                      </p:cBhvr>
                                      <p:tavLst>
                                        <p:tav tm="0">
                                          <p:val>
                                            <p:strVal val="0-#ppt_w/2"/>
                                          </p:val>
                                        </p:tav>
                                        <p:tav tm="100000">
                                          <p:val>
                                            <p:strVal val="#ppt_x"/>
                                          </p:val>
                                        </p:tav>
                                      </p:tavLst>
                                    </p:anim>
                                    <p:anim calcmode="lin" valueType="num">
                                      <p:cBhvr additive="base">
                                        <p:cTn id="34" dur="500" fill="hold"/>
                                        <p:tgtEl>
                                          <p:spTgt spid="443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7" grpId="0" autoUpdateAnimBg="0"/>
      <p:bldP spid="443408" grpId="0" animBg="1" autoUpdateAnimBg="0"/>
      <p:bldP spid="443411" grpId="0" autoUpdateAnimBg="0"/>
      <p:bldP spid="109588" grpId="0" animBg="1"/>
      <p:bldP spid="109589" grpId="0" animBg="1"/>
      <p:bldP spid="10959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9C14D95-0F6F-41F4-88EF-2FE446AF3849}" type="slidenum">
              <a:rPr lang="ko-KR" altLang="en-US" sz="1600" smtClean="0">
                <a:solidFill>
                  <a:schemeClr val="accent2"/>
                </a:solidFill>
                <a:latin typeface="Verdana" pitchFamily="34" charset="0"/>
                <a:ea typeface="Gulim" pitchFamily="34" charset="-127"/>
              </a:rPr>
              <a:pPr/>
              <a:t>37</a:t>
            </a:fld>
            <a:endParaRPr lang="en-US" altLang="ko-KR" sz="1600" smtClean="0">
              <a:solidFill>
                <a:schemeClr val="accent2"/>
              </a:solidFill>
              <a:latin typeface="Verdana" pitchFamily="34" charset="0"/>
              <a:ea typeface="Gulim" pitchFamily="34" charset="-127"/>
            </a:endParaRPr>
          </a:p>
        </p:txBody>
      </p:sp>
      <p:sp>
        <p:nvSpPr>
          <p:cNvPr id="52227" name="Rectangle 2"/>
          <p:cNvSpPr>
            <a:spLocks noGrp="1" noChangeArrowheads="1"/>
          </p:cNvSpPr>
          <p:nvPr>
            <p:ph type="title"/>
          </p:nvPr>
        </p:nvSpPr>
        <p:spPr>
          <a:xfrm>
            <a:off x="1731963" y="225425"/>
            <a:ext cx="7772400" cy="677863"/>
          </a:xfrm>
        </p:spPr>
        <p:txBody>
          <a:bodyPr/>
          <a:lstStyle/>
          <a:p>
            <a:r>
              <a:rPr lang="en-US" altLang="zh-CN" smtClean="0">
                <a:solidFill>
                  <a:srgbClr val="FFCC00"/>
                </a:solidFill>
                <a:latin typeface="Arial" charset="0"/>
                <a:ea typeface="黑体" pitchFamily="49" charset="-122"/>
              </a:rPr>
              <a:t>7</a:t>
            </a:r>
            <a:r>
              <a:rPr lang="zh-CN" altLang="en-US" smtClean="0">
                <a:solidFill>
                  <a:srgbClr val="FFCC00"/>
                </a:solidFill>
                <a:latin typeface="Arial" charset="0"/>
                <a:ea typeface="黑体" pitchFamily="49" charset="-122"/>
              </a:rPr>
              <a:t>、移位运算符</a:t>
            </a:r>
          </a:p>
        </p:txBody>
      </p:sp>
      <p:sp>
        <p:nvSpPr>
          <p:cNvPr id="52228" name="Rectangle 3"/>
          <p:cNvSpPr>
            <a:spLocks noGrp="1" noChangeArrowheads="1"/>
          </p:cNvSpPr>
          <p:nvPr>
            <p:ph type="body" idx="1"/>
          </p:nvPr>
        </p:nvSpPr>
        <p:spPr>
          <a:xfrm>
            <a:off x="379413" y="1350963"/>
            <a:ext cx="4292600" cy="847725"/>
          </a:xfrm>
        </p:spPr>
        <p:txBody>
          <a:bodyPr/>
          <a:lstStyle/>
          <a:p>
            <a:pPr>
              <a:spcBef>
                <a:spcPct val="0"/>
              </a:spcBef>
              <a:buClr>
                <a:schemeClr val="hlink"/>
              </a:buClr>
            </a:pPr>
            <a:r>
              <a:rPr lang="zh-CN" altLang="en-US" sz="2400" smtClean="0">
                <a:solidFill>
                  <a:srgbClr val="CC0066"/>
                </a:solidFill>
                <a:latin typeface="Arial" charset="0"/>
                <a:ea typeface="宋体" charset="-122"/>
              </a:rPr>
              <a:t>单</a:t>
            </a:r>
            <a:r>
              <a:rPr lang="zh-CN" altLang="en-US" sz="2400" smtClean="0">
                <a:latin typeface="Arial" charset="0"/>
                <a:ea typeface="宋体" charset="-122"/>
              </a:rPr>
              <a:t>目运算符</a:t>
            </a:r>
          </a:p>
          <a:p>
            <a:pPr>
              <a:spcBef>
                <a:spcPct val="0"/>
              </a:spcBef>
              <a:buClr>
                <a:schemeClr val="hlink"/>
              </a:buClr>
            </a:pPr>
            <a:r>
              <a:rPr lang="zh-CN" altLang="en-US" sz="2400" smtClean="0">
                <a:latin typeface="Arial" charset="0"/>
                <a:ea typeface="宋体" charset="-122"/>
              </a:rPr>
              <a:t>常用于移位寄存器的设计</a:t>
            </a:r>
            <a:endParaRPr lang="zh-CN" altLang="en-US" sz="2400" smtClean="0">
              <a:solidFill>
                <a:srgbClr val="FF0000"/>
              </a:solidFill>
              <a:latin typeface="宋体" charset="-122"/>
              <a:ea typeface="宋体" charset="-122"/>
            </a:endParaRPr>
          </a:p>
        </p:txBody>
      </p:sp>
      <p:graphicFrame>
        <p:nvGraphicFramePr>
          <p:cNvPr id="445461" name="Group 21"/>
          <p:cNvGraphicFramePr>
            <a:graphicFrameLocks noGrp="1"/>
          </p:cNvGraphicFramePr>
          <p:nvPr/>
        </p:nvGraphicFramePr>
        <p:xfrm>
          <a:off x="5062538" y="1411288"/>
          <a:ext cx="3232150" cy="1143000"/>
        </p:xfrm>
        <a:graphic>
          <a:graphicData uri="http://schemas.openxmlformats.org/drawingml/2006/table">
            <a:tbl>
              <a:tblPr/>
              <a:tblGrid>
                <a:gridCol w="1479550"/>
                <a:gridCol w="1752600"/>
              </a:tblGrid>
              <a:tr h="381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移位运算符</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功能</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200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&gt;&gt; </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&lt;&lt;</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右移</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左移</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5455" name="AutoShape 15"/>
          <p:cNvSpPr>
            <a:spLocks noChangeArrowheads="1"/>
          </p:cNvSpPr>
          <p:nvPr/>
        </p:nvSpPr>
        <p:spPr bwMode="auto">
          <a:xfrm>
            <a:off x="4841875" y="4516438"/>
            <a:ext cx="1404938" cy="612775"/>
          </a:xfrm>
          <a:prstGeom prst="wedgeRectCallout">
            <a:avLst>
              <a:gd name="adj1" fmla="val 100847"/>
              <a:gd name="adj2" fmla="val -68134"/>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左移</a:t>
            </a:r>
            <a:r>
              <a:rPr kumimoji="1" lang="zh-CN" altLang="en-US" sz="1800">
                <a:latin typeface="楷体_GB2312" pitchFamily="49" charset="-122"/>
                <a:ea typeface="楷体_GB2312" pitchFamily="49" charset="-122"/>
              </a:rPr>
              <a:t>的数据会丢失！</a:t>
            </a:r>
            <a:endParaRPr kumimoji="1" lang="zh-CN" altLang="en-US" sz="2000">
              <a:latin typeface="楷体_GB2312" pitchFamily="49" charset="-122"/>
              <a:ea typeface="楷体_GB2312" pitchFamily="49" charset="-122"/>
            </a:endParaRPr>
          </a:p>
        </p:txBody>
      </p:sp>
      <p:sp>
        <p:nvSpPr>
          <p:cNvPr id="445456" name="Rectangle 16"/>
          <p:cNvSpPr>
            <a:spLocks noChangeArrowheads="1"/>
          </p:cNvSpPr>
          <p:nvPr/>
        </p:nvSpPr>
        <p:spPr bwMode="auto">
          <a:xfrm>
            <a:off x="0" y="2495550"/>
            <a:ext cx="8072438" cy="195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a:latin typeface="Arial" charset="0"/>
              </a:rPr>
              <a:t>用法：</a:t>
            </a:r>
            <a:r>
              <a:rPr lang="en-US" altLang="zh-CN">
                <a:latin typeface="Arial" charset="0"/>
              </a:rPr>
              <a:t>A&gt;&gt;n   </a:t>
            </a:r>
            <a:r>
              <a:rPr lang="zh-CN" altLang="en-US">
                <a:latin typeface="Arial" charset="0"/>
              </a:rPr>
              <a:t>或 </a:t>
            </a:r>
            <a:r>
              <a:rPr lang="en-US" altLang="zh-CN">
                <a:latin typeface="Arial" charset="0"/>
              </a:rPr>
              <a:t>A&lt;&lt;n </a:t>
            </a:r>
          </a:p>
          <a:p>
            <a:pPr marL="342900" indent="-342900">
              <a:spcBef>
                <a:spcPct val="0"/>
              </a:spcBef>
              <a:buClr>
                <a:srgbClr val="3333FF"/>
              </a:buClr>
              <a:buFont typeface="Wingdings" pitchFamily="2" charset="2"/>
              <a:buNone/>
            </a:pPr>
            <a:r>
              <a:rPr lang="en-US" altLang="zh-CN" sz="2000">
                <a:latin typeface="Arial" charset="0"/>
              </a:rPr>
              <a:t>   </a:t>
            </a:r>
            <a:r>
              <a:rPr lang="zh-CN" altLang="en-US" sz="2200">
                <a:latin typeface="Arial" charset="0"/>
              </a:rPr>
              <a:t>将操作数右移或左移</a:t>
            </a:r>
            <a:r>
              <a:rPr lang="en-US" altLang="zh-CN" sz="2200">
                <a:latin typeface="Arial" charset="0"/>
              </a:rPr>
              <a:t>n</a:t>
            </a:r>
            <a:r>
              <a:rPr lang="zh-CN" altLang="en-US" sz="2200">
                <a:latin typeface="Arial" charset="0"/>
              </a:rPr>
              <a:t>位，同时用</a:t>
            </a:r>
            <a:r>
              <a:rPr lang="en-US" altLang="zh-CN" sz="2200">
                <a:latin typeface="Arial" charset="0"/>
              </a:rPr>
              <a:t>n</a:t>
            </a:r>
            <a:r>
              <a:rPr lang="zh-CN" altLang="en-US" sz="2200">
                <a:latin typeface="Arial" charset="0"/>
              </a:rPr>
              <a:t>个</a:t>
            </a:r>
            <a:r>
              <a:rPr lang="en-US" altLang="zh-CN" sz="2200">
                <a:latin typeface="Arial" charset="0"/>
              </a:rPr>
              <a:t>0</a:t>
            </a:r>
            <a:r>
              <a:rPr lang="zh-CN" altLang="en-US" sz="2200">
                <a:latin typeface="Arial" charset="0"/>
              </a:rPr>
              <a:t>填补移出的空位。</a:t>
            </a:r>
            <a:r>
              <a:rPr lang="zh-CN" altLang="en-US" sz="2200">
                <a:solidFill>
                  <a:srgbClr val="CC3300"/>
                </a:solidFill>
                <a:latin typeface="Arial" charset="0"/>
              </a:rPr>
              <a:t>注意操作数的位数不变！</a:t>
            </a:r>
          </a:p>
          <a:p>
            <a:pPr marL="342900" indent="-342900">
              <a:spcBef>
                <a:spcPct val="0"/>
              </a:spcBef>
              <a:buClr>
                <a:srgbClr val="3333FF"/>
              </a:buClr>
              <a:buFont typeface="Wingdings" pitchFamily="2" charset="2"/>
              <a:buNone/>
            </a:pPr>
            <a:r>
              <a:rPr kumimoji="1" lang="en-US" altLang="zh-CN" sz="2000">
                <a:solidFill>
                  <a:srgbClr val="FF0066"/>
                </a:solidFill>
                <a:latin typeface="Arial" charset="0"/>
              </a:rPr>
              <a:t>【</a:t>
            </a:r>
            <a:r>
              <a:rPr kumimoji="1" lang="zh-CN" altLang="en-US" sz="2000">
                <a:solidFill>
                  <a:srgbClr val="FF0066"/>
                </a:solidFill>
                <a:latin typeface="Arial" charset="0"/>
              </a:rPr>
              <a:t>例</a:t>
            </a:r>
            <a:r>
              <a:rPr kumimoji="1" lang="en-US" altLang="zh-CN" sz="2000">
                <a:solidFill>
                  <a:srgbClr val="FF0066"/>
                </a:solidFill>
                <a:latin typeface="Arial" charset="0"/>
              </a:rPr>
              <a:t>】</a:t>
            </a:r>
            <a:r>
              <a:rPr lang="en-US" altLang="zh-CN">
                <a:latin typeface="Arial" charset="0"/>
              </a:rPr>
              <a:t> </a:t>
            </a:r>
            <a:r>
              <a:rPr lang="en-US" altLang="zh-CN" sz="2000">
                <a:latin typeface="Arial" charset="0"/>
                <a:ea typeface="方正姚体" pitchFamily="2" charset="-122"/>
              </a:rPr>
              <a:t>4’b1001&gt;&gt;3 </a:t>
            </a:r>
            <a:r>
              <a:rPr kumimoji="1" lang="zh-CN" altLang="en-US" sz="2000">
                <a:latin typeface="Arial" charset="0"/>
              </a:rPr>
              <a:t>的结果</a:t>
            </a:r>
            <a:r>
              <a:rPr lang="en-US" altLang="zh-CN" sz="2000">
                <a:latin typeface="Arial" charset="0"/>
                <a:ea typeface="方正姚体" pitchFamily="2" charset="-122"/>
              </a:rPr>
              <a:t>= 4’b</a:t>
            </a:r>
            <a:r>
              <a:rPr lang="en-US" altLang="zh-CN" sz="2000">
                <a:solidFill>
                  <a:srgbClr val="CC0066"/>
                </a:solidFill>
                <a:latin typeface="Arial" charset="0"/>
                <a:ea typeface="方正姚体" pitchFamily="2" charset="-122"/>
              </a:rPr>
              <a:t>000</a:t>
            </a:r>
            <a:r>
              <a:rPr lang="en-US" altLang="zh-CN" sz="2000">
                <a:latin typeface="Arial" charset="0"/>
                <a:ea typeface="方正姚体" pitchFamily="2" charset="-122"/>
              </a:rPr>
              <a:t>1</a:t>
            </a:r>
            <a:r>
              <a:rPr lang="zh-CN" altLang="en-US" sz="2000">
                <a:latin typeface="Arial" charset="0"/>
                <a:ea typeface="方正姚体" pitchFamily="2" charset="-122"/>
              </a:rPr>
              <a:t>； </a:t>
            </a:r>
            <a:r>
              <a:rPr lang="en-US" altLang="zh-CN" sz="2000">
                <a:latin typeface="Arial" charset="0"/>
                <a:ea typeface="方正姚体" pitchFamily="2" charset="-122"/>
              </a:rPr>
              <a:t>4’b1001&gt;&gt;4</a:t>
            </a:r>
            <a:r>
              <a:rPr kumimoji="1" lang="zh-CN" altLang="en-US" sz="2000">
                <a:latin typeface="Arial" charset="0"/>
              </a:rPr>
              <a:t>的结果</a:t>
            </a:r>
            <a:r>
              <a:rPr lang="en-US" altLang="zh-CN" sz="2000">
                <a:latin typeface="Arial" charset="0"/>
                <a:ea typeface="方正姚体" pitchFamily="2" charset="-122"/>
              </a:rPr>
              <a:t>= 4’b</a:t>
            </a:r>
            <a:r>
              <a:rPr lang="en-US" altLang="zh-CN" sz="2000">
                <a:solidFill>
                  <a:srgbClr val="CC0066"/>
                </a:solidFill>
                <a:latin typeface="Arial" charset="0"/>
                <a:ea typeface="方正姚体" pitchFamily="2" charset="-122"/>
              </a:rPr>
              <a:t>0000</a:t>
            </a:r>
          </a:p>
          <a:p>
            <a:pPr marL="342900" indent="-342900">
              <a:spcBef>
                <a:spcPct val="0"/>
              </a:spcBef>
              <a:buClr>
                <a:srgbClr val="3333FF"/>
              </a:buClr>
              <a:buFont typeface="Wingdings" pitchFamily="2" charset="2"/>
              <a:buNone/>
            </a:pPr>
            <a:r>
              <a:rPr lang="en-US" altLang="zh-CN" sz="2000">
                <a:latin typeface="Arial" charset="0"/>
                <a:ea typeface="方正姚体" pitchFamily="2" charset="-122"/>
              </a:rPr>
              <a:t>       4’b1001&lt;&lt;1</a:t>
            </a:r>
            <a:r>
              <a:rPr kumimoji="1" lang="zh-CN" altLang="en-US" sz="2000">
                <a:latin typeface="Arial" charset="0"/>
              </a:rPr>
              <a:t>的结果</a:t>
            </a:r>
            <a:r>
              <a:rPr lang="en-US" altLang="zh-CN" sz="2000">
                <a:latin typeface="Arial" charset="0"/>
                <a:ea typeface="方正姚体" pitchFamily="2" charset="-122"/>
              </a:rPr>
              <a:t>= 4’b001</a:t>
            </a:r>
            <a:r>
              <a:rPr lang="en-US" altLang="zh-CN" sz="2000">
                <a:solidFill>
                  <a:srgbClr val="CC0066"/>
                </a:solidFill>
                <a:latin typeface="Arial" charset="0"/>
                <a:ea typeface="方正姚体" pitchFamily="2" charset="-122"/>
              </a:rPr>
              <a:t>0</a:t>
            </a:r>
            <a:r>
              <a:rPr lang="zh-CN" altLang="en-US" sz="2000">
                <a:latin typeface="Arial" charset="0"/>
                <a:ea typeface="方正姚体" pitchFamily="2" charset="-122"/>
              </a:rPr>
              <a:t>；    </a:t>
            </a:r>
            <a:r>
              <a:rPr lang="en-US" altLang="zh-CN" sz="2000">
                <a:latin typeface="Arial" charset="0"/>
                <a:ea typeface="方正姚体" pitchFamily="2" charset="-122"/>
              </a:rPr>
              <a:t>4’b1001&lt;&lt;2</a:t>
            </a:r>
            <a:r>
              <a:rPr kumimoji="1" lang="zh-CN" altLang="en-US" sz="2000">
                <a:latin typeface="Arial" charset="0"/>
              </a:rPr>
              <a:t>的结果</a:t>
            </a:r>
            <a:r>
              <a:rPr lang="en-US" altLang="zh-CN" sz="2000">
                <a:latin typeface="Arial" charset="0"/>
                <a:ea typeface="方正姚体" pitchFamily="2" charset="-122"/>
              </a:rPr>
              <a:t>= 4’b01</a:t>
            </a:r>
            <a:r>
              <a:rPr lang="en-US" altLang="zh-CN" sz="2000">
                <a:solidFill>
                  <a:srgbClr val="CC0066"/>
                </a:solidFill>
                <a:latin typeface="Arial" charset="0"/>
                <a:ea typeface="方正姚体" pitchFamily="2" charset="-122"/>
              </a:rPr>
              <a:t>00</a:t>
            </a:r>
            <a:r>
              <a:rPr lang="zh-CN" altLang="en-US" sz="2000">
                <a:latin typeface="Arial" charset="0"/>
                <a:ea typeface="方正姚体" pitchFamily="2" charset="-122"/>
              </a:rPr>
              <a:t>；</a:t>
            </a:r>
          </a:p>
          <a:p>
            <a:pPr marL="342900" indent="-342900">
              <a:spcBef>
                <a:spcPct val="0"/>
              </a:spcBef>
              <a:buClr>
                <a:srgbClr val="3333FF"/>
              </a:buClr>
              <a:buFont typeface="Wingdings" pitchFamily="2" charset="2"/>
              <a:buNone/>
            </a:pPr>
            <a:r>
              <a:rPr lang="zh-CN" altLang="en-US" sz="2000">
                <a:latin typeface="Arial" charset="0"/>
                <a:ea typeface="方正姚体" pitchFamily="2" charset="-122"/>
              </a:rPr>
              <a:t>       </a:t>
            </a:r>
            <a:r>
              <a:rPr lang="en-US" altLang="zh-CN" sz="2000">
                <a:latin typeface="Arial" charset="0"/>
                <a:ea typeface="方正姚体" pitchFamily="2" charset="-122"/>
              </a:rPr>
              <a:t>1&lt;&lt;6 = 32’b00…01</a:t>
            </a:r>
            <a:r>
              <a:rPr lang="en-US" altLang="zh-CN" sz="2000">
                <a:solidFill>
                  <a:srgbClr val="CC0066"/>
                </a:solidFill>
                <a:latin typeface="Arial" charset="0"/>
                <a:ea typeface="方正姚体" pitchFamily="2" charset="-122"/>
              </a:rPr>
              <a:t>000000</a:t>
            </a:r>
          </a:p>
        </p:txBody>
      </p:sp>
      <p:sp>
        <p:nvSpPr>
          <p:cNvPr id="445457" name="AutoShape 17"/>
          <p:cNvSpPr>
            <a:spLocks noChangeArrowheads="1"/>
          </p:cNvSpPr>
          <p:nvPr/>
        </p:nvSpPr>
        <p:spPr bwMode="auto">
          <a:xfrm>
            <a:off x="2273300" y="5121275"/>
            <a:ext cx="4608513" cy="1125538"/>
          </a:xfrm>
          <a:prstGeom prst="horizontalScroll">
            <a:avLst>
              <a:gd name="adj" fmla="val 12500"/>
            </a:avLst>
          </a:prstGeom>
          <a:solidFill>
            <a:srgbClr val="FFCC99"/>
          </a:solidFill>
          <a:ln w="9525">
            <a:solidFill>
              <a:srgbClr val="CC6600"/>
            </a:solidFill>
            <a:round/>
            <a:headEnd/>
            <a:tailEnd/>
          </a:ln>
        </p:spPr>
        <p:txBody>
          <a:bodyPr anchor="ctr">
            <a:spAutoFit/>
          </a:bodyPr>
          <a:lstStyle/>
          <a:p>
            <a:pPr indent="287338">
              <a:lnSpc>
                <a:spcPct val="105000"/>
              </a:lnSpc>
              <a:spcBef>
                <a:spcPct val="0"/>
              </a:spcBef>
              <a:buClr>
                <a:srgbClr val="FF0066"/>
              </a:buClr>
              <a:buFont typeface="Wingdings" pitchFamily="2" charset="2"/>
              <a:buNone/>
            </a:pPr>
            <a:r>
              <a:rPr lang="zh-CN" altLang="en-US">
                <a:latin typeface="Arial" charset="0"/>
                <a:ea typeface="楷体_GB2312" pitchFamily="49" charset="-122"/>
              </a:rPr>
              <a:t>将操作数右移或左移</a:t>
            </a:r>
            <a:r>
              <a:rPr lang="en-US" altLang="zh-CN">
                <a:latin typeface="Arial" charset="0"/>
                <a:ea typeface="楷体_GB2312" pitchFamily="49" charset="-122"/>
              </a:rPr>
              <a:t>n</a:t>
            </a:r>
            <a:r>
              <a:rPr lang="zh-CN" altLang="en-US">
                <a:latin typeface="Arial" charset="0"/>
                <a:ea typeface="楷体_GB2312" pitchFamily="49" charset="-122"/>
              </a:rPr>
              <a:t>位，相当于将操作数除以或乘以</a:t>
            </a:r>
            <a:r>
              <a:rPr lang="en-US" altLang="zh-CN">
                <a:latin typeface="Arial" charset="0"/>
                <a:ea typeface="楷体_GB2312" pitchFamily="49" charset="-122"/>
              </a:rPr>
              <a:t>2</a:t>
            </a:r>
            <a:r>
              <a:rPr lang="en-US" altLang="zh-CN" baseline="36000">
                <a:latin typeface="Arial" charset="0"/>
                <a:ea typeface="楷体_GB2312" pitchFamily="49" charset="-122"/>
              </a:rPr>
              <a:t>n</a:t>
            </a:r>
            <a:r>
              <a:rPr lang="zh-CN" altLang="en-US">
                <a:latin typeface="Arial" charset="0"/>
                <a:ea typeface="楷体_GB2312" pitchFamily="49" charset="-122"/>
              </a:rPr>
              <a:t>。</a:t>
            </a:r>
          </a:p>
        </p:txBody>
      </p:sp>
      <p:sp>
        <p:nvSpPr>
          <p:cNvPr id="445458" name="AutoShape 18"/>
          <p:cNvSpPr>
            <a:spLocks noChangeArrowheads="1"/>
          </p:cNvSpPr>
          <p:nvPr/>
        </p:nvSpPr>
        <p:spPr bwMode="auto">
          <a:xfrm>
            <a:off x="7604125" y="4443413"/>
            <a:ext cx="1539875" cy="585787"/>
          </a:xfrm>
          <a:prstGeom prst="wedgeRoundRectCallout">
            <a:avLst>
              <a:gd name="adj1" fmla="val -57940"/>
              <a:gd name="adj2" fmla="val -12588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1800">
                <a:latin typeface="楷体_GB2312" pitchFamily="49" charset="-122"/>
                <a:ea typeface="楷体_GB2312" pitchFamily="49" charset="-122"/>
              </a:rPr>
              <a:t>右移的数据会丢失！</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5456"/>
                                        </p:tgtEl>
                                        <p:attrNameLst>
                                          <p:attrName>style.visibility</p:attrName>
                                        </p:attrNameLst>
                                      </p:cBhvr>
                                      <p:to>
                                        <p:strVal val="visible"/>
                                      </p:to>
                                    </p:set>
                                    <p:anim calcmode="lin" valueType="num">
                                      <p:cBhvr additive="base">
                                        <p:cTn id="7" dur="500" fill="hold"/>
                                        <p:tgtEl>
                                          <p:spTgt spid="445456"/>
                                        </p:tgtEl>
                                        <p:attrNameLst>
                                          <p:attrName>ppt_x</p:attrName>
                                        </p:attrNameLst>
                                      </p:cBhvr>
                                      <p:tavLst>
                                        <p:tav tm="0">
                                          <p:val>
                                            <p:strVal val="0-#ppt_w/2"/>
                                          </p:val>
                                        </p:tav>
                                        <p:tav tm="100000">
                                          <p:val>
                                            <p:strVal val="#ppt_x"/>
                                          </p:val>
                                        </p:tav>
                                      </p:tavLst>
                                    </p:anim>
                                    <p:anim calcmode="lin" valueType="num">
                                      <p:cBhvr additive="base">
                                        <p:cTn id="8" dur="500" fill="hold"/>
                                        <p:tgtEl>
                                          <p:spTgt spid="4454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45458"/>
                                        </p:tgtEl>
                                        <p:attrNameLst>
                                          <p:attrName>style.visibility</p:attrName>
                                        </p:attrNameLst>
                                      </p:cBhvr>
                                      <p:to>
                                        <p:strVal val="visible"/>
                                      </p:to>
                                    </p:set>
                                    <p:animEffect transition="in" filter="dissolve">
                                      <p:cBhvr>
                                        <p:cTn id="13" dur="500"/>
                                        <p:tgtEl>
                                          <p:spTgt spid="4454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5455"/>
                                        </p:tgtEl>
                                        <p:attrNameLst>
                                          <p:attrName>style.visibility</p:attrName>
                                        </p:attrNameLst>
                                      </p:cBhvr>
                                      <p:to>
                                        <p:strVal val="visible"/>
                                      </p:to>
                                    </p:set>
                                    <p:animEffect transition="in" filter="dissolve">
                                      <p:cBhvr>
                                        <p:cTn id="18" dur="500"/>
                                        <p:tgtEl>
                                          <p:spTgt spid="4454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45457"/>
                                        </p:tgtEl>
                                        <p:attrNameLst>
                                          <p:attrName>style.visibility</p:attrName>
                                        </p:attrNameLst>
                                      </p:cBhvr>
                                      <p:to>
                                        <p:strVal val="visible"/>
                                      </p:to>
                                    </p:set>
                                    <p:anim calcmode="lin" valueType="num">
                                      <p:cBhvr>
                                        <p:cTn id="23" dur="500" fill="hold"/>
                                        <p:tgtEl>
                                          <p:spTgt spid="445457"/>
                                        </p:tgtEl>
                                        <p:attrNameLst>
                                          <p:attrName>ppt_w</p:attrName>
                                        </p:attrNameLst>
                                      </p:cBhvr>
                                      <p:tavLst>
                                        <p:tav tm="0">
                                          <p:val>
                                            <p:fltVal val="0"/>
                                          </p:val>
                                        </p:tav>
                                        <p:tav tm="100000">
                                          <p:val>
                                            <p:strVal val="#ppt_w"/>
                                          </p:val>
                                        </p:tav>
                                      </p:tavLst>
                                    </p:anim>
                                    <p:anim calcmode="lin" valueType="num">
                                      <p:cBhvr>
                                        <p:cTn id="24" dur="500" fill="hold"/>
                                        <p:tgtEl>
                                          <p:spTgt spid="4454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5" grpId="0" animBg="1" autoUpdateAnimBg="0"/>
      <p:bldP spid="445456" grpId="0" autoUpdateAnimBg="0"/>
      <p:bldP spid="445457" grpId="0" animBg="1" autoUpdateAnimBg="0"/>
      <p:bldP spid="44545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0F9C8A4-1A54-42F0-9D43-D83415497C81}" type="slidenum">
              <a:rPr lang="ko-KR" altLang="en-US" sz="1600" smtClean="0">
                <a:solidFill>
                  <a:schemeClr val="accent2"/>
                </a:solidFill>
                <a:latin typeface="Verdana" pitchFamily="34" charset="0"/>
                <a:ea typeface="Gulim" pitchFamily="34" charset="-127"/>
              </a:rPr>
              <a:pPr/>
              <a:t>38</a:t>
            </a:fld>
            <a:endParaRPr lang="en-US" altLang="ko-KR" sz="1600" smtClean="0">
              <a:solidFill>
                <a:schemeClr val="accent2"/>
              </a:solidFill>
              <a:latin typeface="Verdana" pitchFamily="34" charset="0"/>
              <a:ea typeface="Gulim" pitchFamily="34" charset="-127"/>
            </a:endParaRPr>
          </a:p>
        </p:txBody>
      </p:sp>
      <p:sp>
        <p:nvSpPr>
          <p:cNvPr id="53251" name="Rectangle 2"/>
          <p:cNvSpPr>
            <a:spLocks noGrp="1" noChangeArrowheads="1"/>
          </p:cNvSpPr>
          <p:nvPr>
            <p:ph type="title"/>
          </p:nvPr>
        </p:nvSpPr>
        <p:spPr>
          <a:xfrm>
            <a:off x="1803400" y="225425"/>
            <a:ext cx="7772400" cy="677863"/>
          </a:xfrm>
        </p:spPr>
        <p:txBody>
          <a:bodyPr/>
          <a:lstStyle/>
          <a:p>
            <a:r>
              <a:rPr lang="en-US" altLang="zh-CN" smtClean="0">
                <a:solidFill>
                  <a:srgbClr val="FFCC00"/>
                </a:solidFill>
                <a:latin typeface="Arial" charset="0"/>
                <a:ea typeface="黑体" pitchFamily="49" charset="-122"/>
              </a:rPr>
              <a:t>8</a:t>
            </a:r>
            <a:r>
              <a:rPr lang="zh-CN" altLang="en-US" smtClean="0">
                <a:solidFill>
                  <a:srgbClr val="FFCC00"/>
                </a:solidFill>
                <a:latin typeface="Arial" charset="0"/>
                <a:ea typeface="黑体" pitchFamily="49" charset="-122"/>
              </a:rPr>
              <a:t>、条件运算符</a:t>
            </a:r>
          </a:p>
        </p:txBody>
      </p:sp>
      <p:sp>
        <p:nvSpPr>
          <p:cNvPr id="447491" name="Rectangle 3"/>
          <p:cNvSpPr>
            <a:spLocks noGrp="1" noChangeArrowheads="1"/>
          </p:cNvSpPr>
          <p:nvPr>
            <p:ph type="body" idx="1"/>
          </p:nvPr>
        </p:nvSpPr>
        <p:spPr>
          <a:xfrm>
            <a:off x="523875" y="1171575"/>
            <a:ext cx="3944938" cy="1150938"/>
          </a:xfrm>
        </p:spPr>
        <p:txBody>
          <a:bodyPr/>
          <a:lstStyle/>
          <a:p>
            <a:pPr algn="just">
              <a:lnSpc>
                <a:spcPct val="110000"/>
              </a:lnSpc>
            </a:pPr>
            <a:r>
              <a:rPr lang="zh-CN" altLang="en-US" sz="2400" smtClean="0">
                <a:solidFill>
                  <a:srgbClr val="CC0066"/>
                </a:solidFill>
                <a:latin typeface="Arial" charset="0"/>
                <a:ea typeface="宋体" charset="-122"/>
              </a:rPr>
              <a:t>三</a:t>
            </a:r>
            <a:r>
              <a:rPr lang="zh-CN" altLang="en-US" sz="2400" smtClean="0">
                <a:latin typeface="Arial" charset="0"/>
                <a:ea typeface="宋体" charset="-122"/>
              </a:rPr>
              <a:t>目运算符</a:t>
            </a:r>
          </a:p>
          <a:p>
            <a:pPr algn="just">
              <a:lnSpc>
                <a:spcPct val="110000"/>
              </a:lnSpc>
            </a:pPr>
            <a:r>
              <a:rPr lang="zh-CN" altLang="en-US" sz="2400" smtClean="0">
                <a:latin typeface="Arial" charset="0"/>
                <a:ea typeface="宋体" charset="-122"/>
              </a:rPr>
              <a:t>常用于数据选择器的设计</a:t>
            </a:r>
          </a:p>
        </p:txBody>
      </p:sp>
      <p:sp>
        <p:nvSpPr>
          <p:cNvPr id="53253"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endParaRPr lang="zh-CN" altLang="en-US"/>
          </a:p>
        </p:txBody>
      </p:sp>
      <p:grpSp>
        <p:nvGrpSpPr>
          <p:cNvPr id="2" name="Group 5"/>
          <p:cNvGrpSpPr>
            <a:grpSpLocks/>
          </p:cNvGrpSpPr>
          <p:nvPr/>
        </p:nvGrpSpPr>
        <p:grpSpPr bwMode="auto">
          <a:xfrm>
            <a:off x="2590800" y="3860800"/>
            <a:ext cx="2590800" cy="2362200"/>
            <a:chOff x="3696" y="2064"/>
            <a:chExt cx="1632" cy="1488"/>
          </a:xfrm>
        </p:grpSpPr>
        <p:sp>
          <p:nvSpPr>
            <p:cNvPr id="447494" name="Rectangle 6"/>
            <p:cNvSpPr>
              <a:spLocks noChangeArrowheads="1"/>
            </p:cNvSpPr>
            <p:nvPr/>
          </p:nvSpPr>
          <p:spPr bwMode="auto">
            <a:xfrm>
              <a:off x="3696" y="2064"/>
              <a:ext cx="1632"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zh-CN" altLang="en-US" sz="2000" b="0">
                <a:solidFill>
                  <a:schemeClr val="bg2"/>
                </a:solidFill>
                <a:latin typeface="Times New Roman" pitchFamily="18" charset="0"/>
                <a:ea typeface="宋体" pitchFamily="2" charset="-122"/>
              </a:endParaRPr>
            </a:p>
          </p:txBody>
        </p:sp>
        <p:grpSp>
          <p:nvGrpSpPr>
            <p:cNvPr id="53261" name="Group 7"/>
            <p:cNvGrpSpPr>
              <a:grpSpLocks/>
            </p:cNvGrpSpPr>
            <p:nvPr/>
          </p:nvGrpSpPr>
          <p:grpSpPr bwMode="auto">
            <a:xfrm>
              <a:off x="3744" y="2102"/>
              <a:ext cx="1584" cy="1412"/>
              <a:chOff x="3600" y="2102"/>
              <a:chExt cx="1584" cy="1412"/>
            </a:xfrm>
          </p:grpSpPr>
          <p:sp>
            <p:nvSpPr>
              <p:cNvPr id="53262" name="Line 8"/>
              <p:cNvSpPr>
                <a:spLocks noChangeShapeType="1"/>
              </p:cNvSpPr>
              <p:nvPr/>
            </p:nvSpPr>
            <p:spPr bwMode="auto">
              <a:xfrm>
                <a:off x="3888" y="2544"/>
                <a:ext cx="33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53263" name="Line 9"/>
              <p:cNvSpPr>
                <a:spLocks noChangeShapeType="1"/>
              </p:cNvSpPr>
              <p:nvPr/>
            </p:nvSpPr>
            <p:spPr bwMode="auto">
              <a:xfrm>
                <a:off x="3888" y="2880"/>
                <a:ext cx="33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53264" name="Line 10"/>
              <p:cNvSpPr>
                <a:spLocks noChangeShapeType="1"/>
              </p:cNvSpPr>
              <p:nvPr/>
            </p:nvSpPr>
            <p:spPr bwMode="auto">
              <a:xfrm>
                <a:off x="4464" y="2736"/>
                <a:ext cx="33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53265" name="Text Box 11"/>
              <p:cNvSpPr txBox="1">
                <a:spLocks noChangeArrowheads="1"/>
              </p:cNvSpPr>
              <p:nvPr/>
            </p:nvSpPr>
            <p:spPr bwMode="auto">
              <a:xfrm>
                <a:off x="3600" y="2438"/>
                <a:ext cx="336"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in1</a:t>
                </a:r>
              </a:p>
            </p:txBody>
          </p:sp>
          <p:sp>
            <p:nvSpPr>
              <p:cNvPr id="53266" name="Text Box 12"/>
              <p:cNvSpPr txBox="1">
                <a:spLocks noChangeArrowheads="1"/>
              </p:cNvSpPr>
              <p:nvPr/>
            </p:nvSpPr>
            <p:spPr bwMode="auto">
              <a:xfrm>
                <a:off x="4752" y="2592"/>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out</a:t>
                </a:r>
              </a:p>
            </p:txBody>
          </p:sp>
          <p:sp>
            <p:nvSpPr>
              <p:cNvPr id="53267" name="Text Box 13"/>
              <p:cNvSpPr txBox="1">
                <a:spLocks noChangeArrowheads="1"/>
              </p:cNvSpPr>
              <p:nvPr/>
            </p:nvSpPr>
            <p:spPr bwMode="auto">
              <a:xfrm>
                <a:off x="4032" y="2102"/>
                <a:ext cx="624"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MUX</a:t>
                </a:r>
              </a:p>
            </p:txBody>
          </p:sp>
          <p:sp>
            <p:nvSpPr>
              <p:cNvPr id="53268" name="Text Box 14"/>
              <p:cNvSpPr txBox="1">
                <a:spLocks noChangeArrowheads="1"/>
              </p:cNvSpPr>
              <p:nvPr/>
            </p:nvSpPr>
            <p:spPr bwMode="auto">
              <a:xfrm>
                <a:off x="3600" y="2736"/>
                <a:ext cx="336"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in0</a:t>
                </a:r>
              </a:p>
            </p:txBody>
          </p:sp>
          <p:sp>
            <p:nvSpPr>
              <p:cNvPr id="53269" name="Text Box 15"/>
              <p:cNvSpPr txBox="1">
                <a:spLocks noChangeArrowheads="1"/>
              </p:cNvSpPr>
              <p:nvPr/>
            </p:nvSpPr>
            <p:spPr bwMode="auto">
              <a:xfrm>
                <a:off x="4176" y="3264"/>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sel</a:t>
                </a:r>
              </a:p>
            </p:txBody>
          </p:sp>
          <p:sp>
            <p:nvSpPr>
              <p:cNvPr id="53270" name="AutoShape 16"/>
              <p:cNvSpPr>
                <a:spLocks noChangeArrowheads="1"/>
              </p:cNvSpPr>
              <p:nvPr/>
            </p:nvSpPr>
            <p:spPr bwMode="auto">
              <a:xfrm rot="-5426475">
                <a:off x="4032" y="2592"/>
                <a:ext cx="624"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6600"/>
              </a:solidFill>
              <a:ln w="9525">
                <a:solidFill>
                  <a:schemeClr val="tx1"/>
                </a:solidFill>
                <a:miter lim="800000"/>
                <a:headEnd/>
                <a:tailEnd/>
              </a:ln>
            </p:spPr>
            <p:txBody>
              <a:bodyPr wrap="none" anchor="ctr"/>
              <a:lstStyle/>
              <a:p>
                <a:endParaRPr lang="zh-CN" altLang="en-US"/>
              </a:p>
            </p:txBody>
          </p:sp>
          <p:sp>
            <p:nvSpPr>
              <p:cNvPr id="53271" name="Line 17"/>
              <p:cNvSpPr>
                <a:spLocks noChangeShapeType="1"/>
              </p:cNvSpPr>
              <p:nvPr/>
            </p:nvSpPr>
            <p:spPr bwMode="auto">
              <a:xfrm>
                <a:off x="4320" y="2976"/>
                <a:ext cx="0"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b"/>
              <a:lstStyle/>
              <a:p>
                <a:endParaRPr lang="zh-CN" altLang="en-US"/>
              </a:p>
            </p:txBody>
          </p:sp>
        </p:grpSp>
      </p:grpSp>
      <p:sp>
        <p:nvSpPr>
          <p:cNvPr id="447506" name="Text Box 18"/>
          <p:cNvSpPr txBox="1">
            <a:spLocks noChangeArrowheads="1"/>
          </p:cNvSpPr>
          <p:nvPr/>
        </p:nvSpPr>
        <p:spPr bwMode="auto">
          <a:xfrm>
            <a:off x="1676400" y="2687638"/>
            <a:ext cx="4343400"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200">
                <a:latin typeface="Arial" charset="0"/>
              </a:rPr>
              <a:t>信号 </a:t>
            </a:r>
            <a:r>
              <a:rPr lang="en-US" altLang="zh-CN" sz="2200">
                <a:latin typeface="Arial" charset="0"/>
              </a:rPr>
              <a:t>= </a:t>
            </a:r>
            <a:r>
              <a:rPr lang="zh-CN" altLang="en-US" sz="2200">
                <a:latin typeface="Arial" charset="0"/>
              </a:rPr>
              <a:t>条件</a:t>
            </a:r>
            <a:r>
              <a:rPr lang="zh-CN" altLang="en-US" sz="2200">
                <a:solidFill>
                  <a:srgbClr val="FF0066"/>
                </a:solidFill>
                <a:latin typeface="Arial" charset="0"/>
              </a:rPr>
              <a:t>？</a:t>
            </a:r>
            <a:r>
              <a:rPr lang="zh-CN" altLang="en-US" sz="2200">
                <a:latin typeface="Arial" charset="0"/>
              </a:rPr>
              <a:t>表达式</a:t>
            </a:r>
            <a:r>
              <a:rPr lang="en-US" altLang="zh-CN" sz="2200">
                <a:latin typeface="Arial" charset="0"/>
              </a:rPr>
              <a:t>1</a:t>
            </a:r>
            <a:r>
              <a:rPr lang="zh-CN" altLang="en-US" sz="2200">
                <a:solidFill>
                  <a:srgbClr val="FF0066"/>
                </a:solidFill>
                <a:latin typeface="Arial" charset="0"/>
              </a:rPr>
              <a:t>：</a:t>
            </a:r>
            <a:r>
              <a:rPr lang="zh-CN" altLang="en-US" sz="2200">
                <a:latin typeface="Arial" charset="0"/>
              </a:rPr>
              <a:t>表达式</a:t>
            </a:r>
            <a:r>
              <a:rPr lang="en-US" altLang="zh-CN" sz="2200">
                <a:latin typeface="Arial" charset="0"/>
              </a:rPr>
              <a:t>2;</a:t>
            </a:r>
            <a:endParaRPr lang="zh-CN" altLang="en-US" sz="2200">
              <a:latin typeface="Arial" charset="0"/>
            </a:endParaRPr>
          </a:p>
        </p:txBody>
      </p:sp>
      <p:sp>
        <p:nvSpPr>
          <p:cNvPr id="447507" name="Rectangle 19"/>
          <p:cNvSpPr>
            <a:spLocks noChangeArrowheads="1"/>
          </p:cNvSpPr>
          <p:nvPr/>
        </p:nvSpPr>
        <p:spPr bwMode="auto">
          <a:xfrm>
            <a:off x="466725" y="2209800"/>
            <a:ext cx="8534400"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Char char="v"/>
            </a:pPr>
            <a:r>
              <a:rPr lang="zh-CN" altLang="en-US">
                <a:latin typeface="Arial" charset="0"/>
              </a:rPr>
              <a:t>条件运算符为</a:t>
            </a:r>
            <a:r>
              <a:rPr lang="zh-CN" altLang="en-US">
                <a:solidFill>
                  <a:srgbClr val="CC0066"/>
                </a:solidFill>
                <a:latin typeface="Arial" charset="0"/>
              </a:rPr>
              <a:t>？：</a:t>
            </a:r>
          </a:p>
          <a:p>
            <a:pPr marL="342900" indent="-342900">
              <a:spcBef>
                <a:spcPct val="0"/>
              </a:spcBef>
              <a:buClr>
                <a:schemeClr val="bg2"/>
              </a:buClr>
              <a:buFont typeface="Wingdings" pitchFamily="2" charset="2"/>
              <a:buChar char="v"/>
            </a:pPr>
            <a:r>
              <a:rPr lang="zh-CN" altLang="en-US"/>
              <a:t>用法：</a:t>
            </a:r>
          </a:p>
        </p:txBody>
      </p:sp>
      <p:sp>
        <p:nvSpPr>
          <p:cNvPr id="447508" name="Rectangle 20"/>
          <p:cNvSpPr>
            <a:spLocks noChangeArrowheads="1"/>
          </p:cNvSpPr>
          <p:nvPr/>
        </p:nvSpPr>
        <p:spPr bwMode="auto">
          <a:xfrm>
            <a:off x="228600" y="3352800"/>
            <a:ext cx="8534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rgbClr val="3333FF"/>
              </a:buClr>
              <a:buFont typeface="Wingdings" pitchFamily="2" charset="2"/>
              <a:buNone/>
            </a:pPr>
            <a:r>
              <a:rPr lang="en-US" altLang="zh-CN"/>
              <a:t>	</a:t>
            </a:r>
            <a:r>
              <a:rPr kumimoji="1" lang="en-US" altLang="zh-CN">
                <a:solidFill>
                  <a:srgbClr val="FF0066"/>
                </a:solidFill>
              </a:rPr>
              <a:t>【</a:t>
            </a:r>
            <a:r>
              <a:rPr kumimoji="1" lang="zh-CN" altLang="en-US">
                <a:solidFill>
                  <a:srgbClr val="FF0066"/>
                </a:solidFill>
              </a:rPr>
              <a:t>例</a:t>
            </a:r>
            <a:r>
              <a:rPr kumimoji="1" lang="en-US" altLang="zh-CN">
                <a:solidFill>
                  <a:srgbClr val="FF0066"/>
                </a:solidFill>
              </a:rPr>
              <a:t>】</a:t>
            </a:r>
            <a:r>
              <a:rPr lang="zh-CN" altLang="en-US"/>
              <a:t>数据选择器</a:t>
            </a:r>
            <a:r>
              <a:rPr lang="en-US" altLang="zh-CN">
                <a:latin typeface="Arial" charset="0"/>
              </a:rPr>
              <a:t>assign out = sel? in1:in0</a:t>
            </a:r>
            <a:r>
              <a:rPr lang="zh-CN" altLang="en-US">
                <a:latin typeface="Arial" charset="0"/>
              </a:rPr>
              <a:t>；</a:t>
            </a:r>
          </a:p>
        </p:txBody>
      </p:sp>
      <p:sp>
        <p:nvSpPr>
          <p:cNvPr id="447509" name="AutoShape 21"/>
          <p:cNvSpPr>
            <a:spLocks noChangeArrowheads="1"/>
          </p:cNvSpPr>
          <p:nvPr/>
        </p:nvSpPr>
        <p:spPr bwMode="auto">
          <a:xfrm>
            <a:off x="5257800" y="1485900"/>
            <a:ext cx="2743200" cy="1104900"/>
          </a:xfrm>
          <a:prstGeom prst="wedgeRectCallout">
            <a:avLst>
              <a:gd name="adj1" fmla="val -71065"/>
              <a:gd name="adj2" fmla="val 65088"/>
            </a:avLst>
          </a:prstGeom>
          <a:solidFill>
            <a:srgbClr val="FFFF99"/>
          </a:solidFill>
          <a:ln w="9525">
            <a:solidFill>
              <a:srgbClr val="CC6600"/>
            </a:solidFill>
            <a:miter lim="800000"/>
            <a:headEnd/>
            <a:tailEnd/>
          </a:ln>
          <a:effectLst>
            <a:prstShdw prst="shdw17" dist="17961" dir="2700000">
              <a:srgbClr val="7A3D00"/>
            </a:prstShdw>
          </a:effectLst>
        </p:spPr>
        <p:txBody>
          <a:bodyPr/>
          <a:lstStyle/>
          <a:p>
            <a:pPr algn="l" eaLnBrk="1" hangingPunct="1">
              <a:buSzPct val="60000"/>
              <a:buFont typeface="Wingdings" pitchFamily="2" charset="2"/>
              <a:buNone/>
            </a:pPr>
            <a:r>
              <a:rPr kumimoji="1" lang="zh-CN" altLang="en-US" sz="2000">
                <a:latin typeface="Arial" charset="0"/>
                <a:ea typeface="楷体_GB2312" pitchFamily="49" charset="-122"/>
              </a:rPr>
              <a:t>当条件为</a:t>
            </a:r>
            <a:r>
              <a:rPr kumimoji="1" lang="zh-CN" altLang="en-US" sz="2000">
                <a:solidFill>
                  <a:srgbClr val="990000"/>
                </a:solidFill>
                <a:latin typeface="Arial" charset="0"/>
                <a:ea typeface="楷体_GB2312" pitchFamily="49" charset="-122"/>
              </a:rPr>
              <a:t>真</a:t>
            </a:r>
            <a:r>
              <a:rPr kumimoji="1" lang="zh-CN" altLang="en-US" sz="2000">
                <a:latin typeface="Arial" charset="0"/>
                <a:ea typeface="楷体_GB2312" pitchFamily="49" charset="-122"/>
              </a:rPr>
              <a:t>，信号取表达式</a:t>
            </a:r>
            <a:r>
              <a:rPr kumimoji="1" lang="en-US" altLang="zh-CN" sz="2000">
                <a:solidFill>
                  <a:srgbClr val="990000"/>
                </a:solidFill>
                <a:latin typeface="Arial" charset="0"/>
                <a:ea typeface="楷体_GB2312" pitchFamily="49" charset="-122"/>
              </a:rPr>
              <a:t>1</a:t>
            </a:r>
            <a:r>
              <a:rPr kumimoji="1" lang="zh-CN" altLang="en-US" sz="2000">
                <a:latin typeface="Arial" charset="0"/>
                <a:ea typeface="楷体_GB2312" pitchFamily="49" charset="-122"/>
              </a:rPr>
              <a:t>的值；为</a:t>
            </a:r>
            <a:r>
              <a:rPr kumimoji="1" lang="zh-CN" altLang="en-US" sz="2000">
                <a:solidFill>
                  <a:srgbClr val="990000"/>
                </a:solidFill>
                <a:latin typeface="Arial" charset="0"/>
                <a:ea typeface="楷体_GB2312" pitchFamily="49" charset="-122"/>
              </a:rPr>
              <a:t>假</a:t>
            </a:r>
            <a:r>
              <a:rPr kumimoji="1" lang="zh-CN" altLang="en-US" sz="2000">
                <a:latin typeface="Arial" charset="0"/>
                <a:ea typeface="楷体_GB2312" pitchFamily="49" charset="-122"/>
              </a:rPr>
              <a:t>，则取表达式</a:t>
            </a:r>
            <a:r>
              <a:rPr kumimoji="1" lang="en-US" altLang="zh-CN" sz="2000">
                <a:solidFill>
                  <a:srgbClr val="990000"/>
                </a:solidFill>
                <a:latin typeface="Arial" charset="0"/>
                <a:ea typeface="楷体_GB2312" pitchFamily="49" charset="-122"/>
              </a:rPr>
              <a:t>2</a:t>
            </a:r>
            <a:r>
              <a:rPr kumimoji="1" lang="zh-CN" altLang="en-US" sz="2000">
                <a:latin typeface="Arial" charset="0"/>
                <a:ea typeface="楷体_GB2312" pitchFamily="49" charset="-122"/>
              </a:rPr>
              <a:t>的值。</a:t>
            </a:r>
          </a:p>
        </p:txBody>
      </p:sp>
      <p:sp>
        <p:nvSpPr>
          <p:cNvPr id="447510" name="AutoShape 22"/>
          <p:cNvSpPr>
            <a:spLocks noChangeArrowheads="1"/>
          </p:cNvSpPr>
          <p:nvPr/>
        </p:nvSpPr>
        <p:spPr bwMode="auto">
          <a:xfrm>
            <a:off x="5257800" y="5029200"/>
            <a:ext cx="2446338" cy="674688"/>
          </a:xfrm>
          <a:prstGeom prst="wedgeRoundRectCallout">
            <a:avLst>
              <a:gd name="adj1" fmla="val -72324"/>
              <a:gd name="adj2" fmla="val -4788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2000">
                <a:latin typeface="Arial" charset="0"/>
              </a:rPr>
              <a:t>sel=1</a:t>
            </a:r>
            <a:r>
              <a:rPr lang="zh-CN" altLang="en-US" sz="2000">
                <a:latin typeface="Arial" charset="0"/>
              </a:rPr>
              <a:t>时</a:t>
            </a:r>
            <a:r>
              <a:rPr lang="en-US" altLang="zh-CN" sz="2000">
                <a:latin typeface="Arial" charset="0"/>
              </a:rPr>
              <a:t>out=in1</a:t>
            </a:r>
            <a:r>
              <a:rPr lang="zh-CN" altLang="en-US" sz="2000">
                <a:latin typeface="Arial" charset="0"/>
              </a:rPr>
              <a:t>； </a:t>
            </a:r>
            <a:r>
              <a:rPr lang="en-US" altLang="zh-CN" sz="2000">
                <a:latin typeface="Arial" charset="0"/>
              </a:rPr>
              <a:t>sel=0</a:t>
            </a:r>
            <a:r>
              <a:rPr lang="zh-CN" altLang="en-US" sz="2000">
                <a:latin typeface="Arial" charset="0"/>
              </a:rPr>
              <a:t>时</a:t>
            </a:r>
            <a:r>
              <a:rPr lang="en-US" altLang="zh-CN" sz="2000">
                <a:latin typeface="Arial" charset="0"/>
              </a:rPr>
              <a:t>out=in0</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7491"/>
                                        </p:tgtEl>
                                        <p:attrNameLst>
                                          <p:attrName>style.visibility</p:attrName>
                                        </p:attrNameLst>
                                      </p:cBhvr>
                                      <p:to>
                                        <p:strVal val="visible"/>
                                      </p:to>
                                    </p:set>
                                    <p:anim calcmode="lin" valueType="num">
                                      <p:cBhvr additive="base">
                                        <p:cTn id="7" dur="500" fill="hold"/>
                                        <p:tgtEl>
                                          <p:spTgt spid="447491"/>
                                        </p:tgtEl>
                                        <p:attrNameLst>
                                          <p:attrName>ppt_x</p:attrName>
                                        </p:attrNameLst>
                                      </p:cBhvr>
                                      <p:tavLst>
                                        <p:tav tm="0">
                                          <p:val>
                                            <p:strVal val="0-#ppt_w/2"/>
                                          </p:val>
                                        </p:tav>
                                        <p:tav tm="100000">
                                          <p:val>
                                            <p:strVal val="#ppt_x"/>
                                          </p:val>
                                        </p:tav>
                                      </p:tavLst>
                                    </p:anim>
                                    <p:anim calcmode="lin" valueType="num">
                                      <p:cBhvr additive="base">
                                        <p:cTn id="8" dur="500" fill="hold"/>
                                        <p:tgtEl>
                                          <p:spTgt spid="4474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7507"/>
                                        </p:tgtEl>
                                        <p:attrNameLst>
                                          <p:attrName>style.visibility</p:attrName>
                                        </p:attrNameLst>
                                      </p:cBhvr>
                                      <p:to>
                                        <p:strVal val="visible"/>
                                      </p:to>
                                    </p:set>
                                    <p:anim calcmode="lin" valueType="num">
                                      <p:cBhvr additive="base">
                                        <p:cTn id="13" dur="500" fill="hold"/>
                                        <p:tgtEl>
                                          <p:spTgt spid="447507"/>
                                        </p:tgtEl>
                                        <p:attrNameLst>
                                          <p:attrName>ppt_x</p:attrName>
                                        </p:attrNameLst>
                                      </p:cBhvr>
                                      <p:tavLst>
                                        <p:tav tm="0">
                                          <p:val>
                                            <p:strVal val="0-#ppt_w/2"/>
                                          </p:val>
                                        </p:tav>
                                        <p:tav tm="100000">
                                          <p:val>
                                            <p:strVal val="#ppt_x"/>
                                          </p:val>
                                        </p:tav>
                                      </p:tavLst>
                                    </p:anim>
                                    <p:anim calcmode="lin" valueType="num">
                                      <p:cBhvr additive="base">
                                        <p:cTn id="14" dur="500" fill="hold"/>
                                        <p:tgtEl>
                                          <p:spTgt spid="447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447506"/>
                                        </p:tgtEl>
                                        <p:attrNameLst>
                                          <p:attrName>style.visibility</p:attrName>
                                        </p:attrNameLst>
                                      </p:cBhvr>
                                      <p:to>
                                        <p:strVal val="visible"/>
                                      </p:to>
                                    </p:set>
                                    <p:animEffect transition="in" filter="barn(outVertical)">
                                      <p:cBhvr>
                                        <p:cTn id="19" dur="500"/>
                                        <p:tgtEl>
                                          <p:spTgt spid="4475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447509"/>
                                        </p:tgtEl>
                                        <p:attrNameLst>
                                          <p:attrName>style.visibility</p:attrName>
                                        </p:attrNameLst>
                                      </p:cBhvr>
                                      <p:to>
                                        <p:strVal val="visible"/>
                                      </p:to>
                                    </p:set>
                                    <p:animEffect transition="in" filter="slide(fromTop)">
                                      <p:cBhvr>
                                        <p:cTn id="24" dur="500"/>
                                        <p:tgtEl>
                                          <p:spTgt spid="4475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47508"/>
                                        </p:tgtEl>
                                        <p:attrNameLst>
                                          <p:attrName>style.visibility</p:attrName>
                                        </p:attrNameLst>
                                      </p:cBhvr>
                                      <p:to>
                                        <p:strVal val="visible"/>
                                      </p:to>
                                    </p:set>
                                    <p:anim calcmode="lin" valueType="num">
                                      <p:cBhvr additive="base">
                                        <p:cTn id="29" dur="500" fill="hold"/>
                                        <p:tgtEl>
                                          <p:spTgt spid="447508"/>
                                        </p:tgtEl>
                                        <p:attrNameLst>
                                          <p:attrName>ppt_x</p:attrName>
                                        </p:attrNameLst>
                                      </p:cBhvr>
                                      <p:tavLst>
                                        <p:tav tm="0">
                                          <p:val>
                                            <p:strVal val="0-#ppt_w/2"/>
                                          </p:val>
                                        </p:tav>
                                        <p:tav tm="100000">
                                          <p:val>
                                            <p:strVal val="#ppt_x"/>
                                          </p:val>
                                        </p:tav>
                                      </p:tavLst>
                                    </p:anim>
                                    <p:anim calcmode="lin" valueType="num">
                                      <p:cBhvr additive="base">
                                        <p:cTn id="30" dur="500" fill="hold"/>
                                        <p:tgtEl>
                                          <p:spTgt spid="44750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47510"/>
                                        </p:tgtEl>
                                        <p:attrNameLst>
                                          <p:attrName>style.visibility</p:attrName>
                                        </p:attrNameLst>
                                      </p:cBhvr>
                                      <p:to>
                                        <p:strVal val="visible"/>
                                      </p:to>
                                    </p:set>
                                    <p:animEffect transition="in" filter="dissolve">
                                      <p:cBhvr>
                                        <p:cTn id="41" dur="500"/>
                                        <p:tgtEl>
                                          <p:spTgt spid="44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autoUpdateAnimBg="0"/>
      <p:bldP spid="447506" grpId="0" animBg="1"/>
      <p:bldP spid="447507" grpId="0" autoUpdateAnimBg="0"/>
      <p:bldP spid="447508" grpId="0" autoUpdateAnimBg="0"/>
      <p:bldP spid="447509" grpId="0" animBg="1"/>
      <p:bldP spid="44751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87CEE8D-E209-48DE-9F31-18FD9C5CBC5C}" type="slidenum">
              <a:rPr lang="ko-KR" altLang="en-US" sz="1600" smtClean="0">
                <a:solidFill>
                  <a:schemeClr val="accent2"/>
                </a:solidFill>
                <a:latin typeface="Verdana" pitchFamily="34" charset="0"/>
                <a:ea typeface="Gulim" pitchFamily="34" charset="-127"/>
              </a:rPr>
              <a:pPr/>
              <a:t>39</a:t>
            </a:fld>
            <a:endParaRPr lang="en-US" altLang="ko-KR" sz="1600" smtClean="0">
              <a:solidFill>
                <a:schemeClr val="accent2"/>
              </a:solidFill>
              <a:latin typeface="Verdana" pitchFamily="34" charset="0"/>
              <a:ea typeface="Gulim" pitchFamily="34" charset="-127"/>
            </a:endParaRPr>
          </a:p>
        </p:txBody>
      </p:sp>
      <p:sp>
        <p:nvSpPr>
          <p:cNvPr id="54275" name="Rectangle 2"/>
          <p:cNvSpPr>
            <a:spLocks noGrp="1" noChangeArrowheads="1"/>
          </p:cNvSpPr>
          <p:nvPr>
            <p:ph type="title"/>
          </p:nvPr>
        </p:nvSpPr>
        <p:spPr>
          <a:xfrm>
            <a:off x="1735138" y="260350"/>
            <a:ext cx="7772400" cy="677863"/>
          </a:xfrm>
        </p:spPr>
        <p:txBody>
          <a:bodyPr/>
          <a:lstStyle/>
          <a:p>
            <a:r>
              <a:rPr lang="en-US" altLang="zh-CN" smtClean="0">
                <a:solidFill>
                  <a:srgbClr val="FFCC00"/>
                </a:solidFill>
                <a:latin typeface="Arial" charset="0"/>
                <a:ea typeface="黑体" pitchFamily="49" charset="-122"/>
              </a:rPr>
              <a:t>9</a:t>
            </a:r>
            <a:r>
              <a:rPr lang="zh-CN" altLang="en-US" smtClean="0">
                <a:solidFill>
                  <a:srgbClr val="FFCC00"/>
                </a:solidFill>
                <a:latin typeface="Arial" charset="0"/>
                <a:ea typeface="黑体" pitchFamily="49" charset="-122"/>
              </a:rPr>
              <a:t>、位拼接运算符</a:t>
            </a:r>
          </a:p>
        </p:txBody>
      </p:sp>
      <p:sp>
        <p:nvSpPr>
          <p:cNvPr id="449539" name="Rectangle 3"/>
          <p:cNvSpPr>
            <a:spLocks noGrp="1" noChangeArrowheads="1"/>
          </p:cNvSpPr>
          <p:nvPr>
            <p:ph type="body" idx="1"/>
          </p:nvPr>
        </p:nvSpPr>
        <p:spPr>
          <a:xfrm>
            <a:off x="447675" y="1016000"/>
            <a:ext cx="8408988" cy="1776413"/>
          </a:xfrm>
        </p:spPr>
        <p:txBody>
          <a:bodyPr/>
          <a:lstStyle/>
          <a:p>
            <a:pPr algn="just">
              <a:lnSpc>
                <a:spcPct val="120000"/>
              </a:lnSpc>
              <a:spcBef>
                <a:spcPct val="0"/>
              </a:spcBef>
            </a:pPr>
            <a:r>
              <a:rPr lang="zh-CN" altLang="en-US" sz="2400" smtClean="0">
                <a:latin typeface="宋体" charset="-122"/>
                <a:ea typeface="宋体" charset="-122"/>
              </a:rPr>
              <a:t>位拼接运算符为</a:t>
            </a:r>
            <a:r>
              <a:rPr lang="en-US" altLang="zh-CN" sz="2400" smtClean="0">
                <a:solidFill>
                  <a:srgbClr val="CC0066"/>
                </a:solidFill>
                <a:latin typeface="宋体" charset="-122"/>
                <a:ea typeface="宋体" charset="-122"/>
              </a:rPr>
              <a:t>{ }</a:t>
            </a:r>
          </a:p>
          <a:p>
            <a:pPr algn="just">
              <a:lnSpc>
                <a:spcPct val="120000"/>
              </a:lnSpc>
              <a:spcBef>
                <a:spcPct val="0"/>
              </a:spcBef>
            </a:pPr>
            <a:r>
              <a:rPr lang="zh-CN" altLang="en-US" sz="2400" smtClean="0">
                <a:latin typeface="宋体" charset="-122"/>
                <a:ea typeface="宋体" charset="-122"/>
              </a:rPr>
              <a:t>用于将两个或多个信号的某些位拼接起来，表示一个</a:t>
            </a:r>
            <a:r>
              <a:rPr lang="zh-CN" altLang="en-US" sz="2400" smtClean="0">
                <a:solidFill>
                  <a:srgbClr val="CC0066"/>
                </a:solidFill>
                <a:latin typeface="宋体" charset="-122"/>
                <a:ea typeface="宋体" charset="-122"/>
              </a:rPr>
              <a:t>整体</a:t>
            </a:r>
            <a:r>
              <a:rPr lang="zh-CN" altLang="en-US" sz="2400" smtClean="0">
                <a:latin typeface="宋体" charset="-122"/>
                <a:ea typeface="宋体" charset="-122"/>
              </a:rPr>
              <a:t>信号。</a:t>
            </a:r>
          </a:p>
          <a:p>
            <a:pPr algn="just">
              <a:lnSpc>
                <a:spcPct val="120000"/>
              </a:lnSpc>
              <a:spcBef>
                <a:spcPct val="0"/>
              </a:spcBef>
            </a:pPr>
            <a:r>
              <a:rPr lang="zh-CN" altLang="en-US" sz="2400" smtClean="0">
                <a:latin typeface="宋体" charset="-122"/>
                <a:ea typeface="宋体" charset="-122"/>
              </a:rPr>
              <a:t>用法：</a:t>
            </a:r>
          </a:p>
        </p:txBody>
      </p:sp>
      <p:sp>
        <p:nvSpPr>
          <p:cNvPr id="54277" name="Rectangle 4"/>
          <p:cNvSpPr>
            <a:spLocks noChangeArrowheads="1"/>
          </p:cNvSpPr>
          <p:nvPr/>
        </p:nvSpPr>
        <p:spPr bwMode="auto">
          <a:xfrm>
            <a:off x="5181600" y="3200400"/>
            <a:ext cx="3200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endParaRPr lang="zh-CN" altLang="en-US"/>
          </a:p>
        </p:txBody>
      </p:sp>
      <p:sp>
        <p:nvSpPr>
          <p:cNvPr id="449541" name="Text Box 5"/>
          <p:cNvSpPr txBox="1">
            <a:spLocks noChangeArrowheads="1"/>
          </p:cNvSpPr>
          <p:nvPr/>
        </p:nvSpPr>
        <p:spPr bwMode="auto">
          <a:xfrm>
            <a:off x="1735138" y="2405063"/>
            <a:ext cx="6862762" cy="396875"/>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a:t>
            </a:r>
            <a:r>
              <a:rPr lang="zh-CN" altLang="en-US" sz="2000">
                <a:latin typeface="Arial" charset="0"/>
              </a:rPr>
              <a:t>信号</a:t>
            </a:r>
            <a:r>
              <a:rPr lang="en-US" altLang="zh-CN" sz="2000">
                <a:latin typeface="Arial" charset="0"/>
              </a:rPr>
              <a:t>1</a:t>
            </a:r>
            <a:r>
              <a:rPr lang="zh-CN" altLang="en-US" sz="2000">
                <a:latin typeface="Arial" charset="0"/>
              </a:rPr>
              <a:t>的某几位</a:t>
            </a:r>
            <a:r>
              <a:rPr lang="en-US" altLang="zh-CN" sz="2000">
                <a:latin typeface="Arial" charset="0"/>
              </a:rPr>
              <a:t>, </a:t>
            </a:r>
            <a:r>
              <a:rPr lang="zh-CN" altLang="en-US" sz="2000">
                <a:latin typeface="Arial" charset="0"/>
              </a:rPr>
              <a:t>信号</a:t>
            </a:r>
            <a:r>
              <a:rPr lang="en-US" altLang="zh-CN" sz="2000">
                <a:latin typeface="Arial" charset="0"/>
              </a:rPr>
              <a:t>2</a:t>
            </a:r>
            <a:r>
              <a:rPr lang="zh-CN" altLang="en-US" sz="2000">
                <a:latin typeface="Arial" charset="0"/>
              </a:rPr>
              <a:t>的某几位</a:t>
            </a:r>
            <a:r>
              <a:rPr lang="en-US" altLang="zh-CN" sz="2000">
                <a:latin typeface="Arial" charset="0"/>
              </a:rPr>
              <a:t>, …… , </a:t>
            </a:r>
            <a:r>
              <a:rPr lang="zh-CN" altLang="en-US" sz="2000">
                <a:latin typeface="Arial" charset="0"/>
              </a:rPr>
              <a:t>信号</a:t>
            </a:r>
            <a:r>
              <a:rPr lang="en-US" altLang="zh-CN" sz="2000">
                <a:latin typeface="Arial" charset="0"/>
              </a:rPr>
              <a:t>n</a:t>
            </a:r>
            <a:r>
              <a:rPr lang="zh-CN" altLang="en-US" sz="2000">
                <a:latin typeface="Arial" charset="0"/>
              </a:rPr>
              <a:t>的某几位</a:t>
            </a:r>
            <a:r>
              <a:rPr lang="en-US" altLang="zh-CN" sz="2000">
                <a:solidFill>
                  <a:srgbClr val="FF0066"/>
                </a:solidFill>
                <a:latin typeface="Arial" charset="0"/>
              </a:rPr>
              <a:t>}</a:t>
            </a:r>
          </a:p>
        </p:txBody>
      </p:sp>
      <p:sp>
        <p:nvSpPr>
          <p:cNvPr id="449542" name="Rectangle 6"/>
          <p:cNvSpPr>
            <a:spLocks noChangeArrowheads="1"/>
          </p:cNvSpPr>
          <p:nvPr/>
        </p:nvSpPr>
        <p:spPr bwMode="auto">
          <a:xfrm>
            <a:off x="241300" y="3033713"/>
            <a:ext cx="8712200" cy="3576637"/>
          </a:xfrm>
          <a:prstGeom prst="rect">
            <a:avLst/>
          </a:prstGeom>
          <a:solidFill>
            <a:srgbClr val="ADD6FF"/>
          </a:solidFill>
          <a:ln w="9525">
            <a:noFill/>
            <a:miter lim="800000"/>
            <a:headEnd/>
            <a:tailEnd/>
          </a:ln>
          <a:effectLst>
            <a:prstShdw prst="shdw13" dist="53882" dir="13500000">
              <a:schemeClr val="bg2">
                <a:alpha val="50000"/>
              </a:schemeClr>
            </a:prstShdw>
          </a:effectLst>
        </p:spPr>
        <p:txBody>
          <a:bodyPr/>
          <a:lstStyle/>
          <a:p>
            <a:pPr marL="342900" indent="-342900">
              <a:lnSpc>
                <a:spcPct val="120000"/>
              </a:lnSpc>
              <a:spcBef>
                <a:spcPct val="0"/>
              </a:spcBef>
              <a:buClr>
                <a:schemeClr val="accent5">
                  <a:lumMod val="25000"/>
                </a:schemeClr>
              </a:buClr>
              <a:buSzPct val="80000"/>
              <a:buFont typeface="Wingdings" pitchFamily="2" charset="2"/>
              <a:buChar char="u"/>
              <a:defRPr/>
            </a:pPr>
            <a:r>
              <a:rPr lang="zh-CN" altLang="en-US" sz="2200" dirty="0"/>
              <a:t>例如在进行全加运算时，可将进位输出与算术和拼接在一起使用。</a:t>
            </a:r>
          </a:p>
          <a:p>
            <a:pPr marL="342900" indent="-342900">
              <a:lnSpc>
                <a:spcPct val="120000"/>
              </a:lnSpc>
              <a:spcBef>
                <a:spcPct val="0"/>
              </a:spcBef>
              <a:buClr>
                <a:srgbClr val="3333FF"/>
              </a:buClr>
              <a:buFont typeface="Wingdings" pitchFamily="2" charset="2"/>
              <a:buNone/>
              <a:defRPr/>
            </a:pPr>
            <a:r>
              <a:rPr lang="en-US" altLang="zh-CN" sz="2000" dirty="0">
                <a:solidFill>
                  <a:srgbClr val="FF3399"/>
                </a:solidFill>
                <a:latin typeface="Arial" charset="0"/>
              </a:rPr>
              <a:t>【</a:t>
            </a:r>
            <a:r>
              <a:rPr lang="zh-CN" altLang="en-US" sz="2000" dirty="0">
                <a:solidFill>
                  <a:srgbClr val="FF3399"/>
                </a:solidFill>
                <a:latin typeface="Arial" charset="0"/>
              </a:rPr>
              <a:t>例</a:t>
            </a:r>
            <a:r>
              <a:rPr kumimoji="1" lang="en-US" altLang="zh-CN" sz="2000" dirty="0">
                <a:solidFill>
                  <a:srgbClr val="FF0066"/>
                </a:solidFill>
                <a:latin typeface="Arial" charset="0"/>
              </a:rPr>
              <a:t>2.19 </a:t>
            </a:r>
            <a:r>
              <a:rPr lang="en-US" altLang="zh-CN" sz="2000" dirty="0">
                <a:solidFill>
                  <a:srgbClr val="FF3399"/>
                </a:solidFill>
                <a:latin typeface="Arial" charset="0"/>
              </a:rPr>
              <a:t>】</a:t>
            </a:r>
            <a:r>
              <a:rPr lang="en-US" altLang="zh-CN" sz="2000" dirty="0">
                <a:latin typeface="Arial" charset="0"/>
              </a:rPr>
              <a:t>output [3:0] sum;                         //</a:t>
            </a:r>
            <a:r>
              <a:rPr lang="zh-CN" altLang="en-US" sz="2000" dirty="0">
                <a:latin typeface="Arial" charset="0"/>
              </a:rPr>
              <a:t>算术和</a:t>
            </a:r>
          </a:p>
          <a:p>
            <a:pPr marL="342900" indent="-342900">
              <a:lnSpc>
                <a:spcPct val="120000"/>
              </a:lnSpc>
              <a:spcBef>
                <a:spcPct val="0"/>
              </a:spcBef>
              <a:buClr>
                <a:srgbClr val="3333FF"/>
              </a:buClr>
              <a:buFont typeface="Wingdings" pitchFamily="2" charset="2"/>
              <a:buNone/>
              <a:defRPr/>
            </a:pPr>
            <a:r>
              <a:rPr lang="zh-CN" altLang="en-US" sz="2000" dirty="0">
                <a:latin typeface="Arial" charset="0"/>
              </a:rPr>
              <a:t>               </a:t>
            </a:r>
            <a:r>
              <a:rPr lang="en-US" altLang="zh-CN" sz="2000" dirty="0">
                <a:latin typeface="Arial" charset="0"/>
              </a:rPr>
              <a:t>output </a:t>
            </a:r>
            <a:r>
              <a:rPr lang="en-US" altLang="zh-CN" sz="2000" dirty="0" err="1">
                <a:latin typeface="Arial" charset="0"/>
              </a:rPr>
              <a:t>cout</a:t>
            </a:r>
            <a:r>
              <a:rPr lang="en-US" altLang="zh-CN" sz="2000" dirty="0">
                <a:latin typeface="Arial" charset="0"/>
              </a:rPr>
              <a:t>;                                     //</a:t>
            </a:r>
            <a:r>
              <a:rPr lang="zh-CN" altLang="en-US" sz="2000" dirty="0">
                <a:latin typeface="Arial" charset="0"/>
              </a:rPr>
              <a:t>进位输出</a:t>
            </a:r>
          </a:p>
          <a:p>
            <a:pPr marL="342900" indent="-342900">
              <a:lnSpc>
                <a:spcPct val="120000"/>
              </a:lnSpc>
              <a:spcBef>
                <a:spcPct val="0"/>
              </a:spcBef>
              <a:buClr>
                <a:srgbClr val="3333FF"/>
              </a:buClr>
              <a:buFont typeface="Wingdings" pitchFamily="2" charset="2"/>
              <a:buNone/>
              <a:defRPr/>
            </a:pPr>
            <a:r>
              <a:rPr lang="zh-CN" altLang="en-US" sz="2000" dirty="0">
                <a:latin typeface="Arial" charset="0"/>
              </a:rPr>
              <a:t>               </a:t>
            </a:r>
            <a:r>
              <a:rPr lang="en-US" altLang="zh-CN" sz="2000" dirty="0">
                <a:latin typeface="Arial" charset="0"/>
              </a:rPr>
              <a:t>input[3:0] </a:t>
            </a:r>
            <a:r>
              <a:rPr lang="en-US" altLang="zh-CN" sz="2000" dirty="0" err="1">
                <a:latin typeface="Arial" charset="0"/>
              </a:rPr>
              <a:t>ina,inb</a:t>
            </a:r>
            <a:r>
              <a:rPr lang="en-US" altLang="zh-CN" sz="2000" dirty="0">
                <a:latin typeface="Arial" charset="0"/>
              </a:rPr>
              <a:t>;</a:t>
            </a:r>
          </a:p>
          <a:p>
            <a:pPr marL="342900" indent="-342900">
              <a:lnSpc>
                <a:spcPct val="120000"/>
              </a:lnSpc>
              <a:spcBef>
                <a:spcPct val="0"/>
              </a:spcBef>
              <a:buClr>
                <a:srgbClr val="3333FF"/>
              </a:buClr>
              <a:buFont typeface="Wingdings" pitchFamily="2" charset="2"/>
              <a:buNone/>
              <a:defRPr/>
            </a:pPr>
            <a:r>
              <a:rPr lang="en-US" altLang="zh-CN" sz="2000" dirty="0">
                <a:latin typeface="Arial" charset="0"/>
              </a:rPr>
              <a:t>               input </a:t>
            </a:r>
            <a:r>
              <a:rPr lang="en-US" altLang="zh-CN" sz="2000" dirty="0" err="1">
                <a:latin typeface="Arial" charset="0"/>
              </a:rPr>
              <a:t>cin</a:t>
            </a:r>
            <a:r>
              <a:rPr lang="en-US" altLang="zh-CN" sz="2000" dirty="0">
                <a:latin typeface="Arial" charset="0"/>
              </a:rPr>
              <a:t>;</a:t>
            </a:r>
          </a:p>
          <a:p>
            <a:pPr marL="342900" indent="-342900">
              <a:lnSpc>
                <a:spcPct val="120000"/>
              </a:lnSpc>
              <a:spcBef>
                <a:spcPct val="0"/>
              </a:spcBef>
              <a:buClr>
                <a:srgbClr val="3333FF"/>
              </a:buClr>
              <a:buFont typeface="Wingdings" pitchFamily="2" charset="2"/>
              <a:buNone/>
              <a:defRPr/>
            </a:pPr>
            <a:r>
              <a:rPr lang="en-US" altLang="zh-CN" sz="2000" dirty="0">
                <a:latin typeface="Arial" charset="0"/>
              </a:rPr>
              <a:t>               assign </a:t>
            </a:r>
            <a:r>
              <a:rPr lang="en-US" altLang="zh-CN" sz="2000" dirty="0">
                <a:solidFill>
                  <a:srgbClr val="CC0066"/>
                </a:solidFill>
                <a:latin typeface="Arial" charset="0"/>
              </a:rPr>
              <a:t>{</a:t>
            </a:r>
            <a:r>
              <a:rPr lang="en-US" altLang="zh-CN" sz="2000" dirty="0" err="1">
                <a:solidFill>
                  <a:srgbClr val="CC0066"/>
                </a:solidFill>
                <a:latin typeface="Arial" charset="0"/>
              </a:rPr>
              <a:t>cout,sum</a:t>
            </a:r>
            <a:r>
              <a:rPr lang="en-US" altLang="zh-CN" sz="2000" dirty="0">
                <a:solidFill>
                  <a:srgbClr val="CC0066"/>
                </a:solidFill>
                <a:latin typeface="Arial" charset="0"/>
              </a:rPr>
              <a:t>}</a:t>
            </a:r>
            <a:r>
              <a:rPr lang="en-US" altLang="zh-CN" sz="2000" dirty="0">
                <a:latin typeface="Arial" charset="0"/>
              </a:rPr>
              <a:t> = </a:t>
            </a:r>
            <a:r>
              <a:rPr lang="en-US" altLang="zh-CN" sz="2000" dirty="0" err="1">
                <a:latin typeface="Arial" charset="0"/>
              </a:rPr>
              <a:t>ina</a:t>
            </a:r>
            <a:r>
              <a:rPr lang="en-US" altLang="zh-CN" sz="2000" dirty="0">
                <a:latin typeface="Arial" charset="0"/>
              </a:rPr>
              <a:t> + </a:t>
            </a:r>
            <a:r>
              <a:rPr lang="en-US" altLang="zh-CN" sz="2000" dirty="0" err="1">
                <a:latin typeface="Arial" charset="0"/>
              </a:rPr>
              <a:t>inb</a:t>
            </a:r>
            <a:r>
              <a:rPr lang="en-US" altLang="zh-CN" sz="2000" dirty="0">
                <a:latin typeface="Arial" charset="0"/>
              </a:rPr>
              <a:t> +</a:t>
            </a:r>
            <a:r>
              <a:rPr lang="en-US" altLang="zh-CN" sz="2000" dirty="0" err="1">
                <a:latin typeface="Arial" charset="0"/>
              </a:rPr>
              <a:t>cin</a:t>
            </a:r>
            <a:r>
              <a:rPr lang="zh-CN" altLang="en-US" sz="2000" dirty="0">
                <a:latin typeface="Arial" charset="0"/>
              </a:rPr>
              <a:t>；</a:t>
            </a:r>
            <a:r>
              <a:rPr lang="en-US" altLang="zh-CN" sz="2000" dirty="0">
                <a:latin typeface="Arial" charset="0"/>
              </a:rPr>
              <a:t>//</a:t>
            </a:r>
            <a:r>
              <a:rPr lang="zh-CN" altLang="en-US" sz="2000" dirty="0">
                <a:latin typeface="Arial" charset="0"/>
              </a:rPr>
              <a:t>进位与算术和拼接在一起</a:t>
            </a:r>
          </a:p>
          <a:p>
            <a:pPr marL="342900" indent="-342900">
              <a:lnSpc>
                <a:spcPct val="120000"/>
              </a:lnSpc>
              <a:spcBef>
                <a:spcPct val="0"/>
              </a:spcBef>
              <a:buClr>
                <a:schemeClr val="accent5">
                  <a:lumMod val="25000"/>
                </a:schemeClr>
              </a:buClr>
              <a:buSzPct val="80000"/>
              <a:buFont typeface="Wingdings" pitchFamily="2" charset="2"/>
              <a:buChar char="u"/>
              <a:defRPr/>
            </a:pPr>
            <a:r>
              <a:rPr lang="zh-CN" altLang="en-US" sz="2200" dirty="0"/>
              <a:t>位拼接可以嵌套使用，或用重复法简化书写</a:t>
            </a:r>
            <a:endParaRPr lang="en-US" altLang="zh-CN" sz="2200" dirty="0"/>
          </a:p>
          <a:p>
            <a:pPr marL="342900" indent="-342900">
              <a:buClr>
                <a:srgbClr val="3333FF"/>
              </a:buClr>
              <a:buFont typeface="Wingdings" pitchFamily="2" charset="2"/>
              <a:buNone/>
              <a:defRPr/>
            </a:pPr>
            <a:r>
              <a:rPr lang="en-US" altLang="zh-CN" sz="2000" dirty="0">
                <a:solidFill>
                  <a:srgbClr val="FF3399"/>
                </a:solidFill>
                <a:latin typeface="Arial" charset="0"/>
              </a:rPr>
              <a:t>【</a:t>
            </a:r>
            <a:r>
              <a:rPr lang="zh-CN" altLang="en-US" sz="2000" dirty="0">
                <a:solidFill>
                  <a:srgbClr val="FF3399"/>
                </a:solidFill>
                <a:latin typeface="Arial" charset="0"/>
              </a:rPr>
              <a:t>例</a:t>
            </a:r>
            <a:r>
              <a:rPr kumimoji="1" lang="en-US" altLang="zh-CN" sz="2000" dirty="0">
                <a:solidFill>
                  <a:srgbClr val="FF0066"/>
                </a:solidFill>
                <a:latin typeface="Arial" charset="0"/>
              </a:rPr>
              <a:t>2.20 】</a:t>
            </a:r>
            <a:r>
              <a:rPr lang="en-US" altLang="zh-CN" sz="2000" dirty="0">
                <a:latin typeface="Arial" charset="0"/>
              </a:rPr>
              <a:t>{3{</a:t>
            </a:r>
            <a:r>
              <a:rPr lang="en-US" altLang="zh-CN" sz="2000" dirty="0" err="1">
                <a:latin typeface="Arial" charset="0"/>
              </a:rPr>
              <a:t>a,b</a:t>
            </a:r>
            <a:r>
              <a:rPr lang="en-US" altLang="zh-CN" sz="2000" dirty="0">
                <a:latin typeface="Arial" charset="0"/>
              </a:rPr>
              <a:t>[3:0]} }</a:t>
            </a:r>
          </a:p>
          <a:p>
            <a:pPr marL="342900" indent="-342900">
              <a:spcBef>
                <a:spcPct val="0"/>
              </a:spcBef>
              <a:buClr>
                <a:srgbClr val="3333FF"/>
              </a:buClr>
              <a:buFont typeface="Wingdings" pitchFamily="2" charset="2"/>
              <a:buNone/>
              <a:defRPr/>
            </a:pPr>
            <a:r>
              <a:rPr lang="en-US" altLang="zh-CN" sz="2000" dirty="0">
                <a:latin typeface="Arial" charset="0"/>
              </a:rPr>
              <a:t>     =</a:t>
            </a:r>
            <a:r>
              <a:rPr lang="en-US" altLang="zh-CN" sz="2000" dirty="0">
                <a:solidFill>
                  <a:srgbClr val="FF0066"/>
                </a:solidFill>
                <a:latin typeface="Arial" charset="0"/>
              </a:rPr>
              <a:t>{</a:t>
            </a:r>
            <a:r>
              <a:rPr lang="en-US" altLang="zh-CN" sz="2000" dirty="0">
                <a:latin typeface="Arial" charset="0"/>
              </a:rPr>
              <a:t> {</a:t>
            </a:r>
            <a:r>
              <a:rPr lang="en-US" altLang="zh-CN" sz="2000" dirty="0" err="1">
                <a:latin typeface="Arial" charset="0"/>
              </a:rPr>
              <a:t>a,b</a:t>
            </a:r>
            <a:r>
              <a:rPr lang="en-US" altLang="zh-CN" sz="2000" dirty="0">
                <a:latin typeface="Arial" charset="0"/>
              </a:rPr>
              <a:t>[3],b[2],b[1],b[0]}, {</a:t>
            </a:r>
            <a:r>
              <a:rPr lang="en-US" altLang="zh-CN" sz="2000" dirty="0" err="1">
                <a:latin typeface="Arial" charset="0"/>
              </a:rPr>
              <a:t>a,b</a:t>
            </a:r>
            <a:r>
              <a:rPr lang="en-US" altLang="zh-CN" sz="2000" dirty="0">
                <a:latin typeface="Arial" charset="0"/>
              </a:rPr>
              <a:t>[3],b[2],b[1],b[0]}, {</a:t>
            </a:r>
            <a:r>
              <a:rPr lang="en-US" altLang="zh-CN" sz="2000" dirty="0" err="1">
                <a:latin typeface="Arial" charset="0"/>
              </a:rPr>
              <a:t>a,b</a:t>
            </a:r>
            <a:r>
              <a:rPr lang="en-US" altLang="zh-CN" sz="2000" dirty="0">
                <a:latin typeface="Arial" charset="0"/>
              </a:rPr>
              <a:t>[3],b[2],b[1],b[0]}</a:t>
            </a:r>
            <a:r>
              <a:rPr lang="en-US" altLang="zh-CN" sz="2000" dirty="0">
                <a:solidFill>
                  <a:srgbClr val="FF0066"/>
                </a:solidFill>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9539"/>
                                        </p:tgtEl>
                                        <p:attrNameLst>
                                          <p:attrName>style.visibility</p:attrName>
                                        </p:attrNameLst>
                                      </p:cBhvr>
                                      <p:to>
                                        <p:strVal val="visible"/>
                                      </p:to>
                                    </p:set>
                                    <p:anim calcmode="lin" valueType="num">
                                      <p:cBhvr additive="base">
                                        <p:cTn id="7" dur="500" fill="hold"/>
                                        <p:tgtEl>
                                          <p:spTgt spid="449539"/>
                                        </p:tgtEl>
                                        <p:attrNameLst>
                                          <p:attrName>ppt_x</p:attrName>
                                        </p:attrNameLst>
                                      </p:cBhvr>
                                      <p:tavLst>
                                        <p:tav tm="0">
                                          <p:val>
                                            <p:strVal val="0-#ppt_w/2"/>
                                          </p:val>
                                        </p:tav>
                                        <p:tav tm="100000">
                                          <p:val>
                                            <p:strVal val="#ppt_x"/>
                                          </p:val>
                                        </p:tav>
                                      </p:tavLst>
                                    </p:anim>
                                    <p:anim calcmode="lin" valueType="num">
                                      <p:cBhvr additive="base">
                                        <p:cTn id="8" dur="500" fill="hold"/>
                                        <p:tgtEl>
                                          <p:spTgt spid="4495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449541"/>
                                        </p:tgtEl>
                                        <p:attrNameLst>
                                          <p:attrName>style.visibility</p:attrName>
                                        </p:attrNameLst>
                                      </p:cBhvr>
                                      <p:to>
                                        <p:strVal val="visible"/>
                                      </p:to>
                                    </p:set>
                                    <p:anim calcmode="lin" valueType="num">
                                      <p:cBhvr>
                                        <p:cTn id="13" dur="500" fill="hold"/>
                                        <p:tgtEl>
                                          <p:spTgt spid="449541"/>
                                        </p:tgtEl>
                                        <p:attrNameLst>
                                          <p:attrName>ppt_x</p:attrName>
                                        </p:attrNameLst>
                                      </p:cBhvr>
                                      <p:tavLst>
                                        <p:tav tm="0">
                                          <p:val>
                                            <p:strVal val="#ppt_x-#ppt_w/2"/>
                                          </p:val>
                                        </p:tav>
                                        <p:tav tm="100000">
                                          <p:val>
                                            <p:strVal val="#ppt_x"/>
                                          </p:val>
                                        </p:tav>
                                      </p:tavLst>
                                    </p:anim>
                                    <p:anim calcmode="lin" valueType="num">
                                      <p:cBhvr>
                                        <p:cTn id="14" dur="500" fill="hold"/>
                                        <p:tgtEl>
                                          <p:spTgt spid="449541"/>
                                        </p:tgtEl>
                                        <p:attrNameLst>
                                          <p:attrName>ppt_y</p:attrName>
                                        </p:attrNameLst>
                                      </p:cBhvr>
                                      <p:tavLst>
                                        <p:tav tm="0">
                                          <p:val>
                                            <p:strVal val="#ppt_y"/>
                                          </p:val>
                                        </p:tav>
                                        <p:tav tm="100000">
                                          <p:val>
                                            <p:strVal val="#ppt_y"/>
                                          </p:val>
                                        </p:tav>
                                      </p:tavLst>
                                    </p:anim>
                                    <p:anim calcmode="lin" valueType="num">
                                      <p:cBhvr>
                                        <p:cTn id="15" dur="500" fill="hold"/>
                                        <p:tgtEl>
                                          <p:spTgt spid="449541"/>
                                        </p:tgtEl>
                                        <p:attrNameLst>
                                          <p:attrName>ppt_w</p:attrName>
                                        </p:attrNameLst>
                                      </p:cBhvr>
                                      <p:tavLst>
                                        <p:tav tm="0">
                                          <p:val>
                                            <p:fltVal val="0"/>
                                          </p:val>
                                        </p:tav>
                                        <p:tav tm="100000">
                                          <p:val>
                                            <p:strVal val="#ppt_w"/>
                                          </p:val>
                                        </p:tav>
                                      </p:tavLst>
                                    </p:anim>
                                    <p:anim calcmode="lin" valueType="num">
                                      <p:cBhvr>
                                        <p:cTn id="16" dur="500" fill="hold"/>
                                        <p:tgtEl>
                                          <p:spTgt spid="449541"/>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9542"/>
                                        </p:tgtEl>
                                        <p:attrNameLst>
                                          <p:attrName>style.visibility</p:attrName>
                                        </p:attrNameLst>
                                      </p:cBhvr>
                                      <p:to>
                                        <p:strVal val="visible"/>
                                      </p:to>
                                    </p:set>
                                    <p:anim calcmode="lin" valueType="num">
                                      <p:cBhvr additive="base">
                                        <p:cTn id="21" dur="500" fill="hold"/>
                                        <p:tgtEl>
                                          <p:spTgt spid="449542"/>
                                        </p:tgtEl>
                                        <p:attrNameLst>
                                          <p:attrName>ppt_x</p:attrName>
                                        </p:attrNameLst>
                                      </p:cBhvr>
                                      <p:tavLst>
                                        <p:tav tm="0">
                                          <p:val>
                                            <p:strVal val="0-#ppt_w/2"/>
                                          </p:val>
                                        </p:tav>
                                        <p:tav tm="100000">
                                          <p:val>
                                            <p:strVal val="#ppt_x"/>
                                          </p:val>
                                        </p:tav>
                                      </p:tavLst>
                                    </p:anim>
                                    <p:anim calcmode="lin" valueType="num">
                                      <p:cBhvr additive="base">
                                        <p:cTn id="22" dur="500" fill="hold"/>
                                        <p:tgtEl>
                                          <p:spTgt spid="449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autoUpdateAnimBg="0"/>
      <p:bldP spid="449541" grpId="0" animBg="1" autoUpdateAnimBg="0"/>
      <p:bldP spid="44954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BCFC387-3749-4827-A9D3-5103EF6EB77C}" type="slidenum">
              <a:rPr lang="ko-KR" altLang="en-US" sz="1600" smtClean="0">
                <a:solidFill>
                  <a:schemeClr val="accent2"/>
                </a:solidFill>
                <a:latin typeface="Verdana" pitchFamily="34" charset="0"/>
                <a:ea typeface="Gulim" pitchFamily="34" charset="-127"/>
              </a:rPr>
              <a:pPr/>
              <a:t>4</a:t>
            </a:fld>
            <a:endParaRPr lang="en-US" altLang="ko-KR" sz="1600" smtClean="0">
              <a:solidFill>
                <a:schemeClr val="accent2"/>
              </a:solidFill>
              <a:latin typeface="Verdana" pitchFamily="34" charset="0"/>
              <a:ea typeface="Gulim" pitchFamily="34" charset="-127"/>
            </a:endParaRPr>
          </a:p>
        </p:txBody>
      </p:sp>
      <p:sp>
        <p:nvSpPr>
          <p:cNvPr id="18435" name="Rectangle 2"/>
          <p:cNvSpPr>
            <a:spLocks noGrp="1" noChangeArrowheads="1"/>
          </p:cNvSpPr>
          <p:nvPr>
            <p:ph type="title"/>
          </p:nvPr>
        </p:nvSpPr>
        <p:spPr>
          <a:xfrm>
            <a:off x="1746250" y="431800"/>
            <a:ext cx="3994150" cy="428625"/>
          </a:xfrm>
        </p:spPr>
        <p:txBody>
          <a:bodyPr/>
          <a:lstStyle/>
          <a:p>
            <a:r>
              <a:rPr lang="zh-CN" altLang="en-US" smtClean="0">
                <a:solidFill>
                  <a:srgbClr val="FFCC00"/>
                </a:solidFill>
                <a:latin typeface="Arial" charset="0"/>
                <a:ea typeface="黑体" pitchFamily="49" charset="-122"/>
              </a:rPr>
              <a:t>硬件描述语言简介</a:t>
            </a:r>
          </a:p>
        </p:txBody>
      </p:sp>
      <p:sp>
        <p:nvSpPr>
          <p:cNvPr id="377859" name="Rectangle 3"/>
          <p:cNvSpPr>
            <a:spLocks noGrp="1" noChangeArrowheads="1"/>
          </p:cNvSpPr>
          <p:nvPr>
            <p:ph type="body" idx="1"/>
          </p:nvPr>
        </p:nvSpPr>
        <p:spPr>
          <a:xfrm>
            <a:off x="396875" y="1211263"/>
            <a:ext cx="8461375" cy="1536700"/>
          </a:xfrm>
        </p:spPr>
        <p:txBody>
          <a:bodyPr/>
          <a:lstStyle/>
          <a:p>
            <a:pPr marL="265113" indent="-265113" algn="just">
              <a:lnSpc>
                <a:spcPct val="110000"/>
              </a:lnSpc>
              <a:spcBef>
                <a:spcPct val="5000"/>
              </a:spcBef>
            </a:pPr>
            <a:r>
              <a:rPr lang="zh-CN" altLang="en-US" sz="2000" smtClean="0">
                <a:solidFill>
                  <a:srgbClr val="FF0000"/>
                </a:solidFill>
                <a:latin typeface="Arial" charset="0"/>
                <a:ea typeface="楷体_GB2312" pitchFamily="49" charset="-122"/>
              </a:rPr>
              <a:t>硬件描述语言</a:t>
            </a:r>
            <a:r>
              <a:rPr lang="zh-CN" altLang="en-US" sz="2000" smtClean="0">
                <a:latin typeface="Arial" charset="0"/>
                <a:ea typeface="楷体_GB2312" pitchFamily="49" charset="-122"/>
              </a:rPr>
              <a:t>（</a:t>
            </a:r>
            <a:r>
              <a:rPr lang="en-US" altLang="zh-CN" sz="2000" smtClean="0">
                <a:latin typeface="Arial" charset="0"/>
                <a:ea typeface="楷体_GB2312" pitchFamily="49" charset="-122"/>
              </a:rPr>
              <a:t>Hradware Description Language ) </a:t>
            </a:r>
            <a:r>
              <a:rPr lang="zh-CN" altLang="en-US" sz="2000" smtClean="0">
                <a:latin typeface="Arial" charset="0"/>
                <a:ea typeface="楷体_GB2312" pitchFamily="49" charset="-122"/>
              </a:rPr>
              <a:t>是一种用形式化方法（即文本形式）来描述和设计数字电路和数字系统的高级模块化语言。它是设计人员和</a:t>
            </a:r>
            <a:r>
              <a:rPr lang="en-US" altLang="zh-CN" sz="2000" smtClean="0">
                <a:latin typeface="Arial" charset="0"/>
                <a:ea typeface="楷体_GB2312" pitchFamily="49" charset="-122"/>
              </a:rPr>
              <a:t>EDA</a:t>
            </a:r>
            <a:r>
              <a:rPr lang="zh-CN" altLang="en-US" sz="2000" smtClean="0">
                <a:latin typeface="Arial" charset="0"/>
                <a:ea typeface="楷体_GB2312" pitchFamily="49" charset="-122"/>
              </a:rPr>
              <a:t>工具之间的一个桥梁，主要用于编写</a:t>
            </a:r>
            <a:r>
              <a:rPr lang="zh-CN" altLang="en-US" sz="2000" smtClean="0">
                <a:solidFill>
                  <a:srgbClr val="CC0066"/>
                </a:solidFill>
                <a:latin typeface="Arial" charset="0"/>
                <a:ea typeface="楷体_GB2312" pitchFamily="49" charset="-122"/>
              </a:rPr>
              <a:t>设计文件</a:t>
            </a:r>
            <a:r>
              <a:rPr lang="zh-CN" altLang="en-US" sz="2000" smtClean="0">
                <a:latin typeface="Arial" charset="0"/>
                <a:ea typeface="楷体_GB2312" pitchFamily="49" charset="-122"/>
              </a:rPr>
              <a:t>，在</a:t>
            </a:r>
            <a:r>
              <a:rPr lang="en-US" altLang="zh-CN" sz="2000" smtClean="0">
                <a:latin typeface="Arial" charset="0"/>
                <a:ea typeface="楷体_GB2312" pitchFamily="49" charset="-122"/>
              </a:rPr>
              <a:t>EDA</a:t>
            </a:r>
            <a:r>
              <a:rPr lang="zh-CN" altLang="en-US" sz="2000" smtClean="0">
                <a:latin typeface="Arial" charset="0"/>
                <a:ea typeface="楷体_GB2312" pitchFamily="49" charset="-122"/>
              </a:rPr>
              <a:t>工具中建立电路模型；也用来编写</a:t>
            </a:r>
            <a:r>
              <a:rPr lang="zh-CN" altLang="en-US" sz="2000" smtClean="0">
                <a:solidFill>
                  <a:srgbClr val="CC0066"/>
                </a:solidFill>
                <a:latin typeface="Arial" charset="0"/>
                <a:ea typeface="楷体_GB2312" pitchFamily="49" charset="-122"/>
              </a:rPr>
              <a:t>测试文件</a:t>
            </a:r>
            <a:r>
              <a:rPr lang="zh-CN" altLang="en-US" sz="2000" smtClean="0">
                <a:latin typeface="Arial" charset="0"/>
                <a:ea typeface="楷体_GB2312" pitchFamily="49" charset="-122"/>
              </a:rPr>
              <a:t>进行仿真。</a:t>
            </a:r>
          </a:p>
        </p:txBody>
      </p:sp>
      <p:sp>
        <p:nvSpPr>
          <p:cNvPr id="377873" name="Rectangle 17"/>
          <p:cNvSpPr>
            <a:spLocks noChangeArrowheads="1"/>
          </p:cNvSpPr>
          <p:nvPr/>
        </p:nvSpPr>
        <p:spPr bwMode="auto">
          <a:xfrm>
            <a:off x="247650" y="2876550"/>
            <a:ext cx="1327150" cy="701675"/>
          </a:xfrm>
          <a:prstGeom prst="rect">
            <a:avLst/>
          </a:prstGeom>
          <a:solidFill>
            <a:srgbClr val="FF9933"/>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a:spAutoFit/>
          </a:bodyPr>
          <a:lstStyle/>
          <a:p>
            <a:pPr algn="l" eaLnBrk="1" hangingPunct="1">
              <a:lnSpc>
                <a:spcPct val="100000"/>
              </a:lnSpc>
              <a:spcBef>
                <a:spcPct val="0"/>
              </a:spcBef>
              <a:buClrTx/>
              <a:buFontTx/>
              <a:buNone/>
            </a:pPr>
            <a:r>
              <a:rPr kumimoji="1" lang="zh-CN" altLang="en-US" sz="2000">
                <a:solidFill>
                  <a:srgbClr val="000000"/>
                </a:solidFill>
                <a:latin typeface="Arial" charset="0"/>
                <a:ea typeface="楷体_GB2312" pitchFamily="49" charset="-122"/>
              </a:rPr>
              <a:t>用</a:t>
            </a:r>
            <a:r>
              <a:rPr kumimoji="1" lang="en-US" altLang="zh-CN" sz="2000">
                <a:solidFill>
                  <a:srgbClr val="000000"/>
                </a:solidFill>
                <a:latin typeface="Arial" charset="0"/>
                <a:ea typeface="楷体_GB2312" pitchFamily="49" charset="-122"/>
                <a:cs typeface="Times New Roman" pitchFamily="18" charset="0"/>
              </a:rPr>
              <a:t>HDL</a:t>
            </a:r>
            <a:r>
              <a:rPr kumimoji="1" lang="zh-CN" altLang="en-US" sz="2000">
                <a:solidFill>
                  <a:srgbClr val="000000"/>
                </a:solidFill>
                <a:latin typeface="Arial" charset="0"/>
                <a:ea typeface="楷体_GB2312" pitchFamily="49" charset="-122"/>
              </a:rPr>
              <a:t>描述设计</a:t>
            </a:r>
          </a:p>
        </p:txBody>
      </p:sp>
      <p:sp>
        <p:nvSpPr>
          <p:cNvPr id="377874" name="Rectangle 18"/>
          <p:cNvSpPr>
            <a:spLocks noChangeArrowheads="1"/>
          </p:cNvSpPr>
          <p:nvPr/>
        </p:nvSpPr>
        <p:spPr bwMode="auto">
          <a:xfrm>
            <a:off x="7213600" y="2974975"/>
            <a:ext cx="1319213" cy="430213"/>
          </a:xfrm>
          <a:prstGeom prst="rect">
            <a:avLst/>
          </a:prstGeom>
          <a:solidFill>
            <a:srgbClr val="FF9933"/>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编程下载</a:t>
            </a:r>
          </a:p>
        </p:txBody>
      </p:sp>
      <p:grpSp>
        <p:nvGrpSpPr>
          <p:cNvPr id="2" name="Group 19"/>
          <p:cNvGrpSpPr>
            <a:grpSpLocks/>
          </p:cNvGrpSpPr>
          <p:nvPr/>
        </p:nvGrpSpPr>
        <p:grpSpPr bwMode="auto">
          <a:xfrm>
            <a:off x="1579563" y="2674938"/>
            <a:ext cx="1260475" cy="546100"/>
            <a:chOff x="740" y="2690"/>
            <a:chExt cx="960" cy="334"/>
          </a:xfrm>
        </p:grpSpPr>
        <p:sp>
          <p:nvSpPr>
            <p:cNvPr id="18447" name="Rectangle 20"/>
            <p:cNvSpPr>
              <a:spLocks noChangeArrowheads="1"/>
            </p:cNvSpPr>
            <p:nvPr/>
          </p:nvSpPr>
          <p:spPr bwMode="auto">
            <a:xfrm>
              <a:off x="758" y="2690"/>
              <a:ext cx="942"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en-US" altLang="zh-CN" sz="2000">
                  <a:solidFill>
                    <a:srgbClr val="CC0066"/>
                  </a:solidFill>
                  <a:latin typeface="华文楷体" pitchFamily="2" charset="-122"/>
                  <a:ea typeface="华文楷体" pitchFamily="2" charset="-122"/>
                </a:rPr>
                <a:t>EDA</a:t>
              </a:r>
              <a:r>
                <a:rPr kumimoji="1" lang="zh-CN" altLang="en-US" sz="2000">
                  <a:solidFill>
                    <a:srgbClr val="CC0066"/>
                  </a:solidFill>
                  <a:latin typeface="华文楷体" pitchFamily="2" charset="-122"/>
                  <a:ea typeface="华文楷体" pitchFamily="2" charset="-122"/>
                </a:rPr>
                <a:t>工具</a:t>
              </a:r>
            </a:p>
          </p:txBody>
        </p:sp>
        <p:sp>
          <p:nvSpPr>
            <p:cNvPr id="18448" name="Line 21"/>
            <p:cNvSpPr>
              <a:spLocks noChangeShapeType="1"/>
            </p:cNvSpPr>
            <p:nvPr/>
          </p:nvSpPr>
          <p:spPr bwMode="auto">
            <a:xfrm>
              <a:off x="740" y="3024"/>
              <a:ext cx="912"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22"/>
          <p:cNvGrpSpPr>
            <a:grpSpLocks/>
          </p:cNvGrpSpPr>
          <p:nvPr/>
        </p:nvGrpSpPr>
        <p:grpSpPr bwMode="auto">
          <a:xfrm>
            <a:off x="2790825" y="2974975"/>
            <a:ext cx="2286000" cy="430213"/>
            <a:chOff x="1700" y="2880"/>
            <a:chExt cx="1440" cy="271"/>
          </a:xfrm>
        </p:grpSpPr>
        <p:sp>
          <p:nvSpPr>
            <p:cNvPr id="18445" name="Rectangle 23"/>
            <p:cNvSpPr>
              <a:spLocks noChangeArrowheads="1"/>
            </p:cNvSpPr>
            <p:nvPr/>
          </p:nvSpPr>
          <p:spPr bwMode="auto">
            <a:xfrm>
              <a:off x="1700" y="2880"/>
              <a:ext cx="1010" cy="271"/>
            </a:xfrm>
            <a:prstGeom prst="rect">
              <a:avLst/>
            </a:prstGeom>
            <a:solidFill>
              <a:srgbClr val="00E4A8"/>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综合、仿真</a:t>
              </a:r>
            </a:p>
          </p:txBody>
        </p:sp>
        <p:sp>
          <p:nvSpPr>
            <p:cNvPr id="18446" name="Line 24"/>
            <p:cNvSpPr>
              <a:spLocks noChangeShapeType="1"/>
            </p:cNvSpPr>
            <p:nvPr/>
          </p:nvSpPr>
          <p:spPr bwMode="auto">
            <a:xfrm>
              <a:off x="2804" y="3024"/>
              <a:ext cx="336"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 name="Group 25"/>
          <p:cNvGrpSpPr>
            <a:grpSpLocks/>
          </p:cNvGrpSpPr>
          <p:nvPr/>
        </p:nvGrpSpPr>
        <p:grpSpPr bwMode="auto">
          <a:xfrm>
            <a:off x="5076825" y="2974975"/>
            <a:ext cx="2133600" cy="430213"/>
            <a:chOff x="3140" y="2880"/>
            <a:chExt cx="1344" cy="271"/>
          </a:xfrm>
        </p:grpSpPr>
        <p:sp>
          <p:nvSpPr>
            <p:cNvPr id="18443" name="Line 26"/>
            <p:cNvSpPr>
              <a:spLocks noChangeShapeType="1"/>
            </p:cNvSpPr>
            <p:nvPr/>
          </p:nvSpPr>
          <p:spPr bwMode="auto">
            <a:xfrm>
              <a:off x="4100" y="3024"/>
              <a:ext cx="38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44" name="Rectangle 27"/>
            <p:cNvSpPr>
              <a:spLocks noChangeArrowheads="1"/>
            </p:cNvSpPr>
            <p:nvPr/>
          </p:nvSpPr>
          <p:spPr bwMode="auto">
            <a:xfrm>
              <a:off x="3140" y="2880"/>
              <a:ext cx="831" cy="271"/>
            </a:xfrm>
            <a:prstGeom prst="rect">
              <a:avLst/>
            </a:prstGeom>
            <a:solidFill>
              <a:srgbClr val="00E4A8"/>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spAutoFit/>
            </a:bodyPr>
            <a:lstStyle/>
            <a:p>
              <a:pPr algn="l" eaLnBrk="1" hangingPunct="1">
                <a:lnSpc>
                  <a:spcPct val="100000"/>
                </a:lnSpc>
                <a:spcBef>
                  <a:spcPct val="0"/>
                </a:spcBef>
                <a:buClrTx/>
                <a:buFontTx/>
                <a:buNone/>
              </a:pPr>
              <a:r>
                <a:rPr kumimoji="1" lang="zh-CN" altLang="en-US" sz="2200">
                  <a:solidFill>
                    <a:srgbClr val="000000"/>
                  </a:solidFill>
                  <a:latin typeface="楷体_GB2312" pitchFamily="49" charset="-122"/>
                  <a:ea typeface="楷体_GB2312" pitchFamily="49" charset="-122"/>
                </a:rPr>
                <a:t>目标文件</a:t>
              </a:r>
            </a:p>
          </p:txBody>
        </p:sp>
      </p:grpSp>
      <p:sp>
        <p:nvSpPr>
          <p:cNvPr id="377885" name="Rectangle 29"/>
          <p:cNvSpPr>
            <a:spLocks noChangeArrowheads="1"/>
          </p:cNvSpPr>
          <p:nvPr/>
        </p:nvSpPr>
        <p:spPr bwMode="auto">
          <a:xfrm>
            <a:off x="422275" y="3776663"/>
            <a:ext cx="8461375"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65113" indent="-265113">
              <a:spcBef>
                <a:spcPct val="5000"/>
              </a:spcBef>
              <a:buClr>
                <a:schemeClr val="bg2"/>
              </a:buClr>
              <a:buFont typeface="Wingdings" pitchFamily="2" charset="2"/>
              <a:buChar char="v"/>
            </a:pPr>
            <a:r>
              <a:rPr lang="en-US" altLang="zh-CN" sz="2000">
                <a:latin typeface="Arial" charset="0"/>
              </a:rPr>
              <a:t>HDL</a:t>
            </a:r>
            <a:r>
              <a:rPr lang="zh-CN" altLang="en-US" sz="2000">
                <a:latin typeface="Arial" charset="0"/>
              </a:rPr>
              <a:t>发展至今已有近三十年的历史，到</a:t>
            </a:r>
            <a:r>
              <a:rPr lang="en-US" altLang="zh-CN" sz="2000">
                <a:latin typeface="Arial" charset="0"/>
              </a:rPr>
              <a:t>20</a:t>
            </a:r>
            <a:r>
              <a:rPr lang="zh-CN" altLang="en-US" sz="2000">
                <a:latin typeface="Arial" charset="0"/>
              </a:rPr>
              <a:t>世纪</a:t>
            </a:r>
            <a:r>
              <a:rPr lang="en-US" altLang="zh-CN" sz="2000">
                <a:latin typeface="Arial" charset="0"/>
              </a:rPr>
              <a:t>80</a:t>
            </a:r>
            <a:r>
              <a:rPr lang="zh-CN" altLang="en-US" sz="2000">
                <a:latin typeface="Arial" charset="0"/>
              </a:rPr>
              <a:t>年代，已出现了数十种硬件描述语言。</a:t>
            </a:r>
            <a:r>
              <a:rPr lang="en-US" altLang="zh-CN" sz="2000">
                <a:latin typeface="Arial" charset="0"/>
              </a:rPr>
              <a:t>80</a:t>
            </a:r>
            <a:r>
              <a:rPr lang="zh-CN" altLang="en-US" sz="2000">
                <a:latin typeface="Arial" charset="0"/>
              </a:rPr>
              <a:t>年代后期， </a:t>
            </a:r>
            <a:r>
              <a:rPr lang="en-US" altLang="zh-CN" sz="2000">
                <a:latin typeface="Arial" charset="0"/>
              </a:rPr>
              <a:t>HDL</a:t>
            </a:r>
            <a:r>
              <a:rPr lang="zh-CN" altLang="en-US" sz="2000">
                <a:latin typeface="Arial" charset="0"/>
              </a:rPr>
              <a:t>向着标准化、集成化的方向发展，最终</a:t>
            </a:r>
            <a:r>
              <a:rPr lang="en-US" altLang="zh-CN" sz="2000">
                <a:latin typeface="Arial" charset="0"/>
              </a:rPr>
              <a:t>VHDL</a:t>
            </a:r>
            <a:r>
              <a:rPr lang="zh-CN" altLang="en-US" sz="2000">
                <a:latin typeface="Arial" charset="0"/>
              </a:rPr>
              <a:t>、</a:t>
            </a:r>
            <a:r>
              <a:rPr lang="en-US" altLang="zh-CN" sz="2000">
                <a:latin typeface="Arial" charset="0"/>
              </a:rPr>
              <a:t>Verilog HDL</a:t>
            </a:r>
            <a:r>
              <a:rPr lang="zh-CN" altLang="en-US" sz="2000">
                <a:latin typeface="Arial" charset="0"/>
              </a:rPr>
              <a:t>先后成为</a:t>
            </a:r>
            <a:r>
              <a:rPr lang="en-US" altLang="zh-CN" sz="2000">
                <a:latin typeface="Arial" charset="0"/>
              </a:rPr>
              <a:t>IEEE</a:t>
            </a:r>
            <a:r>
              <a:rPr lang="zh-CN" altLang="en-US" sz="2000">
                <a:latin typeface="Arial" charset="0"/>
              </a:rPr>
              <a:t>标准。 </a:t>
            </a:r>
          </a:p>
          <a:p>
            <a:pPr marL="722313" lvl="1" indent="-277813" algn="l">
              <a:spcBef>
                <a:spcPct val="0"/>
              </a:spcBef>
              <a:buClr>
                <a:srgbClr val="006666"/>
              </a:buClr>
              <a:buSzPct val="110000"/>
              <a:buFont typeface="Wingdings" pitchFamily="2" charset="2"/>
              <a:buChar char="w"/>
            </a:pPr>
            <a:r>
              <a:rPr lang="en-US" altLang="zh-CN" sz="2000">
                <a:solidFill>
                  <a:srgbClr val="FF0000"/>
                </a:solidFill>
                <a:latin typeface="Arial" charset="0"/>
              </a:rPr>
              <a:t>VHDL</a:t>
            </a:r>
            <a:r>
              <a:rPr lang="en-US" altLang="zh-CN">
                <a:solidFill>
                  <a:schemeClr val="hlink"/>
                </a:solidFill>
                <a:latin typeface="方正姚体" pitchFamily="2" charset="-122"/>
                <a:ea typeface="方正姚体" pitchFamily="2" charset="-122"/>
              </a:rPr>
              <a:t> </a:t>
            </a:r>
            <a:r>
              <a:rPr lang="zh-CN" altLang="en-US" sz="2000">
                <a:latin typeface="Arial" charset="0"/>
              </a:rPr>
              <a:t>：</a:t>
            </a:r>
            <a:r>
              <a:rPr lang="en-US" altLang="zh-CN" sz="2000">
                <a:latin typeface="Arial" charset="0"/>
              </a:rPr>
              <a:t>VHSIC Hardware Description Language</a:t>
            </a:r>
            <a:r>
              <a:rPr lang="zh-CN" altLang="en-US" sz="2000">
                <a:latin typeface="Arial" charset="0"/>
              </a:rPr>
              <a:t>（</a:t>
            </a:r>
            <a:r>
              <a:rPr lang="en-US" altLang="zh-CN" sz="2000">
                <a:latin typeface="Arial" charset="0"/>
              </a:rPr>
              <a:t>VHSIC——Very High Speed Integrated Circuits</a:t>
            </a:r>
            <a:r>
              <a:rPr lang="zh-CN" altLang="en-US" sz="2000">
                <a:latin typeface="Arial" charset="0"/>
              </a:rPr>
              <a:t>），甚高速集成电路的硬件描述语言，来源于美国军方，</a:t>
            </a:r>
            <a:r>
              <a:rPr lang="en-US" altLang="zh-CN" sz="2000">
                <a:latin typeface="Arial" charset="0"/>
              </a:rPr>
              <a:t>1987</a:t>
            </a:r>
            <a:r>
              <a:rPr lang="zh-CN" altLang="en-US" sz="2000">
                <a:latin typeface="Arial" charset="0"/>
              </a:rPr>
              <a:t>年成为</a:t>
            </a:r>
            <a:r>
              <a:rPr lang="en-US" altLang="zh-CN" sz="2000">
                <a:latin typeface="Arial" charset="0"/>
              </a:rPr>
              <a:t>IEEE</a:t>
            </a:r>
            <a:r>
              <a:rPr lang="zh-CN" altLang="en-US" sz="2000">
                <a:latin typeface="Arial" charset="0"/>
              </a:rPr>
              <a:t>标准。目前标准化程度最高的一种</a:t>
            </a:r>
            <a:r>
              <a:rPr lang="en-US" altLang="zh-CN" sz="2000">
                <a:latin typeface="Arial" charset="0"/>
              </a:rPr>
              <a:t>HDL</a:t>
            </a:r>
            <a:r>
              <a:rPr lang="zh-CN" altLang="en-US" sz="2000">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59"/>
                                        </p:tgtEl>
                                        <p:attrNameLst>
                                          <p:attrName>style.visibility</p:attrName>
                                        </p:attrNameLst>
                                      </p:cBhvr>
                                      <p:to>
                                        <p:strVal val="visible"/>
                                      </p:to>
                                    </p:set>
                                    <p:anim calcmode="lin" valueType="num">
                                      <p:cBhvr additive="base">
                                        <p:cTn id="7" dur="500" fill="hold"/>
                                        <p:tgtEl>
                                          <p:spTgt spid="377859"/>
                                        </p:tgtEl>
                                        <p:attrNameLst>
                                          <p:attrName>ppt_x</p:attrName>
                                        </p:attrNameLst>
                                      </p:cBhvr>
                                      <p:tavLst>
                                        <p:tav tm="0">
                                          <p:val>
                                            <p:strVal val="0-#ppt_w/2"/>
                                          </p:val>
                                        </p:tav>
                                        <p:tav tm="100000">
                                          <p:val>
                                            <p:strVal val="#ppt_x"/>
                                          </p:val>
                                        </p:tav>
                                      </p:tavLst>
                                    </p:anim>
                                    <p:anim calcmode="lin" valueType="num">
                                      <p:cBhvr additive="base">
                                        <p:cTn id="8"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7873"/>
                                        </p:tgtEl>
                                        <p:attrNameLst>
                                          <p:attrName>style.visibility</p:attrName>
                                        </p:attrNameLst>
                                      </p:cBhvr>
                                      <p:to>
                                        <p:strVal val="visible"/>
                                      </p:to>
                                    </p:set>
                                    <p:animEffect transition="in" filter="wipe(left)">
                                      <p:cBhvr>
                                        <p:cTn id="13" dur="500"/>
                                        <p:tgtEl>
                                          <p:spTgt spid="3778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77874"/>
                                        </p:tgtEl>
                                        <p:attrNameLst>
                                          <p:attrName>style.visibility</p:attrName>
                                        </p:attrNameLst>
                                      </p:cBhvr>
                                      <p:to>
                                        <p:strVal val="visible"/>
                                      </p:to>
                                    </p:set>
                                    <p:animEffect transition="in" filter="wipe(left)">
                                      <p:cBhvr>
                                        <p:cTn id="33" dur="500"/>
                                        <p:tgtEl>
                                          <p:spTgt spid="3778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77885"/>
                                        </p:tgtEl>
                                        <p:attrNameLst>
                                          <p:attrName>style.visibility</p:attrName>
                                        </p:attrNameLst>
                                      </p:cBhvr>
                                      <p:to>
                                        <p:strVal val="visible"/>
                                      </p:to>
                                    </p:set>
                                    <p:anim calcmode="lin" valueType="num">
                                      <p:cBhvr additive="base">
                                        <p:cTn id="38" dur="500" fill="hold"/>
                                        <p:tgtEl>
                                          <p:spTgt spid="377885"/>
                                        </p:tgtEl>
                                        <p:attrNameLst>
                                          <p:attrName>ppt_x</p:attrName>
                                        </p:attrNameLst>
                                      </p:cBhvr>
                                      <p:tavLst>
                                        <p:tav tm="0">
                                          <p:val>
                                            <p:strVal val="0-#ppt_w/2"/>
                                          </p:val>
                                        </p:tav>
                                        <p:tav tm="100000">
                                          <p:val>
                                            <p:strVal val="#ppt_x"/>
                                          </p:val>
                                        </p:tav>
                                      </p:tavLst>
                                    </p:anim>
                                    <p:anim calcmode="lin" valueType="num">
                                      <p:cBhvr additive="base">
                                        <p:cTn id="39" dur="500" fill="hold"/>
                                        <p:tgtEl>
                                          <p:spTgt spid="377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utoUpdateAnimBg="0"/>
      <p:bldP spid="377873" grpId="0" animBg="1" autoUpdateAnimBg="0"/>
      <p:bldP spid="377874" grpId="0" animBg="1" autoUpdateAnimBg="0"/>
      <p:bldP spid="37788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299321F-7216-4A63-BE53-93AB290747B3}" type="slidenum">
              <a:rPr lang="ko-KR" altLang="en-US" sz="1600" smtClean="0">
                <a:solidFill>
                  <a:schemeClr val="accent2"/>
                </a:solidFill>
                <a:latin typeface="Verdana" pitchFamily="34" charset="0"/>
                <a:ea typeface="Gulim" pitchFamily="34" charset="-127"/>
              </a:rPr>
              <a:pPr/>
              <a:t>40</a:t>
            </a:fld>
            <a:endParaRPr lang="en-US" altLang="ko-KR" sz="1600" smtClean="0">
              <a:solidFill>
                <a:schemeClr val="accent2"/>
              </a:solidFill>
              <a:latin typeface="Verdana" pitchFamily="34" charset="0"/>
              <a:ea typeface="Gulim" pitchFamily="34" charset="-127"/>
            </a:endParaRPr>
          </a:p>
        </p:txBody>
      </p:sp>
      <p:sp>
        <p:nvSpPr>
          <p:cNvPr id="55299" name="Rectangle 2"/>
          <p:cNvSpPr>
            <a:spLocks noGrp="1" noChangeArrowheads="1"/>
          </p:cNvSpPr>
          <p:nvPr>
            <p:ph type="title"/>
          </p:nvPr>
        </p:nvSpPr>
        <p:spPr>
          <a:xfrm>
            <a:off x="1763713" y="230188"/>
            <a:ext cx="7772400" cy="677862"/>
          </a:xfrm>
        </p:spPr>
        <p:txBody>
          <a:bodyPr/>
          <a:lstStyle/>
          <a:p>
            <a:r>
              <a:rPr lang="zh-CN" altLang="en-US" smtClean="0">
                <a:solidFill>
                  <a:srgbClr val="FFCC00"/>
                </a:solidFill>
                <a:latin typeface="Arial" charset="0"/>
                <a:ea typeface="黑体" pitchFamily="49" charset="-122"/>
              </a:rPr>
              <a:t>运算符的优先级</a:t>
            </a:r>
          </a:p>
        </p:txBody>
      </p:sp>
      <p:sp>
        <p:nvSpPr>
          <p:cNvPr id="55300" name="Rectangle 3"/>
          <p:cNvSpPr>
            <a:spLocks noChangeArrowheads="1"/>
          </p:cNvSpPr>
          <p:nvPr/>
        </p:nvSpPr>
        <p:spPr bwMode="auto">
          <a:xfrm>
            <a:off x="5181600" y="2849563"/>
            <a:ext cx="3200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endParaRPr lang="zh-CN" altLang="en-US"/>
          </a:p>
        </p:txBody>
      </p:sp>
      <p:graphicFrame>
        <p:nvGraphicFramePr>
          <p:cNvPr id="451638" name="Group 54"/>
          <p:cNvGraphicFramePr>
            <a:graphicFrameLocks noGrp="1"/>
          </p:cNvGraphicFramePr>
          <p:nvPr/>
        </p:nvGraphicFramePr>
        <p:xfrm>
          <a:off x="296863" y="1412875"/>
          <a:ext cx="5481637" cy="4667252"/>
        </p:xfrm>
        <a:graphic>
          <a:graphicData uri="http://schemas.openxmlformats.org/drawingml/2006/table">
            <a:tbl>
              <a:tblPr/>
              <a:tblGrid>
                <a:gridCol w="1897062"/>
                <a:gridCol w="2443163"/>
                <a:gridCol w="1141412"/>
              </a:tblGrid>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类  别</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运  算  符</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优先级</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412">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逻辑非、按位取反</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1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高</a:t>
                      </a: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低</a:t>
                      </a:r>
                    </a:p>
                  </a:txBody>
                  <a:tcPr marL="30724" marR="30724" marT="15364" marB="153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335570">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算术运算符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  </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移位运算符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&lt;&lt;  &gt;&gt;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关系运算符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&lt;  &lt;=  &gt;  &gt;=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等式运算符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  ! =  ===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缩减运算符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&amp;  ~&amp;</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  ~|</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逻辑运算符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&amp;&amp;</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r h="335570">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条件运算符</a:t>
                      </a:r>
                    </a:p>
                  </a:txBody>
                  <a:tcPr marL="30724" marR="30724" marT="15364" marB="153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a:t>
                      </a:r>
                    </a:p>
                  </a:txBody>
                  <a:tcPr marL="30724" marR="30724" marT="15364" marB="153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tr>
            </a:tbl>
          </a:graphicData>
        </a:graphic>
      </p:graphicFrame>
      <p:sp>
        <p:nvSpPr>
          <p:cNvPr id="451632" name="Text Box 48"/>
          <p:cNvSpPr txBox="1">
            <a:spLocks noChangeArrowheads="1"/>
          </p:cNvSpPr>
          <p:nvPr/>
        </p:nvSpPr>
        <p:spPr bwMode="auto">
          <a:xfrm>
            <a:off x="6027738" y="2693988"/>
            <a:ext cx="2947987" cy="29368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marL="195263" indent="-195263">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
                <a:schemeClr val="hlink"/>
              </a:buClr>
              <a:buSzPct val="80000"/>
              <a:buFont typeface="Wingdings" pitchFamily="2" charset="2"/>
              <a:buChar char="v"/>
            </a:pPr>
            <a:r>
              <a:rPr lang="zh-CN" altLang="en-US" sz="2200">
                <a:latin typeface="楷体_GB2312" pitchFamily="49" charset="-122"/>
                <a:ea typeface="楷体_GB2312" pitchFamily="49" charset="-122"/>
              </a:rPr>
              <a:t>为避免错误，提高程序的可读性，建议使用</a:t>
            </a:r>
            <a:r>
              <a:rPr lang="zh-CN" altLang="en-US" sz="2200">
                <a:solidFill>
                  <a:srgbClr val="CC0066"/>
                </a:solidFill>
                <a:latin typeface="楷体_GB2312" pitchFamily="49" charset="-122"/>
                <a:ea typeface="楷体_GB2312" pitchFamily="49" charset="-122"/>
              </a:rPr>
              <a:t>括号</a:t>
            </a:r>
            <a:r>
              <a:rPr lang="zh-CN" altLang="en-US" sz="2200">
                <a:latin typeface="楷体_GB2312" pitchFamily="49" charset="-122"/>
                <a:ea typeface="楷体_GB2312" pitchFamily="49" charset="-122"/>
              </a:rPr>
              <a:t>来控制运算的优先级！</a:t>
            </a:r>
          </a:p>
          <a:p>
            <a:pPr algn="l" eaLnBrk="1" hangingPunct="1">
              <a:lnSpc>
                <a:spcPct val="120000"/>
              </a:lnSpc>
              <a:spcBef>
                <a:spcPct val="0"/>
              </a:spcBef>
              <a:buClr>
                <a:srgbClr val="FF0000"/>
              </a:buClr>
              <a:buSzPct val="80000"/>
              <a:buFont typeface="Wingdings"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zh-CN" altLang="en-US" sz="2200" b="0">
                <a:latin typeface="Arial" charset="0"/>
              </a:rPr>
              <a:t>（</a:t>
            </a:r>
            <a:r>
              <a:rPr lang="en-US" altLang="zh-CN" sz="2200" b="0">
                <a:latin typeface="Arial" charset="0"/>
              </a:rPr>
              <a:t>a&gt;b)&amp;&amp;(b&gt;c) </a:t>
            </a:r>
          </a:p>
          <a:p>
            <a:pPr algn="l" eaLnBrk="1" hangingPunct="1">
              <a:lnSpc>
                <a:spcPct val="120000"/>
              </a:lnSpc>
              <a:spcBef>
                <a:spcPct val="0"/>
              </a:spcBef>
              <a:buClr>
                <a:srgbClr val="FF0000"/>
              </a:buClr>
              <a:buSzPct val="80000"/>
              <a:buFont typeface="Wingdings" pitchFamily="2" charset="2"/>
              <a:buNone/>
            </a:pPr>
            <a:r>
              <a:rPr lang="en-US" altLang="zh-CN" sz="2200" b="0">
                <a:latin typeface="Arial" charset="0"/>
              </a:rPr>
              <a:t>        </a:t>
            </a:r>
            <a:r>
              <a:rPr lang="zh-CN" altLang="en-US" sz="2200" b="0">
                <a:latin typeface="Arial" charset="0"/>
              </a:rPr>
              <a:t>（</a:t>
            </a:r>
            <a:r>
              <a:rPr lang="en-US" altLang="zh-CN" sz="2200" b="0">
                <a:latin typeface="Arial" charset="0"/>
              </a:rPr>
              <a:t>a= =b)||(x= = y) </a:t>
            </a:r>
          </a:p>
          <a:p>
            <a:pPr algn="l" eaLnBrk="1" hangingPunct="1">
              <a:lnSpc>
                <a:spcPct val="120000"/>
              </a:lnSpc>
              <a:spcBef>
                <a:spcPct val="0"/>
              </a:spcBef>
              <a:buClr>
                <a:srgbClr val="FF0000"/>
              </a:buClr>
              <a:buSzPct val="80000"/>
              <a:buFont typeface="Wingdings" pitchFamily="2" charset="2"/>
              <a:buNone/>
            </a:pPr>
            <a:r>
              <a:rPr lang="en-US" altLang="zh-CN" sz="2200" b="0">
                <a:latin typeface="Arial" charset="0"/>
              </a:rPr>
              <a:t>        </a:t>
            </a:r>
            <a:r>
              <a:rPr lang="zh-CN" altLang="en-US" sz="2200" b="0">
                <a:latin typeface="Arial" charset="0"/>
              </a:rPr>
              <a:t>（</a:t>
            </a:r>
            <a:r>
              <a:rPr lang="en-US" altLang="zh-CN" sz="2200" b="0">
                <a:latin typeface="Arial" charset="0"/>
              </a:rPr>
              <a:t>!a)||(a&gt;b)</a:t>
            </a:r>
          </a:p>
        </p:txBody>
      </p:sp>
      <p:sp>
        <p:nvSpPr>
          <p:cNvPr id="451633" name="Line 49"/>
          <p:cNvSpPr>
            <a:spLocks noChangeShapeType="1"/>
          </p:cNvSpPr>
          <p:nvPr/>
        </p:nvSpPr>
        <p:spPr bwMode="auto">
          <a:xfrm>
            <a:off x="5184775" y="2205038"/>
            <a:ext cx="0" cy="3141662"/>
          </a:xfrm>
          <a:prstGeom prst="line">
            <a:avLst/>
          </a:prstGeom>
          <a:noFill/>
          <a:ln w="22225">
            <a:solidFill>
              <a:srgbClr val="FF3399"/>
            </a:solidFill>
            <a:round/>
            <a:headEnd/>
            <a:tailEnd type="triangle" w="med" len="med"/>
          </a:ln>
          <a:extLst>
            <a:ext uri="{909E8E84-426E-40DD-AFC4-6F175D3DCCD1}">
              <a14:hiddenFill xmlns:a14="http://schemas.microsoft.com/office/drawing/2010/main" xmlns="">
                <a:noFill/>
              </a14:hiddenFill>
            </a:ext>
          </a:extLst>
        </p:spPr>
        <p:txBody>
          <a:bodyPr anchor="b"/>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51633"/>
                                        </p:tgtEl>
                                        <p:attrNameLst>
                                          <p:attrName>style.visibility</p:attrName>
                                        </p:attrNameLst>
                                      </p:cBhvr>
                                      <p:to>
                                        <p:strVal val="visible"/>
                                      </p:to>
                                    </p:set>
                                    <p:anim calcmode="lin" valueType="num">
                                      <p:cBhvr>
                                        <p:cTn id="7" dur="500" fill="hold"/>
                                        <p:tgtEl>
                                          <p:spTgt spid="451633"/>
                                        </p:tgtEl>
                                        <p:attrNameLst>
                                          <p:attrName>ppt_x</p:attrName>
                                        </p:attrNameLst>
                                      </p:cBhvr>
                                      <p:tavLst>
                                        <p:tav tm="0">
                                          <p:val>
                                            <p:strVal val="#ppt_x"/>
                                          </p:val>
                                        </p:tav>
                                        <p:tav tm="100000">
                                          <p:val>
                                            <p:strVal val="#ppt_x"/>
                                          </p:val>
                                        </p:tav>
                                      </p:tavLst>
                                    </p:anim>
                                    <p:anim calcmode="lin" valueType="num">
                                      <p:cBhvr>
                                        <p:cTn id="8" dur="500" fill="hold"/>
                                        <p:tgtEl>
                                          <p:spTgt spid="451633"/>
                                        </p:tgtEl>
                                        <p:attrNameLst>
                                          <p:attrName>ppt_y</p:attrName>
                                        </p:attrNameLst>
                                      </p:cBhvr>
                                      <p:tavLst>
                                        <p:tav tm="0">
                                          <p:val>
                                            <p:strVal val="#ppt_y-#ppt_h/2"/>
                                          </p:val>
                                        </p:tav>
                                        <p:tav tm="100000">
                                          <p:val>
                                            <p:strVal val="#ppt_y"/>
                                          </p:val>
                                        </p:tav>
                                      </p:tavLst>
                                    </p:anim>
                                    <p:anim calcmode="lin" valueType="num">
                                      <p:cBhvr>
                                        <p:cTn id="9" dur="500" fill="hold"/>
                                        <p:tgtEl>
                                          <p:spTgt spid="451633"/>
                                        </p:tgtEl>
                                        <p:attrNameLst>
                                          <p:attrName>ppt_w</p:attrName>
                                        </p:attrNameLst>
                                      </p:cBhvr>
                                      <p:tavLst>
                                        <p:tav tm="0">
                                          <p:val>
                                            <p:strVal val="#ppt_w"/>
                                          </p:val>
                                        </p:tav>
                                        <p:tav tm="100000">
                                          <p:val>
                                            <p:strVal val="#ppt_w"/>
                                          </p:val>
                                        </p:tav>
                                      </p:tavLst>
                                    </p:anim>
                                    <p:anim calcmode="lin" valueType="num">
                                      <p:cBhvr>
                                        <p:cTn id="10" dur="500" fill="hold"/>
                                        <p:tgtEl>
                                          <p:spTgt spid="45163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51632"/>
                                        </p:tgtEl>
                                        <p:attrNameLst>
                                          <p:attrName>style.visibility</p:attrName>
                                        </p:attrNameLst>
                                      </p:cBhvr>
                                      <p:to>
                                        <p:strVal val="visible"/>
                                      </p:to>
                                    </p:set>
                                    <p:anim calcmode="lin" valueType="num">
                                      <p:cBhvr additive="base">
                                        <p:cTn id="15" dur="500" fill="hold"/>
                                        <p:tgtEl>
                                          <p:spTgt spid="451632"/>
                                        </p:tgtEl>
                                        <p:attrNameLst>
                                          <p:attrName>ppt_x</p:attrName>
                                        </p:attrNameLst>
                                      </p:cBhvr>
                                      <p:tavLst>
                                        <p:tav tm="0">
                                          <p:val>
                                            <p:strVal val="1+#ppt_w/2"/>
                                          </p:val>
                                        </p:tav>
                                        <p:tav tm="100000">
                                          <p:val>
                                            <p:strVal val="#ppt_x"/>
                                          </p:val>
                                        </p:tav>
                                      </p:tavLst>
                                    </p:anim>
                                    <p:anim calcmode="lin" valueType="num">
                                      <p:cBhvr additive="base">
                                        <p:cTn id="16" dur="500" fill="hold"/>
                                        <p:tgtEl>
                                          <p:spTgt spid="4516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2" grpId="0" animBg="1" autoUpdateAnimBg="0"/>
      <p:bldP spid="45163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EE6880E-F0DE-4635-B824-E4CCBDA4B7FA}" type="slidenum">
              <a:rPr lang="ko-KR" altLang="en-US" sz="1600" smtClean="0">
                <a:solidFill>
                  <a:schemeClr val="accent2"/>
                </a:solidFill>
                <a:latin typeface="Verdana" pitchFamily="34" charset="0"/>
                <a:ea typeface="Gulim" pitchFamily="34" charset="-127"/>
              </a:rPr>
              <a:pPr/>
              <a:t>41</a:t>
            </a:fld>
            <a:endParaRPr lang="en-US" altLang="ko-KR" sz="1600" smtClean="0">
              <a:solidFill>
                <a:schemeClr val="accent2"/>
              </a:solidFill>
              <a:latin typeface="Verdana" pitchFamily="34" charset="0"/>
              <a:ea typeface="Gulim" pitchFamily="34" charset="-127"/>
            </a:endParaRPr>
          </a:p>
        </p:txBody>
      </p:sp>
      <p:sp>
        <p:nvSpPr>
          <p:cNvPr id="56323"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charset="0"/>
                <a:ea typeface="黑体" pitchFamily="49" charset="-122"/>
              </a:rPr>
              <a:t>七、 </a:t>
            </a:r>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数据对象</a:t>
            </a:r>
          </a:p>
        </p:txBody>
      </p:sp>
      <p:sp>
        <p:nvSpPr>
          <p:cNvPr id="634883" name="Rectangle 3"/>
          <p:cNvSpPr>
            <a:spLocks noGrp="1" noChangeArrowheads="1"/>
          </p:cNvSpPr>
          <p:nvPr>
            <p:ph type="body" idx="1"/>
          </p:nvPr>
        </p:nvSpPr>
        <p:spPr>
          <a:xfrm>
            <a:off x="438150" y="1060450"/>
            <a:ext cx="8516938" cy="2320925"/>
          </a:xfrm>
        </p:spPr>
        <p:txBody>
          <a:bodyPr/>
          <a:lstStyle/>
          <a:p>
            <a:pPr algn="just">
              <a:lnSpc>
                <a:spcPct val="110000"/>
              </a:lnSpc>
              <a:spcBef>
                <a:spcPct val="0"/>
              </a:spcBef>
            </a:pPr>
            <a:r>
              <a:rPr kumimoji="1" lang="en-US" altLang="zh-CN" sz="2400" smtClean="0">
                <a:latin typeface="Arial" charset="0"/>
                <a:ea typeface="楷体_GB2312" pitchFamily="49" charset="-122"/>
              </a:rPr>
              <a:t>Verilog HDL</a:t>
            </a:r>
            <a:r>
              <a:rPr kumimoji="1" lang="zh-CN" altLang="en-US" sz="2400" smtClean="0">
                <a:latin typeface="Arial" charset="0"/>
                <a:ea typeface="楷体_GB2312" pitchFamily="49" charset="-122"/>
              </a:rPr>
              <a:t>数据对象是指用来存放各种类型数据的容器，包括常量和变量。</a:t>
            </a:r>
            <a:r>
              <a:rPr kumimoji="1" lang="zh-CN" altLang="en-US" sz="2400" b="0" smtClean="0">
                <a:latin typeface="Arial" charset="0"/>
                <a:ea typeface="楷体_GB2312" pitchFamily="49" charset="-122"/>
              </a:rPr>
              <a:t> </a:t>
            </a:r>
          </a:p>
          <a:p>
            <a:pPr>
              <a:spcBef>
                <a:spcPct val="10000"/>
              </a:spcBef>
              <a:buFont typeface="Wingdings" pitchFamily="2" charset="2"/>
              <a:buNone/>
            </a:pPr>
            <a:r>
              <a:rPr kumimoji="1" lang="zh-CN" altLang="en-US" sz="2200" smtClean="0">
                <a:solidFill>
                  <a:srgbClr val="CC3300"/>
                </a:solidFill>
                <a:latin typeface="Arial" charset="0"/>
                <a:ea typeface="宋体" charset="-122"/>
              </a:rPr>
              <a:t>（</a:t>
            </a:r>
            <a:r>
              <a:rPr kumimoji="1" lang="en-US" altLang="zh-CN" sz="2200" smtClean="0">
                <a:solidFill>
                  <a:srgbClr val="CC3300"/>
                </a:solidFill>
                <a:latin typeface="Arial" charset="0"/>
                <a:ea typeface="宋体" charset="-122"/>
              </a:rPr>
              <a:t>1</a:t>
            </a:r>
            <a:r>
              <a:rPr kumimoji="1" lang="zh-CN" altLang="en-US" sz="2200" smtClean="0">
                <a:solidFill>
                  <a:srgbClr val="CC3300"/>
                </a:solidFill>
                <a:latin typeface="Arial" charset="0"/>
                <a:ea typeface="宋体" charset="-122"/>
              </a:rPr>
              <a:t>）常量</a:t>
            </a:r>
          </a:p>
          <a:p>
            <a:pPr lvl="1">
              <a:lnSpc>
                <a:spcPct val="105000"/>
              </a:lnSpc>
              <a:spcBef>
                <a:spcPct val="0"/>
              </a:spcBef>
            </a:pPr>
            <a:r>
              <a:rPr lang="zh-CN" altLang="en-US" sz="2000" smtClean="0">
                <a:latin typeface="Arial" charset="0"/>
                <a:ea typeface="宋体" charset="-122"/>
              </a:rPr>
              <a:t>常量用来存放一个恒定不变的数据，一般在程序前部定义。用</a:t>
            </a:r>
            <a:r>
              <a:rPr lang="en-US" altLang="zh-CN" sz="2000" smtClean="0">
                <a:latin typeface="Arial" charset="0"/>
                <a:ea typeface="宋体" charset="-122"/>
              </a:rPr>
              <a:t>parameter</a:t>
            </a:r>
            <a:r>
              <a:rPr lang="zh-CN" altLang="en-US" sz="2000" smtClean="0">
                <a:latin typeface="Arial" charset="0"/>
                <a:ea typeface="宋体" charset="-122"/>
              </a:rPr>
              <a:t>来定义一个标识符，代表一个常量，</a:t>
            </a:r>
            <a:r>
              <a:rPr lang="zh-CN" altLang="en-US" sz="2000" smtClean="0">
                <a:latin typeface="宋体" charset="-122"/>
                <a:ea typeface="宋体" charset="-122"/>
              </a:rPr>
              <a:t>称为</a:t>
            </a:r>
            <a:r>
              <a:rPr lang="zh-CN" altLang="en-US" sz="2000" smtClean="0">
                <a:solidFill>
                  <a:srgbClr val="FF0000"/>
                </a:solidFill>
                <a:latin typeface="宋体" charset="-122"/>
                <a:ea typeface="宋体" charset="-122"/>
              </a:rPr>
              <a:t>符号常量</a:t>
            </a:r>
            <a:r>
              <a:rPr lang="zh-CN" altLang="en-US" sz="2000" smtClean="0">
                <a:latin typeface="宋体" charset="-122"/>
                <a:ea typeface="宋体" charset="-122"/>
              </a:rPr>
              <a:t>或</a:t>
            </a:r>
            <a:r>
              <a:rPr lang="en-US" altLang="zh-CN" sz="2000" smtClean="0">
                <a:solidFill>
                  <a:srgbClr val="FF0000"/>
                </a:solidFill>
                <a:latin typeface="Arial" charset="0"/>
                <a:ea typeface="宋体" charset="-122"/>
              </a:rPr>
              <a:t>parameter</a:t>
            </a:r>
            <a:r>
              <a:rPr lang="zh-CN" altLang="en-US" sz="2000" smtClean="0">
                <a:solidFill>
                  <a:srgbClr val="FF0000"/>
                </a:solidFill>
                <a:latin typeface="宋体" charset="-122"/>
                <a:ea typeface="宋体" charset="-122"/>
              </a:rPr>
              <a:t>常量</a:t>
            </a:r>
            <a:r>
              <a:rPr lang="zh-CN" altLang="en-US" sz="2000" smtClean="0">
                <a:latin typeface="Arial" charset="0"/>
                <a:ea typeface="宋体" charset="-122"/>
              </a:rPr>
              <a:t>。</a:t>
            </a:r>
            <a:endParaRPr kumimoji="1" lang="zh-CN" altLang="en-US" smtClean="0">
              <a:latin typeface="Arial" charset="0"/>
              <a:ea typeface="宋体" charset="-122"/>
            </a:endParaRPr>
          </a:p>
        </p:txBody>
      </p:sp>
      <p:sp>
        <p:nvSpPr>
          <p:cNvPr id="634888" name="Text Box 8"/>
          <p:cNvSpPr txBox="1">
            <a:spLocks noChangeArrowheads="1"/>
          </p:cNvSpPr>
          <p:nvPr/>
        </p:nvSpPr>
        <p:spPr bwMode="auto">
          <a:xfrm>
            <a:off x="300038" y="3287713"/>
            <a:ext cx="8413750"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parameter </a:t>
            </a:r>
            <a:r>
              <a:rPr lang="zh-CN" altLang="en-US" sz="2000">
                <a:latin typeface="Arial" charset="0"/>
              </a:rPr>
              <a:t>常量名</a:t>
            </a:r>
            <a:r>
              <a:rPr lang="en-US" altLang="zh-CN" sz="2000">
                <a:latin typeface="Arial" charset="0"/>
              </a:rPr>
              <a:t>1 = </a:t>
            </a:r>
            <a:r>
              <a:rPr lang="zh-CN" altLang="en-US" sz="2000">
                <a:latin typeface="Arial" charset="0"/>
              </a:rPr>
              <a:t>表达式</a:t>
            </a:r>
            <a:r>
              <a:rPr lang="en-US" altLang="zh-CN" sz="2000">
                <a:latin typeface="Arial" charset="0"/>
              </a:rPr>
              <a:t>, </a:t>
            </a:r>
            <a:r>
              <a:rPr lang="zh-CN" altLang="en-US" sz="2000">
                <a:latin typeface="Arial" charset="0"/>
              </a:rPr>
              <a:t>常量名</a:t>
            </a:r>
            <a:r>
              <a:rPr lang="en-US" altLang="zh-CN" sz="2000">
                <a:latin typeface="Arial" charset="0"/>
              </a:rPr>
              <a:t>2 = </a:t>
            </a:r>
            <a:r>
              <a:rPr lang="zh-CN" altLang="en-US" sz="2000">
                <a:latin typeface="Arial" charset="0"/>
              </a:rPr>
              <a:t>表达式</a:t>
            </a:r>
            <a:r>
              <a:rPr lang="en-US" altLang="zh-CN" sz="2000">
                <a:latin typeface="Arial" charset="0"/>
              </a:rPr>
              <a:t>, …, </a:t>
            </a:r>
            <a:r>
              <a:rPr lang="zh-CN" altLang="en-US" sz="2000">
                <a:latin typeface="Arial" charset="0"/>
              </a:rPr>
              <a:t>常量名</a:t>
            </a:r>
            <a:r>
              <a:rPr lang="en-US" altLang="zh-CN" sz="2000">
                <a:latin typeface="Arial" charset="0"/>
              </a:rPr>
              <a:t>n = </a:t>
            </a:r>
            <a:r>
              <a:rPr lang="zh-CN" altLang="en-US" sz="2000">
                <a:latin typeface="Arial" charset="0"/>
              </a:rPr>
              <a:t>表达式</a:t>
            </a:r>
            <a:r>
              <a:rPr lang="en-US" altLang="zh-CN" sz="2000">
                <a:latin typeface="Arial" charset="0"/>
              </a:rPr>
              <a:t>;</a:t>
            </a:r>
          </a:p>
        </p:txBody>
      </p:sp>
      <p:sp>
        <p:nvSpPr>
          <p:cNvPr id="634889" name="Text Box 9"/>
          <p:cNvSpPr txBox="1">
            <a:spLocks noChangeArrowheads="1"/>
          </p:cNvSpPr>
          <p:nvPr/>
        </p:nvSpPr>
        <p:spPr bwMode="auto">
          <a:xfrm>
            <a:off x="0" y="4454525"/>
            <a:ext cx="8896350" cy="178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marL="342900" indent="-342900">
              <a:defRPr sz="2400" b="1">
                <a:solidFill>
                  <a:schemeClr val="tx1"/>
                </a:solidFill>
                <a:latin typeface="宋体" charset="-122"/>
                <a:ea typeface="宋体" charset="-122"/>
              </a:defRPr>
            </a:lvl1pPr>
            <a:lvl2pPr marL="563563" indent="-282575">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spcBef>
                <a:spcPct val="0"/>
              </a:spcBef>
              <a:buClr>
                <a:srgbClr val="006666"/>
              </a:buClr>
              <a:buFont typeface="Wingdings" pitchFamily="2" charset="2"/>
              <a:buChar char="w"/>
            </a:pPr>
            <a:r>
              <a:rPr lang="zh-CN" altLang="en-US" sz="2000">
                <a:latin typeface="Arial" charset="0"/>
              </a:rPr>
              <a:t>每个赋值语句的右边必须为</a:t>
            </a:r>
            <a:r>
              <a:rPr lang="zh-CN" altLang="en-US" sz="2000">
                <a:solidFill>
                  <a:srgbClr val="CC0066"/>
                </a:solidFill>
                <a:latin typeface="Arial" charset="0"/>
              </a:rPr>
              <a:t>常数</a:t>
            </a:r>
            <a:r>
              <a:rPr lang="zh-CN" altLang="en-US" sz="2000">
                <a:latin typeface="Arial" charset="0"/>
              </a:rPr>
              <a:t>表达式，即只能包含数字或先前定义过的符号常量！</a:t>
            </a:r>
          </a:p>
          <a:p>
            <a:pPr lvl="1">
              <a:spcBef>
                <a:spcPct val="0"/>
              </a:spcBef>
              <a:buClr>
                <a:srgbClr val="006666"/>
              </a:buClr>
              <a:buFont typeface="Wingdings" pitchFamily="2" charset="2"/>
              <a:buChar char="w"/>
            </a:pPr>
            <a:r>
              <a:rPr lang="en-US" altLang="zh-CN" sz="2000">
                <a:latin typeface="Arial" charset="0"/>
              </a:rPr>
              <a:t>parameter</a:t>
            </a:r>
            <a:r>
              <a:rPr lang="zh-CN" altLang="en-US" sz="2000">
                <a:latin typeface="Arial" charset="0"/>
              </a:rPr>
              <a:t>常量常用来定义</a:t>
            </a:r>
            <a:r>
              <a:rPr lang="zh-CN" altLang="en-US" sz="2000">
                <a:solidFill>
                  <a:srgbClr val="CC0066"/>
                </a:solidFill>
                <a:latin typeface="Arial" charset="0"/>
              </a:rPr>
              <a:t>延迟时间</a:t>
            </a:r>
            <a:r>
              <a:rPr lang="zh-CN" altLang="en-US" sz="2000">
                <a:latin typeface="Arial" charset="0"/>
              </a:rPr>
              <a:t>和</a:t>
            </a:r>
            <a:r>
              <a:rPr lang="zh-CN" altLang="en-US" sz="2000">
                <a:solidFill>
                  <a:srgbClr val="CC0066"/>
                </a:solidFill>
                <a:latin typeface="Arial" charset="0"/>
              </a:rPr>
              <a:t>变量宽度</a:t>
            </a:r>
            <a:r>
              <a:rPr lang="zh-CN" altLang="en-US" sz="2000">
                <a:latin typeface="Arial" charset="0"/>
              </a:rPr>
              <a:t>。当程序中有多处地方用到相同的常量时，建议用</a:t>
            </a:r>
            <a:r>
              <a:rPr lang="en-US" altLang="zh-CN" sz="2000">
                <a:latin typeface="Arial" charset="0"/>
              </a:rPr>
              <a:t>parameter</a:t>
            </a:r>
            <a:r>
              <a:rPr lang="zh-CN" altLang="en-US" sz="2000">
                <a:latin typeface="Arial" charset="0"/>
              </a:rPr>
              <a:t>常量来定义</a:t>
            </a:r>
            <a:r>
              <a:rPr lang="en-US" altLang="zh-CN" sz="2000">
                <a:latin typeface="Arial" charset="0"/>
              </a:rPr>
              <a:t>—</a:t>
            </a:r>
            <a:r>
              <a:rPr lang="zh-CN" altLang="en-US" sz="2000">
                <a:latin typeface="Arial" charset="0"/>
              </a:rPr>
              <a:t>便于修改 ，有意义 </a:t>
            </a:r>
          </a:p>
          <a:p>
            <a:pPr lvl="1">
              <a:spcBef>
                <a:spcPct val="0"/>
              </a:spcBef>
              <a:buClr>
                <a:srgbClr val="006666"/>
              </a:buClr>
              <a:buFont typeface="Wingdings" pitchFamily="2" charset="2"/>
              <a:buChar char="w"/>
            </a:pPr>
            <a:r>
              <a:rPr lang="en-US" altLang="zh-CN" sz="2000">
                <a:latin typeface="Arial" charset="0"/>
              </a:rPr>
              <a:t>parameter</a:t>
            </a:r>
            <a:r>
              <a:rPr lang="zh-CN" altLang="en-US" sz="2000">
                <a:latin typeface="Arial" charset="0"/>
              </a:rPr>
              <a:t>常量是</a:t>
            </a:r>
            <a:r>
              <a:rPr lang="zh-CN" altLang="en-US" sz="2000">
                <a:solidFill>
                  <a:srgbClr val="CC0066"/>
                </a:solidFill>
                <a:latin typeface="Arial" charset="0"/>
              </a:rPr>
              <a:t>本地</a:t>
            </a:r>
            <a:r>
              <a:rPr lang="zh-CN" altLang="en-US" sz="2000">
                <a:latin typeface="Arial" charset="0"/>
              </a:rPr>
              <a:t>的，其定义只在本模块内有效。</a:t>
            </a:r>
          </a:p>
        </p:txBody>
      </p:sp>
      <p:sp>
        <p:nvSpPr>
          <p:cNvPr id="634891" name="Rectangle 11"/>
          <p:cNvSpPr>
            <a:spLocks noChangeArrowheads="1"/>
          </p:cNvSpPr>
          <p:nvPr/>
        </p:nvSpPr>
        <p:spPr bwMode="auto">
          <a:xfrm>
            <a:off x="-171450" y="3776663"/>
            <a:ext cx="8161338" cy="78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lgn="l">
              <a:lnSpc>
                <a:spcPct val="100000"/>
              </a:lnSpc>
              <a:buClr>
                <a:srgbClr val="006666"/>
              </a:buClr>
              <a:buSzPct val="110000"/>
              <a:buFont typeface="Wingdings" pitchFamily="2" charset="2"/>
              <a:buChar char="w"/>
            </a:pPr>
            <a:r>
              <a:rPr kumimoji="1" lang="en-US" altLang="zh-CN" sz="2000">
                <a:latin typeface="Arial" charset="0"/>
              </a:rPr>
              <a:t>parameter</a:t>
            </a:r>
            <a:r>
              <a:rPr kumimoji="1" lang="zh-CN" altLang="en-US" sz="2000">
                <a:latin typeface="Arial" charset="0"/>
              </a:rPr>
              <a:t>是常量定义关键字，常量名是用户定义的标识符，表达式是为常量赋的值。</a:t>
            </a:r>
            <a:endParaRPr lang="zh-CN" altLang="en-US" sz="2000"/>
          </a:p>
        </p:txBody>
      </p:sp>
      <p:sp>
        <p:nvSpPr>
          <p:cNvPr id="447508" name="Rectangle 20"/>
          <p:cNvSpPr>
            <a:spLocks noChangeArrowheads="1"/>
          </p:cNvSpPr>
          <p:nvPr/>
        </p:nvSpPr>
        <p:spPr bwMode="auto">
          <a:xfrm>
            <a:off x="2413000" y="6248400"/>
            <a:ext cx="4343400" cy="368300"/>
          </a:xfrm>
          <a:prstGeom prst="rect">
            <a:avLst/>
          </a:prstGeom>
          <a:solidFill>
            <a:srgbClr val="ADD6FF"/>
          </a:solidFill>
          <a:ln>
            <a:noFill/>
          </a:ln>
          <a:effectLst>
            <a:prstShdw prst="shdw13" dist="53882" dir="13500000">
              <a:srgbClr val="808080">
                <a:alpha val="50000"/>
              </a:srgbClr>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rgbClr val="3333FF"/>
              </a:buClr>
              <a:buFont typeface="Wingdings" pitchFamily="2" charset="2"/>
              <a:buNone/>
            </a:pPr>
            <a:r>
              <a:rPr kumimoji="1" lang="en-US" altLang="zh-CN" sz="2000">
                <a:solidFill>
                  <a:srgbClr val="FF0066"/>
                </a:solidFill>
              </a:rPr>
              <a:t>【</a:t>
            </a:r>
            <a:r>
              <a:rPr kumimoji="1" lang="zh-CN" altLang="en-US" sz="2000">
                <a:solidFill>
                  <a:srgbClr val="FF0066"/>
                </a:solidFill>
              </a:rPr>
              <a:t>例</a:t>
            </a:r>
            <a:r>
              <a:rPr kumimoji="1" lang="en-US" altLang="zh-CN" sz="2000">
                <a:solidFill>
                  <a:srgbClr val="FF0066"/>
                </a:solidFill>
              </a:rPr>
              <a:t>】 </a:t>
            </a:r>
            <a:r>
              <a:rPr kumimoji="1" lang="en-US" altLang="zh-CN" sz="2000">
                <a:latin typeface="Arial" charset="0"/>
              </a:rPr>
              <a:t>parameter addrwidth = 16;</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883"/>
                                        </p:tgtEl>
                                        <p:attrNameLst>
                                          <p:attrName>style.visibility</p:attrName>
                                        </p:attrNameLst>
                                      </p:cBhvr>
                                      <p:to>
                                        <p:strVal val="visible"/>
                                      </p:to>
                                    </p:set>
                                    <p:anim calcmode="lin" valueType="num">
                                      <p:cBhvr additive="base">
                                        <p:cTn id="7" dur="500" fill="hold"/>
                                        <p:tgtEl>
                                          <p:spTgt spid="634883"/>
                                        </p:tgtEl>
                                        <p:attrNameLst>
                                          <p:attrName>ppt_x</p:attrName>
                                        </p:attrNameLst>
                                      </p:cBhvr>
                                      <p:tavLst>
                                        <p:tav tm="0">
                                          <p:val>
                                            <p:strVal val="0-#ppt_w/2"/>
                                          </p:val>
                                        </p:tav>
                                        <p:tav tm="100000">
                                          <p:val>
                                            <p:strVal val="#ppt_x"/>
                                          </p:val>
                                        </p:tav>
                                      </p:tavLst>
                                    </p:anim>
                                    <p:anim calcmode="lin" valueType="num">
                                      <p:cBhvr additive="base">
                                        <p:cTn id="8" dur="500" fill="hold"/>
                                        <p:tgtEl>
                                          <p:spTgt spid="6348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8"/>
                                        </p:tgtEl>
                                        <p:attrNameLst>
                                          <p:attrName>style.visibility</p:attrName>
                                        </p:attrNameLst>
                                      </p:cBhvr>
                                      <p:to>
                                        <p:strVal val="visible"/>
                                      </p:to>
                                    </p:set>
                                    <p:anim calcmode="lin" valueType="num">
                                      <p:cBhvr additive="base">
                                        <p:cTn id="13" dur="500" fill="hold"/>
                                        <p:tgtEl>
                                          <p:spTgt spid="634888"/>
                                        </p:tgtEl>
                                        <p:attrNameLst>
                                          <p:attrName>ppt_x</p:attrName>
                                        </p:attrNameLst>
                                      </p:cBhvr>
                                      <p:tavLst>
                                        <p:tav tm="0">
                                          <p:val>
                                            <p:strVal val="0-#ppt_w/2"/>
                                          </p:val>
                                        </p:tav>
                                        <p:tav tm="100000">
                                          <p:val>
                                            <p:strVal val="#ppt_x"/>
                                          </p:val>
                                        </p:tav>
                                      </p:tavLst>
                                    </p:anim>
                                    <p:anim calcmode="lin" valueType="num">
                                      <p:cBhvr additive="base">
                                        <p:cTn id="14" dur="500" fill="hold"/>
                                        <p:tgtEl>
                                          <p:spTgt spid="63488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34891"/>
                                        </p:tgtEl>
                                        <p:attrNameLst>
                                          <p:attrName>style.visibility</p:attrName>
                                        </p:attrNameLst>
                                      </p:cBhvr>
                                      <p:to>
                                        <p:strVal val="visible"/>
                                      </p:to>
                                    </p:set>
                                    <p:anim calcmode="lin" valueType="num">
                                      <p:cBhvr additive="base">
                                        <p:cTn id="18" dur="500" fill="hold"/>
                                        <p:tgtEl>
                                          <p:spTgt spid="634891"/>
                                        </p:tgtEl>
                                        <p:attrNameLst>
                                          <p:attrName>ppt_x</p:attrName>
                                        </p:attrNameLst>
                                      </p:cBhvr>
                                      <p:tavLst>
                                        <p:tav tm="0">
                                          <p:val>
                                            <p:strVal val="0-#ppt_w/2"/>
                                          </p:val>
                                        </p:tav>
                                        <p:tav tm="100000">
                                          <p:val>
                                            <p:strVal val="#ppt_x"/>
                                          </p:val>
                                        </p:tav>
                                      </p:tavLst>
                                    </p:anim>
                                    <p:anim calcmode="lin" valueType="num">
                                      <p:cBhvr additive="base">
                                        <p:cTn id="19" dur="500" fill="hold"/>
                                        <p:tgtEl>
                                          <p:spTgt spid="63489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34889"/>
                                        </p:tgtEl>
                                        <p:attrNameLst>
                                          <p:attrName>style.visibility</p:attrName>
                                        </p:attrNameLst>
                                      </p:cBhvr>
                                      <p:to>
                                        <p:strVal val="visible"/>
                                      </p:to>
                                    </p:set>
                                    <p:anim calcmode="lin" valueType="num">
                                      <p:cBhvr additive="base">
                                        <p:cTn id="24" dur="500" fill="hold"/>
                                        <p:tgtEl>
                                          <p:spTgt spid="634889"/>
                                        </p:tgtEl>
                                        <p:attrNameLst>
                                          <p:attrName>ppt_x</p:attrName>
                                        </p:attrNameLst>
                                      </p:cBhvr>
                                      <p:tavLst>
                                        <p:tav tm="0">
                                          <p:val>
                                            <p:strVal val="#ppt_x"/>
                                          </p:val>
                                        </p:tav>
                                        <p:tav tm="100000">
                                          <p:val>
                                            <p:strVal val="#ppt_x"/>
                                          </p:val>
                                        </p:tav>
                                      </p:tavLst>
                                    </p:anim>
                                    <p:anim calcmode="lin" valueType="num">
                                      <p:cBhvr additive="base">
                                        <p:cTn id="25" dur="500" fill="hold"/>
                                        <p:tgtEl>
                                          <p:spTgt spid="63488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7508"/>
                                        </p:tgtEl>
                                        <p:attrNameLst>
                                          <p:attrName>style.visibility</p:attrName>
                                        </p:attrNameLst>
                                      </p:cBhvr>
                                      <p:to>
                                        <p:strVal val="visible"/>
                                      </p:to>
                                    </p:set>
                                    <p:anim calcmode="lin" valueType="num">
                                      <p:cBhvr additive="base">
                                        <p:cTn id="30" dur="500" fill="hold"/>
                                        <p:tgtEl>
                                          <p:spTgt spid="447508"/>
                                        </p:tgtEl>
                                        <p:attrNameLst>
                                          <p:attrName>ppt_x</p:attrName>
                                        </p:attrNameLst>
                                      </p:cBhvr>
                                      <p:tavLst>
                                        <p:tav tm="0">
                                          <p:val>
                                            <p:strVal val="#ppt_x"/>
                                          </p:val>
                                        </p:tav>
                                        <p:tav tm="100000">
                                          <p:val>
                                            <p:strVal val="#ppt_x"/>
                                          </p:val>
                                        </p:tav>
                                      </p:tavLst>
                                    </p:anim>
                                    <p:anim calcmode="lin" valueType="num">
                                      <p:cBhvr additive="base">
                                        <p:cTn id="31" dur="500" fill="hold"/>
                                        <p:tgtEl>
                                          <p:spTgt spid="447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utoUpdateAnimBg="0"/>
      <p:bldP spid="634888" grpId="0" animBg="1"/>
      <p:bldP spid="634889" grpId="0" autoUpdateAnimBg="0"/>
      <p:bldP spid="634891" grpId="0" autoUpdateAnimBg="0"/>
      <p:bldP spid="44750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DCBFD48-7B86-41BB-BD51-93DD3784A5F6}" type="slidenum">
              <a:rPr lang="ko-KR" altLang="en-US" sz="1600" smtClean="0">
                <a:solidFill>
                  <a:schemeClr val="accent2"/>
                </a:solidFill>
                <a:latin typeface="Verdana" pitchFamily="34" charset="0"/>
                <a:ea typeface="Gulim" pitchFamily="34" charset="-127"/>
              </a:rPr>
              <a:pPr/>
              <a:t>42</a:t>
            </a:fld>
            <a:endParaRPr lang="en-US" altLang="ko-KR" sz="1600" smtClean="0">
              <a:solidFill>
                <a:schemeClr val="accent2"/>
              </a:solidFill>
              <a:latin typeface="Verdana" pitchFamily="34" charset="0"/>
              <a:ea typeface="Gulim" pitchFamily="34" charset="-127"/>
            </a:endParaRPr>
          </a:p>
        </p:txBody>
      </p:sp>
      <p:sp>
        <p:nvSpPr>
          <p:cNvPr id="57347" name="Rectangle 2"/>
          <p:cNvSpPr>
            <a:spLocks noGrp="1" noChangeArrowheads="1"/>
          </p:cNvSpPr>
          <p:nvPr>
            <p:ph type="title"/>
          </p:nvPr>
        </p:nvSpPr>
        <p:spPr>
          <a:xfrm>
            <a:off x="1763713" y="266700"/>
            <a:ext cx="7772400" cy="677863"/>
          </a:xfrm>
        </p:spPr>
        <p:txBody>
          <a:bodyPr/>
          <a:lstStyle/>
          <a:p>
            <a:r>
              <a:rPr lang="zh-CN" altLang="en-US" smtClean="0">
                <a:solidFill>
                  <a:srgbClr val="FFCC00"/>
                </a:solidFill>
                <a:latin typeface="Arial" charset="0"/>
                <a:ea typeface="黑体" pitchFamily="49" charset="-122"/>
              </a:rPr>
              <a:t>变量</a:t>
            </a:r>
          </a:p>
        </p:txBody>
      </p:sp>
      <p:sp>
        <p:nvSpPr>
          <p:cNvPr id="655363" name="Rectangle 3"/>
          <p:cNvSpPr>
            <a:spLocks noGrp="1" noChangeArrowheads="1"/>
          </p:cNvSpPr>
          <p:nvPr>
            <p:ph type="body" idx="1"/>
          </p:nvPr>
        </p:nvSpPr>
        <p:spPr>
          <a:xfrm>
            <a:off x="539750" y="1098550"/>
            <a:ext cx="8135938" cy="2438400"/>
          </a:xfrm>
        </p:spPr>
        <p:txBody>
          <a:bodyPr/>
          <a:lstStyle/>
          <a:p>
            <a:pPr algn="just">
              <a:lnSpc>
                <a:spcPct val="110000"/>
              </a:lnSpc>
              <a:spcBef>
                <a:spcPct val="0"/>
              </a:spcBef>
              <a:buFont typeface="Wingdings" pitchFamily="2" charset="2"/>
              <a:buNone/>
            </a:pPr>
            <a:r>
              <a:rPr kumimoji="1" lang="zh-CN" altLang="en-US" sz="2400" smtClean="0">
                <a:solidFill>
                  <a:srgbClr val="CC3300"/>
                </a:solidFill>
                <a:latin typeface="Arial" charset="0"/>
                <a:ea typeface="宋体" charset="-122"/>
              </a:rPr>
              <a:t>（</a:t>
            </a:r>
            <a:r>
              <a:rPr kumimoji="1" lang="en-US" altLang="zh-CN" sz="2400" smtClean="0">
                <a:solidFill>
                  <a:srgbClr val="CC3300"/>
                </a:solidFill>
                <a:latin typeface="Arial" charset="0"/>
                <a:ea typeface="宋体" charset="-122"/>
              </a:rPr>
              <a:t>2</a:t>
            </a:r>
            <a:r>
              <a:rPr kumimoji="1" lang="zh-CN" altLang="en-US" sz="2400" smtClean="0">
                <a:solidFill>
                  <a:srgbClr val="CC3300"/>
                </a:solidFill>
                <a:latin typeface="Arial" charset="0"/>
                <a:ea typeface="宋体" charset="-122"/>
              </a:rPr>
              <a:t>）变量</a:t>
            </a:r>
            <a:endParaRPr lang="zh-CN" altLang="en-US" sz="2400" smtClean="0">
              <a:solidFill>
                <a:srgbClr val="CC3300"/>
              </a:solidFill>
              <a:latin typeface="Arial" charset="0"/>
              <a:ea typeface="宋体" charset="-122"/>
            </a:endParaRPr>
          </a:p>
          <a:p>
            <a:pPr algn="just">
              <a:lnSpc>
                <a:spcPct val="110000"/>
              </a:lnSpc>
              <a:spcBef>
                <a:spcPct val="0"/>
              </a:spcBef>
            </a:pPr>
            <a:r>
              <a:rPr lang="zh-CN" altLang="zh-CN" sz="2400" smtClean="0">
                <a:latin typeface="Arial" charset="0"/>
                <a:ea typeface="宋体" charset="-122"/>
              </a:rPr>
              <a:t>在程序运行过程中，其值可以改变的量，称为</a:t>
            </a:r>
            <a:r>
              <a:rPr lang="zh-CN" altLang="zh-CN" sz="2400" smtClean="0">
                <a:solidFill>
                  <a:srgbClr val="FF0000"/>
                </a:solidFill>
                <a:latin typeface="Arial" charset="0"/>
                <a:ea typeface="宋体" charset="-122"/>
              </a:rPr>
              <a:t>变量</a:t>
            </a:r>
            <a:r>
              <a:rPr lang="zh-CN" altLang="zh-CN" sz="2400" smtClean="0">
                <a:latin typeface="Arial" charset="0"/>
                <a:ea typeface="宋体" charset="-122"/>
              </a:rPr>
              <a:t>。</a:t>
            </a:r>
            <a:endParaRPr lang="zh-CN" altLang="en-US" sz="2400" smtClean="0">
              <a:solidFill>
                <a:srgbClr val="FF0000"/>
              </a:solidFill>
              <a:latin typeface="Arial" charset="0"/>
              <a:ea typeface="宋体" charset="-122"/>
            </a:endParaRPr>
          </a:p>
          <a:p>
            <a:pPr algn="just">
              <a:lnSpc>
                <a:spcPct val="110000"/>
              </a:lnSpc>
              <a:spcBef>
                <a:spcPct val="0"/>
              </a:spcBef>
            </a:pPr>
            <a:r>
              <a:rPr lang="zh-CN" altLang="zh-CN" sz="2400" smtClean="0">
                <a:latin typeface="Arial" charset="0"/>
                <a:ea typeface="宋体" charset="-122"/>
              </a:rPr>
              <a:t>其数据类型有</a:t>
            </a:r>
            <a:r>
              <a:rPr lang="en-US" altLang="zh-CN" sz="2400" smtClean="0">
                <a:solidFill>
                  <a:srgbClr val="CC0066"/>
                </a:solidFill>
                <a:latin typeface="Arial" charset="0"/>
                <a:ea typeface="宋体" charset="-122"/>
              </a:rPr>
              <a:t>19</a:t>
            </a:r>
            <a:r>
              <a:rPr lang="zh-CN" altLang="zh-CN" sz="2400" smtClean="0">
                <a:latin typeface="Arial" charset="0"/>
                <a:ea typeface="宋体" charset="-122"/>
              </a:rPr>
              <a:t>种，常用的有</a:t>
            </a:r>
            <a:r>
              <a:rPr lang="en-US" altLang="zh-CN" sz="2400" smtClean="0">
                <a:solidFill>
                  <a:srgbClr val="CC0066"/>
                </a:solidFill>
                <a:latin typeface="Arial" charset="0"/>
                <a:ea typeface="宋体" charset="-122"/>
              </a:rPr>
              <a:t>3</a:t>
            </a:r>
            <a:r>
              <a:rPr lang="zh-CN" altLang="en-US" sz="2400" smtClean="0">
                <a:latin typeface="Arial" charset="0"/>
                <a:ea typeface="宋体" charset="-122"/>
              </a:rPr>
              <a:t>种：</a:t>
            </a:r>
          </a:p>
          <a:p>
            <a:pPr lvl="1" algn="just">
              <a:lnSpc>
                <a:spcPct val="110000"/>
              </a:lnSpc>
              <a:spcBef>
                <a:spcPct val="0"/>
              </a:spcBef>
            </a:pPr>
            <a:r>
              <a:rPr lang="zh-CN" altLang="en-US" sz="2000" smtClean="0">
                <a:latin typeface="Arial" charset="0"/>
                <a:ea typeface="宋体" charset="-122"/>
              </a:rPr>
              <a:t>网络型（</a:t>
            </a:r>
            <a:r>
              <a:rPr lang="en-US" altLang="zh-CN" sz="2000" smtClean="0">
                <a:latin typeface="Arial" charset="0"/>
                <a:ea typeface="宋体" charset="-122"/>
              </a:rPr>
              <a:t>nets type</a:t>
            </a:r>
            <a:r>
              <a:rPr lang="zh-CN" altLang="en-US" sz="2000" smtClean="0">
                <a:latin typeface="Arial" charset="0"/>
                <a:ea typeface="宋体" charset="-122"/>
              </a:rPr>
              <a:t>）</a:t>
            </a:r>
          </a:p>
          <a:p>
            <a:pPr lvl="1" algn="just">
              <a:lnSpc>
                <a:spcPct val="110000"/>
              </a:lnSpc>
              <a:spcBef>
                <a:spcPct val="0"/>
              </a:spcBef>
            </a:pPr>
            <a:r>
              <a:rPr lang="zh-CN" altLang="en-US" sz="2000" smtClean="0">
                <a:latin typeface="Arial" charset="0"/>
                <a:ea typeface="宋体" charset="-122"/>
              </a:rPr>
              <a:t>寄存器型（</a:t>
            </a:r>
            <a:r>
              <a:rPr lang="en-US" altLang="zh-CN" sz="2000" smtClean="0">
                <a:latin typeface="Arial" charset="0"/>
                <a:ea typeface="宋体" charset="-122"/>
              </a:rPr>
              <a:t>register type </a:t>
            </a:r>
            <a:r>
              <a:rPr lang="zh-CN" altLang="en-US" sz="2000" smtClean="0">
                <a:latin typeface="Arial" charset="0"/>
                <a:ea typeface="宋体" charset="-122"/>
              </a:rPr>
              <a:t>）</a:t>
            </a:r>
          </a:p>
          <a:p>
            <a:pPr lvl="1" algn="just">
              <a:lnSpc>
                <a:spcPct val="110000"/>
              </a:lnSpc>
              <a:spcBef>
                <a:spcPct val="0"/>
              </a:spcBef>
            </a:pPr>
            <a:r>
              <a:rPr lang="zh-CN" altLang="en-US" sz="2000" smtClean="0">
                <a:latin typeface="Arial" charset="0"/>
                <a:ea typeface="宋体" charset="-122"/>
              </a:rPr>
              <a:t>数组（</a:t>
            </a:r>
            <a:r>
              <a:rPr lang="en-US" altLang="zh-CN" sz="2000" smtClean="0">
                <a:latin typeface="Arial" charset="0"/>
                <a:ea typeface="宋体" charset="-122"/>
              </a:rPr>
              <a:t>memory type</a:t>
            </a:r>
            <a:r>
              <a:rPr lang="zh-CN" altLang="en-US" sz="2000" smtClean="0">
                <a:latin typeface="Arial" charset="0"/>
                <a:ea typeface="宋体" charset="-122"/>
              </a:rPr>
              <a:t>）</a:t>
            </a:r>
          </a:p>
        </p:txBody>
      </p:sp>
      <p:sp>
        <p:nvSpPr>
          <p:cNvPr id="655368" name="Text Box 8"/>
          <p:cNvSpPr txBox="1">
            <a:spLocks noChangeArrowheads="1"/>
          </p:cNvSpPr>
          <p:nvPr/>
        </p:nvSpPr>
        <p:spPr bwMode="auto">
          <a:xfrm>
            <a:off x="1763713" y="3506788"/>
            <a:ext cx="5616575" cy="2012950"/>
          </a:xfrm>
          <a:prstGeom prst="rect">
            <a:avLst/>
          </a:prstGeom>
          <a:solidFill>
            <a:srgbClr val="BDDEFF"/>
          </a:solidFill>
          <a:ln w="9525">
            <a:noFill/>
            <a:miter lim="800000"/>
            <a:headEnd/>
            <a:tailEnd/>
          </a:ln>
          <a:effectLst>
            <a:outerShdw dist="107763" dir="2700000" algn="ctr" rotWithShape="0">
              <a:schemeClr val="bg2"/>
            </a:outerShdw>
          </a:effectLst>
        </p:spPr>
        <p:txBody>
          <a:bodyPr anchor="b">
            <a:spAutoFit/>
          </a:bodyPr>
          <a:lstStyle/>
          <a:p>
            <a:pPr marL="280988" indent="-280988">
              <a:lnSpc>
                <a:spcPct val="105000"/>
              </a:lnSpc>
              <a:spcBef>
                <a:spcPct val="0"/>
              </a:spcBef>
              <a:buClr>
                <a:schemeClr val="bg2"/>
              </a:buClr>
              <a:buFont typeface="Wingdings" pitchFamily="2" charset="2"/>
              <a:buChar char="v"/>
              <a:defRPr/>
            </a:pPr>
            <a:r>
              <a:rPr lang="zh-CN" altLang="en-US">
                <a:latin typeface="Arial" pitchFamily="34" charset="0"/>
                <a:ea typeface="宋体" pitchFamily="2" charset="-122"/>
              </a:rPr>
              <a:t>其它数据类型：</a:t>
            </a:r>
            <a:r>
              <a:rPr lang="en-US" altLang="zh-CN">
                <a:latin typeface="Arial" pitchFamily="34" charset="0"/>
                <a:ea typeface="宋体" pitchFamily="2" charset="-122"/>
              </a:rPr>
              <a:t>large</a:t>
            </a:r>
            <a:r>
              <a:rPr lang="zh-CN" altLang="en-US">
                <a:latin typeface="Arial" pitchFamily="34" charset="0"/>
                <a:ea typeface="宋体" pitchFamily="2" charset="-122"/>
              </a:rPr>
              <a:t>型、</a:t>
            </a:r>
            <a:r>
              <a:rPr lang="en-US" altLang="zh-CN">
                <a:latin typeface="Arial" pitchFamily="34" charset="0"/>
                <a:ea typeface="宋体" pitchFamily="2" charset="-122"/>
              </a:rPr>
              <a:t>medium</a:t>
            </a:r>
            <a:r>
              <a:rPr lang="zh-CN" altLang="en-US">
                <a:latin typeface="Arial" pitchFamily="34" charset="0"/>
                <a:ea typeface="宋体" pitchFamily="2" charset="-122"/>
              </a:rPr>
              <a:t>型、 </a:t>
            </a:r>
            <a:r>
              <a:rPr lang="en-US" altLang="zh-CN">
                <a:latin typeface="Arial" pitchFamily="34" charset="0"/>
                <a:ea typeface="宋体" pitchFamily="2" charset="-122"/>
              </a:rPr>
              <a:t>scalared</a:t>
            </a:r>
            <a:r>
              <a:rPr lang="zh-CN" altLang="en-US">
                <a:latin typeface="Arial" pitchFamily="34" charset="0"/>
                <a:ea typeface="宋体" pitchFamily="2" charset="-122"/>
              </a:rPr>
              <a:t>型、 </a:t>
            </a:r>
            <a:r>
              <a:rPr lang="en-US" altLang="zh-CN">
                <a:latin typeface="Arial" pitchFamily="34" charset="0"/>
                <a:ea typeface="宋体" pitchFamily="2" charset="-122"/>
              </a:rPr>
              <a:t>small</a:t>
            </a:r>
            <a:r>
              <a:rPr lang="zh-CN" altLang="en-US">
                <a:latin typeface="Arial" pitchFamily="34" charset="0"/>
                <a:ea typeface="宋体" pitchFamily="2" charset="-122"/>
              </a:rPr>
              <a:t>型、</a:t>
            </a:r>
            <a:r>
              <a:rPr lang="en-US" altLang="zh-CN">
                <a:latin typeface="Arial" pitchFamily="34" charset="0"/>
                <a:ea typeface="宋体" pitchFamily="2" charset="-122"/>
              </a:rPr>
              <a:t>time</a:t>
            </a:r>
            <a:r>
              <a:rPr lang="zh-CN" altLang="en-US">
                <a:latin typeface="Arial" pitchFamily="34" charset="0"/>
                <a:ea typeface="宋体" pitchFamily="2" charset="-122"/>
              </a:rPr>
              <a:t>型、</a:t>
            </a:r>
            <a:r>
              <a:rPr lang="en-US" altLang="zh-CN">
                <a:latin typeface="Arial" pitchFamily="34" charset="0"/>
                <a:ea typeface="宋体" pitchFamily="2" charset="-122"/>
              </a:rPr>
              <a:t>tri</a:t>
            </a:r>
            <a:r>
              <a:rPr lang="zh-CN" altLang="en-US">
                <a:latin typeface="Arial" pitchFamily="34" charset="0"/>
                <a:ea typeface="宋体" pitchFamily="2" charset="-122"/>
              </a:rPr>
              <a:t>型、</a:t>
            </a:r>
            <a:r>
              <a:rPr lang="en-US" altLang="zh-CN">
                <a:latin typeface="Arial" pitchFamily="34" charset="0"/>
                <a:ea typeface="宋体" pitchFamily="2" charset="-122"/>
              </a:rPr>
              <a:t>tri0</a:t>
            </a:r>
            <a:r>
              <a:rPr lang="zh-CN" altLang="en-US">
                <a:latin typeface="Arial" pitchFamily="34" charset="0"/>
                <a:ea typeface="宋体" pitchFamily="2" charset="-122"/>
              </a:rPr>
              <a:t>型、</a:t>
            </a:r>
            <a:r>
              <a:rPr lang="en-US" altLang="zh-CN">
                <a:latin typeface="Arial" pitchFamily="34" charset="0"/>
                <a:ea typeface="宋体" pitchFamily="2" charset="-122"/>
              </a:rPr>
              <a:t>tri1</a:t>
            </a:r>
            <a:r>
              <a:rPr lang="zh-CN" altLang="en-US">
                <a:latin typeface="Arial" pitchFamily="34" charset="0"/>
                <a:ea typeface="宋体" pitchFamily="2" charset="-122"/>
              </a:rPr>
              <a:t>型、</a:t>
            </a:r>
            <a:r>
              <a:rPr lang="en-US" altLang="zh-CN">
                <a:latin typeface="Arial" pitchFamily="34" charset="0"/>
                <a:ea typeface="宋体" pitchFamily="2" charset="-122"/>
              </a:rPr>
              <a:t>triand</a:t>
            </a:r>
            <a:r>
              <a:rPr lang="zh-CN" altLang="en-US">
                <a:latin typeface="Arial" pitchFamily="34" charset="0"/>
                <a:ea typeface="宋体" pitchFamily="2" charset="-122"/>
              </a:rPr>
              <a:t>型、</a:t>
            </a:r>
            <a:r>
              <a:rPr lang="en-US" altLang="zh-CN">
                <a:latin typeface="Arial" pitchFamily="34" charset="0"/>
                <a:ea typeface="宋体" pitchFamily="2" charset="-122"/>
              </a:rPr>
              <a:t>trior</a:t>
            </a:r>
            <a:r>
              <a:rPr lang="zh-CN" altLang="en-US">
                <a:latin typeface="Arial" pitchFamily="34" charset="0"/>
                <a:ea typeface="宋体" pitchFamily="2" charset="-122"/>
              </a:rPr>
              <a:t>型、</a:t>
            </a:r>
            <a:r>
              <a:rPr lang="en-US" altLang="zh-CN">
                <a:latin typeface="Arial" pitchFamily="34" charset="0"/>
                <a:ea typeface="宋体" pitchFamily="2" charset="-122"/>
              </a:rPr>
              <a:t>trireg</a:t>
            </a:r>
            <a:r>
              <a:rPr lang="zh-CN" altLang="en-US">
                <a:latin typeface="Arial" pitchFamily="34" charset="0"/>
                <a:ea typeface="宋体" pitchFamily="2" charset="-122"/>
              </a:rPr>
              <a:t>型、</a:t>
            </a:r>
            <a:r>
              <a:rPr lang="en-US" altLang="zh-CN">
                <a:latin typeface="Arial" pitchFamily="34" charset="0"/>
                <a:ea typeface="宋体" pitchFamily="2" charset="-122"/>
              </a:rPr>
              <a:t>vectored</a:t>
            </a:r>
            <a:r>
              <a:rPr lang="zh-CN" altLang="en-US">
                <a:latin typeface="Arial" pitchFamily="34" charset="0"/>
                <a:ea typeface="宋体" pitchFamily="2" charset="-122"/>
              </a:rPr>
              <a:t>型、</a:t>
            </a:r>
            <a:r>
              <a:rPr lang="en-US" altLang="zh-CN">
                <a:latin typeface="Arial" pitchFamily="34" charset="0"/>
                <a:ea typeface="宋体" pitchFamily="2" charset="-122"/>
              </a:rPr>
              <a:t>wand</a:t>
            </a:r>
            <a:r>
              <a:rPr lang="zh-CN" altLang="en-US">
                <a:latin typeface="Arial" pitchFamily="34" charset="0"/>
                <a:ea typeface="宋体" pitchFamily="2" charset="-122"/>
              </a:rPr>
              <a:t>型、</a:t>
            </a:r>
            <a:r>
              <a:rPr lang="en-US" altLang="zh-CN">
                <a:latin typeface="Arial" pitchFamily="34" charset="0"/>
                <a:ea typeface="宋体" pitchFamily="2" charset="-122"/>
              </a:rPr>
              <a:t>wor</a:t>
            </a:r>
            <a:r>
              <a:rPr lang="zh-CN" altLang="en-US">
                <a:latin typeface="Arial" pitchFamily="34" charset="0"/>
                <a:ea typeface="宋体" pitchFamily="2" charset="-122"/>
              </a:rPr>
              <a:t>型等</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63"/>
                                        </p:tgtEl>
                                        <p:attrNameLst>
                                          <p:attrName>style.visibility</p:attrName>
                                        </p:attrNameLst>
                                      </p:cBhvr>
                                      <p:to>
                                        <p:strVal val="visible"/>
                                      </p:to>
                                    </p:set>
                                    <p:anim calcmode="lin" valueType="num">
                                      <p:cBhvr additive="base">
                                        <p:cTn id="7" dur="500" fill="hold"/>
                                        <p:tgtEl>
                                          <p:spTgt spid="655363"/>
                                        </p:tgtEl>
                                        <p:attrNameLst>
                                          <p:attrName>ppt_x</p:attrName>
                                        </p:attrNameLst>
                                      </p:cBhvr>
                                      <p:tavLst>
                                        <p:tav tm="0">
                                          <p:val>
                                            <p:strVal val="0-#ppt_w/2"/>
                                          </p:val>
                                        </p:tav>
                                        <p:tav tm="100000">
                                          <p:val>
                                            <p:strVal val="#ppt_x"/>
                                          </p:val>
                                        </p:tav>
                                      </p:tavLst>
                                    </p:anim>
                                    <p:anim calcmode="lin" valueType="num">
                                      <p:cBhvr additive="base">
                                        <p:cTn id="8" dur="500" fill="hold"/>
                                        <p:tgtEl>
                                          <p:spTgt spid="6553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55368"/>
                                        </p:tgtEl>
                                        <p:attrNameLst>
                                          <p:attrName>style.visibility</p:attrName>
                                        </p:attrNameLst>
                                      </p:cBhvr>
                                      <p:to>
                                        <p:strVal val="visible"/>
                                      </p:to>
                                    </p:set>
                                    <p:anim calcmode="lin" valueType="num">
                                      <p:cBhvr>
                                        <p:cTn id="13" dur="500" fill="hold"/>
                                        <p:tgtEl>
                                          <p:spTgt spid="655368"/>
                                        </p:tgtEl>
                                        <p:attrNameLst>
                                          <p:attrName>ppt_w</p:attrName>
                                        </p:attrNameLst>
                                      </p:cBhvr>
                                      <p:tavLst>
                                        <p:tav tm="0">
                                          <p:val>
                                            <p:fltVal val="0"/>
                                          </p:val>
                                        </p:tav>
                                        <p:tav tm="100000">
                                          <p:val>
                                            <p:strVal val="#ppt_w"/>
                                          </p:val>
                                        </p:tav>
                                      </p:tavLst>
                                    </p:anim>
                                    <p:anim calcmode="lin" valueType="num">
                                      <p:cBhvr>
                                        <p:cTn id="14" dur="500" fill="hold"/>
                                        <p:tgtEl>
                                          <p:spTgt spid="655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autoUpdateAnimBg="0"/>
      <p:bldP spid="65536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B4FB6A8-4F5E-4C65-9DC7-D04CDDDBBA35}" type="slidenum">
              <a:rPr lang="ko-KR" altLang="en-US" sz="1600" smtClean="0">
                <a:solidFill>
                  <a:schemeClr val="accent2"/>
                </a:solidFill>
                <a:latin typeface="Verdana" pitchFamily="34" charset="0"/>
                <a:ea typeface="Gulim" pitchFamily="34" charset="-127"/>
              </a:rPr>
              <a:pPr/>
              <a:t>43</a:t>
            </a:fld>
            <a:endParaRPr lang="en-US" altLang="ko-KR" sz="1600" smtClean="0">
              <a:solidFill>
                <a:schemeClr val="accent2"/>
              </a:solidFill>
              <a:latin typeface="Verdana" pitchFamily="34" charset="0"/>
              <a:ea typeface="Gulim" pitchFamily="34" charset="-127"/>
            </a:endParaRPr>
          </a:p>
        </p:txBody>
      </p:sp>
      <p:sp>
        <p:nvSpPr>
          <p:cNvPr id="58371" name="Rectangle 2"/>
          <p:cNvSpPr>
            <a:spLocks noGrp="1" noChangeArrowheads="1"/>
          </p:cNvSpPr>
          <p:nvPr>
            <p:ph type="title"/>
          </p:nvPr>
        </p:nvSpPr>
        <p:spPr>
          <a:xfrm>
            <a:off x="1763713" y="266700"/>
            <a:ext cx="7772400" cy="677863"/>
          </a:xfrm>
        </p:spPr>
        <p:txBody>
          <a:bodyPr/>
          <a:lstStyle/>
          <a:p>
            <a:r>
              <a:rPr lang="en-US" altLang="zh-CN" smtClean="0">
                <a:solidFill>
                  <a:srgbClr val="FFCC00"/>
                </a:solidFill>
                <a:latin typeface="Arial" charset="0"/>
                <a:ea typeface="黑体" pitchFamily="49" charset="-122"/>
              </a:rPr>
              <a:t>nets</a:t>
            </a:r>
            <a:r>
              <a:rPr lang="zh-CN" altLang="en-US" smtClean="0">
                <a:solidFill>
                  <a:srgbClr val="FFCC00"/>
                </a:solidFill>
                <a:latin typeface="Arial" charset="0"/>
                <a:ea typeface="黑体" pitchFamily="49" charset="-122"/>
              </a:rPr>
              <a:t>型变量</a:t>
            </a:r>
          </a:p>
        </p:txBody>
      </p:sp>
      <p:sp>
        <p:nvSpPr>
          <p:cNvPr id="657412" name="Text Box 4"/>
          <p:cNvSpPr txBox="1">
            <a:spLocks noChangeArrowheads="1"/>
          </p:cNvSpPr>
          <p:nvPr/>
        </p:nvSpPr>
        <p:spPr bwMode="auto">
          <a:xfrm>
            <a:off x="519113" y="1330325"/>
            <a:ext cx="23749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1. nets</a:t>
            </a:r>
            <a:r>
              <a:rPr kumimoji="1" lang="zh-CN" altLang="en-US" sz="2800">
                <a:solidFill>
                  <a:srgbClr val="990000"/>
                </a:solidFill>
                <a:latin typeface="华文新魏" pitchFamily="2" charset="-122"/>
                <a:ea typeface="华文新魏" pitchFamily="2" charset="-122"/>
              </a:rPr>
              <a:t>型变量</a:t>
            </a:r>
          </a:p>
        </p:txBody>
      </p:sp>
      <p:sp>
        <p:nvSpPr>
          <p:cNvPr id="657413" name="Rectangle 5"/>
          <p:cNvSpPr>
            <a:spLocks noChangeArrowheads="1"/>
          </p:cNvSpPr>
          <p:nvPr/>
        </p:nvSpPr>
        <p:spPr bwMode="auto">
          <a:xfrm>
            <a:off x="682625" y="1684338"/>
            <a:ext cx="8099425" cy="4697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0"/>
              </a:spcBef>
              <a:buClr>
                <a:srgbClr val="3333FF"/>
              </a:buClr>
              <a:buFont typeface="Wingdings" pitchFamily="2" charset="2"/>
              <a:buNone/>
            </a:pPr>
            <a:endParaRPr lang="zh-CN" altLang="en-US" sz="2000"/>
          </a:p>
          <a:p>
            <a:pPr marL="342900" indent="-342900">
              <a:buClr>
                <a:schemeClr val="bg2"/>
              </a:buClr>
              <a:buFont typeface="Wingdings" pitchFamily="2" charset="2"/>
              <a:buChar char="v"/>
            </a:pPr>
            <a:r>
              <a:rPr lang="zh-CN" altLang="en-US">
                <a:solidFill>
                  <a:srgbClr val="FF0000"/>
                </a:solidFill>
              </a:rPr>
              <a:t>网络型变量</a:t>
            </a:r>
            <a:r>
              <a:rPr lang="zh-CN" altLang="en-US">
                <a:latin typeface="Arial" charset="0"/>
              </a:rPr>
              <a:t>（ </a:t>
            </a:r>
            <a:r>
              <a:rPr lang="en-US" altLang="zh-CN">
                <a:latin typeface="Arial" charset="0"/>
              </a:rPr>
              <a:t>nets</a:t>
            </a:r>
            <a:r>
              <a:rPr lang="zh-CN" altLang="en-US">
                <a:latin typeface="Arial" charset="0"/>
              </a:rPr>
              <a:t>型变量）是输出值始终随输入的变化而变化的变量。</a:t>
            </a:r>
          </a:p>
          <a:p>
            <a:pPr marL="342900" indent="-342900">
              <a:buClr>
                <a:schemeClr val="bg2"/>
              </a:buClr>
              <a:buFont typeface="Wingdings" pitchFamily="2" charset="2"/>
              <a:buChar char="v"/>
            </a:pPr>
            <a:r>
              <a:rPr lang="zh-CN" altLang="en-US">
                <a:latin typeface="Arial" charset="0"/>
              </a:rPr>
              <a:t>一般用来定义电路中的各种物理连线。</a:t>
            </a:r>
            <a:endParaRPr lang="en-US" altLang="zh-CN">
              <a:latin typeface="Arial" charset="0"/>
            </a:endParaRPr>
          </a:p>
          <a:p>
            <a:pPr marL="342900" indent="-342900">
              <a:buClr>
                <a:schemeClr val="bg2"/>
              </a:buClr>
              <a:buFont typeface="Wingdings" pitchFamily="2" charset="2"/>
              <a:buChar char="v"/>
            </a:pPr>
            <a:r>
              <a:rPr lang="zh-CN" altLang="en-US">
                <a:latin typeface="Arial" charset="0"/>
              </a:rPr>
              <a:t>有两种驱动方式：在结构描述中将其连接到一个门元件或模块的输出端；或用</a:t>
            </a:r>
            <a:r>
              <a:rPr lang="en-US" altLang="zh-CN">
                <a:latin typeface="Arial" charset="0"/>
              </a:rPr>
              <a:t>assign</a:t>
            </a:r>
            <a:r>
              <a:rPr lang="zh-CN" altLang="en-US">
                <a:latin typeface="Arial" charset="0"/>
              </a:rPr>
              <a:t>语句对其赋值</a:t>
            </a:r>
          </a:p>
          <a:p>
            <a:pPr marL="342900" indent="-342900">
              <a:buClr>
                <a:schemeClr val="bg2"/>
              </a:buClr>
              <a:buFont typeface="Wingdings" pitchFamily="2" charset="2"/>
              <a:buChar char="v"/>
            </a:pPr>
            <a:r>
              <a:rPr lang="zh-CN" altLang="en-US">
                <a:latin typeface="Arial" charset="0"/>
              </a:rPr>
              <a:t>常用的</a:t>
            </a:r>
            <a:r>
              <a:rPr lang="en-US" altLang="zh-CN">
                <a:latin typeface="Arial" charset="0"/>
              </a:rPr>
              <a:t>nets</a:t>
            </a:r>
            <a:r>
              <a:rPr lang="zh-CN" altLang="en-US">
                <a:latin typeface="Arial" charset="0"/>
              </a:rPr>
              <a:t>型变量</a:t>
            </a:r>
          </a:p>
          <a:p>
            <a:pPr marL="742950" lvl="1" indent="-285750" algn="l">
              <a:spcBef>
                <a:spcPct val="0"/>
              </a:spcBef>
              <a:buClr>
                <a:srgbClr val="006666"/>
              </a:buClr>
              <a:buSzPct val="110000"/>
              <a:buFont typeface="Wingdings" pitchFamily="2" charset="2"/>
              <a:buChar char="w"/>
            </a:pPr>
            <a:r>
              <a:rPr lang="en-US" altLang="zh-CN" sz="2000">
                <a:solidFill>
                  <a:srgbClr val="CC0066"/>
                </a:solidFill>
                <a:latin typeface="Arial" charset="0"/>
              </a:rPr>
              <a:t>wire</a:t>
            </a:r>
            <a:r>
              <a:rPr lang="zh-CN" altLang="en-US" sz="2000">
                <a:latin typeface="Arial" charset="0"/>
              </a:rPr>
              <a:t>，</a:t>
            </a:r>
            <a:r>
              <a:rPr lang="en-US" altLang="zh-CN" sz="2000">
                <a:latin typeface="Arial" charset="0"/>
              </a:rPr>
              <a:t>tri</a:t>
            </a:r>
            <a:r>
              <a:rPr lang="zh-CN" altLang="en-US" sz="2000">
                <a:latin typeface="Arial" charset="0"/>
              </a:rPr>
              <a:t>：连线类型（两者功能一致），</a:t>
            </a:r>
            <a:r>
              <a:rPr lang="zh-CN" altLang="en-US" sz="2000">
                <a:solidFill>
                  <a:srgbClr val="CC0066"/>
                </a:solidFill>
                <a:latin typeface="Arial" charset="0"/>
              </a:rPr>
              <a:t>可综合</a:t>
            </a:r>
          </a:p>
          <a:p>
            <a:pPr marL="742950" lvl="1" indent="-285750">
              <a:spcBef>
                <a:spcPct val="0"/>
              </a:spcBef>
              <a:buClr>
                <a:srgbClr val="006666"/>
              </a:buClr>
              <a:buSzPct val="110000"/>
              <a:buFont typeface="Wingdings" pitchFamily="2" charset="2"/>
              <a:buChar char="w"/>
            </a:pPr>
            <a:r>
              <a:rPr lang="en-US" altLang="zh-CN" sz="2000">
                <a:latin typeface="Arial" charset="0"/>
              </a:rPr>
              <a:t>wor</a:t>
            </a:r>
            <a:r>
              <a:rPr lang="zh-CN" altLang="en-US" sz="2000">
                <a:latin typeface="Arial" charset="0"/>
              </a:rPr>
              <a:t>，</a:t>
            </a:r>
            <a:r>
              <a:rPr lang="en-US" altLang="zh-CN" sz="2000">
                <a:latin typeface="Arial" charset="0"/>
              </a:rPr>
              <a:t>trior</a:t>
            </a:r>
            <a:r>
              <a:rPr lang="zh-CN" altLang="en-US" sz="2000">
                <a:latin typeface="Arial" charset="0"/>
              </a:rPr>
              <a:t>：具有线或特性的连线（两者功能一致）</a:t>
            </a:r>
          </a:p>
          <a:p>
            <a:pPr marL="742950" lvl="1" indent="-285750">
              <a:spcBef>
                <a:spcPct val="0"/>
              </a:spcBef>
              <a:buClr>
                <a:srgbClr val="006666"/>
              </a:buClr>
              <a:buSzPct val="110000"/>
              <a:buFont typeface="Wingdings" pitchFamily="2" charset="2"/>
              <a:buChar char="w"/>
            </a:pPr>
            <a:r>
              <a:rPr lang="en-US" altLang="zh-CN" sz="2000">
                <a:latin typeface="Arial" charset="0"/>
              </a:rPr>
              <a:t>wand</a:t>
            </a:r>
            <a:r>
              <a:rPr lang="zh-CN" altLang="en-US" sz="2000">
                <a:latin typeface="Arial" charset="0"/>
              </a:rPr>
              <a:t>，</a:t>
            </a:r>
            <a:r>
              <a:rPr lang="en-US" altLang="zh-CN" sz="2000">
                <a:latin typeface="Arial" charset="0"/>
              </a:rPr>
              <a:t>triand</a:t>
            </a:r>
            <a:r>
              <a:rPr lang="zh-CN" altLang="en-US" sz="2000">
                <a:latin typeface="Arial" charset="0"/>
              </a:rPr>
              <a:t>：具有线与特性的连线（两者功能一致）</a:t>
            </a:r>
          </a:p>
          <a:p>
            <a:pPr marL="742950" lvl="1" indent="-285750">
              <a:spcBef>
                <a:spcPct val="0"/>
              </a:spcBef>
              <a:buClr>
                <a:srgbClr val="006666"/>
              </a:buClr>
              <a:buSzPct val="110000"/>
              <a:buFont typeface="Wingdings" pitchFamily="2" charset="2"/>
              <a:buChar char="w"/>
            </a:pPr>
            <a:r>
              <a:rPr lang="en-US" altLang="zh-CN" sz="2000">
                <a:latin typeface="Arial" charset="0"/>
              </a:rPr>
              <a:t>tri1</a:t>
            </a:r>
            <a:r>
              <a:rPr lang="zh-CN" altLang="en-US" sz="2000">
                <a:latin typeface="Arial" charset="0"/>
              </a:rPr>
              <a:t>，</a:t>
            </a:r>
            <a:r>
              <a:rPr lang="en-US" altLang="zh-CN" sz="2000">
                <a:latin typeface="Arial" charset="0"/>
              </a:rPr>
              <a:t>tri0</a:t>
            </a:r>
            <a:r>
              <a:rPr lang="zh-CN" altLang="en-US" sz="2000">
                <a:latin typeface="Arial" charset="0"/>
              </a:rPr>
              <a:t>：上拉电阻和下拉电阻</a:t>
            </a:r>
          </a:p>
          <a:p>
            <a:pPr marL="742950" lvl="1" indent="-285750">
              <a:spcBef>
                <a:spcPct val="0"/>
              </a:spcBef>
              <a:buClr>
                <a:srgbClr val="006666"/>
              </a:buClr>
              <a:buSzPct val="110000"/>
              <a:buFont typeface="Wingdings" pitchFamily="2" charset="2"/>
              <a:buChar char="w"/>
            </a:pPr>
            <a:r>
              <a:rPr lang="en-US" altLang="zh-CN" sz="2000">
                <a:latin typeface="Arial" charset="0"/>
              </a:rPr>
              <a:t>supply1</a:t>
            </a:r>
            <a:r>
              <a:rPr lang="zh-CN" altLang="en-US" sz="2000">
                <a:latin typeface="Arial" charset="0"/>
              </a:rPr>
              <a:t>，</a:t>
            </a:r>
            <a:r>
              <a:rPr lang="en-US" altLang="zh-CN" sz="2000">
                <a:latin typeface="Arial" charset="0"/>
              </a:rPr>
              <a:t>supply0</a:t>
            </a:r>
            <a:r>
              <a:rPr lang="zh-CN" altLang="en-US" sz="2000">
                <a:latin typeface="Arial" charset="0"/>
              </a:rPr>
              <a:t>：电源（逻辑</a:t>
            </a:r>
            <a:r>
              <a:rPr lang="en-US" altLang="zh-CN" sz="2000">
                <a:latin typeface="Arial" charset="0"/>
              </a:rPr>
              <a:t>1</a:t>
            </a:r>
            <a:r>
              <a:rPr lang="zh-CN" altLang="en-US" sz="2000">
                <a:latin typeface="Arial" charset="0"/>
              </a:rPr>
              <a:t>）和地（逻辑</a:t>
            </a:r>
            <a:r>
              <a:rPr lang="en-US" altLang="zh-CN" sz="2000">
                <a:latin typeface="Arial" charset="0"/>
              </a:rPr>
              <a:t>0</a:t>
            </a:r>
            <a:r>
              <a:rPr lang="zh-CN" altLang="en-US" sz="2000">
                <a:latin typeface="Arial" charset="0"/>
              </a:rPr>
              <a:t>），</a:t>
            </a:r>
            <a:r>
              <a:rPr lang="zh-CN" altLang="en-US" sz="2000">
                <a:solidFill>
                  <a:srgbClr val="CC0066"/>
                </a:solidFill>
                <a:latin typeface="Arial" charset="0"/>
              </a:rPr>
              <a:t>可综合</a:t>
            </a:r>
            <a:r>
              <a:rPr lang="zh-CN" altLang="en-US" sz="2000">
                <a:latin typeface="Arial" charset="0"/>
              </a:rPr>
              <a:t>	</a:t>
            </a:r>
          </a:p>
        </p:txBody>
      </p:sp>
      <p:sp>
        <p:nvSpPr>
          <p:cNvPr id="657414" name="AutoShape 6"/>
          <p:cNvSpPr>
            <a:spLocks noChangeArrowheads="1"/>
          </p:cNvSpPr>
          <p:nvPr/>
        </p:nvSpPr>
        <p:spPr bwMode="auto">
          <a:xfrm rot="21120300">
            <a:off x="4922838" y="606425"/>
            <a:ext cx="3271837" cy="1358900"/>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a:lnSpc>
                <a:spcPct val="100000"/>
              </a:lnSpc>
              <a:spcBef>
                <a:spcPct val="0"/>
              </a:spcBef>
              <a:buClrTx/>
              <a:buFontTx/>
              <a:buNone/>
              <a:defRPr/>
            </a:pPr>
            <a:r>
              <a:rPr lang="en-US" altLang="zh-CN" sz="2000">
                <a:solidFill>
                  <a:srgbClr val="CC0000"/>
                </a:solidFill>
                <a:latin typeface="华文新魏" pitchFamily="2" charset="-122"/>
                <a:ea typeface="华文新魏" pitchFamily="2" charset="-122"/>
              </a:rPr>
              <a:t>nets</a:t>
            </a:r>
            <a:r>
              <a:rPr lang="zh-CN" altLang="en-US" sz="2000">
                <a:solidFill>
                  <a:srgbClr val="CC0000"/>
                </a:solidFill>
                <a:latin typeface="华文新魏" pitchFamily="2" charset="-122"/>
                <a:ea typeface="华文新魏" pitchFamily="2" charset="-122"/>
              </a:rPr>
              <a:t>型变量</a:t>
            </a:r>
            <a:r>
              <a:rPr lang="zh-CN" altLang="en-US" sz="2000">
                <a:latin typeface="华文新魏" pitchFamily="2" charset="-122"/>
                <a:ea typeface="华文新魏" pitchFamily="2" charset="-122"/>
              </a:rPr>
              <a:t>不能储存值！</a:t>
            </a:r>
            <a:endParaRPr lang="zh-CN" altLang="en-US" sz="2000">
              <a:latin typeface="华文楷体" pitchFamily="2" charset="-122"/>
              <a:ea typeface="华文楷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p:cTn id="7" dur="500" fill="hold"/>
                                        <p:tgtEl>
                                          <p:spTgt spid="657412"/>
                                        </p:tgtEl>
                                        <p:attrNameLst>
                                          <p:attrName>ppt_w</p:attrName>
                                        </p:attrNameLst>
                                      </p:cBhvr>
                                      <p:tavLst>
                                        <p:tav tm="0">
                                          <p:val>
                                            <p:fltVal val="0"/>
                                          </p:val>
                                        </p:tav>
                                        <p:tav tm="100000">
                                          <p:val>
                                            <p:strVal val="#ppt_w"/>
                                          </p:val>
                                        </p:tav>
                                      </p:tavLst>
                                    </p:anim>
                                    <p:anim calcmode="lin" valueType="num">
                                      <p:cBhvr>
                                        <p:cTn id="8" dur="500" fill="hold"/>
                                        <p:tgtEl>
                                          <p:spTgt spid="65741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7413"/>
                                        </p:tgtEl>
                                        <p:attrNameLst>
                                          <p:attrName>style.visibility</p:attrName>
                                        </p:attrNameLst>
                                      </p:cBhvr>
                                      <p:to>
                                        <p:strVal val="visible"/>
                                      </p:to>
                                    </p:set>
                                    <p:anim calcmode="lin" valueType="num">
                                      <p:cBhvr additive="base">
                                        <p:cTn id="12" dur="500" fill="hold"/>
                                        <p:tgtEl>
                                          <p:spTgt spid="657413"/>
                                        </p:tgtEl>
                                        <p:attrNameLst>
                                          <p:attrName>ppt_x</p:attrName>
                                        </p:attrNameLst>
                                      </p:cBhvr>
                                      <p:tavLst>
                                        <p:tav tm="0">
                                          <p:val>
                                            <p:strVal val="#ppt_x"/>
                                          </p:val>
                                        </p:tav>
                                        <p:tav tm="100000">
                                          <p:val>
                                            <p:strVal val="#ppt_x"/>
                                          </p:val>
                                        </p:tav>
                                      </p:tavLst>
                                    </p:anim>
                                    <p:anim calcmode="lin" valueType="num">
                                      <p:cBhvr additive="base">
                                        <p:cTn id="13" dur="500" fill="hold"/>
                                        <p:tgtEl>
                                          <p:spTgt spid="6574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57414"/>
                                        </p:tgtEl>
                                        <p:attrNameLst>
                                          <p:attrName>style.visibility</p:attrName>
                                        </p:attrNameLst>
                                      </p:cBhvr>
                                      <p:to>
                                        <p:strVal val="visible"/>
                                      </p:to>
                                    </p:set>
                                    <p:anim calcmode="lin" valueType="num">
                                      <p:cBhvr>
                                        <p:cTn id="18" dur="500" fill="hold"/>
                                        <p:tgtEl>
                                          <p:spTgt spid="657414"/>
                                        </p:tgtEl>
                                        <p:attrNameLst>
                                          <p:attrName>ppt_w</p:attrName>
                                        </p:attrNameLst>
                                      </p:cBhvr>
                                      <p:tavLst>
                                        <p:tav tm="0">
                                          <p:val>
                                            <p:fltVal val="0"/>
                                          </p:val>
                                        </p:tav>
                                        <p:tav tm="100000">
                                          <p:val>
                                            <p:strVal val="#ppt_w"/>
                                          </p:val>
                                        </p:tav>
                                      </p:tavLst>
                                    </p:anim>
                                    <p:anim calcmode="lin" valueType="num">
                                      <p:cBhvr>
                                        <p:cTn id="19" dur="500" fill="hold"/>
                                        <p:tgtEl>
                                          <p:spTgt spid="6574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autoUpdateAnimBg="0"/>
      <p:bldP spid="657413" grpId="0" autoUpdateAnimBg="0"/>
      <p:bldP spid="65741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A28B727-79F0-4AC4-A0E2-3FE4AB5B5890}" type="slidenum">
              <a:rPr lang="ko-KR" altLang="en-US" sz="1600" smtClean="0">
                <a:solidFill>
                  <a:schemeClr val="accent2"/>
                </a:solidFill>
                <a:latin typeface="Verdana" pitchFamily="34" charset="0"/>
                <a:ea typeface="Gulim" pitchFamily="34" charset="-127"/>
              </a:rPr>
              <a:pPr/>
              <a:t>44</a:t>
            </a:fld>
            <a:endParaRPr lang="en-US" altLang="ko-KR" sz="1600" smtClean="0">
              <a:solidFill>
                <a:schemeClr val="accent2"/>
              </a:solidFill>
              <a:latin typeface="Verdana" pitchFamily="34" charset="0"/>
              <a:ea typeface="Gulim" pitchFamily="34" charset="-127"/>
            </a:endParaRPr>
          </a:p>
        </p:txBody>
      </p:sp>
      <p:sp>
        <p:nvSpPr>
          <p:cNvPr id="59395"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wire</a:t>
            </a:r>
            <a:r>
              <a:rPr lang="zh-CN" altLang="en-US" smtClean="0">
                <a:solidFill>
                  <a:srgbClr val="FFCC00"/>
                </a:solidFill>
                <a:latin typeface="Arial" charset="0"/>
                <a:ea typeface="黑体" pitchFamily="49" charset="-122"/>
              </a:rPr>
              <a:t>型变量</a:t>
            </a:r>
          </a:p>
        </p:txBody>
      </p:sp>
      <p:sp>
        <p:nvSpPr>
          <p:cNvPr id="636931" name="Rectangle 3"/>
          <p:cNvSpPr>
            <a:spLocks noGrp="1" noChangeArrowheads="1"/>
          </p:cNvSpPr>
          <p:nvPr>
            <p:ph type="body" idx="1"/>
          </p:nvPr>
        </p:nvSpPr>
        <p:spPr>
          <a:xfrm>
            <a:off x="0" y="1166813"/>
            <a:ext cx="8890000" cy="2014537"/>
          </a:xfrm>
        </p:spPr>
        <p:txBody>
          <a:bodyPr/>
          <a:lstStyle/>
          <a:p>
            <a:pPr marL="279400" indent="-279400" algn="just">
              <a:lnSpc>
                <a:spcPct val="110000"/>
              </a:lnSpc>
            </a:pPr>
            <a:r>
              <a:rPr lang="en-US" altLang="zh-CN" sz="2400" smtClean="0">
                <a:solidFill>
                  <a:srgbClr val="CC0066"/>
                </a:solidFill>
                <a:latin typeface="Arial" charset="0"/>
                <a:ea typeface="宋体" charset="-122"/>
              </a:rPr>
              <a:t>wire</a:t>
            </a:r>
            <a:r>
              <a:rPr lang="zh-CN" altLang="en-US" sz="2400" smtClean="0">
                <a:latin typeface="Arial" charset="0"/>
                <a:ea typeface="宋体" charset="-122"/>
              </a:rPr>
              <a:t>型变量</a:t>
            </a:r>
          </a:p>
          <a:p>
            <a:pPr marL="715963" lvl="1" indent="-257175" algn="just">
              <a:lnSpc>
                <a:spcPct val="110000"/>
              </a:lnSpc>
              <a:buSzPct val="85000"/>
            </a:pPr>
            <a:r>
              <a:rPr lang="zh-CN" altLang="en-US" sz="2000" smtClean="0">
                <a:latin typeface="Arial" charset="0"/>
                <a:ea typeface="宋体" charset="-122"/>
              </a:rPr>
              <a:t>最常用的</a:t>
            </a:r>
            <a:r>
              <a:rPr lang="en-US" altLang="zh-CN" sz="2000" smtClean="0">
                <a:latin typeface="Arial" charset="0"/>
                <a:ea typeface="宋体" charset="-122"/>
              </a:rPr>
              <a:t>nets</a:t>
            </a:r>
            <a:r>
              <a:rPr lang="zh-CN" altLang="en-US" sz="2000" smtClean="0">
                <a:latin typeface="Arial" charset="0"/>
                <a:ea typeface="宋体" charset="-122"/>
              </a:rPr>
              <a:t>型变量，常用来表示以</a:t>
            </a:r>
            <a:r>
              <a:rPr lang="en-US" altLang="zh-CN" sz="2000" smtClean="0">
                <a:solidFill>
                  <a:srgbClr val="CC0066"/>
                </a:solidFill>
                <a:latin typeface="Arial" charset="0"/>
                <a:ea typeface="宋体" charset="-122"/>
              </a:rPr>
              <a:t>assign</a:t>
            </a:r>
            <a:r>
              <a:rPr lang="zh-CN" altLang="en-US" sz="2000" smtClean="0">
                <a:latin typeface="Arial" charset="0"/>
                <a:ea typeface="宋体" charset="-122"/>
              </a:rPr>
              <a:t>语句赋值的</a:t>
            </a:r>
            <a:r>
              <a:rPr lang="zh-CN" altLang="en-US" sz="2000" smtClean="0">
                <a:solidFill>
                  <a:srgbClr val="CC0066"/>
                </a:solidFill>
                <a:latin typeface="Arial" charset="0"/>
                <a:ea typeface="宋体" charset="-122"/>
              </a:rPr>
              <a:t>组合</a:t>
            </a:r>
            <a:r>
              <a:rPr lang="zh-CN" altLang="en-US" sz="2000" smtClean="0">
                <a:latin typeface="Arial" charset="0"/>
                <a:ea typeface="宋体" charset="-122"/>
              </a:rPr>
              <a:t>逻辑信号。</a:t>
            </a:r>
          </a:p>
          <a:p>
            <a:pPr marL="715963" lvl="1" indent="-257175" algn="just">
              <a:lnSpc>
                <a:spcPct val="110000"/>
              </a:lnSpc>
              <a:buSzPct val="85000"/>
            </a:pPr>
            <a:r>
              <a:rPr lang="zh-CN" altLang="en-US" sz="2000" smtClean="0">
                <a:latin typeface="Arial" charset="0"/>
                <a:ea typeface="宋体" charset="-122"/>
              </a:rPr>
              <a:t>模块中的输入</a:t>
            </a:r>
            <a:r>
              <a:rPr lang="en-US" altLang="zh-CN" sz="2000" smtClean="0">
                <a:latin typeface="Arial" charset="0"/>
                <a:ea typeface="宋体" charset="-122"/>
              </a:rPr>
              <a:t>/</a:t>
            </a:r>
            <a:r>
              <a:rPr lang="zh-CN" altLang="en-US" sz="2000" smtClean="0">
                <a:latin typeface="Arial" charset="0"/>
                <a:ea typeface="宋体" charset="-122"/>
              </a:rPr>
              <a:t>输出信号类型</a:t>
            </a:r>
            <a:r>
              <a:rPr lang="zh-CN" altLang="en-US" sz="2000" smtClean="0">
                <a:solidFill>
                  <a:srgbClr val="CC0066"/>
                </a:solidFill>
                <a:latin typeface="Arial" charset="0"/>
                <a:ea typeface="宋体" charset="-122"/>
              </a:rPr>
              <a:t>缺省</a:t>
            </a:r>
            <a:r>
              <a:rPr lang="zh-CN" altLang="en-US" sz="2000" smtClean="0">
                <a:latin typeface="Arial" charset="0"/>
                <a:ea typeface="宋体" charset="-122"/>
              </a:rPr>
              <a:t>为</a:t>
            </a:r>
            <a:r>
              <a:rPr lang="en-US" altLang="zh-CN" sz="2000" smtClean="0">
                <a:solidFill>
                  <a:srgbClr val="CC0066"/>
                </a:solidFill>
                <a:latin typeface="Arial" charset="0"/>
                <a:ea typeface="宋体" charset="-122"/>
              </a:rPr>
              <a:t>wire</a:t>
            </a:r>
            <a:r>
              <a:rPr lang="zh-CN" altLang="en-US" sz="2000" smtClean="0">
                <a:latin typeface="Arial" charset="0"/>
                <a:ea typeface="宋体" charset="-122"/>
              </a:rPr>
              <a:t>型</a:t>
            </a:r>
            <a:r>
              <a:rPr lang="en-US" altLang="zh-CN" sz="2000" smtClean="0">
                <a:latin typeface="Arial" charset="0"/>
                <a:ea typeface="宋体" charset="-122"/>
              </a:rPr>
              <a:t>——</a:t>
            </a:r>
            <a:r>
              <a:rPr lang="zh-CN" altLang="en-US" sz="2000" smtClean="0">
                <a:latin typeface="Arial" charset="0"/>
                <a:ea typeface="宋体" charset="-122"/>
              </a:rPr>
              <a:t>当对输入</a:t>
            </a:r>
            <a:r>
              <a:rPr lang="en-US" altLang="zh-CN" sz="2000" smtClean="0">
                <a:latin typeface="Arial" charset="0"/>
                <a:ea typeface="宋体" charset="-122"/>
              </a:rPr>
              <a:t>/</a:t>
            </a:r>
            <a:r>
              <a:rPr lang="zh-CN" altLang="en-US" sz="2000" smtClean="0">
                <a:latin typeface="Arial" charset="0"/>
                <a:ea typeface="宋体" charset="-122"/>
              </a:rPr>
              <a:t>输出信号不加以信号类型声明时，则输入</a:t>
            </a:r>
            <a:r>
              <a:rPr lang="en-US" altLang="zh-CN" sz="2000" smtClean="0">
                <a:latin typeface="Arial" charset="0"/>
                <a:ea typeface="宋体" charset="-122"/>
              </a:rPr>
              <a:t>/</a:t>
            </a:r>
            <a:r>
              <a:rPr lang="zh-CN" altLang="en-US" sz="2000" smtClean="0">
                <a:latin typeface="Arial" charset="0"/>
                <a:ea typeface="宋体" charset="-122"/>
              </a:rPr>
              <a:t>输出信号为</a:t>
            </a:r>
            <a:r>
              <a:rPr lang="en-US" altLang="zh-CN" sz="2000" smtClean="0">
                <a:latin typeface="Arial" charset="0"/>
                <a:ea typeface="宋体" charset="-122"/>
              </a:rPr>
              <a:t>wire</a:t>
            </a:r>
            <a:r>
              <a:rPr lang="zh-CN" altLang="en-US" sz="2000" smtClean="0">
                <a:latin typeface="Arial" charset="0"/>
                <a:ea typeface="宋体" charset="-122"/>
              </a:rPr>
              <a:t>型。 </a:t>
            </a:r>
          </a:p>
          <a:p>
            <a:pPr marL="715963" lvl="1" indent="-257175" algn="just">
              <a:lnSpc>
                <a:spcPct val="110000"/>
              </a:lnSpc>
              <a:buSzPct val="85000"/>
            </a:pPr>
            <a:r>
              <a:rPr lang="zh-CN" altLang="en-US" sz="2000" smtClean="0">
                <a:latin typeface="Arial" charset="0"/>
                <a:ea typeface="宋体" charset="-122"/>
              </a:rPr>
              <a:t>可用做任何方程式的输入，或“</a:t>
            </a:r>
            <a:r>
              <a:rPr lang="en-US" altLang="zh-CN" sz="2000" smtClean="0">
                <a:latin typeface="Arial" charset="0"/>
                <a:ea typeface="宋体" charset="-122"/>
              </a:rPr>
              <a:t>assign”</a:t>
            </a:r>
            <a:r>
              <a:rPr lang="zh-CN" altLang="en-US" sz="2000" smtClean="0">
                <a:latin typeface="Arial" charset="0"/>
                <a:ea typeface="宋体" charset="-122"/>
              </a:rPr>
              <a:t>语句和实例元件的输出。</a:t>
            </a:r>
          </a:p>
        </p:txBody>
      </p:sp>
      <p:sp>
        <p:nvSpPr>
          <p:cNvPr id="636932" name="Text Box 4"/>
          <p:cNvSpPr txBox="1">
            <a:spLocks noChangeArrowheads="1"/>
          </p:cNvSpPr>
          <p:nvPr/>
        </p:nvSpPr>
        <p:spPr bwMode="auto">
          <a:xfrm>
            <a:off x="1905000" y="3432175"/>
            <a:ext cx="4706938"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wire</a:t>
            </a:r>
            <a:r>
              <a:rPr lang="en-US" altLang="zh-CN" sz="2000">
                <a:latin typeface="Arial" charset="0"/>
              </a:rPr>
              <a:t> </a:t>
            </a:r>
            <a:r>
              <a:rPr lang="zh-CN" altLang="en-US" sz="2000">
                <a:latin typeface="Arial" charset="0"/>
              </a:rPr>
              <a:t>变量名</a:t>
            </a:r>
            <a:r>
              <a:rPr lang="en-US" altLang="zh-CN" sz="2000">
                <a:latin typeface="Arial" charset="0"/>
              </a:rPr>
              <a:t>1,</a:t>
            </a:r>
            <a:r>
              <a:rPr lang="zh-CN" altLang="en-US" sz="2000"/>
              <a:t>变量</a:t>
            </a:r>
            <a:r>
              <a:rPr lang="zh-CN" altLang="en-US" sz="2000">
                <a:latin typeface="Arial" charset="0"/>
              </a:rPr>
              <a:t>名</a:t>
            </a:r>
            <a:r>
              <a:rPr lang="en-US" altLang="zh-CN" sz="2000">
                <a:latin typeface="Arial" charset="0"/>
              </a:rPr>
              <a:t>2, …,</a:t>
            </a:r>
            <a:r>
              <a:rPr lang="zh-CN" altLang="en-US" sz="2000"/>
              <a:t>变量</a:t>
            </a:r>
            <a:r>
              <a:rPr lang="zh-CN" altLang="en-US" sz="2000">
                <a:latin typeface="Arial" charset="0"/>
              </a:rPr>
              <a:t>名</a:t>
            </a:r>
            <a:r>
              <a:rPr lang="en-US" altLang="zh-CN" sz="2000">
                <a:latin typeface="Arial" charset="0"/>
              </a:rPr>
              <a:t>n;</a:t>
            </a:r>
          </a:p>
        </p:txBody>
      </p:sp>
      <p:sp>
        <p:nvSpPr>
          <p:cNvPr id="636933" name="Rectangle 5"/>
          <p:cNvSpPr>
            <a:spLocks noChangeArrowheads="1"/>
          </p:cNvSpPr>
          <p:nvPr/>
        </p:nvSpPr>
        <p:spPr bwMode="auto">
          <a:xfrm>
            <a:off x="755650" y="3392488"/>
            <a:ext cx="8191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636934" name="Rectangle 6"/>
          <p:cNvSpPr>
            <a:spLocks noChangeArrowheads="1"/>
          </p:cNvSpPr>
          <p:nvPr/>
        </p:nvSpPr>
        <p:spPr bwMode="auto">
          <a:xfrm>
            <a:off x="1009650" y="4005263"/>
            <a:ext cx="7080250" cy="2106612"/>
          </a:xfrm>
          <a:prstGeom prst="rect">
            <a:avLst/>
          </a:prstGeom>
          <a:solidFill>
            <a:srgbClr val="ADD6FF"/>
          </a:solidFill>
          <a:ln w="9525">
            <a:solidFill>
              <a:srgbClr val="CC6600"/>
            </a:solidFill>
            <a:miter lim="800000"/>
            <a:headEnd/>
            <a:tailEnd/>
          </a:ln>
        </p:spPr>
        <p:txBody>
          <a:bodyPr/>
          <a:lstStyle/>
          <a:p>
            <a:pPr marL="279400" indent="-279400">
              <a:spcBef>
                <a:spcPct val="0"/>
              </a:spcBef>
              <a:buClr>
                <a:schemeClr val="bg2"/>
              </a:buClr>
              <a:buFont typeface="Wingdings" pitchFamily="2" charset="2"/>
              <a:buNone/>
            </a:pPr>
            <a:r>
              <a:rPr lang="en-US" altLang="zh-CN">
                <a:solidFill>
                  <a:srgbClr val="FF0066"/>
                </a:solidFill>
                <a:latin typeface="Times New Roman" pitchFamily="18" charset="0"/>
              </a:rPr>
              <a:t>【</a:t>
            </a:r>
            <a:r>
              <a:rPr lang="zh-CN" altLang="en-US">
                <a:solidFill>
                  <a:srgbClr val="FF0066"/>
                </a:solidFill>
                <a:latin typeface="Times New Roman" pitchFamily="18" charset="0"/>
              </a:rPr>
              <a:t>例</a:t>
            </a:r>
            <a:r>
              <a:rPr lang="en-US" altLang="zh-CN">
                <a:solidFill>
                  <a:srgbClr val="FF0066"/>
                </a:solidFill>
                <a:latin typeface="Times New Roman" pitchFamily="18" charset="0"/>
              </a:rPr>
              <a:t>】</a:t>
            </a:r>
            <a:r>
              <a:rPr lang="en-US" altLang="zh-CN" sz="2800">
                <a:latin typeface="Arial" charset="0"/>
              </a:rPr>
              <a:t> </a:t>
            </a:r>
            <a:r>
              <a:rPr lang="zh-CN" altLang="en-US">
                <a:latin typeface="Arial" charset="0"/>
              </a:rPr>
              <a:t>将输入</a:t>
            </a:r>
            <a:r>
              <a:rPr lang="en-US" altLang="zh-CN">
                <a:latin typeface="Arial" charset="0"/>
              </a:rPr>
              <a:t>a</a:t>
            </a:r>
            <a:r>
              <a:rPr lang="zh-CN" altLang="en-US">
                <a:latin typeface="Arial" charset="0"/>
              </a:rPr>
              <a:t>赋值给</a:t>
            </a:r>
            <a:r>
              <a:rPr lang="en-US" altLang="zh-CN">
                <a:latin typeface="Arial" charset="0"/>
              </a:rPr>
              <a:t>wire</a:t>
            </a:r>
            <a:r>
              <a:rPr lang="zh-CN" altLang="en-US">
                <a:latin typeface="Arial" charset="0"/>
              </a:rPr>
              <a:t>型变量</a:t>
            </a:r>
            <a:r>
              <a:rPr lang="en-US" altLang="zh-CN">
                <a:latin typeface="Arial" charset="0"/>
              </a:rPr>
              <a:t>b</a:t>
            </a:r>
            <a:endParaRPr lang="zh-CN" altLang="en-US">
              <a:latin typeface="Arial" charset="0"/>
            </a:endParaRPr>
          </a:p>
          <a:p>
            <a:pPr marL="279400" indent="-279400">
              <a:lnSpc>
                <a:spcPct val="100000"/>
              </a:lnSpc>
              <a:spcBef>
                <a:spcPct val="0"/>
              </a:spcBef>
              <a:buClr>
                <a:schemeClr val="bg2"/>
              </a:buClr>
              <a:buFont typeface="Wingdings" pitchFamily="2" charset="2"/>
              <a:buNone/>
            </a:pPr>
            <a:r>
              <a:rPr lang="zh-CN" altLang="en-US">
                <a:latin typeface="Arial" charset="0"/>
              </a:rPr>
              <a:t>    </a:t>
            </a:r>
            <a:r>
              <a:rPr lang="en-US" altLang="zh-CN">
                <a:latin typeface="Arial" charset="0"/>
              </a:rPr>
              <a:t>input a;</a:t>
            </a:r>
          </a:p>
          <a:p>
            <a:pPr marL="279400" indent="-279400">
              <a:lnSpc>
                <a:spcPct val="100000"/>
              </a:lnSpc>
              <a:spcBef>
                <a:spcPct val="0"/>
              </a:spcBef>
              <a:buClr>
                <a:schemeClr val="bg2"/>
              </a:buClr>
              <a:buFont typeface="Wingdings" pitchFamily="2" charset="2"/>
              <a:buNone/>
            </a:pPr>
            <a:r>
              <a:rPr lang="en-US" altLang="zh-CN">
                <a:latin typeface="Arial" charset="0"/>
              </a:rPr>
              <a:t>    </a:t>
            </a:r>
            <a:r>
              <a:rPr lang="en-US" altLang="zh-CN">
                <a:solidFill>
                  <a:srgbClr val="FF0066"/>
                </a:solidFill>
                <a:latin typeface="Arial" charset="0"/>
              </a:rPr>
              <a:t>wire b;</a:t>
            </a:r>
            <a:r>
              <a:rPr lang="en-US" altLang="zh-CN">
                <a:latin typeface="Arial" charset="0"/>
              </a:rPr>
              <a:t>          /* </a:t>
            </a:r>
            <a:r>
              <a:rPr lang="zh-CN" altLang="en-US">
                <a:latin typeface="Arial" charset="0"/>
              </a:rPr>
              <a:t>中间节点。若为</a:t>
            </a:r>
            <a:r>
              <a:rPr lang="en-US" altLang="zh-CN">
                <a:latin typeface="Arial" charset="0"/>
              </a:rPr>
              <a:t>output</a:t>
            </a:r>
            <a:r>
              <a:rPr lang="zh-CN" altLang="en-US">
                <a:latin typeface="Arial" charset="0"/>
              </a:rPr>
              <a:t>信号，则默认为</a:t>
            </a:r>
            <a:r>
              <a:rPr lang="en-US" altLang="zh-CN">
                <a:latin typeface="Arial" charset="0"/>
              </a:rPr>
              <a:t>wire</a:t>
            </a:r>
            <a:r>
              <a:rPr lang="zh-CN" altLang="en-US">
                <a:latin typeface="Arial" charset="0"/>
              </a:rPr>
              <a:t>型变量，不必单独声明 *</a:t>
            </a:r>
            <a:r>
              <a:rPr lang="en-US" altLang="zh-CN">
                <a:latin typeface="Arial" charset="0"/>
              </a:rPr>
              <a:t>/</a:t>
            </a:r>
          </a:p>
          <a:p>
            <a:pPr marL="279400" indent="-279400">
              <a:lnSpc>
                <a:spcPct val="100000"/>
              </a:lnSpc>
              <a:spcBef>
                <a:spcPct val="0"/>
              </a:spcBef>
              <a:buClr>
                <a:schemeClr val="bg2"/>
              </a:buClr>
              <a:buFont typeface="Wingdings" pitchFamily="2" charset="2"/>
              <a:buNone/>
            </a:pPr>
            <a:r>
              <a:rPr lang="en-US" altLang="zh-CN">
                <a:latin typeface="Arial" charset="0"/>
              </a:rPr>
              <a:t>    assign b=a;   //</a:t>
            </a:r>
            <a:r>
              <a:rPr lang="zh-CN" altLang="en-US">
                <a:latin typeface="Arial" charset="0"/>
              </a:rPr>
              <a:t>当</a:t>
            </a:r>
            <a:r>
              <a:rPr lang="en-US" altLang="zh-CN">
                <a:latin typeface="Arial" charset="0"/>
              </a:rPr>
              <a:t>a</a:t>
            </a:r>
            <a:r>
              <a:rPr lang="zh-CN" altLang="en-US">
                <a:latin typeface="Arial" charset="0"/>
              </a:rPr>
              <a:t>变化时，</a:t>
            </a:r>
            <a:r>
              <a:rPr lang="en-US" altLang="zh-CN">
                <a:latin typeface="Arial" charset="0"/>
              </a:rPr>
              <a:t>b</a:t>
            </a:r>
            <a:r>
              <a:rPr lang="zh-CN" altLang="en-US">
                <a:latin typeface="Arial" charset="0"/>
              </a:rPr>
              <a:t>立即随之变化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6931"/>
                                        </p:tgtEl>
                                        <p:attrNameLst>
                                          <p:attrName>style.visibility</p:attrName>
                                        </p:attrNameLst>
                                      </p:cBhvr>
                                      <p:to>
                                        <p:strVal val="visible"/>
                                      </p:to>
                                    </p:set>
                                    <p:anim calcmode="lin" valueType="num">
                                      <p:cBhvr additive="base">
                                        <p:cTn id="7" dur="500" fill="hold"/>
                                        <p:tgtEl>
                                          <p:spTgt spid="636931"/>
                                        </p:tgtEl>
                                        <p:attrNameLst>
                                          <p:attrName>ppt_x</p:attrName>
                                        </p:attrNameLst>
                                      </p:cBhvr>
                                      <p:tavLst>
                                        <p:tav tm="0">
                                          <p:val>
                                            <p:strVal val="0-#ppt_w/2"/>
                                          </p:val>
                                        </p:tav>
                                        <p:tav tm="100000">
                                          <p:val>
                                            <p:strVal val="#ppt_x"/>
                                          </p:val>
                                        </p:tav>
                                      </p:tavLst>
                                    </p:anim>
                                    <p:anim calcmode="lin" valueType="num">
                                      <p:cBhvr additive="base">
                                        <p:cTn id="8" dur="500" fill="hold"/>
                                        <p:tgtEl>
                                          <p:spTgt spid="6369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36933"/>
                                        </p:tgtEl>
                                        <p:attrNameLst>
                                          <p:attrName>style.visibility</p:attrName>
                                        </p:attrNameLst>
                                      </p:cBhvr>
                                      <p:to>
                                        <p:strVal val="visible"/>
                                      </p:to>
                                    </p:set>
                                    <p:anim calcmode="lin" valueType="num">
                                      <p:cBhvr>
                                        <p:cTn id="13" dur="500" fill="hold"/>
                                        <p:tgtEl>
                                          <p:spTgt spid="636933"/>
                                        </p:tgtEl>
                                        <p:attrNameLst>
                                          <p:attrName>ppt_w</p:attrName>
                                        </p:attrNameLst>
                                      </p:cBhvr>
                                      <p:tavLst>
                                        <p:tav tm="0">
                                          <p:val>
                                            <p:fltVal val="0"/>
                                          </p:val>
                                        </p:tav>
                                        <p:tav tm="100000">
                                          <p:val>
                                            <p:strVal val="#ppt_w"/>
                                          </p:val>
                                        </p:tav>
                                      </p:tavLst>
                                    </p:anim>
                                    <p:anim calcmode="lin" valueType="num">
                                      <p:cBhvr>
                                        <p:cTn id="14" dur="500" fill="hold"/>
                                        <p:tgtEl>
                                          <p:spTgt spid="636933"/>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6" presetClass="entr" presetSubtype="37" fill="hold" grpId="0" nodeType="afterEffect">
                                  <p:stCondLst>
                                    <p:cond delay="0"/>
                                  </p:stCondLst>
                                  <p:childTnLst>
                                    <p:set>
                                      <p:cBhvr>
                                        <p:cTn id="17" dur="1" fill="hold">
                                          <p:stCondLst>
                                            <p:cond delay="0"/>
                                          </p:stCondLst>
                                        </p:cTn>
                                        <p:tgtEl>
                                          <p:spTgt spid="636932"/>
                                        </p:tgtEl>
                                        <p:attrNameLst>
                                          <p:attrName>style.visibility</p:attrName>
                                        </p:attrNameLst>
                                      </p:cBhvr>
                                      <p:to>
                                        <p:strVal val="visible"/>
                                      </p:to>
                                    </p:set>
                                    <p:animEffect transition="in" filter="barn(outVertical)">
                                      <p:cBhvr>
                                        <p:cTn id="18" dur="500"/>
                                        <p:tgtEl>
                                          <p:spTgt spid="6369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36934"/>
                                        </p:tgtEl>
                                        <p:attrNameLst>
                                          <p:attrName>style.visibility</p:attrName>
                                        </p:attrNameLst>
                                      </p:cBhvr>
                                      <p:to>
                                        <p:strVal val="visible"/>
                                      </p:to>
                                    </p:set>
                                    <p:anim calcmode="lin" valueType="num">
                                      <p:cBhvr additive="base">
                                        <p:cTn id="23" dur="500" fill="hold"/>
                                        <p:tgtEl>
                                          <p:spTgt spid="636934"/>
                                        </p:tgtEl>
                                        <p:attrNameLst>
                                          <p:attrName>ppt_x</p:attrName>
                                        </p:attrNameLst>
                                      </p:cBhvr>
                                      <p:tavLst>
                                        <p:tav tm="0">
                                          <p:val>
                                            <p:strVal val="0-#ppt_w/2"/>
                                          </p:val>
                                        </p:tav>
                                        <p:tav tm="100000">
                                          <p:val>
                                            <p:strVal val="#ppt_x"/>
                                          </p:val>
                                        </p:tav>
                                      </p:tavLst>
                                    </p:anim>
                                    <p:anim calcmode="lin" valueType="num">
                                      <p:cBhvr additive="base">
                                        <p:cTn id="24" dur="500" fill="hold"/>
                                        <p:tgtEl>
                                          <p:spTgt spid="636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autoUpdateAnimBg="0"/>
      <p:bldP spid="636932" grpId="0" animBg="1"/>
      <p:bldP spid="636933" grpId="0" animBg="1" autoUpdateAnimBg="0"/>
      <p:bldP spid="63693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3ABC9BB-CA01-4205-8961-E1AA0229A6A1}" type="slidenum">
              <a:rPr lang="ko-KR" altLang="en-US" sz="1600" smtClean="0">
                <a:solidFill>
                  <a:schemeClr val="accent2"/>
                </a:solidFill>
                <a:latin typeface="Verdana" pitchFamily="34" charset="0"/>
                <a:ea typeface="Gulim" pitchFamily="34" charset="-127"/>
              </a:rPr>
              <a:pPr/>
              <a:t>45</a:t>
            </a:fld>
            <a:endParaRPr lang="en-US" altLang="ko-KR" sz="1600" smtClean="0">
              <a:solidFill>
                <a:schemeClr val="accent2"/>
              </a:solidFill>
              <a:latin typeface="Verdana" pitchFamily="34" charset="0"/>
              <a:ea typeface="Gulim" pitchFamily="34" charset="-127"/>
            </a:endParaRPr>
          </a:p>
        </p:txBody>
      </p:sp>
      <p:sp>
        <p:nvSpPr>
          <p:cNvPr id="60419" name="Rectangle 2"/>
          <p:cNvSpPr>
            <a:spLocks noGrp="1" noChangeArrowheads="1"/>
          </p:cNvSpPr>
          <p:nvPr>
            <p:ph type="title"/>
          </p:nvPr>
        </p:nvSpPr>
        <p:spPr>
          <a:xfrm>
            <a:off x="1731963" y="225425"/>
            <a:ext cx="7772400" cy="677863"/>
          </a:xfrm>
        </p:spPr>
        <p:txBody>
          <a:bodyPr/>
          <a:lstStyle/>
          <a:p>
            <a:r>
              <a:rPr lang="en-US" altLang="zh-CN" smtClean="0">
                <a:solidFill>
                  <a:srgbClr val="FFCC00"/>
                </a:solidFill>
                <a:latin typeface="Arial" charset="0"/>
                <a:ea typeface="黑体" pitchFamily="49" charset="-122"/>
              </a:rPr>
              <a:t>wire</a:t>
            </a:r>
            <a:r>
              <a:rPr lang="zh-CN" altLang="en-US" smtClean="0">
                <a:solidFill>
                  <a:srgbClr val="FFCC00"/>
                </a:solidFill>
                <a:latin typeface="Arial" charset="0"/>
                <a:ea typeface="黑体" pitchFamily="49" charset="-122"/>
              </a:rPr>
              <a:t>型向量（总线）</a:t>
            </a:r>
          </a:p>
        </p:txBody>
      </p:sp>
      <p:sp>
        <p:nvSpPr>
          <p:cNvPr id="638979" name="Text Box 3"/>
          <p:cNvSpPr txBox="1">
            <a:spLocks noChangeArrowheads="1"/>
          </p:cNvSpPr>
          <p:nvPr/>
        </p:nvSpPr>
        <p:spPr bwMode="auto">
          <a:xfrm>
            <a:off x="1754188" y="2800350"/>
            <a:ext cx="5605462" cy="711200"/>
          </a:xfrm>
          <a:prstGeom prst="rect">
            <a:avLst/>
          </a:prstGeom>
          <a:noFill/>
          <a:ln w="9525">
            <a:solidFill>
              <a:srgbClr val="CC6600"/>
            </a:solidFill>
            <a:miter lim="800000"/>
            <a:headEnd/>
            <a:tailEnd/>
          </a:ln>
          <a:extLst>
            <a:ext uri="{909E8E84-426E-40DD-AFC4-6F175D3DCCD1}">
              <a14:hiddenFill xmlns:a14="http://schemas.microsoft.com/office/drawing/2010/main" xmlns="">
                <a:solidFill>
                  <a:srgbClr val="FFFFFF"/>
                </a:solidFill>
              </a14:hiddenFill>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wire[n-1:0] </a:t>
            </a:r>
            <a:r>
              <a:rPr lang="zh-CN" altLang="en-US"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a:p>
            <a:pPr>
              <a:lnSpc>
                <a:spcPct val="100000"/>
              </a:lnSpc>
              <a:spcBef>
                <a:spcPct val="0"/>
              </a:spcBef>
              <a:buClrTx/>
              <a:buFontTx/>
              <a:buNone/>
            </a:pPr>
            <a:r>
              <a:rPr lang="zh-CN" altLang="en-US" sz="2000">
                <a:latin typeface="Arial" charset="0"/>
              </a:rPr>
              <a:t>或 </a:t>
            </a:r>
            <a:r>
              <a:rPr lang="en-US" altLang="zh-CN" sz="2000">
                <a:solidFill>
                  <a:srgbClr val="FF0066"/>
                </a:solidFill>
                <a:latin typeface="Arial" charset="0"/>
              </a:rPr>
              <a:t>wire[n:1] </a:t>
            </a:r>
            <a:r>
              <a:rPr lang="zh-CN" altLang="en-US"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p:txBody>
      </p:sp>
      <p:sp>
        <p:nvSpPr>
          <p:cNvPr id="638980" name="AutoShape 4"/>
          <p:cNvSpPr>
            <a:spLocks noChangeArrowheads="1"/>
          </p:cNvSpPr>
          <p:nvPr/>
        </p:nvSpPr>
        <p:spPr bwMode="auto">
          <a:xfrm>
            <a:off x="2833688" y="3756025"/>
            <a:ext cx="1371600" cy="685800"/>
          </a:xfrm>
          <a:prstGeom prst="wedgeRoundRectCallout">
            <a:avLst>
              <a:gd name="adj1" fmla="val -48843"/>
              <a:gd name="adj2" fmla="val -9930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charset="0"/>
                <a:ea typeface="楷体_GB2312" pitchFamily="49" charset="-122"/>
              </a:rPr>
              <a:t>每条总线位宽为</a:t>
            </a:r>
            <a:r>
              <a:rPr kumimoji="1" lang="en-US" altLang="zh-CN" sz="2000">
                <a:solidFill>
                  <a:srgbClr val="FF0066"/>
                </a:solidFill>
                <a:latin typeface="Arial" charset="0"/>
                <a:ea typeface="楷体_GB2312" pitchFamily="49" charset="-122"/>
              </a:rPr>
              <a:t>n</a:t>
            </a:r>
          </a:p>
        </p:txBody>
      </p:sp>
      <p:sp>
        <p:nvSpPr>
          <p:cNvPr id="638981" name="AutoShape 5"/>
          <p:cNvSpPr>
            <a:spLocks noChangeArrowheads="1"/>
          </p:cNvSpPr>
          <p:nvPr/>
        </p:nvSpPr>
        <p:spPr bwMode="auto">
          <a:xfrm>
            <a:off x="6700838" y="3649663"/>
            <a:ext cx="1219200" cy="685800"/>
          </a:xfrm>
          <a:prstGeom prst="wedgeRoundRectCallout">
            <a:avLst>
              <a:gd name="adj1" fmla="val -47264"/>
              <a:gd name="adj2" fmla="val -9097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charset="0"/>
                <a:ea typeface="楷体_GB2312" pitchFamily="49" charset="-122"/>
              </a:rPr>
              <a:t>共有</a:t>
            </a:r>
            <a:r>
              <a:rPr kumimoji="1" lang="en-US" altLang="zh-CN" sz="2000">
                <a:solidFill>
                  <a:srgbClr val="FF0066"/>
                </a:solidFill>
                <a:latin typeface="Arial" charset="0"/>
                <a:ea typeface="楷体_GB2312" pitchFamily="49" charset="-122"/>
              </a:rPr>
              <a:t>m</a:t>
            </a:r>
            <a:r>
              <a:rPr kumimoji="1" lang="zh-CN" altLang="en-US" sz="2000">
                <a:latin typeface="Arial" charset="0"/>
                <a:ea typeface="楷体_GB2312" pitchFamily="49" charset="-122"/>
              </a:rPr>
              <a:t>条总线</a:t>
            </a:r>
          </a:p>
        </p:txBody>
      </p:sp>
      <p:sp>
        <p:nvSpPr>
          <p:cNvPr id="638983" name="Rectangle 7"/>
          <p:cNvSpPr>
            <a:spLocks noChangeArrowheads="1"/>
          </p:cNvSpPr>
          <p:nvPr/>
        </p:nvSpPr>
        <p:spPr bwMode="auto">
          <a:xfrm>
            <a:off x="639763" y="2976563"/>
            <a:ext cx="8191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638984" name="Rectangle 8"/>
          <p:cNvSpPr>
            <a:spLocks noGrp="1" noChangeArrowheads="1"/>
          </p:cNvSpPr>
          <p:nvPr>
            <p:ph type="body" idx="1"/>
          </p:nvPr>
        </p:nvSpPr>
        <p:spPr>
          <a:xfrm>
            <a:off x="1009650" y="4757738"/>
            <a:ext cx="7216775" cy="1701800"/>
          </a:xfrm>
          <a:solidFill>
            <a:srgbClr val="ADD6FF"/>
          </a:solidFill>
          <a:ln>
            <a:solidFill>
              <a:schemeClr val="tx1"/>
            </a:solidFill>
            <a:miter lim="800000"/>
            <a:headEnd/>
            <a:tailEnd/>
          </a:ln>
        </p:spPr>
        <p:txBody>
          <a:bodyPr/>
          <a:lstStyle/>
          <a:p>
            <a:pPr algn="just">
              <a:lnSpc>
                <a:spcPct val="110000"/>
              </a:lnSpc>
              <a:spcBef>
                <a:spcPct val="0"/>
              </a:spcBef>
              <a:buFont typeface="Wingdings" pitchFamily="2" charset="2"/>
              <a:buNone/>
            </a:pPr>
            <a:r>
              <a:rPr lang="en-US" altLang="zh-CN" sz="2400" smtClean="0">
                <a:solidFill>
                  <a:srgbClr val="FF0066"/>
                </a:solidFill>
                <a:latin typeface="Times New Roman" pitchFamily="18" charset="0"/>
                <a:ea typeface="宋体" charset="-122"/>
              </a:rPr>
              <a:t>【</a:t>
            </a:r>
            <a:r>
              <a:rPr lang="zh-CN" altLang="en-US" sz="2400" smtClean="0">
                <a:solidFill>
                  <a:srgbClr val="FF0066"/>
                </a:solidFill>
                <a:latin typeface="Times New Roman" pitchFamily="18" charset="0"/>
                <a:ea typeface="宋体" charset="-122"/>
              </a:rPr>
              <a:t>例</a:t>
            </a:r>
            <a:r>
              <a:rPr lang="en-US" altLang="zh-CN" sz="2400" smtClean="0">
                <a:solidFill>
                  <a:srgbClr val="FF0066"/>
                </a:solidFill>
                <a:latin typeface="Times New Roman" pitchFamily="18" charset="0"/>
                <a:ea typeface="宋体" charset="-122"/>
              </a:rPr>
              <a:t>】</a:t>
            </a:r>
            <a:r>
              <a:rPr lang="en-US" altLang="zh-CN" sz="2400" smtClean="0">
                <a:latin typeface="Arial" charset="0"/>
                <a:ea typeface="宋体" charset="-122"/>
              </a:rPr>
              <a:t> wire</a:t>
            </a:r>
            <a:r>
              <a:rPr lang="zh-CN" altLang="en-US" sz="2400" smtClean="0">
                <a:latin typeface="Arial" charset="0"/>
                <a:ea typeface="宋体" charset="-122"/>
              </a:rPr>
              <a:t>型向量</a:t>
            </a:r>
            <a:endParaRPr lang="zh-CN" altLang="en-US" sz="2400" smtClean="0">
              <a:solidFill>
                <a:srgbClr val="FF0066"/>
              </a:solidFill>
              <a:latin typeface="Arial" charset="0"/>
              <a:ea typeface="宋体" charset="-122"/>
            </a:endParaRPr>
          </a:p>
          <a:p>
            <a:pPr algn="just">
              <a:lnSpc>
                <a:spcPct val="110000"/>
              </a:lnSpc>
              <a:spcBef>
                <a:spcPct val="0"/>
              </a:spcBef>
              <a:buFont typeface="Wingdings" pitchFamily="2" charset="2"/>
              <a:buNone/>
            </a:pPr>
            <a:r>
              <a:rPr lang="zh-CN" altLang="en-US" sz="2400" smtClean="0">
                <a:latin typeface="Arial" charset="0"/>
                <a:ea typeface="宋体" charset="-122"/>
              </a:rPr>
              <a:t>    </a:t>
            </a:r>
            <a:r>
              <a:rPr lang="en-US" altLang="zh-CN" sz="2400" smtClean="0">
                <a:solidFill>
                  <a:srgbClr val="FF0066"/>
                </a:solidFill>
                <a:latin typeface="Arial" charset="0"/>
                <a:ea typeface="宋体" charset="-122"/>
              </a:rPr>
              <a:t>wire[7:0]  in,out;</a:t>
            </a:r>
          </a:p>
          <a:p>
            <a:pPr>
              <a:lnSpc>
                <a:spcPct val="90000"/>
              </a:lnSpc>
              <a:buFont typeface="Wingdings" pitchFamily="2" charset="2"/>
              <a:buNone/>
            </a:pPr>
            <a:r>
              <a:rPr lang="en-US" altLang="zh-CN" sz="2400" smtClean="0">
                <a:latin typeface="Arial" charset="0"/>
                <a:ea typeface="宋体" charset="-122"/>
              </a:rPr>
              <a:t>    assign out=in;  //</a:t>
            </a:r>
            <a:r>
              <a:rPr lang="zh-CN" altLang="en-US" sz="2400" smtClean="0">
                <a:latin typeface="Arial" charset="0"/>
                <a:ea typeface="宋体" charset="-122"/>
              </a:rPr>
              <a:t>将等号右边的值赋给等号左边的变量。</a:t>
            </a:r>
          </a:p>
        </p:txBody>
      </p:sp>
      <p:sp>
        <p:nvSpPr>
          <p:cNvPr id="60425" name="Rectangle 9"/>
          <p:cNvSpPr>
            <a:spLocks noChangeArrowheads="1"/>
          </p:cNvSpPr>
          <p:nvPr/>
        </p:nvSpPr>
        <p:spPr bwMode="auto">
          <a:xfrm>
            <a:off x="628650" y="1158875"/>
            <a:ext cx="828675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latin typeface="Arial" charset="0"/>
                <a:ea typeface="楷体_GB2312" pitchFamily="49" charset="-122"/>
              </a:rPr>
              <a:t>位宽为</a:t>
            </a:r>
            <a:r>
              <a:rPr lang="en-US" altLang="zh-CN">
                <a:latin typeface="Arial" charset="0"/>
                <a:ea typeface="楷体_GB2312" pitchFamily="49" charset="-122"/>
              </a:rPr>
              <a:t>1</a:t>
            </a:r>
            <a:r>
              <a:rPr lang="zh-CN" altLang="en-US">
                <a:latin typeface="Arial" charset="0"/>
                <a:ea typeface="楷体_GB2312" pitchFamily="49" charset="-122"/>
              </a:rPr>
              <a:t>位的变量称为</a:t>
            </a:r>
            <a:r>
              <a:rPr lang="zh-CN" altLang="en-US">
                <a:solidFill>
                  <a:srgbClr val="FF0000"/>
                </a:solidFill>
                <a:latin typeface="Arial" charset="0"/>
                <a:ea typeface="楷体_GB2312" pitchFamily="49" charset="-122"/>
              </a:rPr>
              <a:t>标量</a:t>
            </a:r>
            <a:r>
              <a:rPr lang="zh-CN" altLang="en-US">
                <a:latin typeface="Arial" charset="0"/>
                <a:ea typeface="楷体_GB2312" pitchFamily="49" charset="-122"/>
              </a:rPr>
              <a:t>，</a:t>
            </a:r>
          </a:p>
          <a:p>
            <a:pPr>
              <a:lnSpc>
                <a:spcPct val="100000"/>
              </a:lnSpc>
              <a:spcBef>
                <a:spcPct val="0"/>
              </a:spcBef>
              <a:buClrTx/>
              <a:buFontTx/>
              <a:buNone/>
            </a:pPr>
            <a:r>
              <a:rPr lang="zh-CN" altLang="en-US">
                <a:latin typeface="Arial" charset="0"/>
                <a:ea typeface="楷体_GB2312" pitchFamily="49" charset="-122"/>
              </a:rPr>
              <a:t>位宽超过</a:t>
            </a:r>
            <a:r>
              <a:rPr lang="en-US" altLang="zh-CN">
                <a:latin typeface="Arial" charset="0"/>
                <a:ea typeface="楷体_GB2312" pitchFamily="49" charset="-122"/>
              </a:rPr>
              <a:t>1</a:t>
            </a:r>
            <a:r>
              <a:rPr lang="zh-CN" altLang="en-US">
                <a:latin typeface="Arial" charset="0"/>
                <a:ea typeface="楷体_GB2312" pitchFamily="49" charset="-122"/>
              </a:rPr>
              <a:t>位的变量称为</a:t>
            </a:r>
            <a:r>
              <a:rPr lang="zh-CN" altLang="en-US">
                <a:solidFill>
                  <a:srgbClr val="FF0000"/>
                </a:solidFill>
                <a:latin typeface="Arial" charset="0"/>
                <a:ea typeface="楷体_GB2312" pitchFamily="49" charset="-122"/>
              </a:rPr>
              <a:t>向量</a:t>
            </a:r>
            <a:r>
              <a:rPr lang="zh-CN" altLang="en-US">
                <a:latin typeface="Arial" charset="0"/>
                <a:ea typeface="楷体_GB2312" pitchFamily="49" charset="-122"/>
              </a:rPr>
              <a:t>。向量的宽度定义 ：</a:t>
            </a:r>
            <a:endParaRPr lang="en-US" altLang="zh-CN">
              <a:latin typeface="Arial" charset="0"/>
              <a:ea typeface="楷体_GB2312" pitchFamily="49" charset="-122"/>
            </a:endParaRPr>
          </a:p>
          <a:p>
            <a:pPr>
              <a:lnSpc>
                <a:spcPct val="100000"/>
              </a:lnSpc>
              <a:spcBef>
                <a:spcPct val="0"/>
              </a:spcBef>
              <a:buClrTx/>
              <a:buFontTx/>
              <a:buNone/>
            </a:pPr>
            <a:r>
              <a:rPr lang="en-US" altLang="zh-CN">
                <a:solidFill>
                  <a:srgbClr val="FF0066"/>
                </a:solidFill>
                <a:latin typeface="Arial" charset="0"/>
                <a:ea typeface="楷体_GB2312" pitchFamily="49" charset="-122"/>
              </a:rPr>
              <a:t>[MSB : LSB] </a:t>
            </a:r>
            <a:r>
              <a:rPr lang="en-US" altLang="zh-CN">
                <a:latin typeface="Arial" charset="0"/>
                <a:ea typeface="楷体_GB2312" pitchFamily="49" charset="-122"/>
              </a:rPr>
              <a:t>/</a:t>
            </a:r>
            <a:r>
              <a:rPr lang="zh-CN" altLang="en-US">
                <a:latin typeface="Arial" charset="0"/>
                <a:ea typeface="楷体_GB2312" pitchFamily="49" charset="-122"/>
              </a:rPr>
              <a:t>*</a:t>
            </a:r>
            <a:r>
              <a:rPr lang="en-US" altLang="zh-CN">
                <a:latin typeface="Arial" charset="0"/>
                <a:ea typeface="楷体_GB2312" pitchFamily="49" charset="-122"/>
              </a:rPr>
              <a:t> MSB(Most Significant Bit</a:t>
            </a:r>
            <a:r>
              <a:rPr lang="zh-CN" altLang="en-US">
                <a:latin typeface="Arial" charset="0"/>
                <a:ea typeface="楷体_GB2312" pitchFamily="49" charset="-122"/>
              </a:rPr>
              <a:t>，最高有效位），</a:t>
            </a:r>
            <a:r>
              <a:rPr lang="en-US" altLang="zh-CN">
                <a:latin typeface="Arial" charset="0"/>
                <a:ea typeface="楷体_GB2312" pitchFamily="49" charset="-122"/>
              </a:rPr>
              <a:t> LSB (Least Significant Bit</a:t>
            </a:r>
            <a:r>
              <a:rPr lang="zh-CN" altLang="en-US">
                <a:latin typeface="Arial" charset="0"/>
                <a:ea typeface="楷体_GB2312" pitchFamily="49" charset="-122"/>
              </a:rPr>
              <a:t>，最低有效位）</a:t>
            </a:r>
            <a:r>
              <a:rPr lang="en-US" altLang="zh-CN">
                <a:latin typeface="Arial" charset="0"/>
                <a:ea typeface="楷体_GB2312" pitchFamily="49" charset="-122"/>
              </a:rPr>
              <a:t> </a:t>
            </a:r>
            <a:r>
              <a:rPr lang="zh-CN" altLang="en-US">
                <a:latin typeface="Arial" charset="0"/>
                <a:ea typeface="楷体_GB2312" pitchFamily="49" charset="-122"/>
              </a:rPr>
              <a:t>*</a:t>
            </a:r>
            <a:r>
              <a:rPr lang="en-US" altLang="zh-CN">
                <a:latin typeface="Arial" charset="0"/>
                <a:ea typeface="楷体_GB2312" pitchFamily="49" charset="-122"/>
              </a:rPr>
              <a:t>/</a:t>
            </a:r>
            <a:endParaRPr lang="zh-CN" altLang="en-US">
              <a:latin typeface="Arial"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38983"/>
                                        </p:tgtEl>
                                        <p:attrNameLst>
                                          <p:attrName>style.visibility</p:attrName>
                                        </p:attrNameLst>
                                      </p:cBhvr>
                                      <p:to>
                                        <p:strVal val="visible"/>
                                      </p:to>
                                    </p:set>
                                    <p:anim calcmode="lin" valueType="num">
                                      <p:cBhvr>
                                        <p:cTn id="7" dur="500" fill="hold"/>
                                        <p:tgtEl>
                                          <p:spTgt spid="638983"/>
                                        </p:tgtEl>
                                        <p:attrNameLst>
                                          <p:attrName>ppt_w</p:attrName>
                                        </p:attrNameLst>
                                      </p:cBhvr>
                                      <p:tavLst>
                                        <p:tav tm="0">
                                          <p:val>
                                            <p:fltVal val="0"/>
                                          </p:val>
                                        </p:tav>
                                        <p:tav tm="100000">
                                          <p:val>
                                            <p:strVal val="#ppt_w"/>
                                          </p:val>
                                        </p:tav>
                                      </p:tavLst>
                                    </p:anim>
                                    <p:anim calcmode="lin" valueType="num">
                                      <p:cBhvr>
                                        <p:cTn id="8" dur="500" fill="hold"/>
                                        <p:tgtEl>
                                          <p:spTgt spid="63898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638979"/>
                                        </p:tgtEl>
                                        <p:attrNameLst>
                                          <p:attrName>style.visibility</p:attrName>
                                        </p:attrNameLst>
                                      </p:cBhvr>
                                      <p:to>
                                        <p:strVal val="visible"/>
                                      </p:to>
                                    </p:set>
                                    <p:animEffect transition="in" filter="barn(outHorizontal)">
                                      <p:cBhvr>
                                        <p:cTn id="12" dur="500"/>
                                        <p:tgtEl>
                                          <p:spTgt spid="638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8980"/>
                                        </p:tgtEl>
                                        <p:attrNameLst>
                                          <p:attrName>style.visibility</p:attrName>
                                        </p:attrNameLst>
                                      </p:cBhvr>
                                      <p:to>
                                        <p:strVal val="visible"/>
                                      </p:to>
                                    </p:set>
                                    <p:animEffect transition="in" filter="dissolve">
                                      <p:cBhvr>
                                        <p:cTn id="17" dur="500"/>
                                        <p:tgtEl>
                                          <p:spTgt spid="638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8981"/>
                                        </p:tgtEl>
                                        <p:attrNameLst>
                                          <p:attrName>style.visibility</p:attrName>
                                        </p:attrNameLst>
                                      </p:cBhvr>
                                      <p:to>
                                        <p:strVal val="visible"/>
                                      </p:to>
                                    </p:set>
                                    <p:animEffect transition="in" filter="dissolve">
                                      <p:cBhvr>
                                        <p:cTn id="22" dur="500"/>
                                        <p:tgtEl>
                                          <p:spTgt spid="638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38984"/>
                                        </p:tgtEl>
                                        <p:attrNameLst>
                                          <p:attrName>style.visibility</p:attrName>
                                        </p:attrNameLst>
                                      </p:cBhvr>
                                      <p:to>
                                        <p:strVal val="visible"/>
                                      </p:to>
                                    </p:set>
                                    <p:anim calcmode="lin" valueType="num">
                                      <p:cBhvr additive="base">
                                        <p:cTn id="27" dur="500" fill="hold"/>
                                        <p:tgtEl>
                                          <p:spTgt spid="638984"/>
                                        </p:tgtEl>
                                        <p:attrNameLst>
                                          <p:attrName>ppt_x</p:attrName>
                                        </p:attrNameLst>
                                      </p:cBhvr>
                                      <p:tavLst>
                                        <p:tav tm="0">
                                          <p:val>
                                            <p:strVal val="#ppt_x"/>
                                          </p:val>
                                        </p:tav>
                                        <p:tav tm="100000">
                                          <p:val>
                                            <p:strVal val="#ppt_x"/>
                                          </p:val>
                                        </p:tav>
                                      </p:tavLst>
                                    </p:anim>
                                    <p:anim calcmode="lin" valueType="num">
                                      <p:cBhvr additive="base">
                                        <p:cTn id="28" dur="500" fill="hold"/>
                                        <p:tgtEl>
                                          <p:spTgt spid="638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animBg="1"/>
      <p:bldP spid="638980" grpId="0" animBg="1"/>
      <p:bldP spid="638981" grpId="0" animBg="1"/>
      <p:bldP spid="638983" grpId="0" animBg="1" autoUpdateAnimBg="0"/>
      <p:bldP spid="63898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73F7E55-4F60-4876-9483-8CD7473BD416}" type="slidenum">
              <a:rPr lang="ko-KR" altLang="en-US" sz="1600" smtClean="0">
                <a:solidFill>
                  <a:schemeClr val="accent2"/>
                </a:solidFill>
                <a:latin typeface="Verdana" pitchFamily="34" charset="0"/>
                <a:ea typeface="Gulim" pitchFamily="34" charset="-127"/>
              </a:rPr>
              <a:pPr/>
              <a:t>46</a:t>
            </a:fld>
            <a:endParaRPr lang="en-US" altLang="ko-KR" sz="1600" smtClean="0">
              <a:solidFill>
                <a:schemeClr val="accent2"/>
              </a:solidFill>
              <a:latin typeface="Verdana" pitchFamily="34" charset="0"/>
              <a:ea typeface="Gulim" pitchFamily="34" charset="-127"/>
            </a:endParaRPr>
          </a:p>
        </p:txBody>
      </p:sp>
      <p:sp>
        <p:nvSpPr>
          <p:cNvPr id="61443" name="Rectangle 2"/>
          <p:cNvSpPr>
            <a:spLocks noGrp="1" noChangeArrowheads="1"/>
          </p:cNvSpPr>
          <p:nvPr>
            <p:ph type="title"/>
          </p:nvPr>
        </p:nvSpPr>
        <p:spPr>
          <a:xfrm>
            <a:off x="1768475" y="230188"/>
            <a:ext cx="7772400" cy="677862"/>
          </a:xfrm>
        </p:spPr>
        <p:txBody>
          <a:bodyPr/>
          <a:lstStyle/>
          <a:p>
            <a:r>
              <a:rPr lang="en-US" altLang="zh-CN" smtClean="0">
                <a:solidFill>
                  <a:srgbClr val="FFCC00"/>
                </a:solidFill>
                <a:latin typeface="Arial" charset="0"/>
                <a:ea typeface="黑体" pitchFamily="49" charset="-122"/>
              </a:rPr>
              <a:t>register</a:t>
            </a:r>
            <a:r>
              <a:rPr lang="zh-CN" altLang="en-US" smtClean="0">
                <a:solidFill>
                  <a:srgbClr val="FFCC00"/>
                </a:solidFill>
                <a:latin typeface="Arial" charset="0"/>
                <a:ea typeface="黑体" pitchFamily="49" charset="-122"/>
              </a:rPr>
              <a:t>型变量</a:t>
            </a:r>
          </a:p>
        </p:txBody>
      </p:sp>
      <p:sp>
        <p:nvSpPr>
          <p:cNvPr id="641027" name="Rectangle 3"/>
          <p:cNvSpPr>
            <a:spLocks noGrp="1" noChangeArrowheads="1"/>
          </p:cNvSpPr>
          <p:nvPr>
            <p:ph type="body" idx="1"/>
          </p:nvPr>
        </p:nvSpPr>
        <p:spPr>
          <a:xfrm>
            <a:off x="468313" y="1897063"/>
            <a:ext cx="8388350" cy="3646487"/>
          </a:xfrm>
        </p:spPr>
        <p:txBody>
          <a:bodyPr/>
          <a:lstStyle/>
          <a:p>
            <a:pPr algn="just">
              <a:lnSpc>
                <a:spcPct val="105000"/>
              </a:lnSpc>
              <a:spcBef>
                <a:spcPct val="0"/>
              </a:spcBef>
            </a:pPr>
            <a:r>
              <a:rPr lang="zh-CN" altLang="en-US" sz="2400" b="0" smtClean="0">
                <a:solidFill>
                  <a:srgbClr val="FF0000"/>
                </a:solidFill>
                <a:latin typeface="Arial" charset="0"/>
                <a:ea typeface="黑体" pitchFamily="49" charset="-122"/>
              </a:rPr>
              <a:t>寄存器型变量</a:t>
            </a:r>
            <a:r>
              <a:rPr lang="zh-CN" altLang="en-US" sz="2400" smtClean="0">
                <a:latin typeface="Arial" charset="0"/>
                <a:ea typeface="宋体" charset="-122"/>
              </a:rPr>
              <a:t>（</a:t>
            </a:r>
            <a:r>
              <a:rPr lang="en-US" altLang="zh-CN" sz="2400" smtClean="0">
                <a:latin typeface="Arial" charset="0"/>
                <a:ea typeface="宋体" charset="-122"/>
              </a:rPr>
              <a:t>register</a:t>
            </a:r>
            <a:r>
              <a:rPr lang="zh-CN" altLang="en-US" sz="2400" smtClean="0">
                <a:latin typeface="Arial" charset="0"/>
                <a:ea typeface="宋体" charset="-122"/>
              </a:rPr>
              <a:t>型变量）对应</a:t>
            </a:r>
            <a:r>
              <a:rPr lang="zh-CN" altLang="en-US" sz="2400" smtClean="0">
                <a:solidFill>
                  <a:srgbClr val="CC0066"/>
                </a:solidFill>
                <a:latin typeface="Arial" charset="0"/>
                <a:ea typeface="宋体" charset="-122"/>
              </a:rPr>
              <a:t>具有状态保持作用</a:t>
            </a:r>
            <a:r>
              <a:rPr lang="zh-CN" altLang="en-US" sz="2400" smtClean="0">
                <a:latin typeface="Arial" charset="0"/>
                <a:ea typeface="宋体" charset="-122"/>
              </a:rPr>
              <a:t>的电路元件（如触发器、寄存器等）</a:t>
            </a:r>
            <a:r>
              <a:rPr lang="en-US" altLang="zh-CN" sz="2400" smtClean="0">
                <a:latin typeface="Arial" charset="0"/>
                <a:ea typeface="宋体" charset="-122"/>
              </a:rPr>
              <a:t>,</a:t>
            </a:r>
            <a:r>
              <a:rPr lang="zh-CN" altLang="en-US" sz="2400" smtClean="0">
                <a:latin typeface="Arial" charset="0"/>
                <a:ea typeface="宋体" charset="-122"/>
              </a:rPr>
              <a:t>常用来表示</a:t>
            </a:r>
            <a:r>
              <a:rPr lang="zh-CN" altLang="en-US" sz="2400" smtClean="0">
                <a:solidFill>
                  <a:srgbClr val="CC0066"/>
                </a:solidFill>
                <a:latin typeface="Arial" charset="0"/>
                <a:ea typeface="宋体" charset="-122"/>
              </a:rPr>
              <a:t>过程块</a:t>
            </a:r>
            <a:r>
              <a:rPr lang="zh-CN" altLang="en-US" sz="2400" smtClean="0">
                <a:latin typeface="Arial" charset="0"/>
                <a:ea typeface="宋体" charset="-122"/>
              </a:rPr>
              <a:t>语句（如</a:t>
            </a:r>
            <a:r>
              <a:rPr lang="en-US" altLang="zh-CN" sz="2400" smtClean="0">
                <a:latin typeface="Arial" charset="0"/>
                <a:ea typeface="宋体" charset="-122"/>
              </a:rPr>
              <a:t>initial</a:t>
            </a:r>
            <a:r>
              <a:rPr lang="zh-CN" altLang="en-US" sz="2400" smtClean="0">
                <a:latin typeface="Arial" charset="0"/>
                <a:ea typeface="宋体" charset="-122"/>
              </a:rPr>
              <a:t>，</a:t>
            </a:r>
            <a:r>
              <a:rPr lang="en-US" altLang="zh-CN" sz="2400" smtClean="0">
                <a:latin typeface="Arial" charset="0"/>
                <a:ea typeface="宋体" charset="-122"/>
              </a:rPr>
              <a:t>always</a:t>
            </a:r>
            <a:r>
              <a:rPr lang="zh-CN" altLang="en-US" sz="2400" smtClean="0">
                <a:latin typeface="Arial" charset="0"/>
                <a:ea typeface="宋体" charset="-122"/>
              </a:rPr>
              <a:t>，</a:t>
            </a:r>
            <a:r>
              <a:rPr lang="en-US" altLang="zh-CN" sz="2400" smtClean="0">
                <a:latin typeface="Arial" charset="0"/>
                <a:ea typeface="宋体" charset="-122"/>
              </a:rPr>
              <a:t>task</a:t>
            </a:r>
            <a:r>
              <a:rPr lang="zh-CN" altLang="en-US" sz="2400" smtClean="0">
                <a:latin typeface="Arial" charset="0"/>
                <a:ea typeface="宋体" charset="-122"/>
              </a:rPr>
              <a:t>，</a:t>
            </a:r>
            <a:r>
              <a:rPr lang="en-US" altLang="zh-CN" sz="2400" smtClean="0">
                <a:latin typeface="Arial" charset="0"/>
                <a:ea typeface="宋体" charset="-122"/>
              </a:rPr>
              <a:t>function</a:t>
            </a:r>
            <a:r>
              <a:rPr lang="zh-CN" altLang="en-US" sz="2400" smtClean="0">
                <a:latin typeface="Arial" charset="0"/>
                <a:ea typeface="宋体" charset="-122"/>
              </a:rPr>
              <a:t>）内的指定信号。</a:t>
            </a:r>
          </a:p>
          <a:p>
            <a:pPr algn="just">
              <a:lnSpc>
                <a:spcPct val="105000"/>
              </a:lnSpc>
              <a:spcBef>
                <a:spcPct val="0"/>
              </a:spcBef>
            </a:pPr>
            <a:r>
              <a:rPr lang="zh-CN" altLang="en-US" sz="2400" smtClean="0">
                <a:latin typeface="Arial" charset="0"/>
                <a:ea typeface="宋体" charset="-122"/>
              </a:rPr>
              <a:t>常用的</a:t>
            </a:r>
            <a:r>
              <a:rPr lang="en-US" altLang="zh-CN" sz="2400" smtClean="0">
                <a:latin typeface="Arial" charset="0"/>
                <a:ea typeface="宋体" charset="-122"/>
              </a:rPr>
              <a:t>register</a:t>
            </a:r>
            <a:r>
              <a:rPr lang="zh-CN" altLang="en-US" sz="2400" smtClean="0">
                <a:latin typeface="Arial" charset="0"/>
                <a:ea typeface="宋体" charset="-122"/>
              </a:rPr>
              <a:t>型变量</a:t>
            </a:r>
          </a:p>
          <a:p>
            <a:pPr lvl="1" algn="just">
              <a:lnSpc>
                <a:spcPct val="105000"/>
              </a:lnSpc>
              <a:spcBef>
                <a:spcPct val="0"/>
              </a:spcBef>
            </a:pPr>
            <a:r>
              <a:rPr lang="en-US" altLang="zh-CN" smtClean="0">
                <a:solidFill>
                  <a:srgbClr val="CC0000"/>
                </a:solidFill>
                <a:latin typeface="Arial" charset="0"/>
                <a:ea typeface="宋体" charset="-122"/>
              </a:rPr>
              <a:t>reg</a:t>
            </a:r>
            <a:r>
              <a:rPr lang="zh-CN" altLang="en-US" smtClean="0">
                <a:latin typeface="Arial" charset="0"/>
                <a:ea typeface="宋体" charset="-122"/>
              </a:rPr>
              <a:t>：常代表触发器、寄存器，</a:t>
            </a:r>
            <a:r>
              <a:rPr lang="zh-CN" altLang="en-US" smtClean="0">
                <a:solidFill>
                  <a:srgbClr val="CC0066"/>
                </a:solidFill>
                <a:latin typeface="Arial" charset="0"/>
                <a:ea typeface="宋体" charset="-122"/>
              </a:rPr>
              <a:t>可综合</a:t>
            </a:r>
            <a:endParaRPr lang="zh-CN" altLang="en-US" smtClean="0">
              <a:latin typeface="Arial" charset="0"/>
              <a:ea typeface="宋体" charset="-122"/>
            </a:endParaRPr>
          </a:p>
          <a:p>
            <a:pPr lvl="1" algn="just">
              <a:lnSpc>
                <a:spcPct val="105000"/>
              </a:lnSpc>
              <a:spcBef>
                <a:spcPct val="0"/>
              </a:spcBef>
            </a:pPr>
            <a:r>
              <a:rPr lang="en-US" altLang="zh-CN" smtClean="0">
                <a:solidFill>
                  <a:srgbClr val="CC0000"/>
                </a:solidFill>
                <a:latin typeface="Arial" charset="0"/>
                <a:ea typeface="宋体" charset="-122"/>
              </a:rPr>
              <a:t>integer</a:t>
            </a:r>
            <a:r>
              <a:rPr lang="zh-CN" altLang="en-US" smtClean="0">
                <a:latin typeface="Arial" charset="0"/>
                <a:ea typeface="宋体" charset="-122"/>
              </a:rPr>
              <a:t>：</a:t>
            </a:r>
            <a:r>
              <a:rPr lang="en-US" altLang="zh-CN" smtClean="0">
                <a:latin typeface="Arial" charset="0"/>
                <a:ea typeface="宋体" charset="-122"/>
              </a:rPr>
              <a:t>32</a:t>
            </a:r>
            <a:r>
              <a:rPr lang="zh-CN" altLang="en-US" smtClean="0">
                <a:latin typeface="Arial" charset="0"/>
                <a:ea typeface="宋体" charset="-122"/>
              </a:rPr>
              <a:t>位带符号整数型变量，</a:t>
            </a:r>
            <a:r>
              <a:rPr lang="zh-CN" altLang="en-US" smtClean="0">
                <a:solidFill>
                  <a:srgbClr val="CC0066"/>
                </a:solidFill>
                <a:latin typeface="Arial" charset="0"/>
                <a:ea typeface="宋体" charset="-122"/>
              </a:rPr>
              <a:t>可综合</a:t>
            </a:r>
            <a:endParaRPr lang="zh-CN" altLang="en-US" smtClean="0">
              <a:latin typeface="Arial" charset="0"/>
              <a:ea typeface="宋体" charset="-122"/>
            </a:endParaRPr>
          </a:p>
          <a:p>
            <a:pPr lvl="1" algn="just">
              <a:lnSpc>
                <a:spcPct val="105000"/>
              </a:lnSpc>
              <a:spcBef>
                <a:spcPct val="0"/>
              </a:spcBef>
            </a:pPr>
            <a:r>
              <a:rPr lang="en-US" altLang="zh-CN" smtClean="0">
                <a:solidFill>
                  <a:srgbClr val="CC0000"/>
                </a:solidFill>
                <a:latin typeface="Arial" charset="0"/>
                <a:ea typeface="宋体" charset="-122"/>
              </a:rPr>
              <a:t>real</a:t>
            </a:r>
            <a:r>
              <a:rPr lang="zh-CN" altLang="en-US" smtClean="0">
                <a:latin typeface="Arial" charset="0"/>
                <a:ea typeface="宋体" charset="-122"/>
              </a:rPr>
              <a:t>：</a:t>
            </a:r>
            <a:r>
              <a:rPr lang="en-US" altLang="zh-CN" smtClean="0">
                <a:latin typeface="Arial" charset="0"/>
                <a:ea typeface="宋体" charset="-122"/>
              </a:rPr>
              <a:t>64</a:t>
            </a:r>
            <a:r>
              <a:rPr lang="zh-CN" altLang="en-US" smtClean="0">
                <a:latin typeface="Arial" charset="0"/>
                <a:ea typeface="宋体" charset="-122"/>
              </a:rPr>
              <a:t>位带符号实数型变量，表示实数寄存器，用于仿真</a:t>
            </a:r>
          </a:p>
          <a:p>
            <a:pPr lvl="1" algn="just">
              <a:lnSpc>
                <a:spcPct val="105000"/>
              </a:lnSpc>
              <a:spcBef>
                <a:spcPct val="0"/>
              </a:spcBef>
            </a:pPr>
            <a:r>
              <a:rPr lang="en-US" altLang="zh-CN" smtClean="0">
                <a:solidFill>
                  <a:srgbClr val="CC0000"/>
                </a:solidFill>
                <a:latin typeface="Arial" charset="0"/>
                <a:ea typeface="宋体" charset="-122"/>
              </a:rPr>
              <a:t>time</a:t>
            </a:r>
            <a:r>
              <a:rPr lang="zh-CN" altLang="en-US" smtClean="0">
                <a:latin typeface="Arial" charset="0"/>
                <a:ea typeface="宋体" charset="-122"/>
              </a:rPr>
              <a:t>：无符号时间变量，用于对仿真时间的存储与处理 </a:t>
            </a:r>
          </a:p>
        </p:txBody>
      </p:sp>
      <p:sp>
        <p:nvSpPr>
          <p:cNvPr id="641028" name="AutoShape 4"/>
          <p:cNvSpPr>
            <a:spLocks/>
          </p:cNvSpPr>
          <p:nvPr/>
        </p:nvSpPr>
        <p:spPr bwMode="auto">
          <a:xfrm flipH="1">
            <a:off x="762000" y="4424363"/>
            <a:ext cx="285750" cy="776287"/>
          </a:xfrm>
          <a:prstGeom prst="rightBrace">
            <a:avLst>
              <a:gd name="adj1" fmla="val 33141"/>
              <a:gd name="adj2" fmla="val 50000"/>
            </a:avLst>
          </a:prstGeom>
          <a:noFill/>
          <a:ln w="63500">
            <a:solidFill>
              <a:srgbClr val="CC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41029" name="AutoShape 5"/>
          <p:cNvSpPr>
            <a:spLocks noChangeArrowheads="1"/>
          </p:cNvSpPr>
          <p:nvPr/>
        </p:nvSpPr>
        <p:spPr bwMode="auto">
          <a:xfrm>
            <a:off x="990600" y="5573713"/>
            <a:ext cx="1371600" cy="685800"/>
          </a:xfrm>
          <a:prstGeom prst="wedgeRoundRectCallout">
            <a:avLst>
              <a:gd name="adj1" fmla="val -50116"/>
              <a:gd name="adj2" fmla="val -9699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Tahoma" pitchFamily="34" charset="0"/>
              </a:rPr>
              <a:t>纯数学的抽象描述</a:t>
            </a:r>
            <a:endParaRPr kumimoji="1" lang="zh-CN" altLang="en-US" sz="2000">
              <a:solidFill>
                <a:srgbClr val="FF0066"/>
              </a:solidFill>
              <a:latin typeface="Tahoma" pitchFamily="34" charset="0"/>
            </a:endParaRPr>
          </a:p>
        </p:txBody>
      </p:sp>
      <p:sp>
        <p:nvSpPr>
          <p:cNvPr id="641030" name="Text Box 6"/>
          <p:cNvSpPr txBox="1">
            <a:spLocks noChangeArrowheads="1"/>
          </p:cNvSpPr>
          <p:nvPr/>
        </p:nvSpPr>
        <p:spPr bwMode="auto">
          <a:xfrm>
            <a:off x="468313" y="1362075"/>
            <a:ext cx="2986087"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2. register</a:t>
            </a:r>
            <a:r>
              <a:rPr kumimoji="1" lang="zh-CN" altLang="en-US" sz="2800">
                <a:solidFill>
                  <a:srgbClr val="990000"/>
                </a:solidFill>
                <a:latin typeface="华文新魏" pitchFamily="2" charset="-122"/>
                <a:ea typeface="华文新魏" pitchFamily="2" charset="-122"/>
              </a:rPr>
              <a:t>型变量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1030"/>
                                        </p:tgtEl>
                                        <p:attrNameLst>
                                          <p:attrName>style.visibility</p:attrName>
                                        </p:attrNameLst>
                                      </p:cBhvr>
                                      <p:to>
                                        <p:strVal val="visible"/>
                                      </p:to>
                                    </p:set>
                                    <p:anim calcmode="lin" valueType="num">
                                      <p:cBhvr>
                                        <p:cTn id="7" dur="500" fill="hold"/>
                                        <p:tgtEl>
                                          <p:spTgt spid="641030"/>
                                        </p:tgtEl>
                                        <p:attrNameLst>
                                          <p:attrName>ppt_w</p:attrName>
                                        </p:attrNameLst>
                                      </p:cBhvr>
                                      <p:tavLst>
                                        <p:tav tm="0">
                                          <p:val>
                                            <p:fltVal val="0"/>
                                          </p:val>
                                        </p:tav>
                                        <p:tav tm="100000">
                                          <p:val>
                                            <p:strVal val="#ppt_w"/>
                                          </p:val>
                                        </p:tav>
                                      </p:tavLst>
                                    </p:anim>
                                    <p:anim calcmode="lin" valueType="num">
                                      <p:cBhvr>
                                        <p:cTn id="8" dur="500" fill="hold"/>
                                        <p:tgtEl>
                                          <p:spTgt spid="641030"/>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41027"/>
                                        </p:tgtEl>
                                        <p:attrNameLst>
                                          <p:attrName>style.visibility</p:attrName>
                                        </p:attrNameLst>
                                      </p:cBhvr>
                                      <p:to>
                                        <p:strVal val="visible"/>
                                      </p:to>
                                    </p:set>
                                    <p:anim calcmode="lin" valueType="num">
                                      <p:cBhvr additive="base">
                                        <p:cTn id="12" dur="500" fill="hold"/>
                                        <p:tgtEl>
                                          <p:spTgt spid="641027"/>
                                        </p:tgtEl>
                                        <p:attrNameLst>
                                          <p:attrName>ppt_x</p:attrName>
                                        </p:attrNameLst>
                                      </p:cBhvr>
                                      <p:tavLst>
                                        <p:tav tm="0">
                                          <p:val>
                                            <p:strVal val="#ppt_x"/>
                                          </p:val>
                                        </p:tav>
                                        <p:tav tm="100000">
                                          <p:val>
                                            <p:strVal val="#ppt_x"/>
                                          </p:val>
                                        </p:tav>
                                      </p:tavLst>
                                    </p:anim>
                                    <p:anim calcmode="lin" valueType="num">
                                      <p:cBhvr additive="base">
                                        <p:cTn id="13" dur="500" fill="hold"/>
                                        <p:tgtEl>
                                          <p:spTgt spid="64102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641028"/>
                                        </p:tgtEl>
                                        <p:attrNameLst>
                                          <p:attrName>style.visibility</p:attrName>
                                        </p:attrNameLst>
                                      </p:cBhvr>
                                      <p:to>
                                        <p:strVal val="visible"/>
                                      </p:to>
                                    </p:set>
                                    <p:animEffect transition="in" filter="barn(outHorizontal)">
                                      <p:cBhvr>
                                        <p:cTn id="18" dur="500"/>
                                        <p:tgtEl>
                                          <p:spTgt spid="641028"/>
                                        </p:tgtEl>
                                      </p:cBhvr>
                                    </p:animEffect>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41029"/>
                                        </p:tgtEl>
                                        <p:attrNameLst>
                                          <p:attrName>style.visibility</p:attrName>
                                        </p:attrNameLst>
                                      </p:cBhvr>
                                      <p:to>
                                        <p:strVal val="visible"/>
                                      </p:to>
                                    </p:set>
                                    <p:animEffect transition="in" filter="dissolve">
                                      <p:cBhvr>
                                        <p:cTn id="2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autoUpdateAnimBg="0"/>
      <p:bldP spid="641028" grpId="0" animBg="1"/>
      <p:bldP spid="641029" grpId="0" animBg="1"/>
      <p:bldP spid="64103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AD3DCC2-1366-4B90-9432-7B2B3DD46290}" type="slidenum">
              <a:rPr lang="ko-KR" altLang="en-US" sz="1600" smtClean="0">
                <a:solidFill>
                  <a:schemeClr val="accent2"/>
                </a:solidFill>
                <a:latin typeface="Verdana" pitchFamily="34" charset="0"/>
                <a:ea typeface="Gulim" pitchFamily="34" charset="-127"/>
              </a:rPr>
              <a:pPr/>
              <a:t>47</a:t>
            </a:fld>
            <a:endParaRPr lang="en-US" altLang="ko-KR" sz="1600" smtClean="0">
              <a:solidFill>
                <a:schemeClr val="accent2"/>
              </a:solidFill>
              <a:latin typeface="Verdana" pitchFamily="34" charset="0"/>
              <a:ea typeface="Gulim" pitchFamily="34" charset="-127"/>
            </a:endParaRPr>
          </a:p>
        </p:txBody>
      </p:sp>
      <p:sp>
        <p:nvSpPr>
          <p:cNvPr id="62467" name="Rectangle 2"/>
          <p:cNvSpPr>
            <a:spLocks noGrp="1" noChangeArrowheads="1"/>
          </p:cNvSpPr>
          <p:nvPr>
            <p:ph type="title"/>
          </p:nvPr>
        </p:nvSpPr>
        <p:spPr>
          <a:xfrm>
            <a:off x="1763713" y="230188"/>
            <a:ext cx="7772400" cy="677862"/>
          </a:xfrm>
        </p:spPr>
        <p:txBody>
          <a:bodyPr/>
          <a:lstStyle/>
          <a:p>
            <a:r>
              <a:rPr lang="en-US" altLang="zh-CN" smtClean="0">
                <a:solidFill>
                  <a:srgbClr val="FFCC00"/>
                </a:solidFill>
                <a:latin typeface="Arial" charset="0"/>
                <a:ea typeface="黑体" pitchFamily="49" charset="-122"/>
              </a:rPr>
              <a:t>register</a:t>
            </a:r>
            <a:r>
              <a:rPr lang="zh-CN" altLang="en-US" smtClean="0">
                <a:solidFill>
                  <a:srgbClr val="FFCC00"/>
                </a:solidFill>
                <a:latin typeface="Arial" charset="0"/>
                <a:ea typeface="黑体" pitchFamily="49" charset="-122"/>
              </a:rPr>
              <a:t>型变量与</a:t>
            </a:r>
            <a:r>
              <a:rPr lang="en-US" altLang="zh-CN" smtClean="0">
                <a:solidFill>
                  <a:srgbClr val="FFCC00"/>
                </a:solidFill>
                <a:latin typeface="Arial" charset="0"/>
                <a:ea typeface="黑体" pitchFamily="49" charset="-122"/>
              </a:rPr>
              <a:t>nets</a:t>
            </a:r>
            <a:r>
              <a:rPr lang="zh-CN" altLang="en-US" smtClean="0">
                <a:solidFill>
                  <a:srgbClr val="FFCC00"/>
                </a:solidFill>
                <a:latin typeface="Arial" charset="0"/>
                <a:ea typeface="黑体" pitchFamily="49" charset="-122"/>
              </a:rPr>
              <a:t>型变量的区别</a:t>
            </a:r>
          </a:p>
        </p:txBody>
      </p:sp>
      <p:sp>
        <p:nvSpPr>
          <p:cNvPr id="643075" name="AutoShape 3"/>
          <p:cNvSpPr>
            <a:spLocks noChangeArrowheads="1"/>
          </p:cNvSpPr>
          <p:nvPr/>
        </p:nvSpPr>
        <p:spPr bwMode="auto">
          <a:xfrm>
            <a:off x="541338" y="1265238"/>
            <a:ext cx="8158162" cy="43862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354013" indent="-354013">
              <a:spcBef>
                <a:spcPct val="0"/>
              </a:spcBef>
              <a:buClr>
                <a:schemeClr val="bg2"/>
              </a:buClr>
              <a:buFont typeface="Wingdings" pitchFamily="2" charset="2"/>
              <a:buChar char="v"/>
            </a:pPr>
            <a:r>
              <a:rPr lang="en-US" altLang="zh-CN">
                <a:latin typeface="Arial" charset="0"/>
                <a:ea typeface="楷体_GB2312" pitchFamily="49" charset="-122"/>
              </a:rPr>
              <a:t>register</a:t>
            </a:r>
            <a:r>
              <a:rPr lang="zh-CN" altLang="en-US">
                <a:latin typeface="Arial" charset="0"/>
                <a:ea typeface="楷体_GB2312" pitchFamily="49" charset="-122"/>
              </a:rPr>
              <a:t>型变量需要被明确地赋值，并且在被重新赋值前一直保持原值。</a:t>
            </a:r>
          </a:p>
          <a:p>
            <a:pPr marL="354013" indent="-354013">
              <a:spcBef>
                <a:spcPct val="0"/>
              </a:spcBef>
              <a:buClr>
                <a:schemeClr val="bg2"/>
              </a:buClr>
              <a:buFont typeface="Wingdings" pitchFamily="2" charset="2"/>
              <a:buChar char="v"/>
            </a:pPr>
            <a:r>
              <a:rPr lang="en-US" altLang="zh-CN">
                <a:latin typeface="Arial" charset="0"/>
                <a:ea typeface="楷体_GB2312" pitchFamily="49" charset="-122"/>
              </a:rPr>
              <a:t>register</a:t>
            </a:r>
            <a:r>
              <a:rPr lang="zh-CN" altLang="en-US">
                <a:latin typeface="Arial" charset="0"/>
                <a:ea typeface="楷体_GB2312" pitchFamily="49" charset="-122"/>
              </a:rPr>
              <a:t>型变量必须通过</a:t>
            </a:r>
            <a:r>
              <a:rPr lang="zh-CN" altLang="en-US">
                <a:solidFill>
                  <a:srgbClr val="FF33CC"/>
                </a:solidFill>
                <a:latin typeface="Arial" charset="0"/>
                <a:ea typeface="楷体_GB2312" pitchFamily="49" charset="-122"/>
              </a:rPr>
              <a:t>过程</a:t>
            </a:r>
            <a:r>
              <a:rPr lang="zh-CN" altLang="en-US">
                <a:latin typeface="Arial" charset="0"/>
                <a:ea typeface="楷体_GB2312" pitchFamily="49" charset="-122"/>
              </a:rPr>
              <a:t>赋值语句赋值！不能通过</a:t>
            </a:r>
            <a:r>
              <a:rPr lang="en-US" altLang="zh-CN">
                <a:latin typeface="Arial" charset="0"/>
                <a:ea typeface="楷体_GB2312" pitchFamily="49" charset="-122"/>
              </a:rPr>
              <a:t>assign</a:t>
            </a:r>
            <a:r>
              <a:rPr lang="zh-CN" altLang="en-US">
                <a:latin typeface="Arial" charset="0"/>
                <a:ea typeface="楷体_GB2312" pitchFamily="49" charset="-122"/>
              </a:rPr>
              <a:t>语句赋值！ </a:t>
            </a:r>
          </a:p>
          <a:p>
            <a:pPr marL="354013" indent="-354013">
              <a:spcBef>
                <a:spcPct val="0"/>
              </a:spcBef>
              <a:buClr>
                <a:schemeClr val="bg2"/>
              </a:buClr>
              <a:buFont typeface="Wingdings" pitchFamily="2" charset="2"/>
              <a:buChar char="v"/>
            </a:pPr>
            <a:r>
              <a:rPr lang="en-US" altLang="zh-CN">
                <a:latin typeface="Arial" charset="0"/>
                <a:ea typeface="楷体_GB2312" pitchFamily="49" charset="-122"/>
              </a:rPr>
              <a:t>nets</a:t>
            </a:r>
            <a:r>
              <a:rPr lang="zh-CN" altLang="en-US">
                <a:latin typeface="Arial" charset="0"/>
                <a:ea typeface="楷体_GB2312" pitchFamily="49" charset="-122"/>
              </a:rPr>
              <a:t>型变量必须通过</a:t>
            </a:r>
            <a:r>
              <a:rPr lang="en-US" altLang="zh-CN">
                <a:solidFill>
                  <a:srgbClr val="FF33CC"/>
                </a:solidFill>
                <a:latin typeface="Arial" charset="0"/>
                <a:ea typeface="楷体_GB2312" pitchFamily="49" charset="-122"/>
              </a:rPr>
              <a:t>assign</a:t>
            </a:r>
            <a:r>
              <a:rPr lang="zh-CN" altLang="en-US">
                <a:latin typeface="Arial" charset="0"/>
                <a:ea typeface="楷体_GB2312" pitchFamily="49" charset="-122"/>
              </a:rPr>
              <a:t>语句赋值！不能通过过程赋值语句赋值！</a:t>
            </a:r>
          </a:p>
          <a:p>
            <a:pPr marL="354013" indent="-354013">
              <a:spcBef>
                <a:spcPct val="0"/>
              </a:spcBef>
              <a:buClr>
                <a:schemeClr val="bg2"/>
              </a:buClr>
              <a:buFont typeface="Wingdings" pitchFamily="2" charset="2"/>
              <a:buChar char="v"/>
            </a:pPr>
            <a:r>
              <a:rPr lang="zh-CN" altLang="en-US">
                <a:latin typeface="Arial" charset="0"/>
                <a:ea typeface="楷体_GB2312" pitchFamily="49" charset="-122"/>
              </a:rPr>
              <a:t>在</a:t>
            </a:r>
            <a:r>
              <a:rPr lang="en-US" altLang="zh-CN">
                <a:latin typeface="Arial" charset="0"/>
                <a:ea typeface="楷体_GB2312" pitchFamily="49" charset="-122"/>
              </a:rPr>
              <a:t>always</a:t>
            </a:r>
            <a:r>
              <a:rPr lang="zh-CN" altLang="en-US">
                <a:latin typeface="Arial" charset="0"/>
                <a:ea typeface="楷体_GB2312" pitchFamily="49" charset="-122"/>
              </a:rPr>
              <a:t>、</a:t>
            </a:r>
            <a:r>
              <a:rPr lang="en-US" altLang="zh-CN">
                <a:latin typeface="Arial" charset="0"/>
                <a:ea typeface="楷体_GB2312" pitchFamily="49" charset="-122"/>
              </a:rPr>
              <a:t>initial</a:t>
            </a:r>
            <a:r>
              <a:rPr lang="zh-CN" altLang="en-US">
                <a:latin typeface="Arial" charset="0"/>
                <a:ea typeface="楷体_GB2312" pitchFamily="49" charset="-122"/>
              </a:rPr>
              <a:t>、</a:t>
            </a:r>
            <a:r>
              <a:rPr lang="en-US" altLang="zh-CN">
                <a:latin typeface="Arial" charset="0"/>
                <a:ea typeface="楷体_GB2312" pitchFamily="49" charset="-122"/>
              </a:rPr>
              <a:t>task</a:t>
            </a:r>
            <a:r>
              <a:rPr lang="zh-CN" altLang="en-US">
                <a:latin typeface="Arial" charset="0"/>
                <a:ea typeface="楷体_GB2312" pitchFamily="49" charset="-122"/>
              </a:rPr>
              <a:t>、</a:t>
            </a:r>
            <a:r>
              <a:rPr lang="en-US" altLang="zh-CN">
                <a:latin typeface="Arial" charset="0"/>
                <a:ea typeface="楷体_GB2312" pitchFamily="49" charset="-122"/>
              </a:rPr>
              <a:t>function</a:t>
            </a:r>
            <a:r>
              <a:rPr lang="zh-CN" altLang="en-US">
                <a:latin typeface="Arial" charset="0"/>
                <a:ea typeface="楷体_GB2312" pitchFamily="49" charset="-122"/>
              </a:rPr>
              <a:t>等过程块内被赋值的每个信号必须定义成</a:t>
            </a:r>
            <a:r>
              <a:rPr lang="en-US" altLang="zh-CN">
                <a:latin typeface="Arial" charset="0"/>
                <a:ea typeface="楷体_GB2312" pitchFamily="49" charset="-122"/>
              </a:rPr>
              <a:t>register</a:t>
            </a:r>
            <a:r>
              <a:rPr lang="zh-CN" altLang="en-US">
                <a:latin typeface="Arial" charset="0"/>
                <a:ea typeface="楷体_GB2312" pitchFamily="49" charset="-122"/>
              </a:rPr>
              <a:t>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43075"/>
                                        </p:tgtEl>
                                        <p:attrNameLst>
                                          <p:attrName>style.visibility</p:attrName>
                                        </p:attrNameLst>
                                      </p:cBhvr>
                                      <p:to>
                                        <p:strVal val="visible"/>
                                      </p:to>
                                    </p:set>
                                    <p:animEffect transition="in" filter="barn(outVertical)">
                                      <p:cBhvr>
                                        <p:cTn id="7" dur="500"/>
                                        <p:tgtEl>
                                          <p:spTgt spid="64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B447F60-2FBD-4C42-8492-E1EC0698BC13}" type="slidenum">
              <a:rPr lang="ko-KR" altLang="en-US" sz="1600" smtClean="0">
                <a:solidFill>
                  <a:schemeClr val="accent2"/>
                </a:solidFill>
                <a:latin typeface="Verdana" pitchFamily="34" charset="0"/>
                <a:ea typeface="Gulim" pitchFamily="34" charset="-127"/>
              </a:rPr>
              <a:pPr/>
              <a:t>48</a:t>
            </a:fld>
            <a:endParaRPr lang="en-US" altLang="ko-KR" sz="1600" smtClean="0">
              <a:solidFill>
                <a:schemeClr val="accent2"/>
              </a:solidFill>
              <a:latin typeface="Verdana" pitchFamily="34" charset="0"/>
              <a:ea typeface="Gulim" pitchFamily="34" charset="-127"/>
            </a:endParaRPr>
          </a:p>
        </p:txBody>
      </p:sp>
      <p:sp>
        <p:nvSpPr>
          <p:cNvPr id="63491" name="Rectangle 2"/>
          <p:cNvSpPr>
            <a:spLocks noGrp="1" noChangeArrowheads="1"/>
          </p:cNvSpPr>
          <p:nvPr>
            <p:ph type="title"/>
          </p:nvPr>
        </p:nvSpPr>
        <p:spPr>
          <a:xfrm>
            <a:off x="1768475" y="225425"/>
            <a:ext cx="7772400" cy="677863"/>
          </a:xfrm>
        </p:spPr>
        <p:txBody>
          <a:bodyPr/>
          <a:lstStyle/>
          <a:p>
            <a:r>
              <a:rPr lang="en-US" altLang="zh-CN" smtClean="0">
                <a:solidFill>
                  <a:srgbClr val="FFCC00"/>
                </a:solidFill>
                <a:latin typeface="Arial" charset="0"/>
                <a:ea typeface="黑体" pitchFamily="49" charset="-122"/>
              </a:rPr>
              <a:t>reg</a:t>
            </a:r>
            <a:r>
              <a:rPr lang="zh-CN" altLang="en-US" smtClean="0">
                <a:solidFill>
                  <a:srgbClr val="FFCC00"/>
                </a:solidFill>
                <a:latin typeface="Arial" charset="0"/>
                <a:ea typeface="黑体" pitchFamily="49" charset="-122"/>
              </a:rPr>
              <a:t>型变量</a:t>
            </a:r>
          </a:p>
        </p:txBody>
      </p:sp>
      <p:sp>
        <p:nvSpPr>
          <p:cNvPr id="645123" name="Rectangle 3"/>
          <p:cNvSpPr>
            <a:spLocks noGrp="1" noChangeArrowheads="1"/>
          </p:cNvSpPr>
          <p:nvPr>
            <p:ph type="body" idx="1"/>
          </p:nvPr>
        </p:nvSpPr>
        <p:spPr>
          <a:xfrm>
            <a:off x="320675" y="1016000"/>
            <a:ext cx="8461375" cy="2043113"/>
          </a:xfrm>
        </p:spPr>
        <p:txBody>
          <a:bodyPr/>
          <a:lstStyle/>
          <a:p>
            <a:pPr algn="just">
              <a:lnSpc>
                <a:spcPct val="110000"/>
              </a:lnSpc>
              <a:spcBef>
                <a:spcPct val="0"/>
              </a:spcBef>
            </a:pPr>
            <a:r>
              <a:rPr lang="en-US" altLang="zh-CN" sz="2400" smtClean="0">
                <a:solidFill>
                  <a:srgbClr val="CC0066"/>
                </a:solidFill>
                <a:latin typeface="Arial" charset="0"/>
                <a:ea typeface="宋体" charset="-122"/>
              </a:rPr>
              <a:t>reg</a:t>
            </a:r>
            <a:r>
              <a:rPr lang="zh-CN" altLang="en-US" sz="2400" smtClean="0">
                <a:latin typeface="宋体" charset="-122"/>
                <a:ea typeface="宋体" charset="-122"/>
              </a:rPr>
              <a:t>型变量</a:t>
            </a:r>
          </a:p>
          <a:p>
            <a:pPr lvl="1" algn="just">
              <a:lnSpc>
                <a:spcPct val="110000"/>
              </a:lnSpc>
              <a:spcBef>
                <a:spcPct val="0"/>
              </a:spcBef>
            </a:pPr>
            <a:r>
              <a:rPr lang="en-US" altLang="zh-CN" sz="2000" smtClean="0">
                <a:solidFill>
                  <a:srgbClr val="FF0000"/>
                </a:solidFill>
                <a:latin typeface="Arial" charset="0"/>
                <a:ea typeface="宋体" charset="-122"/>
              </a:rPr>
              <a:t>reg</a:t>
            </a:r>
            <a:r>
              <a:rPr lang="zh-CN" altLang="en-US" sz="2000" smtClean="0">
                <a:solidFill>
                  <a:srgbClr val="FF0000"/>
                </a:solidFill>
                <a:latin typeface="Arial" charset="0"/>
                <a:ea typeface="宋体" charset="-122"/>
              </a:rPr>
              <a:t>型变量</a:t>
            </a:r>
            <a:r>
              <a:rPr kumimoji="1" lang="zh-CN" altLang="en-US" sz="2000" smtClean="0">
                <a:latin typeface="Arial" charset="0"/>
                <a:ea typeface="宋体" charset="-122"/>
              </a:rPr>
              <a:t>是数字系统中存储设备的抽象，常用于具体的硬件描述，是最常用的寄存器型变量。</a:t>
            </a:r>
            <a:r>
              <a:rPr kumimoji="1" lang="zh-CN" altLang="en-US" sz="2000" b="0" smtClean="0">
                <a:latin typeface="Arial" charset="0"/>
                <a:ea typeface="宋体" charset="-122"/>
              </a:rPr>
              <a:t> </a:t>
            </a:r>
          </a:p>
          <a:p>
            <a:pPr lvl="1" algn="just">
              <a:lnSpc>
                <a:spcPct val="110000"/>
              </a:lnSpc>
              <a:spcBef>
                <a:spcPct val="0"/>
              </a:spcBef>
            </a:pPr>
            <a:r>
              <a:rPr lang="zh-CN" altLang="en-US" sz="2000" smtClean="0">
                <a:latin typeface="Arial" charset="0"/>
                <a:ea typeface="宋体" charset="-122"/>
              </a:rPr>
              <a:t>它是在过程块中被赋值的信号，</a:t>
            </a:r>
            <a:r>
              <a:rPr lang="zh-CN" altLang="en-US" sz="2000" smtClean="0">
                <a:solidFill>
                  <a:srgbClr val="CC0066"/>
                </a:solidFill>
                <a:latin typeface="Arial" charset="0"/>
                <a:ea typeface="宋体" charset="-122"/>
              </a:rPr>
              <a:t>往往</a:t>
            </a:r>
            <a:r>
              <a:rPr lang="zh-CN" altLang="en-US" sz="2000" smtClean="0">
                <a:latin typeface="Arial" charset="0"/>
                <a:ea typeface="宋体" charset="-122"/>
              </a:rPr>
              <a:t>代表触发器（</a:t>
            </a:r>
            <a:r>
              <a:rPr lang="zh-CN" altLang="en-US" sz="2000" smtClean="0">
                <a:solidFill>
                  <a:srgbClr val="CC0066"/>
                </a:solidFill>
                <a:latin typeface="Arial" charset="0"/>
                <a:ea typeface="宋体" charset="-122"/>
              </a:rPr>
              <a:t>沿</a:t>
            </a:r>
            <a:r>
              <a:rPr lang="zh-CN" altLang="en-US" sz="2000" smtClean="0">
                <a:latin typeface="Arial" charset="0"/>
                <a:ea typeface="宋体" charset="-122"/>
              </a:rPr>
              <a:t>触发时），但</a:t>
            </a:r>
            <a:r>
              <a:rPr lang="zh-CN" altLang="en-US" sz="2000" smtClean="0">
                <a:solidFill>
                  <a:srgbClr val="CC0066"/>
                </a:solidFill>
                <a:latin typeface="Arial" charset="0"/>
                <a:ea typeface="宋体" charset="-122"/>
              </a:rPr>
              <a:t>不一定</a:t>
            </a:r>
            <a:r>
              <a:rPr lang="zh-CN" altLang="en-US" sz="2000" smtClean="0">
                <a:latin typeface="Arial" charset="0"/>
                <a:ea typeface="宋体" charset="-122"/>
              </a:rPr>
              <a:t>就是触发器（也可以是组合逻辑信号，</a:t>
            </a:r>
            <a:r>
              <a:rPr lang="zh-CN" altLang="en-US" sz="2000" smtClean="0">
                <a:solidFill>
                  <a:srgbClr val="CC0066"/>
                </a:solidFill>
                <a:latin typeface="Arial" charset="0"/>
                <a:ea typeface="宋体" charset="-122"/>
              </a:rPr>
              <a:t>电平</a:t>
            </a:r>
            <a:r>
              <a:rPr lang="zh-CN" altLang="en-US" sz="2000" smtClean="0">
                <a:latin typeface="Arial" charset="0"/>
                <a:ea typeface="宋体" charset="-122"/>
              </a:rPr>
              <a:t>触发时）！</a:t>
            </a:r>
          </a:p>
        </p:txBody>
      </p:sp>
      <p:sp>
        <p:nvSpPr>
          <p:cNvPr id="645124" name="Text Box 4"/>
          <p:cNvSpPr txBox="1">
            <a:spLocks noChangeArrowheads="1"/>
          </p:cNvSpPr>
          <p:nvPr/>
        </p:nvSpPr>
        <p:spPr bwMode="auto">
          <a:xfrm>
            <a:off x="2144713" y="2908300"/>
            <a:ext cx="4568825"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reg </a:t>
            </a:r>
            <a:r>
              <a:rPr lang="zh-CN" altLang="zh-CN" sz="2000">
                <a:latin typeface="Arial" charset="0"/>
              </a:rPr>
              <a:t>变量</a:t>
            </a:r>
            <a:r>
              <a:rPr lang="zh-CN" altLang="en-US" sz="2000">
                <a:latin typeface="Arial" charset="0"/>
              </a:rPr>
              <a:t>名</a:t>
            </a:r>
            <a:r>
              <a:rPr lang="en-US" altLang="zh-CN" sz="2000">
                <a:latin typeface="Arial" charset="0"/>
              </a:rPr>
              <a:t>1,</a:t>
            </a:r>
            <a:r>
              <a:rPr lang="zh-CN" altLang="zh-CN" sz="2000">
                <a:latin typeface="Arial" charset="0"/>
              </a:rPr>
              <a:t>变量</a:t>
            </a:r>
            <a:r>
              <a:rPr lang="zh-CN" altLang="en-US" sz="2000">
                <a:latin typeface="Arial" charset="0"/>
              </a:rPr>
              <a:t>名</a:t>
            </a:r>
            <a:r>
              <a:rPr lang="en-US" altLang="zh-CN" sz="2000">
                <a:latin typeface="Arial" charset="0"/>
              </a:rPr>
              <a:t>2, ……,</a:t>
            </a:r>
            <a:r>
              <a:rPr lang="zh-CN" altLang="zh-CN" sz="2000">
                <a:latin typeface="Arial" charset="0"/>
              </a:rPr>
              <a:t>变量</a:t>
            </a:r>
            <a:r>
              <a:rPr lang="zh-CN" altLang="en-US" sz="2000">
                <a:latin typeface="Arial" charset="0"/>
              </a:rPr>
              <a:t>名</a:t>
            </a:r>
            <a:r>
              <a:rPr lang="en-US" altLang="zh-CN" sz="2000">
                <a:latin typeface="Arial" charset="0"/>
              </a:rPr>
              <a:t>n;</a:t>
            </a:r>
          </a:p>
        </p:txBody>
      </p:sp>
      <p:sp>
        <p:nvSpPr>
          <p:cNvPr id="645125" name="Text Box 5"/>
          <p:cNvSpPr txBox="1">
            <a:spLocks noChangeArrowheads="1"/>
          </p:cNvSpPr>
          <p:nvPr/>
        </p:nvSpPr>
        <p:spPr bwMode="auto">
          <a:xfrm>
            <a:off x="990600" y="3854450"/>
            <a:ext cx="5465763" cy="7112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reg[n-1:0] </a:t>
            </a:r>
            <a:r>
              <a:rPr lang="zh-CN" altLang="zh-CN"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a:p>
            <a:pPr>
              <a:lnSpc>
                <a:spcPct val="100000"/>
              </a:lnSpc>
              <a:spcBef>
                <a:spcPct val="0"/>
              </a:spcBef>
              <a:buClrTx/>
              <a:buFontTx/>
              <a:buNone/>
            </a:pPr>
            <a:r>
              <a:rPr lang="zh-CN" altLang="en-US" sz="2000">
                <a:latin typeface="Arial" charset="0"/>
              </a:rPr>
              <a:t>或 </a:t>
            </a:r>
            <a:r>
              <a:rPr lang="en-US" altLang="zh-CN" sz="2000">
                <a:solidFill>
                  <a:srgbClr val="FF0066"/>
                </a:solidFill>
                <a:latin typeface="Arial" charset="0"/>
              </a:rPr>
              <a:t>reg[n:1] </a:t>
            </a:r>
            <a:r>
              <a:rPr lang="zh-CN" altLang="zh-CN" sz="2000">
                <a:latin typeface="Arial" charset="0"/>
              </a:rPr>
              <a:t>变量名</a:t>
            </a:r>
            <a:r>
              <a:rPr lang="en-US" altLang="zh-CN" sz="2000">
                <a:latin typeface="Arial" charset="0"/>
              </a:rPr>
              <a:t>1,</a:t>
            </a:r>
            <a:r>
              <a:rPr lang="zh-CN" altLang="en-US" sz="2000">
                <a:latin typeface="Arial" charset="0"/>
              </a:rPr>
              <a:t>变量名</a:t>
            </a:r>
            <a:r>
              <a:rPr lang="en-US" altLang="zh-CN" sz="2000">
                <a:latin typeface="Arial" charset="0"/>
              </a:rPr>
              <a:t>2, …,</a:t>
            </a:r>
            <a:r>
              <a:rPr lang="zh-CN" altLang="en-US" sz="2000">
                <a:latin typeface="Arial" charset="0"/>
              </a:rPr>
              <a:t>变量名</a:t>
            </a:r>
            <a:r>
              <a:rPr lang="en-US" altLang="zh-CN" sz="2000">
                <a:latin typeface="Arial" charset="0"/>
              </a:rPr>
              <a:t>m;</a:t>
            </a:r>
          </a:p>
        </p:txBody>
      </p:sp>
      <p:sp>
        <p:nvSpPr>
          <p:cNvPr id="645128" name="Text Box 8"/>
          <p:cNvSpPr txBox="1">
            <a:spLocks noChangeArrowheads="1"/>
          </p:cNvSpPr>
          <p:nvPr/>
        </p:nvSpPr>
        <p:spPr bwMode="auto">
          <a:xfrm>
            <a:off x="320675" y="4764088"/>
            <a:ext cx="85725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439738" indent="-2603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lvl="1">
              <a:spcBef>
                <a:spcPct val="0"/>
              </a:spcBef>
              <a:buClr>
                <a:srgbClr val="FF0000"/>
              </a:buClr>
              <a:buSzPct val="80000"/>
              <a:buFont typeface="Wingdings"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en-US" altLang="zh-CN"/>
              <a:t> </a:t>
            </a:r>
            <a:r>
              <a:rPr lang="en-US" altLang="zh-CN" sz="2000">
                <a:latin typeface="Arial" charset="0"/>
              </a:rPr>
              <a:t>reg[4:1] regc,regd;    //regc,regd</a:t>
            </a:r>
            <a:r>
              <a:rPr lang="zh-CN" altLang="en-US" sz="2000">
                <a:latin typeface="Arial" charset="0"/>
              </a:rPr>
              <a:t>为</a:t>
            </a:r>
            <a:r>
              <a:rPr lang="en-US" altLang="zh-CN" sz="2000">
                <a:latin typeface="Arial" charset="0"/>
              </a:rPr>
              <a:t>4</a:t>
            </a:r>
            <a:r>
              <a:rPr lang="zh-CN" altLang="en-US" sz="2000">
                <a:latin typeface="Arial" charset="0"/>
              </a:rPr>
              <a:t>位宽的</a:t>
            </a:r>
            <a:r>
              <a:rPr lang="en-US" altLang="zh-CN" sz="2000">
                <a:latin typeface="Arial" charset="0"/>
              </a:rPr>
              <a:t>reg</a:t>
            </a:r>
            <a:r>
              <a:rPr lang="zh-CN" altLang="en-US" sz="2000">
                <a:latin typeface="Arial" charset="0"/>
              </a:rPr>
              <a:t>型向量</a:t>
            </a:r>
          </a:p>
          <a:p>
            <a:pPr>
              <a:spcBef>
                <a:spcPct val="0"/>
              </a:spcBef>
              <a:buFont typeface="Wingdings" pitchFamily="2" charset="2"/>
              <a:buNone/>
            </a:pPr>
            <a:r>
              <a:rPr kumimoji="1" lang="en-US" altLang="zh-CN" sz="2000">
                <a:latin typeface="Arial" charset="0"/>
              </a:rPr>
              <a:t>    reg[0:7] data</a:t>
            </a:r>
            <a:r>
              <a:rPr kumimoji="1" lang="zh-CN" altLang="en-US" sz="2000">
                <a:latin typeface="Arial" charset="0"/>
              </a:rPr>
              <a:t>；</a:t>
            </a:r>
            <a:r>
              <a:rPr kumimoji="1" lang="en-US" altLang="zh-CN" sz="2000">
                <a:latin typeface="Arial" charset="0"/>
              </a:rPr>
              <a:t>//8</a:t>
            </a:r>
            <a:r>
              <a:rPr kumimoji="1" lang="zh-CN" altLang="en-US" sz="2000">
                <a:latin typeface="Arial" charset="0"/>
              </a:rPr>
              <a:t>位寄存器型变量，最高有效位是</a:t>
            </a:r>
            <a:r>
              <a:rPr kumimoji="1" lang="en-US" altLang="zh-CN" sz="2000">
                <a:latin typeface="Arial" charset="0"/>
              </a:rPr>
              <a:t>0</a:t>
            </a:r>
            <a:r>
              <a:rPr kumimoji="1" lang="zh-CN" altLang="en-US" sz="2000">
                <a:latin typeface="Arial" charset="0"/>
              </a:rPr>
              <a:t>，最低有效位是</a:t>
            </a:r>
            <a:r>
              <a:rPr kumimoji="1" lang="en-US" altLang="zh-CN" sz="2000">
                <a:latin typeface="Arial" charset="0"/>
              </a:rPr>
              <a:t>7</a:t>
            </a:r>
          </a:p>
          <a:p>
            <a:pPr lvl="1">
              <a:spcBef>
                <a:spcPct val="0"/>
              </a:spcBef>
              <a:buClr>
                <a:schemeClr val="tx2"/>
              </a:buClr>
              <a:buSzPct val="80000"/>
              <a:buFont typeface="Wingdings" pitchFamily="2" charset="2"/>
              <a:buChar char="u"/>
            </a:pPr>
            <a:r>
              <a:rPr kumimoji="1" lang="zh-CN" altLang="en-US" sz="1800">
                <a:latin typeface="Arial" charset="0"/>
              </a:rPr>
              <a:t>向量定义后可以采用多种使用形式（即赋值）</a:t>
            </a:r>
          </a:p>
          <a:p>
            <a:pPr>
              <a:spcBef>
                <a:spcPct val="0"/>
              </a:spcBef>
              <a:buFont typeface="Wingdings" pitchFamily="2" charset="2"/>
              <a:buNone/>
            </a:pPr>
            <a:r>
              <a:rPr kumimoji="1" lang="en-US" altLang="zh-CN" sz="2000">
                <a:latin typeface="Arial" charset="0"/>
              </a:rPr>
              <a:t>      data=8’b00000000;        data[5:3]=3’B111;         data[7]=1</a:t>
            </a:r>
            <a:r>
              <a:rPr kumimoji="1" lang="zh-CN" altLang="en-US" sz="2000">
                <a:latin typeface="Arial" charset="0"/>
              </a:rPr>
              <a:t>；</a:t>
            </a:r>
            <a:r>
              <a:rPr kumimoji="1" lang="zh-CN" altLang="en-US" sz="2000" b="0">
                <a:latin typeface="Arial" charset="0"/>
              </a:rPr>
              <a:t> </a:t>
            </a:r>
          </a:p>
        </p:txBody>
      </p:sp>
      <p:sp>
        <p:nvSpPr>
          <p:cNvPr id="645129" name="Rectangle 9"/>
          <p:cNvSpPr>
            <a:spLocks noChangeArrowheads="1"/>
          </p:cNvSpPr>
          <p:nvPr/>
        </p:nvSpPr>
        <p:spPr bwMode="auto">
          <a:xfrm>
            <a:off x="320675" y="3392488"/>
            <a:ext cx="3586163"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42913" indent="-442913">
              <a:lnSpc>
                <a:spcPct val="120000"/>
              </a:lnSpc>
              <a:spcBef>
                <a:spcPct val="0"/>
              </a:spcBef>
              <a:buClr>
                <a:schemeClr val="bg2"/>
              </a:buClr>
              <a:buFont typeface="Wingdings" pitchFamily="2" charset="2"/>
              <a:buChar char="v"/>
            </a:pPr>
            <a:r>
              <a:rPr lang="en-US" altLang="zh-CN" sz="2200">
                <a:latin typeface="Arial" charset="0"/>
              </a:rPr>
              <a:t>reg</a:t>
            </a:r>
            <a:r>
              <a:rPr lang="zh-CN" altLang="en-US" sz="2200">
                <a:latin typeface="Arial" charset="0"/>
              </a:rPr>
              <a:t>型向量（总线）</a:t>
            </a:r>
          </a:p>
        </p:txBody>
      </p:sp>
      <p:sp>
        <p:nvSpPr>
          <p:cNvPr id="645130" name="Rectangle 10"/>
          <p:cNvSpPr>
            <a:spLocks noChangeArrowheads="1"/>
          </p:cNvSpPr>
          <p:nvPr/>
        </p:nvSpPr>
        <p:spPr bwMode="auto">
          <a:xfrm>
            <a:off x="1133475" y="28892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5123"/>
                                        </p:tgtEl>
                                        <p:attrNameLst>
                                          <p:attrName>style.visibility</p:attrName>
                                        </p:attrNameLst>
                                      </p:cBhvr>
                                      <p:to>
                                        <p:strVal val="visible"/>
                                      </p:to>
                                    </p:set>
                                    <p:anim calcmode="lin" valueType="num">
                                      <p:cBhvr additive="base">
                                        <p:cTn id="7" dur="500" fill="hold"/>
                                        <p:tgtEl>
                                          <p:spTgt spid="645123"/>
                                        </p:tgtEl>
                                        <p:attrNameLst>
                                          <p:attrName>ppt_x</p:attrName>
                                        </p:attrNameLst>
                                      </p:cBhvr>
                                      <p:tavLst>
                                        <p:tav tm="0">
                                          <p:val>
                                            <p:strVal val="0-#ppt_w/2"/>
                                          </p:val>
                                        </p:tav>
                                        <p:tav tm="100000">
                                          <p:val>
                                            <p:strVal val="#ppt_x"/>
                                          </p:val>
                                        </p:tav>
                                      </p:tavLst>
                                    </p:anim>
                                    <p:anim calcmode="lin" valueType="num">
                                      <p:cBhvr additive="base">
                                        <p:cTn id="8" dur="500" fill="hold"/>
                                        <p:tgtEl>
                                          <p:spTgt spid="645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45130"/>
                                        </p:tgtEl>
                                        <p:attrNameLst>
                                          <p:attrName>style.visibility</p:attrName>
                                        </p:attrNameLst>
                                      </p:cBhvr>
                                      <p:to>
                                        <p:strVal val="visible"/>
                                      </p:to>
                                    </p:set>
                                    <p:anim calcmode="lin" valueType="num">
                                      <p:cBhvr>
                                        <p:cTn id="13" dur="500" fill="hold"/>
                                        <p:tgtEl>
                                          <p:spTgt spid="645130"/>
                                        </p:tgtEl>
                                        <p:attrNameLst>
                                          <p:attrName>ppt_w</p:attrName>
                                        </p:attrNameLst>
                                      </p:cBhvr>
                                      <p:tavLst>
                                        <p:tav tm="0">
                                          <p:val>
                                            <p:fltVal val="0"/>
                                          </p:val>
                                        </p:tav>
                                        <p:tav tm="100000">
                                          <p:val>
                                            <p:strVal val="#ppt_w"/>
                                          </p:val>
                                        </p:tav>
                                      </p:tavLst>
                                    </p:anim>
                                    <p:anim calcmode="lin" valueType="num">
                                      <p:cBhvr>
                                        <p:cTn id="14" dur="500" fill="hold"/>
                                        <p:tgtEl>
                                          <p:spTgt spid="64513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645124"/>
                                        </p:tgtEl>
                                        <p:attrNameLst>
                                          <p:attrName>style.visibility</p:attrName>
                                        </p:attrNameLst>
                                      </p:cBhvr>
                                      <p:to>
                                        <p:strVal val="visible"/>
                                      </p:to>
                                    </p:set>
                                    <p:animEffect transition="in" filter="barn(outHorizontal)">
                                      <p:cBhvr>
                                        <p:cTn id="18" dur="500"/>
                                        <p:tgtEl>
                                          <p:spTgt spid="6451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645129"/>
                                        </p:tgtEl>
                                        <p:attrNameLst>
                                          <p:attrName>style.visibility</p:attrName>
                                        </p:attrNameLst>
                                      </p:cBhvr>
                                      <p:to>
                                        <p:strVal val="visible"/>
                                      </p:to>
                                    </p:set>
                                    <p:anim calcmode="lin" valueType="num">
                                      <p:cBhvr>
                                        <p:cTn id="23" dur="500" fill="hold"/>
                                        <p:tgtEl>
                                          <p:spTgt spid="645129"/>
                                        </p:tgtEl>
                                        <p:attrNameLst>
                                          <p:attrName>ppt_w</p:attrName>
                                        </p:attrNameLst>
                                      </p:cBhvr>
                                      <p:tavLst>
                                        <p:tav tm="0">
                                          <p:val>
                                            <p:fltVal val="0"/>
                                          </p:val>
                                        </p:tav>
                                        <p:tav tm="100000">
                                          <p:val>
                                            <p:strVal val="#ppt_w"/>
                                          </p:val>
                                        </p:tav>
                                      </p:tavLst>
                                    </p:anim>
                                    <p:anim calcmode="lin" valueType="num">
                                      <p:cBhvr>
                                        <p:cTn id="24" dur="500" fill="hold"/>
                                        <p:tgtEl>
                                          <p:spTgt spid="645129"/>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645125"/>
                                        </p:tgtEl>
                                        <p:attrNameLst>
                                          <p:attrName>style.visibility</p:attrName>
                                        </p:attrNameLst>
                                      </p:cBhvr>
                                      <p:to>
                                        <p:strVal val="visible"/>
                                      </p:to>
                                    </p:set>
                                    <p:animEffect transition="in" filter="barn(outHorizontal)">
                                      <p:cBhvr>
                                        <p:cTn id="29" dur="500"/>
                                        <p:tgtEl>
                                          <p:spTgt spid="6451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45128"/>
                                        </p:tgtEl>
                                        <p:attrNameLst>
                                          <p:attrName>style.visibility</p:attrName>
                                        </p:attrNameLst>
                                      </p:cBhvr>
                                      <p:to>
                                        <p:strVal val="visible"/>
                                      </p:to>
                                    </p:set>
                                    <p:anim calcmode="lin" valueType="num">
                                      <p:cBhvr additive="base">
                                        <p:cTn id="34" dur="500" fill="hold"/>
                                        <p:tgtEl>
                                          <p:spTgt spid="645128"/>
                                        </p:tgtEl>
                                        <p:attrNameLst>
                                          <p:attrName>ppt_x</p:attrName>
                                        </p:attrNameLst>
                                      </p:cBhvr>
                                      <p:tavLst>
                                        <p:tav tm="0">
                                          <p:val>
                                            <p:strVal val="0-#ppt_w/2"/>
                                          </p:val>
                                        </p:tav>
                                        <p:tav tm="100000">
                                          <p:val>
                                            <p:strVal val="#ppt_x"/>
                                          </p:val>
                                        </p:tav>
                                      </p:tavLst>
                                    </p:anim>
                                    <p:anim calcmode="lin" valueType="num">
                                      <p:cBhvr additive="base">
                                        <p:cTn id="35" dur="500" fill="hold"/>
                                        <p:tgtEl>
                                          <p:spTgt spid="64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P spid="645124" grpId="0" animBg="1"/>
      <p:bldP spid="645125" grpId="0" animBg="1"/>
      <p:bldP spid="645128" grpId="0" autoUpdateAnimBg="0"/>
      <p:bldP spid="645129" grpId="0"/>
      <p:bldP spid="64513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a:xfrm>
            <a:off x="1917700" y="223838"/>
            <a:ext cx="6578600" cy="677862"/>
          </a:xfrm>
        </p:spPr>
        <p:txBody>
          <a:bodyPr anchor="b"/>
          <a:lstStyle/>
          <a:p>
            <a:pPr eaLnBrk="1" hangingPunct="1"/>
            <a:r>
              <a:rPr lang="en-US" altLang="zh-CN" smtClean="0">
                <a:solidFill>
                  <a:srgbClr val="FFCC00"/>
                </a:solidFill>
                <a:latin typeface="Arial" charset="0"/>
                <a:ea typeface="黑体" pitchFamily="49" charset="-122"/>
              </a:rPr>
              <a:t>reg</a:t>
            </a:r>
            <a:r>
              <a:rPr lang="zh-CN" altLang="en-US" smtClean="0">
                <a:solidFill>
                  <a:srgbClr val="FFCC00"/>
                </a:solidFill>
                <a:latin typeface="Arial" charset="0"/>
                <a:ea typeface="黑体" pitchFamily="49" charset="-122"/>
              </a:rPr>
              <a:t>型变量</a:t>
            </a:r>
            <a:r>
              <a:rPr lang="zh-CN" altLang="en-US" smtClean="0">
                <a:solidFill>
                  <a:srgbClr val="FFCC00"/>
                </a:solidFill>
                <a:latin typeface="Arial" charset="0"/>
                <a:ea typeface="黑体" pitchFamily="49" charset="-122"/>
                <a:cs typeface="Arial" charset="0"/>
              </a:rPr>
              <a:t>生成触发器和</a:t>
            </a:r>
            <a:r>
              <a:rPr lang="zh-CN" altLang="en-US" smtClean="0">
                <a:solidFill>
                  <a:srgbClr val="FFCC00"/>
                </a:solidFill>
                <a:latin typeface="Arial" charset="0"/>
                <a:ea typeface="黑体" pitchFamily="49" charset="-122"/>
              </a:rPr>
              <a:t>组合逻辑举例</a:t>
            </a:r>
          </a:p>
        </p:txBody>
      </p:sp>
      <p:sp>
        <p:nvSpPr>
          <p:cNvPr id="2100227" name="Rectangle 2051"/>
          <p:cNvSpPr>
            <a:spLocks noGrp="1" noChangeArrowheads="1"/>
          </p:cNvSpPr>
          <p:nvPr>
            <p:ph type="body" idx="4294967295"/>
          </p:nvPr>
        </p:nvSpPr>
        <p:spPr>
          <a:xfrm>
            <a:off x="225425" y="1525588"/>
            <a:ext cx="4778375" cy="3087687"/>
          </a:xfrm>
        </p:spPr>
        <p:txBody>
          <a:bodyPr/>
          <a:lstStyle/>
          <a:p>
            <a:pPr marL="187325" indent="-187325" algn="just">
              <a:lnSpc>
                <a:spcPct val="110000"/>
              </a:lnSpc>
              <a:buFont typeface="Wingdings" pitchFamily="2" charset="2"/>
              <a:buNone/>
              <a:defRPr/>
            </a:pPr>
            <a:r>
              <a:rPr lang="en-US" altLang="zh-CN" sz="2000" dirty="0" smtClean="0">
                <a:solidFill>
                  <a:srgbClr val="FF0066"/>
                </a:solidFill>
                <a:latin typeface="Arial" charset="0"/>
              </a:rPr>
              <a:t>【</a:t>
            </a:r>
            <a:r>
              <a:rPr lang="zh-CN" altLang="en-US" sz="2000" dirty="0" smtClean="0">
                <a:solidFill>
                  <a:srgbClr val="FF0066"/>
                </a:solidFill>
                <a:latin typeface="Arial" charset="0"/>
              </a:rPr>
              <a:t>例</a:t>
            </a:r>
            <a:r>
              <a:rPr kumimoji="1" lang="en-US" altLang="zh-CN" sz="2000" dirty="0" smtClean="0">
                <a:solidFill>
                  <a:srgbClr val="FF0066"/>
                </a:solidFill>
                <a:latin typeface="Arial" charset="0"/>
              </a:rPr>
              <a:t>2.21</a:t>
            </a:r>
            <a:r>
              <a:rPr lang="en-US" altLang="zh-CN" sz="2000" dirty="0" smtClean="0">
                <a:solidFill>
                  <a:srgbClr val="FF0066"/>
                </a:solidFill>
                <a:latin typeface="Arial" charset="0"/>
              </a:rPr>
              <a:t>】</a:t>
            </a:r>
            <a:r>
              <a:rPr lang="zh-CN" altLang="en-US" sz="2000" dirty="0" smtClean="0">
                <a:latin typeface="Arial" charset="0"/>
                <a:cs typeface="Arial" charset="0"/>
              </a:rPr>
              <a:t>在时钟</a:t>
            </a:r>
            <a:r>
              <a:rPr lang="zh-CN" altLang="en-US" sz="2000" dirty="0" smtClean="0">
                <a:solidFill>
                  <a:srgbClr val="FF0066"/>
                </a:solidFill>
                <a:latin typeface="Arial" charset="0"/>
                <a:cs typeface="Arial" charset="0"/>
              </a:rPr>
              <a:t>沿</a:t>
            </a:r>
            <a:r>
              <a:rPr lang="zh-CN" altLang="en-US" sz="2000" dirty="0" smtClean="0">
                <a:latin typeface="Arial" charset="0"/>
                <a:cs typeface="Arial" charset="0"/>
              </a:rPr>
              <a:t>触发的</a:t>
            </a:r>
            <a:r>
              <a:rPr lang="en-US" altLang="zh-CN" sz="2000" dirty="0" smtClean="0">
                <a:latin typeface="Arial" charset="0"/>
                <a:cs typeface="Arial" charset="0"/>
              </a:rPr>
              <a:t>always</a:t>
            </a:r>
            <a:r>
              <a:rPr lang="zh-CN" altLang="en-US" sz="2000" dirty="0" smtClean="0">
                <a:latin typeface="Arial" charset="0"/>
                <a:cs typeface="Arial" charset="0"/>
              </a:rPr>
              <a:t>块中，用</a:t>
            </a:r>
            <a:r>
              <a:rPr lang="zh-CN" altLang="zh-CN" sz="2000" dirty="0" smtClean="0">
                <a:latin typeface="Arial" charset="0"/>
                <a:cs typeface="Arial" charset="0"/>
              </a:rPr>
              <a:t>reg</a:t>
            </a:r>
            <a:r>
              <a:rPr lang="zh-CN" altLang="en-US" sz="2000" dirty="0" smtClean="0">
                <a:latin typeface="Arial" charset="0"/>
                <a:cs typeface="Arial" charset="0"/>
              </a:rPr>
              <a:t>型变量生成</a:t>
            </a:r>
            <a:r>
              <a:rPr lang="zh-CN" altLang="en-US" sz="2000" dirty="0" smtClean="0">
                <a:solidFill>
                  <a:srgbClr val="FF0066"/>
                </a:solidFill>
                <a:latin typeface="Arial" charset="0"/>
                <a:cs typeface="Arial" charset="0"/>
              </a:rPr>
              <a:t>触发器</a:t>
            </a:r>
            <a:endParaRPr lang="zh-CN" altLang="zh-CN" sz="2000" b="0" dirty="0" smtClean="0">
              <a:effectLst>
                <a:outerShdw blurRad="38100" dist="38100" dir="2700000" algn="tl">
                  <a:srgbClr val="C0C0C0"/>
                </a:outerShdw>
              </a:effectLst>
              <a:latin typeface="Arial" charset="0"/>
              <a:cs typeface="Arial" charset="0"/>
            </a:endParaRP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module  rw1( clk, d,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input clk, d；</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output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solidFill>
                  <a:srgbClr val="FF6600"/>
                </a:solidFill>
                <a:latin typeface="Arial" charset="0"/>
                <a:cs typeface="Arial" charset="0"/>
              </a:rPr>
              <a:t>reg out1；</a:t>
            </a:r>
          </a:p>
          <a:p>
            <a:pPr marL="187325" indent="-187325" eaLnBrk="1" hangingPunct="1">
              <a:lnSpc>
                <a:spcPct val="90000"/>
              </a:lnSpc>
              <a:spcBef>
                <a:spcPct val="10000"/>
              </a:spcBef>
              <a:buFont typeface="Wingdings" pitchFamily="2" charset="2"/>
              <a:buNone/>
              <a:defRPr/>
            </a:pPr>
            <a:r>
              <a:rPr lang="zh-CN" altLang="en-US" sz="2000" dirty="0" smtClean="0">
                <a:latin typeface="Arial" charset="0"/>
                <a:cs typeface="Arial" charset="0"/>
              </a:rPr>
              <a:t>	</a:t>
            </a:r>
            <a:r>
              <a:rPr lang="zh-CN" altLang="zh-CN" sz="2000" dirty="0" smtClean="0">
                <a:latin typeface="Arial" charset="0"/>
                <a:cs typeface="Arial" charset="0"/>
              </a:rPr>
              <a:t>  </a:t>
            </a:r>
            <a:r>
              <a:rPr lang="zh-CN" altLang="en-US" sz="2000" dirty="0" smtClean="0">
                <a:latin typeface="Arial" charset="0"/>
                <a:cs typeface="Arial" charset="0"/>
              </a:rPr>
              <a:t>       </a:t>
            </a:r>
            <a:r>
              <a:rPr lang="zh-CN" altLang="zh-CN" sz="2000" dirty="0" smtClean="0">
                <a:latin typeface="Arial" charset="0"/>
                <a:cs typeface="Arial" charset="0"/>
              </a:rPr>
              <a:t>always @(</a:t>
            </a:r>
            <a:r>
              <a:rPr lang="zh-CN" altLang="zh-CN" sz="2000" dirty="0" smtClean="0">
                <a:solidFill>
                  <a:srgbClr val="FF0066"/>
                </a:solidFill>
                <a:latin typeface="Arial" charset="0"/>
                <a:cs typeface="Arial" charset="0"/>
              </a:rPr>
              <a:t>posedge clk</a:t>
            </a:r>
            <a:r>
              <a:rPr lang="zh-CN" altLang="zh-CN" sz="2000" dirty="0" smtClean="0">
                <a:latin typeface="Arial" charset="0"/>
                <a:cs typeface="Arial" charset="0"/>
              </a:rPr>
              <a:t>) </a:t>
            </a:r>
            <a:r>
              <a:rPr lang="en-US" altLang="zh-CN" sz="2000" dirty="0" smtClean="0">
                <a:latin typeface="Arial" charset="0"/>
                <a:cs typeface="Arial" charset="0"/>
              </a:rPr>
              <a:t>//</a:t>
            </a:r>
            <a:r>
              <a:rPr lang="zh-CN" altLang="en-US" sz="2000" dirty="0" smtClean="0">
                <a:solidFill>
                  <a:srgbClr val="FF0066"/>
                </a:solidFill>
                <a:latin typeface="Arial" charset="0"/>
                <a:cs typeface="Arial" charset="0"/>
              </a:rPr>
              <a:t>沿</a:t>
            </a:r>
            <a:r>
              <a:rPr lang="zh-CN" altLang="en-US" sz="2000" dirty="0" smtClean="0">
                <a:latin typeface="Arial" charset="0"/>
                <a:cs typeface="Arial" charset="0"/>
              </a:rPr>
              <a:t>触发</a:t>
            </a:r>
            <a:r>
              <a:rPr lang="zh-CN" altLang="zh-CN" sz="2000" dirty="0" smtClean="0">
                <a:latin typeface="Arial" charset="0"/>
                <a:cs typeface="Arial" charset="0"/>
              </a:rPr>
              <a:t> </a:t>
            </a:r>
          </a:p>
          <a:p>
            <a:pPr marL="187325" indent="-187325" eaLnBrk="1" hangingPunct="1">
              <a:lnSpc>
                <a:spcPct val="90000"/>
              </a:lnSpc>
              <a:spcBef>
                <a:spcPct val="10000"/>
              </a:spcBef>
              <a:buFont typeface="Wingdings" pitchFamily="2" charset="2"/>
              <a:buNone/>
              <a:defRPr/>
            </a:pPr>
            <a:r>
              <a:rPr lang="zh-CN" altLang="zh-CN" sz="2000" dirty="0" smtClean="0">
                <a:latin typeface="Arial" charset="0"/>
                <a:cs typeface="Arial" charset="0"/>
              </a:rPr>
              <a:t>     </a:t>
            </a:r>
            <a:r>
              <a:rPr lang="zh-CN" altLang="en-US" sz="2000" dirty="0" smtClean="0">
                <a:latin typeface="Arial" charset="0"/>
                <a:cs typeface="Arial" charset="0"/>
              </a:rPr>
              <a:t>          </a:t>
            </a:r>
            <a:r>
              <a:rPr lang="zh-CN" altLang="zh-CN" sz="2000" dirty="0" smtClean="0">
                <a:solidFill>
                  <a:srgbClr val="FF0066"/>
                </a:solidFill>
                <a:latin typeface="Arial" charset="0"/>
                <a:cs typeface="Arial" charset="0"/>
              </a:rPr>
              <a:t>out1 &lt;=  d;</a:t>
            </a:r>
            <a:r>
              <a:rPr lang="zh-CN" altLang="zh-CN" sz="2000" dirty="0" smtClean="0">
                <a:latin typeface="Arial" charset="0"/>
                <a:cs typeface="Arial" charset="0"/>
              </a:rPr>
              <a:t> </a:t>
            </a:r>
            <a:r>
              <a:rPr lang="en-US" altLang="zh-CN" sz="2000" dirty="0" smtClean="0">
                <a:latin typeface="Arial" charset="0"/>
                <a:cs typeface="Arial" charset="0"/>
              </a:rPr>
              <a:t>               </a:t>
            </a:r>
            <a:endParaRPr lang="zh-CN" altLang="zh-CN" sz="2000" dirty="0" smtClean="0">
              <a:latin typeface="Arial" charset="0"/>
              <a:cs typeface="Arial" charset="0"/>
            </a:endParaRPr>
          </a:p>
          <a:p>
            <a:pPr marL="187325" indent="-187325" eaLnBrk="1" hangingPunct="1">
              <a:lnSpc>
                <a:spcPct val="90000"/>
              </a:lnSpc>
              <a:spcBef>
                <a:spcPct val="10000"/>
              </a:spcBef>
              <a:buFont typeface="Wingdings" pitchFamily="2" charset="2"/>
              <a:buNone/>
              <a:defRPr/>
            </a:pPr>
            <a:r>
              <a:rPr lang="en-US" altLang="zh-CN" sz="2000" dirty="0" smtClean="0">
                <a:latin typeface="Arial" charset="0"/>
                <a:cs typeface="Arial" charset="0"/>
              </a:rPr>
              <a:t>	   </a:t>
            </a:r>
            <a:r>
              <a:rPr lang="zh-CN" altLang="zh-CN" sz="2000" dirty="0" smtClean="0">
                <a:latin typeface="Arial" charset="0"/>
                <a:cs typeface="Arial" charset="0"/>
              </a:rPr>
              <a:t>endmodule</a:t>
            </a:r>
            <a:r>
              <a:rPr lang="zh-CN" altLang="zh-CN" sz="2000" b="0" dirty="0" smtClean="0">
                <a:effectLst>
                  <a:outerShdw blurRad="38100" dist="38100" dir="2700000" algn="tl">
                    <a:srgbClr val="C0C0C0"/>
                  </a:outerShdw>
                </a:effectLst>
                <a:latin typeface="Arial" charset="0"/>
                <a:cs typeface="Arial" charset="0"/>
              </a:rPr>
              <a:t> </a:t>
            </a:r>
            <a:r>
              <a:rPr lang="en-US" altLang="zh-CN" sz="2000" dirty="0" smtClean="0">
                <a:latin typeface="Arial" charset="0"/>
                <a:cs typeface="Arial" charset="0"/>
              </a:rPr>
              <a:t>	</a:t>
            </a:r>
          </a:p>
        </p:txBody>
      </p:sp>
      <p:grpSp>
        <p:nvGrpSpPr>
          <p:cNvPr id="2" name="Group 2082"/>
          <p:cNvGrpSpPr>
            <a:grpSpLocks/>
          </p:cNvGrpSpPr>
          <p:nvPr/>
        </p:nvGrpSpPr>
        <p:grpSpPr bwMode="auto">
          <a:xfrm>
            <a:off x="688975" y="4546600"/>
            <a:ext cx="3565525" cy="1544638"/>
            <a:chOff x="3158" y="2467"/>
            <a:chExt cx="2246" cy="973"/>
          </a:xfrm>
        </p:grpSpPr>
        <p:sp>
          <p:nvSpPr>
            <p:cNvPr id="2100231" name="Rectangle 2055"/>
            <p:cNvSpPr>
              <a:spLocks noChangeArrowheads="1"/>
            </p:cNvSpPr>
            <p:nvPr/>
          </p:nvSpPr>
          <p:spPr bwMode="auto">
            <a:xfrm>
              <a:off x="3158" y="2467"/>
              <a:ext cx="2246" cy="973"/>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l" eaLnBrk="1" hangingPunct="1">
                <a:lnSpc>
                  <a:spcPct val="100000"/>
                </a:lnSpc>
                <a:spcBef>
                  <a:spcPct val="0"/>
                </a:spcBef>
                <a:buClrTx/>
                <a:buFontTx/>
                <a:buNone/>
                <a:defRPr/>
              </a:pPr>
              <a:endParaRPr lang="zh-CN" altLang="en-US" sz="1600">
                <a:solidFill>
                  <a:srgbClr val="FF33CC"/>
                </a:solidFill>
                <a:latin typeface="Tahoma" pitchFamily="34" charset="0"/>
                <a:ea typeface="宋体" pitchFamily="2" charset="-122"/>
              </a:endParaRPr>
            </a:p>
          </p:txBody>
        </p:sp>
        <p:sp>
          <p:nvSpPr>
            <p:cNvPr id="64529" name="Line 2060"/>
            <p:cNvSpPr>
              <a:spLocks noChangeShapeType="1"/>
            </p:cNvSpPr>
            <p:nvPr/>
          </p:nvSpPr>
          <p:spPr bwMode="auto">
            <a:xfrm>
              <a:off x="4554" y="2981"/>
              <a:ext cx="420"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30" name="Text Box 2061"/>
            <p:cNvSpPr txBox="1">
              <a:spLocks noChangeArrowheads="1"/>
            </p:cNvSpPr>
            <p:nvPr/>
          </p:nvSpPr>
          <p:spPr bwMode="auto">
            <a:xfrm>
              <a:off x="3247" y="2867"/>
              <a:ext cx="241"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a:t>
              </a:r>
            </a:p>
          </p:txBody>
        </p:sp>
        <p:sp>
          <p:nvSpPr>
            <p:cNvPr id="64531" name="Text Box 2064"/>
            <p:cNvSpPr txBox="1">
              <a:spLocks noChangeArrowheads="1"/>
            </p:cNvSpPr>
            <p:nvPr/>
          </p:nvSpPr>
          <p:spPr bwMode="auto">
            <a:xfrm>
              <a:off x="3167" y="2649"/>
              <a:ext cx="383"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clk</a:t>
              </a:r>
            </a:p>
          </p:txBody>
        </p:sp>
        <p:sp>
          <p:nvSpPr>
            <p:cNvPr id="64532" name="Text Box 2065"/>
            <p:cNvSpPr txBox="1">
              <a:spLocks noChangeArrowheads="1"/>
            </p:cNvSpPr>
            <p:nvPr/>
          </p:nvSpPr>
          <p:spPr bwMode="auto">
            <a:xfrm>
              <a:off x="4934" y="2839"/>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out1</a:t>
              </a:r>
              <a:endParaRPr kumimoji="1" lang="en-US" altLang="zh-CN" sz="2000" b="0">
                <a:latin typeface="Times New Roman" pitchFamily="18" charset="0"/>
              </a:endParaRPr>
            </a:p>
          </p:txBody>
        </p:sp>
        <p:sp>
          <p:nvSpPr>
            <p:cNvPr id="64533" name="Rectangle 2066"/>
            <p:cNvSpPr>
              <a:spLocks noChangeArrowheads="1"/>
            </p:cNvSpPr>
            <p:nvPr/>
          </p:nvSpPr>
          <p:spPr bwMode="auto">
            <a:xfrm>
              <a:off x="3921" y="2688"/>
              <a:ext cx="672" cy="466"/>
            </a:xfrm>
            <a:prstGeom prst="rect">
              <a:avLst/>
            </a:prstGeom>
            <a:solidFill>
              <a:srgbClr val="996600"/>
            </a:solidFill>
            <a:ln w="9525">
              <a:solidFill>
                <a:srgbClr val="996600"/>
              </a:solidFill>
              <a:miter lim="800000"/>
              <a:headEnd/>
              <a:tailEnd/>
            </a:ln>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64534" name="Line 2067"/>
            <p:cNvSpPr>
              <a:spLocks noChangeShapeType="1"/>
            </p:cNvSpPr>
            <p:nvPr/>
          </p:nvSpPr>
          <p:spPr bwMode="auto">
            <a:xfrm>
              <a:off x="3541" y="2981"/>
              <a:ext cx="413"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35" name="Line 2068"/>
            <p:cNvSpPr>
              <a:spLocks noChangeShapeType="1"/>
            </p:cNvSpPr>
            <p:nvPr/>
          </p:nvSpPr>
          <p:spPr bwMode="auto">
            <a:xfrm>
              <a:off x="3522" y="2789"/>
              <a:ext cx="432"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36" name="Text Box 2072"/>
            <p:cNvSpPr txBox="1">
              <a:spLocks noChangeArrowheads="1"/>
            </p:cNvSpPr>
            <p:nvPr/>
          </p:nvSpPr>
          <p:spPr bwMode="auto">
            <a:xfrm>
              <a:off x="3944" y="2879"/>
              <a:ext cx="19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64537" name="Text Box 2073"/>
            <p:cNvSpPr txBox="1">
              <a:spLocks noChangeArrowheads="1"/>
            </p:cNvSpPr>
            <p:nvPr/>
          </p:nvSpPr>
          <p:spPr bwMode="auto">
            <a:xfrm>
              <a:off x="4309" y="2882"/>
              <a:ext cx="193" cy="25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64538" name="Line 2074"/>
            <p:cNvSpPr>
              <a:spLocks noChangeShapeType="1"/>
            </p:cNvSpPr>
            <p:nvPr/>
          </p:nvSpPr>
          <p:spPr bwMode="auto">
            <a:xfrm>
              <a:off x="3947" y="2741"/>
              <a:ext cx="144" cy="46"/>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39" name="Line 2075"/>
            <p:cNvSpPr>
              <a:spLocks noChangeShapeType="1"/>
            </p:cNvSpPr>
            <p:nvPr/>
          </p:nvSpPr>
          <p:spPr bwMode="auto">
            <a:xfrm flipH="1">
              <a:off x="3947" y="2789"/>
              <a:ext cx="144" cy="46"/>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40" name="Text Box 2076"/>
            <p:cNvSpPr txBox="1">
              <a:spLocks noChangeArrowheads="1"/>
            </p:cNvSpPr>
            <p:nvPr/>
          </p:nvSpPr>
          <p:spPr bwMode="auto">
            <a:xfrm>
              <a:off x="4091" y="3152"/>
              <a:ext cx="4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endParaRPr kumimoji="1" lang="en-US" altLang="zh-CN" sz="2000" b="0">
                <a:latin typeface="Times New Roman" pitchFamily="18" charset="0"/>
              </a:endParaRPr>
            </a:p>
          </p:txBody>
        </p:sp>
      </p:grpSp>
      <p:sp>
        <p:nvSpPr>
          <p:cNvPr id="2159619" name="Rectangle 2051"/>
          <p:cNvSpPr>
            <a:spLocks noChangeArrowheads="1"/>
          </p:cNvSpPr>
          <p:nvPr/>
        </p:nvSpPr>
        <p:spPr bwMode="auto">
          <a:xfrm>
            <a:off x="5186363" y="1508125"/>
            <a:ext cx="3760787" cy="3090863"/>
          </a:xfrm>
          <a:prstGeom prst="rect">
            <a:avLst/>
          </a:prstGeom>
          <a:noFill/>
          <a:ln w="9525">
            <a:noFill/>
            <a:miter lim="800000"/>
            <a:headEnd/>
            <a:tailEnd/>
          </a:ln>
        </p:spPr>
        <p:txBody>
          <a:bodyPr/>
          <a:lstStyle/>
          <a:p>
            <a:pPr marL="385763" indent="-385763">
              <a:buClr>
                <a:srgbClr val="FF0000"/>
              </a:buClr>
              <a:buSzPct val="80000"/>
              <a:buFont typeface="Wingdings" pitchFamily="2" charset="2"/>
              <a:buNone/>
              <a:defRPr/>
            </a:pPr>
            <a:r>
              <a:rPr lang="en-US" altLang="zh-CN" sz="2000" dirty="0">
                <a:solidFill>
                  <a:srgbClr val="FF0066"/>
                </a:solidFill>
                <a:latin typeface="Arial" charset="0"/>
                <a:ea typeface="宋体" pitchFamily="2" charset="-122"/>
              </a:rPr>
              <a:t>【</a:t>
            </a:r>
            <a:r>
              <a:rPr lang="zh-CN" altLang="en-US" sz="2000" dirty="0">
                <a:solidFill>
                  <a:srgbClr val="FF0066"/>
                </a:solidFill>
                <a:latin typeface="Arial" charset="0"/>
                <a:ea typeface="宋体" pitchFamily="2" charset="-122"/>
              </a:rPr>
              <a:t>例</a:t>
            </a:r>
            <a:r>
              <a:rPr kumimoji="1" lang="en-US" altLang="zh-CN" sz="2000" dirty="0">
                <a:solidFill>
                  <a:srgbClr val="FF0066"/>
                </a:solidFill>
                <a:latin typeface="Arial" charset="0"/>
                <a:ea typeface="宋体" pitchFamily="2" charset="-122"/>
              </a:rPr>
              <a:t>2.22</a:t>
            </a:r>
            <a:r>
              <a:rPr lang="en-US" altLang="zh-CN" sz="2000" dirty="0">
                <a:solidFill>
                  <a:srgbClr val="FF0066"/>
                </a:solidFill>
                <a:latin typeface="Arial" charset="0"/>
                <a:ea typeface="宋体" pitchFamily="2" charset="-122"/>
              </a:rPr>
              <a:t>】</a:t>
            </a:r>
            <a:r>
              <a:rPr lang="zh-CN" altLang="en-US" sz="2000" dirty="0">
                <a:latin typeface="Arial" charset="0"/>
                <a:ea typeface="宋体" pitchFamily="2" charset="-122"/>
              </a:rPr>
              <a:t>使用</a:t>
            </a:r>
            <a:r>
              <a:rPr lang="zh-CN" altLang="en-US" sz="2000" dirty="0">
                <a:solidFill>
                  <a:srgbClr val="FF0066"/>
                </a:solidFill>
                <a:latin typeface="Arial" charset="0"/>
                <a:ea typeface="宋体" pitchFamily="2" charset="-122"/>
              </a:rPr>
              <a:t>电平</a:t>
            </a:r>
            <a:r>
              <a:rPr lang="zh-CN" altLang="en-US" sz="2000" dirty="0">
                <a:latin typeface="Arial" charset="0"/>
                <a:ea typeface="宋体" pitchFamily="2" charset="-122"/>
              </a:rPr>
              <a:t>触发，用</a:t>
            </a:r>
            <a:r>
              <a:rPr lang="en-US" altLang="zh-CN" sz="2000" dirty="0" err="1">
                <a:latin typeface="Arial" charset="0"/>
                <a:ea typeface="宋体" pitchFamily="2" charset="-122"/>
              </a:rPr>
              <a:t>reg</a:t>
            </a:r>
            <a:r>
              <a:rPr lang="zh-CN" altLang="en-US" sz="2000" dirty="0">
                <a:latin typeface="Arial" charset="0"/>
                <a:ea typeface="宋体" pitchFamily="2" charset="-122"/>
              </a:rPr>
              <a:t>型变量生成</a:t>
            </a:r>
            <a:r>
              <a:rPr lang="zh-CN" altLang="en-US" sz="2000" dirty="0">
                <a:solidFill>
                  <a:srgbClr val="FF0066"/>
                </a:solidFill>
                <a:latin typeface="Arial" charset="0"/>
                <a:ea typeface="宋体" pitchFamily="2" charset="-122"/>
                <a:cs typeface="Arial" charset="0"/>
              </a:rPr>
              <a:t>组合逻辑</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module  rw2( </a:t>
            </a:r>
            <a:r>
              <a:rPr lang="en-US" altLang="zh-CN" sz="2000" dirty="0" err="1">
                <a:latin typeface="Arial" charset="0"/>
                <a:ea typeface="宋体" pitchFamily="2" charset="-122"/>
              </a:rPr>
              <a:t>clk</a:t>
            </a:r>
            <a:r>
              <a:rPr lang="en-US" altLang="zh-CN" sz="2000" dirty="0">
                <a:latin typeface="Arial" charset="0"/>
                <a:ea typeface="宋体" pitchFamily="2" charset="-122"/>
              </a:rPr>
              <a:t>, d, out1)</a:t>
            </a:r>
            <a:r>
              <a:rPr lang="zh-CN" altLang="en-US" sz="2000" dirty="0">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input </a:t>
            </a:r>
            <a:r>
              <a:rPr lang="en-US" altLang="zh-CN" sz="2000" dirty="0" err="1">
                <a:latin typeface="Arial" charset="0"/>
                <a:ea typeface="宋体" pitchFamily="2" charset="-122"/>
              </a:rPr>
              <a:t>clk</a:t>
            </a:r>
            <a:r>
              <a:rPr lang="en-US" altLang="zh-CN" sz="2000" dirty="0">
                <a:latin typeface="Arial" charset="0"/>
                <a:ea typeface="宋体" pitchFamily="2" charset="-122"/>
              </a:rPr>
              <a:t>, d</a:t>
            </a:r>
            <a:r>
              <a:rPr lang="zh-CN" altLang="en-US" sz="2000" dirty="0">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output out1</a:t>
            </a:r>
            <a:r>
              <a:rPr lang="zh-CN" altLang="en-US" sz="2000" dirty="0">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err="1">
                <a:solidFill>
                  <a:srgbClr val="FF6600"/>
                </a:solidFill>
                <a:latin typeface="Arial" charset="0"/>
                <a:ea typeface="宋体" pitchFamily="2" charset="-122"/>
              </a:rPr>
              <a:t>reg</a:t>
            </a:r>
            <a:r>
              <a:rPr lang="en-US" altLang="zh-CN" sz="2000" dirty="0">
                <a:solidFill>
                  <a:srgbClr val="FF6600"/>
                </a:solidFill>
                <a:latin typeface="Arial" charset="0"/>
                <a:ea typeface="宋体" pitchFamily="2" charset="-122"/>
              </a:rPr>
              <a:t> out1</a:t>
            </a:r>
            <a:r>
              <a:rPr lang="zh-CN" altLang="en-US" sz="2000" dirty="0">
                <a:solidFill>
                  <a:srgbClr val="FF6600"/>
                </a:solidFill>
                <a:latin typeface="Arial" charset="0"/>
                <a:ea typeface="宋体" pitchFamily="2" charset="-122"/>
              </a:rPr>
              <a:t>；</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always @</a:t>
            </a:r>
            <a:r>
              <a:rPr lang="en-US" altLang="zh-CN" sz="2000" dirty="0">
                <a:solidFill>
                  <a:srgbClr val="FF0066"/>
                </a:solidFill>
                <a:latin typeface="Arial" charset="0"/>
                <a:ea typeface="宋体" pitchFamily="2" charset="-122"/>
              </a:rPr>
              <a:t>(d)</a:t>
            </a:r>
            <a:r>
              <a:rPr lang="en-US" altLang="zh-CN" sz="2000" dirty="0">
                <a:latin typeface="Arial" charset="0"/>
                <a:ea typeface="宋体" pitchFamily="2" charset="-122"/>
              </a:rPr>
              <a:t>  //</a:t>
            </a:r>
            <a:r>
              <a:rPr lang="zh-CN" altLang="en-US" sz="2000" dirty="0">
                <a:solidFill>
                  <a:srgbClr val="FF0066"/>
                </a:solidFill>
                <a:latin typeface="Arial" charset="0"/>
                <a:ea typeface="宋体" pitchFamily="2" charset="-122"/>
              </a:rPr>
              <a:t>电平</a:t>
            </a:r>
            <a:r>
              <a:rPr lang="zh-CN" altLang="en-US" sz="2000" dirty="0">
                <a:latin typeface="Arial" charset="0"/>
                <a:ea typeface="宋体" pitchFamily="2" charset="-122"/>
              </a:rPr>
              <a:t>触发</a:t>
            </a:r>
          </a:p>
          <a:p>
            <a:pPr marL="385763" indent="-385763">
              <a:spcBef>
                <a:spcPct val="0"/>
              </a:spcBef>
              <a:buClr>
                <a:schemeClr val="hlink"/>
              </a:buClr>
              <a:buSzPct val="80000"/>
              <a:buFont typeface="Wingdings" pitchFamily="2" charset="2"/>
              <a:buNone/>
              <a:defRPr/>
            </a:pPr>
            <a:r>
              <a:rPr lang="zh-CN" altLang="en-US" sz="2000" dirty="0">
                <a:latin typeface="Arial" charset="0"/>
                <a:ea typeface="宋体" pitchFamily="2" charset="-122"/>
              </a:rPr>
              <a:t>              </a:t>
            </a:r>
            <a:r>
              <a:rPr lang="en-US" altLang="zh-CN" sz="2000" dirty="0">
                <a:latin typeface="Arial" charset="0"/>
                <a:ea typeface="宋体" pitchFamily="2" charset="-122"/>
              </a:rPr>
              <a:t>out1 &lt;= d; </a:t>
            </a:r>
          </a:p>
          <a:p>
            <a:pPr marL="385763" indent="-385763">
              <a:spcBef>
                <a:spcPct val="0"/>
              </a:spcBef>
              <a:buClr>
                <a:schemeClr val="hlink"/>
              </a:buClr>
              <a:buSzPct val="80000"/>
              <a:buFont typeface="Wingdings" pitchFamily="2" charset="2"/>
              <a:buNone/>
              <a:defRPr/>
            </a:pPr>
            <a:r>
              <a:rPr lang="en-US" altLang="zh-CN" sz="2000" dirty="0">
                <a:latin typeface="Arial" charset="0"/>
                <a:ea typeface="宋体" pitchFamily="2" charset="-122"/>
              </a:rPr>
              <a:t>     </a:t>
            </a:r>
            <a:r>
              <a:rPr lang="en-US" altLang="zh-CN" sz="2000" dirty="0" err="1">
                <a:latin typeface="Arial" charset="0"/>
                <a:ea typeface="宋体" pitchFamily="2" charset="-122"/>
              </a:rPr>
              <a:t>endmodule</a:t>
            </a:r>
            <a:r>
              <a:rPr lang="en-US" altLang="zh-CN" sz="2000" b="0" dirty="0">
                <a:effectLst>
                  <a:outerShdw blurRad="38100" dist="38100" dir="2700000" algn="tl">
                    <a:srgbClr val="C0C0C0"/>
                  </a:outerShdw>
                </a:effectLst>
                <a:latin typeface="Arial" charset="0"/>
                <a:ea typeface="宋体" pitchFamily="2" charset="-122"/>
              </a:rPr>
              <a:t> </a:t>
            </a:r>
          </a:p>
        </p:txBody>
      </p:sp>
      <p:grpSp>
        <p:nvGrpSpPr>
          <p:cNvPr id="3" name="Group 2083"/>
          <p:cNvGrpSpPr>
            <a:grpSpLocks/>
          </p:cNvGrpSpPr>
          <p:nvPr/>
        </p:nvGrpSpPr>
        <p:grpSpPr bwMode="auto">
          <a:xfrm>
            <a:off x="5665788" y="4754563"/>
            <a:ext cx="2951162" cy="1079500"/>
            <a:chOff x="3432" y="2895"/>
            <a:chExt cx="1859" cy="680"/>
          </a:xfrm>
        </p:grpSpPr>
        <p:sp>
          <p:nvSpPr>
            <p:cNvPr id="2159637" name="Rectangle 2069"/>
            <p:cNvSpPr>
              <a:spLocks noChangeArrowheads="1"/>
            </p:cNvSpPr>
            <p:nvPr/>
          </p:nvSpPr>
          <p:spPr bwMode="auto">
            <a:xfrm>
              <a:off x="3432" y="2895"/>
              <a:ext cx="1859" cy="680"/>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buClr>
                  <a:schemeClr val="tx2"/>
                </a:buClr>
                <a:buFontTx/>
                <a:buNone/>
                <a:defRPr/>
              </a:pPr>
              <a:endParaRPr kumimoji="1" lang="en-US" sz="2000" b="0">
                <a:solidFill>
                  <a:schemeClr val="bg2"/>
                </a:solidFill>
                <a:latin typeface="Times New Roman" pitchFamily="18" charset="0"/>
                <a:ea typeface="宋体" pitchFamily="2" charset="-122"/>
              </a:endParaRPr>
            </a:p>
          </p:txBody>
        </p:sp>
        <p:sp>
          <p:nvSpPr>
            <p:cNvPr id="64522" name="AutoShape 2070"/>
            <p:cNvSpPr>
              <a:spLocks noChangeArrowheads="1"/>
            </p:cNvSpPr>
            <p:nvPr/>
          </p:nvSpPr>
          <p:spPr bwMode="auto">
            <a:xfrm rot="5400000">
              <a:off x="4189" y="3135"/>
              <a:ext cx="262" cy="384"/>
            </a:xfrm>
            <a:prstGeom prst="triangle">
              <a:avLst>
                <a:gd name="adj" fmla="val 50000"/>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10800000" vert="eaVert"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64523" name="Line 2071"/>
            <p:cNvSpPr>
              <a:spLocks noChangeShapeType="1"/>
            </p:cNvSpPr>
            <p:nvPr/>
          </p:nvSpPr>
          <p:spPr bwMode="auto">
            <a:xfrm>
              <a:off x="3743" y="3327"/>
              <a:ext cx="38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24" name="Line 2072"/>
            <p:cNvSpPr>
              <a:spLocks noChangeShapeType="1"/>
            </p:cNvSpPr>
            <p:nvPr/>
          </p:nvSpPr>
          <p:spPr bwMode="auto">
            <a:xfrm>
              <a:off x="4512" y="3327"/>
              <a:ext cx="33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64525" name="Text Box 2077"/>
            <p:cNvSpPr txBox="1">
              <a:spLocks noChangeArrowheads="1"/>
            </p:cNvSpPr>
            <p:nvPr/>
          </p:nvSpPr>
          <p:spPr bwMode="auto">
            <a:xfrm>
              <a:off x="3570" y="3173"/>
              <a:ext cx="240"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a:t>
              </a:r>
            </a:p>
          </p:txBody>
        </p:sp>
        <p:sp>
          <p:nvSpPr>
            <p:cNvPr id="64526" name="Text Box 2078"/>
            <p:cNvSpPr txBox="1">
              <a:spLocks noChangeArrowheads="1"/>
            </p:cNvSpPr>
            <p:nvPr/>
          </p:nvSpPr>
          <p:spPr bwMode="auto">
            <a:xfrm>
              <a:off x="4771" y="3174"/>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out1</a:t>
              </a:r>
              <a:endParaRPr kumimoji="1" lang="en-US" altLang="zh-CN" sz="2000" b="0">
                <a:latin typeface="Times New Roman" pitchFamily="18" charset="0"/>
              </a:endParaRPr>
            </a:p>
          </p:txBody>
        </p:sp>
        <p:sp>
          <p:nvSpPr>
            <p:cNvPr id="64527" name="Text Box 2079"/>
            <p:cNvSpPr txBox="1">
              <a:spLocks noChangeArrowheads="1"/>
            </p:cNvSpPr>
            <p:nvPr/>
          </p:nvSpPr>
          <p:spPr bwMode="auto">
            <a:xfrm>
              <a:off x="4022" y="2935"/>
              <a:ext cx="624"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a:solidFill>
                    <a:schemeClr val="bg2"/>
                  </a:solidFill>
                  <a:latin typeface="Times New Roman" pitchFamily="18" charset="0"/>
                </a:rPr>
                <a:t>BUFF</a:t>
              </a:r>
            </a:p>
          </p:txBody>
        </p:sp>
      </p:grpSp>
      <p:sp>
        <p:nvSpPr>
          <p:cNvPr id="64519"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49BD4A1-30EF-44BC-BD2F-9AE0AF211736}" type="slidenum">
              <a:rPr lang="ko-KR" altLang="en-US" sz="1600" smtClean="0">
                <a:solidFill>
                  <a:schemeClr val="accent2"/>
                </a:solidFill>
                <a:latin typeface="Verdana" pitchFamily="34" charset="0"/>
                <a:ea typeface="Gulim" pitchFamily="34" charset="-127"/>
              </a:rPr>
              <a:pPr/>
              <a:t>49</a:t>
            </a:fld>
            <a:endParaRPr lang="en-US" altLang="ko-KR" sz="1600" smtClean="0">
              <a:solidFill>
                <a:schemeClr val="accent2"/>
              </a:solidFill>
              <a:latin typeface="Verdana" pitchFamily="34" charset="0"/>
              <a:ea typeface="Gulim" pitchFamily="34" charset="-127"/>
            </a:endParaRPr>
          </a:p>
        </p:txBody>
      </p:sp>
      <p:sp>
        <p:nvSpPr>
          <p:cNvPr id="64520" name="AutoShape 1029">
            <a:hlinkClick r:id="" action="ppaction://noaction" highlightClick="1"/>
          </p:cNvPr>
          <p:cNvSpPr>
            <a:spLocks noChangeArrowheads="1"/>
          </p:cNvSpPr>
          <p:nvPr/>
        </p:nvSpPr>
        <p:spPr bwMode="auto">
          <a:xfrm>
            <a:off x="7143750" y="5932488"/>
            <a:ext cx="1085850" cy="392112"/>
          </a:xfrm>
          <a:prstGeom prst="actionButtonBlank">
            <a:avLst/>
          </a:prstGeom>
          <a:solidFill>
            <a:srgbClr val="FF9900"/>
          </a:solidFill>
          <a:ln w="9525">
            <a:solidFill>
              <a:srgbClr val="FFFF00"/>
            </a:solidFill>
            <a:miter lim="800000"/>
            <a:headEnd/>
            <a:tailEnd/>
          </a:ln>
        </p:spPr>
        <p:txBody>
          <a:bodyPr wrap="none" anchor="ctr"/>
          <a:lstStyle/>
          <a:p>
            <a:pPr algn="ctr">
              <a:buFont typeface="Wingdings" pitchFamily="2" charset="2"/>
              <a:buNone/>
            </a:pPr>
            <a:r>
              <a:rPr kumimoji="1" lang="zh-CN" altLang="en-US" sz="2000">
                <a:solidFill>
                  <a:srgbClr val="CC0066"/>
                </a:solidFill>
                <a:latin typeface="Arial" charset="0"/>
                <a:ea typeface="楷体_GB2312" pitchFamily="49" charset="-122"/>
                <a:hlinkClick r:id="rId3" action="ppaction://hlinksldjump"/>
              </a:rPr>
              <a:t>返回</a:t>
            </a:r>
            <a:endParaRPr kumimoji="1" lang="zh-CN" altLang="en-US" sz="2000">
              <a:solidFill>
                <a:schemeClr val="tx2"/>
              </a:solidFill>
              <a:latin typeface="Times New Roman" pitchFamily="18" charset="0"/>
              <a:ea typeface="方正姚体" pitchFamily="2"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00227"/>
                                        </p:tgtEl>
                                        <p:attrNameLst>
                                          <p:attrName>style.visibility</p:attrName>
                                        </p:attrNameLst>
                                      </p:cBhvr>
                                      <p:to>
                                        <p:strVal val="visible"/>
                                      </p:to>
                                    </p:set>
                                    <p:anim calcmode="lin" valueType="num">
                                      <p:cBhvr additive="base">
                                        <p:cTn id="7" dur="500" fill="hold"/>
                                        <p:tgtEl>
                                          <p:spTgt spid="2100227"/>
                                        </p:tgtEl>
                                        <p:attrNameLst>
                                          <p:attrName>ppt_x</p:attrName>
                                        </p:attrNameLst>
                                      </p:cBhvr>
                                      <p:tavLst>
                                        <p:tav tm="0">
                                          <p:val>
                                            <p:strVal val="#ppt_x"/>
                                          </p:val>
                                        </p:tav>
                                        <p:tav tm="100000">
                                          <p:val>
                                            <p:strVal val="#ppt_x"/>
                                          </p:val>
                                        </p:tav>
                                      </p:tavLst>
                                    </p:anim>
                                    <p:anim calcmode="lin" valueType="num">
                                      <p:cBhvr additive="base">
                                        <p:cTn id="8" dur="500" fill="hold"/>
                                        <p:tgtEl>
                                          <p:spTgt spid="21002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9619"/>
                                        </p:tgtEl>
                                        <p:attrNameLst>
                                          <p:attrName>style.visibility</p:attrName>
                                        </p:attrNameLst>
                                      </p:cBhvr>
                                      <p:to>
                                        <p:strVal val="visible"/>
                                      </p:to>
                                    </p:set>
                                    <p:anim calcmode="lin" valueType="num">
                                      <p:cBhvr additive="base">
                                        <p:cTn id="19" dur="500" fill="hold"/>
                                        <p:tgtEl>
                                          <p:spTgt spid="2159619"/>
                                        </p:tgtEl>
                                        <p:attrNameLst>
                                          <p:attrName>ppt_x</p:attrName>
                                        </p:attrNameLst>
                                      </p:cBhvr>
                                      <p:tavLst>
                                        <p:tav tm="0">
                                          <p:val>
                                            <p:strVal val="1+#ppt_w/2"/>
                                          </p:val>
                                        </p:tav>
                                        <p:tav tm="100000">
                                          <p:val>
                                            <p:strVal val="#ppt_x"/>
                                          </p:val>
                                        </p:tav>
                                      </p:tavLst>
                                    </p:anim>
                                    <p:anim calcmode="lin" valueType="num">
                                      <p:cBhvr additive="base">
                                        <p:cTn id="20" dur="500" fill="hold"/>
                                        <p:tgtEl>
                                          <p:spTgt spid="215961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227" grpId="0" autoUpdateAnimBg="0"/>
      <p:bldP spid="215961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2CEC28F-7ACF-4ACF-8F92-73306EA1AB8F}" type="slidenum">
              <a:rPr lang="ko-KR" altLang="en-US" sz="1600" smtClean="0">
                <a:solidFill>
                  <a:schemeClr val="accent2"/>
                </a:solidFill>
                <a:latin typeface="Verdana" pitchFamily="34" charset="0"/>
                <a:ea typeface="Gulim" pitchFamily="34" charset="-127"/>
              </a:rPr>
              <a:pPr/>
              <a:t>5</a:t>
            </a:fld>
            <a:endParaRPr lang="en-US" altLang="ko-KR" sz="1600" smtClean="0">
              <a:solidFill>
                <a:schemeClr val="accent2"/>
              </a:solidFill>
              <a:latin typeface="Verdana" pitchFamily="34" charset="0"/>
              <a:ea typeface="Gulim" pitchFamily="34" charset="-127"/>
            </a:endParaRPr>
          </a:p>
        </p:txBody>
      </p:sp>
      <p:sp>
        <p:nvSpPr>
          <p:cNvPr id="23555" name="Rectangle 2"/>
          <p:cNvSpPr>
            <a:spLocks noGrp="1" noChangeArrowheads="1"/>
          </p:cNvSpPr>
          <p:nvPr>
            <p:ph type="title"/>
          </p:nvPr>
        </p:nvSpPr>
        <p:spPr/>
        <p:txBody>
          <a:bodyPr/>
          <a:lstStyle/>
          <a:p>
            <a:r>
              <a:rPr lang="en-US" altLang="en-US" smtClean="0">
                <a:solidFill>
                  <a:srgbClr val="FFCC00"/>
                </a:solidFill>
                <a:latin typeface="Arial" charset="0"/>
                <a:ea typeface="黑体" pitchFamily="49" charset="-122"/>
              </a:rPr>
              <a:t>Verilog HDL 与VHDL的比较</a:t>
            </a:r>
            <a:endParaRPr lang="zh-CN" altLang="en-US" smtClean="0">
              <a:solidFill>
                <a:srgbClr val="FFCC00"/>
              </a:solidFill>
              <a:latin typeface="Arial" charset="0"/>
              <a:ea typeface="黑体" pitchFamily="49" charset="-122"/>
            </a:endParaRPr>
          </a:p>
        </p:txBody>
      </p:sp>
      <p:graphicFrame>
        <p:nvGraphicFramePr>
          <p:cNvPr id="691330" name="Group 130"/>
          <p:cNvGraphicFramePr>
            <a:graphicFrameLocks noGrp="1"/>
          </p:cNvGraphicFramePr>
          <p:nvPr>
            <p:ph idx="1"/>
          </p:nvPr>
        </p:nvGraphicFramePr>
        <p:xfrm>
          <a:off x="801688" y="1246188"/>
          <a:ext cx="7696200" cy="4923198"/>
        </p:xfrm>
        <a:graphic>
          <a:graphicData uri="http://schemas.openxmlformats.org/drawingml/2006/table">
            <a:tbl>
              <a:tblPr/>
              <a:tblGrid>
                <a:gridCol w="1874837"/>
                <a:gridCol w="2141538"/>
                <a:gridCol w="3679825"/>
              </a:tblGrid>
              <a:tr h="457141">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rPr>
                        <a:t>Verilog HDL</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400" b="1" i="0" u="none" strike="noStrike" cap="none" normalizeH="0" baseline="0" smtClean="0">
                          <a:ln>
                            <a:noFill/>
                          </a:ln>
                          <a:solidFill>
                            <a:srgbClr val="000000"/>
                          </a:solidFill>
                          <a:effectLst/>
                          <a:latin typeface="Times New Roman" pitchFamily="18" charset="0"/>
                          <a:ea typeface="宋体" pitchFamily="2" charset="-122"/>
                        </a:rPr>
                        <a:t>VHDL</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110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成为</a:t>
                      </a:r>
                      <a:r>
                        <a:rPr kumimoji="0" lang="zh-CN" altLang="zh-CN" sz="2000" b="1" i="0" u="none" strike="noStrike" cap="none" normalizeH="0" baseline="0" smtClean="0">
                          <a:ln>
                            <a:noFill/>
                          </a:ln>
                          <a:solidFill>
                            <a:srgbClr val="000000"/>
                          </a:solidFill>
                          <a:effectLst/>
                          <a:latin typeface="Arial" pitchFamily="34" charset="0"/>
                          <a:ea typeface="楷体_GB2312" pitchFamily="49" charset="-122"/>
                        </a:rPr>
                        <a:t>IEEE标准</a:t>
                      </a:r>
                      <a:endParaRPr kumimoji="0" lang="zh-CN" altLang="en-US" sz="2000" b="1"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rgbClr val="000000"/>
                          </a:solidFill>
                          <a:effectLst/>
                          <a:latin typeface="Arial" pitchFamily="34" charset="0"/>
                          <a:ea typeface="楷体_GB2312" pitchFamily="49" charset="-122"/>
                        </a:rPr>
                        <a:t>1995</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年</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2000" b="0" i="0" u="none" strike="noStrike" cap="none" normalizeH="0" baseline="0" smtClean="0">
                          <a:ln>
                            <a:noFill/>
                          </a:ln>
                          <a:solidFill>
                            <a:srgbClr val="000000"/>
                          </a:solidFill>
                          <a:effectLst/>
                          <a:latin typeface="Arial" pitchFamily="34" charset="0"/>
                          <a:ea typeface="楷体_GB2312" pitchFamily="49" charset="-122"/>
                        </a:rPr>
                        <a:t>1987</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年</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语法结构</a:t>
                      </a: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比</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VHDL简单</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语法结构比较严格，模块风格</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比较清晰</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22220">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学习难易程度</a:t>
                      </a: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容易掌握</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较难掌握</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000000"/>
                          </a:solidFill>
                          <a:effectLst/>
                          <a:latin typeface="Arial" pitchFamily="34" charset="0"/>
                          <a:ea typeface="楷体_GB2312" pitchFamily="49" charset="-122"/>
                        </a:rPr>
                        <a:t>建模能力</a:t>
                      </a: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门级开关电路描述方面很强</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系统级抽象能力较强</a:t>
                      </a: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2856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测试激励模块容易编写</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zh-CN" sz="2000" b="0" i="0" u="none" strike="noStrike" cap="none" normalizeH="0" baseline="0" smtClean="0">
                          <a:ln>
                            <a:noFill/>
                          </a:ln>
                          <a:solidFill>
                            <a:srgbClr val="000000"/>
                          </a:solidFill>
                          <a:effectLst/>
                          <a:latin typeface="Arial" pitchFamily="34" charset="0"/>
                          <a:ea typeface="楷体_GB2312" pitchFamily="49" charset="-122"/>
                        </a:rPr>
                        <a:t>适合由多人合作完成的特大型项目（一百万门以上）。</a:t>
                      </a:r>
                      <a:endParaRPr kumimoji="0" lang="zh-CN" altLang="en-US" sz="2000" b="0" i="0" u="none" strike="noStrike" cap="none" normalizeH="0" baseline="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rgbClr val="FF0066"/>
                          </a:solidFill>
                          <a:effectLst/>
                          <a:latin typeface="Arial" pitchFamily="34" charset="0"/>
                          <a:ea typeface="楷体_GB2312" pitchFamily="49" charset="-122"/>
                        </a:rPr>
                        <a:t>√</a:t>
                      </a:r>
                      <a:r>
                        <a:rPr kumimoji="0" lang="zh-CN" altLang="en-US" sz="2000" b="0" i="0" u="none" strike="noStrike" cap="none" normalizeH="0" baseline="0" smtClean="0">
                          <a:ln>
                            <a:noFill/>
                          </a:ln>
                          <a:solidFill>
                            <a:srgbClr val="000000"/>
                          </a:solidFill>
                          <a:effectLst/>
                          <a:latin typeface="Arial" pitchFamily="34" charset="0"/>
                          <a:ea typeface="楷体_GB2312" pitchFamily="49" charset="-122"/>
                        </a:rPr>
                        <a:t>较多的第三方工具的支持</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700949">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dirty="0" smtClean="0">
                          <a:ln>
                            <a:noFill/>
                          </a:ln>
                          <a:solidFill>
                            <a:srgbClr val="FF0066"/>
                          </a:solidFill>
                          <a:effectLst/>
                          <a:latin typeface="Arial" pitchFamily="34" charset="0"/>
                          <a:ea typeface="楷体_GB2312" pitchFamily="49" charset="-122"/>
                        </a:rPr>
                        <a:t>√</a:t>
                      </a:r>
                      <a:r>
                        <a:rPr kumimoji="0" lang="zh-CN" altLang="zh-CN" sz="2000" b="0" i="0" u="none" strike="noStrike" cap="none" normalizeH="0" baseline="0" dirty="0" smtClean="0">
                          <a:ln>
                            <a:noFill/>
                          </a:ln>
                          <a:solidFill>
                            <a:srgbClr val="000000"/>
                          </a:solidFill>
                          <a:effectLst/>
                          <a:latin typeface="Arial" pitchFamily="34" charset="0"/>
                          <a:ea typeface="楷体_GB2312" pitchFamily="49" charset="-122"/>
                        </a:rPr>
                        <a:t>仿真工具比较好用</a:t>
                      </a:r>
                      <a:endParaRPr kumimoji="0" lang="zh-CN" altLang="en-US" sz="2000" b="0" i="0" u="none" strike="noStrike" cap="none" normalizeH="0" baseline="0" dirty="0" smtClean="0">
                        <a:ln>
                          <a:noFill/>
                        </a:ln>
                        <a:solidFill>
                          <a:srgbClr val="000000"/>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0" i="0" u="none" strike="noStrike" cap="none" normalizeH="0" baseline="0" smtClean="0">
                        <a:ln>
                          <a:noFill/>
                        </a:ln>
                        <a:solidFill>
                          <a:schemeClr val="tx1"/>
                        </a:solidFill>
                        <a:effectLst/>
                        <a:latin typeface="Arial" pitchFamily="34" charset="0"/>
                        <a:ea typeface="楷体_GB2312" pitchFamily="49" charset="-122"/>
                      </a:endParaRPr>
                    </a:p>
                  </a:txBody>
                  <a:tcPr marT="45714" marB="457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691330"/>
                                        </p:tgtEl>
                                        <p:attrNameLst>
                                          <p:attrName>style.visibility</p:attrName>
                                        </p:attrNameLst>
                                      </p:cBhvr>
                                      <p:to>
                                        <p:strVal val="visible"/>
                                      </p:to>
                                    </p:set>
                                    <p:anim calcmode="lin" valueType="num">
                                      <p:cBhvr additive="base">
                                        <p:cTn id="7" dur="500" fill="hold"/>
                                        <p:tgtEl>
                                          <p:spTgt spid="691330"/>
                                        </p:tgtEl>
                                        <p:attrNameLst>
                                          <p:attrName>ppt_x</p:attrName>
                                        </p:attrNameLst>
                                      </p:cBhvr>
                                      <p:tavLst>
                                        <p:tav tm="0">
                                          <p:val>
                                            <p:strVal val="0-#ppt_w/2"/>
                                          </p:val>
                                        </p:tav>
                                        <p:tav tm="100000">
                                          <p:val>
                                            <p:strVal val="#ppt_x"/>
                                          </p:val>
                                        </p:tav>
                                      </p:tavLst>
                                    </p:anim>
                                    <p:anim calcmode="lin" valueType="num">
                                      <p:cBhvr additive="base">
                                        <p:cTn id="8" dur="500" fill="hold"/>
                                        <p:tgtEl>
                                          <p:spTgt spid="691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1B48CC9-D18F-46A2-951F-C2DE2139DE86}" type="slidenum">
              <a:rPr lang="ko-KR" altLang="en-US" sz="1600" smtClean="0">
                <a:solidFill>
                  <a:schemeClr val="accent2"/>
                </a:solidFill>
                <a:latin typeface="Verdana" pitchFamily="34" charset="0"/>
                <a:ea typeface="Gulim" pitchFamily="34" charset="-127"/>
              </a:rPr>
              <a:pPr/>
              <a:t>50</a:t>
            </a:fld>
            <a:endParaRPr lang="en-US" altLang="ko-KR" sz="1600" smtClean="0">
              <a:solidFill>
                <a:schemeClr val="accent2"/>
              </a:solidFill>
              <a:latin typeface="Verdana" pitchFamily="34" charset="0"/>
              <a:ea typeface="Gulim" pitchFamily="34" charset="-127"/>
            </a:endParaRPr>
          </a:p>
        </p:txBody>
      </p:sp>
      <p:sp>
        <p:nvSpPr>
          <p:cNvPr id="65539" name="Rectangle 2"/>
          <p:cNvSpPr>
            <a:spLocks noGrp="1" noChangeArrowheads="1"/>
          </p:cNvSpPr>
          <p:nvPr>
            <p:ph type="title"/>
          </p:nvPr>
        </p:nvSpPr>
        <p:spPr>
          <a:xfrm>
            <a:off x="1768475" y="266700"/>
            <a:ext cx="7772400" cy="677863"/>
          </a:xfrm>
        </p:spPr>
        <p:txBody>
          <a:bodyPr/>
          <a:lstStyle/>
          <a:p>
            <a:r>
              <a:rPr lang="en-US" altLang="zh-CN" smtClean="0">
                <a:solidFill>
                  <a:srgbClr val="FFCC00"/>
                </a:solidFill>
                <a:latin typeface="Arial" charset="0"/>
                <a:ea typeface="黑体" pitchFamily="49" charset="-122"/>
              </a:rPr>
              <a:t>memory</a:t>
            </a:r>
            <a:r>
              <a:rPr lang="zh-CN" altLang="en-US" smtClean="0">
                <a:solidFill>
                  <a:srgbClr val="FFCC00"/>
                </a:solidFill>
                <a:latin typeface="Arial" charset="0"/>
                <a:ea typeface="黑体" pitchFamily="49" charset="-122"/>
              </a:rPr>
              <a:t>型变量</a:t>
            </a:r>
          </a:p>
        </p:txBody>
      </p:sp>
      <p:sp>
        <p:nvSpPr>
          <p:cNvPr id="647171" name="Rectangle 3"/>
          <p:cNvSpPr>
            <a:spLocks noGrp="1" noChangeArrowheads="1"/>
          </p:cNvSpPr>
          <p:nvPr>
            <p:ph type="body" idx="1"/>
          </p:nvPr>
        </p:nvSpPr>
        <p:spPr>
          <a:xfrm>
            <a:off x="685800" y="1447800"/>
            <a:ext cx="7989888" cy="2133600"/>
          </a:xfrm>
        </p:spPr>
        <p:txBody>
          <a:bodyPr/>
          <a:lstStyle/>
          <a:p>
            <a:pPr algn="just">
              <a:lnSpc>
                <a:spcPct val="110000"/>
              </a:lnSpc>
              <a:spcBef>
                <a:spcPct val="0"/>
              </a:spcBef>
              <a:buFont typeface="Wingdings" pitchFamily="2" charset="2"/>
              <a:buNone/>
            </a:pPr>
            <a:endParaRPr lang="zh-CN" altLang="en-US" sz="2000" smtClean="0">
              <a:latin typeface="宋体" charset="-122"/>
              <a:ea typeface="宋体" charset="-122"/>
            </a:endParaRPr>
          </a:p>
          <a:p>
            <a:pPr algn="just">
              <a:lnSpc>
                <a:spcPct val="110000"/>
              </a:lnSpc>
              <a:spcBef>
                <a:spcPct val="0"/>
              </a:spcBef>
            </a:pPr>
            <a:r>
              <a:rPr lang="zh-CN" altLang="en-US" sz="2000" smtClean="0">
                <a:solidFill>
                  <a:srgbClr val="FF0000"/>
                </a:solidFill>
                <a:latin typeface="Arial" charset="0"/>
                <a:ea typeface="宋体" charset="-122"/>
              </a:rPr>
              <a:t>存储器型变量</a:t>
            </a:r>
            <a:r>
              <a:rPr lang="zh-CN" altLang="en-US" sz="2000" smtClean="0">
                <a:latin typeface="Arial" charset="0"/>
                <a:ea typeface="宋体" charset="-122"/>
              </a:rPr>
              <a:t>（ </a:t>
            </a:r>
            <a:r>
              <a:rPr lang="en-US" altLang="zh-CN" sz="2000" smtClean="0">
                <a:latin typeface="Arial" charset="0"/>
                <a:ea typeface="宋体" charset="-122"/>
              </a:rPr>
              <a:t>memory</a:t>
            </a:r>
            <a:r>
              <a:rPr lang="zh-CN" altLang="en-US" sz="2000" smtClean="0">
                <a:latin typeface="Arial" charset="0"/>
                <a:ea typeface="宋体" charset="-122"/>
              </a:rPr>
              <a:t>型变量）是由若干个相同宽度的</a:t>
            </a:r>
            <a:r>
              <a:rPr lang="en-US" altLang="zh-CN" sz="2000" smtClean="0">
                <a:latin typeface="Arial" charset="0"/>
                <a:ea typeface="宋体" charset="-122"/>
              </a:rPr>
              <a:t>reg</a:t>
            </a:r>
            <a:r>
              <a:rPr lang="zh-CN" altLang="en-US" sz="2000" smtClean="0">
                <a:latin typeface="Arial" charset="0"/>
                <a:ea typeface="宋体" charset="-122"/>
              </a:rPr>
              <a:t>型向量构成的数组。</a:t>
            </a:r>
          </a:p>
          <a:p>
            <a:pPr algn="just">
              <a:lnSpc>
                <a:spcPct val="110000"/>
              </a:lnSpc>
              <a:spcBef>
                <a:spcPct val="0"/>
              </a:spcBef>
            </a:pPr>
            <a:r>
              <a:rPr lang="en-US" altLang="zh-CN" sz="2000" smtClean="0">
                <a:latin typeface="Arial" charset="0"/>
                <a:ea typeface="宋体" charset="-122"/>
              </a:rPr>
              <a:t>Verilog HDL</a:t>
            </a:r>
            <a:r>
              <a:rPr lang="zh-CN" altLang="en-US" sz="2000" smtClean="0">
                <a:latin typeface="Arial" charset="0"/>
                <a:ea typeface="宋体" charset="-122"/>
              </a:rPr>
              <a:t>通过</a:t>
            </a:r>
            <a:r>
              <a:rPr lang="en-US" altLang="zh-CN" sz="2000" smtClean="0">
                <a:latin typeface="Arial" charset="0"/>
                <a:ea typeface="宋体" charset="-122"/>
              </a:rPr>
              <a:t>reg</a:t>
            </a:r>
            <a:r>
              <a:rPr lang="zh-CN" altLang="en-US" sz="2000" smtClean="0">
                <a:latin typeface="Arial" charset="0"/>
                <a:ea typeface="宋体" charset="-122"/>
              </a:rPr>
              <a:t>型变量建立数组来对</a:t>
            </a:r>
            <a:r>
              <a:rPr lang="zh-CN" altLang="en-US" sz="2000" smtClean="0">
                <a:solidFill>
                  <a:srgbClr val="CC0066"/>
                </a:solidFill>
                <a:latin typeface="Arial" charset="0"/>
                <a:ea typeface="宋体" charset="-122"/>
              </a:rPr>
              <a:t>存储器</a:t>
            </a:r>
            <a:r>
              <a:rPr lang="zh-CN" altLang="en-US" sz="2000" smtClean="0">
                <a:latin typeface="Arial" charset="0"/>
                <a:ea typeface="宋体" charset="-122"/>
              </a:rPr>
              <a:t>建模。定义存储器，需定义存储器的</a:t>
            </a:r>
            <a:r>
              <a:rPr lang="zh-CN" altLang="en-US" sz="2000" smtClean="0">
                <a:solidFill>
                  <a:srgbClr val="FF0000"/>
                </a:solidFill>
                <a:latin typeface="Arial" charset="0"/>
                <a:ea typeface="宋体" charset="-122"/>
              </a:rPr>
              <a:t>容量</a:t>
            </a:r>
            <a:r>
              <a:rPr lang="zh-CN" altLang="en-US" sz="2000" smtClean="0">
                <a:latin typeface="Arial" charset="0"/>
                <a:ea typeface="宋体" charset="-122"/>
              </a:rPr>
              <a:t>（存储器中存储单元的数量）和</a:t>
            </a:r>
            <a:r>
              <a:rPr lang="zh-CN" altLang="en-US" sz="2000" smtClean="0">
                <a:solidFill>
                  <a:srgbClr val="FF0000"/>
                </a:solidFill>
                <a:latin typeface="Arial" charset="0"/>
                <a:ea typeface="宋体" charset="-122"/>
              </a:rPr>
              <a:t>字长</a:t>
            </a:r>
            <a:r>
              <a:rPr lang="zh-CN" altLang="en-US" sz="2000" smtClean="0">
                <a:latin typeface="Arial" charset="0"/>
                <a:ea typeface="宋体" charset="-122"/>
              </a:rPr>
              <a:t>（每个存储单元的数据宽度）</a:t>
            </a:r>
          </a:p>
          <a:p>
            <a:pPr algn="just">
              <a:lnSpc>
                <a:spcPct val="110000"/>
              </a:lnSpc>
              <a:spcBef>
                <a:spcPct val="0"/>
              </a:spcBef>
            </a:pPr>
            <a:r>
              <a:rPr lang="en-US" altLang="zh-CN" sz="2000" smtClean="0">
                <a:latin typeface="Arial" charset="0"/>
                <a:ea typeface="宋体" charset="-122"/>
              </a:rPr>
              <a:t>memory</a:t>
            </a:r>
            <a:r>
              <a:rPr lang="zh-CN" altLang="en-US" sz="2000" smtClean="0">
                <a:latin typeface="Arial" charset="0"/>
                <a:ea typeface="宋体" charset="-122"/>
              </a:rPr>
              <a:t>型变量可描述</a:t>
            </a:r>
            <a:r>
              <a:rPr lang="en-US" altLang="zh-CN" sz="2000" smtClean="0">
                <a:latin typeface="Arial" charset="0"/>
                <a:ea typeface="宋体" charset="-122"/>
              </a:rPr>
              <a:t>RAM</a:t>
            </a:r>
            <a:r>
              <a:rPr lang="zh-CN" altLang="en-US" sz="2000" smtClean="0">
                <a:latin typeface="Arial" charset="0"/>
                <a:ea typeface="宋体" charset="-122"/>
              </a:rPr>
              <a:t>、</a:t>
            </a:r>
            <a:r>
              <a:rPr lang="en-US" altLang="zh-CN" sz="2000" smtClean="0">
                <a:latin typeface="Arial" charset="0"/>
                <a:ea typeface="宋体" charset="-122"/>
              </a:rPr>
              <a:t>ROM</a:t>
            </a:r>
            <a:r>
              <a:rPr lang="zh-CN" altLang="en-US" sz="2000" smtClean="0">
                <a:latin typeface="Arial" charset="0"/>
                <a:ea typeface="宋体" charset="-122"/>
              </a:rPr>
              <a:t>和</a:t>
            </a:r>
            <a:r>
              <a:rPr lang="en-US" altLang="zh-CN" sz="2000" smtClean="0">
                <a:latin typeface="Arial" charset="0"/>
                <a:ea typeface="宋体" charset="-122"/>
              </a:rPr>
              <a:t>reg</a:t>
            </a:r>
            <a:r>
              <a:rPr lang="zh-CN" altLang="en-US" sz="2000" smtClean="0">
                <a:latin typeface="Arial" charset="0"/>
                <a:ea typeface="宋体" charset="-122"/>
              </a:rPr>
              <a:t>文件。</a:t>
            </a:r>
          </a:p>
          <a:p>
            <a:pPr algn="just">
              <a:lnSpc>
                <a:spcPct val="110000"/>
              </a:lnSpc>
              <a:spcBef>
                <a:spcPct val="0"/>
              </a:spcBef>
            </a:pPr>
            <a:r>
              <a:rPr lang="en-US" altLang="zh-CN" sz="2000" smtClean="0">
                <a:latin typeface="Arial" charset="0"/>
                <a:ea typeface="宋体" charset="-122"/>
              </a:rPr>
              <a:t>memory</a:t>
            </a:r>
            <a:r>
              <a:rPr lang="zh-CN" altLang="en-US" sz="2000" smtClean="0">
                <a:latin typeface="Arial" charset="0"/>
                <a:ea typeface="宋体" charset="-122"/>
              </a:rPr>
              <a:t>型变量通过扩展</a:t>
            </a:r>
            <a:r>
              <a:rPr lang="en-US" altLang="zh-CN" sz="2000" smtClean="0">
                <a:latin typeface="Arial" charset="0"/>
                <a:ea typeface="宋体" charset="-122"/>
              </a:rPr>
              <a:t>reg</a:t>
            </a:r>
            <a:r>
              <a:rPr lang="zh-CN" altLang="en-US" sz="2000" smtClean="0">
                <a:latin typeface="Arial" charset="0"/>
                <a:ea typeface="宋体" charset="-122"/>
              </a:rPr>
              <a:t>型变量的地址范围来生成</a:t>
            </a:r>
            <a:r>
              <a:rPr lang="zh-CN" altLang="en-US" sz="2000" b="0" smtClean="0">
                <a:latin typeface="Arial" charset="0"/>
                <a:ea typeface="方正姚体" pitchFamily="2" charset="-122"/>
              </a:rPr>
              <a:t>：</a:t>
            </a:r>
          </a:p>
        </p:txBody>
      </p:sp>
      <p:sp>
        <p:nvSpPr>
          <p:cNvPr id="647172" name="Text Box 4"/>
          <p:cNvSpPr txBox="1">
            <a:spLocks noChangeArrowheads="1"/>
          </p:cNvSpPr>
          <p:nvPr/>
        </p:nvSpPr>
        <p:spPr bwMode="auto">
          <a:xfrm>
            <a:off x="763588" y="4257675"/>
            <a:ext cx="3733800" cy="771525"/>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reg[n-1:0]</a:t>
            </a:r>
            <a:r>
              <a:rPr lang="en-US" altLang="zh-CN" sz="2000">
                <a:latin typeface="Arial" charset="0"/>
              </a:rPr>
              <a:t> </a:t>
            </a:r>
            <a:r>
              <a:rPr lang="zh-CN" altLang="en-US" sz="2000">
                <a:latin typeface="Arial" charset="0"/>
              </a:rPr>
              <a:t>存储器名</a:t>
            </a:r>
            <a:r>
              <a:rPr lang="en-US" altLang="zh-CN" sz="2000">
                <a:solidFill>
                  <a:srgbClr val="FF0066"/>
                </a:solidFill>
                <a:latin typeface="Arial" charset="0"/>
              </a:rPr>
              <a:t>[m-1:0]</a:t>
            </a:r>
            <a:r>
              <a:rPr lang="en-US" altLang="zh-CN" sz="2000">
                <a:latin typeface="Arial" charset="0"/>
              </a:rPr>
              <a:t>;</a:t>
            </a:r>
          </a:p>
          <a:p>
            <a:pPr>
              <a:spcBef>
                <a:spcPct val="0"/>
              </a:spcBef>
              <a:buClrTx/>
              <a:buFontTx/>
              <a:buNone/>
            </a:pPr>
            <a:r>
              <a:rPr lang="zh-CN" altLang="en-US" sz="2000">
                <a:latin typeface="Arial" charset="0"/>
              </a:rPr>
              <a:t>或 </a:t>
            </a:r>
            <a:r>
              <a:rPr lang="en-US" altLang="zh-CN" sz="2000">
                <a:solidFill>
                  <a:srgbClr val="FF0066"/>
                </a:solidFill>
                <a:latin typeface="Arial" charset="0"/>
              </a:rPr>
              <a:t>reg[n-1:0]</a:t>
            </a:r>
            <a:r>
              <a:rPr lang="zh-CN" altLang="en-US" sz="2000">
                <a:latin typeface="Arial" charset="0"/>
              </a:rPr>
              <a:t>存储器名</a:t>
            </a:r>
            <a:r>
              <a:rPr lang="en-US" altLang="zh-CN" sz="2000">
                <a:solidFill>
                  <a:srgbClr val="FF0066"/>
                </a:solidFill>
                <a:latin typeface="Arial" charset="0"/>
              </a:rPr>
              <a:t>[m:1]</a:t>
            </a:r>
            <a:r>
              <a:rPr lang="en-US" altLang="zh-CN" sz="2000">
                <a:latin typeface="Arial" charset="0"/>
              </a:rPr>
              <a:t>;</a:t>
            </a:r>
          </a:p>
        </p:txBody>
      </p:sp>
      <p:sp>
        <p:nvSpPr>
          <p:cNvPr id="647173" name="AutoShape 5"/>
          <p:cNvSpPr>
            <a:spLocks noChangeArrowheads="1"/>
          </p:cNvSpPr>
          <p:nvPr/>
        </p:nvSpPr>
        <p:spPr bwMode="auto">
          <a:xfrm>
            <a:off x="1719263" y="5181600"/>
            <a:ext cx="1676400" cy="685800"/>
          </a:xfrm>
          <a:prstGeom prst="wedgeRoundRectCallout">
            <a:avLst>
              <a:gd name="adj1" fmla="val -47537"/>
              <a:gd name="adj2" fmla="val -8009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每个存储单元位宽为</a:t>
            </a:r>
            <a:r>
              <a:rPr kumimoji="1" lang="en-US" altLang="zh-CN" sz="2000">
                <a:solidFill>
                  <a:srgbClr val="FF0066"/>
                </a:solidFill>
                <a:latin typeface="Arial" charset="0"/>
                <a:ea typeface="楷体_GB2312" pitchFamily="49" charset="-122"/>
              </a:rPr>
              <a:t>n</a:t>
            </a:r>
          </a:p>
        </p:txBody>
      </p:sp>
      <p:sp>
        <p:nvSpPr>
          <p:cNvPr id="647174" name="AutoShape 6"/>
          <p:cNvSpPr>
            <a:spLocks noChangeArrowheads="1"/>
          </p:cNvSpPr>
          <p:nvPr/>
        </p:nvSpPr>
        <p:spPr bwMode="auto">
          <a:xfrm>
            <a:off x="3624263" y="5181600"/>
            <a:ext cx="1536700" cy="685800"/>
          </a:xfrm>
          <a:prstGeom prst="wedgeRoundRectCallout">
            <a:avLst>
              <a:gd name="adj1" fmla="val -47315"/>
              <a:gd name="adj2" fmla="val -8009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楷体_GB2312" pitchFamily="49" charset="-122"/>
                <a:ea typeface="楷体_GB2312" pitchFamily="49" charset="-122"/>
              </a:rPr>
              <a:t>共有</a:t>
            </a:r>
            <a:r>
              <a:rPr kumimoji="1" lang="en-US" altLang="zh-CN" sz="2000">
                <a:solidFill>
                  <a:srgbClr val="FF0066"/>
                </a:solidFill>
                <a:latin typeface="Arial" charset="0"/>
                <a:ea typeface="楷体_GB2312" pitchFamily="49" charset="-122"/>
              </a:rPr>
              <a:t>m</a:t>
            </a:r>
            <a:r>
              <a:rPr kumimoji="1" lang="zh-CN" altLang="en-US" sz="2000">
                <a:latin typeface="楷体_GB2312" pitchFamily="49" charset="-122"/>
                <a:ea typeface="楷体_GB2312" pitchFamily="49" charset="-122"/>
              </a:rPr>
              <a:t>个存储单元</a:t>
            </a:r>
          </a:p>
        </p:txBody>
      </p:sp>
      <p:sp>
        <p:nvSpPr>
          <p:cNvPr id="647175" name="Text Box 7"/>
          <p:cNvSpPr txBox="1">
            <a:spLocks noChangeArrowheads="1"/>
          </p:cNvSpPr>
          <p:nvPr/>
        </p:nvSpPr>
        <p:spPr bwMode="auto">
          <a:xfrm>
            <a:off x="755650" y="1263650"/>
            <a:ext cx="4445000" cy="455613"/>
          </a:xfrm>
          <a:prstGeom prst="rect">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85000"/>
              </a:lnSpc>
              <a:spcBef>
                <a:spcPct val="50000"/>
              </a:spcBef>
              <a:buClrTx/>
              <a:buFontTx/>
              <a:buNone/>
            </a:pPr>
            <a:r>
              <a:rPr kumimoji="1" lang="en-US" altLang="zh-CN" sz="2800">
                <a:solidFill>
                  <a:srgbClr val="990000"/>
                </a:solidFill>
                <a:latin typeface="华文新魏" pitchFamily="2" charset="-122"/>
                <a:ea typeface="华文新魏" pitchFamily="2" charset="-122"/>
              </a:rPr>
              <a:t>3. memory</a:t>
            </a:r>
            <a:r>
              <a:rPr kumimoji="1" lang="zh-CN" altLang="en-US" sz="2800">
                <a:solidFill>
                  <a:srgbClr val="990000"/>
                </a:solidFill>
                <a:latin typeface="华文新魏" pitchFamily="2" charset="-122"/>
                <a:ea typeface="华文新魏" pitchFamily="2" charset="-122"/>
              </a:rPr>
              <a:t>型变量</a:t>
            </a:r>
            <a:r>
              <a:rPr kumimoji="1" lang="en-US" altLang="zh-CN" sz="2800">
                <a:solidFill>
                  <a:srgbClr val="990000"/>
                </a:solidFill>
                <a:latin typeface="Times New Roman" pitchFamily="18" charset="0"/>
                <a:ea typeface="华文新魏" pitchFamily="2" charset="-122"/>
              </a:rPr>
              <a:t>——</a:t>
            </a:r>
            <a:r>
              <a:rPr kumimoji="1" lang="zh-CN" altLang="en-US" sz="2800">
                <a:solidFill>
                  <a:srgbClr val="990000"/>
                </a:solidFill>
                <a:latin typeface="华文新魏" pitchFamily="2" charset="-122"/>
                <a:ea typeface="华文新魏" pitchFamily="2" charset="-122"/>
              </a:rPr>
              <a:t>数组</a:t>
            </a:r>
          </a:p>
        </p:txBody>
      </p:sp>
      <p:sp>
        <p:nvSpPr>
          <p:cNvPr id="647176" name="AutoShape 8"/>
          <p:cNvSpPr>
            <a:spLocks noChangeArrowheads="1"/>
          </p:cNvSpPr>
          <p:nvPr/>
        </p:nvSpPr>
        <p:spPr bwMode="auto">
          <a:xfrm rot="21120300">
            <a:off x="5480050" y="596900"/>
            <a:ext cx="2741613" cy="977900"/>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en-US" altLang="zh-CN" sz="2000">
                <a:latin typeface="华文新魏" pitchFamily="2" charset="-122"/>
                <a:ea typeface="华文新魏" pitchFamily="2" charset="-122"/>
              </a:rPr>
              <a:t>Quartus II</a:t>
            </a:r>
          </a:p>
          <a:p>
            <a:pPr algn="ctr" eaLnBrk="1" hangingPunct="1">
              <a:lnSpc>
                <a:spcPct val="100000"/>
              </a:lnSpc>
              <a:spcBef>
                <a:spcPct val="0"/>
              </a:spcBef>
              <a:buClrTx/>
              <a:buFontTx/>
              <a:buNone/>
              <a:defRPr/>
            </a:pPr>
            <a:r>
              <a:rPr kumimoji="1" lang="zh-CN" altLang="en-US" sz="2000">
                <a:latin typeface="华文新魏" pitchFamily="2" charset="-122"/>
                <a:ea typeface="华文新魏" pitchFamily="2" charset="-122"/>
              </a:rPr>
              <a:t>不支持！</a:t>
            </a:r>
            <a:endParaRPr lang="zh-CN" altLang="en-US" sz="2000">
              <a:latin typeface="华文新魏" pitchFamily="2" charset="-122"/>
              <a:ea typeface="华文新魏" pitchFamily="2" charset="-122"/>
            </a:endParaRPr>
          </a:p>
        </p:txBody>
      </p:sp>
      <p:sp>
        <p:nvSpPr>
          <p:cNvPr id="647179" name="Rectangle 11"/>
          <p:cNvSpPr>
            <a:spLocks noChangeArrowheads="1"/>
          </p:cNvSpPr>
          <p:nvPr/>
        </p:nvSpPr>
        <p:spPr bwMode="auto">
          <a:xfrm>
            <a:off x="290513" y="5797550"/>
            <a:ext cx="82867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marL="563563" indent="-282575" algn="l" eaLnBrk="1" hangingPunct="1">
              <a:lnSpc>
                <a:spcPct val="100000"/>
              </a:lnSpc>
              <a:buClr>
                <a:srgbClr val="3333FF"/>
              </a:buClr>
              <a:buFont typeface="Wingdings" pitchFamily="2" charset="2"/>
              <a:buNone/>
            </a:pPr>
            <a:r>
              <a:rPr lang="en-US" altLang="zh-CN" sz="2000">
                <a:solidFill>
                  <a:srgbClr val="FF0066"/>
                </a:solidFill>
              </a:rPr>
              <a:t>【</a:t>
            </a:r>
            <a:r>
              <a:rPr lang="zh-CN" altLang="en-US" sz="2000">
                <a:solidFill>
                  <a:srgbClr val="FF0066"/>
                </a:solidFill>
              </a:rPr>
              <a:t>例</a:t>
            </a:r>
            <a:r>
              <a:rPr lang="en-US" altLang="zh-CN" sz="2000">
                <a:solidFill>
                  <a:srgbClr val="FF0066"/>
                </a:solidFill>
              </a:rPr>
              <a:t>】</a:t>
            </a:r>
            <a:r>
              <a:rPr lang="en-US" altLang="zh-CN"/>
              <a:t> </a:t>
            </a:r>
            <a:r>
              <a:rPr lang="en-US" altLang="zh-CN" sz="2000">
                <a:latin typeface="Arial" charset="0"/>
              </a:rPr>
              <a:t>r</a:t>
            </a:r>
            <a:r>
              <a:rPr lang="zh-CN" altLang="zh-CN" sz="2000">
                <a:latin typeface="Arial" charset="0"/>
              </a:rPr>
              <a:t>eg</a:t>
            </a:r>
            <a:r>
              <a:rPr lang="en-US" altLang="zh-CN" sz="2000">
                <a:latin typeface="Arial" charset="0"/>
              </a:rPr>
              <a:t> [7:0]</a:t>
            </a:r>
            <a:r>
              <a:rPr lang="zh-CN" altLang="zh-CN" sz="2000">
                <a:latin typeface="Arial" charset="0"/>
              </a:rPr>
              <a:t> </a:t>
            </a:r>
            <a:r>
              <a:rPr lang="en-US" altLang="zh-CN" sz="2000">
                <a:latin typeface="Arial" charset="0"/>
              </a:rPr>
              <a:t>mema [m-1:0]</a:t>
            </a:r>
            <a:r>
              <a:rPr lang="zh-CN" altLang="zh-CN" sz="2000">
                <a:latin typeface="Arial" charset="0"/>
              </a:rPr>
              <a:t> </a:t>
            </a:r>
            <a:r>
              <a:rPr lang="zh-CN" altLang="en-US" sz="2000">
                <a:latin typeface="Arial" charset="0"/>
              </a:rPr>
              <a:t>;  </a:t>
            </a:r>
            <a:r>
              <a:rPr lang="en-US" altLang="zh-CN" sz="2000">
                <a:latin typeface="Arial" charset="0"/>
              </a:rPr>
              <a:t>//</a:t>
            </a:r>
            <a:r>
              <a:rPr lang="zh-CN" altLang="en-US" sz="2000">
                <a:latin typeface="Arial" charset="0"/>
              </a:rPr>
              <a:t>容量为</a:t>
            </a:r>
            <a:r>
              <a:rPr lang="en-US" altLang="zh-CN" sz="2000">
                <a:latin typeface="Arial" charset="0"/>
              </a:rPr>
              <a:t>m</a:t>
            </a:r>
            <a:r>
              <a:rPr lang="zh-CN" altLang="en-US" sz="2000">
                <a:latin typeface="Arial" charset="0"/>
              </a:rPr>
              <a:t>、字长为</a:t>
            </a:r>
            <a:r>
              <a:rPr lang="en-US" altLang="zh-CN" sz="2000">
                <a:latin typeface="Arial" charset="0"/>
              </a:rPr>
              <a:t>8</a:t>
            </a:r>
            <a:r>
              <a:rPr lang="zh-CN" altLang="en-US" sz="2000">
                <a:latin typeface="Arial" charset="0"/>
              </a:rPr>
              <a:t>位的存储器</a:t>
            </a:r>
          </a:p>
        </p:txBody>
      </p:sp>
      <p:sp>
        <p:nvSpPr>
          <p:cNvPr id="11" name="Text Box 48"/>
          <p:cNvSpPr txBox="1">
            <a:spLocks noChangeArrowheads="1"/>
          </p:cNvSpPr>
          <p:nvPr/>
        </p:nvSpPr>
        <p:spPr bwMode="auto">
          <a:xfrm>
            <a:off x="5780088" y="4217988"/>
            <a:ext cx="2947987" cy="15525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marL="195263" indent="-195263">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
                <a:schemeClr val="hlink"/>
              </a:buClr>
              <a:buSzPct val="80000"/>
              <a:buFont typeface="Wingdings" pitchFamily="2" charset="2"/>
              <a:buChar char="v"/>
            </a:pPr>
            <a:r>
              <a:rPr lang="zh-CN" altLang="en-US" sz="2000">
                <a:latin typeface="Arial" charset="0"/>
                <a:ea typeface="楷体_GB2312" pitchFamily="49" charset="-122"/>
                <a:cs typeface="Arial" charset="0"/>
              </a:rPr>
              <a:t>实际设计中，我们是直接调用</a:t>
            </a:r>
            <a:r>
              <a:rPr lang="en-US" altLang="zh-CN" sz="2000">
                <a:latin typeface="Arial" charset="0"/>
                <a:ea typeface="楷体_GB2312" pitchFamily="49" charset="-122"/>
                <a:cs typeface="Arial" charset="0"/>
              </a:rPr>
              <a:t>Quartus II</a:t>
            </a:r>
            <a:r>
              <a:rPr lang="zh-CN" altLang="en-US" sz="2000">
                <a:latin typeface="Arial" charset="0"/>
                <a:ea typeface="楷体_GB2312" pitchFamily="49" charset="-122"/>
                <a:cs typeface="Arial" charset="0"/>
              </a:rPr>
              <a:t>提供的参数化的</a:t>
            </a:r>
            <a:r>
              <a:rPr lang="en-US" altLang="zh-CN" sz="2000">
                <a:latin typeface="Arial" charset="0"/>
                <a:ea typeface="楷体_GB2312" pitchFamily="49" charset="-122"/>
                <a:cs typeface="Arial" charset="0"/>
              </a:rPr>
              <a:t>ROM</a:t>
            </a:r>
            <a:r>
              <a:rPr lang="zh-CN" altLang="en-US" sz="2000">
                <a:latin typeface="Arial" charset="0"/>
                <a:ea typeface="楷体_GB2312" pitchFamily="49" charset="-122"/>
                <a:cs typeface="Arial" charset="0"/>
              </a:rPr>
              <a:t>、</a:t>
            </a:r>
            <a:r>
              <a:rPr lang="en-US" altLang="zh-CN" sz="2000">
                <a:latin typeface="Arial" charset="0"/>
                <a:ea typeface="楷体_GB2312" pitchFamily="49" charset="-122"/>
                <a:cs typeface="Arial" charset="0"/>
              </a:rPr>
              <a:t>RAM</a:t>
            </a:r>
            <a:r>
              <a:rPr lang="zh-CN" altLang="en-US" sz="2000">
                <a:latin typeface="Arial" charset="0"/>
                <a:ea typeface="楷体_GB2312" pitchFamily="49" charset="-122"/>
                <a:cs typeface="Arial" charset="0"/>
              </a:rPr>
              <a:t>来建立存储器的！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47175"/>
                                        </p:tgtEl>
                                        <p:attrNameLst>
                                          <p:attrName>style.visibility</p:attrName>
                                        </p:attrNameLst>
                                      </p:cBhvr>
                                      <p:to>
                                        <p:strVal val="visible"/>
                                      </p:to>
                                    </p:set>
                                    <p:anim calcmode="lin" valueType="num">
                                      <p:cBhvr>
                                        <p:cTn id="7" dur="500" fill="hold"/>
                                        <p:tgtEl>
                                          <p:spTgt spid="647175"/>
                                        </p:tgtEl>
                                        <p:attrNameLst>
                                          <p:attrName>ppt_w</p:attrName>
                                        </p:attrNameLst>
                                      </p:cBhvr>
                                      <p:tavLst>
                                        <p:tav tm="0">
                                          <p:val>
                                            <p:fltVal val="0"/>
                                          </p:val>
                                        </p:tav>
                                        <p:tav tm="100000">
                                          <p:val>
                                            <p:strVal val="#ppt_w"/>
                                          </p:val>
                                        </p:tav>
                                      </p:tavLst>
                                    </p:anim>
                                    <p:anim calcmode="lin" valueType="num">
                                      <p:cBhvr>
                                        <p:cTn id="8" dur="500" fill="hold"/>
                                        <p:tgtEl>
                                          <p:spTgt spid="64717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47171"/>
                                        </p:tgtEl>
                                        <p:attrNameLst>
                                          <p:attrName>style.visibility</p:attrName>
                                        </p:attrNameLst>
                                      </p:cBhvr>
                                      <p:to>
                                        <p:strVal val="visible"/>
                                      </p:to>
                                    </p:set>
                                    <p:anim calcmode="lin" valueType="num">
                                      <p:cBhvr additive="base">
                                        <p:cTn id="12" dur="500" fill="hold"/>
                                        <p:tgtEl>
                                          <p:spTgt spid="647171"/>
                                        </p:tgtEl>
                                        <p:attrNameLst>
                                          <p:attrName>ppt_x</p:attrName>
                                        </p:attrNameLst>
                                      </p:cBhvr>
                                      <p:tavLst>
                                        <p:tav tm="0">
                                          <p:val>
                                            <p:strVal val="0-#ppt_w/2"/>
                                          </p:val>
                                        </p:tav>
                                        <p:tav tm="100000">
                                          <p:val>
                                            <p:strVal val="#ppt_x"/>
                                          </p:val>
                                        </p:tav>
                                      </p:tavLst>
                                    </p:anim>
                                    <p:anim calcmode="lin" valueType="num">
                                      <p:cBhvr additive="base">
                                        <p:cTn id="13" dur="500" fill="hold"/>
                                        <p:tgtEl>
                                          <p:spTgt spid="6471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7172"/>
                                        </p:tgtEl>
                                        <p:attrNameLst>
                                          <p:attrName>style.visibility</p:attrName>
                                        </p:attrNameLst>
                                      </p:cBhvr>
                                      <p:to>
                                        <p:strVal val="visible"/>
                                      </p:to>
                                    </p:set>
                                    <p:animEffect transition="in" filter="wipe(left)">
                                      <p:cBhvr>
                                        <p:cTn id="18" dur="500"/>
                                        <p:tgtEl>
                                          <p:spTgt spid="6471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47173"/>
                                        </p:tgtEl>
                                        <p:attrNameLst>
                                          <p:attrName>style.visibility</p:attrName>
                                        </p:attrNameLst>
                                      </p:cBhvr>
                                      <p:to>
                                        <p:strVal val="visible"/>
                                      </p:to>
                                    </p:set>
                                    <p:animEffect transition="in" filter="dissolve">
                                      <p:cBhvr>
                                        <p:cTn id="23" dur="500"/>
                                        <p:tgtEl>
                                          <p:spTgt spid="647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47174"/>
                                        </p:tgtEl>
                                        <p:attrNameLst>
                                          <p:attrName>style.visibility</p:attrName>
                                        </p:attrNameLst>
                                      </p:cBhvr>
                                      <p:to>
                                        <p:strVal val="visible"/>
                                      </p:to>
                                    </p:set>
                                    <p:animEffect transition="in" filter="dissolve">
                                      <p:cBhvr>
                                        <p:cTn id="28" dur="500"/>
                                        <p:tgtEl>
                                          <p:spTgt spid="6471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7179"/>
                                        </p:tgtEl>
                                        <p:attrNameLst>
                                          <p:attrName>style.visibility</p:attrName>
                                        </p:attrNameLst>
                                      </p:cBhvr>
                                      <p:to>
                                        <p:strVal val="visible"/>
                                      </p:to>
                                    </p:set>
                                    <p:animEffect transition="in" filter="blinds(horizontal)">
                                      <p:cBhvr>
                                        <p:cTn id="33" dur="500"/>
                                        <p:tgtEl>
                                          <p:spTgt spid="64717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647176"/>
                                        </p:tgtEl>
                                        <p:attrNameLst>
                                          <p:attrName>style.visibility</p:attrName>
                                        </p:attrNameLst>
                                      </p:cBhvr>
                                      <p:to>
                                        <p:strVal val="visible"/>
                                      </p:to>
                                    </p:set>
                                    <p:anim calcmode="lin" valueType="num">
                                      <p:cBhvr>
                                        <p:cTn id="38" dur="500" fill="hold"/>
                                        <p:tgtEl>
                                          <p:spTgt spid="647176"/>
                                        </p:tgtEl>
                                        <p:attrNameLst>
                                          <p:attrName>ppt_w</p:attrName>
                                        </p:attrNameLst>
                                      </p:cBhvr>
                                      <p:tavLst>
                                        <p:tav tm="0">
                                          <p:val>
                                            <p:fltVal val="0"/>
                                          </p:val>
                                        </p:tav>
                                        <p:tav tm="100000">
                                          <p:val>
                                            <p:strVal val="#ppt_w"/>
                                          </p:val>
                                        </p:tav>
                                      </p:tavLst>
                                    </p:anim>
                                    <p:anim calcmode="lin" valueType="num">
                                      <p:cBhvr>
                                        <p:cTn id="39" dur="500" fill="hold"/>
                                        <p:tgtEl>
                                          <p:spTgt spid="64717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autoUpdateAnimBg="0"/>
      <p:bldP spid="647172" grpId="0" animBg="1"/>
      <p:bldP spid="647173" grpId="0" animBg="1" autoUpdateAnimBg="0"/>
      <p:bldP spid="647174" grpId="0" animBg="1" autoUpdateAnimBg="0"/>
      <p:bldP spid="647175" grpId="0" animBg="1" autoUpdateAnimBg="0"/>
      <p:bldP spid="647176" grpId="0" animBg="1" autoUpdateAnimBg="0"/>
      <p:bldP spid="647179" grpId="0"/>
      <p:bldP spid="1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3588677-80FF-4AA8-AA99-FB51755F0B5C}" type="slidenum">
              <a:rPr lang="ko-KR" altLang="en-US" sz="1600" smtClean="0">
                <a:solidFill>
                  <a:schemeClr val="accent2"/>
                </a:solidFill>
                <a:latin typeface="Verdana" pitchFamily="34" charset="0"/>
                <a:ea typeface="Gulim" pitchFamily="34" charset="-127"/>
              </a:rPr>
              <a:pPr/>
              <a:t>51</a:t>
            </a:fld>
            <a:endParaRPr lang="en-US" altLang="ko-KR" sz="1600" smtClean="0">
              <a:solidFill>
                <a:schemeClr val="accent2"/>
              </a:solidFill>
              <a:latin typeface="Verdana" pitchFamily="34" charset="0"/>
              <a:ea typeface="Gulim" pitchFamily="34" charset="-127"/>
            </a:endParaRPr>
          </a:p>
        </p:txBody>
      </p:sp>
      <p:sp>
        <p:nvSpPr>
          <p:cNvPr id="66563" name="Rectangle 2"/>
          <p:cNvSpPr>
            <a:spLocks noGrp="1" noChangeArrowheads="1"/>
          </p:cNvSpPr>
          <p:nvPr>
            <p:ph type="title"/>
          </p:nvPr>
        </p:nvSpPr>
        <p:spPr>
          <a:xfrm>
            <a:off x="1835150" y="195263"/>
            <a:ext cx="7772400" cy="677862"/>
          </a:xfrm>
        </p:spPr>
        <p:txBody>
          <a:bodyPr/>
          <a:lstStyle/>
          <a:p>
            <a:r>
              <a:rPr lang="en-US" altLang="zh-CN" smtClean="0">
                <a:solidFill>
                  <a:srgbClr val="FFCC00"/>
                </a:solidFill>
                <a:latin typeface="Arial" charset="0"/>
                <a:ea typeface="黑体" pitchFamily="49" charset="-122"/>
              </a:rPr>
              <a:t>2.5.3  Verilog HDL</a:t>
            </a:r>
            <a:r>
              <a:rPr lang="zh-CN" altLang="en-US" smtClean="0">
                <a:solidFill>
                  <a:srgbClr val="FFCC00"/>
                </a:solidFill>
                <a:latin typeface="Arial" charset="0"/>
                <a:ea typeface="黑体" pitchFamily="49" charset="-122"/>
              </a:rPr>
              <a:t>常用语句</a:t>
            </a:r>
          </a:p>
        </p:txBody>
      </p:sp>
      <p:sp>
        <p:nvSpPr>
          <p:cNvPr id="453705" name="Rectangle 73"/>
          <p:cNvSpPr>
            <a:spLocks noGrp="1" noChangeArrowheads="1"/>
          </p:cNvSpPr>
          <p:nvPr>
            <p:ph type="body" idx="1"/>
          </p:nvPr>
        </p:nvSpPr>
        <p:spPr>
          <a:xfrm>
            <a:off x="1657350" y="1385888"/>
            <a:ext cx="6343650" cy="2538412"/>
          </a:xfrm>
          <a:noFill/>
        </p:spPr>
        <p:txBody>
          <a:bodyPr/>
          <a:lstStyle/>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一、结构声明语句</a:t>
            </a:r>
            <a:endParaRPr lang="en-US" altLang="zh-CN" smtClean="0">
              <a:solidFill>
                <a:srgbClr val="CC0066"/>
              </a:solidFill>
              <a:latin typeface="Arial" charset="0"/>
              <a:ea typeface="楷体_GB2312" pitchFamily="49" charset="-122"/>
            </a:endParaRP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二、赋值语句</a:t>
            </a: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三、条件语句</a:t>
            </a: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四、循环语句</a:t>
            </a:r>
          </a:p>
          <a:p>
            <a:pPr algn="just">
              <a:lnSpc>
                <a:spcPct val="110000"/>
              </a:lnSpc>
              <a:spcBef>
                <a:spcPct val="0"/>
              </a:spcBef>
              <a:buFont typeface="Wingdings" pitchFamily="2" charset="2"/>
              <a:buNone/>
            </a:pPr>
            <a:r>
              <a:rPr lang="zh-CN" altLang="en-US" smtClean="0">
                <a:solidFill>
                  <a:srgbClr val="CC0066"/>
                </a:solidFill>
                <a:latin typeface="Arial" charset="0"/>
                <a:ea typeface="楷体_GB2312" pitchFamily="49" charset="-122"/>
              </a:rPr>
              <a:t>五、</a:t>
            </a:r>
            <a:r>
              <a:rPr lang="zh-CN" altLang="en-US" smtClean="0">
                <a:solidFill>
                  <a:srgbClr val="CC0066"/>
                </a:solidFill>
                <a:latin typeface="华文楷体" pitchFamily="2" charset="-122"/>
                <a:ea typeface="楷体_GB2312" pitchFamily="49" charset="-122"/>
              </a:rPr>
              <a:t>语句的顺序执行与并行执行</a:t>
            </a:r>
          </a:p>
        </p:txBody>
      </p:sp>
      <p:sp>
        <p:nvSpPr>
          <p:cNvPr id="1641497" name="Rectangle 25"/>
          <p:cNvSpPr>
            <a:spLocks noChangeArrowheads="1"/>
          </p:cNvSpPr>
          <p:nvPr/>
        </p:nvSpPr>
        <p:spPr bwMode="auto">
          <a:xfrm>
            <a:off x="303213" y="3957638"/>
            <a:ext cx="8650287" cy="2068512"/>
          </a:xfrm>
          <a:prstGeom prst="rect">
            <a:avLst/>
          </a:prstGeom>
          <a:solidFill>
            <a:srgbClr val="FFFFCC"/>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57188" indent="-357188" algn="l" defTabSz="2716213" eaLnBrk="1" hangingPunct="1">
              <a:spcBef>
                <a:spcPct val="10000"/>
              </a:spcBef>
              <a:buClr>
                <a:schemeClr val="bg2"/>
              </a:buClr>
              <a:buFont typeface="Wingdings" pitchFamily="2" charset="2"/>
              <a:buChar char="v"/>
            </a:pPr>
            <a:r>
              <a:rPr kumimoji="1" lang="zh-CN" altLang="en-US">
                <a:latin typeface="Arial" charset="0"/>
                <a:ea typeface="楷体_GB2312" pitchFamily="49" charset="-122"/>
              </a:rPr>
              <a:t>语句是构成</a:t>
            </a:r>
            <a:r>
              <a:rPr kumimoji="1" lang="en-US" altLang="zh-CN">
                <a:latin typeface="Arial" charset="0"/>
                <a:ea typeface="楷体_GB2312" pitchFamily="49" charset="-122"/>
              </a:rPr>
              <a:t>Verilog HDL</a:t>
            </a:r>
            <a:r>
              <a:rPr kumimoji="1" lang="zh-CN" altLang="en-US">
                <a:latin typeface="Arial" charset="0"/>
                <a:ea typeface="楷体_GB2312" pitchFamily="49" charset="-122"/>
              </a:rPr>
              <a:t>程序不可缺少的部分。</a:t>
            </a:r>
          </a:p>
          <a:p>
            <a:pPr marL="357188" indent="-357188" algn="l" defTabSz="2716213" eaLnBrk="1" hangingPunct="1">
              <a:spcBef>
                <a:spcPct val="10000"/>
              </a:spcBef>
              <a:buClr>
                <a:schemeClr val="bg2"/>
              </a:buClr>
              <a:buFont typeface="Wingdings" pitchFamily="2" charset="2"/>
              <a:buChar char="v"/>
            </a:pPr>
            <a:r>
              <a:rPr kumimoji="1" lang="en-US" altLang="zh-CN">
                <a:latin typeface="Arial" charset="0"/>
                <a:ea typeface="楷体_GB2312" pitchFamily="49" charset="-122"/>
              </a:rPr>
              <a:t>Verilog HDL</a:t>
            </a:r>
            <a:r>
              <a:rPr kumimoji="1" lang="zh-CN" altLang="en-US">
                <a:latin typeface="Arial" charset="0"/>
                <a:ea typeface="楷体_GB2312" pitchFamily="49" charset="-122"/>
              </a:rPr>
              <a:t>的语句包括赋值语句、条件语句、循环语句、结构声明语句和编译预处理语句（</a:t>
            </a:r>
            <a:r>
              <a:rPr kumimoji="1" lang="zh-CN" altLang="en-US">
                <a:solidFill>
                  <a:srgbClr val="FF0000"/>
                </a:solidFill>
                <a:latin typeface="Arial" charset="0"/>
                <a:ea typeface="楷体_GB2312" pitchFamily="49" charset="-122"/>
              </a:rPr>
              <a:t>本课程不学习</a:t>
            </a:r>
            <a:r>
              <a:rPr kumimoji="1" lang="zh-CN" altLang="en-US">
                <a:latin typeface="Arial" charset="0"/>
                <a:ea typeface="楷体_GB2312" pitchFamily="49" charset="-122"/>
              </a:rPr>
              <a:t>）等类型，每一类语句又包括几种不同的语句。</a:t>
            </a:r>
          </a:p>
          <a:p>
            <a:pPr marL="357188" indent="-357188" algn="l" defTabSz="2716213" eaLnBrk="1" hangingPunct="1">
              <a:spcBef>
                <a:spcPct val="10000"/>
              </a:spcBef>
              <a:buClr>
                <a:schemeClr val="bg2"/>
              </a:buClr>
              <a:buFont typeface="Wingdings" pitchFamily="2" charset="2"/>
              <a:buChar char="v"/>
            </a:pPr>
            <a:r>
              <a:rPr kumimoji="1" lang="zh-CN" altLang="en-US">
                <a:latin typeface="Arial" charset="0"/>
                <a:ea typeface="楷体_GB2312" pitchFamily="49" charset="-122"/>
              </a:rPr>
              <a:t>有些语句属于顺序执行语句，有些语句属于并行执行语句。 </a:t>
            </a:r>
            <a:endParaRPr lang="zh-CN" altLang="en-US">
              <a:latin typeface="Arial" charset="0"/>
              <a:ea typeface="楷体_GB2312" pitchFamily="49" charset="-122"/>
              <a:cs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3705"/>
                                        </p:tgtEl>
                                        <p:attrNameLst>
                                          <p:attrName>style.visibility</p:attrName>
                                        </p:attrNameLst>
                                      </p:cBhvr>
                                      <p:to>
                                        <p:strVal val="visible"/>
                                      </p:to>
                                    </p:set>
                                    <p:anim calcmode="lin" valueType="num">
                                      <p:cBhvr additive="base">
                                        <p:cTn id="7" dur="500" fill="hold"/>
                                        <p:tgtEl>
                                          <p:spTgt spid="453705"/>
                                        </p:tgtEl>
                                        <p:attrNameLst>
                                          <p:attrName>ppt_x</p:attrName>
                                        </p:attrNameLst>
                                      </p:cBhvr>
                                      <p:tavLst>
                                        <p:tav tm="0">
                                          <p:val>
                                            <p:strVal val="0-#ppt_w/2"/>
                                          </p:val>
                                        </p:tav>
                                        <p:tav tm="100000">
                                          <p:val>
                                            <p:strVal val="#ppt_x"/>
                                          </p:val>
                                        </p:tav>
                                      </p:tavLst>
                                    </p:anim>
                                    <p:anim calcmode="lin" valueType="num">
                                      <p:cBhvr additive="base">
                                        <p:cTn id="8" dur="500" fill="hold"/>
                                        <p:tgtEl>
                                          <p:spTgt spid="4537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1497"/>
                                        </p:tgtEl>
                                        <p:attrNameLst>
                                          <p:attrName>style.visibility</p:attrName>
                                        </p:attrNameLst>
                                      </p:cBhvr>
                                      <p:to>
                                        <p:strVal val="visible"/>
                                      </p:to>
                                    </p:set>
                                    <p:anim calcmode="lin" valueType="num">
                                      <p:cBhvr additive="base">
                                        <p:cTn id="13" dur="500" fill="hold"/>
                                        <p:tgtEl>
                                          <p:spTgt spid="1641497"/>
                                        </p:tgtEl>
                                        <p:attrNameLst>
                                          <p:attrName>ppt_x</p:attrName>
                                        </p:attrNameLst>
                                      </p:cBhvr>
                                      <p:tavLst>
                                        <p:tav tm="0">
                                          <p:val>
                                            <p:strVal val="#ppt_x"/>
                                          </p:val>
                                        </p:tav>
                                        <p:tav tm="100000">
                                          <p:val>
                                            <p:strVal val="#ppt_x"/>
                                          </p:val>
                                        </p:tav>
                                      </p:tavLst>
                                    </p:anim>
                                    <p:anim calcmode="lin" valueType="num">
                                      <p:cBhvr additive="base">
                                        <p:cTn id="14" dur="500" fill="hold"/>
                                        <p:tgtEl>
                                          <p:spTgt spid="1641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705" grpId="0" autoUpdateAnimBg="0"/>
      <p:bldP spid="164149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C1AE367-3BE1-4E2B-A75F-8990A01653D2}" type="slidenum">
              <a:rPr lang="ko-KR" altLang="en-US" sz="1600" smtClean="0">
                <a:solidFill>
                  <a:schemeClr val="accent2"/>
                </a:solidFill>
                <a:latin typeface="Verdana" pitchFamily="34" charset="0"/>
                <a:ea typeface="Gulim" pitchFamily="34" charset="-127"/>
              </a:rPr>
              <a:pPr/>
              <a:t>52</a:t>
            </a:fld>
            <a:endParaRPr lang="en-US" altLang="ko-KR" sz="1600" smtClean="0">
              <a:solidFill>
                <a:schemeClr val="accent2"/>
              </a:solidFill>
              <a:latin typeface="Verdana" pitchFamily="34" charset="0"/>
              <a:ea typeface="Gulim" pitchFamily="34" charset="-127"/>
            </a:endParaRPr>
          </a:p>
        </p:txBody>
      </p:sp>
      <p:sp>
        <p:nvSpPr>
          <p:cNvPr id="663554"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常用语句</a:t>
            </a:r>
          </a:p>
        </p:txBody>
      </p:sp>
      <p:graphicFrame>
        <p:nvGraphicFramePr>
          <p:cNvPr id="123989" name="Group 85"/>
          <p:cNvGraphicFramePr>
            <a:graphicFrameLocks noGrp="1"/>
          </p:cNvGraphicFramePr>
          <p:nvPr/>
        </p:nvGraphicFramePr>
        <p:xfrm>
          <a:off x="1227138" y="1116013"/>
          <a:ext cx="6553200" cy="5521326"/>
        </p:xfrm>
        <a:graphic>
          <a:graphicData uri="http://schemas.openxmlformats.org/drawingml/2006/table">
            <a:tbl>
              <a:tblPr/>
              <a:tblGrid>
                <a:gridCol w="1676400"/>
                <a:gridCol w="2438400"/>
                <a:gridCol w="2438400"/>
              </a:tblGrid>
              <a:tr h="305047">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赋值语句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门基元赋值语句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3552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连续赋值语句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过程赋值语句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块语句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begin_end</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rgbClr val="CC0066"/>
                          </a:solidFill>
                          <a:effectLst/>
                          <a:latin typeface="Arial" charset="0"/>
                          <a:ea typeface="宋体" pitchFamily="2" charset="-122"/>
                        </a:rPr>
                        <a:t>fork_join</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2">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条件语句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if_else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case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4">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循环语句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forever</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repeat</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while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for</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4">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结构声明语句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rgbClr val="CC0066"/>
                          </a:solidFill>
                          <a:effectLst/>
                          <a:latin typeface="Arial" charset="0"/>
                          <a:ea typeface="宋体" pitchFamily="2" charset="-122"/>
                        </a:rPr>
                        <a:t>initial</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always</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task</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function</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rowSpan="3">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编译预处理语句</a:t>
                      </a:r>
                    </a:p>
                  </a:txBody>
                  <a:tcPr marL="30724" marR="30724" marT="15362" marB="153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tx1"/>
                          </a:solidFill>
                          <a:effectLst/>
                          <a:latin typeface="Arial" charset="0"/>
                          <a:ea typeface="宋体" pitchFamily="2" charset="-122"/>
                        </a:rPr>
                        <a:t>define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rgbClr val="CC0066"/>
                          </a:solidFill>
                          <a:effectLst/>
                          <a:latin typeface="Arial" charset="0"/>
                          <a:ea typeface="宋体" pitchFamily="2" charset="-122"/>
                        </a:rPr>
                        <a:t>‘</a:t>
                      </a:r>
                      <a:r>
                        <a:rPr kumimoji="0" lang="en-US" altLang="zh-CN" sz="1800" b="1" i="0" u="none" strike="noStrike" cap="none" normalizeH="0" baseline="0" smtClean="0">
                          <a:ln>
                            <a:noFill/>
                          </a:ln>
                          <a:solidFill>
                            <a:srgbClr val="CC0066"/>
                          </a:solidFill>
                          <a:effectLst/>
                          <a:latin typeface="Arial" charset="0"/>
                          <a:ea typeface="宋体" pitchFamily="2" charset="-122"/>
                        </a:rPr>
                        <a:t>include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305047">
                <a:tc vMerge="1">
                  <a:txBody>
                    <a:bodyPr/>
                    <a:lstStyle/>
                    <a:p>
                      <a:endParaRPr lang="zh-CN" altLang="en-US"/>
                    </a:p>
                  </a:txBody>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1800" b="1" i="0" u="none" strike="noStrike" cap="none" normalizeH="0" baseline="0" smtClean="0">
                          <a:ln>
                            <a:noFill/>
                          </a:ln>
                          <a:solidFill>
                            <a:srgbClr val="CC0066"/>
                          </a:solidFill>
                          <a:effectLst/>
                          <a:latin typeface="Arial" charset="0"/>
                          <a:ea typeface="宋体" pitchFamily="2" charset="-122"/>
                        </a:rPr>
                        <a:t>‘</a:t>
                      </a:r>
                      <a:r>
                        <a:rPr kumimoji="0" lang="en-US" altLang="zh-CN" sz="1800" b="1" i="0" u="none" strike="noStrike" cap="none" normalizeH="0" baseline="0" smtClean="0">
                          <a:ln>
                            <a:noFill/>
                          </a:ln>
                          <a:solidFill>
                            <a:srgbClr val="CC0066"/>
                          </a:solidFill>
                          <a:effectLst/>
                          <a:latin typeface="Arial" charset="0"/>
                          <a:ea typeface="宋体" pitchFamily="2" charset="-122"/>
                        </a:rPr>
                        <a:t>timescale</a:t>
                      </a:r>
                      <a:r>
                        <a:rPr kumimoji="0" lang="zh-CN" altLang="en-US" sz="1800" b="1" i="0" u="none" strike="noStrike" cap="none" normalizeH="0" baseline="0" smtClean="0">
                          <a:ln>
                            <a:noFill/>
                          </a:ln>
                          <a:solidFill>
                            <a:schemeClr val="tx1"/>
                          </a:solidFill>
                          <a:effectLst/>
                          <a:latin typeface="Arial" charset="0"/>
                          <a:ea typeface="宋体" pitchFamily="2" charset="-122"/>
                        </a:rPr>
                        <a:t>语句</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Quartus II</a:t>
                      </a:r>
                      <a:r>
                        <a:rPr kumimoji="0" lang="zh-CN" altLang="en-US" sz="1800" b="1" i="0" u="none" strike="noStrike" cap="none" normalizeH="0" baseline="0" smtClean="0">
                          <a:ln>
                            <a:noFill/>
                          </a:ln>
                          <a:solidFill>
                            <a:schemeClr val="tx1"/>
                          </a:solidFill>
                          <a:effectLst/>
                          <a:latin typeface="Arial" charset="0"/>
                          <a:ea typeface="宋体" pitchFamily="2" charset="-122"/>
                        </a:rPr>
                        <a:t>不支持</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63554"/>
                                        </p:tgtEl>
                                        <p:attrNameLst>
                                          <p:attrName>style.visibility</p:attrName>
                                        </p:attrNameLst>
                                      </p:cBhvr>
                                      <p:to>
                                        <p:strVal val="visible"/>
                                      </p:to>
                                    </p:set>
                                    <p:anim calcmode="lin" valueType="num">
                                      <p:cBhvr additive="base">
                                        <p:cTn id="7" dur="500" fill="hold"/>
                                        <p:tgtEl>
                                          <p:spTgt spid="663554"/>
                                        </p:tgtEl>
                                        <p:attrNameLst>
                                          <p:attrName>ppt_x</p:attrName>
                                        </p:attrNameLst>
                                      </p:cBhvr>
                                      <p:tavLst>
                                        <p:tav tm="0">
                                          <p:val>
                                            <p:strVal val="#ppt_x"/>
                                          </p:val>
                                        </p:tav>
                                        <p:tav tm="100000">
                                          <p:val>
                                            <p:strVal val="#ppt_x"/>
                                          </p:val>
                                        </p:tav>
                                      </p:tavLst>
                                    </p:anim>
                                    <p:anim calcmode="lin" valueType="num">
                                      <p:cBhvr additive="base">
                                        <p:cTn id="8" dur="500" fill="hold"/>
                                        <p:tgtEl>
                                          <p:spTgt spid="6635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499214E-9FC5-4B90-BA39-03F2B89F22F5}" type="slidenum">
              <a:rPr lang="ko-KR" altLang="en-US" sz="1600" smtClean="0">
                <a:solidFill>
                  <a:schemeClr val="accent2"/>
                </a:solidFill>
                <a:latin typeface="Verdana" pitchFamily="34" charset="0"/>
                <a:ea typeface="Gulim" pitchFamily="34" charset="-127"/>
              </a:rPr>
              <a:pPr/>
              <a:t>53</a:t>
            </a:fld>
            <a:endParaRPr lang="en-US" altLang="ko-KR" sz="1600" smtClean="0">
              <a:solidFill>
                <a:schemeClr val="accent2"/>
              </a:solidFill>
              <a:latin typeface="Verdana" pitchFamily="34" charset="0"/>
              <a:ea typeface="Gulim" pitchFamily="34" charset="-127"/>
            </a:endParaRPr>
          </a:p>
        </p:txBody>
      </p:sp>
      <p:sp>
        <p:nvSpPr>
          <p:cNvPr id="508930" name="Rectangle 2"/>
          <p:cNvSpPr>
            <a:spLocks noGrp="1" noChangeArrowheads="1"/>
          </p:cNvSpPr>
          <p:nvPr>
            <p:ph type="title"/>
          </p:nvPr>
        </p:nvSpPr>
        <p:spPr>
          <a:xfrm>
            <a:off x="1731963" y="236538"/>
            <a:ext cx="7772400" cy="677862"/>
          </a:xfrm>
        </p:spPr>
        <p:txBody>
          <a:bodyPr/>
          <a:lstStyle/>
          <a:p>
            <a:r>
              <a:rPr lang="zh-CN" altLang="en-US" smtClean="0">
                <a:solidFill>
                  <a:srgbClr val="FFCC00"/>
                </a:solidFill>
                <a:latin typeface="Arial" charset="0"/>
                <a:ea typeface="黑体" pitchFamily="49" charset="-122"/>
              </a:rPr>
              <a:t>一、</a:t>
            </a:r>
            <a:r>
              <a:rPr lang="zh-CN" altLang="zh-CN" smtClean="0">
                <a:solidFill>
                  <a:srgbClr val="FFCC00"/>
                </a:solidFill>
                <a:latin typeface="Arial" charset="0"/>
                <a:ea typeface="黑体" pitchFamily="49" charset="-122"/>
              </a:rPr>
              <a:t>结构</a:t>
            </a:r>
            <a:r>
              <a:rPr lang="zh-CN" altLang="en-US" smtClean="0">
                <a:solidFill>
                  <a:srgbClr val="FFCC00"/>
                </a:solidFill>
                <a:latin typeface="Arial" charset="0"/>
                <a:ea typeface="黑体" pitchFamily="49" charset="-122"/>
              </a:rPr>
              <a:t>声明</a:t>
            </a:r>
            <a:r>
              <a:rPr lang="zh-CN" altLang="zh-CN" smtClean="0">
                <a:solidFill>
                  <a:srgbClr val="FFCC00"/>
                </a:solidFill>
                <a:latin typeface="Arial" charset="0"/>
                <a:ea typeface="黑体" pitchFamily="49" charset="-122"/>
              </a:rPr>
              <a:t>语句</a:t>
            </a:r>
            <a:endParaRPr lang="zh-CN" altLang="en-US" smtClean="0">
              <a:solidFill>
                <a:srgbClr val="FFCC00"/>
              </a:solidFill>
              <a:latin typeface="Arial" charset="0"/>
              <a:ea typeface="黑体" pitchFamily="49" charset="-122"/>
            </a:endParaRPr>
          </a:p>
        </p:txBody>
      </p:sp>
      <p:sp>
        <p:nvSpPr>
          <p:cNvPr id="508931" name="Rectangle 3"/>
          <p:cNvSpPr>
            <a:spLocks noGrp="1" noChangeArrowheads="1"/>
          </p:cNvSpPr>
          <p:nvPr>
            <p:ph type="body" idx="1"/>
          </p:nvPr>
        </p:nvSpPr>
        <p:spPr>
          <a:xfrm>
            <a:off x="774700" y="1111250"/>
            <a:ext cx="7907338" cy="2568575"/>
          </a:xfrm>
          <a:noFill/>
        </p:spPr>
        <p:txBody>
          <a:bodyPr/>
          <a:lstStyle/>
          <a:p>
            <a:pPr algn="just">
              <a:lnSpc>
                <a:spcPct val="110000"/>
              </a:lnSpc>
            </a:pPr>
            <a:r>
              <a:rPr lang="zh-CN" altLang="en-US" sz="2200" smtClean="0">
                <a:latin typeface="Arial" charset="0"/>
                <a:ea typeface="楷体_GB2312" pitchFamily="49" charset="-122"/>
              </a:rPr>
              <a:t>具有某种独立功能的电路，均在过程块中描述，</a:t>
            </a:r>
            <a:r>
              <a:rPr lang="en-US" altLang="zh-CN" sz="2200" smtClean="0">
                <a:latin typeface="Arial" charset="0"/>
                <a:ea typeface="楷体_GB2312" pitchFamily="49" charset="-122"/>
              </a:rPr>
              <a:t>Verilog HDL</a:t>
            </a:r>
            <a:r>
              <a:rPr lang="zh-CN" altLang="en-US" sz="2200" smtClean="0">
                <a:latin typeface="Arial" charset="0"/>
                <a:ea typeface="楷体_GB2312" pitchFamily="49" charset="-122"/>
              </a:rPr>
              <a:t>的任何过程模块都是放在结构声明语句中，</a:t>
            </a:r>
            <a:r>
              <a:rPr lang="zh-CN" altLang="zh-CN" sz="2200" smtClean="0">
                <a:latin typeface="Arial" charset="0"/>
                <a:ea typeface="楷体_GB2312" pitchFamily="49" charset="-122"/>
              </a:rPr>
              <a:t>结构</a:t>
            </a:r>
            <a:r>
              <a:rPr lang="zh-CN" altLang="en-US" sz="2200" smtClean="0">
                <a:latin typeface="Arial" charset="0"/>
                <a:ea typeface="楷体_GB2312" pitchFamily="49" charset="-122"/>
              </a:rPr>
              <a:t>声明</a:t>
            </a:r>
            <a:r>
              <a:rPr lang="zh-CN" altLang="zh-CN" sz="2200" smtClean="0">
                <a:latin typeface="Arial" charset="0"/>
                <a:ea typeface="楷体_GB2312" pitchFamily="49" charset="-122"/>
              </a:rPr>
              <a:t>语句分为</a:t>
            </a:r>
            <a:r>
              <a:rPr lang="en-US" altLang="zh-CN" sz="2200" smtClean="0">
                <a:solidFill>
                  <a:srgbClr val="CC0066"/>
                </a:solidFill>
                <a:latin typeface="Arial" charset="0"/>
                <a:ea typeface="楷体_GB2312" pitchFamily="49" charset="-122"/>
              </a:rPr>
              <a:t>4</a:t>
            </a:r>
            <a:r>
              <a:rPr lang="zh-CN" altLang="zh-CN" sz="2200" smtClean="0">
                <a:latin typeface="Arial" charset="0"/>
                <a:ea typeface="楷体_GB2312" pitchFamily="49" charset="-122"/>
              </a:rPr>
              <a:t>种</a:t>
            </a:r>
            <a:r>
              <a:rPr lang="zh-CN" altLang="en-US" sz="2200" smtClean="0">
                <a:latin typeface="Arial" charset="0"/>
                <a:ea typeface="楷体_GB2312" pitchFamily="49" charset="-122"/>
              </a:rPr>
              <a:t>：</a:t>
            </a:r>
          </a:p>
          <a:p>
            <a:pPr lvl="1" algn="just">
              <a:lnSpc>
                <a:spcPct val="110000"/>
              </a:lnSpc>
              <a:spcBef>
                <a:spcPct val="0"/>
              </a:spcBef>
            </a:pPr>
            <a:r>
              <a:rPr lang="en-US" altLang="zh-CN" sz="1800" smtClean="0">
                <a:solidFill>
                  <a:srgbClr val="CC9900"/>
                </a:solidFill>
                <a:latin typeface="Arial" charset="0"/>
                <a:ea typeface="楷体_GB2312" pitchFamily="49" charset="-122"/>
              </a:rPr>
              <a:t>initial</a:t>
            </a:r>
            <a:r>
              <a:rPr lang="zh-CN" altLang="zh-CN" sz="1800" smtClean="0">
                <a:latin typeface="Arial" charset="0"/>
                <a:ea typeface="楷体_GB2312" pitchFamily="49" charset="-122"/>
              </a:rPr>
              <a:t>语句</a:t>
            </a:r>
            <a:r>
              <a:rPr lang="en-US" altLang="zh-CN" sz="1800" smtClean="0">
                <a:latin typeface="Arial" charset="0"/>
                <a:ea typeface="楷体_GB2312" pitchFamily="49" charset="-122"/>
              </a:rPr>
              <a:t>——</a:t>
            </a:r>
            <a:r>
              <a:rPr lang="zh-CN" altLang="en-US" sz="1800" smtClean="0">
                <a:latin typeface="Arial" charset="0"/>
                <a:ea typeface="楷体_GB2312" pitchFamily="49" charset="-122"/>
              </a:rPr>
              <a:t>沿时间轴只执行一次</a:t>
            </a:r>
          </a:p>
          <a:p>
            <a:pPr lvl="1" algn="just">
              <a:lnSpc>
                <a:spcPct val="110000"/>
              </a:lnSpc>
              <a:spcBef>
                <a:spcPct val="0"/>
              </a:spcBef>
            </a:pPr>
            <a:r>
              <a:rPr lang="en-US" altLang="zh-CN" sz="1800" smtClean="0">
                <a:solidFill>
                  <a:srgbClr val="CC9900"/>
                </a:solidFill>
                <a:latin typeface="Arial" charset="0"/>
                <a:ea typeface="楷体_GB2312" pitchFamily="49" charset="-122"/>
              </a:rPr>
              <a:t>always</a:t>
            </a:r>
            <a:r>
              <a:rPr lang="zh-CN" altLang="zh-CN" sz="1800" smtClean="0">
                <a:latin typeface="Arial" charset="0"/>
                <a:ea typeface="楷体_GB2312" pitchFamily="49" charset="-122"/>
              </a:rPr>
              <a:t>语句——不断重复执行，直到仿真结束</a:t>
            </a:r>
            <a:endParaRPr lang="zh-CN" altLang="en-US" sz="1800" smtClean="0">
              <a:latin typeface="Arial" charset="0"/>
              <a:ea typeface="楷体_GB2312" pitchFamily="49" charset="-122"/>
            </a:endParaRPr>
          </a:p>
          <a:p>
            <a:pPr lvl="1" algn="just">
              <a:lnSpc>
                <a:spcPct val="110000"/>
              </a:lnSpc>
              <a:spcBef>
                <a:spcPct val="0"/>
              </a:spcBef>
            </a:pPr>
            <a:r>
              <a:rPr lang="en-US" altLang="zh-CN" sz="1800" smtClean="0">
                <a:solidFill>
                  <a:srgbClr val="CC9900"/>
                </a:solidFill>
                <a:latin typeface="Arial" charset="0"/>
                <a:ea typeface="楷体_GB2312" pitchFamily="49" charset="-122"/>
              </a:rPr>
              <a:t>task</a:t>
            </a:r>
            <a:r>
              <a:rPr lang="zh-CN" altLang="en-US" sz="1800" smtClean="0">
                <a:latin typeface="Arial" charset="0"/>
                <a:ea typeface="楷体_GB2312" pitchFamily="49" charset="-122"/>
              </a:rPr>
              <a:t>语句</a:t>
            </a:r>
            <a:r>
              <a:rPr lang="en-US" altLang="zh-CN" sz="1800" smtClean="0">
                <a:latin typeface="Arial" charset="0"/>
                <a:ea typeface="楷体_GB2312" pitchFamily="49" charset="-122"/>
              </a:rPr>
              <a:t>——</a:t>
            </a:r>
            <a:r>
              <a:rPr lang="zh-CN" altLang="en-US" sz="1800" smtClean="0">
                <a:latin typeface="Arial" charset="0"/>
                <a:ea typeface="楷体_GB2312" pitchFamily="49" charset="-122"/>
              </a:rPr>
              <a:t>可在程序模块中的一处或多处调用</a:t>
            </a:r>
          </a:p>
          <a:p>
            <a:pPr lvl="1" algn="just">
              <a:lnSpc>
                <a:spcPct val="110000"/>
              </a:lnSpc>
              <a:spcBef>
                <a:spcPct val="0"/>
              </a:spcBef>
            </a:pPr>
            <a:r>
              <a:rPr lang="en-US" altLang="zh-CN" sz="1800" smtClean="0">
                <a:solidFill>
                  <a:srgbClr val="CC9900"/>
                </a:solidFill>
                <a:latin typeface="Arial" charset="0"/>
                <a:ea typeface="楷体_GB2312" pitchFamily="49" charset="-122"/>
              </a:rPr>
              <a:t>function</a:t>
            </a:r>
            <a:r>
              <a:rPr lang="zh-CN" altLang="en-US" sz="1800" smtClean="0">
                <a:latin typeface="Arial" charset="0"/>
                <a:ea typeface="楷体_GB2312" pitchFamily="49" charset="-122"/>
              </a:rPr>
              <a:t>语句</a:t>
            </a:r>
            <a:r>
              <a:rPr lang="en-US" altLang="zh-CN" sz="1800" smtClean="0">
                <a:latin typeface="Arial" charset="0"/>
                <a:ea typeface="楷体_GB2312" pitchFamily="49" charset="-122"/>
              </a:rPr>
              <a:t>——</a:t>
            </a:r>
            <a:r>
              <a:rPr lang="zh-CN" altLang="en-US" sz="1800" smtClean="0">
                <a:latin typeface="Arial" charset="0"/>
                <a:ea typeface="楷体_GB2312" pitchFamily="49" charset="-122"/>
              </a:rPr>
              <a:t>可在程序模块中的一处或多处调用</a:t>
            </a:r>
          </a:p>
        </p:txBody>
      </p:sp>
      <p:sp>
        <p:nvSpPr>
          <p:cNvPr id="508932" name="Rectangle 4"/>
          <p:cNvSpPr>
            <a:spLocks noChangeArrowheads="1"/>
          </p:cNvSpPr>
          <p:nvPr/>
        </p:nvSpPr>
        <p:spPr bwMode="auto">
          <a:xfrm>
            <a:off x="749300" y="3544888"/>
            <a:ext cx="7486650" cy="167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buClr>
                <a:srgbClr val="3333FF"/>
              </a:buClr>
              <a:buFont typeface="Wingdings" pitchFamily="2" charset="2"/>
              <a:buNone/>
            </a:pPr>
            <a:r>
              <a:rPr lang="en-US" altLang="zh-CN">
                <a:solidFill>
                  <a:srgbClr val="CC3300"/>
                </a:solidFill>
                <a:latin typeface="Arial" charset="0"/>
              </a:rPr>
              <a:t>1</a:t>
            </a:r>
            <a:r>
              <a:rPr lang="zh-CN" altLang="en-US">
                <a:solidFill>
                  <a:srgbClr val="CC3300"/>
                </a:solidFill>
                <a:latin typeface="Arial" charset="0"/>
              </a:rPr>
              <a:t>、</a:t>
            </a:r>
            <a:r>
              <a:rPr lang="en-US" altLang="zh-CN">
                <a:solidFill>
                  <a:srgbClr val="CC3300"/>
                </a:solidFill>
                <a:latin typeface="Arial" charset="0"/>
              </a:rPr>
              <a:t>always</a:t>
            </a:r>
            <a:r>
              <a:rPr lang="zh-CN" altLang="en-US">
                <a:solidFill>
                  <a:srgbClr val="CC3300"/>
                </a:solidFill>
                <a:latin typeface="Arial" charset="0"/>
              </a:rPr>
              <a:t>块语句</a:t>
            </a:r>
          </a:p>
          <a:p>
            <a:pPr marL="342900" indent="-342900" eaLnBrk="1" hangingPunct="1">
              <a:spcBef>
                <a:spcPct val="0"/>
              </a:spcBef>
              <a:buClr>
                <a:schemeClr val="bg2"/>
              </a:buClr>
              <a:buFont typeface="Wingdings" pitchFamily="2" charset="2"/>
              <a:buChar char="v"/>
            </a:pPr>
            <a:r>
              <a:rPr lang="zh-CN" altLang="en-US" sz="2000"/>
              <a:t>包含一个或一个以上的声明语句</a:t>
            </a:r>
            <a:r>
              <a:rPr lang="en-US" altLang="zh-CN" sz="2000"/>
              <a:t>(</a:t>
            </a:r>
            <a:r>
              <a:rPr lang="zh-CN" altLang="en-US" sz="2000"/>
              <a:t>如</a:t>
            </a:r>
            <a:r>
              <a:rPr lang="en-US" altLang="zh-CN" sz="2000"/>
              <a:t>:</a:t>
            </a:r>
            <a:r>
              <a:rPr lang="zh-CN" altLang="en-US" sz="2000"/>
              <a:t>过程赋值语句、任务调用、条件语句和循环语句等），在仿真运行的全过程中，在定时控制下被</a:t>
            </a:r>
            <a:r>
              <a:rPr lang="zh-CN" altLang="en-US" sz="2000">
                <a:solidFill>
                  <a:srgbClr val="CC0066"/>
                </a:solidFill>
              </a:rPr>
              <a:t>反复</a:t>
            </a:r>
            <a:r>
              <a:rPr lang="zh-CN" altLang="en-US" sz="2000"/>
              <a:t>执行。</a:t>
            </a:r>
          </a:p>
        </p:txBody>
      </p:sp>
      <p:sp>
        <p:nvSpPr>
          <p:cNvPr id="508933" name="Rectangle 5"/>
          <p:cNvSpPr>
            <a:spLocks noChangeArrowheads="1"/>
          </p:cNvSpPr>
          <p:nvPr/>
        </p:nvSpPr>
        <p:spPr bwMode="auto">
          <a:xfrm>
            <a:off x="1611313" y="4986338"/>
            <a:ext cx="6942137" cy="1497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0"/>
              </a:spcBef>
              <a:buClr>
                <a:schemeClr val="hlink"/>
              </a:buClr>
              <a:buFont typeface="Wingdings" pitchFamily="2" charset="2"/>
              <a:buChar char="v"/>
            </a:pPr>
            <a:r>
              <a:rPr lang="zh-CN" altLang="en-US" sz="2000">
                <a:latin typeface="Arial" charset="0"/>
              </a:rPr>
              <a:t>通常带触发条件；</a:t>
            </a:r>
          </a:p>
          <a:p>
            <a:pPr marL="342900" indent="-342900">
              <a:lnSpc>
                <a:spcPct val="105000"/>
              </a:lnSpc>
              <a:spcBef>
                <a:spcPct val="0"/>
              </a:spcBef>
              <a:buClr>
                <a:schemeClr val="hlink"/>
              </a:buClr>
              <a:buFont typeface="Wingdings" pitchFamily="2" charset="2"/>
              <a:buChar char="v"/>
            </a:pPr>
            <a:r>
              <a:rPr lang="zh-CN" altLang="en-US" sz="2000">
                <a:latin typeface="Arial" charset="0"/>
              </a:rPr>
              <a:t>在</a:t>
            </a:r>
            <a:r>
              <a:rPr lang="en-US" altLang="zh-CN" sz="2000">
                <a:latin typeface="Arial" charset="0"/>
              </a:rPr>
              <a:t>always</a:t>
            </a:r>
            <a:r>
              <a:rPr lang="zh-CN" altLang="en-US" sz="2000">
                <a:latin typeface="Arial" charset="0"/>
              </a:rPr>
              <a:t>块中被赋值的只能是</a:t>
            </a:r>
            <a:r>
              <a:rPr lang="en-US" altLang="zh-CN" sz="2000">
                <a:solidFill>
                  <a:srgbClr val="CC0066"/>
                </a:solidFill>
                <a:latin typeface="Arial" charset="0"/>
              </a:rPr>
              <a:t>register</a:t>
            </a:r>
            <a:r>
              <a:rPr lang="zh-CN" altLang="en-US" sz="2000">
                <a:solidFill>
                  <a:srgbClr val="CC0066"/>
                </a:solidFill>
                <a:latin typeface="Arial" charset="0"/>
              </a:rPr>
              <a:t>型</a:t>
            </a:r>
            <a:r>
              <a:rPr lang="zh-CN" altLang="en-US" sz="2000">
                <a:latin typeface="Arial" charset="0"/>
              </a:rPr>
              <a:t>变量。</a:t>
            </a:r>
          </a:p>
          <a:p>
            <a:pPr marL="342900" indent="-342900">
              <a:lnSpc>
                <a:spcPct val="105000"/>
              </a:lnSpc>
              <a:spcBef>
                <a:spcPct val="0"/>
              </a:spcBef>
              <a:buClr>
                <a:schemeClr val="hlink"/>
              </a:buClr>
              <a:buFont typeface="Wingdings" pitchFamily="2" charset="2"/>
              <a:buChar char="v"/>
            </a:pPr>
            <a:r>
              <a:rPr lang="zh-CN" altLang="en-US" sz="2000">
                <a:latin typeface="Arial" charset="0"/>
              </a:rPr>
              <a:t>每个</a:t>
            </a:r>
            <a:r>
              <a:rPr lang="en-US" altLang="zh-CN" sz="2000">
                <a:latin typeface="Arial" charset="0"/>
              </a:rPr>
              <a:t>always</a:t>
            </a:r>
            <a:r>
              <a:rPr lang="zh-CN" altLang="en-US" sz="2000">
                <a:latin typeface="Arial" charset="0"/>
              </a:rPr>
              <a:t>块在仿真一开始便开始执行，当执行完块中最后一个语句，继续从</a:t>
            </a:r>
            <a:r>
              <a:rPr lang="en-US" altLang="zh-CN" sz="2000">
                <a:latin typeface="Arial" charset="0"/>
              </a:rPr>
              <a:t>always</a:t>
            </a:r>
            <a:r>
              <a:rPr lang="zh-CN" altLang="en-US" sz="2000">
                <a:latin typeface="Arial" charset="0"/>
              </a:rPr>
              <a:t>块的开头执行。</a:t>
            </a:r>
          </a:p>
        </p:txBody>
      </p:sp>
      <p:sp>
        <p:nvSpPr>
          <p:cNvPr id="508934" name="AutoShape 6"/>
          <p:cNvSpPr>
            <a:spLocks noChangeArrowheads="1"/>
          </p:cNvSpPr>
          <p:nvPr/>
        </p:nvSpPr>
        <p:spPr bwMode="auto">
          <a:xfrm rot="-765681">
            <a:off x="255588" y="532606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楷体" pitchFamily="2" charset="-122"/>
              </a:rPr>
              <a:t>规则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8930"/>
                                        </p:tgtEl>
                                        <p:attrNameLst>
                                          <p:attrName>style.visibility</p:attrName>
                                        </p:attrNameLst>
                                      </p:cBhvr>
                                      <p:to>
                                        <p:strVal val="visible"/>
                                      </p:to>
                                    </p:set>
                                    <p:anim calcmode="lin" valueType="num">
                                      <p:cBhvr additive="base">
                                        <p:cTn id="7" dur="500" fill="hold"/>
                                        <p:tgtEl>
                                          <p:spTgt spid="508930"/>
                                        </p:tgtEl>
                                        <p:attrNameLst>
                                          <p:attrName>ppt_x</p:attrName>
                                        </p:attrNameLst>
                                      </p:cBhvr>
                                      <p:tavLst>
                                        <p:tav tm="0">
                                          <p:val>
                                            <p:strVal val="#ppt_x"/>
                                          </p:val>
                                        </p:tav>
                                        <p:tav tm="100000">
                                          <p:val>
                                            <p:strVal val="#ppt_x"/>
                                          </p:val>
                                        </p:tav>
                                      </p:tavLst>
                                    </p:anim>
                                    <p:anim calcmode="lin" valueType="num">
                                      <p:cBhvr additive="base">
                                        <p:cTn id="8" dur="500" fill="hold"/>
                                        <p:tgtEl>
                                          <p:spTgt spid="50893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8931"/>
                                        </p:tgtEl>
                                        <p:attrNameLst>
                                          <p:attrName>style.visibility</p:attrName>
                                        </p:attrNameLst>
                                      </p:cBhvr>
                                      <p:to>
                                        <p:strVal val="visible"/>
                                      </p:to>
                                    </p:set>
                                    <p:anim calcmode="lin" valueType="num">
                                      <p:cBhvr additive="base">
                                        <p:cTn id="12" dur="500" fill="hold"/>
                                        <p:tgtEl>
                                          <p:spTgt spid="508931"/>
                                        </p:tgtEl>
                                        <p:attrNameLst>
                                          <p:attrName>ppt_x</p:attrName>
                                        </p:attrNameLst>
                                      </p:cBhvr>
                                      <p:tavLst>
                                        <p:tav tm="0">
                                          <p:val>
                                            <p:strVal val="0-#ppt_w/2"/>
                                          </p:val>
                                        </p:tav>
                                        <p:tav tm="100000">
                                          <p:val>
                                            <p:strVal val="#ppt_x"/>
                                          </p:val>
                                        </p:tav>
                                      </p:tavLst>
                                    </p:anim>
                                    <p:anim calcmode="lin" valueType="num">
                                      <p:cBhvr additive="base">
                                        <p:cTn id="13" dur="500" fill="hold"/>
                                        <p:tgtEl>
                                          <p:spTgt spid="5089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8932"/>
                                        </p:tgtEl>
                                        <p:attrNameLst>
                                          <p:attrName>style.visibility</p:attrName>
                                        </p:attrNameLst>
                                      </p:cBhvr>
                                      <p:to>
                                        <p:strVal val="visible"/>
                                      </p:to>
                                    </p:set>
                                    <p:anim calcmode="lin" valueType="num">
                                      <p:cBhvr additive="base">
                                        <p:cTn id="18" dur="500" fill="hold"/>
                                        <p:tgtEl>
                                          <p:spTgt spid="508932"/>
                                        </p:tgtEl>
                                        <p:attrNameLst>
                                          <p:attrName>ppt_x</p:attrName>
                                        </p:attrNameLst>
                                      </p:cBhvr>
                                      <p:tavLst>
                                        <p:tav tm="0">
                                          <p:val>
                                            <p:strVal val="0-#ppt_w/2"/>
                                          </p:val>
                                        </p:tav>
                                        <p:tav tm="100000">
                                          <p:val>
                                            <p:strVal val="#ppt_x"/>
                                          </p:val>
                                        </p:tav>
                                      </p:tavLst>
                                    </p:anim>
                                    <p:anim calcmode="lin" valueType="num">
                                      <p:cBhvr additive="base">
                                        <p:cTn id="19" dur="500" fill="hold"/>
                                        <p:tgtEl>
                                          <p:spTgt spid="50893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508934"/>
                                        </p:tgtEl>
                                        <p:attrNameLst>
                                          <p:attrName>style.visibility</p:attrName>
                                        </p:attrNameLst>
                                      </p:cBhvr>
                                      <p:to>
                                        <p:strVal val="visible"/>
                                      </p:to>
                                    </p:set>
                                    <p:anim calcmode="lin" valueType="num">
                                      <p:cBhvr>
                                        <p:cTn id="24" dur="500" fill="hold"/>
                                        <p:tgtEl>
                                          <p:spTgt spid="508934"/>
                                        </p:tgtEl>
                                        <p:attrNameLst>
                                          <p:attrName>ppt_w</p:attrName>
                                        </p:attrNameLst>
                                      </p:cBhvr>
                                      <p:tavLst>
                                        <p:tav tm="0">
                                          <p:val>
                                            <p:strVal val="4/3*#ppt_w"/>
                                          </p:val>
                                        </p:tav>
                                        <p:tav tm="100000">
                                          <p:val>
                                            <p:strVal val="#ppt_w"/>
                                          </p:val>
                                        </p:tav>
                                      </p:tavLst>
                                    </p:anim>
                                    <p:anim calcmode="lin" valueType="num">
                                      <p:cBhvr>
                                        <p:cTn id="25" dur="500" fill="hold"/>
                                        <p:tgtEl>
                                          <p:spTgt spid="508934"/>
                                        </p:tgtEl>
                                        <p:attrNameLst>
                                          <p:attrName>ppt_h</p:attrName>
                                        </p:attrNameLst>
                                      </p:cBhvr>
                                      <p:tavLst>
                                        <p:tav tm="0">
                                          <p:val>
                                            <p:strVal val="4/3*#ppt_h"/>
                                          </p:val>
                                        </p:tav>
                                        <p:tav tm="100000">
                                          <p:val>
                                            <p:strVal val="#ppt_h"/>
                                          </p:val>
                                        </p:tav>
                                      </p:tavLst>
                                    </p:anim>
                                  </p:childTnLst>
                                </p:cTn>
                              </p:par>
                            </p:childTnLst>
                          </p:cTn>
                        </p:par>
                        <p:par>
                          <p:cTn id="26" fill="hold" nodeType="afterGroup">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508933"/>
                                        </p:tgtEl>
                                        <p:attrNameLst>
                                          <p:attrName>style.visibility</p:attrName>
                                        </p:attrNameLst>
                                      </p:cBhvr>
                                      <p:to>
                                        <p:strVal val="visible"/>
                                      </p:to>
                                    </p:set>
                                    <p:anim calcmode="lin" valueType="num">
                                      <p:cBhvr additive="base">
                                        <p:cTn id="29" dur="500" fill="hold"/>
                                        <p:tgtEl>
                                          <p:spTgt spid="508933"/>
                                        </p:tgtEl>
                                        <p:attrNameLst>
                                          <p:attrName>ppt_x</p:attrName>
                                        </p:attrNameLst>
                                      </p:cBhvr>
                                      <p:tavLst>
                                        <p:tav tm="0">
                                          <p:val>
                                            <p:strVal val="1+#ppt_w/2"/>
                                          </p:val>
                                        </p:tav>
                                        <p:tav tm="100000">
                                          <p:val>
                                            <p:strVal val="#ppt_x"/>
                                          </p:val>
                                        </p:tav>
                                      </p:tavLst>
                                    </p:anim>
                                    <p:anim calcmode="lin" valueType="num">
                                      <p:cBhvr additive="base">
                                        <p:cTn id="30" dur="500" fill="hold"/>
                                        <p:tgtEl>
                                          <p:spTgt spid="508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p:bldP spid="508931" grpId="0"/>
      <p:bldP spid="508932" grpId="0" autoUpdateAnimBg="0"/>
      <p:bldP spid="508933" grpId="0" autoUpdateAnimBg="0"/>
      <p:bldP spid="50893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D00E3638-93A5-460F-9BD0-25E74D1CA0D2}" type="slidenum">
              <a:rPr lang="ko-KR" altLang="en-US" sz="1600" smtClean="0">
                <a:solidFill>
                  <a:schemeClr val="accent2"/>
                </a:solidFill>
                <a:latin typeface="Verdana" pitchFamily="34" charset="0"/>
                <a:ea typeface="Gulim" pitchFamily="34" charset="-127"/>
              </a:rPr>
              <a:pPr/>
              <a:t>54</a:t>
            </a:fld>
            <a:endParaRPr lang="en-US" altLang="ko-KR" sz="1600" smtClean="0">
              <a:solidFill>
                <a:schemeClr val="accent2"/>
              </a:solidFill>
              <a:latin typeface="Verdana" pitchFamily="34" charset="0"/>
              <a:ea typeface="Gulim" pitchFamily="34" charset="-127"/>
            </a:endParaRPr>
          </a:p>
        </p:txBody>
      </p:sp>
      <p:sp>
        <p:nvSpPr>
          <p:cNvPr id="69635"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块语句</a:t>
            </a:r>
          </a:p>
        </p:txBody>
      </p:sp>
      <p:sp>
        <p:nvSpPr>
          <p:cNvPr id="510980" name="Text Box 4"/>
          <p:cNvSpPr txBox="1">
            <a:spLocks noChangeArrowheads="1"/>
          </p:cNvSpPr>
          <p:nvPr/>
        </p:nvSpPr>
        <p:spPr bwMode="auto">
          <a:xfrm>
            <a:off x="1979613" y="1081088"/>
            <a:ext cx="5226050" cy="22352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lnSpc>
                <a:spcPct val="100000"/>
              </a:lnSpc>
              <a:spcBef>
                <a:spcPct val="0"/>
              </a:spcBef>
              <a:buClrTx/>
              <a:buFontTx/>
              <a:buNone/>
            </a:pPr>
            <a:r>
              <a:rPr lang="en-US" altLang="zh-CN" sz="2000">
                <a:solidFill>
                  <a:srgbClr val="FF0066"/>
                </a:solidFill>
                <a:latin typeface="Arial" charset="0"/>
              </a:rPr>
              <a:t>always</a:t>
            </a:r>
            <a:r>
              <a:rPr lang="en-US" altLang="zh-CN" sz="2000">
                <a:latin typeface="Arial" charset="0"/>
              </a:rPr>
              <a:t> </a:t>
            </a:r>
            <a:r>
              <a:rPr kumimoji="1" lang="en-US" altLang="zh-CN" sz="2000">
                <a:latin typeface="Arial" charset="0"/>
              </a:rPr>
              <a:t>@(</a:t>
            </a:r>
            <a:r>
              <a:rPr kumimoji="1" lang="zh-CN" altLang="en-US" sz="2000">
                <a:latin typeface="Arial" charset="0"/>
              </a:rPr>
              <a:t>敏感信号表达式</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begin</a:t>
            </a:r>
          </a:p>
          <a:p>
            <a:pPr eaLnBrk="1" hangingPunct="1">
              <a:lnSpc>
                <a:spcPct val="100000"/>
              </a:lnSpc>
              <a:spcBef>
                <a:spcPct val="0"/>
              </a:spcBef>
              <a:buClrTx/>
              <a:buFontTx/>
              <a:buNone/>
            </a:pPr>
            <a:r>
              <a:rPr kumimoji="1" lang="en-US" altLang="zh-CN" sz="2000">
                <a:latin typeface="Arial" charset="0"/>
              </a:rPr>
              <a:t>       // </a:t>
            </a:r>
            <a:r>
              <a:rPr kumimoji="1" lang="zh-CN" altLang="en-US" sz="2000">
                <a:latin typeface="Arial" charset="0"/>
              </a:rPr>
              <a:t>过程赋值语句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 if</a:t>
            </a:r>
            <a:r>
              <a:rPr kumimoji="1" lang="zh-CN" altLang="en-US" sz="2000">
                <a:latin typeface="Arial" charset="0"/>
              </a:rPr>
              <a:t>语句，</a:t>
            </a:r>
            <a:r>
              <a:rPr kumimoji="1" lang="en-US" altLang="zh-CN" sz="2000">
                <a:latin typeface="Arial" charset="0"/>
              </a:rPr>
              <a:t>case</a:t>
            </a:r>
            <a:r>
              <a:rPr kumimoji="1" lang="zh-CN" altLang="en-US" sz="2000">
                <a:latin typeface="Arial" charset="0"/>
              </a:rPr>
              <a:t>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 for</a:t>
            </a:r>
            <a:r>
              <a:rPr kumimoji="1" lang="zh-CN" altLang="en-US" sz="2000">
                <a:latin typeface="Arial" charset="0"/>
              </a:rPr>
              <a:t>语句，</a:t>
            </a:r>
            <a:r>
              <a:rPr kumimoji="1" lang="en-US" altLang="zh-CN" sz="2000">
                <a:latin typeface="Arial" charset="0"/>
              </a:rPr>
              <a:t>while</a:t>
            </a:r>
            <a:r>
              <a:rPr kumimoji="1" lang="zh-CN" altLang="en-US" sz="2000">
                <a:latin typeface="Arial" charset="0"/>
              </a:rPr>
              <a:t>语句，</a:t>
            </a:r>
            <a:r>
              <a:rPr kumimoji="1" lang="en-US" altLang="zh-CN" sz="2000">
                <a:latin typeface="Arial" charset="0"/>
              </a:rPr>
              <a:t>repeat</a:t>
            </a:r>
            <a:r>
              <a:rPr kumimoji="1" lang="zh-CN" altLang="en-US" sz="2000">
                <a:latin typeface="Arial" charset="0"/>
              </a:rPr>
              <a:t>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 tast</a:t>
            </a:r>
            <a:r>
              <a:rPr kumimoji="1" lang="zh-CN" altLang="en-US" sz="2000">
                <a:latin typeface="Arial" charset="0"/>
              </a:rPr>
              <a:t>语句、</a:t>
            </a:r>
            <a:r>
              <a:rPr kumimoji="1" lang="en-US" altLang="zh-CN" sz="2000">
                <a:latin typeface="Arial" charset="0"/>
              </a:rPr>
              <a:t>function</a:t>
            </a:r>
            <a:r>
              <a:rPr kumimoji="1" lang="zh-CN" altLang="en-US" sz="2000">
                <a:latin typeface="Arial" charset="0"/>
              </a:rPr>
              <a:t>语句</a:t>
            </a:r>
            <a:r>
              <a:rPr kumimoji="1" lang="en-US" altLang="zh-CN" sz="2000">
                <a:latin typeface="Arial" charset="0"/>
              </a:rPr>
              <a:t>;</a:t>
            </a:r>
          </a:p>
          <a:p>
            <a:pPr eaLnBrk="1" hangingPunct="1">
              <a:lnSpc>
                <a:spcPct val="100000"/>
              </a:lnSpc>
              <a:spcBef>
                <a:spcPct val="0"/>
              </a:spcBef>
              <a:buClrTx/>
              <a:buFontTx/>
              <a:buNone/>
            </a:pPr>
            <a:r>
              <a:rPr kumimoji="1" lang="en-US" altLang="zh-CN" sz="2000">
                <a:latin typeface="Arial" charset="0"/>
              </a:rPr>
              <a:t>   end</a:t>
            </a:r>
            <a:endParaRPr lang="en-US" altLang="zh-CN" sz="2000">
              <a:latin typeface="Arial" charset="0"/>
            </a:endParaRPr>
          </a:p>
        </p:txBody>
      </p:sp>
      <p:sp>
        <p:nvSpPr>
          <p:cNvPr id="510982" name="Rectangle 6"/>
          <p:cNvSpPr>
            <a:spLocks noChangeArrowheads="1"/>
          </p:cNvSpPr>
          <p:nvPr/>
        </p:nvSpPr>
        <p:spPr bwMode="auto">
          <a:xfrm>
            <a:off x="996950" y="1831975"/>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16774" name="AutoShape 6"/>
          <p:cNvSpPr>
            <a:spLocks noChangeArrowheads="1"/>
          </p:cNvSpPr>
          <p:nvPr/>
        </p:nvSpPr>
        <p:spPr bwMode="auto">
          <a:xfrm rot="-479700">
            <a:off x="-165100" y="3068638"/>
            <a:ext cx="2982913" cy="159067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一个变量不能在多个</a:t>
            </a:r>
            <a:r>
              <a:rPr kumimoji="1" lang="en-US" altLang="zh-CN" sz="2000">
                <a:solidFill>
                  <a:srgbClr val="000000"/>
                </a:solidFill>
                <a:latin typeface="华文新魏" pitchFamily="2" charset="-122"/>
                <a:ea typeface="华文新魏" pitchFamily="2" charset="-122"/>
              </a:rPr>
              <a:t>always</a:t>
            </a:r>
            <a:r>
              <a:rPr kumimoji="1" lang="zh-CN" altLang="en-US" sz="2000">
                <a:solidFill>
                  <a:srgbClr val="000000"/>
                </a:solidFill>
                <a:latin typeface="华文新魏" pitchFamily="2" charset="-122"/>
                <a:ea typeface="华文新魏" pitchFamily="2" charset="-122"/>
              </a:rPr>
              <a:t>块中被赋值！</a:t>
            </a:r>
          </a:p>
        </p:txBody>
      </p:sp>
      <p:sp>
        <p:nvSpPr>
          <p:cNvPr id="2256900" name="Text Box 4"/>
          <p:cNvSpPr txBox="1">
            <a:spLocks noChangeArrowheads="1"/>
          </p:cNvSpPr>
          <p:nvPr/>
        </p:nvSpPr>
        <p:spPr bwMode="auto">
          <a:xfrm>
            <a:off x="938213" y="4721225"/>
            <a:ext cx="3525837" cy="1508125"/>
          </a:xfrm>
          <a:prstGeom prst="rect">
            <a:avLst/>
          </a:prstGeom>
          <a:solidFill>
            <a:srgbClr val="ADD6FF"/>
          </a:solidFill>
          <a:ln w="12700">
            <a:solidFill>
              <a:srgbClr val="000000"/>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zh-CN" altLang="en-US" sz="2000">
                <a:solidFill>
                  <a:srgbClr val="CC0066"/>
                </a:solidFill>
                <a:latin typeface="Arial" pitchFamily="34" charset="0"/>
                <a:ea typeface="宋体" pitchFamily="2" charset="-122"/>
                <a:cs typeface="Arial" pitchFamily="34" charset="0"/>
              </a:rPr>
              <a:t>错误</a:t>
            </a:r>
            <a:r>
              <a:rPr lang="zh-CN" altLang="en-US" sz="2000">
                <a:solidFill>
                  <a:srgbClr val="000000"/>
                </a:solidFill>
                <a:latin typeface="Arial" pitchFamily="34" charset="0"/>
                <a:ea typeface="宋体" pitchFamily="2" charset="-122"/>
                <a:cs typeface="Arial" pitchFamily="34" charset="0"/>
              </a:rPr>
              <a:t>的写法：</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pitchFamily="34" charset="0"/>
                <a:ea typeface="宋体" pitchFamily="2" charset="-122"/>
                <a:cs typeface="Arial" pitchFamily="34" charset="0"/>
              </a:rPr>
              <a:t>always @ (posedge clk)</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pitchFamily="34" charset="0"/>
                <a:ea typeface="宋体" pitchFamily="2" charset="-122"/>
                <a:cs typeface="Arial" pitchFamily="34" charset="0"/>
              </a:rPr>
              <a:t>   q=q+1;</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pitchFamily="34" charset="0"/>
                <a:ea typeface="宋体" pitchFamily="2" charset="-122"/>
                <a:cs typeface="Arial" pitchFamily="34" charset="0"/>
              </a:rPr>
              <a:t>always @ (negedge reset)</a:t>
            </a:r>
          </a:p>
          <a:p>
            <a:pPr algn="l" eaLnBrk="1" hangingPunct="1">
              <a:lnSpc>
                <a:spcPct val="100000"/>
              </a:lnSpc>
              <a:spcBef>
                <a:spcPct val="0"/>
              </a:spcBef>
              <a:buClrTx/>
              <a:buFontTx/>
              <a:buNone/>
              <a:defRPr/>
            </a:pPr>
            <a:r>
              <a:rPr lang="en-US" altLang="zh-CN" sz="2000">
                <a:solidFill>
                  <a:srgbClr val="000000"/>
                </a:solidFill>
                <a:latin typeface="Arial" pitchFamily="34" charset="0"/>
                <a:ea typeface="宋体" pitchFamily="2" charset="-122"/>
                <a:cs typeface="Arial" pitchFamily="34" charset="0"/>
              </a:rPr>
              <a:t>   q=0;</a:t>
            </a:r>
            <a:r>
              <a:rPr lang="en-US" altLang="zh-CN" sz="1600">
                <a:solidFill>
                  <a:srgbClr val="000000"/>
                </a:solidFill>
                <a:latin typeface="Tahoma" pitchFamily="34" charset="0"/>
                <a:ea typeface="宋体" pitchFamily="2" charset="-122"/>
                <a:cs typeface="Arial" pitchFamily="34" charset="0"/>
              </a:rPr>
              <a:t>      </a:t>
            </a:r>
            <a:endParaRPr lang="en-US" altLang="zh-CN" sz="2000">
              <a:solidFill>
                <a:srgbClr val="000000"/>
              </a:solidFill>
              <a:latin typeface="Arial" pitchFamily="34" charset="0"/>
              <a:ea typeface="宋体" pitchFamily="2" charset="-122"/>
              <a:cs typeface="Arial" pitchFamily="34" charset="0"/>
            </a:endParaRPr>
          </a:p>
        </p:txBody>
      </p:sp>
      <p:sp>
        <p:nvSpPr>
          <p:cNvPr id="17424" name="右箭头 34"/>
          <p:cNvSpPr>
            <a:spLocks noChangeArrowheads="1"/>
          </p:cNvSpPr>
          <p:nvPr/>
        </p:nvSpPr>
        <p:spPr bwMode="auto">
          <a:xfrm>
            <a:off x="4497388" y="5326063"/>
            <a:ext cx="758825" cy="354012"/>
          </a:xfrm>
          <a:prstGeom prst="rightArrow">
            <a:avLst>
              <a:gd name="adj1" fmla="val 50000"/>
              <a:gd name="adj2" fmla="val 53330"/>
            </a:avLst>
          </a:prstGeom>
          <a:gradFill rotWithShape="1">
            <a:gsLst>
              <a:gs pos="0">
                <a:srgbClr val="DDDDDD"/>
              </a:gs>
              <a:gs pos="100000">
                <a:srgbClr val="D965B2"/>
              </a:gs>
            </a:gsLst>
            <a:lin ang="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anchor="b"/>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2" name="Text Box 4"/>
          <p:cNvSpPr txBox="1">
            <a:spLocks noChangeArrowheads="1"/>
          </p:cNvSpPr>
          <p:nvPr/>
        </p:nvSpPr>
        <p:spPr bwMode="auto">
          <a:xfrm>
            <a:off x="5238750" y="4219575"/>
            <a:ext cx="3662363" cy="2027238"/>
          </a:xfrm>
          <a:prstGeom prst="rect">
            <a:avLst/>
          </a:prstGeom>
          <a:solidFill>
            <a:srgbClr val="CDE6FF"/>
          </a:solidFill>
          <a:ln w="12700">
            <a:solidFill>
              <a:srgbClr val="000000"/>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zh-CN" altLang="en-US" sz="2000">
                <a:solidFill>
                  <a:srgbClr val="CC0066"/>
                </a:solidFill>
                <a:latin typeface="Arial" charset="0"/>
                <a:ea typeface="宋体" pitchFamily="2" charset="-122"/>
                <a:cs typeface="Arial" charset="0"/>
              </a:rPr>
              <a:t>正确</a:t>
            </a:r>
            <a:r>
              <a:rPr lang="zh-CN" altLang="en-US" sz="2000">
                <a:solidFill>
                  <a:srgbClr val="000000"/>
                </a:solidFill>
                <a:latin typeface="Arial" charset="0"/>
                <a:ea typeface="宋体" pitchFamily="2" charset="-122"/>
                <a:cs typeface="Arial" charset="0"/>
              </a:rPr>
              <a:t>的写法：</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always @ (posedge clk or negedge reset)</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begin</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if(!reset) q=0; //</a:t>
            </a:r>
            <a:r>
              <a:rPr lang="zh-CN" altLang="en-US" sz="2000">
                <a:solidFill>
                  <a:srgbClr val="000000"/>
                </a:solidFill>
                <a:latin typeface="Arial" charset="0"/>
                <a:ea typeface="宋体" pitchFamily="2" charset="-122"/>
                <a:cs typeface="Arial" charset="0"/>
              </a:rPr>
              <a:t>异步清零</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else q=q+1;</a:t>
            </a:r>
          </a:p>
          <a:p>
            <a:pPr eaLnBrk="1" hangingPunct="1">
              <a:lnSpc>
                <a:spcPct val="90000"/>
              </a:lnSpc>
              <a:spcBef>
                <a:spcPct val="0"/>
              </a:spcBef>
              <a:buClr>
                <a:srgbClr val="3333FF"/>
              </a:buClr>
              <a:buFont typeface="Wingdings" pitchFamily="2" charset="2"/>
              <a:buNone/>
              <a:defRPr/>
            </a:pPr>
            <a:r>
              <a:rPr lang="en-US" altLang="zh-CN" sz="2000">
                <a:solidFill>
                  <a:srgbClr val="000000"/>
                </a:solidFill>
                <a:latin typeface="Arial" charset="0"/>
                <a:ea typeface="宋体" pitchFamily="2" charset="-122"/>
                <a:cs typeface="Arial" charset="0"/>
              </a:rPr>
              <a:t>    end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0982"/>
                                        </p:tgtEl>
                                        <p:attrNameLst>
                                          <p:attrName>style.visibility</p:attrName>
                                        </p:attrNameLst>
                                      </p:cBhvr>
                                      <p:to>
                                        <p:strVal val="visible"/>
                                      </p:to>
                                    </p:set>
                                    <p:anim calcmode="lin" valueType="num">
                                      <p:cBhvr>
                                        <p:cTn id="7" dur="500" fill="hold"/>
                                        <p:tgtEl>
                                          <p:spTgt spid="510982"/>
                                        </p:tgtEl>
                                        <p:attrNameLst>
                                          <p:attrName>ppt_w</p:attrName>
                                        </p:attrNameLst>
                                      </p:cBhvr>
                                      <p:tavLst>
                                        <p:tav tm="0">
                                          <p:val>
                                            <p:fltVal val="0"/>
                                          </p:val>
                                        </p:tav>
                                        <p:tav tm="100000">
                                          <p:val>
                                            <p:strVal val="#ppt_w"/>
                                          </p:val>
                                        </p:tav>
                                      </p:tavLst>
                                    </p:anim>
                                    <p:anim calcmode="lin" valueType="num">
                                      <p:cBhvr>
                                        <p:cTn id="8" dur="500" fill="hold"/>
                                        <p:tgtEl>
                                          <p:spTgt spid="5109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10980"/>
                                        </p:tgtEl>
                                        <p:attrNameLst>
                                          <p:attrName>style.visibility</p:attrName>
                                        </p:attrNameLst>
                                      </p:cBhvr>
                                      <p:to>
                                        <p:strVal val="visible"/>
                                      </p:to>
                                    </p:set>
                                    <p:animEffect transition="in" filter="wipe(left)">
                                      <p:cBhvr>
                                        <p:cTn id="12" dur="500"/>
                                        <p:tgtEl>
                                          <p:spTgt spid="510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6774"/>
                                        </p:tgtEl>
                                        <p:attrNameLst>
                                          <p:attrName>style.visibility</p:attrName>
                                        </p:attrNameLst>
                                      </p:cBhvr>
                                      <p:to>
                                        <p:strVal val="visible"/>
                                      </p:to>
                                    </p:set>
                                    <p:anim calcmode="lin" valueType="num">
                                      <p:cBhvr>
                                        <p:cTn id="17" dur="500" fill="hold"/>
                                        <p:tgtEl>
                                          <p:spTgt spid="416774"/>
                                        </p:tgtEl>
                                        <p:attrNameLst>
                                          <p:attrName>ppt_w</p:attrName>
                                        </p:attrNameLst>
                                      </p:cBhvr>
                                      <p:tavLst>
                                        <p:tav tm="0">
                                          <p:val>
                                            <p:fltVal val="0"/>
                                          </p:val>
                                        </p:tav>
                                        <p:tav tm="100000">
                                          <p:val>
                                            <p:strVal val="#ppt_w"/>
                                          </p:val>
                                        </p:tav>
                                      </p:tavLst>
                                    </p:anim>
                                    <p:anim calcmode="lin" valueType="num">
                                      <p:cBhvr>
                                        <p:cTn id="18" dur="500" fill="hold"/>
                                        <p:tgtEl>
                                          <p:spTgt spid="41677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6900"/>
                                        </p:tgtEl>
                                        <p:attrNameLst>
                                          <p:attrName>style.visibility</p:attrName>
                                        </p:attrNameLst>
                                      </p:cBhvr>
                                      <p:to>
                                        <p:strVal val="visible"/>
                                      </p:to>
                                    </p:set>
                                    <p:anim calcmode="lin" valueType="num">
                                      <p:cBhvr additive="base">
                                        <p:cTn id="23" dur="500" fill="hold"/>
                                        <p:tgtEl>
                                          <p:spTgt spid="2256900"/>
                                        </p:tgtEl>
                                        <p:attrNameLst>
                                          <p:attrName>ppt_x</p:attrName>
                                        </p:attrNameLst>
                                      </p:cBhvr>
                                      <p:tavLst>
                                        <p:tav tm="0">
                                          <p:val>
                                            <p:strVal val="#ppt_x"/>
                                          </p:val>
                                        </p:tav>
                                        <p:tav tm="100000">
                                          <p:val>
                                            <p:strVal val="#ppt_x"/>
                                          </p:val>
                                        </p:tav>
                                      </p:tavLst>
                                    </p:anim>
                                    <p:anim calcmode="lin" valueType="num">
                                      <p:cBhvr additive="base">
                                        <p:cTn id="24" dur="500" fill="hold"/>
                                        <p:tgtEl>
                                          <p:spTgt spid="225690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7424"/>
                                        </p:tgtEl>
                                        <p:attrNameLst>
                                          <p:attrName>style.visibility</p:attrName>
                                        </p:attrNameLst>
                                      </p:cBhvr>
                                      <p:to>
                                        <p:strVal val="visible"/>
                                      </p:to>
                                    </p:set>
                                    <p:anim calcmode="lin" valueType="num">
                                      <p:cBhvr>
                                        <p:cTn id="29" dur="500" fill="hold"/>
                                        <p:tgtEl>
                                          <p:spTgt spid="17424"/>
                                        </p:tgtEl>
                                        <p:attrNameLst>
                                          <p:attrName>ppt_w</p:attrName>
                                        </p:attrNameLst>
                                      </p:cBhvr>
                                      <p:tavLst>
                                        <p:tav tm="0">
                                          <p:val>
                                            <p:fltVal val="0"/>
                                          </p:val>
                                        </p:tav>
                                        <p:tav tm="100000">
                                          <p:val>
                                            <p:strVal val="#ppt_w"/>
                                          </p:val>
                                        </p:tav>
                                      </p:tavLst>
                                    </p:anim>
                                    <p:anim calcmode="lin" valueType="num">
                                      <p:cBhvr>
                                        <p:cTn id="30" dur="500" fill="hold"/>
                                        <p:tgtEl>
                                          <p:spTgt spid="17424"/>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0982" grpId="0" animBg="1" autoUpdateAnimBg="0"/>
      <p:bldP spid="416774" grpId="0" animBg="1" autoUpdateAnimBg="0"/>
      <p:bldP spid="2256900" grpId="0" animBg="1" autoUpdateAnimBg="0"/>
      <p:bldP spid="17424" grpId="0" animBg="1"/>
      <p:bldP spid="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9C609ED-AE97-45E4-A896-D991D674CBC5}" type="slidenum">
              <a:rPr lang="ko-KR" altLang="en-US" sz="1600" smtClean="0">
                <a:solidFill>
                  <a:schemeClr val="accent2"/>
                </a:solidFill>
                <a:latin typeface="Verdana" pitchFamily="34" charset="0"/>
                <a:ea typeface="Gulim" pitchFamily="34" charset="-127"/>
              </a:rPr>
              <a:pPr/>
              <a:t>55</a:t>
            </a:fld>
            <a:endParaRPr lang="en-US" altLang="ko-KR" sz="1600" smtClean="0">
              <a:solidFill>
                <a:schemeClr val="accent2"/>
              </a:solidFill>
              <a:latin typeface="Verdana" pitchFamily="34" charset="0"/>
              <a:ea typeface="Gulim" pitchFamily="34" charset="-127"/>
            </a:endParaRPr>
          </a:p>
        </p:txBody>
      </p:sp>
      <p:sp>
        <p:nvSpPr>
          <p:cNvPr id="70659" name="Rectangle 2"/>
          <p:cNvSpPr>
            <a:spLocks noGrp="1" noChangeArrowheads="1"/>
          </p:cNvSpPr>
          <p:nvPr>
            <p:ph type="title"/>
          </p:nvPr>
        </p:nvSpPr>
        <p:spPr>
          <a:xfrm>
            <a:off x="1727200" y="266700"/>
            <a:ext cx="7772400" cy="677863"/>
          </a:xfrm>
        </p:spPr>
        <p:txBody>
          <a:bodyPr/>
          <a:lstStyle/>
          <a:p>
            <a:r>
              <a:rPr lang="zh-CN" altLang="en-US" smtClean="0">
                <a:solidFill>
                  <a:srgbClr val="FFCC00"/>
                </a:solidFill>
                <a:latin typeface="Arial" charset="0"/>
                <a:ea typeface="黑体" pitchFamily="49" charset="-122"/>
              </a:rPr>
              <a:t>敏感信号表达式</a:t>
            </a:r>
          </a:p>
        </p:txBody>
      </p:sp>
      <p:sp>
        <p:nvSpPr>
          <p:cNvPr id="763909" name="Rectangle 5"/>
          <p:cNvSpPr>
            <a:spLocks noGrp="1" noChangeArrowheads="1"/>
          </p:cNvSpPr>
          <p:nvPr>
            <p:ph type="body" idx="1"/>
          </p:nvPr>
        </p:nvSpPr>
        <p:spPr>
          <a:xfrm>
            <a:off x="174625" y="1103313"/>
            <a:ext cx="8759825" cy="5240337"/>
          </a:xfrm>
        </p:spPr>
        <p:txBody>
          <a:bodyPr/>
          <a:lstStyle/>
          <a:p>
            <a:pPr>
              <a:lnSpc>
                <a:spcPct val="110000"/>
              </a:lnSpc>
              <a:spcBef>
                <a:spcPct val="0"/>
              </a:spcBef>
            </a:pPr>
            <a:r>
              <a:rPr kumimoji="1" lang="zh-CN" altLang="en-US" sz="2200" smtClean="0">
                <a:latin typeface="Arial" charset="0"/>
                <a:ea typeface="楷体_GB2312" pitchFamily="49" charset="-122"/>
              </a:rPr>
              <a:t>敏感信号表达式又称事件表达式（</a:t>
            </a:r>
            <a:r>
              <a:rPr kumimoji="1" lang="en-US" altLang="zh-CN" sz="2200" smtClean="0">
                <a:latin typeface="Arial" charset="0"/>
                <a:ea typeface="楷体_GB2312" pitchFamily="49" charset="-122"/>
              </a:rPr>
              <a:t>event-expression</a:t>
            </a:r>
            <a:r>
              <a:rPr kumimoji="1" lang="zh-CN" altLang="en-US" sz="2200" smtClean="0">
                <a:latin typeface="Arial" charset="0"/>
                <a:ea typeface="楷体_GB2312" pitchFamily="49" charset="-122"/>
              </a:rPr>
              <a:t>），应该列出影响块内取值的所有信号（一般指设计电路的输入信号），多个信号之间用“</a:t>
            </a:r>
            <a:r>
              <a:rPr kumimoji="1" lang="en-US" altLang="zh-CN" sz="2200" smtClean="0">
                <a:solidFill>
                  <a:srgbClr val="CC0066"/>
                </a:solidFill>
                <a:latin typeface="Arial" charset="0"/>
                <a:ea typeface="楷体_GB2312" pitchFamily="49" charset="-122"/>
              </a:rPr>
              <a:t>or</a:t>
            </a:r>
            <a:r>
              <a:rPr kumimoji="1" lang="en-US" altLang="zh-CN" sz="2200" smtClean="0">
                <a:latin typeface="Arial" charset="0"/>
                <a:ea typeface="楷体_GB2312" pitchFamily="49" charset="-122"/>
              </a:rPr>
              <a:t>”</a:t>
            </a:r>
            <a:r>
              <a:rPr kumimoji="1" lang="zh-CN" altLang="en-US" sz="2200" smtClean="0">
                <a:latin typeface="Arial" charset="0"/>
                <a:ea typeface="楷体_GB2312" pitchFamily="49" charset="-122"/>
              </a:rPr>
              <a:t>连接。</a:t>
            </a:r>
          </a:p>
          <a:p>
            <a:pPr>
              <a:lnSpc>
                <a:spcPct val="110000"/>
              </a:lnSpc>
              <a:spcBef>
                <a:spcPct val="0"/>
              </a:spcBef>
            </a:pPr>
            <a:r>
              <a:rPr kumimoji="1" lang="zh-CN" altLang="en-US" sz="2200" smtClean="0">
                <a:solidFill>
                  <a:srgbClr val="000000"/>
                </a:solidFill>
                <a:latin typeface="Arial" charset="0"/>
                <a:ea typeface="楷体_GB2312" pitchFamily="49" charset="-122"/>
              </a:rPr>
              <a:t>敏感信号分两种类型：边沿敏感型、电平敏感型，每一个</a:t>
            </a: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过程最好由一种敏感信号来触发！</a:t>
            </a:r>
          </a:p>
          <a:p>
            <a:pPr>
              <a:lnSpc>
                <a:spcPct val="110000"/>
              </a:lnSpc>
              <a:spcBef>
                <a:spcPct val="0"/>
              </a:spcBef>
            </a:pP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的时间控制可以为</a:t>
            </a:r>
            <a:r>
              <a:rPr kumimoji="1" lang="zh-CN" altLang="en-US" sz="2200" smtClean="0">
                <a:solidFill>
                  <a:srgbClr val="CC0066"/>
                </a:solidFill>
                <a:latin typeface="Arial" charset="0"/>
                <a:ea typeface="楷体_GB2312" pitchFamily="49" charset="-122"/>
              </a:rPr>
              <a:t>沿触发</a:t>
            </a:r>
            <a:r>
              <a:rPr kumimoji="1" lang="zh-CN" altLang="en-US" sz="2200" smtClean="0">
                <a:solidFill>
                  <a:srgbClr val="000000"/>
                </a:solidFill>
                <a:latin typeface="Arial" charset="0"/>
                <a:ea typeface="楷体_GB2312" pitchFamily="49" charset="-122"/>
              </a:rPr>
              <a:t>（输入信号上升沿或下降沿到来时执行</a:t>
            </a: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块中语句，常用于描述</a:t>
            </a:r>
            <a:r>
              <a:rPr kumimoji="1" lang="zh-CN" altLang="en-US" sz="2200" smtClean="0">
                <a:solidFill>
                  <a:srgbClr val="CC0066"/>
                </a:solidFill>
                <a:latin typeface="Arial" charset="0"/>
                <a:ea typeface="楷体_GB2312" pitchFamily="49" charset="-122"/>
              </a:rPr>
              <a:t>时序</a:t>
            </a:r>
            <a:r>
              <a:rPr kumimoji="1" lang="zh-CN" altLang="en-US" sz="2200" smtClean="0">
                <a:solidFill>
                  <a:srgbClr val="000000"/>
                </a:solidFill>
                <a:latin typeface="Arial" charset="0"/>
                <a:ea typeface="楷体_GB2312" pitchFamily="49" charset="-122"/>
              </a:rPr>
              <a:t>逻辑），也可为</a:t>
            </a:r>
            <a:r>
              <a:rPr kumimoji="1" lang="zh-CN" altLang="en-US" sz="2200" smtClean="0">
                <a:solidFill>
                  <a:srgbClr val="CC0066"/>
                </a:solidFill>
                <a:latin typeface="Arial" charset="0"/>
                <a:ea typeface="楷体_GB2312" pitchFamily="49" charset="-122"/>
              </a:rPr>
              <a:t>电平触发</a:t>
            </a:r>
            <a:r>
              <a:rPr kumimoji="1" lang="zh-CN" altLang="en-US" sz="2200" smtClean="0">
                <a:solidFill>
                  <a:srgbClr val="000000"/>
                </a:solidFill>
                <a:latin typeface="Arial" charset="0"/>
                <a:ea typeface="楷体_GB2312" pitchFamily="49" charset="-122"/>
              </a:rPr>
              <a:t>（输入信号发生电平变化时执行</a:t>
            </a:r>
            <a:r>
              <a:rPr kumimoji="1" lang="en-US" altLang="zh-CN" sz="2200" smtClean="0">
                <a:solidFill>
                  <a:srgbClr val="000000"/>
                </a:solidFill>
                <a:latin typeface="Arial" charset="0"/>
                <a:ea typeface="楷体_GB2312" pitchFamily="49" charset="-122"/>
              </a:rPr>
              <a:t>always</a:t>
            </a:r>
            <a:r>
              <a:rPr kumimoji="1" lang="zh-CN" altLang="en-US" sz="2200" smtClean="0">
                <a:solidFill>
                  <a:srgbClr val="000000"/>
                </a:solidFill>
                <a:latin typeface="Arial" charset="0"/>
                <a:ea typeface="楷体_GB2312" pitchFamily="49" charset="-122"/>
              </a:rPr>
              <a:t>块中语句，常用于描述</a:t>
            </a:r>
            <a:r>
              <a:rPr kumimoji="1" lang="zh-CN" altLang="en-US" sz="2200" smtClean="0">
                <a:solidFill>
                  <a:srgbClr val="CC0066"/>
                </a:solidFill>
                <a:latin typeface="Arial" charset="0"/>
                <a:ea typeface="楷体_GB2312" pitchFamily="49" charset="-122"/>
              </a:rPr>
              <a:t>组合</a:t>
            </a:r>
            <a:r>
              <a:rPr kumimoji="1" lang="zh-CN" altLang="en-US" sz="2200" smtClean="0">
                <a:solidFill>
                  <a:srgbClr val="000000"/>
                </a:solidFill>
                <a:latin typeface="Arial" charset="0"/>
                <a:ea typeface="楷体_GB2312" pitchFamily="49" charset="-122"/>
              </a:rPr>
              <a:t>逻辑）。</a:t>
            </a:r>
          </a:p>
          <a:p>
            <a:pPr>
              <a:lnSpc>
                <a:spcPct val="110000"/>
              </a:lnSpc>
              <a:spcBef>
                <a:spcPct val="0"/>
              </a:spcBef>
            </a:pPr>
            <a:r>
              <a:rPr kumimoji="1" lang="en-US" altLang="zh-CN" sz="2200" smtClean="0">
                <a:solidFill>
                  <a:srgbClr val="FF0066"/>
                </a:solidFill>
                <a:latin typeface="Arial" charset="0"/>
                <a:ea typeface="楷体_GB2312" pitchFamily="49" charset="-122"/>
              </a:rPr>
              <a:t>【</a:t>
            </a:r>
            <a:r>
              <a:rPr kumimoji="1" lang="zh-CN" altLang="en-US" sz="2200" smtClean="0">
                <a:solidFill>
                  <a:srgbClr val="FF0066"/>
                </a:solidFill>
                <a:latin typeface="Arial" charset="0"/>
                <a:ea typeface="楷体_GB2312" pitchFamily="49" charset="-122"/>
              </a:rPr>
              <a:t>例</a:t>
            </a:r>
            <a:r>
              <a:rPr kumimoji="1" lang="en-US" altLang="zh-CN" sz="2200" smtClean="0">
                <a:solidFill>
                  <a:srgbClr val="FF0066"/>
                </a:solidFill>
                <a:latin typeface="Arial" charset="0"/>
                <a:ea typeface="楷体_GB2312" pitchFamily="49" charset="-122"/>
              </a:rPr>
              <a:t>】</a:t>
            </a:r>
            <a:r>
              <a:rPr kumimoji="1" lang="zh-CN" altLang="en-US" sz="2200" smtClean="0">
                <a:solidFill>
                  <a:srgbClr val="000000"/>
                </a:solidFill>
                <a:latin typeface="Arial" charset="0"/>
                <a:ea typeface="楷体_GB2312" pitchFamily="49" charset="-122"/>
              </a:rPr>
              <a:t>电平触发： </a:t>
            </a:r>
            <a:r>
              <a:rPr kumimoji="1" lang="en-US" altLang="zh-CN" sz="2200" smtClean="0">
                <a:solidFill>
                  <a:srgbClr val="000000"/>
                </a:solidFill>
                <a:latin typeface="Arial" charset="0"/>
                <a:ea typeface="楷体_GB2312" pitchFamily="49" charset="-122"/>
              </a:rPr>
              <a:t>always @( a or b or c)  d&lt;=a&amp;&amp;b&amp;&amp;c;</a:t>
            </a:r>
          </a:p>
          <a:p>
            <a:pPr>
              <a:lnSpc>
                <a:spcPct val="110000"/>
              </a:lnSpc>
              <a:spcBef>
                <a:spcPct val="0"/>
              </a:spcBef>
            </a:pPr>
            <a:r>
              <a:rPr kumimoji="1" lang="en-US" altLang="zh-CN" sz="2200" smtClean="0">
                <a:solidFill>
                  <a:srgbClr val="FF0066"/>
                </a:solidFill>
                <a:latin typeface="Arial" charset="0"/>
                <a:ea typeface="楷体_GB2312" pitchFamily="49" charset="-122"/>
              </a:rPr>
              <a:t>【</a:t>
            </a:r>
            <a:r>
              <a:rPr kumimoji="1" lang="zh-CN" altLang="en-US" sz="2200" smtClean="0">
                <a:solidFill>
                  <a:srgbClr val="FF0066"/>
                </a:solidFill>
                <a:latin typeface="Arial" charset="0"/>
                <a:ea typeface="楷体_GB2312" pitchFamily="49" charset="-122"/>
              </a:rPr>
              <a:t>例</a:t>
            </a:r>
            <a:r>
              <a:rPr kumimoji="1" lang="en-US" altLang="zh-CN" sz="2200" smtClean="0">
                <a:solidFill>
                  <a:srgbClr val="FF0066"/>
                </a:solidFill>
                <a:latin typeface="Arial" charset="0"/>
                <a:ea typeface="楷体_GB2312" pitchFamily="49" charset="-122"/>
              </a:rPr>
              <a:t>】</a:t>
            </a:r>
            <a:r>
              <a:rPr kumimoji="1" lang="zh-CN" altLang="en-US" sz="2200" smtClean="0">
                <a:solidFill>
                  <a:srgbClr val="000000"/>
                </a:solidFill>
                <a:latin typeface="Arial" charset="0"/>
                <a:ea typeface="楷体_GB2312" pitchFamily="49" charset="-122"/>
              </a:rPr>
              <a:t>沿触发：</a:t>
            </a:r>
            <a:r>
              <a:rPr kumimoji="1" lang="zh-CN" altLang="en-US" sz="2200" smtClean="0">
                <a:latin typeface="Arial" charset="0"/>
                <a:ea typeface="楷体_GB2312" pitchFamily="49" charset="-122"/>
              </a:rPr>
              <a:t>敏感信号表达式中用“</a:t>
            </a:r>
            <a:r>
              <a:rPr kumimoji="1" lang="en-US" altLang="zh-CN" sz="2200" smtClean="0">
                <a:solidFill>
                  <a:srgbClr val="CC0066"/>
                </a:solidFill>
                <a:latin typeface="Arial" charset="0"/>
                <a:ea typeface="楷体_GB2312" pitchFamily="49" charset="-122"/>
              </a:rPr>
              <a:t>posedge</a:t>
            </a:r>
            <a:r>
              <a:rPr kumimoji="1" lang="en-US" altLang="zh-CN" sz="2200" smtClean="0">
                <a:latin typeface="Arial" charset="0"/>
                <a:ea typeface="楷体_GB2312" pitchFamily="49" charset="-122"/>
              </a:rPr>
              <a:t>”</a:t>
            </a:r>
            <a:r>
              <a:rPr kumimoji="1" lang="zh-CN" altLang="en-US" sz="2200" smtClean="0">
                <a:latin typeface="Arial" charset="0"/>
                <a:ea typeface="楷体_GB2312" pitchFamily="49" charset="-122"/>
              </a:rPr>
              <a:t>和“</a:t>
            </a:r>
            <a:r>
              <a:rPr kumimoji="1" lang="en-US" altLang="zh-CN" sz="2200" smtClean="0">
                <a:solidFill>
                  <a:srgbClr val="CC0066"/>
                </a:solidFill>
                <a:latin typeface="Arial" charset="0"/>
                <a:ea typeface="楷体_GB2312" pitchFamily="49" charset="-122"/>
              </a:rPr>
              <a:t>negedge</a:t>
            </a:r>
            <a:r>
              <a:rPr kumimoji="1" lang="en-US" altLang="zh-CN" sz="2000" smtClean="0">
                <a:latin typeface="Arial" charset="0"/>
                <a:ea typeface="楷体_GB2312" pitchFamily="49" charset="-122"/>
              </a:rPr>
              <a:t>”</a:t>
            </a:r>
            <a:r>
              <a:rPr kumimoji="1" lang="zh-CN" altLang="en-US" sz="2000" smtClean="0">
                <a:latin typeface="Arial" charset="0"/>
                <a:ea typeface="楷体_GB2312" pitchFamily="49" charset="-122"/>
              </a:rPr>
              <a:t>这两个关键字来声明事件是由信号的上升沿或下降沿触发。</a:t>
            </a:r>
          </a:p>
          <a:p>
            <a:pPr lvl="1">
              <a:lnSpc>
                <a:spcPct val="90000"/>
              </a:lnSpc>
            </a:pPr>
            <a:r>
              <a:rPr kumimoji="1" lang="en-US" altLang="zh-CN" sz="2000" smtClean="0">
                <a:latin typeface="Arial" charset="0"/>
                <a:ea typeface="楷体_GB2312" pitchFamily="49" charset="-122"/>
              </a:rPr>
              <a:t>always @( posedge clk)   //</a:t>
            </a:r>
            <a:r>
              <a:rPr kumimoji="1" lang="zh-CN" altLang="en-US" sz="2000" smtClean="0">
                <a:latin typeface="Arial" charset="0"/>
                <a:ea typeface="楷体_GB2312" pitchFamily="49" charset="-122"/>
              </a:rPr>
              <a:t>事件由</a:t>
            </a:r>
            <a:r>
              <a:rPr kumimoji="1" lang="en-US" altLang="zh-CN" sz="2000" smtClean="0">
                <a:latin typeface="Arial" charset="0"/>
                <a:ea typeface="楷体_GB2312" pitchFamily="49" charset="-122"/>
              </a:rPr>
              <a:t>clk</a:t>
            </a:r>
            <a:r>
              <a:rPr kumimoji="1" lang="zh-CN" altLang="en-US" sz="2000" smtClean="0">
                <a:latin typeface="Arial" charset="0"/>
                <a:ea typeface="楷体_GB2312" pitchFamily="49" charset="-122"/>
              </a:rPr>
              <a:t>的上升沿触发；</a:t>
            </a:r>
          </a:p>
          <a:p>
            <a:pPr lvl="1">
              <a:lnSpc>
                <a:spcPct val="90000"/>
              </a:lnSpc>
            </a:pPr>
            <a:r>
              <a:rPr kumimoji="1" lang="en-US" altLang="zh-CN" sz="2000" smtClean="0">
                <a:latin typeface="Arial" charset="0"/>
                <a:ea typeface="楷体_GB2312" pitchFamily="49" charset="-122"/>
              </a:rPr>
              <a:t>always @( negedge clk)   //</a:t>
            </a:r>
            <a:r>
              <a:rPr kumimoji="1" lang="zh-CN" altLang="en-US" sz="2000" smtClean="0">
                <a:latin typeface="Arial" charset="0"/>
                <a:ea typeface="楷体_GB2312" pitchFamily="49" charset="-122"/>
              </a:rPr>
              <a:t>事件由</a:t>
            </a:r>
            <a:r>
              <a:rPr kumimoji="1" lang="en-US" altLang="zh-CN" sz="2000" smtClean="0">
                <a:latin typeface="Arial" charset="0"/>
                <a:ea typeface="楷体_GB2312" pitchFamily="49" charset="-122"/>
              </a:rPr>
              <a:t>clk</a:t>
            </a:r>
            <a:r>
              <a:rPr kumimoji="1" lang="zh-CN" altLang="en-US" sz="2000" smtClean="0">
                <a:latin typeface="Arial" charset="0"/>
                <a:ea typeface="楷体_GB2312" pitchFamily="49" charset="-122"/>
              </a:rPr>
              <a:t>的下降沿触发。</a:t>
            </a:r>
          </a:p>
        </p:txBody>
      </p:sp>
      <p:sp>
        <p:nvSpPr>
          <p:cNvPr id="6" name="AutoShape 1029">
            <a:hlinkClick r:id="" action="ppaction://noaction" highlightClick="1"/>
          </p:cNvPr>
          <p:cNvSpPr>
            <a:spLocks noChangeArrowheads="1"/>
          </p:cNvSpPr>
          <p:nvPr/>
        </p:nvSpPr>
        <p:spPr bwMode="auto">
          <a:xfrm>
            <a:off x="6743700" y="4027488"/>
            <a:ext cx="2125663" cy="411162"/>
          </a:xfrm>
          <a:prstGeom prst="actionButtonBlank">
            <a:avLst/>
          </a:prstGeom>
          <a:solidFill>
            <a:srgbClr val="FF9900"/>
          </a:solidFill>
          <a:ln w="9525">
            <a:solidFill>
              <a:srgbClr val="FFFF00"/>
            </a:solidFill>
            <a:miter lim="800000"/>
            <a:headEnd/>
            <a:tailEnd/>
          </a:ln>
        </p:spPr>
        <p:txBody>
          <a:bodyPr wrap="none" anchor="ctr"/>
          <a:lstStyle/>
          <a:p>
            <a:pPr algn="ctr">
              <a:buFont typeface="Wingdings" pitchFamily="2" charset="2"/>
              <a:buNone/>
            </a:pPr>
            <a:r>
              <a:rPr kumimoji="1" lang="zh-CN" altLang="en-US" sz="2000">
                <a:solidFill>
                  <a:srgbClr val="CC0066"/>
                </a:solidFill>
                <a:latin typeface="Arial" charset="0"/>
                <a:ea typeface="楷体_GB2312" pitchFamily="49" charset="-122"/>
                <a:hlinkClick r:id="rId3" action="ppaction://hlinksldjump"/>
              </a:rPr>
              <a:t>电平触发举例</a:t>
            </a:r>
            <a:endParaRPr kumimoji="1" lang="zh-CN" altLang="en-US" sz="2000">
              <a:solidFill>
                <a:schemeClr val="tx2"/>
              </a:solidFill>
              <a:latin typeface="Times New Roman" pitchFamily="18"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3909">
                                            <p:txEl>
                                              <p:pRg st="0" end="0"/>
                                            </p:txEl>
                                          </p:spTgt>
                                        </p:tgtEl>
                                        <p:attrNameLst>
                                          <p:attrName>style.visibility</p:attrName>
                                        </p:attrNameLst>
                                      </p:cBhvr>
                                      <p:to>
                                        <p:strVal val="visible"/>
                                      </p:to>
                                    </p:set>
                                    <p:anim calcmode="lin" valueType="num">
                                      <p:cBhvr additive="base">
                                        <p:cTn id="7" dur="500" fill="hold"/>
                                        <p:tgtEl>
                                          <p:spTgt spid="7639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39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3909">
                                            <p:txEl>
                                              <p:pRg st="1" end="1"/>
                                            </p:txEl>
                                          </p:spTgt>
                                        </p:tgtEl>
                                        <p:attrNameLst>
                                          <p:attrName>style.visibility</p:attrName>
                                        </p:attrNameLst>
                                      </p:cBhvr>
                                      <p:to>
                                        <p:strVal val="visible"/>
                                      </p:to>
                                    </p:set>
                                    <p:anim calcmode="lin" valueType="num">
                                      <p:cBhvr additive="base">
                                        <p:cTn id="13" dur="500" fill="hold"/>
                                        <p:tgtEl>
                                          <p:spTgt spid="76390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39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3909">
                                            <p:txEl>
                                              <p:pRg st="2" end="2"/>
                                            </p:txEl>
                                          </p:spTgt>
                                        </p:tgtEl>
                                        <p:attrNameLst>
                                          <p:attrName>style.visibility</p:attrName>
                                        </p:attrNameLst>
                                      </p:cBhvr>
                                      <p:to>
                                        <p:strVal val="visible"/>
                                      </p:to>
                                    </p:set>
                                    <p:anim calcmode="lin" valueType="num">
                                      <p:cBhvr additive="base">
                                        <p:cTn id="19" dur="500" fill="hold"/>
                                        <p:tgtEl>
                                          <p:spTgt spid="76390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39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3909">
                                            <p:txEl>
                                              <p:pRg st="3" end="3"/>
                                            </p:txEl>
                                          </p:spTgt>
                                        </p:tgtEl>
                                        <p:attrNameLst>
                                          <p:attrName>style.visibility</p:attrName>
                                        </p:attrNameLst>
                                      </p:cBhvr>
                                      <p:to>
                                        <p:strVal val="visible"/>
                                      </p:to>
                                    </p:set>
                                    <p:anim calcmode="lin" valueType="num">
                                      <p:cBhvr additive="base">
                                        <p:cTn id="25" dur="500" fill="hold"/>
                                        <p:tgtEl>
                                          <p:spTgt spid="76390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39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3909">
                                            <p:txEl>
                                              <p:pRg st="4" end="4"/>
                                            </p:txEl>
                                          </p:spTgt>
                                        </p:tgtEl>
                                        <p:attrNameLst>
                                          <p:attrName>style.visibility</p:attrName>
                                        </p:attrNameLst>
                                      </p:cBhvr>
                                      <p:to>
                                        <p:strVal val="visible"/>
                                      </p:to>
                                    </p:set>
                                    <p:anim calcmode="lin" valueType="num">
                                      <p:cBhvr additive="base">
                                        <p:cTn id="31" dur="500" fill="hold"/>
                                        <p:tgtEl>
                                          <p:spTgt spid="76390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390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63909">
                                            <p:txEl>
                                              <p:pRg st="5" end="5"/>
                                            </p:txEl>
                                          </p:spTgt>
                                        </p:tgtEl>
                                        <p:attrNameLst>
                                          <p:attrName>style.visibility</p:attrName>
                                        </p:attrNameLst>
                                      </p:cBhvr>
                                      <p:to>
                                        <p:strVal val="visible"/>
                                      </p:to>
                                    </p:set>
                                    <p:anim calcmode="lin" valueType="num">
                                      <p:cBhvr additive="base">
                                        <p:cTn id="35" dur="500" fill="hold"/>
                                        <p:tgtEl>
                                          <p:spTgt spid="76390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63909">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3909">
                                            <p:txEl>
                                              <p:pRg st="6" end="6"/>
                                            </p:txEl>
                                          </p:spTgt>
                                        </p:tgtEl>
                                        <p:attrNameLst>
                                          <p:attrName>style.visibility</p:attrName>
                                        </p:attrNameLst>
                                      </p:cBhvr>
                                      <p:to>
                                        <p:strVal val="visible"/>
                                      </p:to>
                                    </p:set>
                                    <p:anim calcmode="lin" valueType="num">
                                      <p:cBhvr additive="base">
                                        <p:cTn id="39" dur="500" fill="hold"/>
                                        <p:tgtEl>
                                          <p:spTgt spid="76390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6390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build="p"/>
      <p:bldP spid="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2A08465-FF53-45BB-B103-A9AA01C354CA}" type="slidenum">
              <a:rPr lang="ko-KR" altLang="en-US" sz="1600" smtClean="0">
                <a:solidFill>
                  <a:schemeClr val="accent2"/>
                </a:solidFill>
                <a:latin typeface="Verdana" pitchFamily="34" charset="0"/>
                <a:ea typeface="Gulim" pitchFamily="34" charset="-127"/>
              </a:rPr>
              <a:pPr/>
              <a:t>56</a:t>
            </a:fld>
            <a:endParaRPr lang="en-US" altLang="ko-KR" sz="1600" smtClean="0">
              <a:solidFill>
                <a:schemeClr val="accent2"/>
              </a:solidFill>
              <a:latin typeface="Verdana" pitchFamily="34" charset="0"/>
              <a:ea typeface="Gulim" pitchFamily="34" charset="-127"/>
            </a:endParaRPr>
          </a:p>
        </p:txBody>
      </p:sp>
      <p:sp>
        <p:nvSpPr>
          <p:cNvPr id="71683" name="Rectangle 2"/>
          <p:cNvSpPr>
            <a:spLocks noGrp="1" noChangeArrowheads="1"/>
          </p:cNvSpPr>
          <p:nvPr>
            <p:ph type="title"/>
          </p:nvPr>
        </p:nvSpPr>
        <p:spPr>
          <a:xfrm>
            <a:off x="1692275" y="260350"/>
            <a:ext cx="7772400" cy="677863"/>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语句举例（</a:t>
            </a:r>
            <a:r>
              <a:rPr lang="en-US" altLang="zh-CN" smtClean="0">
                <a:solidFill>
                  <a:srgbClr val="FFCC00"/>
                </a:solidFill>
                <a:latin typeface="Arial" charset="0"/>
                <a:ea typeface="黑体" pitchFamily="49" charset="-122"/>
              </a:rPr>
              <a:t>1/2</a:t>
            </a:r>
            <a:r>
              <a:rPr lang="zh-CN" altLang="en-US" smtClean="0">
                <a:solidFill>
                  <a:srgbClr val="FFCC00"/>
                </a:solidFill>
                <a:latin typeface="Arial" charset="0"/>
                <a:ea typeface="黑体" pitchFamily="49" charset="-122"/>
              </a:rPr>
              <a:t>）</a:t>
            </a:r>
          </a:p>
        </p:txBody>
      </p:sp>
      <p:sp>
        <p:nvSpPr>
          <p:cNvPr id="513027" name="Rectangle 3"/>
          <p:cNvSpPr>
            <a:spLocks noGrp="1" noChangeArrowheads="1"/>
          </p:cNvSpPr>
          <p:nvPr>
            <p:ph type="body" idx="1"/>
          </p:nvPr>
        </p:nvSpPr>
        <p:spPr>
          <a:xfrm>
            <a:off x="1023938" y="1954213"/>
            <a:ext cx="6715125" cy="1363662"/>
          </a:xfrm>
        </p:spPr>
        <p:txBody>
          <a:bodyPr/>
          <a:lstStyle/>
          <a:p>
            <a:pPr marL="574675" lvl="1" indent="90488">
              <a:lnSpc>
                <a:spcPct val="80000"/>
              </a:lnSpc>
              <a:buClr>
                <a:srgbClr val="3333FF"/>
              </a:buClr>
              <a:buFont typeface="Wingdings" pitchFamily="2" charset="2"/>
              <a:buNone/>
              <a:defRPr/>
            </a:pPr>
            <a:r>
              <a:rPr lang="zh-CN" altLang="en-US" sz="1600" dirty="0" smtClean="0">
                <a:latin typeface="Times New Roman" pitchFamily="18" charset="0"/>
              </a:rPr>
              <a:t>	</a:t>
            </a:r>
            <a:endParaRPr lang="zh-CN" altLang="en-US" sz="2200" dirty="0" smtClean="0">
              <a:latin typeface="Times New Roman" pitchFamily="18" charset="0"/>
            </a:endParaRPr>
          </a:p>
          <a:p>
            <a:pPr marL="287338" indent="-287338" algn="just">
              <a:spcBef>
                <a:spcPct val="0"/>
              </a:spcBef>
              <a:buFont typeface="Wingdings" pitchFamily="2" charset="2"/>
              <a:buNone/>
              <a:defRPr/>
            </a:pPr>
            <a:r>
              <a:rPr lang="en-US" altLang="zh-CN" sz="2200" dirty="0" smtClean="0">
                <a:solidFill>
                  <a:srgbClr val="FF0066"/>
                </a:solidFill>
                <a:latin typeface="Arial" charset="0"/>
              </a:rPr>
              <a:t>【</a:t>
            </a:r>
            <a:r>
              <a:rPr lang="zh-CN" altLang="en-US" sz="2200" dirty="0" smtClean="0">
                <a:solidFill>
                  <a:srgbClr val="FF0066"/>
                </a:solidFill>
                <a:latin typeface="Arial" charset="0"/>
              </a:rPr>
              <a:t>例</a:t>
            </a:r>
            <a:r>
              <a:rPr kumimoji="1" lang="en-US" altLang="zh-CN" sz="2000" dirty="0" smtClean="0">
                <a:solidFill>
                  <a:srgbClr val="FF0066"/>
                </a:solidFill>
                <a:latin typeface="Arial" charset="0"/>
              </a:rPr>
              <a:t>2.23</a:t>
            </a:r>
            <a:r>
              <a:rPr lang="en-US" altLang="zh-CN" sz="2200" dirty="0" smtClean="0">
                <a:solidFill>
                  <a:srgbClr val="FF0066"/>
                </a:solidFill>
                <a:latin typeface="Arial" charset="0"/>
              </a:rPr>
              <a:t>】</a:t>
            </a:r>
            <a:r>
              <a:rPr lang="zh-CN" altLang="en-US" sz="2200" dirty="0" smtClean="0">
                <a:latin typeface="Times New Roman" pitchFamily="18" charset="0"/>
              </a:rPr>
              <a:t>生成一个</a:t>
            </a:r>
            <a:r>
              <a:rPr lang="en-US" altLang="zh-CN" sz="2200" dirty="0" smtClean="0">
                <a:latin typeface="Times New Roman" pitchFamily="18" charset="0"/>
              </a:rPr>
              <a:t>0</a:t>
            </a:r>
            <a:r>
              <a:rPr lang="zh-CN" altLang="en-US" sz="2200" dirty="0" smtClean="0">
                <a:latin typeface="Times New Roman" pitchFamily="18" charset="0"/>
              </a:rPr>
              <a:t>延迟的无限循环跳变过程</a:t>
            </a:r>
            <a:r>
              <a:rPr lang="en-US" altLang="zh-CN" sz="2200" dirty="0" smtClean="0">
                <a:latin typeface="Arial" charset="0"/>
              </a:rPr>
              <a:t>——</a:t>
            </a:r>
            <a:r>
              <a:rPr lang="zh-CN" altLang="en-US" sz="2200" dirty="0" smtClean="0">
                <a:latin typeface="Times New Roman" pitchFamily="18" charset="0"/>
              </a:rPr>
              <a:t>形成仿真死锁！</a:t>
            </a:r>
            <a:r>
              <a:rPr lang="zh-CN" altLang="en-US" sz="2200" b="0" dirty="0" smtClean="0">
                <a:latin typeface="宋体" pitchFamily="2" charset="-122"/>
              </a:rPr>
              <a:t> </a:t>
            </a:r>
          </a:p>
          <a:p>
            <a:pPr marL="287338" indent="-287338" algn="just">
              <a:spcBef>
                <a:spcPct val="0"/>
              </a:spcBef>
              <a:buClrTx/>
              <a:buFontTx/>
              <a:buNone/>
              <a:defRPr/>
            </a:pPr>
            <a:r>
              <a:rPr lang="zh-CN" altLang="en-US" sz="2200" dirty="0" smtClean="0">
                <a:latin typeface="Times New Roman" pitchFamily="18" charset="0"/>
              </a:rPr>
              <a:t>                   </a:t>
            </a:r>
            <a:r>
              <a:rPr lang="en-US" altLang="zh-CN" sz="2200" dirty="0" smtClean="0">
                <a:latin typeface="Times New Roman" pitchFamily="18" charset="0"/>
              </a:rPr>
              <a:t>always  </a:t>
            </a:r>
            <a:r>
              <a:rPr lang="en-US" altLang="zh-CN" sz="2200" dirty="0" err="1" smtClean="0">
                <a:latin typeface="Times New Roman" pitchFamily="18" charset="0"/>
              </a:rPr>
              <a:t>areg</a:t>
            </a:r>
            <a:r>
              <a:rPr lang="en-US" altLang="zh-CN" sz="2200" dirty="0" smtClean="0">
                <a:latin typeface="Times New Roman" pitchFamily="18" charset="0"/>
              </a:rPr>
              <a:t> = ~</a:t>
            </a:r>
            <a:r>
              <a:rPr lang="en-US" altLang="zh-CN" sz="2200" dirty="0" err="1" smtClean="0">
                <a:latin typeface="Times New Roman" pitchFamily="18" charset="0"/>
              </a:rPr>
              <a:t>areg</a:t>
            </a:r>
            <a:r>
              <a:rPr lang="en-US" altLang="zh-CN" sz="2200" dirty="0" smtClean="0">
                <a:latin typeface="Times New Roman" pitchFamily="18" charset="0"/>
              </a:rPr>
              <a:t>;</a:t>
            </a:r>
          </a:p>
          <a:p>
            <a:pPr marL="287338" indent="-287338" algn="just">
              <a:spcBef>
                <a:spcPct val="0"/>
              </a:spcBef>
              <a:buClrTx/>
              <a:buFontTx/>
              <a:buNone/>
              <a:defRPr/>
            </a:pPr>
            <a:r>
              <a:rPr lang="zh-CN" altLang="en-US" sz="2200" dirty="0" smtClean="0">
                <a:latin typeface="Times New Roman" pitchFamily="18" charset="0"/>
              </a:rPr>
              <a:t>   正确的写法：</a:t>
            </a:r>
            <a:r>
              <a:rPr lang="en-US" altLang="zh-CN" sz="2200" dirty="0" smtClean="0">
                <a:latin typeface="Times New Roman" pitchFamily="18" charset="0"/>
              </a:rPr>
              <a:t> always </a:t>
            </a:r>
            <a:r>
              <a:rPr lang="en-US" altLang="zh-CN" sz="2000" kern="1200" dirty="0" smtClean="0">
                <a:solidFill>
                  <a:srgbClr val="FF0066"/>
                </a:solidFill>
                <a:latin typeface="Times New Roman" pitchFamily="18" charset="0"/>
              </a:rPr>
              <a:t>@( </a:t>
            </a:r>
            <a:r>
              <a:rPr lang="en-US" altLang="zh-CN" sz="2000" kern="1200" dirty="0" err="1" smtClean="0">
                <a:solidFill>
                  <a:srgbClr val="FF0066"/>
                </a:solidFill>
                <a:latin typeface="Times New Roman" pitchFamily="18" charset="0"/>
              </a:rPr>
              <a:t>posedge</a:t>
            </a:r>
            <a:r>
              <a:rPr lang="en-US" altLang="zh-CN" sz="2000" kern="1200" dirty="0" smtClean="0">
                <a:solidFill>
                  <a:srgbClr val="FF0066"/>
                </a:solidFill>
                <a:latin typeface="Times New Roman" pitchFamily="18" charset="0"/>
              </a:rPr>
              <a:t> </a:t>
            </a:r>
            <a:r>
              <a:rPr lang="en-US" altLang="zh-CN" sz="2000" kern="1200" dirty="0" err="1" smtClean="0">
                <a:solidFill>
                  <a:srgbClr val="FF0066"/>
                </a:solidFill>
                <a:latin typeface="Times New Roman" pitchFamily="18" charset="0"/>
              </a:rPr>
              <a:t>clk</a:t>
            </a:r>
            <a:r>
              <a:rPr lang="en-US" altLang="zh-CN" sz="2000" kern="1200" dirty="0" smtClean="0">
                <a:solidFill>
                  <a:srgbClr val="FF0066"/>
                </a:solidFill>
                <a:latin typeface="Times New Roman" pitchFamily="18" charset="0"/>
              </a:rPr>
              <a:t>)</a:t>
            </a:r>
            <a:r>
              <a:rPr lang="en-US" altLang="zh-CN" sz="2200" dirty="0" smtClean="0">
                <a:latin typeface="Times New Roman" pitchFamily="18" charset="0"/>
              </a:rPr>
              <a:t> </a:t>
            </a:r>
            <a:r>
              <a:rPr lang="en-US" altLang="zh-CN" sz="2200" dirty="0" err="1" smtClean="0">
                <a:latin typeface="Times New Roman" pitchFamily="18" charset="0"/>
              </a:rPr>
              <a:t>areg</a:t>
            </a:r>
            <a:r>
              <a:rPr lang="en-US" altLang="zh-CN" sz="2200" dirty="0" smtClean="0">
                <a:latin typeface="Times New Roman" pitchFamily="18" charset="0"/>
              </a:rPr>
              <a:t> = ~</a:t>
            </a:r>
            <a:r>
              <a:rPr lang="en-US" altLang="zh-CN" sz="2200" dirty="0" err="1" smtClean="0">
                <a:latin typeface="Times New Roman" pitchFamily="18" charset="0"/>
              </a:rPr>
              <a:t>areg</a:t>
            </a:r>
            <a:r>
              <a:rPr lang="en-US" altLang="zh-CN" sz="2200" dirty="0" smtClean="0">
                <a:latin typeface="Times New Roman" pitchFamily="18" charset="0"/>
              </a:rPr>
              <a:t>;</a:t>
            </a:r>
          </a:p>
        </p:txBody>
      </p:sp>
      <p:sp>
        <p:nvSpPr>
          <p:cNvPr id="513028" name="Rectangle 4"/>
          <p:cNvSpPr>
            <a:spLocks noChangeArrowheads="1"/>
          </p:cNvSpPr>
          <p:nvPr/>
        </p:nvSpPr>
        <p:spPr bwMode="auto">
          <a:xfrm>
            <a:off x="811213" y="1195388"/>
            <a:ext cx="7696200" cy="838200"/>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200">
                <a:solidFill>
                  <a:srgbClr val="FF3399"/>
                </a:solidFill>
                <a:latin typeface="楷体_GB2312" pitchFamily="49" charset="-122"/>
                <a:ea typeface="楷体_GB2312" pitchFamily="49" charset="-122"/>
              </a:rPr>
              <a:t>注</a:t>
            </a:r>
            <a:r>
              <a:rPr lang="zh-CN" altLang="en-US" sz="2200">
                <a:latin typeface="楷体_GB2312" pitchFamily="49" charset="-122"/>
                <a:ea typeface="楷体_GB2312" pitchFamily="49" charset="-122"/>
              </a:rPr>
              <a:t>：</a:t>
            </a:r>
            <a:r>
              <a:rPr lang="en-US" altLang="zh-CN" sz="2200">
                <a:latin typeface="Arial" charset="0"/>
                <a:ea typeface="楷体_GB2312" pitchFamily="49" charset="-122"/>
              </a:rPr>
              <a:t>always</a:t>
            </a:r>
            <a:r>
              <a:rPr lang="zh-CN" altLang="en-US" sz="2200">
                <a:latin typeface="楷体_GB2312" pitchFamily="49" charset="-122"/>
                <a:ea typeface="楷体_GB2312" pitchFamily="49" charset="-122"/>
              </a:rPr>
              <a:t>语句必须与一定的</a:t>
            </a:r>
            <a:r>
              <a:rPr lang="zh-CN" altLang="en-US" sz="2200">
                <a:solidFill>
                  <a:srgbClr val="CC3300"/>
                </a:solidFill>
                <a:latin typeface="楷体_GB2312" pitchFamily="49" charset="-122"/>
                <a:ea typeface="楷体_GB2312" pitchFamily="49" charset="-122"/>
              </a:rPr>
              <a:t>时序控制</a:t>
            </a:r>
            <a:r>
              <a:rPr lang="zh-CN" altLang="en-US" sz="2200">
                <a:latin typeface="楷体_GB2312" pitchFamily="49" charset="-122"/>
                <a:ea typeface="楷体_GB2312" pitchFamily="49" charset="-122"/>
              </a:rPr>
              <a:t>结合在一起才有用！</a:t>
            </a:r>
          </a:p>
          <a:p>
            <a:pPr>
              <a:spcBef>
                <a:spcPct val="0"/>
              </a:spcBef>
              <a:buClr>
                <a:schemeClr val="hlink"/>
              </a:buClr>
              <a:buFont typeface="Wingdings" pitchFamily="2" charset="2"/>
              <a:buNone/>
            </a:pPr>
            <a:r>
              <a:rPr lang="zh-CN" altLang="en-US" sz="2200">
                <a:latin typeface="楷体_GB2312" pitchFamily="49" charset="-122"/>
                <a:ea typeface="楷体_GB2312" pitchFamily="49" charset="-122"/>
              </a:rPr>
              <a:t>     如果没有时序控制，则易形成</a:t>
            </a:r>
            <a:r>
              <a:rPr lang="zh-CN" altLang="en-US" sz="2200">
                <a:solidFill>
                  <a:srgbClr val="CC3300"/>
                </a:solidFill>
                <a:latin typeface="楷体_GB2312" pitchFamily="49" charset="-122"/>
                <a:ea typeface="楷体_GB2312" pitchFamily="49" charset="-122"/>
              </a:rPr>
              <a:t>仿真死锁</a:t>
            </a:r>
            <a:r>
              <a:rPr lang="zh-CN" altLang="en-US" sz="2200">
                <a:latin typeface="楷体_GB2312" pitchFamily="49" charset="-122"/>
                <a:ea typeface="楷体_GB2312" pitchFamily="49" charset="-122"/>
              </a:rPr>
              <a:t>！</a:t>
            </a:r>
          </a:p>
        </p:txBody>
      </p:sp>
      <p:sp>
        <p:nvSpPr>
          <p:cNvPr id="513029" name="Text Box 5"/>
          <p:cNvSpPr txBox="1">
            <a:spLocks noChangeArrowheads="1"/>
          </p:cNvSpPr>
          <p:nvPr/>
        </p:nvSpPr>
        <p:spPr bwMode="auto">
          <a:xfrm>
            <a:off x="2327275" y="4513263"/>
            <a:ext cx="4667250" cy="2032000"/>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dirty="0">
                <a:latin typeface="Times New Roman" pitchFamily="18" charset="0"/>
                <a:ea typeface="宋体" pitchFamily="2" charset="-122"/>
              </a:rPr>
              <a:t>module </a:t>
            </a:r>
            <a:r>
              <a:rPr lang="en-US" altLang="zh-CN" sz="2000" dirty="0" err="1">
                <a:latin typeface="Times New Roman" pitchFamily="18" charset="0"/>
                <a:ea typeface="宋体" pitchFamily="2" charset="-122"/>
              </a:rPr>
              <a:t>half_clk_top</a:t>
            </a:r>
            <a:r>
              <a:rPr lang="en-US" altLang="zh-CN" sz="2000" dirty="0">
                <a:latin typeface="Times New Roman" pitchFamily="18" charset="0"/>
                <a:ea typeface="宋体" pitchFamily="2" charset="-122"/>
              </a:rPr>
              <a:t>;</a:t>
            </a:r>
          </a:p>
          <a:p>
            <a:pPr>
              <a:lnSpc>
                <a:spcPct val="90000"/>
              </a:lnSpc>
              <a:spcBef>
                <a:spcPct val="0"/>
              </a:spcBef>
              <a:buClrTx/>
              <a:buFontTx/>
              <a:buNone/>
              <a:defRPr/>
            </a:pPr>
            <a:r>
              <a:rPr lang="en-US" altLang="zh-CN" sz="2000" dirty="0">
                <a:latin typeface="Times New Roman" pitchFamily="18" charset="0"/>
                <a:ea typeface="宋体" pitchFamily="2" charset="-122"/>
              </a:rPr>
              <a:t>       parameter </a:t>
            </a:r>
            <a:r>
              <a:rPr lang="en-US" altLang="zh-CN" sz="2000" dirty="0" err="1">
                <a:latin typeface="Times New Roman" pitchFamily="18" charset="0"/>
                <a:ea typeface="宋体" pitchFamily="2" charset="-122"/>
              </a:rPr>
              <a:t>half_period</a:t>
            </a:r>
            <a:r>
              <a:rPr lang="en-US" altLang="zh-CN" sz="2000" dirty="0">
                <a:latin typeface="Times New Roman" pitchFamily="18" charset="0"/>
                <a:ea typeface="宋体" pitchFamily="2" charset="-122"/>
              </a:rPr>
              <a:t>=10;</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 reset,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a:t>
            </a:r>
            <a:r>
              <a:rPr lang="zh-CN" altLang="en-US" sz="2000" dirty="0">
                <a:latin typeface="Times New Roman" pitchFamily="18" charset="0"/>
                <a:ea typeface="宋体" pitchFamily="2" charset="-122"/>
              </a:rPr>
              <a:t>输入信号</a:t>
            </a:r>
          </a:p>
          <a:p>
            <a:pPr>
              <a:lnSpc>
                <a:spcPct val="90000"/>
              </a:lnSpc>
              <a:spcBef>
                <a:spcPct val="0"/>
              </a:spcBef>
              <a:buClrTx/>
              <a:buFontTx/>
              <a:buNone/>
              <a:defRPr/>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wire </a:t>
            </a:r>
            <a:r>
              <a:rPr lang="en-US" altLang="zh-CN" sz="2000" dirty="0" err="1">
                <a:latin typeface="Times New Roman" pitchFamily="18" charset="0"/>
                <a:ea typeface="宋体" pitchFamily="2" charset="-122"/>
              </a:rPr>
              <a:t>clk_out</a:t>
            </a:r>
            <a:r>
              <a:rPr lang="en-US" altLang="zh-CN" sz="2000" dirty="0">
                <a:latin typeface="Times New Roman" pitchFamily="18" charset="0"/>
                <a:ea typeface="宋体" pitchFamily="2" charset="-122"/>
              </a:rPr>
              <a:t>;   // </a:t>
            </a:r>
            <a:r>
              <a:rPr lang="zh-CN" altLang="en-US" sz="2000" dirty="0">
                <a:latin typeface="Times New Roman" pitchFamily="18" charset="0"/>
                <a:ea typeface="宋体" pitchFamily="2" charset="-122"/>
              </a:rPr>
              <a:t>输出信号</a:t>
            </a:r>
          </a:p>
          <a:p>
            <a:pPr>
              <a:lnSpc>
                <a:spcPct val="90000"/>
              </a:lnSpc>
              <a:spcBef>
                <a:spcPct val="0"/>
              </a:spcBef>
              <a:buClrTx/>
              <a:buFontTx/>
              <a:buNone/>
              <a:defRPr/>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always  </a:t>
            </a:r>
            <a:r>
              <a:rPr lang="en-US" altLang="zh-CN" sz="2000" dirty="0">
                <a:solidFill>
                  <a:srgbClr val="FF0066"/>
                </a:solidFill>
                <a:latin typeface="Times New Roman" pitchFamily="18" charset="0"/>
                <a:ea typeface="宋体" pitchFamily="2" charset="-122"/>
              </a:rPr>
              <a:t># </a:t>
            </a:r>
            <a:r>
              <a:rPr lang="en-US" altLang="zh-CN" sz="2000" dirty="0" err="1">
                <a:solidFill>
                  <a:srgbClr val="FF0066"/>
                </a:solidFill>
                <a:latin typeface="Times New Roman" pitchFamily="18" charset="0"/>
                <a:ea typeface="宋体" pitchFamily="2" charset="-122"/>
              </a:rPr>
              <a:t>half_period</a:t>
            </a: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endmodule</a:t>
            </a:r>
            <a:r>
              <a:rPr lang="en-US" altLang="zh-CN" sz="2000" dirty="0">
                <a:latin typeface="Times New Roman" pitchFamily="18" charset="0"/>
                <a:ea typeface="宋体" pitchFamily="2" charset="-122"/>
              </a:rPr>
              <a:t>	</a:t>
            </a:r>
          </a:p>
        </p:txBody>
      </p:sp>
      <p:sp>
        <p:nvSpPr>
          <p:cNvPr id="513030" name="AutoShape 6"/>
          <p:cNvSpPr>
            <a:spLocks noChangeArrowheads="1"/>
          </p:cNvSpPr>
          <p:nvPr/>
        </p:nvSpPr>
        <p:spPr bwMode="auto">
          <a:xfrm>
            <a:off x="7108825" y="4816475"/>
            <a:ext cx="1938338" cy="804863"/>
          </a:xfrm>
          <a:prstGeom prst="wedgeRoundRectCallout">
            <a:avLst>
              <a:gd name="adj1" fmla="val -72194"/>
              <a:gd name="adj2" fmla="val 2574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生成时钟信号的第</a:t>
            </a:r>
            <a:r>
              <a:rPr lang="en-US" altLang="zh-CN" sz="2000">
                <a:latin typeface="Arial" charset="0"/>
                <a:ea typeface="楷体_GB2312" pitchFamily="49" charset="-122"/>
              </a:rPr>
              <a:t>1</a:t>
            </a:r>
            <a:r>
              <a:rPr lang="zh-CN" altLang="en-US" sz="2000">
                <a:latin typeface="Arial" charset="0"/>
                <a:ea typeface="楷体_GB2312" pitchFamily="49" charset="-122"/>
              </a:rPr>
              <a:t>种方法</a:t>
            </a:r>
          </a:p>
        </p:txBody>
      </p:sp>
      <p:sp>
        <p:nvSpPr>
          <p:cNvPr id="8" name="Rectangle 3"/>
          <p:cNvSpPr txBox="1">
            <a:spLocks noChangeArrowheads="1"/>
          </p:cNvSpPr>
          <p:nvPr/>
        </p:nvSpPr>
        <p:spPr bwMode="auto">
          <a:xfrm>
            <a:off x="1052513" y="3675063"/>
            <a:ext cx="6918325" cy="641350"/>
          </a:xfrm>
          <a:prstGeom prst="rect">
            <a:avLst/>
          </a:prstGeom>
          <a:noFill/>
          <a:ln w="9525">
            <a:noFill/>
            <a:miter lim="800000"/>
            <a:headEnd/>
            <a:tailEnd/>
          </a:ln>
        </p:spPr>
        <p:txBody>
          <a:bodyPr/>
          <a:lstStyle/>
          <a:p>
            <a:pPr marL="287338" indent="-287338">
              <a:lnSpc>
                <a:spcPct val="100000"/>
              </a:lnSpc>
              <a:spcBef>
                <a:spcPct val="0"/>
              </a:spcBef>
              <a:buClr>
                <a:schemeClr val="bg2"/>
              </a:buClr>
              <a:buFont typeface="Wingdings" pitchFamily="2" charset="2"/>
              <a:buNone/>
              <a:defRPr/>
            </a:pPr>
            <a:r>
              <a:rPr lang="en-US" altLang="zh-CN" sz="2200" kern="0" dirty="0">
                <a:solidFill>
                  <a:srgbClr val="FF0066"/>
                </a:solidFill>
                <a:latin typeface="Arial" charset="0"/>
                <a:ea typeface="宋体" pitchFamily="2" charset="-122"/>
              </a:rPr>
              <a:t>【</a:t>
            </a:r>
            <a:r>
              <a:rPr lang="zh-CN" altLang="en-US" sz="2200" kern="0" dirty="0">
                <a:solidFill>
                  <a:srgbClr val="FF0066"/>
                </a:solidFill>
                <a:latin typeface="Arial" charset="0"/>
                <a:ea typeface="宋体" pitchFamily="2" charset="-122"/>
              </a:rPr>
              <a:t>例</a:t>
            </a:r>
            <a:r>
              <a:rPr kumimoji="1" lang="en-US" altLang="zh-CN" sz="2000" dirty="0">
                <a:solidFill>
                  <a:srgbClr val="FF0066"/>
                </a:solidFill>
                <a:latin typeface="Arial" charset="0"/>
                <a:ea typeface="宋体" pitchFamily="2" charset="-122"/>
              </a:rPr>
              <a:t>2.24</a:t>
            </a:r>
            <a:r>
              <a:rPr lang="en-US" altLang="zh-CN" sz="2200" kern="0" dirty="0">
                <a:solidFill>
                  <a:srgbClr val="FF0066"/>
                </a:solidFill>
                <a:latin typeface="Arial" charset="0"/>
                <a:ea typeface="宋体" pitchFamily="2" charset="-122"/>
              </a:rPr>
              <a:t>】</a:t>
            </a:r>
            <a:r>
              <a:rPr lang="zh-CN" altLang="en-US" sz="2200" kern="0" dirty="0">
                <a:latin typeface="Times New Roman" pitchFamily="18" charset="0"/>
                <a:ea typeface="宋体" pitchFamily="2" charset="-122"/>
              </a:rPr>
              <a:t>在测试文件中，用于生成一个无限延续的信号波形</a:t>
            </a:r>
            <a:r>
              <a:rPr lang="en-US" altLang="zh-CN" sz="2200" kern="0" dirty="0">
                <a:latin typeface="Arial" charset="0"/>
                <a:ea typeface="宋体" pitchFamily="2" charset="-122"/>
              </a:rPr>
              <a:t>——</a:t>
            </a:r>
            <a:r>
              <a:rPr lang="zh-CN" altLang="en-US" sz="2200" kern="0" dirty="0">
                <a:latin typeface="Times New Roman" pitchFamily="18" charset="0"/>
                <a:ea typeface="宋体" pitchFamily="2" charset="-122"/>
              </a:rPr>
              <a:t>时钟信号。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13028"/>
                                        </p:tgtEl>
                                        <p:attrNameLst>
                                          <p:attrName>style.visibility</p:attrName>
                                        </p:attrNameLst>
                                      </p:cBhvr>
                                      <p:to>
                                        <p:strVal val="visible"/>
                                      </p:to>
                                    </p:set>
                                    <p:anim calcmode="lin" valueType="num">
                                      <p:cBhvr>
                                        <p:cTn id="7" dur="500" fill="hold"/>
                                        <p:tgtEl>
                                          <p:spTgt spid="513028"/>
                                        </p:tgtEl>
                                        <p:attrNameLst>
                                          <p:attrName>ppt_w</p:attrName>
                                        </p:attrNameLst>
                                      </p:cBhvr>
                                      <p:tavLst>
                                        <p:tav tm="0">
                                          <p:val>
                                            <p:fltVal val="0"/>
                                          </p:val>
                                        </p:tav>
                                        <p:tav tm="100000">
                                          <p:val>
                                            <p:strVal val="#ppt_w"/>
                                          </p:val>
                                        </p:tav>
                                      </p:tavLst>
                                    </p:anim>
                                    <p:anim calcmode="lin" valueType="num">
                                      <p:cBhvr>
                                        <p:cTn id="8" dur="500" fill="hold"/>
                                        <p:tgtEl>
                                          <p:spTgt spid="51302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3027"/>
                                        </p:tgtEl>
                                        <p:attrNameLst>
                                          <p:attrName>style.visibility</p:attrName>
                                        </p:attrNameLst>
                                      </p:cBhvr>
                                      <p:to>
                                        <p:strVal val="visible"/>
                                      </p:to>
                                    </p:set>
                                    <p:anim calcmode="lin" valueType="num">
                                      <p:cBhvr additive="base">
                                        <p:cTn id="13" dur="500" fill="hold"/>
                                        <p:tgtEl>
                                          <p:spTgt spid="513027"/>
                                        </p:tgtEl>
                                        <p:attrNameLst>
                                          <p:attrName>ppt_x</p:attrName>
                                        </p:attrNameLst>
                                      </p:cBhvr>
                                      <p:tavLst>
                                        <p:tav tm="0">
                                          <p:val>
                                            <p:strVal val="0-#ppt_w/2"/>
                                          </p:val>
                                        </p:tav>
                                        <p:tav tm="100000">
                                          <p:val>
                                            <p:strVal val="#ppt_x"/>
                                          </p:val>
                                        </p:tav>
                                      </p:tavLst>
                                    </p:anim>
                                    <p:anim calcmode="lin" valueType="num">
                                      <p:cBhvr additive="base">
                                        <p:cTn id="14" dur="500" fill="hold"/>
                                        <p:tgtEl>
                                          <p:spTgt spid="5130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3029"/>
                                        </p:tgtEl>
                                        <p:attrNameLst>
                                          <p:attrName>style.visibility</p:attrName>
                                        </p:attrNameLst>
                                      </p:cBhvr>
                                      <p:to>
                                        <p:strVal val="visible"/>
                                      </p:to>
                                    </p:set>
                                    <p:anim calcmode="lin" valueType="num">
                                      <p:cBhvr additive="base">
                                        <p:cTn id="25" dur="500" fill="hold"/>
                                        <p:tgtEl>
                                          <p:spTgt spid="513029"/>
                                        </p:tgtEl>
                                        <p:attrNameLst>
                                          <p:attrName>ppt_x</p:attrName>
                                        </p:attrNameLst>
                                      </p:cBhvr>
                                      <p:tavLst>
                                        <p:tav tm="0">
                                          <p:val>
                                            <p:strVal val="#ppt_x"/>
                                          </p:val>
                                        </p:tav>
                                        <p:tav tm="100000">
                                          <p:val>
                                            <p:strVal val="#ppt_x"/>
                                          </p:val>
                                        </p:tav>
                                      </p:tavLst>
                                    </p:anim>
                                    <p:anim calcmode="lin" valueType="num">
                                      <p:cBhvr additive="base">
                                        <p:cTn id="26" dur="500" fill="hold"/>
                                        <p:tgtEl>
                                          <p:spTgt spid="51302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13030"/>
                                        </p:tgtEl>
                                        <p:attrNameLst>
                                          <p:attrName>style.visibility</p:attrName>
                                        </p:attrNameLst>
                                      </p:cBhvr>
                                      <p:to>
                                        <p:strVal val="visible"/>
                                      </p:to>
                                    </p:set>
                                    <p:animEffect transition="in" filter="dissolve">
                                      <p:cBhvr>
                                        <p:cTn id="31" dur="500"/>
                                        <p:tgtEl>
                                          <p:spTgt spid="51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utoUpdateAnimBg="0"/>
      <p:bldP spid="513028" grpId="0" animBg="1" autoUpdateAnimBg="0"/>
      <p:bldP spid="513029" grpId="0" animBg="1" autoUpdateAnimBg="0"/>
      <p:bldP spid="513030" grpId="0" animBg="1"/>
      <p:bldP spid="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BF3EAD7-E56A-4596-B7CD-6069BCA65D15}" type="slidenum">
              <a:rPr lang="ko-KR" altLang="en-US" sz="1600" smtClean="0">
                <a:solidFill>
                  <a:schemeClr val="accent2"/>
                </a:solidFill>
                <a:latin typeface="Verdana" pitchFamily="34" charset="0"/>
                <a:ea typeface="Gulim" pitchFamily="34" charset="-127"/>
              </a:rPr>
              <a:pPr/>
              <a:t>57</a:t>
            </a:fld>
            <a:endParaRPr lang="en-US" altLang="ko-KR" sz="1600" smtClean="0">
              <a:solidFill>
                <a:schemeClr val="accent2"/>
              </a:solidFill>
              <a:latin typeface="Verdana" pitchFamily="34" charset="0"/>
              <a:ea typeface="Gulim" pitchFamily="34" charset="-127"/>
            </a:endParaRPr>
          </a:p>
        </p:txBody>
      </p:sp>
      <p:sp>
        <p:nvSpPr>
          <p:cNvPr id="72707"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语句举例（</a:t>
            </a:r>
            <a:r>
              <a:rPr lang="en-US" altLang="zh-CN" smtClean="0">
                <a:solidFill>
                  <a:srgbClr val="FFCC00"/>
                </a:solidFill>
                <a:latin typeface="Arial" charset="0"/>
                <a:ea typeface="黑体" pitchFamily="49" charset="-122"/>
              </a:rPr>
              <a:t>2/2</a:t>
            </a:r>
            <a:r>
              <a:rPr lang="zh-CN" altLang="en-US" smtClean="0">
                <a:solidFill>
                  <a:srgbClr val="FFCC00"/>
                </a:solidFill>
                <a:latin typeface="Arial" charset="0"/>
                <a:ea typeface="黑体" pitchFamily="49" charset="-122"/>
              </a:rPr>
              <a:t>）</a:t>
            </a:r>
            <a:endParaRPr lang="en-US" altLang="zh-CN" smtClean="0">
              <a:solidFill>
                <a:srgbClr val="FFCC00"/>
              </a:solidFill>
              <a:latin typeface="Arial" charset="0"/>
              <a:ea typeface="黑体" pitchFamily="49" charset="-122"/>
            </a:endParaRPr>
          </a:p>
        </p:txBody>
      </p:sp>
      <p:sp>
        <p:nvSpPr>
          <p:cNvPr id="515075" name="Rectangle 3"/>
          <p:cNvSpPr>
            <a:spLocks noGrp="1" noChangeArrowheads="1"/>
          </p:cNvSpPr>
          <p:nvPr>
            <p:ph type="body" idx="1"/>
          </p:nvPr>
        </p:nvSpPr>
        <p:spPr>
          <a:xfrm>
            <a:off x="228600" y="1160463"/>
            <a:ext cx="8915400" cy="560387"/>
          </a:xfrm>
        </p:spPr>
        <p:txBody>
          <a:bodyPr/>
          <a:lstStyle/>
          <a:p>
            <a:pPr marL="384175" lvl="1" indent="0">
              <a:buClr>
                <a:srgbClr val="3333FF"/>
              </a:buClr>
              <a:buFont typeface="Wingdings" pitchFamily="2" charset="2"/>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kumimoji="1" lang="en-US" altLang="zh-CN" sz="2000" smtClean="0">
                <a:solidFill>
                  <a:srgbClr val="FF0066"/>
                </a:solidFill>
                <a:latin typeface="Arial" charset="0"/>
                <a:ea typeface="宋体" charset="-122"/>
              </a:rPr>
              <a:t>2.25</a:t>
            </a:r>
            <a:r>
              <a:rPr lang="en-US" altLang="zh-CN" sz="2000" smtClean="0">
                <a:solidFill>
                  <a:srgbClr val="FF0066"/>
                </a:solidFill>
                <a:latin typeface="Arial" charset="0"/>
                <a:ea typeface="宋体" charset="-122"/>
              </a:rPr>
              <a:t>】</a:t>
            </a:r>
            <a:r>
              <a:rPr lang="zh-CN" altLang="en-US" sz="2000" smtClean="0">
                <a:latin typeface="Times New Roman" pitchFamily="18" charset="0"/>
                <a:ea typeface="宋体" charset="-122"/>
              </a:rPr>
              <a:t>用</a:t>
            </a:r>
            <a:r>
              <a:rPr lang="en-US" altLang="zh-CN" sz="2000" smtClean="0">
                <a:latin typeface="Times New Roman" pitchFamily="18" charset="0"/>
                <a:ea typeface="宋体" charset="-122"/>
              </a:rPr>
              <a:t>always</a:t>
            </a:r>
            <a:r>
              <a:rPr lang="zh-CN" altLang="en-US" sz="2000" smtClean="0">
                <a:latin typeface="Times New Roman" pitchFamily="18" charset="0"/>
                <a:ea typeface="宋体" charset="-122"/>
              </a:rPr>
              <a:t>块语句产生</a:t>
            </a:r>
            <a:r>
              <a:rPr lang="en-US" altLang="zh-CN" sz="2000" smtClean="0">
                <a:latin typeface="Times New Roman" pitchFamily="18" charset="0"/>
                <a:ea typeface="宋体" charset="-122"/>
              </a:rPr>
              <a:t>T</a:t>
            </a:r>
            <a:r>
              <a:rPr lang="en-US" altLang="zh-CN" sz="2000" smtClean="0">
                <a:latin typeface="Arial" charset="0"/>
                <a:ea typeface="宋体" charset="-122"/>
              </a:rPr>
              <a:t>’</a:t>
            </a:r>
            <a:r>
              <a:rPr lang="en-US" altLang="zh-CN" sz="2000" smtClean="0">
                <a:latin typeface="Times New Roman" pitchFamily="18" charset="0"/>
                <a:ea typeface="宋体" charset="-122"/>
              </a:rPr>
              <a:t>FF</a:t>
            </a:r>
            <a:r>
              <a:rPr lang="zh-CN" altLang="en-US" sz="2000" smtClean="0">
                <a:latin typeface="Times New Roman" pitchFamily="18" charset="0"/>
                <a:ea typeface="宋体" charset="-122"/>
              </a:rPr>
              <a:t>和</a:t>
            </a:r>
            <a:r>
              <a:rPr lang="en-US" altLang="zh-CN" sz="2000" smtClean="0">
                <a:latin typeface="Times New Roman" pitchFamily="18" charset="0"/>
                <a:ea typeface="宋体" charset="-122"/>
              </a:rPr>
              <a:t>8</a:t>
            </a:r>
            <a:r>
              <a:rPr lang="zh-CN" altLang="en-US" sz="2000" smtClean="0">
                <a:latin typeface="Times New Roman" pitchFamily="18" charset="0"/>
                <a:ea typeface="宋体" charset="-122"/>
              </a:rPr>
              <a:t>位二进制计数器。</a:t>
            </a:r>
          </a:p>
        </p:txBody>
      </p:sp>
      <p:pic>
        <p:nvPicPr>
          <p:cNvPr id="515076" name="Picture 4" descr="always_demo_sc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5938" y="4724400"/>
            <a:ext cx="8305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5077" name="Picture 5" descr="always_demo_v"/>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90600" y="1549400"/>
            <a:ext cx="71628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5075"/>
                                        </p:tgtEl>
                                        <p:attrNameLst>
                                          <p:attrName>style.visibility</p:attrName>
                                        </p:attrNameLst>
                                      </p:cBhvr>
                                      <p:to>
                                        <p:strVal val="visible"/>
                                      </p:to>
                                    </p:set>
                                    <p:anim calcmode="lin" valueType="num">
                                      <p:cBhvr additive="base">
                                        <p:cTn id="7" dur="500" fill="hold"/>
                                        <p:tgtEl>
                                          <p:spTgt spid="515075"/>
                                        </p:tgtEl>
                                        <p:attrNameLst>
                                          <p:attrName>ppt_x</p:attrName>
                                        </p:attrNameLst>
                                      </p:cBhvr>
                                      <p:tavLst>
                                        <p:tav tm="0">
                                          <p:val>
                                            <p:strVal val="0-#ppt_w/2"/>
                                          </p:val>
                                        </p:tav>
                                        <p:tav tm="100000">
                                          <p:val>
                                            <p:strVal val="#ppt_x"/>
                                          </p:val>
                                        </p:tav>
                                      </p:tavLst>
                                    </p:anim>
                                    <p:anim calcmode="lin" valueType="num">
                                      <p:cBhvr additive="base">
                                        <p:cTn id="8" dur="500" fill="hold"/>
                                        <p:tgtEl>
                                          <p:spTgt spid="5150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15077"/>
                                        </p:tgtEl>
                                        <p:attrNameLst>
                                          <p:attrName>style.visibility</p:attrName>
                                        </p:attrNameLst>
                                      </p:cBhvr>
                                      <p:to>
                                        <p:strVal val="visible"/>
                                      </p:to>
                                    </p:set>
                                    <p:anim calcmode="lin" valueType="num">
                                      <p:cBhvr additive="base">
                                        <p:cTn id="12" dur="500" fill="hold"/>
                                        <p:tgtEl>
                                          <p:spTgt spid="515077"/>
                                        </p:tgtEl>
                                        <p:attrNameLst>
                                          <p:attrName>ppt_x</p:attrName>
                                        </p:attrNameLst>
                                      </p:cBhvr>
                                      <p:tavLst>
                                        <p:tav tm="0">
                                          <p:val>
                                            <p:strVal val="#ppt_x"/>
                                          </p:val>
                                        </p:tav>
                                        <p:tav tm="100000">
                                          <p:val>
                                            <p:strVal val="#ppt_x"/>
                                          </p:val>
                                        </p:tav>
                                      </p:tavLst>
                                    </p:anim>
                                    <p:anim calcmode="lin" valueType="num">
                                      <p:cBhvr additive="base">
                                        <p:cTn id="13" dur="500" fill="hold"/>
                                        <p:tgtEl>
                                          <p:spTgt spid="51507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15076"/>
                                        </p:tgtEl>
                                        <p:attrNameLst>
                                          <p:attrName>style.visibility</p:attrName>
                                        </p:attrNameLst>
                                      </p:cBhvr>
                                      <p:to>
                                        <p:strVal val="visible"/>
                                      </p:to>
                                    </p:set>
                                    <p:anim calcmode="lin" valueType="num">
                                      <p:cBhvr additive="base">
                                        <p:cTn id="18" dur="500" fill="hold"/>
                                        <p:tgtEl>
                                          <p:spTgt spid="515076"/>
                                        </p:tgtEl>
                                        <p:attrNameLst>
                                          <p:attrName>ppt_x</p:attrName>
                                        </p:attrNameLst>
                                      </p:cBhvr>
                                      <p:tavLst>
                                        <p:tav tm="0">
                                          <p:val>
                                            <p:strVal val="#ppt_x"/>
                                          </p:val>
                                        </p:tav>
                                        <p:tav tm="100000">
                                          <p:val>
                                            <p:strVal val="#ppt_x"/>
                                          </p:val>
                                        </p:tav>
                                      </p:tavLst>
                                    </p:anim>
                                    <p:anim calcmode="lin" valueType="num">
                                      <p:cBhvr additive="base">
                                        <p:cTn id="19" dur="500" fill="hold"/>
                                        <p:tgtEl>
                                          <p:spTgt spid="515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6DE17DB-5BD4-485B-BF43-546B53BFF239}" type="slidenum">
              <a:rPr lang="ko-KR" altLang="en-US" sz="1600" smtClean="0">
                <a:solidFill>
                  <a:schemeClr val="accent2"/>
                </a:solidFill>
                <a:latin typeface="Verdana" pitchFamily="34" charset="0"/>
                <a:ea typeface="Gulim" pitchFamily="34" charset="-127"/>
              </a:rPr>
              <a:pPr/>
              <a:t>58</a:t>
            </a:fld>
            <a:endParaRPr lang="en-US" altLang="ko-KR" sz="1600" smtClean="0">
              <a:solidFill>
                <a:schemeClr val="accent2"/>
              </a:solidFill>
              <a:latin typeface="Verdana" pitchFamily="34" charset="0"/>
              <a:ea typeface="Gulim" pitchFamily="34" charset="-127"/>
            </a:endParaRPr>
          </a:p>
        </p:txBody>
      </p:sp>
      <p:sp>
        <p:nvSpPr>
          <p:cNvPr id="73731"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charset="0"/>
                <a:ea typeface="黑体" pitchFamily="49" charset="-122"/>
              </a:rPr>
              <a:t>always</a:t>
            </a:r>
            <a:r>
              <a:rPr lang="zh-CN" altLang="en-US" smtClean="0">
                <a:solidFill>
                  <a:srgbClr val="FFCC00"/>
                </a:solidFill>
                <a:latin typeface="Arial" charset="0"/>
                <a:ea typeface="黑体" pitchFamily="49" charset="-122"/>
              </a:rPr>
              <a:t>块语句使用注意事项</a:t>
            </a:r>
          </a:p>
        </p:txBody>
      </p:sp>
      <p:sp>
        <p:nvSpPr>
          <p:cNvPr id="517123" name="Rectangle 3"/>
          <p:cNvSpPr>
            <a:spLocks noGrp="1" noChangeArrowheads="1"/>
          </p:cNvSpPr>
          <p:nvPr>
            <p:ph type="body" idx="1"/>
          </p:nvPr>
        </p:nvSpPr>
        <p:spPr>
          <a:xfrm>
            <a:off x="1757363" y="1096963"/>
            <a:ext cx="6845300" cy="1185862"/>
          </a:xfrm>
        </p:spPr>
        <p:txBody>
          <a:bodyPr/>
          <a:lstStyle/>
          <a:p>
            <a:pPr marL="0" indent="0">
              <a:lnSpc>
                <a:spcPct val="110000"/>
              </a:lnSpc>
              <a:spcBef>
                <a:spcPct val="0"/>
              </a:spcBef>
              <a:buClr>
                <a:srgbClr val="FF5050"/>
              </a:buClr>
              <a:buSzPct val="80000"/>
              <a:buFont typeface="Wingdings" pitchFamily="2" charset="2"/>
              <a:buNone/>
            </a:pPr>
            <a:r>
              <a:rPr lang="zh-CN" altLang="en-US" sz="2200" smtClean="0">
                <a:latin typeface="Arial" charset="0"/>
                <a:ea typeface="楷体_GB2312" pitchFamily="49" charset="-122"/>
              </a:rPr>
              <a:t>当</a:t>
            </a:r>
            <a:r>
              <a:rPr lang="en-US" altLang="zh-CN" sz="2200" smtClean="0">
                <a:latin typeface="Arial" charset="0"/>
                <a:ea typeface="楷体_GB2312" pitchFamily="49" charset="-122"/>
              </a:rPr>
              <a:t>always</a:t>
            </a:r>
            <a:r>
              <a:rPr lang="zh-CN" altLang="en-US" sz="2200" smtClean="0">
                <a:latin typeface="Arial" charset="0"/>
                <a:ea typeface="楷体_GB2312" pitchFamily="49" charset="-122"/>
              </a:rPr>
              <a:t>块有多个敏感信号时，一定要采用</a:t>
            </a:r>
            <a:r>
              <a:rPr lang="en-US" altLang="zh-CN" sz="2200" smtClean="0">
                <a:solidFill>
                  <a:srgbClr val="CC0066"/>
                </a:solidFill>
                <a:latin typeface="Arial" charset="0"/>
                <a:ea typeface="楷体_GB2312" pitchFamily="49" charset="-122"/>
              </a:rPr>
              <a:t>if - else if</a:t>
            </a:r>
            <a:r>
              <a:rPr lang="zh-CN" altLang="en-US" sz="2200" smtClean="0">
                <a:latin typeface="Arial" charset="0"/>
                <a:ea typeface="楷体_GB2312" pitchFamily="49" charset="-122"/>
              </a:rPr>
              <a:t>语句，而不能采用并列的</a:t>
            </a:r>
            <a:r>
              <a:rPr lang="en-US" altLang="zh-CN" sz="2200" smtClean="0">
                <a:latin typeface="Arial" charset="0"/>
                <a:ea typeface="楷体_GB2312" pitchFamily="49" charset="-122"/>
              </a:rPr>
              <a:t>if</a:t>
            </a:r>
            <a:r>
              <a:rPr lang="zh-CN" altLang="en-US" sz="2200" smtClean="0">
                <a:latin typeface="Arial" charset="0"/>
                <a:ea typeface="楷体_GB2312" pitchFamily="49" charset="-122"/>
              </a:rPr>
              <a:t>语句！否则易造成一个寄存器有多个时钟驱动，将出现编译错误。</a:t>
            </a:r>
          </a:p>
        </p:txBody>
      </p:sp>
      <p:sp>
        <p:nvSpPr>
          <p:cNvPr id="517125" name="Text Box 5"/>
          <p:cNvSpPr txBox="1">
            <a:spLocks noChangeArrowheads="1"/>
          </p:cNvSpPr>
          <p:nvPr/>
        </p:nvSpPr>
        <p:spPr bwMode="auto">
          <a:xfrm>
            <a:off x="1693863" y="2235200"/>
            <a:ext cx="6973887" cy="2862263"/>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spcBef>
                <a:spcPct val="0"/>
              </a:spcBef>
              <a:buClr>
                <a:srgbClr val="3333FF"/>
              </a:buClr>
              <a:buFont typeface="Wingdings" pitchFamily="2" charset="2"/>
              <a:buNone/>
              <a:defRPr/>
            </a:pPr>
            <a:r>
              <a:rPr lang="en-US" altLang="zh-CN" sz="2200" dirty="0">
                <a:solidFill>
                  <a:srgbClr val="FF0066"/>
                </a:solidFill>
              </a:rPr>
              <a:t>【</a:t>
            </a:r>
            <a:r>
              <a:rPr lang="zh-CN" altLang="en-US" sz="2200" dirty="0">
                <a:solidFill>
                  <a:srgbClr val="FF0066"/>
                </a:solidFill>
              </a:rPr>
              <a:t>例</a:t>
            </a:r>
            <a:r>
              <a:rPr lang="en-US" altLang="zh-CN" sz="2200" dirty="0">
                <a:solidFill>
                  <a:srgbClr val="FF0066"/>
                </a:solidFill>
              </a:rPr>
              <a:t>】</a:t>
            </a:r>
            <a:r>
              <a:rPr lang="zh-CN" altLang="en-US" sz="2000" dirty="0">
                <a:latin typeface="Arial" charset="0"/>
                <a:ea typeface="楷体_GB2312" pitchFamily="49" charset="-122"/>
                <a:cs typeface="Arial" charset="0"/>
              </a:rPr>
              <a:t>模为</a:t>
            </a:r>
            <a:r>
              <a:rPr lang="en-US" altLang="zh-CN" sz="2000" dirty="0">
                <a:latin typeface="Arial" charset="0"/>
                <a:ea typeface="楷体_GB2312" pitchFamily="49" charset="-122"/>
                <a:cs typeface="Arial" charset="0"/>
              </a:rPr>
              <a:t>60</a:t>
            </a:r>
            <a:r>
              <a:rPr lang="zh-CN" altLang="en-US" sz="2000" dirty="0">
                <a:latin typeface="Arial" charset="0"/>
                <a:ea typeface="楷体_GB2312" pitchFamily="49" charset="-122"/>
                <a:cs typeface="Arial" charset="0"/>
              </a:rPr>
              <a:t>的</a:t>
            </a:r>
            <a:r>
              <a:rPr lang="en-US" altLang="zh-CN" sz="2000" dirty="0">
                <a:latin typeface="Arial" charset="0"/>
                <a:ea typeface="楷体_GB2312" pitchFamily="49" charset="-122"/>
                <a:cs typeface="Arial" charset="0"/>
              </a:rPr>
              <a:t>BCD</a:t>
            </a:r>
            <a:r>
              <a:rPr lang="zh-CN" altLang="en-US" sz="2000" dirty="0">
                <a:latin typeface="Arial" charset="0"/>
                <a:ea typeface="楷体_GB2312" pitchFamily="49" charset="-122"/>
                <a:cs typeface="Arial" charset="0"/>
              </a:rPr>
              <a:t>码加法计数器（异步）</a:t>
            </a:r>
            <a:endParaRPr lang="en-US" altLang="zh-CN" sz="2000" dirty="0">
              <a:latin typeface="Times New Roman" pitchFamily="18" charset="0"/>
              <a:ea typeface="宋体" pitchFamily="2" charset="-122"/>
            </a:endParaRP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always @ </a:t>
            </a:r>
            <a:r>
              <a:rPr lang="en-US" altLang="zh-CN" sz="2000" dirty="0" err="1">
                <a:latin typeface="Times New Roman" pitchFamily="18" charset="0"/>
                <a:ea typeface="宋体" pitchFamily="2" charset="-122"/>
              </a:rPr>
              <a:t>(posedge</a:t>
            </a: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or </a:t>
            </a:r>
            <a:r>
              <a:rPr lang="en-US" altLang="zh-CN" sz="2000" dirty="0" err="1">
                <a:latin typeface="Times New Roman" pitchFamily="18" charset="0"/>
                <a:ea typeface="宋体" pitchFamily="2" charset="-122"/>
              </a:rPr>
              <a:t>posedge</a:t>
            </a:r>
            <a:r>
              <a:rPr lang="en-US" altLang="zh-CN" sz="2000" dirty="0">
                <a:latin typeface="Times New Roman" pitchFamily="18" charset="0"/>
                <a:ea typeface="宋体" pitchFamily="2" charset="-122"/>
              </a:rPr>
              <a:t> reset or </a:t>
            </a:r>
            <a:r>
              <a:rPr lang="en-US" altLang="zh-CN" sz="2000" dirty="0" err="1">
                <a:latin typeface="Times New Roman" pitchFamily="18" charset="0"/>
                <a:ea typeface="宋体" pitchFamily="2" charset="-122"/>
              </a:rPr>
              <a:t>posedge</a:t>
            </a:r>
            <a:r>
              <a:rPr lang="en-US" altLang="zh-CN" sz="2000" dirty="0">
                <a:latin typeface="Times New Roman" pitchFamily="18" charset="0"/>
                <a:ea typeface="宋体" pitchFamily="2" charset="-122"/>
              </a:rPr>
              <a:t> load)</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a:t>
            </a:r>
            <a:r>
              <a:rPr lang="en-US" altLang="zh-CN" sz="2000" dirty="0">
                <a:solidFill>
                  <a:srgbClr val="E43600"/>
                </a:solidFill>
                <a:latin typeface="Times New Roman" pitchFamily="18" charset="0"/>
                <a:ea typeface="宋体" pitchFamily="2" charset="-122"/>
              </a:rPr>
              <a:t>begin</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if (reset)  </a:t>
            </a:r>
            <a:r>
              <a:rPr lang="en-US" altLang="zh-CN" sz="2000" dirty="0" err="1">
                <a:latin typeface="Times New Roman" pitchFamily="18" charset="0"/>
                <a:ea typeface="宋体" pitchFamily="2" charset="-122"/>
              </a:rPr>
              <a:t>qout</a:t>
            </a:r>
            <a:r>
              <a:rPr lang="en-US" altLang="zh-CN" sz="2000" dirty="0">
                <a:latin typeface="Times New Roman" pitchFamily="18" charset="0"/>
                <a:ea typeface="宋体" pitchFamily="2" charset="-122"/>
              </a:rPr>
              <a:t> =8’h00;           //</a:t>
            </a:r>
            <a:r>
              <a:rPr lang="zh-CN" altLang="en-US" sz="2000" dirty="0">
                <a:latin typeface="Times New Roman" pitchFamily="18" charset="0"/>
                <a:ea typeface="宋体" pitchFamily="2" charset="-122"/>
              </a:rPr>
              <a:t>异步清零</a:t>
            </a:r>
          </a:p>
          <a:p>
            <a:pPr eaLnBrk="1" hangingPunct="1">
              <a:lnSpc>
                <a:spcPct val="90000"/>
              </a:lnSpc>
              <a:spcBef>
                <a:spcPct val="0"/>
              </a:spcBef>
              <a:buClr>
                <a:srgbClr val="3333FF"/>
              </a:buClr>
              <a:buFont typeface="Wingdings" pitchFamily="2" charset="2"/>
              <a:buNone/>
              <a:defRPr/>
            </a:pPr>
            <a:r>
              <a:rPr lang="en-US" altLang="zh-CN" sz="2000" dirty="0">
                <a:solidFill>
                  <a:srgbClr val="FF3399"/>
                </a:solidFill>
                <a:latin typeface="Times New Roman" pitchFamily="18" charset="0"/>
                <a:ea typeface="宋体" pitchFamily="2" charset="-122"/>
              </a:rPr>
              <a:t>      else if</a:t>
            </a:r>
            <a:r>
              <a:rPr lang="en-US" altLang="zh-CN" sz="2000" dirty="0">
                <a:latin typeface="Times New Roman" pitchFamily="18" charset="0"/>
                <a:ea typeface="宋体" pitchFamily="2" charset="-122"/>
              </a:rPr>
              <a:t> (load)	</a:t>
            </a:r>
            <a:r>
              <a:rPr lang="en-US" altLang="zh-CN" sz="2000" dirty="0" err="1">
                <a:latin typeface="Times New Roman" pitchFamily="18" charset="0"/>
                <a:ea typeface="宋体" pitchFamily="2" charset="-122"/>
              </a:rPr>
              <a:t>qout</a:t>
            </a:r>
            <a:r>
              <a:rPr lang="en-US" altLang="zh-CN" sz="2000" dirty="0">
                <a:latin typeface="Times New Roman" pitchFamily="18" charset="0"/>
                <a:ea typeface="宋体" pitchFamily="2" charset="-122"/>
              </a:rPr>
              <a:t> = data;     // </a:t>
            </a:r>
            <a:r>
              <a:rPr lang="zh-CN" altLang="en-US" sz="2000" dirty="0">
                <a:latin typeface="Times New Roman" pitchFamily="18" charset="0"/>
                <a:ea typeface="宋体" pitchFamily="2" charset="-122"/>
              </a:rPr>
              <a:t>异步置数         </a:t>
            </a:r>
            <a:endParaRPr lang="en-US" altLang="zh-CN" sz="2000" dirty="0">
              <a:latin typeface="Times New Roman" pitchFamily="18" charset="0"/>
              <a:ea typeface="宋体" pitchFamily="2" charset="-122"/>
            </a:endParaRP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else </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begin</a:t>
            </a: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if (</a:t>
            </a:r>
            <a:r>
              <a:rPr lang="en-US" altLang="zh-CN" sz="2000" dirty="0" err="1">
                <a:latin typeface="Times New Roman" pitchFamily="18" charset="0"/>
                <a:ea typeface="宋体" pitchFamily="2" charset="-122"/>
              </a:rPr>
              <a:t>cin</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 </a:t>
            </a:r>
            <a:r>
              <a:rPr lang="zh-CN" altLang="en-US" sz="2000" dirty="0">
                <a:latin typeface="Times New Roman" pitchFamily="18" charset="0"/>
                <a:ea typeface="宋体" pitchFamily="2" charset="-122"/>
              </a:rPr>
              <a:t>若</a:t>
            </a:r>
            <a:r>
              <a:rPr lang="en-US" altLang="zh-CN" sz="2000" dirty="0" err="1">
                <a:latin typeface="Times New Roman" pitchFamily="18" charset="0"/>
                <a:ea typeface="宋体" pitchFamily="2" charset="-122"/>
              </a:rPr>
              <a:t>cin</a:t>
            </a:r>
            <a:r>
              <a:rPr lang="en-US" altLang="zh-CN" sz="2000" dirty="0">
                <a:latin typeface="Times New Roman" pitchFamily="18" charset="0"/>
                <a:ea typeface="宋体" pitchFamily="2" charset="-122"/>
              </a:rPr>
              <a:t> = 1</a:t>
            </a:r>
            <a:r>
              <a:rPr lang="zh-CN" altLang="en-US" sz="2000" dirty="0">
                <a:latin typeface="Times New Roman" pitchFamily="18" charset="0"/>
                <a:ea typeface="宋体" pitchFamily="2" charset="-122"/>
              </a:rPr>
              <a:t>，执行加</a:t>
            </a:r>
            <a:r>
              <a:rPr lang="en-US" altLang="zh-CN" sz="2000" dirty="0">
                <a:latin typeface="Times New Roman" pitchFamily="18" charset="0"/>
                <a:ea typeface="宋体" pitchFamily="2" charset="-122"/>
              </a:rPr>
              <a:t>1</a:t>
            </a:r>
            <a:r>
              <a:rPr lang="zh-CN" altLang="en-US" sz="2000" dirty="0">
                <a:latin typeface="Times New Roman" pitchFamily="18" charset="0"/>
                <a:ea typeface="宋体" pitchFamily="2" charset="-122"/>
              </a:rPr>
              <a:t>计数；否则</a:t>
            </a:r>
            <a:r>
              <a:rPr lang="en-US" altLang="zh-CN" sz="2000" dirty="0" err="1">
                <a:latin typeface="Times New Roman" pitchFamily="18" charset="0"/>
                <a:ea typeface="宋体" pitchFamily="2" charset="-122"/>
              </a:rPr>
              <a:t>qout</a:t>
            </a:r>
            <a:r>
              <a:rPr lang="zh-CN" altLang="en-US" sz="2000" dirty="0">
                <a:latin typeface="Times New Roman" pitchFamily="18" charset="0"/>
                <a:ea typeface="宋体" pitchFamily="2" charset="-122"/>
              </a:rPr>
              <a:t>保持不变</a:t>
            </a:r>
            <a:endParaRPr lang="en-US" altLang="zh-CN" sz="2000" dirty="0">
              <a:latin typeface="Times New Roman" pitchFamily="18" charset="0"/>
              <a:ea typeface="宋体" pitchFamily="2" charset="-122"/>
            </a:endParaRPr>
          </a:p>
          <a:p>
            <a:pPr eaLnBrk="1" hangingPunct="1">
              <a:lnSpc>
                <a:spcPct val="90000"/>
              </a:lnSpc>
              <a:spcBef>
                <a:spcPct val="0"/>
              </a:spcBef>
              <a:buClr>
                <a:srgbClr val="3333FF"/>
              </a:buClr>
              <a:buFont typeface="Wingdings" pitchFamily="2" charset="2"/>
              <a:buNone/>
              <a:defRPr/>
            </a:pP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a:solidFill>
                  <a:srgbClr val="E43600"/>
                </a:solidFill>
                <a:latin typeface="Times New Roman" pitchFamily="18" charset="0"/>
                <a:ea typeface="宋体" pitchFamily="2" charset="-122"/>
              </a:rPr>
              <a:t>end</a:t>
            </a:r>
            <a:r>
              <a:rPr lang="en-US" altLang="zh-CN" sz="2000" dirty="0">
                <a:latin typeface="Times New Roman" pitchFamily="18" charset="0"/>
                <a:ea typeface="宋体" pitchFamily="2" charset="-122"/>
              </a:rPr>
              <a:t>  </a:t>
            </a:r>
          </a:p>
        </p:txBody>
      </p:sp>
      <p:sp>
        <p:nvSpPr>
          <p:cNvPr id="517127" name="AutoShape 7"/>
          <p:cNvSpPr>
            <a:spLocks noChangeArrowheads="1"/>
          </p:cNvSpPr>
          <p:nvPr/>
        </p:nvSpPr>
        <p:spPr bwMode="auto">
          <a:xfrm>
            <a:off x="252413" y="3551238"/>
            <a:ext cx="1319212" cy="685800"/>
          </a:xfrm>
          <a:prstGeom prst="wedgeRoundRectCallout">
            <a:avLst>
              <a:gd name="adj1" fmla="val 90917"/>
              <a:gd name="adj2" fmla="val -56481"/>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千万别写成</a:t>
            </a:r>
            <a:r>
              <a:rPr lang="en-US" altLang="zh-CN" sz="2000">
                <a:solidFill>
                  <a:srgbClr val="CC3300"/>
                </a:solidFill>
                <a:latin typeface="Arial" charset="0"/>
                <a:ea typeface="楷体_GB2312" pitchFamily="49" charset="-122"/>
              </a:rPr>
              <a:t>if</a:t>
            </a:r>
            <a:r>
              <a:rPr lang="zh-CN" altLang="en-US" sz="2000">
                <a:latin typeface="Arial" charset="0"/>
                <a:ea typeface="楷体_GB2312" pitchFamily="49" charset="-122"/>
              </a:rPr>
              <a:t>哦！</a:t>
            </a:r>
          </a:p>
        </p:txBody>
      </p:sp>
      <p:sp>
        <p:nvSpPr>
          <p:cNvPr id="517129" name="AutoShape 9"/>
          <p:cNvSpPr>
            <a:spLocks noChangeArrowheads="1"/>
          </p:cNvSpPr>
          <p:nvPr/>
        </p:nvSpPr>
        <p:spPr bwMode="auto">
          <a:xfrm rot="-765681">
            <a:off x="130175" y="1503363"/>
            <a:ext cx="1771650" cy="800100"/>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sz="2600">
                <a:solidFill>
                  <a:srgbClr val="800000"/>
                </a:solidFill>
                <a:effectLst>
                  <a:outerShdw blurRad="38100" dist="38100" dir="2700000" algn="tl">
                    <a:srgbClr val="000000"/>
                  </a:outerShdw>
                </a:effectLst>
                <a:latin typeface="Times New Roman" pitchFamily="18" charset="0"/>
                <a:ea typeface="华文楷体" pitchFamily="2" charset="-122"/>
              </a:rPr>
              <a:t>注意</a:t>
            </a:r>
          </a:p>
        </p:txBody>
      </p:sp>
      <p:sp>
        <p:nvSpPr>
          <p:cNvPr id="2256903" name="Rectangle 7"/>
          <p:cNvSpPr>
            <a:spLocks noChangeArrowheads="1"/>
          </p:cNvSpPr>
          <p:nvPr/>
        </p:nvSpPr>
        <p:spPr bwMode="auto">
          <a:xfrm>
            <a:off x="919163" y="5254625"/>
            <a:ext cx="7696200" cy="12096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marL="263525" indent="-263525">
              <a:spcBef>
                <a:spcPct val="0"/>
              </a:spcBef>
              <a:buClr>
                <a:schemeClr val="hlink"/>
              </a:buClr>
              <a:buFont typeface="Wingdings" pitchFamily="2" charset="2"/>
              <a:buChar char="v"/>
            </a:pPr>
            <a:r>
              <a:rPr lang="en-US" altLang="zh-CN" sz="2200">
                <a:latin typeface="Arial" charset="0"/>
                <a:ea typeface="楷体_GB2312" pitchFamily="49" charset="-122"/>
                <a:cs typeface="Arial" charset="0"/>
              </a:rPr>
              <a:t>always</a:t>
            </a:r>
            <a:r>
              <a:rPr lang="zh-CN" altLang="en-US" sz="2200">
                <a:latin typeface="Arial" charset="0"/>
                <a:ea typeface="楷体_GB2312" pitchFamily="49" charset="-122"/>
                <a:cs typeface="Arial" charset="0"/>
              </a:rPr>
              <a:t>块语句中被赋值的变量一定要事先声明为</a:t>
            </a:r>
            <a:r>
              <a:rPr lang="en-US" altLang="zh-CN" sz="2200">
                <a:latin typeface="Arial" charset="0"/>
                <a:ea typeface="楷体_GB2312" pitchFamily="49" charset="-122"/>
                <a:cs typeface="Arial" charset="0"/>
              </a:rPr>
              <a:t>reg</a:t>
            </a:r>
            <a:r>
              <a:rPr lang="zh-CN" altLang="en-US" sz="2200">
                <a:latin typeface="Arial" charset="0"/>
                <a:ea typeface="楷体_GB2312" pitchFamily="49" charset="-122"/>
                <a:cs typeface="Arial" charset="0"/>
              </a:rPr>
              <a:t>型变量！若为输出信号，可以在一行中声明：</a:t>
            </a:r>
            <a:endParaRPr lang="en-US" altLang="zh-CN" sz="2200">
              <a:latin typeface="Arial" charset="0"/>
              <a:ea typeface="楷体_GB2312" pitchFamily="49" charset="-122"/>
              <a:cs typeface="Arial" charset="0"/>
            </a:endParaRPr>
          </a:p>
          <a:p>
            <a:pPr marL="263525" indent="-263525">
              <a:spcBef>
                <a:spcPct val="0"/>
              </a:spcBef>
              <a:buClr>
                <a:schemeClr val="hlink"/>
              </a:buClr>
              <a:buFont typeface="Wingdings" pitchFamily="2" charset="2"/>
              <a:buNone/>
            </a:pPr>
            <a:r>
              <a:rPr lang="en-US" altLang="zh-CN" sz="2200">
                <a:latin typeface="Arial" charset="0"/>
                <a:ea typeface="楷体_GB2312" pitchFamily="49" charset="-122"/>
                <a:cs typeface="Arial" charset="0"/>
              </a:rPr>
              <a:t>    output </a:t>
            </a:r>
            <a:r>
              <a:rPr lang="en-US" altLang="zh-CN" sz="2200">
                <a:solidFill>
                  <a:srgbClr val="FF0066"/>
                </a:solidFill>
                <a:latin typeface="Arial" charset="0"/>
                <a:ea typeface="楷体_GB2312" pitchFamily="49" charset="-122"/>
                <a:cs typeface="Arial" charset="0"/>
              </a:rPr>
              <a:t>reg[7:0]</a:t>
            </a:r>
            <a:r>
              <a:rPr lang="en-US" altLang="zh-CN" sz="2200">
                <a:latin typeface="Arial" charset="0"/>
                <a:ea typeface="楷体_GB2312" pitchFamily="49" charset="-122"/>
                <a:cs typeface="Arial" charset="0"/>
              </a:rPr>
              <a:t> qout; </a:t>
            </a:r>
            <a:endParaRPr lang="zh-CN" altLang="en-US" sz="2200">
              <a:latin typeface="Arial" charset="0"/>
              <a:ea typeface="楷体_GB2312" pitchFamily="49" charset="-122"/>
              <a:cs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17129"/>
                                        </p:tgtEl>
                                        <p:attrNameLst>
                                          <p:attrName>style.visibility</p:attrName>
                                        </p:attrNameLst>
                                      </p:cBhvr>
                                      <p:to>
                                        <p:strVal val="visible"/>
                                      </p:to>
                                    </p:set>
                                    <p:anim calcmode="lin" valueType="num">
                                      <p:cBhvr>
                                        <p:cTn id="7" dur="500" fill="hold"/>
                                        <p:tgtEl>
                                          <p:spTgt spid="517129"/>
                                        </p:tgtEl>
                                        <p:attrNameLst>
                                          <p:attrName>ppt_w</p:attrName>
                                        </p:attrNameLst>
                                      </p:cBhvr>
                                      <p:tavLst>
                                        <p:tav tm="0">
                                          <p:val>
                                            <p:strVal val="4/3*#ppt_w"/>
                                          </p:val>
                                        </p:tav>
                                        <p:tav tm="100000">
                                          <p:val>
                                            <p:strVal val="#ppt_w"/>
                                          </p:val>
                                        </p:tav>
                                      </p:tavLst>
                                    </p:anim>
                                    <p:anim calcmode="lin" valueType="num">
                                      <p:cBhvr>
                                        <p:cTn id="8" dur="500" fill="hold"/>
                                        <p:tgtEl>
                                          <p:spTgt spid="517129"/>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7123"/>
                                        </p:tgtEl>
                                        <p:attrNameLst>
                                          <p:attrName>style.visibility</p:attrName>
                                        </p:attrNameLst>
                                      </p:cBhvr>
                                      <p:to>
                                        <p:strVal val="visible"/>
                                      </p:to>
                                    </p:set>
                                    <p:anim calcmode="lin" valueType="num">
                                      <p:cBhvr additive="base">
                                        <p:cTn id="12" dur="500" fill="hold"/>
                                        <p:tgtEl>
                                          <p:spTgt spid="517123"/>
                                        </p:tgtEl>
                                        <p:attrNameLst>
                                          <p:attrName>ppt_x</p:attrName>
                                        </p:attrNameLst>
                                      </p:cBhvr>
                                      <p:tavLst>
                                        <p:tav tm="0">
                                          <p:val>
                                            <p:strVal val="1+#ppt_w/2"/>
                                          </p:val>
                                        </p:tav>
                                        <p:tav tm="100000">
                                          <p:val>
                                            <p:strVal val="#ppt_x"/>
                                          </p:val>
                                        </p:tav>
                                      </p:tavLst>
                                    </p:anim>
                                    <p:anim calcmode="lin" valueType="num">
                                      <p:cBhvr additive="base">
                                        <p:cTn id="13" dur="500" fill="hold"/>
                                        <p:tgtEl>
                                          <p:spTgt spid="5171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7125"/>
                                        </p:tgtEl>
                                        <p:attrNameLst>
                                          <p:attrName>style.visibility</p:attrName>
                                        </p:attrNameLst>
                                      </p:cBhvr>
                                      <p:to>
                                        <p:strVal val="visible"/>
                                      </p:to>
                                    </p:set>
                                    <p:anim calcmode="lin" valueType="num">
                                      <p:cBhvr additive="base">
                                        <p:cTn id="18" dur="500" fill="hold"/>
                                        <p:tgtEl>
                                          <p:spTgt spid="517125"/>
                                        </p:tgtEl>
                                        <p:attrNameLst>
                                          <p:attrName>ppt_x</p:attrName>
                                        </p:attrNameLst>
                                      </p:cBhvr>
                                      <p:tavLst>
                                        <p:tav tm="0">
                                          <p:val>
                                            <p:strVal val="#ppt_x"/>
                                          </p:val>
                                        </p:tav>
                                        <p:tav tm="100000">
                                          <p:val>
                                            <p:strVal val="#ppt_x"/>
                                          </p:val>
                                        </p:tav>
                                      </p:tavLst>
                                    </p:anim>
                                    <p:anim calcmode="lin" valueType="num">
                                      <p:cBhvr additive="base">
                                        <p:cTn id="19" dur="500" fill="hold"/>
                                        <p:tgtEl>
                                          <p:spTgt spid="51712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127"/>
                                        </p:tgtEl>
                                        <p:attrNameLst>
                                          <p:attrName>style.visibility</p:attrName>
                                        </p:attrNameLst>
                                      </p:cBhvr>
                                      <p:to>
                                        <p:strVal val="visible"/>
                                      </p:to>
                                    </p:set>
                                    <p:animEffect transition="in" filter="dissolve">
                                      <p:cBhvr>
                                        <p:cTn id="24" dur="500"/>
                                        <p:tgtEl>
                                          <p:spTgt spid="5171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256903"/>
                                        </p:tgtEl>
                                        <p:attrNameLst>
                                          <p:attrName>style.visibility</p:attrName>
                                        </p:attrNameLst>
                                      </p:cBhvr>
                                      <p:to>
                                        <p:strVal val="visible"/>
                                      </p:to>
                                    </p:set>
                                    <p:anim calcmode="lin" valueType="num">
                                      <p:cBhvr>
                                        <p:cTn id="29" dur="500" fill="hold"/>
                                        <p:tgtEl>
                                          <p:spTgt spid="2256903"/>
                                        </p:tgtEl>
                                        <p:attrNameLst>
                                          <p:attrName>ppt_w</p:attrName>
                                        </p:attrNameLst>
                                      </p:cBhvr>
                                      <p:tavLst>
                                        <p:tav tm="0">
                                          <p:val>
                                            <p:fltVal val="0"/>
                                          </p:val>
                                        </p:tav>
                                        <p:tav tm="100000">
                                          <p:val>
                                            <p:strVal val="#ppt_w"/>
                                          </p:val>
                                        </p:tav>
                                      </p:tavLst>
                                    </p:anim>
                                    <p:anim calcmode="lin" valueType="num">
                                      <p:cBhvr>
                                        <p:cTn id="30" dur="500" fill="hold"/>
                                        <p:tgtEl>
                                          <p:spTgt spid="22569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utoUpdateAnimBg="0"/>
      <p:bldP spid="517125" grpId="0" animBg="1" autoUpdateAnimBg="0"/>
      <p:bldP spid="517127" grpId="0" animBg="1"/>
      <p:bldP spid="517129" grpId="0" animBg="1" autoUpdateAnimBg="0"/>
      <p:bldP spid="22569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0317834-0E5F-444E-9AD4-D99C9F783A15}" type="slidenum">
              <a:rPr lang="ko-KR" altLang="en-US" sz="1600" smtClean="0">
                <a:solidFill>
                  <a:schemeClr val="accent2"/>
                </a:solidFill>
                <a:latin typeface="Verdana" pitchFamily="34" charset="0"/>
                <a:ea typeface="Gulim" pitchFamily="34" charset="-127"/>
              </a:rPr>
              <a:pPr/>
              <a:t>59</a:t>
            </a:fld>
            <a:endParaRPr lang="en-US" altLang="ko-KR" sz="1600" smtClean="0">
              <a:solidFill>
                <a:schemeClr val="accent2"/>
              </a:solidFill>
              <a:latin typeface="Verdana" pitchFamily="34" charset="0"/>
              <a:ea typeface="Gulim" pitchFamily="34" charset="-127"/>
            </a:endParaRPr>
          </a:p>
        </p:txBody>
      </p:sp>
      <p:sp>
        <p:nvSpPr>
          <p:cNvPr id="519170" name="Rectangle 2"/>
          <p:cNvSpPr>
            <a:spLocks noGrp="1" noChangeArrowheads="1"/>
          </p:cNvSpPr>
          <p:nvPr>
            <p:ph type="title"/>
          </p:nvPr>
        </p:nvSpPr>
        <p:spPr>
          <a:xfrm>
            <a:off x="1695450" y="230188"/>
            <a:ext cx="7772400" cy="677862"/>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initial</a:t>
            </a:r>
            <a:r>
              <a:rPr lang="zh-CN" altLang="en-US" smtClean="0">
                <a:solidFill>
                  <a:srgbClr val="FFCC00"/>
                </a:solidFill>
                <a:latin typeface="Arial" charset="0"/>
                <a:ea typeface="黑体" pitchFamily="49" charset="-122"/>
              </a:rPr>
              <a:t>语句</a:t>
            </a:r>
          </a:p>
        </p:txBody>
      </p:sp>
      <p:sp>
        <p:nvSpPr>
          <p:cNvPr id="74756" name="Rectangle 3"/>
          <p:cNvSpPr>
            <a:spLocks noGrp="1" noChangeArrowheads="1"/>
          </p:cNvSpPr>
          <p:nvPr>
            <p:ph type="body" idx="1"/>
          </p:nvPr>
        </p:nvSpPr>
        <p:spPr>
          <a:xfrm>
            <a:off x="242888" y="1344613"/>
            <a:ext cx="6399212" cy="749300"/>
          </a:xfrm>
        </p:spPr>
        <p:txBody>
          <a:bodyPr/>
          <a:lstStyle/>
          <a:p>
            <a:pPr>
              <a:lnSpc>
                <a:spcPct val="110000"/>
              </a:lnSpc>
              <a:spcBef>
                <a:spcPct val="0"/>
              </a:spcBef>
            </a:pPr>
            <a:r>
              <a:rPr kumimoji="1" lang="en-US" altLang="zh-CN" sz="2000" smtClean="0">
                <a:latin typeface="Arial" charset="0"/>
                <a:ea typeface="楷体_GB2312" pitchFamily="49" charset="-122"/>
              </a:rPr>
              <a:t>initial</a:t>
            </a:r>
            <a:r>
              <a:rPr kumimoji="1" lang="zh-CN" altLang="en-US" sz="2000" smtClean="0">
                <a:latin typeface="Arial" charset="0"/>
                <a:ea typeface="楷体_GB2312" pitchFamily="49" charset="-122"/>
              </a:rPr>
              <a:t>语句是面向模拟仿真的过程语句，通常不能被逻辑综合工具支持。</a:t>
            </a:r>
            <a:r>
              <a:rPr kumimoji="1" lang="en-US" altLang="zh-CN" sz="2000" smtClean="0">
                <a:latin typeface="Arial" charset="0"/>
                <a:ea typeface="楷体_GB2312" pitchFamily="49" charset="-122"/>
              </a:rPr>
              <a:t>initial</a:t>
            </a:r>
            <a:r>
              <a:rPr kumimoji="1" lang="zh-CN" altLang="en-US" sz="2000" smtClean="0">
                <a:latin typeface="Arial" charset="0"/>
                <a:ea typeface="楷体_GB2312" pitchFamily="49" charset="-122"/>
              </a:rPr>
              <a:t>块内的语句仅执行一次。</a:t>
            </a:r>
          </a:p>
        </p:txBody>
      </p:sp>
      <p:sp>
        <p:nvSpPr>
          <p:cNvPr id="519172" name="Text Box 4"/>
          <p:cNvSpPr txBox="1">
            <a:spLocks noChangeArrowheads="1"/>
          </p:cNvSpPr>
          <p:nvPr/>
        </p:nvSpPr>
        <p:spPr bwMode="auto">
          <a:xfrm>
            <a:off x="1554163" y="2533650"/>
            <a:ext cx="1825625" cy="2295525"/>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initial</a:t>
            </a:r>
          </a:p>
          <a:p>
            <a:pPr>
              <a:spcBef>
                <a:spcPct val="0"/>
              </a:spcBef>
              <a:buClrTx/>
              <a:buFontTx/>
              <a:buNone/>
            </a:pPr>
            <a:r>
              <a:rPr lang="en-US" altLang="zh-CN"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r>
              <a:rPr lang="zh-CN" altLang="en-US" sz="2000">
                <a:latin typeface="Arial" charset="0"/>
              </a:rPr>
              <a:t>语句</a:t>
            </a:r>
            <a:r>
              <a:rPr lang="en-US" altLang="zh-CN" sz="2000">
                <a:latin typeface="Arial" charset="0"/>
              </a:rPr>
              <a:t>1</a:t>
            </a:r>
            <a:r>
              <a:rPr lang="zh-CN" altLang="en-US" sz="2000">
                <a:latin typeface="Arial" charset="0"/>
              </a:rPr>
              <a:t>；</a:t>
            </a:r>
          </a:p>
          <a:p>
            <a:pPr algn="l">
              <a:lnSpc>
                <a:spcPct val="100000"/>
              </a:lnSpc>
              <a:spcBef>
                <a:spcPct val="0"/>
              </a:spcBef>
              <a:buClrTx/>
              <a:buFontTx/>
              <a:buNone/>
            </a:pPr>
            <a:r>
              <a:rPr lang="zh-CN" altLang="en-US" sz="2000">
                <a:latin typeface="Arial" charset="0"/>
              </a:rPr>
              <a:t>        语句</a:t>
            </a:r>
            <a:r>
              <a:rPr lang="en-US" altLang="zh-CN" sz="2000">
                <a:latin typeface="Arial" charset="0"/>
              </a:rPr>
              <a:t>2</a:t>
            </a:r>
            <a:r>
              <a:rPr lang="zh-CN" altLang="en-US" sz="2000">
                <a:latin typeface="Arial" charset="0"/>
              </a:rPr>
              <a:t>；</a:t>
            </a:r>
          </a:p>
          <a:p>
            <a:pPr algn="l">
              <a:lnSpc>
                <a:spcPct val="100000"/>
              </a:lnSpc>
              <a:spcBef>
                <a:spcPct val="0"/>
              </a:spcBef>
              <a:buClrTx/>
              <a:buFontTx/>
              <a:buNone/>
            </a:pPr>
            <a:r>
              <a:rPr lang="zh-CN" altLang="en-US" sz="2000">
                <a:latin typeface="Arial" charset="0"/>
              </a:rPr>
              <a:t>         </a:t>
            </a:r>
            <a:r>
              <a:rPr lang="en-US" altLang="zh-CN" sz="2000">
                <a:latin typeface="Arial" charset="0"/>
              </a:rPr>
              <a:t>……</a:t>
            </a:r>
          </a:p>
          <a:p>
            <a:pPr algn="l">
              <a:lnSpc>
                <a:spcPct val="100000"/>
              </a:lnSpc>
              <a:spcBef>
                <a:spcPct val="0"/>
              </a:spcBef>
              <a:buClrTx/>
              <a:buFontTx/>
              <a:buNone/>
            </a:pPr>
            <a:r>
              <a:rPr lang="en-US" altLang="zh-CN" sz="2000">
                <a:latin typeface="Arial" charset="0"/>
              </a:rPr>
              <a:t>         </a:t>
            </a:r>
            <a:r>
              <a:rPr lang="zh-CN" altLang="en-US" sz="2000">
                <a:latin typeface="Arial" charset="0"/>
              </a:rPr>
              <a:t>语句</a:t>
            </a:r>
            <a:r>
              <a:rPr lang="en-US" altLang="zh-CN" sz="2000">
                <a:latin typeface="Arial" charset="0"/>
              </a:rPr>
              <a:t>n</a:t>
            </a:r>
            <a:r>
              <a:rPr lang="zh-CN" altLang="en-US" sz="2000">
                <a:latin typeface="Arial" charset="0"/>
              </a:rPr>
              <a:t>；</a:t>
            </a:r>
          </a:p>
          <a:p>
            <a:pPr algn="l">
              <a:lnSpc>
                <a:spcPct val="100000"/>
              </a:lnSpc>
              <a:spcBef>
                <a:spcPct val="0"/>
              </a:spcBef>
              <a:buClrTx/>
              <a:buFontTx/>
              <a:buNone/>
            </a:pPr>
            <a:r>
              <a:rPr lang="zh-CN" altLang="en-US" sz="2000">
                <a:latin typeface="Arial" charset="0"/>
              </a:rPr>
              <a:t>    </a:t>
            </a:r>
            <a:r>
              <a:rPr lang="en-US" altLang="zh-CN" sz="2000">
                <a:solidFill>
                  <a:srgbClr val="FF6600"/>
                </a:solidFill>
                <a:latin typeface="Arial" charset="0"/>
              </a:rPr>
              <a:t>end</a:t>
            </a:r>
            <a:endParaRPr lang="en-US" altLang="zh-CN" sz="2000">
              <a:latin typeface="Arial" charset="0"/>
            </a:endParaRPr>
          </a:p>
        </p:txBody>
      </p:sp>
      <p:sp>
        <p:nvSpPr>
          <p:cNvPr id="519173" name="AutoShape 5"/>
          <p:cNvSpPr>
            <a:spLocks noChangeArrowheads="1"/>
          </p:cNvSpPr>
          <p:nvPr/>
        </p:nvSpPr>
        <p:spPr bwMode="auto">
          <a:xfrm>
            <a:off x="3116263" y="849313"/>
            <a:ext cx="2735262" cy="468312"/>
          </a:xfrm>
          <a:prstGeom prst="wedgeRectCallout">
            <a:avLst>
              <a:gd name="adj1" fmla="val -58819"/>
              <a:gd name="adj2" fmla="val -81185"/>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en-US" altLang="zh-CN" sz="2000">
                <a:latin typeface="Arial" charset="0"/>
                <a:ea typeface="楷体_GB2312" pitchFamily="49" charset="-122"/>
              </a:rPr>
              <a:t>Quartus Ⅱ</a:t>
            </a:r>
            <a:r>
              <a:rPr kumimoji="1" lang="zh-CN" altLang="en-US" sz="2000">
                <a:latin typeface="楷体_GB2312" pitchFamily="49" charset="-122"/>
                <a:ea typeface="楷体_GB2312" pitchFamily="49" charset="-122"/>
              </a:rPr>
              <a:t>不支持！</a:t>
            </a:r>
          </a:p>
        </p:txBody>
      </p:sp>
      <p:sp>
        <p:nvSpPr>
          <p:cNvPr id="519174" name="Rectangle 6"/>
          <p:cNvSpPr>
            <a:spLocks noChangeArrowheads="1"/>
          </p:cNvSpPr>
          <p:nvPr/>
        </p:nvSpPr>
        <p:spPr bwMode="auto">
          <a:xfrm>
            <a:off x="396875" y="262890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519175" name="Rectangle 7"/>
          <p:cNvSpPr>
            <a:spLocks noChangeArrowheads="1"/>
          </p:cNvSpPr>
          <p:nvPr/>
        </p:nvSpPr>
        <p:spPr bwMode="auto">
          <a:xfrm>
            <a:off x="3765550" y="2036763"/>
            <a:ext cx="5378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spcBef>
                <a:spcPct val="0"/>
              </a:spcBef>
              <a:buClrTx/>
              <a:buFontTx/>
              <a:buNone/>
            </a:pPr>
            <a:r>
              <a:rPr lang="zh-CN" altLang="en-US"/>
              <a:t> </a:t>
            </a:r>
            <a:r>
              <a:rPr lang="en-US" altLang="zh-CN" sz="2200">
                <a:solidFill>
                  <a:srgbClr val="FF0066"/>
                </a:solidFill>
              </a:rPr>
              <a:t>【</a:t>
            </a:r>
            <a:r>
              <a:rPr lang="zh-CN" altLang="en-US" sz="2200">
                <a:solidFill>
                  <a:srgbClr val="FF0066"/>
                </a:solidFill>
              </a:rPr>
              <a:t>例</a:t>
            </a:r>
            <a:r>
              <a:rPr kumimoji="1" lang="en-US" altLang="zh-CN" sz="2000">
                <a:solidFill>
                  <a:srgbClr val="FF0066"/>
                </a:solidFill>
                <a:latin typeface="Arial" charset="0"/>
              </a:rPr>
              <a:t>2.26</a:t>
            </a:r>
            <a:r>
              <a:rPr lang="en-US" altLang="zh-CN" sz="2200">
                <a:solidFill>
                  <a:srgbClr val="FF0066"/>
                </a:solidFill>
              </a:rPr>
              <a:t>】</a:t>
            </a:r>
            <a:r>
              <a:rPr kumimoji="1" lang="zh-CN" altLang="en-US" sz="2200"/>
              <a:t>对各变量进行初始化</a:t>
            </a:r>
            <a:r>
              <a:rPr kumimoji="1" lang="zh-CN" altLang="en-US" sz="2200">
                <a:latin typeface="Tahoma" pitchFamily="34" charset="0"/>
              </a:rPr>
              <a:t>。</a:t>
            </a:r>
          </a:p>
        </p:txBody>
      </p:sp>
      <p:sp>
        <p:nvSpPr>
          <p:cNvPr id="519178" name="Rectangle 10"/>
          <p:cNvSpPr>
            <a:spLocks noChangeArrowheads="1"/>
          </p:cNvSpPr>
          <p:nvPr/>
        </p:nvSpPr>
        <p:spPr bwMode="auto">
          <a:xfrm>
            <a:off x="319088" y="5457825"/>
            <a:ext cx="8728075"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spcBef>
                <a:spcPct val="0"/>
              </a:spcBef>
              <a:buClr>
                <a:schemeClr val="hlink"/>
              </a:buClr>
              <a:buFont typeface="Wingdings" pitchFamily="2" charset="2"/>
              <a:buChar char="v"/>
            </a:pPr>
            <a:r>
              <a:rPr kumimoji="1" lang="zh-CN" altLang="en-US" sz="2200"/>
              <a:t>在仿真的初始状态对各变量进行</a:t>
            </a:r>
            <a:r>
              <a:rPr kumimoji="1" lang="zh-CN" altLang="en-US" sz="2200">
                <a:solidFill>
                  <a:srgbClr val="CC0066"/>
                </a:solidFill>
              </a:rPr>
              <a:t>初始化</a:t>
            </a:r>
            <a:r>
              <a:rPr kumimoji="1" lang="zh-CN" altLang="en-US" sz="2200"/>
              <a:t>；</a:t>
            </a:r>
          </a:p>
          <a:p>
            <a:pPr marL="342900" indent="-342900" eaLnBrk="1" hangingPunct="1">
              <a:spcBef>
                <a:spcPct val="0"/>
              </a:spcBef>
              <a:buClr>
                <a:schemeClr val="hlink"/>
              </a:buClr>
              <a:buFont typeface="Wingdings" pitchFamily="2" charset="2"/>
              <a:buChar char="v"/>
            </a:pPr>
            <a:r>
              <a:rPr kumimoji="1" lang="zh-CN" altLang="en-US" sz="2200"/>
              <a:t>在测试文件中</a:t>
            </a:r>
            <a:r>
              <a:rPr kumimoji="1" lang="zh-CN" altLang="en-US" sz="2200">
                <a:solidFill>
                  <a:srgbClr val="CC0066"/>
                </a:solidFill>
              </a:rPr>
              <a:t>生成激励波形</a:t>
            </a:r>
            <a:r>
              <a:rPr kumimoji="1" lang="zh-CN" altLang="en-US" sz="2200"/>
              <a:t>（如时钟信号）作为电路的仿真信号。</a:t>
            </a:r>
            <a:endParaRPr kumimoji="1" lang="zh-CN" altLang="en-US" sz="2200">
              <a:latin typeface="Tahoma" pitchFamily="34" charset="0"/>
            </a:endParaRPr>
          </a:p>
        </p:txBody>
      </p:sp>
      <p:sp>
        <p:nvSpPr>
          <p:cNvPr id="519179" name="Text Box 11"/>
          <p:cNvSpPr txBox="1">
            <a:spLocks noChangeArrowheads="1"/>
          </p:cNvSpPr>
          <p:nvPr/>
        </p:nvSpPr>
        <p:spPr bwMode="auto">
          <a:xfrm>
            <a:off x="3794125" y="2511425"/>
            <a:ext cx="4962525" cy="2851150"/>
          </a:xfrm>
          <a:prstGeom prst="rect">
            <a:avLst/>
          </a:prstGeom>
          <a:solidFill>
            <a:srgbClr val="99CCFF"/>
          </a:solidFill>
          <a:ln w="12700">
            <a:solidFill>
              <a:schemeClr val="tx1"/>
            </a:solidFill>
            <a:miter lim="800000"/>
            <a:headEnd/>
            <a:tailEnd/>
          </a:ln>
          <a:effectLst>
            <a:outerShdw dist="107763" dir="2700000" algn="ctr" rotWithShape="0">
              <a:schemeClr val="bg2"/>
            </a:outerShdw>
          </a:effectLst>
        </p:spPr>
        <p:txBody>
          <a:bodyPr anchor="b">
            <a:spAutoFit/>
          </a:bodyPr>
          <a:lstStyle/>
          <a:p>
            <a:pPr>
              <a:lnSpc>
                <a:spcPct val="90000"/>
              </a:lnSpc>
              <a:spcBef>
                <a:spcPct val="0"/>
              </a:spcBef>
              <a:buClrTx/>
              <a:buFontTx/>
              <a:buNone/>
              <a:defRPr/>
            </a:pPr>
            <a:r>
              <a:rPr lang="en-US" altLang="zh-CN" sz="2000" dirty="0">
                <a:latin typeface="Times New Roman" pitchFamily="18" charset="0"/>
                <a:ea typeface="宋体" pitchFamily="2" charset="-122"/>
              </a:rPr>
              <a:t>parameter size=16;</a:t>
            </a:r>
          </a:p>
          <a:p>
            <a:pPr>
              <a:lnSpc>
                <a:spcPct val="90000"/>
              </a:lnSpc>
              <a:spcBef>
                <a:spcPct val="0"/>
              </a:spcBef>
              <a:buClrTx/>
              <a:buFontTx/>
              <a:buNone/>
              <a:defRPr/>
            </a:pP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[3:0] </a:t>
            </a:r>
            <a:r>
              <a:rPr lang="en-US" altLang="zh-CN" sz="2000" dirty="0" err="1">
                <a:latin typeface="Times New Roman" pitchFamily="18" charset="0"/>
                <a:ea typeface="宋体" pitchFamily="2" charset="-122"/>
              </a:rPr>
              <a:t>addr</a:t>
            </a:r>
            <a:r>
              <a:rPr lang="en-US" altLang="zh-CN" sz="2000" dirty="0">
                <a:latin typeface="Times New Roman" pitchFamily="18" charset="0"/>
                <a:ea typeface="宋体" pitchFamily="2" charset="-122"/>
              </a:rPr>
              <a:t>;</a:t>
            </a:r>
          </a:p>
          <a:p>
            <a:pPr>
              <a:lnSpc>
                <a:spcPct val="90000"/>
              </a:lnSpc>
              <a:spcBef>
                <a:spcPct val="0"/>
              </a:spcBef>
              <a:buClrTx/>
              <a:buFontTx/>
              <a:buNone/>
              <a:defRPr/>
            </a:pP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 reg1;</a:t>
            </a:r>
          </a:p>
          <a:p>
            <a:pPr>
              <a:lnSpc>
                <a:spcPct val="90000"/>
              </a:lnSpc>
              <a:spcBef>
                <a:spcPct val="0"/>
              </a:spcBef>
              <a:buClrTx/>
              <a:buFontTx/>
              <a:buNone/>
              <a:defRPr/>
            </a:pPr>
            <a:r>
              <a:rPr lang="en-US" altLang="zh-CN" sz="2000" dirty="0" err="1">
                <a:latin typeface="Times New Roman" pitchFamily="18" charset="0"/>
                <a:ea typeface="宋体" pitchFamily="2" charset="-122"/>
              </a:rPr>
              <a:t>reg</a:t>
            </a:r>
            <a:r>
              <a:rPr lang="en-US" altLang="zh-CN" sz="2000" dirty="0">
                <a:latin typeface="Times New Roman" pitchFamily="18" charset="0"/>
                <a:ea typeface="宋体" pitchFamily="2" charset="-122"/>
              </a:rPr>
              <a:t>[7:0] memory[0:15];</a:t>
            </a:r>
          </a:p>
          <a:p>
            <a:pPr>
              <a:lnSpc>
                <a:spcPct val="90000"/>
              </a:lnSpc>
              <a:spcBef>
                <a:spcPct val="0"/>
              </a:spcBef>
              <a:buClrTx/>
              <a:buFontTx/>
              <a:buNone/>
              <a:defRPr/>
            </a:pPr>
            <a:r>
              <a:rPr lang="en-US" altLang="zh-CN" sz="2000" dirty="0">
                <a:solidFill>
                  <a:srgbClr val="FF0066"/>
                </a:solidFill>
                <a:latin typeface="Times New Roman" pitchFamily="18" charset="0"/>
                <a:ea typeface="宋体" pitchFamily="2" charset="-122"/>
              </a:rPr>
              <a:t>initial</a:t>
            </a:r>
          </a:p>
          <a:p>
            <a:pPr>
              <a:lnSpc>
                <a:spcPct val="90000"/>
              </a:lnSpc>
              <a:spcBef>
                <a:spcPct val="0"/>
              </a:spcBef>
              <a:buClrTx/>
              <a:buFontTx/>
              <a:buNone/>
              <a:defRPr/>
            </a:pPr>
            <a:r>
              <a:rPr lang="en-US" altLang="zh-CN" sz="2000" dirty="0">
                <a:latin typeface="Times New Roman" pitchFamily="18" charset="0"/>
                <a:ea typeface="宋体" pitchFamily="2" charset="-122"/>
              </a:rPr>
              <a:t>   begin</a:t>
            </a:r>
          </a:p>
          <a:p>
            <a:pPr>
              <a:lnSpc>
                <a:spcPct val="90000"/>
              </a:lnSpc>
              <a:spcBef>
                <a:spcPct val="0"/>
              </a:spcBef>
              <a:buClrTx/>
              <a:buFontTx/>
              <a:buNone/>
              <a:defRPr/>
            </a:pPr>
            <a:r>
              <a:rPr lang="en-US" altLang="zh-CN" sz="2000" dirty="0">
                <a:latin typeface="Times New Roman" pitchFamily="18" charset="0"/>
                <a:ea typeface="宋体" pitchFamily="2" charset="-122"/>
              </a:rPr>
              <a:t>        reg1 = 0; </a:t>
            </a:r>
          </a:p>
          <a:p>
            <a:pPr>
              <a:lnSpc>
                <a:spcPct val="90000"/>
              </a:lnSpc>
              <a:spcBef>
                <a:spcPct val="0"/>
              </a:spcBef>
              <a:buClrTx/>
              <a:buFontTx/>
              <a:buNone/>
              <a:defRPr/>
            </a:pPr>
            <a:r>
              <a:rPr lang="en-US" altLang="zh-CN" sz="2000" dirty="0">
                <a:latin typeface="Times New Roman" pitchFamily="18" charset="0"/>
                <a:ea typeface="宋体" pitchFamily="2" charset="-122"/>
              </a:rPr>
              <a:t>        for(</a:t>
            </a:r>
            <a:r>
              <a:rPr lang="en-US" altLang="zh-CN" sz="2000" dirty="0" err="1">
                <a:latin typeface="Times New Roman" pitchFamily="18" charset="0"/>
                <a:ea typeface="宋体" pitchFamily="2" charset="-122"/>
              </a:rPr>
              <a:t>addr</a:t>
            </a:r>
            <a:r>
              <a:rPr lang="en-US" altLang="zh-CN" sz="2000" dirty="0">
                <a:latin typeface="Times New Roman" pitchFamily="18" charset="0"/>
                <a:ea typeface="宋体" pitchFamily="2" charset="-122"/>
              </a:rPr>
              <a:t>=0;addr&lt;</a:t>
            </a:r>
            <a:r>
              <a:rPr lang="en-US" altLang="zh-CN" sz="2000" dirty="0" err="1">
                <a:latin typeface="Times New Roman" pitchFamily="18" charset="0"/>
                <a:ea typeface="宋体" pitchFamily="2" charset="-122"/>
              </a:rPr>
              <a:t>size;addr</a:t>
            </a:r>
            <a:r>
              <a:rPr lang="en-US" altLang="zh-CN" sz="2000" dirty="0">
                <a:latin typeface="Times New Roman" pitchFamily="18" charset="0"/>
                <a:ea typeface="宋体" pitchFamily="2" charset="-122"/>
              </a:rPr>
              <a:t>=addr+1); </a:t>
            </a:r>
          </a:p>
          <a:p>
            <a:pPr>
              <a:lnSpc>
                <a:spcPct val="90000"/>
              </a:lnSpc>
              <a:spcBef>
                <a:spcPct val="0"/>
              </a:spcBef>
              <a:buClrTx/>
              <a:buFontTx/>
              <a:buNone/>
              <a:defRPr/>
            </a:pPr>
            <a:r>
              <a:rPr lang="en-US" altLang="zh-CN" sz="2000" dirty="0">
                <a:latin typeface="Times New Roman" pitchFamily="18" charset="0"/>
                <a:ea typeface="宋体" pitchFamily="2" charset="-122"/>
              </a:rPr>
              <a:t>            memory[</a:t>
            </a:r>
            <a:r>
              <a:rPr lang="en-US" altLang="zh-CN" sz="2000" dirty="0" err="1">
                <a:latin typeface="Times New Roman" pitchFamily="18" charset="0"/>
                <a:ea typeface="宋体" pitchFamily="2" charset="-122"/>
              </a:rPr>
              <a:t>addr</a:t>
            </a:r>
            <a:r>
              <a:rPr lang="en-US" altLang="zh-CN" sz="2000" dirty="0">
                <a:latin typeface="Times New Roman" pitchFamily="18" charset="0"/>
                <a:ea typeface="宋体" pitchFamily="2" charset="-122"/>
              </a:rPr>
              <a:t>]=0;</a:t>
            </a:r>
          </a:p>
          <a:p>
            <a:pPr>
              <a:lnSpc>
                <a:spcPct val="90000"/>
              </a:lnSpc>
              <a:spcBef>
                <a:spcPct val="0"/>
              </a:spcBef>
              <a:buClrTx/>
              <a:buFontTx/>
              <a:buNone/>
              <a:defRPr/>
            </a:pPr>
            <a:r>
              <a:rPr lang="en-US" altLang="zh-CN" sz="2000" dirty="0">
                <a:latin typeface="Times New Roman" pitchFamily="18" charset="0"/>
                <a:ea typeface="宋体" pitchFamily="2" charset="-122"/>
              </a:rPr>
              <a:t>    end</a:t>
            </a:r>
          </a:p>
        </p:txBody>
      </p:sp>
      <p:sp>
        <p:nvSpPr>
          <p:cNvPr id="519181" name="AutoShape 13"/>
          <p:cNvSpPr>
            <a:spLocks noChangeArrowheads="1"/>
          </p:cNvSpPr>
          <p:nvPr/>
        </p:nvSpPr>
        <p:spPr bwMode="auto">
          <a:xfrm rot="20834319">
            <a:off x="53975" y="4881563"/>
            <a:ext cx="1257300" cy="631825"/>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楷体" pitchFamily="2" charset="-122"/>
              </a:rPr>
              <a:t>用途</a:t>
            </a:r>
          </a:p>
        </p:txBody>
      </p:sp>
      <p:sp>
        <p:nvSpPr>
          <p:cNvPr id="519183" name="AutoShape 15"/>
          <p:cNvSpPr>
            <a:spLocks noChangeArrowheads="1"/>
          </p:cNvSpPr>
          <p:nvPr/>
        </p:nvSpPr>
        <p:spPr bwMode="auto">
          <a:xfrm rot="21120300">
            <a:off x="6102350" y="201613"/>
            <a:ext cx="2982913" cy="1062037"/>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不可综合！</a:t>
            </a:r>
          </a:p>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9170"/>
                                        </p:tgtEl>
                                        <p:attrNameLst>
                                          <p:attrName>style.visibility</p:attrName>
                                        </p:attrNameLst>
                                      </p:cBhvr>
                                      <p:to>
                                        <p:strVal val="visible"/>
                                      </p:to>
                                    </p:set>
                                    <p:anim calcmode="lin" valueType="num">
                                      <p:cBhvr additive="base">
                                        <p:cTn id="7" dur="500" fill="hold"/>
                                        <p:tgtEl>
                                          <p:spTgt spid="519170"/>
                                        </p:tgtEl>
                                        <p:attrNameLst>
                                          <p:attrName>ppt_x</p:attrName>
                                        </p:attrNameLst>
                                      </p:cBhvr>
                                      <p:tavLst>
                                        <p:tav tm="0">
                                          <p:val>
                                            <p:strVal val="#ppt_x"/>
                                          </p:val>
                                        </p:tav>
                                        <p:tav tm="100000">
                                          <p:val>
                                            <p:strVal val="#ppt_x"/>
                                          </p:val>
                                        </p:tav>
                                      </p:tavLst>
                                    </p:anim>
                                    <p:anim calcmode="lin" valueType="num">
                                      <p:cBhvr additive="base">
                                        <p:cTn id="8" dur="500" fill="hold"/>
                                        <p:tgtEl>
                                          <p:spTgt spid="519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9173"/>
                                        </p:tgtEl>
                                        <p:attrNameLst>
                                          <p:attrName>style.visibility</p:attrName>
                                        </p:attrNameLst>
                                      </p:cBhvr>
                                      <p:to>
                                        <p:strVal val="visible"/>
                                      </p:to>
                                    </p:set>
                                    <p:animEffect transition="in" filter="dissolve">
                                      <p:cBhvr>
                                        <p:cTn id="13" dur="500"/>
                                        <p:tgtEl>
                                          <p:spTgt spid="5191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19174"/>
                                        </p:tgtEl>
                                        <p:attrNameLst>
                                          <p:attrName>style.visibility</p:attrName>
                                        </p:attrNameLst>
                                      </p:cBhvr>
                                      <p:to>
                                        <p:strVal val="visible"/>
                                      </p:to>
                                    </p:set>
                                    <p:anim calcmode="lin" valueType="num">
                                      <p:cBhvr>
                                        <p:cTn id="18" dur="500" fill="hold"/>
                                        <p:tgtEl>
                                          <p:spTgt spid="519174"/>
                                        </p:tgtEl>
                                        <p:attrNameLst>
                                          <p:attrName>ppt_w</p:attrName>
                                        </p:attrNameLst>
                                      </p:cBhvr>
                                      <p:tavLst>
                                        <p:tav tm="0">
                                          <p:val>
                                            <p:fltVal val="0"/>
                                          </p:val>
                                        </p:tav>
                                        <p:tav tm="100000">
                                          <p:val>
                                            <p:strVal val="#ppt_w"/>
                                          </p:val>
                                        </p:tav>
                                      </p:tavLst>
                                    </p:anim>
                                    <p:anim calcmode="lin" valueType="num">
                                      <p:cBhvr>
                                        <p:cTn id="19" dur="500" fill="hold"/>
                                        <p:tgtEl>
                                          <p:spTgt spid="51917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519172"/>
                                        </p:tgtEl>
                                        <p:attrNameLst>
                                          <p:attrName>style.visibility</p:attrName>
                                        </p:attrNameLst>
                                      </p:cBhvr>
                                      <p:to>
                                        <p:strVal val="visible"/>
                                      </p:to>
                                    </p:set>
                                    <p:anim calcmode="lin" valueType="num">
                                      <p:cBhvr additive="base">
                                        <p:cTn id="23" dur="500" fill="hold"/>
                                        <p:tgtEl>
                                          <p:spTgt spid="519172"/>
                                        </p:tgtEl>
                                        <p:attrNameLst>
                                          <p:attrName>ppt_x</p:attrName>
                                        </p:attrNameLst>
                                      </p:cBhvr>
                                      <p:tavLst>
                                        <p:tav tm="0">
                                          <p:val>
                                            <p:strVal val="1+#ppt_w/2"/>
                                          </p:val>
                                        </p:tav>
                                        <p:tav tm="100000">
                                          <p:val>
                                            <p:strVal val="#ppt_x"/>
                                          </p:val>
                                        </p:tav>
                                      </p:tavLst>
                                    </p:anim>
                                    <p:anim calcmode="lin" valueType="num">
                                      <p:cBhvr additive="base">
                                        <p:cTn id="24" dur="500" fill="hold"/>
                                        <p:tgtEl>
                                          <p:spTgt spid="51917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519181"/>
                                        </p:tgtEl>
                                        <p:attrNameLst>
                                          <p:attrName>style.visibility</p:attrName>
                                        </p:attrNameLst>
                                      </p:cBhvr>
                                      <p:to>
                                        <p:strVal val="visible"/>
                                      </p:to>
                                    </p:set>
                                    <p:anim calcmode="lin" valueType="num">
                                      <p:cBhvr>
                                        <p:cTn id="29" dur="500" fill="hold"/>
                                        <p:tgtEl>
                                          <p:spTgt spid="519181"/>
                                        </p:tgtEl>
                                        <p:attrNameLst>
                                          <p:attrName>ppt_w</p:attrName>
                                        </p:attrNameLst>
                                      </p:cBhvr>
                                      <p:tavLst>
                                        <p:tav tm="0">
                                          <p:val>
                                            <p:strVal val="4/3*#ppt_w"/>
                                          </p:val>
                                        </p:tav>
                                        <p:tav tm="100000">
                                          <p:val>
                                            <p:strVal val="#ppt_w"/>
                                          </p:val>
                                        </p:tav>
                                      </p:tavLst>
                                    </p:anim>
                                    <p:anim calcmode="lin" valueType="num">
                                      <p:cBhvr>
                                        <p:cTn id="30" dur="500" fill="hold"/>
                                        <p:tgtEl>
                                          <p:spTgt spid="519181"/>
                                        </p:tgtEl>
                                        <p:attrNameLst>
                                          <p:attrName>ppt_h</p:attrName>
                                        </p:attrNameLst>
                                      </p:cBhvr>
                                      <p:tavLst>
                                        <p:tav tm="0">
                                          <p:val>
                                            <p:strVal val="4/3*#ppt_h"/>
                                          </p:val>
                                        </p:tav>
                                        <p:tav tm="100000">
                                          <p:val>
                                            <p:strVal val="#ppt_h"/>
                                          </p:val>
                                        </p:tav>
                                      </p:tavLst>
                                    </p:anim>
                                  </p:childTnLst>
                                </p:cTn>
                              </p:par>
                            </p:childTnLst>
                          </p:cTn>
                        </p:par>
                        <p:par>
                          <p:cTn id="31" fill="hold" nodeType="afterGroup">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519178"/>
                                        </p:tgtEl>
                                        <p:attrNameLst>
                                          <p:attrName>style.visibility</p:attrName>
                                        </p:attrNameLst>
                                      </p:cBhvr>
                                      <p:to>
                                        <p:strVal val="visible"/>
                                      </p:to>
                                    </p:set>
                                    <p:anim calcmode="lin" valueType="num">
                                      <p:cBhvr additive="base">
                                        <p:cTn id="34" dur="500" fill="hold"/>
                                        <p:tgtEl>
                                          <p:spTgt spid="519178"/>
                                        </p:tgtEl>
                                        <p:attrNameLst>
                                          <p:attrName>ppt_x</p:attrName>
                                        </p:attrNameLst>
                                      </p:cBhvr>
                                      <p:tavLst>
                                        <p:tav tm="0">
                                          <p:val>
                                            <p:strVal val="1+#ppt_w/2"/>
                                          </p:val>
                                        </p:tav>
                                        <p:tav tm="100000">
                                          <p:val>
                                            <p:strVal val="#ppt_x"/>
                                          </p:val>
                                        </p:tav>
                                      </p:tavLst>
                                    </p:anim>
                                    <p:anim calcmode="lin" valueType="num">
                                      <p:cBhvr additive="base">
                                        <p:cTn id="35" dur="500" fill="hold"/>
                                        <p:tgtEl>
                                          <p:spTgt spid="51917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9175">
                                            <p:txEl>
                                              <p:pRg st="0" end="0"/>
                                            </p:txEl>
                                          </p:spTgt>
                                        </p:tgtEl>
                                        <p:attrNameLst>
                                          <p:attrName>style.visibility</p:attrName>
                                        </p:attrNameLst>
                                      </p:cBhvr>
                                      <p:to>
                                        <p:strVal val="visible"/>
                                      </p:to>
                                    </p:set>
                                    <p:animEffect transition="in" filter="wipe(left)">
                                      <p:cBhvr>
                                        <p:cTn id="40" dur="500"/>
                                        <p:tgtEl>
                                          <p:spTgt spid="519175">
                                            <p:txEl>
                                              <p:pRg st="0" end="0"/>
                                            </p:txEl>
                                          </p:spTgt>
                                        </p:tgtEl>
                                      </p:cBhvr>
                                    </p:animEffect>
                                  </p:childTnLst>
                                </p:cTn>
                              </p:par>
                            </p:childTnLst>
                          </p:cTn>
                        </p:par>
                        <p:par>
                          <p:cTn id="41" fill="hold" nodeType="afterGroup">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519179"/>
                                        </p:tgtEl>
                                        <p:attrNameLst>
                                          <p:attrName>style.visibility</p:attrName>
                                        </p:attrNameLst>
                                      </p:cBhvr>
                                      <p:to>
                                        <p:strVal val="visible"/>
                                      </p:to>
                                    </p:set>
                                    <p:anim calcmode="lin" valueType="num">
                                      <p:cBhvr additive="base">
                                        <p:cTn id="44" dur="500" fill="hold"/>
                                        <p:tgtEl>
                                          <p:spTgt spid="519179"/>
                                        </p:tgtEl>
                                        <p:attrNameLst>
                                          <p:attrName>ppt_x</p:attrName>
                                        </p:attrNameLst>
                                      </p:cBhvr>
                                      <p:tavLst>
                                        <p:tav tm="0">
                                          <p:val>
                                            <p:strVal val="#ppt_x"/>
                                          </p:val>
                                        </p:tav>
                                        <p:tav tm="100000">
                                          <p:val>
                                            <p:strVal val="#ppt_x"/>
                                          </p:val>
                                        </p:tav>
                                      </p:tavLst>
                                    </p:anim>
                                    <p:anim calcmode="lin" valueType="num">
                                      <p:cBhvr additive="base">
                                        <p:cTn id="45" dur="500" fill="hold"/>
                                        <p:tgtEl>
                                          <p:spTgt spid="519179"/>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19183"/>
                                        </p:tgtEl>
                                        <p:attrNameLst>
                                          <p:attrName>style.visibility</p:attrName>
                                        </p:attrNameLst>
                                      </p:cBhvr>
                                      <p:to>
                                        <p:strVal val="visible"/>
                                      </p:to>
                                    </p:set>
                                    <p:anim calcmode="lin" valueType="num">
                                      <p:cBhvr>
                                        <p:cTn id="50" dur="500" fill="hold"/>
                                        <p:tgtEl>
                                          <p:spTgt spid="519183"/>
                                        </p:tgtEl>
                                        <p:attrNameLst>
                                          <p:attrName>ppt_w</p:attrName>
                                        </p:attrNameLst>
                                      </p:cBhvr>
                                      <p:tavLst>
                                        <p:tav tm="0">
                                          <p:val>
                                            <p:fltVal val="0"/>
                                          </p:val>
                                        </p:tav>
                                        <p:tav tm="100000">
                                          <p:val>
                                            <p:strVal val="#ppt_w"/>
                                          </p:val>
                                        </p:tav>
                                      </p:tavLst>
                                    </p:anim>
                                    <p:anim calcmode="lin" valueType="num">
                                      <p:cBhvr>
                                        <p:cTn id="51" dur="500" fill="hold"/>
                                        <p:tgtEl>
                                          <p:spTgt spid="5191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p:bldP spid="519172" grpId="0" animBg="1"/>
      <p:bldP spid="519173" grpId="0" animBg="1"/>
      <p:bldP spid="519174" grpId="0" animBg="1" autoUpdateAnimBg="0"/>
      <p:bldP spid="519175" grpId="0" build="p" autoUpdateAnimBg="0"/>
      <p:bldP spid="519178" grpId="0" autoUpdateAnimBg="0"/>
      <p:bldP spid="519179" grpId="0" animBg="1" autoUpdateAnimBg="0"/>
      <p:bldP spid="519181" grpId="0" animBg="1" autoUpdateAnimBg="0"/>
      <p:bldP spid="51918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1254FD-A0C5-4DCC-86D6-37E9BCBA0604}" type="slidenum">
              <a:rPr lang="ko-KR" altLang="en-US" sz="1600" smtClean="0">
                <a:solidFill>
                  <a:schemeClr val="accent2"/>
                </a:solidFill>
                <a:latin typeface="Verdana" pitchFamily="34" charset="0"/>
                <a:ea typeface="Gulim" pitchFamily="34" charset="-127"/>
              </a:rPr>
              <a:pPr/>
              <a:t>6</a:t>
            </a:fld>
            <a:endParaRPr lang="en-US" altLang="ko-KR" sz="1600" smtClean="0">
              <a:solidFill>
                <a:schemeClr val="accent2"/>
              </a:solidFill>
              <a:latin typeface="Verdana" pitchFamily="34" charset="0"/>
              <a:ea typeface="Gulim" pitchFamily="34" charset="-127"/>
            </a:endParaRPr>
          </a:p>
        </p:txBody>
      </p:sp>
      <p:sp>
        <p:nvSpPr>
          <p:cNvPr id="19459" name="Rectangle 2"/>
          <p:cNvSpPr>
            <a:spLocks noGrp="1" noChangeArrowheads="1"/>
          </p:cNvSpPr>
          <p:nvPr>
            <p:ph type="title"/>
          </p:nvPr>
        </p:nvSpPr>
        <p:spPr>
          <a:xfrm>
            <a:off x="1778000" y="415925"/>
            <a:ext cx="3994150" cy="428625"/>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简介</a:t>
            </a:r>
          </a:p>
        </p:txBody>
      </p:sp>
      <p:sp>
        <p:nvSpPr>
          <p:cNvPr id="689155" name="Rectangle 3"/>
          <p:cNvSpPr>
            <a:spLocks noGrp="1" noChangeArrowheads="1"/>
          </p:cNvSpPr>
          <p:nvPr>
            <p:ph type="body" idx="1"/>
          </p:nvPr>
        </p:nvSpPr>
        <p:spPr>
          <a:xfrm>
            <a:off x="0" y="1341438"/>
            <a:ext cx="8748713" cy="5084762"/>
          </a:xfrm>
        </p:spPr>
        <p:txBody>
          <a:bodyPr/>
          <a:lstStyle/>
          <a:p>
            <a:pPr marL="265113" indent="-265113" algn="just">
              <a:lnSpc>
                <a:spcPct val="110000"/>
              </a:lnSpc>
              <a:spcBef>
                <a:spcPct val="5000"/>
              </a:spcBef>
            </a:pPr>
            <a:r>
              <a:rPr lang="en-US" altLang="zh-CN" sz="2400" smtClean="0">
                <a:latin typeface="Arial" charset="0"/>
                <a:ea typeface="宋体" charset="-122"/>
              </a:rPr>
              <a:t>Verilog HDL</a:t>
            </a:r>
            <a:r>
              <a:rPr lang="zh-CN" altLang="en-US" sz="2400" smtClean="0">
                <a:latin typeface="Arial" charset="0"/>
                <a:ea typeface="宋体" charset="-122"/>
              </a:rPr>
              <a:t>是目前应用最为广泛的硬件描述语言，可以用来进行数字电路的建模、仿真验证、时序分析、逻辑综合</a:t>
            </a:r>
            <a:r>
              <a:rPr lang="zh-CN" altLang="en-US" sz="2400" smtClean="0">
                <a:latin typeface="Times New Roman" pitchFamily="18" charset="0"/>
                <a:ea typeface="宋体" charset="-122"/>
              </a:rPr>
              <a:t>。</a:t>
            </a:r>
          </a:p>
          <a:p>
            <a:pPr marL="722313" lvl="1" indent="-277813" algn="just">
              <a:lnSpc>
                <a:spcPct val="110000"/>
              </a:lnSpc>
              <a:spcBef>
                <a:spcPct val="15000"/>
              </a:spcBef>
            </a:pPr>
            <a:r>
              <a:rPr lang="en-US" altLang="zh-CN" smtClean="0">
                <a:latin typeface="Arial" charset="0"/>
                <a:ea typeface="宋体" charset="-122"/>
              </a:rPr>
              <a:t>1983</a:t>
            </a:r>
            <a:r>
              <a:rPr lang="zh-CN" altLang="en-US" smtClean="0">
                <a:latin typeface="Arial" charset="0"/>
                <a:ea typeface="宋体" charset="-122"/>
              </a:rPr>
              <a:t>年，由</a:t>
            </a:r>
            <a:r>
              <a:rPr lang="en-US" altLang="zh-CN" smtClean="0">
                <a:solidFill>
                  <a:srgbClr val="CC0066"/>
                </a:solidFill>
                <a:latin typeface="Arial" charset="0"/>
                <a:ea typeface="宋体" charset="-122"/>
              </a:rPr>
              <a:t>GDA</a:t>
            </a:r>
            <a:r>
              <a:rPr lang="zh-CN" altLang="en-US" smtClean="0">
                <a:latin typeface="Arial" charset="0"/>
                <a:ea typeface="宋体" charset="-122"/>
              </a:rPr>
              <a:t>（</a:t>
            </a:r>
            <a:r>
              <a:rPr lang="en-US" altLang="zh-CN" smtClean="0">
                <a:latin typeface="Arial" charset="0"/>
                <a:ea typeface="宋体" charset="-122"/>
              </a:rPr>
              <a:t>GateWay Design Automation</a:t>
            </a:r>
            <a:r>
              <a:rPr lang="zh-CN" altLang="en-US" smtClean="0">
                <a:latin typeface="Arial" charset="0"/>
                <a:ea typeface="宋体" charset="-122"/>
              </a:rPr>
              <a:t>）公司的</a:t>
            </a:r>
            <a:r>
              <a:rPr lang="en-US" altLang="zh-CN" smtClean="0">
                <a:latin typeface="Arial" charset="0"/>
                <a:ea typeface="宋体" charset="-122"/>
              </a:rPr>
              <a:t>Phil Moorby</a:t>
            </a:r>
            <a:r>
              <a:rPr lang="zh-CN" altLang="en-US" smtClean="0">
                <a:latin typeface="Arial" charset="0"/>
                <a:ea typeface="宋体" charset="-122"/>
              </a:rPr>
              <a:t>首创；</a:t>
            </a:r>
          </a:p>
          <a:p>
            <a:pPr marL="722313" lvl="1" indent="-277813" algn="just">
              <a:lnSpc>
                <a:spcPct val="110000"/>
              </a:lnSpc>
              <a:spcBef>
                <a:spcPct val="15000"/>
              </a:spcBef>
            </a:pPr>
            <a:r>
              <a:rPr lang="en-US" altLang="zh-CN" smtClean="0">
                <a:latin typeface="Arial" charset="0"/>
                <a:ea typeface="宋体" charset="-122"/>
              </a:rPr>
              <a:t>1989</a:t>
            </a:r>
            <a:r>
              <a:rPr lang="zh-CN" altLang="en-US" smtClean="0">
                <a:latin typeface="Arial" charset="0"/>
                <a:ea typeface="宋体" charset="-122"/>
              </a:rPr>
              <a:t>年，</a:t>
            </a:r>
            <a:r>
              <a:rPr lang="en-US" altLang="zh-CN" smtClean="0">
                <a:latin typeface="Arial" charset="0"/>
                <a:ea typeface="宋体" charset="-122"/>
              </a:rPr>
              <a:t>Cadence</a:t>
            </a:r>
            <a:r>
              <a:rPr lang="zh-CN" altLang="en-US" smtClean="0">
                <a:latin typeface="Arial" charset="0"/>
                <a:ea typeface="宋体" charset="-122"/>
              </a:rPr>
              <a:t>公司收购了</a:t>
            </a:r>
            <a:r>
              <a:rPr lang="en-US" altLang="zh-CN" smtClean="0">
                <a:latin typeface="Arial" charset="0"/>
                <a:ea typeface="宋体" charset="-122"/>
              </a:rPr>
              <a:t>GDA</a:t>
            </a:r>
            <a:r>
              <a:rPr lang="zh-CN" altLang="en-US" smtClean="0">
                <a:latin typeface="Arial" charset="0"/>
                <a:ea typeface="宋体" charset="-122"/>
              </a:rPr>
              <a:t>公司；</a:t>
            </a:r>
          </a:p>
          <a:p>
            <a:pPr marL="722313" lvl="1" indent="-277813" algn="just">
              <a:lnSpc>
                <a:spcPct val="110000"/>
              </a:lnSpc>
              <a:spcBef>
                <a:spcPct val="15000"/>
              </a:spcBef>
            </a:pPr>
            <a:r>
              <a:rPr lang="en-US" altLang="zh-CN" smtClean="0">
                <a:latin typeface="Arial" charset="0"/>
                <a:ea typeface="宋体" charset="-122"/>
              </a:rPr>
              <a:t>1990</a:t>
            </a:r>
            <a:r>
              <a:rPr lang="zh-CN" altLang="en-US" smtClean="0">
                <a:latin typeface="Arial" charset="0"/>
                <a:ea typeface="宋体" charset="-122"/>
              </a:rPr>
              <a:t>年， </a:t>
            </a:r>
            <a:r>
              <a:rPr lang="en-US" altLang="zh-CN" smtClean="0">
                <a:latin typeface="Arial" charset="0"/>
                <a:ea typeface="宋体" charset="-122"/>
              </a:rPr>
              <a:t>Cadence</a:t>
            </a:r>
            <a:r>
              <a:rPr lang="zh-CN" altLang="en-US" smtClean="0">
                <a:latin typeface="Arial" charset="0"/>
                <a:ea typeface="宋体" charset="-122"/>
              </a:rPr>
              <a:t>公司公开发表</a:t>
            </a:r>
            <a:r>
              <a:rPr lang="en-US" altLang="zh-CN" smtClean="0">
                <a:latin typeface="Arial" charset="0"/>
                <a:ea typeface="宋体" charset="-122"/>
              </a:rPr>
              <a:t>Verilog HDL</a:t>
            </a:r>
            <a:r>
              <a:rPr lang="zh-CN" altLang="en-US" smtClean="0">
                <a:latin typeface="Arial" charset="0"/>
                <a:ea typeface="宋体" charset="-122"/>
              </a:rPr>
              <a:t>；</a:t>
            </a:r>
          </a:p>
          <a:p>
            <a:pPr marL="722313" lvl="1" indent="-277813" algn="just">
              <a:lnSpc>
                <a:spcPct val="110000"/>
              </a:lnSpc>
              <a:spcBef>
                <a:spcPct val="15000"/>
              </a:spcBef>
            </a:pPr>
            <a:r>
              <a:rPr lang="en-US" altLang="zh-CN" smtClean="0">
                <a:solidFill>
                  <a:srgbClr val="CC0066"/>
                </a:solidFill>
                <a:latin typeface="Arial" charset="0"/>
                <a:ea typeface="宋体" charset="-122"/>
              </a:rPr>
              <a:t>1995</a:t>
            </a:r>
            <a:r>
              <a:rPr lang="zh-CN" altLang="en-US" smtClean="0">
                <a:solidFill>
                  <a:srgbClr val="CC0066"/>
                </a:solidFill>
                <a:latin typeface="Arial" charset="0"/>
                <a:ea typeface="宋体" charset="-122"/>
              </a:rPr>
              <a:t>年</a:t>
            </a:r>
            <a:r>
              <a:rPr lang="zh-CN" altLang="en-US" smtClean="0">
                <a:latin typeface="Arial" charset="0"/>
                <a:ea typeface="宋体" charset="-122"/>
              </a:rPr>
              <a:t>，</a:t>
            </a:r>
            <a:r>
              <a:rPr lang="en-US" altLang="zh-CN" smtClean="0">
                <a:latin typeface="Arial" charset="0"/>
                <a:ea typeface="宋体" charset="-122"/>
              </a:rPr>
              <a:t>IEEE</a:t>
            </a:r>
            <a:r>
              <a:rPr lang="zh-CN" altLang="en-US" smtClean="0">
                <a:latin typeface="Arial" charset="0"/>
                <a:ea typeface="宋体" charset="-122"/>
              </a:rPr>
              <a:t>制定并公开发表</a:t>
            </a:r>
            <a:r>
              <a:rPr lang="en-US" altLang="zh-CN" smtClean="0">
                <a:latin typeface="Arial" charset="0"/>
                <a:ea typeface="宋体" charset="-122"/>
              </a:rPr>
              <a:t>Verilog HDL1364-1995</a:t>
            </a:r>
            <a:r>
              <a:rPr lang="zh-CN" altLang="en-US" smtClean="0">
                <a:latin typeface="Arial" charset="0"/>
                <a:ea typeface="宋体" charset="-122"/>
              </a:rPr>
              <a:t>标准。</a:t>
            </a:r>
          </a:p>
          <a:p>
            <a:pPr marL="265113" indent="-265113" algn="just">
              <a:lnSpc>
                <a:spcPct val="110000"/>
              </a:lnSpc>
              <a:spcBef>
                <a:spcPct val="15000"/>
              </a:spcBef>
            </a:pPr>
            <a:r>
              <a:rPr lang="en-US" altLang="zh-CN" sz="2400" smtClean="0">
                <a:latin typeface="Arial" charset="0"/>
                <a:ea typeface="宋体" charset="-122"/>
              </a:rPr>
              <a:t>Verilog HDL</a:t>
            </a:r>
            <a:r>
              <a:rPr lang="zh-CN" altLang="en-US" sz="2400" smtClean="0">
                <a:latin typeface="Arial" charset="0"/>
                <a:ea typeface="宋体" charset="-122"/>
              </a:rPr>
              <a:t>模型可以是实际电路的不同级别的抽象。抽象级别可分为五级：系统级，</a:t>
            </a:r>
            <a:r>
              <a:rPr lang="zh-CN" altLang="zh-CN" sz="2400" smtClean="0">
                <a:latin typeface="Arial" charset="0"/>
                <a:ea typeface="宋体" charset="-122"/>
              </a:rPr>
              <a:t>算</a:t>
            </a:r>
            <a:r>
              <a:rPr lang="zh-CN" altLang="en-US" sz="2400" smtClean="0">
                <a:latin typeface="Arial" charset="0"/>
                <a:ea typeface="宋体" charset="-122"/>
              </a:rPr>
              <a:t>法级，</a:t>
            </a:r>
            <a:r>
              <a:rPr lang="en-US" altLang="zh-CN" sz="2400" smtClean="0">
                <a:latin typeface="Arial" charset="0"/>
                <a:ea typeface="宋体" charset="-122"/>
              </a:rPr>
              <a:t>RTL</a:t>
            </a:r>
            <a:r>
              <a:rPr lang="zh-CN" altLang="en-US" sz="2400" smtClean="0">
                <a:latin typeface="Arial" charset="0"/>
                <a:ea typeface="宋体" charset="-122"/>
              </a:rPr>
              <a:t>级，门级，开关级。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9155"/>
                                        </p:tgtEl>
                                        <p:attrNameLst>
                                          <p:attrName>style.visibility</p:attrName>
                                        </p:attrNameLst>
                                      </p:cBhvr>
                                      <p:to>
                                        <p:strVal val="visible"/>
                                      </p:to>
                                    </p:set>
                                    <p:anim calcmode="lin" valueType="num">
                                      <p:cBhvr additive="base">
                                        <p:cTn id="7" dur="500" fill="hold"/>
                                        <p:tgtEl>
                                          <p:spTgt spid="689155"/>
                                        </p:tgtEl>
                                        <p:attrNameLst>
                                          <p:attrName>ppt_x</p:attrName>
                                        </p:attrNameLst>
                                      </p:cBhvr>
                                      <p:tavLst>
                                        <p:tav tm="0">
                                          <p:val>
                                            <p:strVal val="0-#ppt_w/2"/>
                                          </p:val>
                                        </p:tav>
                                        <p:tav tm="100000">
                                          <p:val>
                                            <p:strVal val="#ppt_x"/>
                                          </p:val>
                                        </p:tav>
                                      </p:tavLst>
                                    </p:anim>
                                    <p:anim calcmode="lin" valueType="num">
                                      <p:cBhvr additive="base">
                                        <p:cTn id="8" dur="500" fill="hold"/>
                                        <p:tgtEl>
                                          <p:spTgt spid="68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BEB14C9-3302-44DF-B21B-78F1EA15458E}" type="slidenum">
              <a:rPr lang="ko-KR" altLang="en-US" sz="1600" smtClean="0">
                <a:solidFill>
                  <a:schemeClr val="accent2"/>
                </a:solidFill>
                <a:latin typeface="Verdana" pitchFamily="34" charset="0"/>
                <a:ea typeface="Gulim" pitchFamily="34" charset="-127"/>
              </a:rPr>
              <a:pPr/>
              <a:t>60</a:t>
            </a:fld>
            <a:endParaRPr lang="en-US" altLang="ko-KR" sz="1600" smtClean="0">
              <a:solidFill>
                <a:schemeClr val="accent2"/>
              </a:solidFill>
              <a:latin typeface="Verdana" pitchFamily="34" charset="0"/>
              <a:ea typeface="Gulim" pitchFamily="34" charset="-127"/>
            </a:endParaRPr>
          </a:p>
        </p:txBody>
      </p:sp>
      <p:sp>
        <p:nvSpPr>
          <p:cNvPr id="75779"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charset="0"/>
                <a:ea typeface="黑体" pitchFamily="49" charset="-122"/>
              </a:rPr>
              <a:t>initial</a:t>
            </a:r>
            <a:r>
              <a:rPr lang="zh-CN" altLang="en-US" smtClean="0">
                <a:solidFill>
                  <a:srgbClr val="FFCC00"/>
                </a:solidFill>
                <a:latin typeface="Arial" charset="0"/>
                <a:ea typeface="黑体" pitchFamily="49" charset="-122"/>
              </a:rPr>
              <a:t>语句举例</a:t>
            </a:r>
          </a:p>
        </p:txBody>
      </p:sp>
      <p:sp>
        <p:nvSpPr>
          <p:cNvPr id="521219" name="Rectangle 3"/>
          <p:cNvSpPr>
            <a:spLocks noGrp="1" noChangeArrowheads="1"/>
          </p:cNvSpPr>
          <p:nvPr>
            <p:ph type="body" idx="1"/>
          </p:nvPr>
        </p:nvSpPr>
        <p:spPr>
          <a:xfrm>
            <a:off x="1179513" y="1130300"/>
            <a:ext cx="6165850" cy="625475"/>
          </a:xfrm>
        </p:spPr>
        <p:txBody>
          <a:bodyPr/>
          <a:lstStyle/>
          <a:p>
            <a:pPr>
              <a:buFont typeface="Wingdings" pitchFamily="2" charset="2"/>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2.27</a:t>
            </a:r>
            <a:r>
              <a:rPr lang="en-US" altLang="zh-CN" sz="2400" smtClean="0">
                <a:solidFill>
                  <a:srgbClr val="FF0066"/>
                </a:solidFill>
                <a:latin typeface="Arial" charset="0"/>
                <a:ea typeface="宋体" charset="-122"/>
              </a:rPr>
              <a:t>】</a:t>
            </a:r>
            <a:r>
              <a:rPr lang="zh-CN" altLang="en-US" sz="2400" smtClean="0">
                <a:latin typeface="Arial" charset="0"/>
                <a:ea typeface="宋体" charset="-122"/>
              </a:rPr>
              <a:t>利用</a:t>
            </a:r>
            <a:r>
              <a:rPr lang="en-US" altLang="zh-CN" sz="2400" smtClean="0">
                <a:latin typeface="Arial" charset="0"/>
                <a:ea typeface="宋体" charset="-122"/>
              </a:rPr>
              <a:t>initial</a:t>
            </a:r>
            <a:r>
              <a:rPr lang="zh-CN" altLang="en-US" sz="2400" smtClean="0">
                <a:latin typeface="Arial" charset="0"/>
                <a:ea typeface="宋体" charset="-122"/>
              </a:rPr>
              <a:t>语句生成激励波形。</a:t>
            </a:r>
            <a:r>
              <a:rPr lang="zh-CN" altLang="en-US" sz="3200" smtClean="0">
                <a:latin typeface="Arial" charset="0"/>
                <a:ea typeface="宋体" charset="-122"/>
              </a:rPr>
              <a:t> </a:t>
            </a:r>
          </a:p>
        </p:txBody>
      </p:sp>
      <p:sp>
        <p:nvSpPr>
          <p:cNvPr id="521220" name="Text Box 4"/>
          <p:cNvSpPr txBox="1">
            <a:spLocks noChangeArrowheads="1"/>
          </p:cNvSpPr>
          <p:nvPr/>
        </p:nvSpPr>
        <p:spPr bwMode="auto">
          <a:xfrm>
            <a:off x="1992313" y="1765300"/>
            <a:ext cx="5027612" cy="3940175"/>
          </a:xfrm>
          <a:prstGeom prst="rect">
            <a:avLst/>
          </a:prstGeom>
          <a:solidFill>
            <a:srgbClr val="99CCFF"/>
          </a:solidFill>
          <a:ln w="12700">
            <a:solidFill>
              <a:schemeClr val="tx1"/>
            </a:solidFill>
            <a:miter lim="800000"/>
            <a:headEnd/>
            <a:tailEnd/>
          </a:ln>
          <a:effectLst>
            <a:outerShdw dist="107763" dir="2700000" algn="ctr" rotWithShape="0">
              <a:schemeClr val="bg2"/>
            </a:outerShdw>
          </a:effectLst>
        </p:spPr>
        <p:txBody>
          <a:bodyPr anchor="b">
            <a:spAutoFit/>
          </a:bodyPr>
          <a:lstStyle/>
          <a:p>
            <a:pPr algn="l" eaLnBrk="1" hangingPunct="1">
              <a:lnSpc>
                <a:spcPct val="100000"/>
              </a:lnSpc>
              <a:spcBef>
                <a:spcPct val="0"/>
              </a:spcBef>
              <a:buClrTx/>
              <a:buFontTx/>
              <a:buNone/>
              <a:defRPr/>
            </a:pPr>
            <a:r>
              <a:rPr lang="en-US" altLang="zh-CN" sz="2000" dirty="0">
                <a:solidFill>
                  <a:srgbClr val="FF0066"/>
                </a:solidFill>
                <a:latin typeface="Arial" pitchFamily="34" charset="0"/>
                <a:ea typeface="宋体" pitchFamily="2" charset="-122"/>
              </a:rPr>
              <a:t>initial</a:t>
            </a:r>
          </a:p>
          <a:p>
            <a:pPr algn="l" eaLnBrk="1" hangingPunct="1">
              <a:lnSpc>
                <a:spcPct val="100000"/>
              </a:lnSpc>
              <a:spcBef>
                <a:spcPct val="0"/>
              </a:spcBef>
              <a:buClrTx/>
              <a:buFontTx/>
              <a:buNone/>
              <a:defRPr/>
            </a:pPr>
            <a:r>
              <a:rPr lang="en-US" altLang="zh-CN" sz="2000" dirty="0">
                <a:latin typeface="Arial" pitchFamily="34" charset="0"/>
                <a:ea typeface="宋体" pitchFamily="2" charset="-122"/>
              </a:rPr>
              <a:t>   begin : Clocking	//</a:t>
            </a:r>
            <a:r>
              <a:rPr lang="zh-CN" altLang="en-US" sz="2000" dirty="0">
                <a:latin typeface="Arial" pitchFamily="34" charset="0"/>
                <a:ea typeface="宋体" pitchFamily="2" charset="-122"/>
              </a:rPr>
              <a:t>生成时钟信号</a:t>
            </a:r>
          </a:p>
          <a:p>
            <a:pPr algn="l" eaLnBrk="1" hangingPunct="1">
              <a:lnSpc>
                <a:spcPct val="100000"/>
              </a:lnSpc>
              <a:spcBef>
                <a:spcPct val="0"/>
              </a:spcBef>
              <a:buClrTx/>
              <a:buFontTx/>
              <a:buNone/>
              <a:defRPr/>
            </a:pPr>
            <a:r>
              <a:rPr lang="zh-CN" altLang="en-US" sz="2000" dirty="0">
                <a:latin typeface="Arial" pitchFamily="34" charset="0"/>
                <a:ea typeface="宋体" pitchFamily="2" charset="-122"/>
              </a:rPr>
              <a:t>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 = 0;</a:t>
            </a:r>
          </a:p>
          <a:p>
            <a:pPr algn="l" eaLnBrk="1" hangingPunct="1">
              <a:lnSpc>
                <a:spcPct val="100000"/>
              </a:lnSpc>
              <a:spcBef>
                <a:spcPct val="0"/>
              </a:spcBef>
              <a:buClrTx/>
              <a:buFontTx/>
              <a:buNone/>
              <a:defRPr/>
            </a:pPr>
            <a:r>
              <a:rPr lang="en-US" altLang="zh-CN" sz="2000" dirty="0">
                <a:solidFill>
                  <a:srgbClr val="FF3399"/>
                </a:solidFill>
                <a:latin typeface="Arial" pitchFamily="34" charset="0"/>
                <a:ea typeface="宋体" pitchFamily="2" charset="-122"/>
              </a:rPr>
              <a:t>       forever</a:t>
            </a:r>
            <a:r>
              <a:rPr lang="en-US" altLang="zh-CN" sz="2000" dirty="0">
                <a:latin typeface="Arial" pitchFamily="34" charset="0"/>
                <a:ea typeface="宋体" pitchFamily="2" charset="-122"/>
              </a:rPr>
              <a:t> #10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 =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a:t>
            </a:r>
          </a:p>
          <a:p>
            <a:pPr algn="l" eaLnBrk="1" hangingPunct="1">
              <a:lnSpc>
                <a:spcPct val="100000"/>
              </a:lnSpc>
              <a:spcBef>
                <a:spcPct val="0"/>
              </a:spcBef>
              <a:buClrTx/>
              <a:buFontTx/>
              <a:buNone/>
              <a:defRPr/>
            </a:pPr>
            <a:r>
              <a:rPr lang="en-US" altLang="zh-CN" sz="2000" dirty="0">
                <a:latin typeface="Arial" pitchFamily="34" charset="0"/>
                <a:ea typeface="宋体" pitchFamily="2" charset="-122"/>
              </a:rPr>
              <a:t>   end</a:t>
            </a:r>
          </a:p>
          <a:p>
            <a:pPr>
              <a:lnSpc>
                <a:spcPct val="95000"/>
              </a:lnSpc>
              <a:spcBef>
                <a:spcPct val="0"/>
              </a:spcBef>
              <a:buClrTx/>
              <a:buFontTx/>
              <a:buNone/>
              <a:defRPr/>
            </a:pPr>
            <a:r>
              <a:rPr lang="en-US" altLang="zh-CN" sz="2000" dirty="0">
                <a:solidFill>
                  <a:srgbClr val="FF0066"/>
                </a:solidFill>
                <a:latin typeface="Arial" pitchFamily="34" charset="0"/>
                <a:ea typeface="宋体" pitchFamily="2" charset="-122"/>
              </a:rPr>
              <a:t>initial</a:t>
            </a:r>
          </a:p>
          <a:p>
            <a:pPr>
              <a:lnSpc>
                <a:spcPct val="95000"/>
              </a:lnSpc>
              <a:spcBef>
                <a:spcPct val="0"/>
              </a:spcBef>
              <a:buClrTx/>
              <a:buFontTx/>
              <a:buNone/>
              <a:defRPr/>
            </a:pPr>
            <a:r>
              <a:rPr lang="en-US" altLang="zh-CN" sz="2000" dirty="0">
                <a:latin typeface="Arial" pitchFamily="34" charset="0"/>
                <a:ea typeface="宋体" pitchFamily="2" charset="-122"/>
              </a:rPr>
              <a:t>   begin                           //</a:t>
            </a:r>
            <a:r>
              <a:rPr lang="zh-CN" altLang="en-US" sz="2000" dirty="0">
                <a:latin typeface="Arial" pitchFamily="34" charset="0"/>
                <a:ea typeface="宋体" pitchFamily="2" charset="-122"/>
              </a:rPr>
              <a:t>生成</a:t>
            </a:r>
            <a:r>
              <a:rPr lang="en-US" altLang="zh-CN" sz="2000" dirty="0">
                <a:latin typeface="Arial" pitchFamily="34" charset="0"/>
                <a:ea typeface="宋体" pitchFamily="2" charset="-122"/>
              </a:rPr>
              <a:t>inputs</a:t>
            </a:r>
            <a:r>
              <a:rPr lang="zh-CN" altLang="en-US" sz="2000" dirty="0">
                <a:latin typeface="Arial" pitchFamily="34" charset="0"/>
                <a:ea typeface="宋体" pitchFamily="2" charset="-122"/>
              </a:rPr>
              <a:t>信号</a:t>
            </a:r>
          </a:p>
          <a:p>
            <a:pPr>
              <a:lnSpc>
                <a:spcPct val="95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inputs = ’b000000;          </a:t>
            </a:r>
          </a:p>
          <a:p>
            <a:pPr>
              <a:lnSpc>
                <a:spcPct val="95000"/>
              </a:lnSpc>
              <a:spcBef>
                <a:spcPct val="0"/>
              </a:spcBef>
              <a:buClrTx/>
              <a:buFontTx/>
              <a:buNone/>
              <a:defRPr/>
            </a:pPr>
            <a:r>
              <a:rPr lang="en-US" altLang="zh-CN" sz="2000" dirty="0">
                <a:latin typeface="Arial" pitchFamily="34" charset="0"/>
                <a:ea typeface="宋体" pitchFamily="2" charset="-122"/>
              </a:rPr>
              <a:t>        #10 inputs = ’b011001; </a:t>
            </a:r>
          </a:p>
          <a:p>
            <a:pPr>
              <a:lnSpc>
                <a:spcPct val="95000"/>
              </a:lnSpc>
              <a:spcBef>
                <a:spcPct val="0"/>
              </a:spcBef>
              <a:buClrTx/>
              <a:buFontTx/>
              <a:buNone/>
              <a:defRPr/>
            </a:pPr>
            <a:r>
              <a:rPr lang="en-US" altLang="zh-CN" sz="2000" dirty="0">
                <a:latin typeface="Arial" pitchFamily="34" charset="0"/>
                <a:ea typeface="宋体" pitchFamily="2" charset="-122"/>
              </a:rPr>
              <a:t>        #10 inputs = ’b011011;</a:t>
            </a:r>
          </a:p>
          <a:p>
            <a:pPr>
              <a:lnSpc>
                <a:spcPct val="95000"/>
              </a:lnSpc>
              <a:spcBef>
                <a:spcPct val="0"/>
              </a:spcBef>
              <a:buClrTx/>
              <a:buFontTx/>
              <a:buNone/>
              <a:defRPr/>
            </a:pPr>
            <a:r>
              <a:rPr lang="en-US" altLang="zh-CN" sz="2000" dirty="0">
                <a:latin typeface="Arial" pitchFamily="34" charset="0"/>
                <a:ea typeface="宋体" pitchFamily="2" charset="-122"/>
              </a:rPr>
              <a:t>        #10 inputs = ’b011000; </a:t>
            </a:r>
          </a:p>
          <a:p>
            <a:pPr>
              <a:lnSpc>
                <a:spcPct val="95000"/>
              </a:lnSpc>
              <a:spcBef>
                <a:spcPct val="0"/>
              </a:spcBef>
              <a:buClrTx/>
              <a:buFontTx/>
              <a:buNone/>
              <a:defRPr/>
            </a:pPr>
            <a:r>
              <a:rPr lang="en-US" altLang="zh-CN" sz="2000" dirty="0">
                <a:latin typeface="Arial" pitchFamily="34" charset="0"/>
                <a:ea typeface="宋体" pitchFamily="2" charset="-122"/>
              </a:rPr>
              <a:t>        #10 inputs = ’b001000;</a:t>
            </a:r>
          </a:p>
          <a:p>
            <a:pPr>
              <a:lnSpc>
                <a:spcPct val="95000"/>
              </a:lnSpc>
              <a:spcBef>
                <a:spcPct val="0"/>
              </a:spcBef>
              <a:buClrTx/>
              <a:buFontTx/>
              <a:buNone/>
              <a:defRPr/>
            </a:pPr>
            <a:r>
              <a:rPr lang="en-US" altLang="zh-CN" sz="2000" dirty="0">
                <a:latin typeface="Arial" pitchFamily="34" charset="0"/>
                <a:ea typeface="宋体" pitchFamily="2" charset="-122"/>
              </a:rPr>
              <a:t>    end</a:t>
            </a:r>
          </a:p>
        </p:txBody>
      </p:sp>
      <p:sp>
        <p:nvSpPr>
          <p:cNvPr id="6" name="AutoShape 6"/>
          <p:cNvSpPr>
            <a:spLocks noChangeArrowheads="1"/>
          </p:cNvSpPr>
          <p:nvPr/>
        </p:nvSpPr>
        <p:spPr bwMode="auto">
          <a:xfrm>
            <a:off x="5935663" y="2690813"/>
            <a:ext cx="1938337" cy="804862"/>
          </a:xfrm>
          <a:prstGeom prst="wedgeRoundRectCallout">
            <a:avLst>
              <a:gd name="adj1" fmla="val -63745"/>
              <a:gd name="adj2" fmla="val -2343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Arial" charset="0"/>
                <a:ea typeface="楷体_GB2312" pitchFamily="49" charset="-122"/>
              </a:rPr>
              <a:t>生成时钟信号的第</a:t>
            </a:r>
            <a:r>
              <a:rPr lang="en-US" altLang="zh-CN" sz="2000">
                <a:latin typeface="Arial" charset="0"/>
                <a:ea typeface="楷体_GB2312" pitchFamily="49" charset="-122"/>
              </a:rPr>
              <a:t>2</a:t>
            </a:r>
            <a:r>
              <a:rPr lang="zh-CN" altLang="en-US" sz="2000">
                <a:latin typeface="Arial" charset="0"/>
                <a:ea typeface="楷体_GB2312" pitchFamily="49" charset="-122"/>
              </a:rPr>
              <a:t>种方法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1219"/>
                                        </p:tgtEl>
                                        <p:attrNameLst>
                                          <p:attrName>style.visibility</p:attrName>
                                        </p:attrNameLst>
                                      </p:cBhvr>
                                      <p:to>
                                        <p:strVal val="visible"/>
                                      </p:to>
                                    </p:set>
                                    <p:anim calcmode="lin" valueType="num">
                                      <p:cBhvr additive="base">
                                        <p:cTn id="7" dur="500" fill="hold"/>
                                        <p:tgtEl>
                                          <p:spTgt spid="521219"/>
                                        </p:tgtEl>
                                        <p:attrNameLst>
                                          <p:attrName>ppt_x</p:attrName>
                                        </p:attrNameLst>
                                      </p:cBhvr>
                                      <p:tavLst>
                                        <p:tav tm="0">
                                          <p:val>
                                            <p:strVal val="0-#ppt_w/2"/>
                                          </p:val>
                                        </p:tav>
                                        <p:tav tm="100000">
                                          <p:val>
                                            <p:strVal val="#ppt_x"/>
                                          </p:val>
                                        </p:tav>
                                      </p:tavLst>
                                    </p:anim>
                                    <p:anim calcmode="lin" valueType="num">
                                      <p:cBhvr additive="base">
                                        <p:cTn id="8" dur="500" fill="hold"/>
                                        <p:tgtEl>
                                          <p:spTgt spid="5212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1220"/>
                                        </p:tgtEl>
                                        <p:attrNameLst>
                                          <p:attrName>style.visibility</p:attrName>
                                        </p:attrNameLst>
                                      </p:cBhvr>
                                      <p:to>
                                        <p:strVal val="visible"/>
                                      </p:to>
                                    </p:set>
                                    <p:anim calcmode="lin" valueType="num">
                                      <p:cBhvr additive="base">
                                        <p:cTn id="12" dur="500" fill="hold"/>
                                        <p:tgtEl>
                                          <p:spTgt spid="521220"/>
                                        </p:tgtEl>
                                        <p:attrNameLst>
                                          <p:attrName>ppt_x</p:attrName>
                                        </p:attrNameLst>
                                      </p:cBhvr>
                                      <p:tavLst>
                                        <p:tav tm="0">
                                          <p:val>
                                            <p:strVal val="#ppt_x"/>
                                          </p:val>
                                        </p:tav>
                                        <p:tav tm="100000">
                                          <p:val>
                                            <p:strVal val="#ppt_x"/>
                                          </p:val>
                                        </p:tav>
                                      </p:tavLst>
                                    </p:anim>
                                    <p:anim calcmode="lin" valueType="num">
                                      <p:cBhvr additive="base">
                                        <p:cTn id="13" dur="500" fill="hold"/>
                                        <p:tgtEl>
                                          <p:spTgt spid="5212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utoUpdateAnimBg="0"/>
      <p:bldP spid="521220" grpId="0" animBg="1" autoUpdateAnimBg="0"/>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E303D02-361B-4B6D-856D-446DF1A2EE34}" type="slidenum">
              <a:rPr lang="ko-KR" altLang="en-US" sz="1600" smtClean="0">
                <a:solidFill>
                  <a:schemeClr val="accent2"/>
                </a:solidFill>
                <a:latin typeface="Verdana" pitchFamily="34" charset="0"/>
                <a:ea typeface="Gulim" pitchFamily="34" charset="-127"/>
              </a:rPr>
              <a:pPr/>
              <a:t>61</a:t>
            </a:fld>
            <a:endParaRPr lang="en-US" altLang="ko-KR" sz="1600" smtClean="0">
              <a:solidFill>
                <a:schemeClr val="accent2"/>
              </a:solidFill>
              <a:latin typeface="Verdana" pitchFamily="34" charset="0"/>
              <a:ea typeface="Gulim" pitchFamily="34" charset="-127"/>
            </a:endParaRPr>
          </a:p>
        </p:txBody>
      </p:sp>
      <p:sp>
        <p:nvSpPr>
          <p:cNvPr id="525314" name="Rectangle 2"/>
          <p:cNvSpPr>
            <a:spLocks noGrp="1" noChangeArrowheads="1"/>
          </p:cNvSpPr>
          <p:nvPr>
            <p:ph type="title"/>
          </p:nvPr>
        </p:nvSpPr>
        <p:spPr>
          <a:xfrm>
            <a:off x="1731963" y="246063"/>
            <a:ext cx="7772400" cy="677862"/>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task</a:t>
            </a:r>
            <a:r>
              <a:rPr lang="zh-CN" altLang="en-US" smtClean="0">
                <a:solidFill>
                  <a:srgbClr val="FFCC00"/>
                </a:solidFill>
                <a:latin typeface="Arial" charset="0"/>
                <a:ea typeface="黑体" pitchFamily="49" charset="-122"/>
              </a:rPr>
              <a:t>语句</a:t>
            </a:r>
          </a:p>
        </p:txBody>
      </p:sp>
      <p:sp>
        <p:nvSpPr>
          <p:cNvPr id="525315" name="Rectangle 3"/>
          <p:cNvSpPr>
            <a:spLocks noGrp="1" noChangeArrowheads="1"/>
          </p:cNvSpPr>
          <p:nvPr>
            <p:ph type="body" idx="1"/>
          </p:nvPr>
        </p:nvSpPr>
        <p:spPr>
          <a:xfrm>
            <a:off x="827088" y="1160463"/>
            <a:ext cx="7921625" cy="2540000"/>
          </a:xfrm>
        </p:spPr>
        <p:txBody>
          <a:bodyPr/>
          <a:lstStyle/>
          <a:p>
            <a:pPr>
              <a:lnSpc>
                <a:spcPct val="110000"/>
              </a:lnSpc>
              <a:spcBef>
                <a:spcPct val="0"/>
              </a:spcBef>
            </a:pPr>
            <a:r>
              <a:rPr lang="en-US" altLang="zh-CN" sz="2000" smtClean="0">
                <a:latin typeface="Arial" charset="0"/>
                <a:ea typeface="楷体_GB2312" pitchFamily="49" charset="-122"/>
              </a:rPr>
              <a:t>task</a:t>
            </a:r>
            <a:r>
              <a:rPr lang="zh-CN" altLang="en-US" sz="2000" smtClean="0">
                <a:latin typeface="Arial" charset="0"/>
                <a:ea typeface="楷体_GB2312" pitchFamily="49" charset="-122"/>
              </a:rPr>
              <a:t>语句用来由用户定义任务，</a:t>
            </a:r>
            <a:r>
              <a:rPr kumimoji="1" lang="zh-CN" altLang="en-US" sz="2000" smtClean="0">
                <a:latin typeface="Arial" charset="0"/>
                <a:ea typeface="楷体_GB2312" pitchFamily="49" charset="-122"/>
              </a:rPr>
              <a:t>任务类似高级语言中的子程序，用来单独完成某项具体任务，并可以被模块或其他任务调用。</a:t>
            </a:r>
          </a:p>
          <a:p>
            <a:pPr>
              <a:lnSpc>
                <a:spcPct val="110000"/>
              </a:lnSpc>
              <a:spcBef>
                <a:spcPct val="0"/>
              </a:spcBef>
            </a:pPr>
            <a:r>
              <a:rPr lang="zh-CN" altLang="en-US" sz="2000" smtClean="0">
                <a:latin typeface="Arial" charset="0"/>
                <a:ea typeface="楷体_GB2312" pitchFamily="49" charset="-122"/>
              </a:rPr>
              <a:t>当希望能够对多个信号进行一些运算并输出</a:t>
            </a:r>
            <a:r>
              <a:rPr lang="zh-CN" altLang="en-US" sz="2000" smtClean="0">
                <a:solidFill>
                  <a:srgbClr val="CC0066"/>
                </a:solidFill>
                <a:latin typeface="Arial" charset="0"/>
                <a:ea typeface="楷体_GB2312" pitchFamily="49" charset="-122"/>
              </a:rPr>
              <a:t>多个</a:t>
            </a:r>
            <a:r>
              <a:rPr lang="zh-CN" altLang="en-US" sz="2000" smtClean="0">
                <a:latin typeface="Arial" charset="0"/>
                <a:ea typeface="楷体_GB2312" pitchFamily="49" charset="-122"/>
              </a:rPr>
              <a:t>结果（即有多个输出变量）时，宜采用任务结构。</a:t>
            </a:r>
          </a:p>
          <a:p>
            <a:pPr algn="just">
              <a:lnSpc>
                <a:spcPct val="110000"/>
              </a:lnSpc>
              <a:spcBef>
                <a:spcPct val="0"/>
              </a:spcBef>
            </a:pPr>
            <a:r>
              <a:rPr lang="zh-CN" altLang="en-US" sz="2000" smtClean="0">
                <a:latin typeface="Arial" charset="0"/>
                <a:ea typeface="楷体_GB2312" pitchFamily="49" charset="-122"/>
              </a:rPr>
              <a:t>常常利用任务来帮助实现结构化的模块设计，将批量的操作以任务的形式独立出来，使设计简单明了</a:t>
            </a:r>
            <a:r>
              <a:rPr kumimoji="1" lang="zh-CN" altLang="en-US" sz="2000" smtClean="0">
                <a:latin typeface="Arial" charset="0"/>
                <a:ea typeface="楷体_GB2312" pitchFamily="49" charset="-122"/>
              </a:rPr>
              <a:t>，而且便于调试</a:t>
            </a:r>
            <a:r>
              <a:rPr lang="zh-CN" altLang="en-US" sz="2000" smtClean="0">
                <a:latin typeface="Arial" charset="0"/>
                <a:ea typeface="楷体_GB2312" pitchFamily="49" charset="-122"/>
              </a:rPr>
              <a:t>。</a:t>
            </a:r>
          </a:p>
        </p:txBody>
      </p:sp>
      <p:sp>
        <p:nvSpPr>
          <p:cNvPr id="525317" name="Text Box 5"/>
          <p:cNvSpPr txBox="1">
            <a:spLocks noChangeArrowheads="1"/>
          </p:cNvSpPr>
          <p:nvPr/>
        </p:nvSpPr>
        <p:spPr bwMode="auto">
          <a:xfrm>
            <a:off x="2670175" y="3536950"/>
            <a:ext cx="2965450" cy="1716088"/>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task </a:t>
            </a:r>
            <a:r>
              <a:rPr lang="en-US" altLang="zh-CN" sz="2000">
                <a:latin typeface="Arial" charset="0"/>
              </a:rPr>
              <a:t>&lt;</a:t>
            </a:r>
            <a:r>
              <a:rPr lang="zh-CN" altLang="en-US" sz="2000">
                <a:latin typeface="Arial" charset="0"/>
              </a:rPr>
              <a:t>任务名</a:t>
            </a:r>
            <a:r>
              <a:rPr lang="en-US" altLang="zh-CN" sz="2000">
                <a:latin typeface="Arial" charset="0"/>
              </a:rPr>
              <a:t>&gt;</a:t>
            </a:r>
            <a:r>
              <a:rPr lang="zh-CN" altLang="en-US" sz="2000">
                <a:latin typeface="Arial" charset="0"/>
              </a:rPr>
              <a:t>；</a:t>
            </a:r>
          </a:p>
          <a:p>
            <a:pPr>
              <a:spcBef>
                <a:spcPct val="0"/>
              </a:spcBef>
              <a:buClrTx/>
              <a:buFontTx/>
              <a:buNone/>
            </a:pPr>
            <a:r>
              <a:rPr lang="zh-CN" altLang="en-US" sz="2000">
                <a:latin typeface="Arial" charset="0"/>
              </a:rPr>
              <a:t>  端口声明语句；</a:t>
            </a:r>
          </a:p>
          <a:p>
            <a:pPr>
              <a:spcBef>
                <a:spcPct val="0"/>
              </a:spcBef>
              <a:buClrTx/>
              <a:buFontTx/>
              <a:buNone/>
            </a:pPr>
            <a:r>
              <a:rPr lang="zh-CN" altLang="en-US" sz="2000">
                <a:latin typeface="Arial" charset="0"/>
              </a:rPr>
              <a:t>  数据类型声明语句；</a:t>
            </a:r>
          </a:p>
          <a:p>
            <a:pPr algn="l">
              <a:lnSpc>
                <a:spcPct val="100000"/>
              </a:lnSpc>
              <a:spcBef>
                <a:spcPct val="0"/>
              </a:spcBef>
              <a:buClrTx/>
              <a:buFontTx/>
              <a:buNone/>
            </a:pPr>
            <a:r>
              <a:rPr lang="zh-CN" altLang="en-US" sz="2000">
                <a:latin typeface="Arial" charset="0"/>
              </a:rPr>
              <a:t>  实现逻辑功能的语句；</a:t>
            </a:r>
          </a:p>
          <a:p>
            <a:pPr algn="l">
              <a:lnSpc>
                <a:spcPct val="100000"/>
              </a:lnSpc>
              <a:spcBef>
                <a:spcPct val="0"/>
              </a:spcBef>
              <a:buClrTx/>
              <a:buFontTx/>
              <a:buNone/>
            </a:pPr>
            <a:r>
              <a:rPr lang="en-US" altLang="zh-CN" sz="2000">
                <a:solidFill>
                  <a:srgbClr val="FF0066"/>
                </a:solidFill>
                <a:latin typeface="Arial" charset="0"/>
              </a:rPr>
              <a:t>endtask</a:t>
            </a:r>
          </a:p>
        </p:txBody>
      </p:sp>
      <p:sp>
        <p:nvSpPr>
          <p:cNvPr id="525318" name="Text Box 6"/>
          <p:cNvSpPr txBox="1">
            <a:spLocks noChangeArrowheads="1"/>
          </p:cNvSpPr>
          <p:nvPr/>
        </p:nvSpPr>
        <p:spPr bwMode="auto">
          <a:xfrm>
            <a:off x="2670175" y="5697538"/>
            <a:ext cx="3821113"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latin typeface="Arial" charset="0"/>
              </a:rPr>
              <a:t>&lt;</a:t>
            </a:r>
            <a:r>
              <a:rPr lang="zh-CN" altLang="en-US" sz="2000">
                <a:latin typeface="Arial" charset="0"/>
              </a:rPr>
              <a:t>任务名</a:t>
            </a:r>
            <a:r>
              <a:rPr lang="en-US" altLang="zh-CN" sz="2000">
                <a:latin typeface="Arial" charset="0"/>
              </a:rPr>
              <a:t>&gt;</a:t>
            </a:r>
            <a:r>
              <a:rPr lang="zh-CN" altLang="en-US" sz="2000">
                <a:latin typeface="Arial" charset="0"/>
              </a:rPr>
              <a:t> </a:t>
            </a:r>
            <a:r>
              <a:rPr lang="en-US" altLang="zh-CN" sz="2000">
                <a:latin typeface="Arial" charset="0"/>
              </a:rPr>
              <a:t>(</a:t>
            </a:r>
            <a:r>
              <a:rPr lang="zh-CN" altLang="en-US" sz="2000">
                <a:latin typeface="Arial" charset="0"/>
              </a:rPr>
              <a:t>端口</a:t>
            </a:r>
            <a:r>
              <a:rPr lang="en-US" altLang="zh-CN" sz="2000">
                <a:latin typeface="Arial" charset="0"/>
              </a:rPr>
              <a:t>1,</a:t>
            </a:r>
            <a:r>
              <a:rPr lang="zh-CN" altLang="en-US" sz="2000">
                <a:latin typeface="Arial" charset="0"/>
              </a:rPr>
              <a:t>端口</a:t>
            </a:r>
            <a:r>
              <a:rPr lang="en-US" altLang="zh-CN" sz="2000">
                <a:latin typeface="Arial" charset="0"/>
              </a:rPr>
              <a:t>2,……);</a:t>
            </a:r>
            <a:r>
              <a:rPr lang="en-US" altLang="zh-CN" sz="2000"/>
              <a:t>  </a:t>
            </a:r>
            <a:endParaRPr lang="en-US" altLang="zh-CN" sz="2000">
              <a:solidFill>
                <a:srgbClr val="FF0066"/>
              </a:solidFill>
            </a:endParaRPr>
          </a:p>
        </p:txBody>
      </p:sp>
      <p:sp>
        <p:nvSpPr>
          <p:cNvPr id="525319" name="Rectangle 7"/>
          <p:cNvSpPr>
            <a:spLocks noChangeArrowheads="1"/>
          </p:cNvSpPr>
          <p:nvPr/>
        </p:nvSpPr>
        <p:spPr bwMode="auto">
          <a:xfrm>
            <a:off x="663575" y="3771900"/>
            <a:ext cx="14287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任务定义</a:t>
            </a:r>
          </a:p>
        </p:txBody>
      </p:sp>
      <p:sp>
        <p:nvSpPr>
          <p:cNvPr id="525320" name="Rectangle 8"/>
          <p:cNvSpPr>
            <a:spLocks noChangeArrowheads="1"/>
          </p:cNvSpPr>
          <p:nvPr/>
        </p:nvSpPr>
        <p:spPr bwMode="auto">
          <a:xfrm>
            <a:off x="657225" y="5707063"/>
            <a:ext cx="14287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任务调用</a:t>
            </a:r>
          </a:p>
        </p:txBody>
      </p:sp>
      <p:sp>
        <p:nvSpPr>
          <p:cNvPr id="2344985" name="AutoShape 25"/>
          <p:cNvSpPr>
            <a:spLocks noChangeArrowheads="1"/>
          </p:cNvSpPr>
          <p:nvPr/>
        </p:nvSpPr>
        <p:spPr bwMode="auto">
          <a:xfrm>
            <a:off x="5235575" y="3243263"/>
            <a:ext cx="2268538" cy="460375"/>
          </a:xfrm>
          <a:prstGeom prst="wedgeRectCallout">
            <a:avLst>
              <a:gd name="adj1" fmla="val -81699"/>
              <a:gd name="adj2" fmla="val 48620"/>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kumimoji="1" lang="zh-CN" altLang="en-US" sz="2000">
                <a:latin typeface="Arial" charset="0"/>
                <a:ea typeface="楷体_GB2312" pitchFamily="49" charset="-122"/>
              </a:rPr>
              <a:t>注意无端口列表！</a:t>
            </a:r>
            <a:endParaRPr kumimoji="1" lang="zh-CN" altLang="en-US" sz="2000">
              <a:solidFill>
                <a:srgbClr val="FF0000"/>
              </a:solidFill>
              <a:latin typeface="Arial" charset="0"/>
              <a:ea typeface="楷体_GB2312" pitchFamily="49" charset="-122"/>
            </a:endParaRPr>
          </a:p>
        </p:txBody>
      </p:sp>
      <p:sp>
        <p:nvSpPr>
          <p:cNvPr id="2" name="AutoShape 25"/>
          <p:cNvSpPr>
            <a:spLocks noChangeArrowheads="1"/>
          </p:cNvSpPr>
          <p:nvPr/>
        </p:nvSpPr>
        <p:spPr bwMode="auto">
          <a:xfrm>
            <a:off x="6510338" y="5094288"/>
            <a:ext cx="2173287" cy="931862"/>
          </a:xfrm>
          <a:prstGeom prst="wedgeRectCallout">
            <a:avLst>
              <a:gd name="adj1" fmla="val -68847"/>
              <a:gd name="adj2" fmla="val 41310"/>
            </a:avLst>
          </a:prstGeom>
          <a:solidFill>
            <a:srgbClr val="FFFFCC"/>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kumimoji="1" lang="zh-CN" altLang="en-US" sz="2000">
                <a:latin typeface="Arial" charset="0"/>
                <a:ea typeface="楷体_GB2312" pitchFamily="49" charset="-122"/>
              </a:rPr>
              <a:t>端口名列表与任务定义中的</a:t>
            </a:r>
            <a:r>
              <a:rPr kumimoji="1" lang="en-US" altLang="zh-CN" sz="2000">
                <a:latin typeface="Arial" charset="0"/>
                <a:ea typeface="楷体_GB2312" pitchFamily="49" charset="-122"/>
              </a:rPr>
              <a:t>I/O</a:t>
            </a:r>
            <a:r>
              <a:rPr kumimoji="1" lang="zh-CN" altLang="en-US" sz="2000">
                <a:latin typeface="Arial" charset="0"/>
                <a:ea typeface="楷体_GB2312" pitchFamily="49" charset="-122"/>
              </a:rPr>
              <a:t>变量一一对应！</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25314"/>
                                        </p:tgtEl>
                                        <p:attrNameLst>
                                          <p:attrName>style.visibility</p:attrName>
                                        </p:attrNameLst>
                                      </p:cBhvr>
                                      <p:to>
                                        <p:strVal val="visible"/>
                                      </p:to>
                                    </p:set>
                                    <p:anim calcmode="lin" valueType="num">
                                      <p:cBhvr additive="base">
                                        <p:cTn id="7" dur="500" fill="hold"/>
                                        <p:tgtEl>
                                          <p:spTgt spid="525314"/>
                                        </p:tgtEl>
                                        <p:attrNameLst>
                                          <p:attrName>ppt_x</p:attrName>
                                        </p:attrNameLst>
                                      </p:cBhvr>
                                      <p:tavLst>
                                        <p:tav tm="0">
                                          <p:val>
                                            <p:strVal val="#ppt_x"/>
                                          </p:val>
                                        </p:tav>
                                        <p:tav tm="100000">
                                          <p:val>
                                            <p:strVal val="#ppt_x"/>
                                          </p:val>
                                        </p:tav>
                                      </p:tavLst>
                                    </p:anim>
                                    <p:anim calcmode="lin" valueType="num">
                                      <p:cBhvr additive="base">
                                        <p:cTn id="8" dur="500" fill="hold"/>
                                        <p:tgtEl>
                                          <p:spTgt spid="5253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25315"/>
                                        </p:tgtEl>
                                        <p:attrNameLst>
                                          <p:attrName>style.visibility</p:attrName>
                                        </p:attrNameLst>
                                      </p:cBhvr>
                                      <p:to>
                                        <p:strVal val="visible"/>
                                      </p:to>
                                    </p:set>
                                    <p:anim calcmode="lin" valueType="num">
                                      <p:cBhvr additive="base">
                                        <p:cTn id="12" dur="500" fill="hold"/>
                                        <p:tgtEl>
                                          <p:spTgt spid="525315"/>
                                        </p:tgtEl>
                                        <p:attrNameLst>
                                          <p:attrName>ppt_x</p:attrName>
                                        </p:attrNameLst>
                                      </p:cBhvr>
                                      <p:tavLst>
                                        <p:tav tm="0">
                                          <p:val>
                                            <p:strVal val="0-#ppt_w/2"/>
                                          </p:val>
                                        </p:tav>
                                        <p:tav tm="100000">
                                          <p:val>
                                            <p:strVal val="#ppt_x"/>
                                          </p:val>
                                        </p:tav>
                                      </p:tavLst>
                                    </p:anim>
                                    <p:anim calcmode="lin" valueType="num">
                                      <p:cBhvr additive="base">
                                        <p:cTn id="13"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25319"/>
                                        </p:tgtEl>
                                        <p:attrNameLst>
                                          <p:attrName>style.visibility</p:attrName>
                                        </p:attrNameLst>
                                      </p:cBhvr>
                                      <p:to>
                                        <p:strVal val="visible"/>
                                      </p:to>
                                    </p:set>
                                    <p:anim calcmode="lin" valueType="num">
                                      <p:cBhvr>
                                        <p:cTn id="18" dur="500" fill="hold"/>
                                        <p:tgtEl>
                                          <p:spTgt spid="525319"/>
                                        </p:tgtEl>
                                        <p:attrNameLst>
                                          <p:attrName>ppt_w</p:attrName>
                                        </p:attrNameLst>
                                      </p:cBhvr>
                                      <p:tavLst>
                                        <p:tav tm="0">
                                          <p:val>
                                            <p:fltVal val="0"/>
                                          </p:val>
                                        </p:tav>
                                        <p:tav tm="100000">
                                          <p:val>
                                            <p:strVal val="#ppt_w"/>
                                          </p:val>
                                        </p:tav>
                                      </p:tavLst>
                                    </p:anim>
                                    <p:anim calcmode="lin" valueType="num">
                                      <p:cBhvr>
                                        <p:cTn id="19" dur="500" fill="hold"/>
                                        <p:tgtEl>
                                          <p:spTgt spid="525319"/>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5317"/>
                                        </p:tgtEl>
                                        <p:attrNameLst>
                                          <p:attrName>style.visibility</p:attrName>
                                        </p:attrNameLst>
                                      </p:cBhvr>
                                      <p:to>
                                        <p:strVal val="visible"/>
                                      </p:to>
                                    </p:set>
                                    <p:animEffect transition="in" filter="wipe(left)">
                                      <p:cBhvr>
                                        <p:cTn id="23" dur="500"/>
                                        <p:tgtEl>
                                          <p:spTgt spid="5253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344985"/>
                                        </p:tgtEl>
                                        <p:attrNameLst>
                                          <p:attrName>style.visibility</p:attrName>
                                        </p:attrNameLst>
                                      </p:cBhvr>
                                      <p:to>
                                        <p:strVal val="visible"/>
                                      </p:to>
                                    </p:set>
                                    <p:animEffect transition="in" filter="dissolve">
                                      <p:cBhvr>
                                        <p:cTn id="28" dur="500"/>
                                        <p:tgtEl>
                                          <p:spTgt spid="23449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525320"/>
                                        </p:tgtEl>
                                        <p:attrNameLst>
                                          <p:attrName>style.visibility</p:attrName>
                                        </p:attrNameLst>
                                      </p:cBhvr>
                                      <p:to>
                                        <p:strVal val="visible"/>
                                      </p:to>
                                    </p:set>
                                    <p:anim calcmode="lin" valueType="num">
                                      <p:cBhvr>
                                        <p:cTn id="33" dur="500" fill="hold"/>
                                        <p:tgtEl>
                                          <p:spTgt spid="525320"/>
                                        </p:tgtEl>
                                        <p:attrNameLst>
                                          <p:attrName>ppt_w</p:attrName>
                                        </p:attrNameLst>
                                      </p:cBhvr>
                                      <p:tavLst>
                                        <p:tav tm="0">
                                          <p:val>
                                            <p:fltVal val="0"/>
                                          </p:val>
                                        </p:tav>
                                        <p:tav tm="100000">
                                          <p:val>
                                            <p:strVal val="#ppt_w"/>
                                          </p:val>
                                        </p:tav>
                                      </p:tavLst>
                                    </p:anim>
                                    <p:anim calcmode="lin" valueType="num">
                                      <p:cBhvr>
                                        <p:cTn id="34" dur="500" fill="hold"/>
                                        <p:tgtEl>
                                          <p:spTgt spid="525320"/>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25318"/>
                                        </p:tgtEl>
                                        <p:attrNameLst>
                                          <p:attrName>style.visibility</p:attrName>
                                        </p:attrNameLst>
                                      </p:cBhvr>
                                      <p:to>
                                        <p:strVal val="visible"/>
                                      </p:to>
                                    </p:set>
                                    <p:animEffect transition="in" filter="wipe(left)">
                                      <p:cBhvr>
                                        <p:cTn id="38" dur="500"/>
                                        <p:tgtEl>
                                          <p:spTgt spid="52531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p:bldP spid="525315" grpId="0" autoUpdateAnimBg="0"/>
      <p:bldP spid="525317" grpId="0" animBg="1"/>
      <p:bldP spid="525318" grpId="0" animBg="1"/>
      <p:bldP spid="525319" grpId="0" animBg="1" autoUpdateAnimBg="0"/>
      <p:bldP spid="525320" grpId="0" animBg="1" autoUpdateAnimBg="0"/>
      <p:bldP spid="2344985"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C5444EA9-1F7D-43AF-9B53-F3016E70A5EF}" type="slidenum">
              <a:rPr lang="ko-KR" altLang="en-US" sz="1600" smtClean="0">
                <a:solidFill>
                  <a:schemeClr val="accent2"/>
                </a:solidFill>
                <a:latin typeface="Verdana" pitchFamily="34" charset="0"/>
                <a:ea typeface="Gulim" pitchFamily="34" charset="-127"/>
              </a:rPr>
              <a:pPr/>
              <a:t>62</a:t>
            </a:fld>
            <a:endParaRPr lang="en-US" altLang="ko-KR" sz="1600" smtClean="0">
              <a:solidFill>
                <a:schemeClr val="accent2"/>
              </a:solidFill>
              <a:latin typeface="Verdana" pitchFamily="34" charset="0"/>
              <a:ea typeface="Gulim" pitchFamily="34" charset="-127"/>
            </a:endParaRPr>
          </a:p>
        </p:txBody>
      </p:sp>
      <p:sp>
        <p:nvSpPr>
          <p:cNvPr id="77827" name="Rectangle 2"/>
          <p:cNvSpPr>
            <a:spLocks noGrp="1" noChangeArrowheads="1"/>
          </p:cNvSpPr>
          <p:nvPr>
            <p:ph type="title"/>
          </p:nvPr>
        </p:nvSpPr>
        <p:spPr>
          <a:xfrm>
            <a:off x="1727200" y="225425"/>
            <a:ext cx="7772400" cy="677863"/>
          </a:xfrm>
        </p:spPr>
        <p:txBody>
          <a:bodyPr/>
          <a:lstStyle/>
          <a:p>
            <a:r>
              <a:rPr lang="en-US" altLang="zh-CN" smtClean="0">
                <a:solidFill>
                  <a:srgbClr val="FFCC00"/>
                </a:solidFill>
                <a:latin typeface="Arial" charset="0"/>
                <a:ea typeface="黑体" pitchFamily="49" charset="-122"/>
              </a:rPr>
              <a:t>task</a:t>
            </a:r>
            <a:r>
              <a:rPr lang="zh-CN" altLang="en-US" smtClean="0">
                <a:solidFill>
                  <a:srgbClr val="FFCC00"/>
                </a:solidFill>
                <a:latin typeface="Arial" charset="0"/>
                <a:ea typeface="黑体" pitchFamily="49" charset="-122"/>
              </a:rPr>
              <a:t>语句使用注意事项</a:t>
            </a:r>
          </a:p>
        </p:txBody>
      </p:sp>
      <p:sp>
        <p:nvSpPr>
          <p:cNvPr id="527363" name="Rectangle 3"/>
          <p:cNvSpPr>
            <a:spLocks noGrp="1" noChangeArrowheads="1"/>
          </p:cNvSpPr>
          <p:nvPr>
            <p:ph type="body" idx="1"/>
          </p:nvPr>
        </p:nvSpPr>
        <p:spPr>
          <a:xfrm>
            <a:off x="247650" y="2646363"/>
            <a:ext cx="4540250" cy="368300"/>
          </a:xfrm>
        </p:spPr>
        <p:txBody>
          <a:bodyPr/>
          <a:lstStyle/>
          <a:p>
            <a:pPr marL="0" indent="0" algn="just">
              <a:lnSpc>
                <a:spcPct val="90000"/>
              </a:lnSpc>
              <a:spcBef>
                <a:spcPct val="0"/>
              </a:spcBef>
              <a:buClrTx/>
              <a:buFontTx/>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lang="en-US" altLang="zh-CN" sz="2000" smtClean="0">
                <a:solidFill>
                  <a:srgbClr val="FF0066"/>
                </a:solidFill>
                <a:latin typeface="Arial" charset="0"/>
                <a:ea typeface="宋体" charset="-122"/>
              </a:rPr>
              <a:t>】</a:t>
            </a:r>
            <a:r>
              <a:rPr lang="zh-CN" altLang="en-US" sz="2000" smtClean="0">
                <a:latin typeface="Times New Roman" pitchFamily="18" charset="0"/>
                <a:ea typeface="宋体" charset="-122"/>
              </a:rPr>
              <a:t>任务的定义与调用。                    </a:t>
            </a:r>
          </a:p>
        </p:txBody>
      </p:sp>
      <p:sp>
        <p:nvSpPr>
          <p:cNvPr id="527364" name="Text Box 4"/>
          <p:cNvSpPr txBox="1">
            <a:spLocks noChangeArrowheads="1"/>
          </p:cNvSpPr>
          <p:nvPr/>
        </p:nvSpPr>
        <p:spPr bwMode="auto">
          <a:xfrm>
            <a:off x="306388" y="3357563"/>
            <a:ext cx="4800600" cy="3125787"/>
          </a:xfrm>
          <a:prstGeom prst="rect">
            <a:avLst/>
          </a:prstGeom>
          <a:solidFill>
            <a:srgbClr val="ADD6FF"/>
          </a:solidFill>
          <a:ln w="12700">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1800">
                <a:solidFill>
                  <a:srgbClr val="FF0066"/>
                </a:solidFill>
                <a:latin typeface="Arial" charset="0"/>
              </a:rPr>
              <a:t>task my_task;</a:t>
            </a:r>
          </a:p>
          <a:p>
            <a:pPr>
              <a:lnSpc>
                <a:spcPct val="100000"/>
              </a:lnSpc>
              <a:spcBef>
                <a:spcPct val="0"/>
              </a:spcBef>
              <a:buClrTx/>
              <a:buFontTx/>
              <a:buNone/>
            </a:pPr>
            <a:r>
              <a:rPr lang="en-US" altLang="zh-CN" sz="1800">
                <a:latin typeface="Arial" charset="0"/>
              </a:rPr>
              <a:t>    input a,b;</a:t>
            </a:r>
          </a:p>
          <a:p>
            <a:pPr>
              <a:lnSpc>
                <a:spcPct val="100000"/>
              </a:lnSpc>
              <a:spcBef>
                <a:spcPct val="0"/>
              </a:spcBef>
              <a:buClrTx/>
              <a:buFontTx/>
              <a:buNone/>
            </a:pPr>
            <a:r>
              <a:rPr lang="en-US" altLang="zh-CN" sz="1800">
                <a:latin typeface="Arial" charset="0"/>
              </a:rPr>
              <a:t>    inout c;</a:t>
            </a:r>
          </a:p>
          <a:p>
            <a:pPr>
              <a:lnSpc>
                <a:spcPct val="100000"/>
              </a:lnSpc>
              <a:spcBef>
                <a:spcPct val="0"/>
              </a:spcBef>
              <a:buClrTx/>
              <a:buFontTx/>
              <a:buNone/>
            </a:pPr>
            <a:r>
              <a:rPr lang="en-US" altLang="zh-CN" sz="1800">
                <a:latin typeface="Arial" charset="0"/>
              </a:rPr>
              <a:t>    output d,e;</a:t>
            </a:r>
          </a:p>
          <a:p>
            <a:pPr>
              <a:lnSpc>
                <a:spcPct val="100000"/>
              </a:lnSpc>
              <a:spcBef>
                <a:spcPct val="0"/>
              </a:spcBef>
              <a:buClrTx/>
              <a:buFontTx/>
              <a:buNone/>
            </a:pPr>
            <a:r>
              <a:rPr lang="en-US" altLang="zh-CN" sz="1800">
                <a:latin typeface="Arial" charset="0"/>
              </a:rPr>
              <a:t>          ……</a:t>
            </a:r>
          </a:p>
          <a:p>
            <a:pPr>
              <a:lnSpc>
                <a:spcPct val="100000"/>
              </a:lnSpc>
              <a:spcBef>
                <a:spcPct val="0"/>
              </a:spcBef>
              <a:buClrTx/>
              <a:buFontTx/>
              <a:buNone/>
            </a:pPr>
            <a:r>
              <a:rPr lang="en-US" altLang="zh-CN" sz="1800">
                <a:latin typeface="Arial" charset="0"/>
              </a:rPr>
              <a:t>      &lt;</a:t>
            </a:r>
            <a:r>
              <a:rPr lang="zh-CN" altLang="en-US" sz="1800">
                <a:latin typeface="Arial" charset="0"/>
              </a:rPr>
              <a:t>语句</a:t>
            </a:r>
            <a:r>
              <a:rPr lang="en-US" altLang="zh-CN" sz="1800">
                <a:latin typeface="Arial" charset="0"/>
              </a:rPr>
              <a:t>&gt;       //</a:t>
            </a:r>
            <a:r>
              <a:rPr lang="zh-CN" altLang="en-US" sz="1800">
                <a:latin typeface="Arial" charset="0"/>
              </a:rPr>
              <a:t>执行任务工作相应的语句</a:t>
            </a:r>
          </a:p>
          <a:p>
            <a:pPr>
              <a:lnSpc>
                <a:spcPct val="100000"/>
              </a:lnSpc>
              <a:spcBef>
                <a:spcPct val="0"/>
              </a:spcBef>
              <a:buClrTx/>
              <a:buFontTx/>
              <a:buNone/>
            </a:pPr>
            <a:r>
              <a:rPr lang="zh-CN" altLang="en-US" sz="1800">
                <a:latin typeface="Arial" charset="0"/>
              </a:rPr>
              <a:t>          </a:t>
            </a:r>
            <a:r>
              <a:rPr lang="en-US" altLang="zh-CN" sz="1800">
                <a:latin typeface="Arial" charset="0"/>
              </a:rPr>
              <a:t>……</a:t>
            </a:r>
          </a:p>
          <a:p>
            <a:pPr>
              <a:lnSpc>
                <a:spcPct val="100000"/>
              </a:lnSpc>
              <a:spcBef>
                <a:spcPct val="0"/>
              </a:spcBef>
              <a:buClrTx/>
              <a:buFontTx/>
              <a:buNone/>
            </a:pPr>
            <a:r>
              <a:rPr lang="en-US" altLang="zh-CN" sz="1800">
                <a:latin typeface="Arial" charset="0"/>
              </a:rPr>
              <a:t>    c = foo1;</a:t>
            </a:r>
          </a:p>
          <a:p>
            <a:pPr>
              <a:lnSpc>
                <a:spcPct val="100000"/>
              </a:lnSpc>
              <a:spcBef>
                <a:spcPct val="0"/>
              </a:spcBef>
              <a:buClrTx/>
              <a:buFontTx/>
              <a:buNone/>
            </a:pPr>
            <a:r>
              <a:rPr lang="en-US" altLang="zh-CN" sz="1800">
                <a:latin typeface="Arial" charset="0"/>
              </a:rPr>
              <a:t>    d = foo2;      //</a:t>
            </a:r>
            <a:r>
              <a:rPr lang="zh-CN" altLang="en-US" sz="1800">
                <a:latin typeface="Arial" charset="0"/>
              </a:rPr>
              <a:t>对任务的输出变量赋值</a:t>
            </a:r>
          </a:p>
          <a:p>
            <a:pPr>
              <a:lnSpc>
                <a:spcPct val="100000"/>
              </a:lnSpc>
              <a:spcBef>
                <a:spcPct val="0"/>
              </a:spcBef>
              <a:buClrTx/>
              <a:buFontTx/>
              <a:buNone/>
            </a:pPr>
            <a:r>
              <a:rPr lang="zh-CN" altLang="en-US" sz="1800">
                <a:latin typeface="Arial" charset="0"/>
              </a:rPr>
              <a:t>    </a:t>
            </a:r>
            <a:r>
              <a:rPr lang="en-US" altLang="zh-CN" sz="1800">
                <a:latin typeface="Arial" charset="0"/>
              </a:rPr>
              <a:t>e = foo3; </a:t>
            </a:r>
          </a:p>
          <a:p>
            <a:pPr>
              <a:lnSpc>
                <a:spcPct val="100000"/>
              </a:lnSpc>
              <a:spcBef>
                <a:spcPct val="0"/>
              </a:spcBef>
              <a:buClrTx/>
              <a:buFontTx/>
              <a:buNone/>
            </a:pPr>
            <a:r>
              <a:rPr lang="en-US" altLang="zh-CN" sz="1800">
                <a:latin typeface="Times New Roman" pitchFamily="18" charset="0"/>
              </a:rPr>
              <a:t> </a:t>
            </a:r>
            <a:r>
              <a:rPr lang="en-US" altLang="zh-CN" sz="1800">
                <a:solidFill>
                  <a:srgbClr val="FF0066"/>
                </a:solidFill>
                <a:latin typeface="Times New Roman" pitchFamily="18" charset="0"/>
              </a:rPr>
              <a:t>endtask</a:t>
            </a:r>
            <a:endParaRPr lang="en-US" altLang="zh-CN" sz="1800">
              <a:latin typeface="Times New Roman" pitchFamily="18" charset="0"/>
            </a:endParaRPr>
          </a:p>
        </p:txBody>
      </p:sp>
      <p:sp>
        <p:nvSpPr>
          <p:cNvPr id="527365" name="Text Box 5"/>
          <p:cNvSpPr txBox="1">
            <a:spLocks noChangeArrowheads="1"/>
          </p:cNvSpPr>
          <p:nvPr/>
        </p:nvSpPr>
        <p:spPr bwMode="auto">
          <a:xfrm>
            <a:off x="5830888" y="3476625"/>
            <a:ext cx="2667000" cy="409575"/>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Times New Roman" pitchFamily="18" charset="0"/>
              </a:rPr>
              <a:t>my_task (v,w,x,y,z);</a:t>
            </a:r>
            <a:r>
              <a:rPr lang="en-US" altLang="zh-CN" sz="2000">
                <a:latin typeface="Times New Roman" pitchFamily="18" charset="0"/>
              </a:rPr>
              <a:t>     </a:t>
            </a:r>
          </a:p>
        </p:txBody>
      </p:sp>
      <p:sp>
        <p:nvSpPr>
          <p:cNvPr id="527366" name="Text Box 6"/>
          <p:cNvSpPr txBox="1">
            <a:spLocks noChangeArrowheads="1"/>
          </p:cNvSpPr>
          <p:nvPr/>
        </p:nvSpPr>
        <p:spPr bwMode="auto">
          <a:xfrm>
            <a:off x="1846263" y="2967038"/>
            <a:ext cx="1828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marL="280988" indent="-2809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solidFill>
                  <a:srgbClr val="990000"/>
                </a:solidFill>
              </a:rPr>
              <a:t>任务定义</a:t>
            </a:r>
          </a:p>
        </p:txBody>
      </p:sp>
      <p:sp>
        <p:nvSpPr>
          <p:cNvPr id="527367" name="Text Box 7"/>
          <p:cNvSpPr txBox="1">
            <a:spLocks noChangeArrowheads="1"/>
          </p:cNvSpPr>
          <p:nvPr/>
        </p:nvSpPr>
        <p:spPr bwMode="auto">
          <a:xfrm>
            <a:off x="6381750" y="3016250"/>
            <a:ext cx="1524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marL="280988" indent="-2809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solidFill>
                  <a:srgbClr val="990000"/>
                </a:solidFill>
              </a:rPr>
              <a:t>任务调用</a:t>
            </a:r>
          </a:p>
        </p:txBody>
      </p:sp>
      <p:sp>
        <p:nvSpPr>
          <p:cNvPr id="527368" name="Rectangle 8"/>
          <p:cNvSpPr>
            <a:spLocks noChangeArrowheads="1"/>
          </p:cNvSpPr>
          <p:nvPr/>
        </p:nvSpPr>
        <p:spPr bwMode="auto">
          <a:xfrm>
            <a:off x="5334000" y="4343400"/>
            <a:ext cx="3505200" cy="1441450"/>
          </a:xfrm>
          <a:prstGeom prst="rect">
            <a:avLst/>
          </a:prstGeom>
          <a:solidFill>
            <a:srgbClr val="FFFF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rgbClr val="006666"/>
              </a:buClr>
              <a:buFont typeface="Wingdings" pitchFamily="2" charset="2"/>
              <a:buChar char="w"/>
            </a:pPr>
            <a:r>
              <a:rPr lang="zh-CN" altLang="en-US" sz="2000"/>
              <a:t> </a:t>
            </a:r>
            <a:r>
              <a:rPr lang="zh-CN" altLang="zh-CN" sz="2000">
                <a:latin typeface="Arial" charset="0"/>
              </a:rPr>
              <a:t>当</a:t>
            </a:r>
            <a:r>
              <a:rPr lang="zh-CN" altLang="en-US" sz="2000">
                <a:latin typeface="Arial" charset="0"/>
              </a:rPr>
              <a:t>任务启动时，由</a:t>
            </a:r>
            <a:r>
              <a:rPr lang="en-US" altLang="zh-CN" sz="2000">
                <a:latin typeface="Arial" charset="0"/>
              </a:rPr>
              <a:t>v</a:t>
            </a:r>
            <a:r>
              <a:rPr lang="zh-CN" altLang="en-US" sz="2000">
                <a:latin typeface="Arial" charset="0"/>
              </a:rPr>
              <a:t>、</a:t>
            </a:r>
            <a:r>
              <a:rPr lang="en-US" altLang="zh-CN" sz="2000">
                <a:latin typeface="Arial" charset="0"/>
              </a:rPr>
              <a:t>w</a:t>
            </a:r>
            <a:r>
              <a:rPr lang="zh-CN" altLang="en-US" sz="2000">
                <a:latin typeface="Arial" charset="0"/>
              </a:rPr>
              <a:t>和</a:t>
            </a:r>
            <a:r>
              <a:rPr lang="en-US" altLang="zh-CN" sz="2000">
                <a:latin typeface="Arial" charset="0"/>
              </a:rPr>
              <a:t>x</a:t>
            </a:r>
            <a:r>
              <a:rPr lang="zh-CN" altLang="en-US" sz="2000">
                <a:latin typeface="Arial" charset="0"/>
              </a:rPr>
              <a:t>传入的变量赋给了</a:t>
            </a:r>
            <a:r>
              <a:rPr lang="en-US" altLang="zh-CN" sz="2000">
                <a:latin typeface="Arial" charset="0"/>
              </a:rPr>
              <a:t>a</a:t>
            </a:r>
            <a:r>
              <a:rPr lang="zh-CN" altLang="en-US" sz="2000">
                <a:latin typeface="Arial" charset="0"/>
              </a:rPr>
              <a:t>、</a:t>
            </a:r>
            <a:r>
              <a:rPr lang="en-US" altLang="zh-CN" sz="2000">
                <a:latin typeface="Arial" charset="0"/>
              </a:rPr>
              <a:t>b</a:t>
            </a:r>
            <a:r>
              <a:rPr lang="zh-CN" altLang="en-US" sz="2000">
                <a:latin typeface="Arial" charset="0"/>
              </a:rPr>
              <a:t>和</a:t>
            </a:r>
            <a:r>
              <a:rPr lang="en-US" altLang="zh-CN" sz="2000">
                <a:latin typeface="Arial" charset="0"/>
              </a:rPr>
              <a:t>c</a:t>
            </a:r>
            <a:r>
              <a:rPr lang="zh-CN" altLang="en-US" sz="2000">
                <a:latin typeface="Arial" charset="0"/>
              </a:rPr>
              <a:t>；</a:t>
            </a:r>
          </a:p>
          <a:p>
            <a:pPr>
              <a:spcBef>
                <a:spcPct val="0"/>
              </a:spcBef>
              <a:buClr>
                <a:srgbClr val="006666"/>
              </a:buClr>
              <a:buFont typeface="Wingdings" pitchFamily="2" charset="2"/>
              <a:buChar char="w"/>
            </a:pPr>
            <a:r>
              <a:rPr lang="zh-CN" altLang="en-US" sz="2000">
                <a:latin typeface="Arial" charset="0"/>
              </a:rPr>
              <a:t> 当任务完成后，输出通过</a:t>
            </a:r>
            <a:r>
              <a:rPr lang="en-US" altLang="zh-CN" sz="2000">
                <a:latin typeface="Arial" charset="0"/>
              </a:rPr>
              <a:t>c</a:t>
            </a:r>
            <a:r>
              <a:rPr lang="zh-CN" altLang="en-US" sz="2000">
                <a:latin typeface="Arial" charset="0"/>
              </a:rPr>
              <a:t>、</a:t>
            </a:r>
            <a:r>
              <a:rPr lang="en-US" altLang="zh-CN" sz="2000">
                <a:latin typeface="Arial" charset="0"/>
              </a:rPr>
              <a:t>d</a:t>
            </a:r>
            <a:r>
              <a:rPr lang="zh-CN" altLang="en-US" sz="2000">
                <a:latin typeface="Arial" charset="0"/>
              </a:rPr>
              <a:t>和</a:t>
            </a:r>
            <a:r>
              <a:rPr lang="en-US" altLang="zh-CN" sz="2000">
                <a:latin typeface="Arial" charset="0"/>
              </a:rPr>
              <a:t>e</a:t>
            </a:r>
            <a:r>
              <a:rPr lang="zh-CN" altLang="en-US" sz="2000">
                <a:latin typeface="Arial" charset="0"/>
              </a:rPr>
              <a:t>赋给了</a:t>
            </a:r>
            <a:r>
              <a:rPr lang="en-US" altLang="zh-CN" sz="2000">
                <a:latin typeface="Arial" charset="0"/>
              </a:rPr>
              <a:t>x</a:t>
            </a:r>
            <a:r>
              <a:rPr lang="zh-CN" altLang="en-US" sz="2000">
                <a:latin typeface="Arial" charset="0"/>
              </a:rPr>
              <a:t>、</a:t>
            </a:r>
            <a:r>
              <a:rPr lang="en-US" altLang="zh-CN" sz="2000">
                <a:latin typeface="Arial" charset="0"/>
              </a:rPr>
              <a:t>y</a:t>
            </a:r>
            <a:r>
              <a:rPr lang="zh-CN" altLang="en-US" sz="2000">
                <a:latin typeface="Arial" charset="0"/>
              </a:rPr>
              <a:t>和</a:t>
            </a:r>
            <a:r>
              <a:rPr lang="en-US" altLang="zh-CN" sz="2000">
                <a:latin typeface="Arial" charset="0"/>
              </a:rPr>
              <a:t>z</a:t>
            </a:r>
            <a:r>
              <a:rPr lang="zh-CN" altLang="en-US" sz="2000">
                <a:latin typeface="Arial" charset="0"/>
              </a:rPr>
              <a:t>。</a:t>
            </a:r>
          </a:p>
        </p:txBody>
      </p:sp>
      <p:sp>
        <p:nvSpPr>
          <p:cNvPr id="527369" name="Rectangle 9"/>
          <p:cNvSpPr>
            <a:spLocks noChangeArrowheads="1"/>
          </p:cNvSpPr>
          <p:nvPr/>
        </p:nvSpPr>
        <p:spPr bwMode="auto">
          <a:xfrm>
            <a:off x="1522413" y="1058863"/>
            <a:ext cx="6383337" cy="150177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lstStyle/>
          <a:p>
            <a:pPr marL="665163" indent="-665163">
              <a:spcBef>
                <a:spcPct val="0"/>
              </a:spcBef>
              <a:buClr>
                <a:schemeClr val="hlink"/>
              </a:buClr>
              <a:buFont typeface="Wingdings" pitchFamily="2" charset="2"/>
              <a:buNone/>
            </a:pPr>
            <a:r>
              <a:rPr lang="zh-CN" altLang="zh-CN" sz="2000">
                <a:latin typeface="Arial" charset="0"/>
                <a:ea typeface="楷体_GB2312" pitchFamily="49" charset="-122"/>
              </a:rPr>
              <a:t>注</a:t>
            </a:r>
            <a:r>
              <a:rPr lang="en-US" altLang="zh-CN" sz="2000">
                <a:latin typeface="Arial" charset="0"/>
                <a:ea typeface="楷体_GB2312" pitchFamily="49" charset="-122"/>
              </a:rPr>
              <a:t>1</a:t>
            </a:r>
            <a:r>
              <a:rPr lang="zh-CN" altLang="zh-CN" sz="2000">
                <a:latin typeface="Arial" charset="0"/>
                <a:ea typeface="楷体_GB2312" pitchFamily="49" charset="-122"/>
              </a:rPr>
              <a:t>：</a:t>
            </a:r>
            <a:r>
              <a:rPr lang="zh-CN" altLang="en-US" sz="2000">
                <a:solidFill>
                  <a:srgbClr val="FF3399"/>
                </a:solidFill>
                <a:latin typeface="Arial" charset="0"/>
                <a:ea typeface="楷体_GB2312" pitchFamily="49" charset="-122"/>
              </a:rPr>
              <a:t>任务的定义与调用必须在一个</a:t>
            </a:r>
            <a:r>
              <a:rPr lang="en-US" altLang="zh-CN" sz="2000">
                <a:solidFill>
                  <a:srgbClr val="FF3399"/>
                </a:solidFill>
                <a:latin typeface="Arial" charset="0"/>
                <a:ea typeface="楷体_GB2312" pitchFamily="49" charset="-122"/>
              </a:rPr>
              <a:t>module</a:t>
            </a:r>
            <a:r>
              <a:rPr lang="zh-CN" altLang="en-US" sz="2000">
                <a:solidFill>
                  <a:srgbClr val="FF3399"/>
                </a:solidFill>
                <a:latin typeface="Arial" charset="0"/>
                <a:ea typeface="楷体_GB2312" pitchFamily="49" charset="-122"/>
              </a:rPr>
              <a:t>模块内</a:t>
            </a:r>
            <a:r>
              <a:rPr lang="zh-CN" altLang="en-US" sz="2000">
                <a:latin typeface="Arial" charset="0"/>
                <a:ea typeface="楷体_GB2312" pitchFamily="49" charset="-122"/>
              </a:rPr>
              <a:t>！</a:t>
            </a:r>
          </a:p>
          <a:p>
            <a:pPr marL="665163" indent="-665163">
              <a:spcBef>
                <a:spcPct val="0"/>
              </a:spcBef>
              <a:buClr>
                <a:schemeClr val="hlink"/>
              </a:buClr>
              <a:buFont typeface="Wingdings" pitchFamily="2" charset="2"/>
              <a:buNone/>
            </a:pPr>
            <a:r>
              <a:rPr lang="zh-CN" altLang="en-US" sz="2000">
                <a:latin typeface="Arial" charset="0"/>
                <a:ea typeface="楷体_GB2312" pitchFamily="49" charset="-122"/>
              </a:rPr>
              <a:t>注</a:t>
            </a:r>
            <a:r>
              <a:rPr lang="en-US" altLang="zh-CN" sz="2000">
                <a:latin typeface="Arial" charset="0"/>
                <a:ea typeface="楷体_GB2312" pitchFamily="49" charset="-122"/>
              </a:rPr>
              <a:t>2</a:t>
            </a:r>
            <a:r>
              <a:rPr lang="zh-CN" altLang="en-US" sz="2000">
                <a:latin typeface="Arial" charset="0"/>
                <a:ea typeface="楷体_GB2312" pitchFamily="49" charset="-122"/>
              </a:rPr>
              <a:t>：任务被调用时，需列出端口名列表，端口名的</a:t>
            </a:r>
            <a:r>
              <a:rPr lang="zh-CN" altLang="en-US" sz="2000">
                <a:solidFill>
                  <a:srgbClr val="FF3399"/>
                </a:solidFill>
                <a:latin typeface="Arial" charset="0"/>
                <a:ea typeface="楷体_GB2312" pitchFamily="49" charset="-122"/>
              </a:rPr>
              <a:t>排序</a:t>
            </a:r>
            <a:r>
              <a:rPr lang="zh-CN" altLang="en-US" sz="2000">
                <a:latin typeface="Arial" charset="0"/>
                <a:ea typeface="楷体_GB2312" pitchFamily="49" charset="-122"/>
              </a:rPr>
              <a:t>与</a:t>
            </a:r>
            <a:r>
              <a:rPr lang="zh-CN" altLang="en-US" sz="2000">
                <a:solidFill>
                  <a:srgbClr val="FF3399"/>
                </a:solidFill>
                <a:latin typeface="Arial" charset="0"/>
                <a:ea typeface="楷体_GB2312" pitchFamily="49" charset="-122"/>
              </a:rPr>
              <a:t>类型</a:t>
            </a:r>
            <a:r>
              <a:rPr lang="zh-CN" altLang="en-US" sz="2000">
                <a:latin typeface="Arial" charset="0"/>
                <a:ea typeface="楷体_GB2312" pitchFamily="49" charset="-122"/>
              </a:rPr>
              <a:t>必须与任务定义中的</a:t>
            </a:r>
            <a:r>
              <a:rPr lang="en-US" altLang="zh-CN" sz="2000">
                <a:latin typeface="Arial" charset="0"/>
                <a:ea typeface="楷体_GB2312" pitchFamily="49" charset="-122"/>
              </a:rPr>
              <a:t>I/O</a:t>
            </a:r>
            <a:r>
              <a:rPr lang="zh-CN" altLang="en-US" sz="2000">
                <a:latin typeface="Arial" charset="0"/>
                <a:ea typeface="楷体_GB2312" pitchFamily="49" charset="-122"/>
              </a:rPr>
              <a:t>变量</a:t>
            </a:r>
            <a:r>
              <a:rPr lang="zh-CN" altLang="en-US" sz="2000">
                <a:solidFill>
                  <a:srgbClr val="FF3399"/>
                </a:solidFill>
                <a:latin typeface="Arial" charset="0"/>
                <a:ea typeface="楷体_GB2312" pitchFamily="49" charset="-122"/>
              </a:rPr>
              <a:t>相一致</a:t>
            </a:r>
            <a:r>
              <a:rPr lang="zh-CN" altLang="en-US" sz="2000" b="0">
                <a:latin typeface="Arial" charset="0"/>
                <a:ea typeface="楷体_GB2312" pitchFamily="49" charset="-122"/>
              </a:rPr>
              <a:t>！</a:t>
            </a:r>
            <a:endParaRPr lang="zh-CN" altLang="en-US" sz="2000">
              <a:latin typeface="Arial" charset="0"/>
              <a:ea typeface="楷体_GB2312" pitchFamily="49" charset="-122"/>
            </a:endParaRPr>
          </a:p>
          <a:p>
            <a:pPr marL="665163" indent="-665163">
              <a:spcBef>
                <a:spcPct val="0"/>
              </a:spcBef>
              <a:buClr>
                <a:schemeClr val="hlink"/>
              </a:buClr>
              <a:buFont typeface="Wingdings" pitchFamily="2" charset="2"/>
              <a:buNone/>
            </a:pPr>
            <a:r>
              <a:rPr lang="zh-CN" altLang="en-US" sz="2000">
                <a:latin typeface="Arial" charset="0"/>
                <a:ea typeface="楷体_GB2312" pitchFamily="49" charset="-122"/>
              </a:rPr>
              <a:t>注</a:t>
            </a:r>
            <a:r>
              <a:rPr lang="en-US" altLang="zh-CN" sz="2000">
                <a:latin typeface="Arial" charset="0"/>
                <a:ea typeface="楷体_GB2312" pitchFamily="49" charset="-122"/>
              </a:rPr>
              <a:t>3</a:t>
            </a:r>
            <a:r>
              <a:rPr lang="zh-CN" altLang="en-US" sz="2000">
                <a:latin typeface="Arial" charset="0"/>
                <a:ea typeface="楷体_GB2312" pitchFamily="49" charset="-122"/>
              </a:rPr>
              <a:t>：一个任务可以调用其他任务和函数。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7369"/>
                                        </p:tgtEl>
                                        <p:attrNameLst>
                                          <p:attrName>style.visibility</p:attrName>
                                        </p:attrNameLst>
                                      </p:cBhvr>
                                      <p:to>
                                        <p:strVal val="visible"/>
                                      </p:to>
                                    </p:set>
                                    <p:anim calcmode="lin" valueType="num">
                                      <p:cBhvr additive="base">
                                        <p:cTn id="7" dur="500" fill="hold"/>
                                        <p:tgtEl>
                                          <p:spTgt spid="527369"/>
                                        </p:tgtEl>
                                        <p:attrNameLst>
                                          <p:attrName>ppt_x</p:attrName>
                                        </p:attrNameLst>
                                      </p:cBhvr>
                                      <p:tavLst>
                                        <p:tav tm="0">
                                          <p:val>
                                            <p:strVal val="#ppt_x"/>
                                          </p:val>
                                        </p:tav>
                                        <p:tav tm="100000">
                                          <p:val>
                                            <p:strVal val="#ppt_x"/>
                                          </p:val>
                                        </p:tav>
                                      </p:tavLst>
                                    </p:anim>
                                    <p:anim calcmode="lin" valueType="num">
                                      <p:cBhvr additive="base">
                                        <p:cTn id="8" dur="500" fill="hold"/>
                                        <p:tgtEl>
                                          <p:spTgt spid="5273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27363">
                                            <p:txEl>
                                              <p:pRg st="0" end="0"/>
                                            </p:txEl>
                                          </p:spTgt>
                                        </p:tgtEl>
                                        <p:attrNameLst>
                                          <p:attrName>style.visibility</p:attrName>
                                        </p:attrNameLst>
                                      </p:cBhvr>
                                      <p:to>
                                        <p:strVal val="visible"/>
                                      </p:to>
                                    </p:set>
                                    <p:animEffect transition="in" filter="wipe(left)">
                                      <p:cBhvr>
                                        <p:cTn id="13" dur="500"/>
                                        <p:tgtEl>
                                          <p:spTgt spid="527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7366"/>
                                        </p:tgtEl>
                                        <p:attrNameLst>
                                          <p:attrName>style.visibility</p:attrName>
                                        </p:attrNameLst>
                                      </p:cBhvr>
                                      <p:to>
                                        <p:strVal val="visible"/>
                                      </p:to>
                                    </p:set>
                                    <p:animEffect transition="in" filter="dissolve">
                                      <p:cBhvr>
                                        <p:cTn id="18" dur="500"/>
                                        <p:tgtEl>
                                          <p:spTgt spid="527366"/>
                                        </p:tgtEl>
                                      </p:cBhvr>
                                    </p:animEffect>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27364"/>
                                        </p:tgtEl>
                                        <p:attrNameLst>
                                          <p:attrName>style.visibility</p:attrName>
                                        </p:attrNameLst>
                                      </p:cBhvr>
                                      <p:to>
                                        <p:strVal val="visible"/>
                                      </p:to>
                                    </p:set>
                                    <p:anim calcmode="lin" valueType="num">
                                      <p:cBhvr additive="base">
                                        <p:cTn id="22" dur="500" fill="hold"/>
                                        <p:tgtEl>
                                          <p:spTgt spid="527364"/>
                                        </p:tgtEl>
                                        <p:attrNameLst>
                                          <p:attrName>ppt_x</p:attrName>
                                        </p:attrNameLst>
                                      </p:cBhvr>
                                      <p:tavLst>
                                        <p:tav tm="0">
                                          <p:val>
                                            <p:strVal val="#ppt_x"/>
                                          </p:val>
                                        </p:tav>
                                        <p:tav tm="100000">
                                          <p:val>
                                            <p:strVal val="#ppt_x"/>
                                          </p:val>
                                        </p:tav>
                                      </p:tavLst>
                                    </p:anim>
                                    <p:anim calcmode="lin" valueType="num">
                                      <p:cBhvr additive="base">
                                        <p:cTn id="23" dur="500" fill="hold"/>
                                        <p:tgtEl>
                                          <p:spTgt spid="52736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27367"/>
                                        </p:tgtEl>
                                        <p:attrNameLst>
                                          <p:attrName>style.visibility</p:attrName>
                                        </p:attrNameLst>
                                      </p:cBhvr>
                                      <p:to>
                                        <p:strVal val="visible"/>
                                      </p:to>
                                    </p:set>
                                    <p:animEffect transition="in" filter="dissolve">
                                      <p:cBhvr>
                                        <p:cTn id="28" dur="500"/>
                                        <p:tgtEl>
                                          <p:spTgt spid="527367"/>
                                        </p:tgtEl>
                                      </p:cBhvr>
                                    </p:animEffect>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527365"/>
                                        </p:tgtEl>
                                        <p:attrNameLst>
                                          <p:attrName>style.visibility</p:attrName>
                                        </p:attrNameLst>
                                      </p:cBhvr>
                                      <p:to>
                                        <p:strVal val="visible"/>
                                      </p:to>
                                    </p:set>
                                    <p:anim calcmode="lin" valueType="num">
                                      <p:cBhvr additive="base">
                                        <p:cTn id="32" dur="500" fill="hold"/>
                                        <p:tgtEl>
                                          <p:spTgt spid="527365"/>
                                        </p:tgtEl>
                                        <p:attrNameLst>
                                          <p:attrName>ppt_x</p:attrName>
                                        </p:attrNameLst>
                                      </p:cBhvr>
                                      <p:tavLst>
                                        <p:tav tm="0">
                                          <p:val>
                                            <p:strVal val="#ppt_x"/>
                                          </p:val>
                                        </p:tav>
                                        <p:tav tm="100000">
                                          <p:val>
                                            <p:strVal val="#ppt_x"/>
                                          </p:val>
                                        </p:tav>
                                      </p:tavLst>
                                    </p:anim>
                                    <p:anim calcmode="lin" valueType="num">
                                      <p:cBhvr additive="base">
                                        <p:cTn id="33" dur="500" fill="hold"/>
                                        <p:tgtEl>
                                          <p:spTgt spid="527365"/>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27368"/>
                                        </p:tgtEl>
                                        <p:attrNameLst>
                                          <p:attrName>style.visibility</p:attrName>
                                        </p:attrNameLst>
                                      </p:cBhvr>
                                      <p:to>
                                        <p:strVal val="visible"/>
                                      </p:to>
                                    </p:set>
                                    <p:anim calcmode="lin" valueType="num">
                                      <p:cBhvr>
                                        <p:cTn id="38" dur="500" fill="hold"/>
                                        <p:tgtEl>
                                          <p:spTgt spid="527368"/>
                                        </p:tgtEl>
                                        <p:attrNameLst>
                                          <p:attrName>ppt_w</p:attrName>
                                        </p:attrNameLst>
                                      </p:cBhvr>
                                      <p:tavLst>
                                        <p:tav tm="0">
                                          <p:val>
                                            <p:fltVal val="0"/>
                                          </p:val>
                                        </p:tav>
                                        <p:tav tm="100000">
                                          <p:val>
                                            <p:strVal val="#ppt_w"/>
                                          </p:val>
                                        </p:tav>
                                      </p:tavLst>
                                    </p:anim>
                                    <p:anim calcmode="lin" valueType="num">
                                      <p:cBhvr>
                                        <p:cTn id="39" dur="500" fill="hold"/>
                                        <p:tgtEl>
                                          <p:spTgt spid="527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autoUpdateAnimBg="0"/>
      <p:bldP spid="527364" grpId="0" animBg="1" autoUpdateAnimBg="0"/>
      <p:bldP spid="527365" grpId="0" animBg="1" autoUpdateAnimBg="0"/>
      <p:bldP spid="527366" grpId="0" autoUpdateAnimBg="0"/>
      <p:bldP spid="527367" grpId="0" autoUpdateAnimBg="0"/>
      <p:bldP spid="527368" grpId="0" animBg="1" autoUpdateAnimBg="0"/>
      <p:bldP spid="527369"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0D785F8-ED0D-46FA-9686-E36D4B7DB2C3}" type="slidenum">
              <a:rPr lang="ko-KR" altLang="en-US" sz="1600" smtClean="0">
                <a:solidFill>
                  <a:schemeClr val="accent2"/>
                </a:solidFill>
                <a:latin typeface="Verdana" pitchFamily="34" charset="0"/>
                <a:ea typeface="Gulim" pitchFamily="34" charset="-127"/>
              </a:rPr>
              <a:pPr/>
              <a:t>63</a:t>
            </a:fld>
            <a:endParaRPr lang="en-US" altLang="ko-KR" sz="1600" smtClean="0">
              <a:solidFill>
                <a:schemeClr val="accent2"/>
              </a:solidFill>
              <a:latin typeface="Verdana" pitchFamily="34" charset="0"/>
              <a:ea typeface="Gulim" pitchFamily="34" charset="-127"/>
            </a:endParaRPr>
          </a:p>
        </p:txBody>
      </p:sp>
      <p:sp>
        <p:nvSpPr>
          <p:cNvPr id="1028"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task</a:t>
            </a:r>
            <a:r>
              <a:rPr lang="zh-CN" altLang="en-US" smtClean="0">
                <a:solidFill>
                  <a:srgbClr val="FFCC00"/>
                </a:solidFill>
                <a:latin typeface="Arial" charset="0"/>
                <a:ea typeface="黑体" pitchFamily="49" charset="-122"/>
              </a:rPr>
              <a:t>语句举例</a:t>
            </a:r>
          </a:p>
        </p:txBody>
      </p:sp>
      <p:sp>
        <p:nvSpPr>
          <p:cNvPr id="529411" name="Rectangle 3"/>
          <p:cNvSpPr>
            <a:spLocks noGrp="1" noChangeArrowheads="1"/>
          </p:cNvSpPr>
          <p:nvPr>
            <p:ph type="body" idx="1"/>
          </p:nvPr>
        </p:nvSpPr>
        <p:spPr>
          <a:xfrm>
            <a:off x="381000" y="1139825"/>
            <a:ext cx="8445500" cy="368300"/>
          </a:xfrm>
        </p:spPr>
        <p:txBody>
          <a:bodyPr/>
          <a:lstStyle/>
          <a:p>
            <a:pPr marL="0" indent="0" algn="just">
              <a:lnSpc>
                <a:spcPct val="90000"/>
              </a:lnSpc>
              <a:spcBef>
                <a:spcPct val="0"/>
              </a:spcBef>
              <a:buClrTx/>
              <a:buFontTx/>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2.28】</a:t>
            </a:r>
            <a:r>
              <a:rPr lang="zh-CN" altLang="en-US" sz="2200" smtClean="0">
                <a:latin typeface="Times New Roman" pitchFamily="18" charset="0"/>
                <a:ea typeface="宋体" charset="-122"/>
              </a:rPr>
              <a:t>通过任务调用完成</a:t>
            </a:r>
            <a:r>
              <a:rPr lang="en-US" altLang="zh-CN" sz="2200" smtClean="0">
                <a:latin typeface="Times New Roman" pitchFamily="18" charset="0"/>
                <a:ea typeface="宋体" charset="-122"/>
              </a:rPr>
              <a:t>4</a:t>
            </a:r>
            <a:r>
              <a:rPr lang="zh-CN" altLang="en-US" sz="2200" smtClean="0">
                <a:latin typeface="Times New Roman" pitchFamily="18" charset="0"/>
                <a:ea typeface="宋体" charset="-122"/>
              </a:rPr>
              <a:t>个</a:t>
            </a:r>
            <a:r>
              <a:rPr lang="en-US" altLang="zh-CN" sz="2200" smtClean="0">
                <a:latin typeface="Times New Roman" pitchFamily="18" charset="0"/>
                <a:ea typeface="宋体" charset="-122"/>
              </a:rPr>
              <a:t>4</a:t>
            </a:r>
            <a:r>
              <a:rPr lang="zh-CN" altLang="en-US" sz="2200" smtClean="0">
                <a:latin typeface="Times New Roman" pitchFamily="18" charset="0"/>
                <a:ea typeface="宋体" charset="-122"/>
              </a:rPr>
              <a:t>位二进制输入数据的冒泡排序。</a:t>
            </a:r>
            <a:r>
              <a:rPr lang="zh-CN" altLang="en-US" sz="2400" smtClean="0">
                <a:latin typeface="Times New Roman" pitchFamily="18" charset="0"/>
                <a:ea typeface="宋体" charset="-122"/>
              </a:rPr>
              <a:t>       </a:t>
            </a:r>
          </a:p>
        </p:txBody>
      </p:sp>
      <p:graphicFrame>
        <p:nvGraphicFramePr>
          <p:cNvPr id="1026" name="Object 46"/>
          <p:cNvGraphicFramePr>
            <a:graphicFrameLocks noChangeAspect="1"/>
          </p:cNvGraphicFramePr>
          <p:nvPr/>
        </p:nvGraphicFramePr>
        <p:xfrm>
          <a:off x="381000" y="1066800"/>
          <a:ext cx="8534400" cy="5010150"/>
        </p:xfrm>
        <a:graphic>
          <a:graphicData uri="http://schemas.openxmlformats.org/presentationml/2006/ole">
            <p:oleObj spid="_x0000_s1042" name="文档" r:id="rId4" imgW="5287300" imgH="3100141" progId="Word.Document.12">
              <p:embed/>
            </p:oleObj>
          </a:graphicData>
        </a:graphic>
      </p:graphicFrame>
      <p:sp>
        <p:nvSpPr>
          <p:cNvPr id="47" name="矩形 46"/>
          <p:cNvSpPr/>
          <p:nvPr/>
        </p:nvSpPr>
        <p:spPr bwMode="auto">
          <a:xfrm>
            <a:off x="3333750" y="2571750"/>
            <a:ext cx="628650" cy="533400"/>
          </a:xfrm>
          <a:prstGeom prst="rect">
            <a:avLst/>
          </a:prstGeom>
          <a:noFill/>
          <a:ln w="19050" cap="flat" cmpd="sng" algn="ctr">
            <a:solidFill>
              <a:schemeClr val="accent2">
                <a:lumMod val="50000"/>
              </a:schemeClr>
            </a:solidFill>
            <a:prstDash val="solid"/>
            <a:round/>
            <a:headEnd type="none" w="med" len="med"/>
            <a:tailEnd type="none" w="med" len="me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48" name="矩形 47"/>
          <p:cNvSpPr/>
          <p:nvPr/>
        </p:nvSpPr>
        <p:spPr bwMode="auto">
          <a:xfrm>
            <a:off x="5086350" y="2533650"/>
            <a:ext cx="628650" cy="533400"/>
          </a:xfrm>
          <a:prstGeom prst="rect">
            <a:avLst/>
          </a:prstGeom>
          <a:noFill/>
          <a:ln w="19050" cap="flat" cmpd="sng" algn="ctr">
            <a:solidFill>
              <a:schemeClr val="accent2">
                <a:lumMod val="50000"/>
              </a:schemeClr>
            </a:solidFill>
            <a:prstDash val="solid"/>
            <a:round/>
            <a:headEnd type="none" w="med" len="med"/>
            <a:tailEnd type="none" w="med" len="med"/>
          </a:ln>
          <a:effectLst/>
        </p:spPr>
        <p:txBody>
          <a:bodyPr>
            <a:spAutoFit/>
          </a:bodyPr>
          <a:lstStyle/>
          <a:p>
            <a:pPr algn="r">
              <a:lnSpc>
                <a:spcPct val="100000"/>
              </a:lnSpc>
              <a:spcBef>
                <a:spcPct val="0"/>
              </a:spcBef>
              <a:buClrTx/>
              <a:buFontTx/>
              <a:buNone/>
              <a:defRPr/>
            </a:pPr>
            <a:endParaRPr lang="zh-CN" altLang="en-US" sz="2000" u="sng">
              <a:solidFill>
                <a:schemeClr val="accent1"/>
              </a:solidFill>
              <a:latin typeface="Lucida Sans Unicode" pitchFamily="34" charset="0"/>
              <a:ea typeface="굴림" pitchFamily="50" charset="-127"/>
            </a:endParaRPr>
          </a:p>
        </p:txBody>
      </p:sp>
      <p:sp>
        <p:nvSpPr>
          <p:cNvPr id="49" name="矩形 48"/>
          <p:cNvSpPr>
            <a:spLocks noChangeArrowheads="1"/>
          </p:cNvSpPr>
          <p:nvPr/>
        </p:nvSpPr>
        <p:spPr bwMode="auto">
          <a:xfrm>
            <a:off x="3562350" y="3714750"/>
            <a:ext cx="628650" cy="533400"/>
          </a:xfrm>
          <a:prstGeom prst="rect">
            <a:avLst/>
          </a:prstGeom>
          <a:noFill/>
          <a:ln w="1905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
        <p:nvSpPr>
          <p:cNvPr id="50" name="矩形 49"/>
          <p:cNvSpPr>
            <a:spLocks noChangeArrowheads="1"/>
          </p:cNvSpPr>
          <p:nvPr/>
        </p:nvSpPr>
        <p:spPr bwMode="auto">
          <a:xfrm>
            <a:off x="5962650" y="3714750"/>
            <a:ext cx="628650" cy="533400"/>
          </a:xfrm>
          <a:prstGeom prst="rect">
            <a:avLst/>
          </a:prstGeom>
          <a:noFill/>
          <a:ln w="1905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
        <p:nvSpPr>
          <p:cNvPr id="51" name="矩形 50"/>
          <p:cNvSpPr>
            <a:spLocks noChangeArrowheads="1"/>
          </p:cNvSpPr>
          <p:nvPr/>
        </p:nvSpPr>
        <p:spPr bwMode="auto">
          <a:xfrm>
            <a:off x="4781550" y="4743450"/>
            <a:ext cx="628650" cy="533400"/>
          </a:xfrm>
          <a:prstGeom prst="rect">
            <a:avLst/>
          </a:prstGeom>
          <a:noFill/>
          <a:ln w="19050" algn="ctr">
            <a:solidFill>
              <a:srgbClr val="00B050"/>
            </a:solidFill>
            <a:round/>
            <a:headEnd/>
            <a:tailEnd/>
          </a:ln>
          <a:extLst>
            <a:ext uri="{909E8E84-426E-40DD-AFC4-6F175D3DCCD1}">
              <a14:hiddenFill xmlns:a14="http://schemas.microsoft.com/office/drawing/2010/main" xmlns="">
                <a:solidFill>
                  <a:srgbClr val="FFFFFF"/>
                </a:solidFill>
              </a14:hiddenFill>
            </a:ext>
          </a:extLst>
        </p:spPr>
        <p:txBody>
          <a:bodyPr>
            <a:spAutoFit/>
          </a:bodyPr>
          <a:lstStyle/>
          <a:p>
            <a:pPr algn="r">
              <a:lnSpc>
                <a:spcPct val="100000"/>
              </a:lnSpc>
              <a:spcBef>
                <a:spcPct val="0"/>
              </a:spcBef>
              <a:buClrTx/>
              <a:buFontTx/>
              <a:buNone/>
            </a:pPr>
            <a:endParaRPr lang="zh-CN" altLang="en-US" sz="2000" u="sng">
              <a:solidFill>
                <a:schemeClr val="accent1"/>
              </a:solidFill>
              <a:latin typeface="Lucida Sans Unicode" pitchFamily="34" charset="0"/>
              <a:ea typeface="Gulim" pitchFamily="34" charset="-127"/>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wipe(left)">
                                      <p:cBhvr>
                                        <p:cTn id="7" dur="500"/>
                                        <p:tgtEl>
                                          <p:spTgt spid="52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p:cTn id="30" dur="500" fill="hold"/>
                                        <p:tgtEl>
                                          <p:spTgt spid="50"/>
                                        </p:tgtEl>
                                        <p:attrNameLst>
                                          <p:attrName>ppt_w</p:attrName>
                                        </p:attrNameLst>
                                      </p:cBhvr>
                                      <p:tavLst>
                                        <p:tav tm="0">
                                          <p:val>
                                            <p:fltVal val="0"/>
                                          </p:val>
                                        </p:tav>
                                        <p:tav tm="100000">
                                          <p:val>
                                            <p:strVal val="#ppt_w"/>
                                          </p:val>
                                        </p:tav>
                                      </p:tavLst>
                                    </p:anim>
                                    <p:anim calcmode="lin" valueType="num">
                                      <p:cBhvr>
                                        <p:cTn id="31"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500" fill="hold"/>
                                        <p:tgtEl>
                                          <p:spTgt spid="51"/>
                                        </p:tgtEl>
                                        <p:attrNameLst>
                                          <p:attrName>ppt_w</p:attrName>
                                        </p:attrNameLst>
                                      </p:cBhvr>
                                      <p:tavLst>
                                        <p:tav tm="0">
                                          <p:val>
                                            <p:fltVal val="0"/>
                                          </p:val>
                                        </p:tav>
                                        <p:tav tm="100000">
                                          <p:val>
                                            <p:strVal val="#ppt_w"/>
                                          </p:val>
                                        </p:tav>
                                      </p:tavLst>
                                    </p:anim>
                                    <p:anim calcmode="lin" valueType="num">
                                      <p:cBhvr>
                                        <p:cTn id="37"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autoUpdateAnimBg="0" advAuto="0"/>
      <p:bldP spid="47" grpId="0" animBg="1"/>
      <p:bldP spid="48" grpId="0" animBg="1"/>
      <p:bldP spid="49" grpId="0" animBg="1"/>
      <p:bldP spid="50" grpId="0" animBg="1"/>
      <p:bldP spid="51"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43859FF-DD62-464D-88FA-67149A1857BA}" type="slidenum">
              <a:rPr lang="ko-KR" altLang="en-US" sz="1600" smtClean="0">
                <a:solidFill>
                  <a:schemeClr val="accent2"/>
                </a:solidFill>
                <a:latin typeface="Verdana" pitchFamily="34" charset="0"/>
                <a:ea typeface="Gulim" pitchFamily="34" charset="-127"/>
              </a:rPr>
              <a:pPr/>
              <a:t>64</a:t>
            </a:fld>
            <a:endParaRPr lang="en-US" altLang="ko-KR" sz="1600" smtClean="0">
              <a:solidFill>
                <a:schemeClr val="accent2"/>
              </a:solidFill>
              <a:latin typeface="Verdana" pitchFamily="34" charset="0"/>
              <a:ea typeface="Gulim" pitchFamily="34" charset="-127"/>
            </a:endParaRPr>
          </a:p>
        </p:txBody>
      </p:sp>
      <p:sp>
        <p:nvSpPr>
          <p:cNvPr id="2052"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个</a:t>
            </a:r>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位二进制输入数据的冒泡排序源程序</a:t>
            </a:r>
          </a:p>
        </p:txBody>
      </p:sp>
      <p:graphicFrame>
        <p:nvGraphicFramePr>
          <p:cNvPr id="529412" name="Object 4"/>
          <p:cNvGraphicFramePr>
            <a:graphicFrameLocks noChangeAspect="1"/>
          </p:cNvGraphicFramePr>
          <p:nvPr/>
        </p:nvGraphicFramePr>
        <p:xfrm>
          <a:off x="1092200" y="1162050"/>
          <a:ext cx="7367588" cy="5410200"/>
        </p:xfrm>
        <a:graphic>
          <a:graphicData uri="http://schemas.openxmlformats.org/presentationml/2006/ole">
            <p:oleObj spid="_x0000_s2064" name="位图图像" r:id="rId4" imgW="5590476" imgH="4105848" progId="PBrush">
              <p:embed/>
            </p:oleObj>
          </a:graphicData>
        </a:graphic>
      </p:graphicFrame>
      <p:sp>
        <p:nvSpPr>
          <p:cNvPr id="529413" name="AutoShape 5"/>
          <p:cNvSpPr>
            <a:spLocks noChangeArrowheads="1"/>
          </p:cNvSpPr>
          <p:nvPr/>
        </p:nvSpPr>
        <p:spPr bwMode="auto">
          <a:xfrm>
            <a:off x="3722688" y="5786438"/>
            <a:ext cx="977900" cy="604837"/>
          </a:xfrm>
          <a:prstGeom prst="wedgeRoundRectCallout">
            <a:avLst>
              <a:gd name="adj1" fmla="val -99676"/>
              <a:gd name="adj2" fmla="val -2270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ea typeface="楷体_GB2312" pitchFamily="49" charset="-122"/>
              </a:rPr>
              <a:t>任务的定义</a:t>
            </a:r>
          </a:p>
        </p:txBody>
      </p:sp>
      <p:sp>
        <p:nvSpPr>
          <p:cNvPr id="529414" name="Rectangle 6"/>
          <p:cNvSpPr>
            <a:spLocks noChangeArrowheads="1"/>
          </p:cNvSpPr>
          <p:nvPr/>
        </p:nvSpPr>
        <p:spPr bwMode="auto">
          <a:xfrm>
            <a:off x="1552575" y="4354513"/>
            <a:ext cx="1658938" cy="1989137"/>
          </a:xfrm>
          <a:prstGeom prst="rect">
            <a:avLst/>
          </a:prstGeom>
          <a:noFill/>
          <a:ln w="19050">
            <a:solidFill>
              <a:srgbClr val="FF0066"/>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29415" name="AutoShape 7"/>
          <p:cNvSpPr>
            <a:spLocks noChangeArrowheads="1"/>
          </p:cNvSpPr>
          <p:nvPr/>
        </p:nvSpPr>
        <p:spPr bwMode="auto">
          <a:xfrm>
            <a:off x="374650" y="2801938"/>
            <a:ext cx="1454150" cy="401637"/>
          </a:xfrm>
          <a:prstGeom prst="wedgeRoundRectCallout">
            <a:avLst>
              <a:gd name="adj1" fmla="val 51745"/>
              <a:gd name="adj2" fmla="val 105338"/>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ea typeface="楷体_GB2312" pitchFamily="49" charset="-122"/>
              </a:rPr>
              <a:t>任务的调用</a:t>
            </a:r>
          </a:p>
        </p:txBody>
      </p:sp>
      <p:sp>
        <p:nvSpPr>
          <p:cNvPr id="529416" name="Rectangle 8"/>
          <p:cNvSpPr>
            <a:spLocks noChangeArrowheads="1"/>
          </p:cNvSpPr>
          <p:nvPr/>
        </p:nvSpPr>
        <p:spPr bwMode="auto">
          <a:xfrm>
            <a:off x="1928813" y="2933700"/>
            <a:ext cx="1420812" cy="1030288"/>
          </a:xfrm>
          <a:prstGeom prst="rect">
            <a:avLst/>
          </a:prstGeom>
          <a:noFill/>
          <a:ln w="19050">
            <a:solidFill>
              <a:srgbClr val="FF0066"/>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29412"/>
                                        </p:tgtEl>
                                        <p:attrNameLst>
                                          <p:attrName>style.visibility</p:attrName>
                                        </p:attrNameLst>
                                      </p:cBhvr>
                                      <p:to>
                                        <p:strVal val="visible"/>
                                      </p:to>
                                    </p:set>
                                    <p:anim calcmode="lin" valueType="num">
                                      <p:cBhvr additive="base">
                                        <p:cTn id="7" dur="500" fill="hold"/>
                                        <p:tgtEl>
                                          <p:spTgt spid="529412"/>
                                        </p:tgtEl>
                                        <p:attrNameLst>
                                          <p:attrName>ppt_x</p:attrName>
                                        </p:attrNameLst>
                                      </p:cBhvr>
                                      <p:tavLst>
                                        <p:tav tm="0">
                                          <p:val>
                                            <p:strVal val="#ppt_x"/>
                                          </p:val>
                                        </p:tav>
                                        <p:tav tm="100000">
                                          <p:val>
                                            <p:strVal val="#ppt_x"/>
                                          </p:val>
                                        </p:tav>
                                      </p:tavLst>
                                    </p:anim>
                                    <p:anim calcmode="lin" valueType="num">
                                      <p:cBhvr additive="base">
                                        <p:cTn id="8" dur="500" fill="hold"/>
                                        <p:tgtEl>
                                          <p:spTgt spid="529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29414"/>
                                        </p:tgtEl>
                                        <p:attrNameLst>
                                          <p:attrName>style.visibility</p:attrName>
                                        </p:attrNameLst>
                                      </p:cBhvr>
                                      <p:to>
                                        <p:strVal val="visible"/>
                                      </p:to>
                                    </p:set>
                                    <p:anim calcmode="lin" valueType="num">
                                      <p:cBhvr>
                                        <p:cTn id="13" dur="500" fill="hold"/>
                                        <p:tgtEl>
                                          <p:spTgt spid="529414"/>
                                        </p:tgtEl>
                                        <p:attrNameLst>
                                          <p:attrName>ppt_w</p:attrName>
                                        </p:attrNameLst>
                                      </p:cBhvr>
                                      <p:tavLst>
                                        <p:tav tm="0">
                                          <p:val>
                                            <p:fltVal val="0"/>
                                          </p:val>
                                        </p:tav>
                                        <p:tav tm="100000">
                                          <p:val>
                                            <p:strVal val="#ppt_w"/>
                                          </p:val>
                                        </p:tav>
                                      </p:tavLst>
                                    </p:anim>
                                    <p:anim calcmode="lin" valueType="num">
                                      <p:cBhvr>
                                        <p:cTn id="14" dur="500" fill="hold"/>
                                        <p:tgtEl>
                                          <p:spTgt spid="529414"/>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29413"/>
                                        </p:tgtEl>
                                        <p:attrNameLst>
                                          <p:attrName>style.visibility</p:attrName>
                                        </p:attrNameLst>
                                      </p:cBhvr>
                                      <p:to>
                                        <p:strVal val="visible"/>
                                      </p:to>
                                    </p:set>
                                    <p:animEffect transition="in" filter="dissolve">
                                      <p:cBhvr>
                                        <p:cTn id="18" dur="500"/>
                                        <p:tgtEl>
                                          <p:spTgt spid="5294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29416"/>
                                        </p:tgtEl>
                                        <p:attrNameLst>
                                          <p:attrName>style.visibility</p:attrName>
                                        </p:attrNameLst>
                                      </p:cBhvr>
                                      <p:to>
                                        <p:strVal val="visible"/>
                                      </p:to>
                                    </p:set>
                                    <p:anim calcmode="lin" valueType="num">
                                      <p:cBhvr>
                                        <p:cTn id="23" dur="500" fill="hold"/>
                                        <p:tgtEl>
                                          <p:spTgt spid="529416"/>
                                        </p:tgtEl>
                                        <p:attrNameLst>
                                          <p:attrName>ppt_w</p:attrName>
                                        </p:attrNameLst>
                                      </p:cBhvr>
                                      <p:tavLst>
                                        <p:tav tm="0">
                                          <p:val>
                                            <p:fltVal val="0"/>
                                          </p:val>
                                        </p:tav>
                                        <p:tav tm="100000">
                                          <p:val>
                                            <p:strVal val="#ppt_w"/>
                                          </p:val>
                                        </p:tav>
                                      </p:tavLst>
                                    </p:anim>
                                    <p:anim calcmode="lin" valueType="num">
                                      <p:cBhvr>
                                        <p:cTn id="24" dur="500" fill="hold"/>
                                        <p:tgtEl>
                                          <p:spTgt spid="529416"/>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29415"/>
                                        </p:tgtEl>
                                        <p:attrNameLst>
                                          <p:attrName>style.visibility</p:attrName>
                                        </p:attrNameLst>
                                      </p:cBhvr>
                                      <p:to>
                                        <p:strVal val="visible"/>
                                      </p:to>
                                    </p:set>
                                    <p:animEffect transition="in" filter="dissolve">
                                      <p:cBhvr>
                                        <p:cTn id="28" dur="500"/>
                                        <p:tgtEl>
                                          <p:spTgt spid="52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nimBg="1"/>
      <p:bldP spid="529414" grpId="0" animBg="1"/>
      <p:bldP spid="529415" grpId="0" animBg="1"/>
      <p:bldP spid="529416"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3AAC79A-E432-45AB-8E85-8EB3802BA43B}" type="slidenum">
              <a:rPr lang="ko-KR" altLang="en-US" sz="1600" smtClean="0">
                <a:solidFill>
                  <a:schemeClr val="accent2"/>
                </a:solidFill>
                <a:latin typeface="Verdana" pitchFamily="34" charset="0"/>
                <a:ea typeface="Gulim" pitchFamily="34" charset="-127"/>
              </a:rPr>
              <a:pPr/>
              <a:t>65</a:t>
            </a:fld>
            <a:endParaRPr lang="en-US" altLang="ko-KR" sz="1600" smtClean="0">
              <a:solidFill>
                <a:schemeClr val="accent2"/>
              </a:solidFill>
              <a:latin typeface="Verdana" pitchFamily="34" charset="0"/>
              <a:ea typeface="Gulim" pitchFamily="34" charset="-127"/>
            </a:endParaRPr>
          </a:p>
        </p:txBody>
      </p:sp>
      <p:sp>
        <p:nvSpPr>
          <p:cNvPr id="3076"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sort4.v</a:t>
            </a:r>
            <a:r>
              <a:rPr lang="zh-CN" altLang="en-US" smtClean="0">
                <a:solidFill>
                  <a:srgbClr val="FFCC00"/>
                </a:solidFill>
                <a:latin typeface="Arial" charset="0"/>
                <a:ea typeface="黑体" pitchFamily="49" charset="-122"/>
              </a:rPr>
              <a:t>的测试文件</a:t>
            </a:r>
          </a:p>
        </p:txBody>
      </p:sp>
      <p:graphicFrame>
        <p:nvGraphicFramePr>
          <p:cNvPr id="531459" name="Object 3"/>
          <p:cNvGraphicFramePr>
            <a:graphicFrameLocks noChangeAspect="1"/>
          </p:cNvGraphicFramePr>
          <p:nvPr/>
        </p:nvGraphicFramePr>
        <p:xfrm>
          <a:off x="155575" y="1196975"/>
          <a:ext cx="8864600" cy="4851400"/>
        </p:xfrm>
        <a:graphic>
          <a:graphicData uri="http://schemas.openxmlformats.org/presentationml/2006/ole">
            <p:oleObj spid="_x0000_s3086" name="位图图像" r:id="rId4" imgW="6439799" imgH="3524742" progId="PBrush">
              <p:embed/>
            </p:oleObj>
          </a:graphicData>
        </a:graphic>
      </p:graphicFrame>
      <p:sp>
        <p:nvSpPr>
          <p:cNvPr id="531461" name="Rectangle 5"/>
          <p:cNvSpPr>
            <a:spLocks noChangeArrowheads="1"/>
          </p:cNvSpPr>
          <p:nvPr/>
        </p:nvSpPr>
        <p:spPr bwMode="auto">
          <a:xfrm>
            <a:off x="4395788" y="2349500"/>
            <a:ext cx="4295775" cy="2509838"/>
          </a:xfrm>
          <a:prstGeom prst="rect">
            <a:avLst/>
          </a:prstGeom>
          <a:solidFill>
            <a:srgbClr val="FFFF99"/>
          </a:solidFill>
          <a:ln w="9525">
            <a:solidFill>
              <a:schemeClr val="tx1"/>
            </a:solidFill>
            <a:miter lim="800000"/>
            <a:headEnd/>
            <a:tailEnd/>
          </a:ln>
          <a:effectLst>
            <a:prstShdw prst="shdw13" dist="53882" dir="13500000">
              <a:schemeClr val="bg2"/>
            </a:prstShdw>
          </a:effectLst>
        </p:spPr>
        <p:txBody>
          <a:bodyPr>
            <a:spAutoFit/>
          </a:bodyPr>
          <a:lstStyle/>
          <a:p>
            <a:pPr marL="263525" indent="-263525">
              <a:spcBef>
                <a:spcPct val="0"/>
              </a:spcBef>
              <a:buClr>
                <a:srgbClr val="FF0000"/>
              </a:buClr>
              <a:buSzPct val="80000"/>
              <a:buFont typeface="Wingdings" pitchFamily="2" charset="2"/>
              <a:buChar char="Ø"/>
            </a:pPr>
            <a:r>
              <a:rPr lang="en-US" altLang="zh-CN" sz="2000">
                <a:latin typeface="Times New Roman" pitchFamily="18" charset="0"/>
                <a:ea typeface="仿宋_GB2312" pitchFamily="49" charset="-122"/>
              </a:rPr>
              <a:t>$random</a:t>
            </a:r>
            <a:r>
              <a:rPr lang="zh-CN" altLang="en-US" sz="2000">
                <a:latin typeface="Times New Roman" pitchFamily="18" charset="0"/>
                <a:ea typeface="仿宋_GB2312" pitchFamily="49" charset="-122"/>
              </a:rPr>
              <a:t>为系统任务，返回一个</a:t>
            </a:r>
            <a:r>
              <a:rPr lang="en-US" altLang="zh-CN" sz="2000">
                <a:latin typeface="Times New Roman" pitchFamily="18" charset="0"/>
                <a:ea typeface="仿宋_GB2312" pitchFamily="49" charset="-122"/>
              </a:rPr>
              <a:t>32</a:t>
            </a:r>
            <a:r>
              <a:rPr lang="zh-CN" altLang="en-US" sz="2000">
                <a:latin typeface="Times New Roman" pitchFamily="18" charset="0"/>
                <a:ea typeface="仿宋_GB2312" pitchFamily="49" charset="-122"/>
              </a:rPr>
              <a:t>位的带符号的随机数；</a:t>
            </a:r>
          </a:p>
          <a:p>
            <a:pPr marL="263525" indent="-263525">
              <a:spcBef>
                <a:spcPct val="0"/>
              </a:spcBef>
              <a:buClr>
                <a:srgbClr val="FF0000"/>
              </a:buClr>
              <a:buSzPct val="80000"/>
              <a:buFont typeface="Wingdings" pitchFamily="2" charset="2"/>
              <a:buChar char="Ø"/>
            </a:pPr>
            <a:r>
              <a:rPr lang="zh-CN" altLang="en-US" sz="2000">
                <a:latin typeface="Times New Roman" pitchFamily="18" charset="0"/>
                <a:ea typeface="仿宋_GB2312" pitchFamily="49" charset="-122"/>
              </a:rPr>
              <a:t>一般用法为： </a:t>
            </a:r>
            <a:r>
              <a:rPr lang="en-US" altLang="zh-CN" sz="2000">
                <a:solidFill>
                  <a:srgbClr val="CC3300"/>
                </a:solidFill>
                <a:latin typeface="Times New Roman" pitchFamily="18" charset="0"/>
                <a:ea typeface="仿宋_GB2312" pitchFamily="49" charset="-122"/>
              </a:rPr>
              <a:t>$random % b</a:t>
            </a:r>
          </a:p>
          <a:p>
            <a:pPr marL="263525" indent="-263525" algn="l" eaLnBrk="1" hangingPunct="1">
              <a:lnSpc>
                <a:spcPct val="100000"/>
              </a:lnSpc>
              <a:spcBef>
                <a:spcPct val="30000"/>
              </a:spcBef>
              <a:buClrTx/>
              <a:buFontTx/>
              <a:buNone/>
            </a:pPr>
            <a:r>
              <a:rPr lang="en-US" altLang="zh-CN" sz="2000">
                <a:latin typeface="Times New Roman" pitchFamily="18" charset="0"/>
                <a:ea typeface="仿宋_GB2312" pitchFamily="49" charset="-122"/>
              </a:rPr>
              <a:t>   </a:t>
            </a:r>
            <a:r>
              <a:rPr lang="zh-CN" altLang="en-US" sz="2000">
                <a:latin typeface="Times New Roman" pitchFamily="18" charset="0"/>
                <a:ea typeface="仿宋_GB2312" pitchFamily="49" charset="-122"/>
              </a:rPr>
              <a:t>其中</a:t>
            </a:r>
            <a:r>
              <a:rPr lang="en-US" altLang="zh-CN" sz="2000">
                <a:latin typeface="Times New Roman" pitchFamily="18" charset="0"/>
                <a:ea typeface="仿宋_GB2312" pitchFamily="49" charset="-122"/>
              </a:rPr>
              <a:t>b&gt;0</a:t>
            </a:r>
            <a:r>
              <a:rPr lang="zh-CN" altLang="en-US" sz="2000">
                <a:latin typeface="Times New Roman" pitchFamily="18" charset="0"/>
                <a:ea typeface="仿宋_GB2312" pitchFamily="49" charset="-122"/>
              </a:rPr>
              <a:t>，它给出了一个范围在</a:t>
            </a:r>
            <a:r>
              <a:rPr lang="en-US" altLang="zh-CN" sz="2000">
                <a:latin typeface="Times New Roman" pitchFamily="18" charset="0"/>
                <a:ea typeface="仿宋_GB2312" pitchFamily="49" charset="-122"/>
              </a:rPr>
              <a:t>-b+1~b-1</a:t>
            </a:r>
            <a:r>
              <a:rPr lang="zh-CN" altLang="en-US" sz="2000">
                <a:latin typeface="Times New Roman" pitchFamily="18" charset="0"/>
                <a:ea typeface="仿宋_GB2312" pitchFamily="49" charset="-122"/>
              </a:rPr>
              <a:t>之间的随机数。</a:t>
            </a:r>
          </a:p>
          <a:p>
            <a:pPr marL="263525" indent="-263525" algn="l" eaLnBrk="1" hangingPunct="1">
              <a:lnSpc>
                <a:spcPct val="100000"/>
              </a:lnSpc>
              <a:spcBef>
                <a:spcPct val="30000"/>
              </a:spcBef>
              <a:buClr>
                <a:srgbClr val="FF0000"/>
              </a:buClr>
              <a:buSzPct val="80000"/>
              <a:buFont typeface="Wingdings" pitchFamily="2" charset="2"/>
              <a:buChar char="Ø"/>
            </a:pPr>
            <a:r>
              <a:rPr lang="en-US" altLang="zh-CN" sz="2000">
                <a:solidFill>
                  <a:srgbClr val="CC3300"/>
                </a:solidFill>
                <a:latin typeface="Times New Roman" pitchFamily="18" charset="0"/>
                <a:ea typeface="仿宋_GB2312" pitchFamily="49" charset="-122"/>
              </a:rPr>
              <a:t>{$random}%15</a:t>
            </a:r>
            <a:r>
              <a:rPr lang="zh-CN" altLang="en-US" sz="2000">
                <a:latin typeface="Times New Roman" pitchFamily="18" charset="0"/>
                <a:ea typeface="仿宋_GB2312" pitchFamily="49" charset="-122"/>
              </a:rPr>
              <a:t>通过位拼接操作，产生一个</a:t>
            </a:r>
            <a:r>
              <a:rPr lang="en-US" altLang="zh-CN" sz="2000">
                <a:latin typeface="Times New Roman" pitchFamily="18" charset="0"/>
                <a:ea typeface="仿宋_GB2312" pitchFamily="49" charset="-122"/>
              </a:rPr>
              <a:t>0~14</a:t>
            </a:r>
            <a:r>
              <a:rPr lang="zh-CN" altLang="en-US" sz="2000">
                <a:latin typeface="Times New Roman" pitchFamily="18" charset="0"/>
                <a:ea typeface="仿宋_GB2312" pitchFamily="49" charset="-122"/>
              </a:rPr>
              <a:t>之间的随机数</a:t>
            </a:r>
            <a:r>
              <a:rPr lang="zh-CN" altLang="en-US" sz="2000">
                <a:latin typeface="仿宋_GB2312" pitchFamily="49" charset="-122"/>
                <a:ea typeface="仿宋_GB2312" pitchFamily="49" charset="-122"/>
              </a:rPr>
              <a:t>。</a:t>
            </a:r>
          </a:p>
        </p:txBody>
      </p:sp>
      <p:sp>
        <p:nvSpPr>
          <p:cNvPr id="531462" name="AutoShape 6"/>
          <p:cNvSpPr>
            <a:spLocks noChangeArrowheads="1"/>
          </p:cNvSpPr>
          <p:nvPr/>
        </p:nvSpPr>
        <p:spPr bwMode="auto">
          <a:xfrm>
            <a:off x="1914525" y="5715000"/>
            <a:ext cx="1457325" cy="457200"/>
          </a:xfrm>
          <a:prstGeom prst="wedgeRoundRectCallout">
            <a:avLst>
              <a:gd name="adj1" fmla="val -66819"/>
              <a:gd name="adj2" fmla="val -83301"/>
              <a:gd name="adj3" fmla="val 16667"/>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600">
                <a:ea typeface="楷体_GB2312" pitchFamily="49" charset="-122"/>
              </a:rPr>
              <a:t>调用源程序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31459"/>
                                        </p:tgtEl>
                                        <p:attrNameLst>
                                          <p:attrName>style.visibility</p:attrName>
                                        </p:attrNameLst>
                                      </p:cBhvr>
                                      <p:to>
                                        <p:strVal val="visible"/>
                                      </p:to>
                                    </p:set>
                                    <p:anim calcmode="lin" valueType="num">
                                      <p:cBhvr additive="base">
                                        <p:cTn id="7" dur="500" fill="hold"/>
                                        <p:tgtEl>
                                          <p:spTgt spid="531459"/>
                                        </p:tgtEl>
                                        <p:attrNameLst>
                                          <p:attrName>ppt_x</p:attrName>
                                        </p:attrNameLst>
                                      </p:cBhvr>
                                      <p:tavLst>
                                        <p:tav tm="0">
                                          <p:val>
                                            <p:strVal val="#ppt_x"/>
                                          </p:val>
                                        </p:tav>
                                        <p:tav tm="100000">
                                          <p:val>
                                            <p:strVal val="#ppt_x"/>
                                          </p:val>
                                        </p:tav>
                                      </p:tavLst>
                                    </p:anim>
                                    <p:anim calcmode="lin" valueType="num">
                                      <p:cBhvr additive="base">
                                        <p:cTn id="8" dur="500" fill="hold"/>
                                        <p:tgtEl>
                                          <p:spTgt spid="5314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1461"/>
                                        </p:tgtEl>
                                        <p:attrNameLst>
                                          <p:attrName>style.visibility</p:attrName>
                                        </p:attrNameLst>
                                      </p:cBhvr>
                                      <p:to>
                                        <p:strVal val="visible"/>
                                      </p:to>
                                    </p:set>
                                    <p:anim calcmode="lin" valueType="num">
                                      <p:cBhvr>
                                        <p:cTn id="13" dur="500" fill="hold"/>
                                        <p:tgtEl>
                                          <p:spTgt spid="531461"/>
                                        </p:tgtEl>
                                        <p:attrNameLst>
                                          <p:attrName>ppt_w</p:attrName>
                                        </p:attrNameLst>
                                      </p:cBhvr>
                                      <p:tavLst>
                                        <p:tav tm="0">
                                          <p:val>
                                            <p:fltVal val="0"/>
                                          </p:val>
                                        </p:tav>
                                        <p:tav tm="100000">
                                          <p:val>
                                            <p:strVal val="#ppt_w"/>
                                          </p:val>
                                        </p:tav>
                                      </p:tavLst>
                                    </p:anim>
                                    <p:anim calcmode="lin" valueType="num">
                                      <p:cBhvr>
                                        <p:cTn id="14" dur="500" fill="hold"/>
                                        <p:tgtEl>
                                          <p:spTgt spid="531461"/>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31462"/>
                                        </p:tgtEl>
                                        <p:attrNameLst>
                                          <p:attrName>style.visibility</p:attrName>
                                        </p:attrNameLst>
                                      </p:cBhvr>
                                      <p:to>
                                        <p:strVal val="visible"/>
                                      </p:to>
                                    </p:set>
                                    <p:animEffect transition="in" filter="dissolve">
                                      <p:cBhvr>
                                        <p:cTn id="19"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1" grpId="0" animBg="1" autoUpdateAnimBg="0"/>
      <p:bldP spid="53146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D49ABE1-D369-4885-BBD8-D0D16B6EAB71}" type="slidenum">
              <a:rPr lang="ko-KR" altLang="en-US" sz="1600" smtClean="0">
                <a:solidFill>
                  <a:schemeClr val="accent2"/>
                </a:solidFill>
                <a:latin typeface="Verdana" pitchFamily="34" charset="0"/>
                <a:ea typeface="Gulim" pitchFamily="34" charset="-127"/>
              </a:rPr>
              <a:pPr/>
              <a:t>66</a:t>
            </a:fld>
            <a:endParaRPr lang="en-US" altLang="ko-KR" sz="1600" smtClean="0">
              <a:solidFill>
                <a:schemeClr val="accent2"/>
              </a:solidFill>
              <a:latin typeface="Verdana" pitchFamily="34" charset="0"/>
              <a:ea typeface="Gulim" pitchFamily="34" charset="-127"/>
            </a:endParaRPr>
          </a:p>
        </p:txBody>
      </p:sp>
      <p:sp>
        <p:nvSpPr>
          <p:cNvPr id="4100" name="Rectangle 2"/>
          <p:cNvSpPr>
            <a:spLocks noGrp="1" noChangeArrowheads="1"/>
          </p:cNvSpPr>
          <p:nvPr>
            <p:ph type="title"/>
          </p:nvPr>
        </p:nvSpPr>
        <p:spPr>
          <a:xfrm>
            <a:off x="1768475" y="230188"/>
            <a:ext cx="7772400" cy="677862"/>
          </a:xfrm>
        </p:spPr>
        <p:txBody>
          <a:bodyPr/>
          <a:lstStyle/>
          <a:p>
            <a:r>
              <a:rPr lang="en-US" altLang="zh-CN" smtClean="0">
                <a:solidFill>
                  <a:srgbClr val="FFCC00"/>
                </a:solidFill>
                <a:latin typeface="Arial" charset="0"/>
                <a:ea typeface="黑体" pitchFamily="49" charset="-122"/>
              </a:rPr>
              <a:t>sort4.v</a:t>
            </a:r>
            <a:r>
              <a:rPr lang="zh-CN" altLang="en-US" smtClean="0">
                <a:solidFill>
                  <a:srgbClr val="FFCC00"/>
                </a:solidFill>
                <a:latin typeface="Arial" charset="0"/>
                <a:ea typeface="黑体" pitchFamily="49" charset="-122"/>
              </a:rPr>
              <a:t>的仿真波形</a:t>
            </a:r>
            <a:r>
              <a:rPr lang="en-US" altLang="zh-CN" smtClean="0">
                <a:solidFill>
                  <a:srgbClr val="FFCC00"/>
                </a:solidFill>
                <a:latin typeface="Arial" charset="0"/>
                <a:ea typeface="黑体" pitchFamily="49" charset="-122"/>
              </a:rPr>
              <a:t>task_Top.wlf</a:t>
            </a:r>
            <a:endParaRPr lang="zh-CN" altLang="en-US" smtClean="0">
              <a:solidFill>
                <a:srgbClr val="FFCC00"/>
              </a:solidFill>
              <a:latin typeface="Arial" charset="0"/>
              <a:ea typeface="黑体" pitchFamily="49" charset="-122"/>
            </a:endParaRPr>
          </a:p>
        </p:txBody>
      </p:sp>
      <p:graphicFrame>
        <p:nvGraphicFramePr>
          <p:cNvPr id="533508" name="Object 4"/>
          <p:cNvGraphicFramePr>
            <a:graphicFrameLocks noChangeAspect="1"/>
          </p:cNvGraphicFramePr>
          <p:nvPr/>
        </p:nvGraphicFramePr>
        <p:xfrm>
          <a:off x="1406525" y="1052513"/>
          <a:ext cx="6356350" cy="5222875"/>
        </p:xfrm>
        <a:graphic>
          <a:graphicData uri="http://schemas.openxmlformats.org/presentationml/2006/ole">
            <p:oleObj spid="_x0000_s4110" name="位图图像" r:id="rId4" imgW="4057143" imgH="3333333" progId="PBrush">
              <p:embed/>
            </p:oleObj>
          </a:graphicData>
        </a:graphic>
      </p:graphicFrame>
      <p:sp>
        <p:nvSpPr>
          <p:cNvPr id="533509" name="Oval 5"/>
          <p:cNvSpPr>
            <a:spLocks noChangeArrowheads="1"/>
          </p:cNvSpPr>
          <p:nvPr/>
        </p:nvSpPr>
        <p:spPr bwMode="auto">
          <a:xfrm>
            <a:off x="3994150" y="3656013"/>
            <a:ext cx="331788" cy="1116012"/>
          </a:xfrm>
          <a:prstGeom prst="ellipse">
            <a:avLst/>
          </a:prstGeom>
          <a:noFill/>
          <a:ln w="22225">
            <a:solidFill>
              <a:srgbClr val="FF33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33510" name="AutoShape 6"/>
          <p:cNvSpPr>
            <a:spLocks noChangeArrowheads="1"/>
          </p:cNvSpPr>
          <p:nvPr/>
        </p:nvSpPr>
        <p:spPr bwMode="auto">
          <a:xfrm>
            <a:off x="1982788" y="4838700"/>
            <a:ext cx="1676400" cy="685800"/>
          </a:xfrm>
          <a:prstGeom prst="wedgeRoundRectCallout">
            <a:avLst>
              <a:gd name="adj1" fmla="val 78218"/>
              <a:gd name="adj2" fmla="val -74537"/>
              <a:gd name="adj3" fmla="val 16667"/>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2000">
                <a:latin typeface="楷体_GB2312" pitchFamily="49" charset="-122"/>
                <a:ea typeface="楷体_GB2312" pitchFamily="49" charset="-122"/>
              </a:rPr>
              <a:t>按从小到大的顺序排序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33509"/>
                                        </p:tgtEl>
                                        <p:attrNameLst>
                                          <p:attrName>style.visibility</p:attrName>
                                        </p:attrNameLst>
                                      </p:cBhvr>
                                      <p:to>
                                        <p:strVal val="visible"/>
                                      </p:to>
                                    </p:set>
                                    <p:anim calcmode="lin" valueType="num">
                                      <p:cBhvr>
                                        <p:cTn id="13" dur="500" fill="hold"/>
                                        <p:tgtEl>
                                          <p:spTgt spid="533509"/>
                                        </p:tgtEl>
                                        <p:attrNameLst>
                                          <p:attrName>ppt_w</p:attrName>
                                        </p:attrNameLst>
                                      </p:cBhvr>
                                      <p:tavLst>
                                        <p:tav tm="0">
                                          <p:val>
                                            <p:fltVal val="0"/>
                                          </p:val>
                                        </p:tav>
                                        <p:tav tm="100000">
                                          <p:val>
                                            <p:strVal val="#ppt_w"/>
                                          </p:val>
                                        </p:tav>
                                      </p:tavLst>
                                    </p:anim>
                                    <p:anim calcmode="lin" valueType="num">
                                      <p:cBhvr>
                                        <p:cTn id="14" dur="500" fill="hold"/>
                                        <p:tgtEl>
                                          <p:spTgt spid="533509"/>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33510"/>
                                        </p:tgtEl>
                                        <p:attrNameLst>
                                          <p:attrName>style.visibility</p:attrName>
                                        </p:attrNameLst>
                                      </p:cBhvr>
                                      <p:to>
                                        <p:strVal val="visible"/>
                                      </p:to>
                                    </p:set>
                                    <p:animEffect transition="in" filter="dissolve">
                                      <p:cBhvr>
                                        <p:cTn id="18" dur="500"/>
                                        <p:tgtEl>
                                          <p:spTgt spid="533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9" grpId="0" animBg="1"/>
      <p:bldP spid="53351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97F2EE3-7036-43EE-99E9-A08925F66837}" type="slidenum">
              <a:rPr lang="ko-KR" altLang="en-US" sz="1600" smtClean="0">
                <a:solidFill>
                  <a:schemeClr val="accent2"/>
                </a:solidFill>
                <a:latin typeface="Verdana" pitchFamily="34" charset="0"/>
                <a:ea typeface="Gulim" pitchFamily="34" charset="-127"/>
              </a:rPr>
              <a:pPr/>
              <a:t>67</a:t>
            </a:fld>
            <a:endParaRPr lang="en-US" altLang="ko-KR" sz="1600" smtClean="0">
              <a:solidFill>
                <a:schemeClr val="accent2"/>
              </a:solidFill>
              <a:latin typeface="Verdana" pitchFamily="34" charset="0"/>
              <a:ea typeface="Gulim" pitchFamily="34" charset="-127"/>
            </a:endParaRPr>
          </a:p>
        </p:txBody>
      </p:sp>
      <p:sp>
        <p:nvSpPr>
          <p:cNvPr id="535554" name="Rectangle 2"/>
          <p:cNvSpPr>
            <a:spLocks noGrp="1" noChangeArrowheads="1"/>
          </p:cNvSpPr>
          <p:nvPr>
            <p:ph type="title"/>
          </p:nvPr>
        </p:nvSpPr>
        <p:spPr>
          <a:xfrm>
            <a:off x="1768475" y="246063"/>
            <a:ext cx="7772400" cy="677862"/>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function</a:t>
            </a:r>
            <a:r>
              <a:rPr lang="zh-CN" altLang="en-US" smtClean="0">
                <a:solidFill>
                  <a:srgbClr val="FFCC00"/>
                </a:solidFill>
                <a:latin typeface="Arial" charset="0"/>
                <a:ea typeface="黑体" pitchFamily="49" charset="-122"/>
              </a:rPr>
              <a:t>语句</a:t>
            </a:r>
          </a:p>
        </p:txBody>
      </p:sp>
      <p:sp>
        <p:nvSpPr>
          <p:cNvPr id="535555" name="Rectangle 3"/>
          <p:cNvSpPr>
            <a:spLocks noGrp="1" noChangeArrowheads="1"/>
          </p:cNvSpPr>
          <p:nvPr>
            <p:ph type="body" idx="1"/>
          </p:nvPr>
        </p:nvSpPr>
        <p:spPr>
          <a:xfrm>
            <a:off x="323850" y="1304925"/>
            <a:ext cx="8496300" cy="2052638"/>
          </a:xfrm>
        </p:spPr>
        <p:txBody>
          <a:bodyPr/>
          <a:lstStyle/>
          <a:p>
            <a:pPr algn="just">
              <a:lnSpc>
                <a:spcPct val="110000"/>
              </a:lnSpc>
              <a:buFont typeface="Wingdings" pitchFamily="2" charset="2"/>
              <a:buNone/>
            </a:pPr>
            <a:endParaRPr lang="zh-CN" altLang="en-US" sz="1200" smtClean="0">
              <a:solidFill>
                <a:srgbClr val="CC3300"/>
              </a:solidFill>
              <a:latin typeface="Arial" charset="0"/>
              <a:ea typeface="宋体" charset="-122"/>
            </a:endParaRPr>
          </a:p>
          <a:p>
            <a:pPr algn="just">
              <a:lnSpc>
                <a:spcPct val="110000"/>
              </a:lnSpc>
              <a:spcBef>
                <a:spcPct val="0"/>
              </a:spcBef>
            </a:pPr>
            <a:r>
              <a:rPr kumimoji="1" lang="en-US" altLang="zh-CN" sz="2000" smtClean="0">
                <a:latin typeface="Arial" charset="0"/>
                <a:ea typeface="楷体_GB2312" pitchFamily="49" charset="-122"/>
              </a:rPr>
              <a:t>function</a:t>
            </a:r>
            <a:r>
              <a:rPr kumimoji="1" lang="zh-CN" altLang="en-US" sz="2000" smtClean="0">
                <a:latin typeface="Arial" charset="0"/>
                <a:ea typeface="楷体_GB2312" pitchFamily="49" charset="-122"/>
              </a:rPr>
              <a:t>语句用来定义函数，</a:t>
            </a:r>
            <a:r>
              <a:rPr lang="zh-CN" altLang="en-US" sz="2000" smtClean="0">
                <a:latin typeface="Arial" charset="0"/>
                <a:ea typeface="楷体_GB2312" pitchFamily="49" charset="-122"/>
              </a:rPr>
              <a:t>函数的目的是通过返回一个用于某表达式的值，来响应输入信号。</a:t>
            </a:r>
            <a:r>
              <a:rPr lang="zh-CN" altLang="en-US" sz="2000" smtClean="0">
                <a:solidFill>
                  <a:srgbClr val="CC0066"/>
                </a:solidFill>
                <a:latin typeface="Arial" charset="0"/>
                <a:ea typeface="楷体_GB2312" pitchFamily="49" charset="-122"/>
              </a:rPr>
              <a:t>适于对不同变量采取同一运算的操作</a:t>
            </a:r>
            <a:r>
              <a:rPr lang="zh-CN" altLang="en-US" sz="2000" smtClean="0">
                <a:latin typeface="Arial" charset="0"/>
                <a:ea typeface="楷体_GB2312" pitchFamily="49" charset="-122"/>
              </a:rPr>
              <a:t>。</a:t>
            </a:r>
          </a:p>
          <a:p>
            <a:pPr algn="just">
              <a:lnSpc>
                <a:spcPct val="110000"/>
              </a:lnSpc>
              <a:spcBef>
                <a:spcPct val="0"/>
              </a:spcBef>
            </a:pPr>
            <a:r>
              <a:rPr lang="zh-CN" altLang="en-US" sz="2000" smtClean="0">
                <a:latin typeface="Arial" charset="0"/>
                <a:ea typeface="楷体_GB2312" pitchFamily="49" charset="-122"/>
              </a:rPr>
              <a:t>函数在模块内部定义，通常在</a:t>
            </a:r>
            <a:r>
              <a:rPr lang="zh-CN" altLang="en-US" sz="2000" smtClean="0">
                <a:solidFill>
                  <a:srgbClr val="CC0066"/>
                </a:solidFill>
                <a:latin typeface="Arial" charset="0"/>
                <a:ea typeface="楷体_GB2312" pitchFamily="49" charset="-122"/>
              </a:rPr>
              <a:t>本模块</a:t>
            </a:r>
            <a:r>
              <a:rPr lang="zh-CN" altLang="en-US" sz="2000" smtClean="0">
                <a:latin typeface="Arial" charset="0"/>
                <a:ea typeface="楷体_GB2312" pitchFamily="49" charset="-122"/>
              </a:rPr>
              <a:t>中调用，也能根据按模块层次分级命名的函数名从</a:t>
            </a:r>
            <a:r>
              <a:rPr lang="zh-CN" altLang="en-US" sz="2000" smtClean="0">
                <a:solidFill>
                  <a:srgbClr val="CC0066"/>
                </a:solidFill>
                <a:latin typeface="Arial" charset="0"/>
                <a:ea typeface="楷体_GB2312" pitchFamily="49" charset="-122"/>
              </a:rPr>
              <a:t>其他模块</a:t>
            </a:r>
            <a:r>
              <a:rPr lang="zh-CN" altLang="en-US" sz="2000" smtClean="0">
                <a:latin typeface="Arial" charset="0"/>
                <a:ea typeface="楷体_GB2312" pitchFamily="49" charset="-122"/>
              </a:rPr>
              <a:t>调用。</a:t>
            </a:r>
            <a:r>
              <a:rPr lang="zh-CN" altLang="en-US" sz="2000" smtClean="0">
                <a:solidFill>
                  <a:srgbClr val="CC0066"/>
                </a:solidFill>
                <a:latin typeface="Arial" charset="0"/>
                <a:ea typeface="楷体_GB2312" pitchFamily="49" charset="-122"/>
              </a:rPr>
              <a:t>而任务只能在同一模块内定义与调用！</a:t>
            </a:r>
          </a:p>
        </p:txBody>
      </p:sp>
      <p:sp>
        <p:nvSpPr>
          <p:cNvPr id="535556" name="Text Box 4"/>
          <p:cNvSpPr txBox="1">
            <a:spLocks noChangeArrowheads="1"/>
          </p:cNvSpPr>
          <p:nvPr/>
        </p:nvSpPr>
        <p:spPr bwMode="auto">
          <a:xfrm>
            <a:off x="2693988" y="3033713"/>
            <a:ext cx="5334000" cy="1716087"/>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function </a:t>
            </a:r>
            <a:r>
              <a:rPr lang="en-US" altLang="zh-CN" sz="2000">
                <a:latin typeface="Arial" charset="0"/>
              </a:rPr>
              <a:t>&lt;</a:t>
            </a:r>
            <a:r>
              <a:rPr lang="zh-CN" altLang="en-US" sz="2000">
                <a:latin typeface="Arial" charset="0"/>
              </a:rPr>
              <a:t>返回值位宽或类型说明</a:t>
            </a:r>
            <a:r>
              <a:rPr lang="en-US" altLang="zh-CN" sz="2000">
                <a:latin typeface="Arial" charset="0"/>
              </a:rPr>
              <a:t>&gt; </a:t>
            </a:r>
            <a:r>
              <a:rPr lang="zh-CN" altLang="en-US" sz="2000">
                <a:latin typeface="Arial" charset="0"/>
              </a:rPr>
              <a:t>函数名；</a:t>
            </a:r>
          </a:p>
          <a:p>
            <a:pPr>
              <a:spcBef>
                <a:spcPct val="0"/>
              </a:spcBef>
              <a:buClrTx/>
              <a:buFontTx/>
              <a:buNone/>
            </a:pPr>
            <a:r>
              <a:rPr lang="zh-CN" altLang="en-US" sz="2000">
                <a:latin typeface="Arial" charset="0"/>
              </a:rPr>
              <a:t>    端口声明；</a:t>
            </a:r>
          </a:p>
          <a:p>
            <a:pPr>
              <a:spcBef>
                <a:spcPct val="0"/>
              </a:spcBef>
              <a:buClrTx/>
              <a:buFontTx/>
              <a:buNone/>
            </a:pPr>
            <a:r>
              <a:rPr lang="zh-CN" altLang="en-US" sz="2000">
                <a:latin typeface="Arial" charset="0"/>
              </a:rPr>
              <a:t>    局部变量定义；</a:t>
            </a:r>
          </a:p>
          <a:p>
            <a:pPr algn="l">
              <a:lnSpc>
                <a:spcPct val="100000"/>
              </a:lnSpc>
              <a:spcBef>
                <a:spcPct val="0"/>
              </a:spcBef>
              <a:buClrTx/>
              <a:buFontTx/>
              <a:buNone/>
            </a:pPr>
            <a:r>
              <a:rPr lang="zh-CN" altLang="en-US" sz="2000">
                <a:latin typeface="Arial" charset="0"/>
              </a:rPr>
              <a:t>    其他语句；</a:t>
            </a:r>
          </a:p>
          <a:p>
            <a:pPr algn="l">
              <a:lnSpc>
                <a:spcPct val="100000"/>
              </a:lnSpc>
              <a:spcBef>
                <a:spcPct val="0"/>
              </a:spcBef>
              <a:buClrTx/>
              <a:buFontTx/>
              <a:buNone/>
            </a:pPr>
            <a:r>
              <a:rPr lang="en-US" altLang="zh-CN" sz="2000">
                <a:solidFill>
                  <a:srgbClr val="FF0066"/>
                </a:solidFill>
                <a:latin typeface="Arial" charset="0"/>
              </a:rPr>
              <a:t>endfunction</a:t>
            </a:r>
          </a:p>
        </p:txBody>
      </p:sp>
      <p:sp>
        <p:nvSpPr>
          <p:cNvPr id="535557" name="AutoShape 5"/>
          <p:cNvSpPr>
            <a:spLocks noChangeArrowheads="1"/>
          </p:cNvSpPr>
          <p:nvPr/>
        </p:nvSpPr>
        <p:spPr bwMode="auto">
          <a:xfrm>
            <a:off x="5894388" y="3530600"/>
            <a:ext cx="1905000" cy="685800"/>
          </a:xfrm>
          <a:prstGeom prst="wedgeRectCallout">
            <a:avLst>
              <a:gd name="adj1" fmla="val -78500"/>
              <a:gd name="adj2" fmla="val -62963"/>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Arial" charset="0"/>
                <a:ea typeface="楷体_GB2312" pitchFamily="49" charset="-122"/>
              </a:rPr>
              <a:t>缺省则返回</a:t>
            </a:r>
            <a:r>
              <a:rPr lang="en-US" altLang="zh-CN" sz="2000">
                <a:solidFill>
                  <a:srgbClr val="990000"/>
                </a:solidFill>
                <a:latin typeface="Arial" charset="0"/>
                <a:ea typeface="楷体_GB2312" pitchFamily="49" charset="-122"/>
              </a:rPr>
              <a:t>1</a:t>
            </a:r>
            <a:r>
              <a:rPr lang="zh-CN" altLang="en-US" sz="2000">
                <a:latin typeface="Arial" charset="0"/>
                <a:ea typeface="楷体_GB2312" pitchFamily="49" charset="-122"/>
              </a:rPr>
              <a:t>位</a:t>
            </a:r>
            <a:r>
              <a:rPr lang="en-US" altLang="zh-CN" sz="2000">
                <a:solidFill>
                  <a:srgbClr val="990000"/>
                </a:solidFill>
                <a:latin typeface="Arial" charset="0"/>
                <a:ea typeface="楷体_GB2312" pitchFamily="49" charset="-122"/>
              </a:rPr>
              <a:t>reg</a:t>
            </a:r>
            <a:r>
              <a:rPr lang="zh-CN" altLang="en-US" sz="2000">
                <a:latin typeface="Arial" charset="0"/>
                <a:ea typeface="楷体_GB2312" pitchFamily="49" charset="-122"/>
              </a:rPr>
              <a:t>型数据</a:t>
            </a:r>
          </a:p>
        </p:txBody>
      </p:sp>
      <p:sp>
        <p:nvSpPr>
          <p:cNvPr id="535558" name="Rectangle 6"/>
          <p:cNvSpPr>
            <a:spLocks noChangeArrowheads="1"/>
          </p:cNvSpPr>
          <p:nvPr/>
        </p:nvSpPr>
        <p:spPr bwMode="auto">
          <a:xfrm>
            <a:off x="901700" y="3095625"/>
            <a:ext cx="14287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函数定义</a:t>
            </a:r>
          </a:p>
        </p:txBody>
      </p:sp>
      <p:sp>
        <p:nvSpPr>
          <p:cNvPr id="535560" name="Text Box 8"/>
          <p:cNvSpPr txBox="1">
            <a:spLocks noChangeArrowheads="1"/>
          </p:cNvSpPr>
          <p:nvPr/>
        </p:nvSpPr>
        <p:spPr bwMode="auto">
          <a:xfrm>
            <a:off x="2884488" y="5673725"/>
            <a:ext cx="5216525" cy="436563"/>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t>&lt;</a:t>
            </a:r>
            <a:r>
              <a:rPr lang="zh-CN" altLang="en-US" sz="2000"/>
              <a:t>函数名</a:t>
            </a:r>
            <a:r>
              <a:rPr lang="en-US" altLang="zh-CN" sz="2000"/>
              <a:t>&gt;</a:t>
            </a:r>
            <a:r>
              <a:rPr lang="zh-CN" altLang="en-US" sz="2000"/>
              <a:t> </a:t>
            </a:r>
            <a:r>
              <a:rPr lang="en-US" altLang="zh-CN" sz="2000"/>
              <a:t>(&lt;</a:t>
            </a:r>
            <a:r>
              <a:rPr lang="zh-CN" altLang="en-US" sz="2000"/>
              <a:t>表达式</a:t>
            </a:r>
            <a:r>
              <a:rPr lang="en-US" altLang="zh-CN" sz="2000"/>
              <a:t>1&gt;, &lt;</a:t>
            </a:r>
            <a:r>
              <a:rPr lang="zh-CN" altLang="en-US" sz="2000"/>
              <a:t>表达式</a:t>
            </a:r>
            <a:r>
              <a:rPr lang="en-US" altLang="zh-CN" sz="2000"/>
              <a:t>2&gt;, </a:t>
            </a:r>
            <a:r>
              <a:rPr lang="en-US" altLang="zh-CN" sz="1600">
                <a:latin typeface="Tahoma" pitchFamily="34" charset="0"/>
              </a:rPr>
              <a:t>……</a:t>
            </a:r>
            <a:r>
              <a:rPr lang="en-US" altLang="zh-CN" sz="1600">
                <a:solidFill>
                  <a:srgbClr val="FF33CC"/>
                </a:solidFill>
                <a:latin typeface="Tahoma" pitchFamily="34" charset="0"/>
              </a:rPr>
              <a:t> </a:t>
            </a:r>
            <a:r>
              <a:rPr lang="en-US" altLang="zh-CN" sz="2000"/>
              <a:t>)</a:t>
            </a:r>
          </a:p>
        </p:txBody>
      </p:sp>
      <p:sp>
        <p:nvSpPr>
          <p:cNvPr id="535561" name="AutoShape 9"/>
          <p:cNvSpPr>
            <a:spLocks noChangeArrowheads="1"/>
          </p:cNvSpPr>
          <p:nvPr/>
        </p:nvSpPr>
        <p:spPr bwMode="auto">
          <a:xfrm>
            <a:off x="5514975" y="5026025"/>
            <a:ext cx="2133600" cy="685800"/>
          </a:xfrm>
          <a:prstGeom prst="wedgeRectCallout">
            <a:avLst>
              <a:gd name="adj1" fmla="val -82662"/>
              <a:gd name="adj2" fmla="val 69907"/>
            </a:avLst>
          </a:prstGeom>
          <a:solidFill>
            <a:srgbClr val="FFCCFF"/>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与函数定义中的输入变量对应！</a:t>
            </a:r>
          </a:p>
        </p:txBody>
      </p:sp>
      <p:sp>
        <p:nvSpPr>
          <p:cNvPr id="535562" name="Rectangle 10"/>
          <p:cNvSpPr>
            <a:spLocks noChangeArrowheads="1"/>
          </p:cNvSpPr>
          <p:nvPr/>
        </p:nvSpPr>
        <p:spPr bwMode="auto">
          <a:xfrm>
            <a:off x="893763" y="5657850"/>
            <a:ext cx="1558925" cy="508000"/>
          </a:xfrm>
          <a:prstGeom prst="rect">
            <a:avLst/>
          </a:prstGeom>
          <a:noFill/>
          <a:ln w="25400">
            <a:solidFill>
              <a:srgbClr val="FF9900"/>
            </a:solidFill>
            <a:miter lim="800000"/>
            <a:headEnd/>
            <a:tailEnd/>
          </a:ln>
          <a:effectLst/>
        </p:spPr>
        <p:txBody>
          <a:bodyPr/>
          <a:lstStyle/>
          <a:p>
            <a:pPr marL="342900" indent="-342900" algn="l">
              <a:lnSpc>
                <a:spcPct val="90000"/>
              </a:lnSpc>
              <a:spcBef>
                <a:spcPct val="30000"/>
              </a:spcBef>
              <a:buClr>
                <a:schemeClr val="tx2"/>
              </a:buClr>
              <a:buSzPct val="85000"/>
              <a:buFont typeface="Wingdings" pitchFamily="2" charset="2"/>
              <a:buNone/>
              <a:defRPr/>
            </a:pPr>
            <a:r>
              <a:rPr lang="zh-CN" altLang="en-US">
                <a:solidFill>
                  <a:srgbClr val="CC0000"/>
                </a:solidFill>
                <a:effectLst>
                  <a:outerShdw blurRad="38100" dist="38100" dir="2700000" algn="tl">
                    <a:srgbClr val="C0C0C0"/>
                  </a:outerShdw>
                </a:effectLst>
                <a:latin typeface="华文彩云" pitchFamily="2" charset="-122"/>
                <a:ea typeface="华文彩云" pitchFamily="2" charset="-122"/>
              </a:rPr>
              <a:t>函数调用</a:t>
            </a:r>
          </a:p>
        </p:txBody>
      </p:sp>
      <p:sp>
        <p:nvSpPr>
          <p:cNvPr id="535564" name="AutoShape 12"/>
          <p:cNvSpPr>
            <a:spLocks noChangeArrowheads="1"/>
          </p:cNvSpPr>
          <p:nvPr/>
        </p:nvSpPr>
        <p:spPr bwMode="auto">
          <a:xfrm rot="-479700">
            <a:off x="4694238" y="692150"/>
            <a:ext cx="2433637" cy="7842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wrap="none" anchor="ctr" anchorCtr="1"/>
          <a:lstStyle/>
          <a:p>
            <a:pPr algn="ctr" eaLnBrk="1" hangingPunct="1">
              <a:lnSpc>
                <a:spcPct val="100000"/>
              </a:lnSpc>
              <a:spcBef>
                <a:spcPct val="0"/>
              </a:spcBef>
              <a:buClrTx/>
              <a:buFontTx/>
              <a:buNone/>
              <a:defRPr/>
            </a:pPr>
            <a:r>
              <a:rPr kumimoji="1" lang="zh-CN" altLang="en-US" sz="2000">
                <a:solidFill>
                  <a:srgbClr val="000000"/>
                </a:solidFill>
                <a:latin typeface="华文新魏" pitchFamily="2" charset="-122"/>
                <a:ea typeface="华文新魏" pitchFamily="2" charset="-122"/>
              </a:rPr>
              <a:t>可以综合！</a:t>
            </a:r>
          </a:p>
        </p:txBody>
      </p:sp>
      <p:sp>
        <p:nvSpPr>
          <p:cNvPr id="12" name="AutoShape 9"/>
          <p:cNvSpPr>
            <a:spLocks noChangeArrowheads="1"/>
          </p:cNvSpPr>
          <p:nvPr/>
        </p:nvSpPr>
        <p:spPr bwMode="auto">
          <a:xfrm>
            <a:off x="800100" y="3638550"/>
            <a:ext cx="2009775" cy="457200"/>
          </a:xfrm>
          <a:prstGeom prst="wedgeRectCallout">
            <a:avLst>
              <a:gd name="adj1" fmla="val 61088"/>
              <a:gd name="adj2" fmla="val -52315"/>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只能是</a:t>
            </a:r>
            <a:r>
              <a:rPr lang="en-US" altLang="zh-CN" sz="2000">
                <a:latin typeface="楷体_GB2312" pitchFamily="49" charset="-122"/>
                <a:ea typeface="楷体_GB2312" pitchFamily="49" charset="-122"/>
              </a:rPr>
              <a:t>input</a:t>
            </a:r>
            <a:endParaRPr lang="zh-CN" altLang="en-US" sz="2000">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5554"/>
                                        </p:tgtEl>
                                        <p:attrNameLst>
                                          <p:attrName>style.visibility</p:attrName>
                                        </p:attrNameLst>
                                      </p:cBhvr>
                                      <p:to>
                                        <p:strVal val="visible"/>
                                      </p:to>
                                    </p:set>
                                    <p:anim calcmode="lin" valueType="num">
                                      <p:cBhvr additive="base">
                                        <p:cTn id="7" dur="500" fill="hold"/>
                                        <p:tgtEl>
                                          <p:spTgt spid="535554"/>
                                        </p:tgtEl>
                                        <p:attrNameLst>
                                          <p:attrName>ppt_x</p:attrName>
                                        </p:attrNameLst>
                                      </p:cBhvr>
                                      <p:tavLst>
                                        <p:tav tm="0">
                                          <p:val>
                                            <p:strVal val="#ppt_x"/>
                                          </p:val>
                                        </p:tav>
                                        <p:tav tm="100000">
                                          <p:val>
                                            <p:strVal val="#ppt_x"/>
                                          </p:val>
                                        </p:tav>
                                      </p:tavLst>
                                    </p:anim>
                                    <p:anim calcmode="lin" valueType="num">
                                      <p:cBhvr additive="base">
                                        <p:cTn id="8" dur="500" fill="hold"/>
                                        <p:tgtEl>
                                          <p:spTgt spid="5355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35555"/>
                                        </p:tgtEl>
                                        <p:attrNameLst>
                                          <p:attrName>style.visibility</p:attrName>
                                        </p:attrNameLst>
                                      </p:cBhvr>
                                      <p:to>
                                        <p:strVal val="visible"/>
                                      </p:to>
                                    </p:set>
                                    <p:anim calcmode="lin" valueType="num">
                                      <p:cBhvr additive="base">
                                        <p:cTn id="12" dur="500" fill="hold"/>
                                        <p:tgtEl>
                                          <p:spTgt spid="535555"/>
                                        </p:tgtEl>
                                        <p:attrNameLst>
                                          <p:attrName>ppt_x</p:attrName>
                                        </p:attrNameLst>
                                      </p:cBhvr>
                                      <p:tavLst>
                                        <p:tav tm="0">
                                          <p:val>
                                            <p:strVal val="0-#ppt_w/2"/>
                                          </p:val>
                                        </p:tav>
                                        <p:tav tm="100000">
                                          <p:val>
                                            <p:strVal val="#ppt_x"/>
                                          </p:val>
                                        </p:tav>
                                      </p:tavLst>
                                    </p:anim>
                                    <p:anim calcmode="lin" valueType="num">
                                      <p:cBhvr additive="base">
                                        <p:cTn id="13" dur="500" fill="hold"/>
                                        <p:tgtEl>
                                          <p:spTgt spid="53555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35558"/>
                                        </p:tgtEl>
                                        <p:attrNameLst>
                                          <p:attrName>style.visibility</p:attrName>
                                        </p:attrNameLst>
                                      </p:cBhvr>
                                      <p:to>
                                        <p:strVal val="visible"/>
                                      </p:to>
                                    </p:set>
                                    <p:anim calcmode="lin" valueType="num">
                                      <p:cBhvr>
                                        <p:cTn id="18" dur="500" fill="hold"/>
                                        <p:tgtEl>
                                          <p:spTgt spid="535558"/>
                                        </p:tgtEl>
                                        <p:attrNameLst>
                                          <p:attrName>ppt_w</p:attrName>
                                        </p:attrNameLst>
                                      </p:cBhvr>
                                      <p:tavLst>
                                        <p:tav tm="0">
                                          <p:val>
                                            <p:fltVal val="0"/>
                                          </p:val>
                                        </p:tav>
                                        <p:tav tm="100000">
                                          <p:val>
                                            <p:strVal val="#ppt_w"/>
                                          </p:val>
                                        </p:tav>
                                      </p:tavLst>
                                    </p:anim>
                                    <p:anim calcmode="lin" valueType="num">
                                      <p:cBhvr>
                                        <p:cTn id="19" dur="500" fill="hold"/>
                                        <p:tgtEl>
                                          <p:spTgt spid="53555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35556"/>
                                        </p:tgtEl>
                                        <p:attrNameLst>
                                          <p:attrName>style.visibility</p:attrName>
                                        </p:attrNameLst>
                                      </p:cBhvr>
                                      <p:to>
                                        <p:strVal val="visible"/>
                                      </p:to>
                                    </p:set>
                                    <p:animEffect transition="in" filter="wipe(left)">
                                      <p:cBhvr>
                                        <p:cTn id="23" dur="500"/>
                                        <p:tgtEl>
                                          <p:spTgt spid="5355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5557"/>
                                        </p:tgtEl>
                                        <p:attrNameLst>
                                          <p:attrName>style.visibility</p:attrName>
                                        </p:attrNameLst>
                                      </p:cBhvr>
                                      <p:to>
                                        <p:strVal val="visible"/>
                                      </p:to>
                                    </p:set>
                                    <p:animEffect transition="in" filter="dissolve">
                                      <p:cBhvr>
                                        <p:cTn id="28" dur="500"/>
                                        <p:tgtEl>
                                          <p:spTgt spid="5355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35562"/>
                                        </p:tgtEl>
                                        <p:attrNameLst>
                                          <p:attrName>style.visibility</p:attrName>
                                        </p:attrNameLst>
                                      </p:cBhvr>
                                      <p:to>
                                        <p:strVal val="visible"/>
                                      </p:to>
                                    </p:set>
                                    <p:anim calcmode="lin" valueType="num">
                                      <p:cBhvr>
                                        <p:cTn id="38" dur="500" fill="hold"/>
                                        <p:tgtEl>
                                          <p:spTgt spid="535562"/>
                                        </p:tgtEl>
                                        <p:attrNameLst>
                                          <p:attrName>ppt_w</p:attrName>
                                        </p:attrNameLst>
                                      </p:cBhvr>
                                      <p:tavLst>
                                        <p:tav tm="0">
                                          <p:val>
                                            <p:fltVal val="0"/>
                                          </p:val>
                                        </p:tav>
                                        <p:tav tm="100000">
                                          <p:val>
                                            <p:strVal val="#ppt_w"/>
                                          </p:val>
                                        </p:tav>
                                      </p:tavLst>
                                    </p:anim>
                                    <p:anim calcmode="lin" valueType="num">
                                      <p:cBhvr>
                                        <p:cTn id="39" dur="500" fill="hold"/>
                                        <p:tgtEl>
                                          <p:spTgt spid="535562"/>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35560"/>
                                        </p:tgtEl>
                                        <p:attrNameLst>
                                          <p:attrName>style.visibility</p:attrName>
                                        </p:attrNameLst>
                                      </p:cBhvr>
                                      <p:to>
                                        <p:strVal val="visible"/>
                                      </p:to>
                                    </p:set>
                                    <p:animEffect transition="in" filter="wipe(left)">
                                      <p:cBhvr>
                                        <p:cTn id="43" dur="500"/>
                                        <p:tgtEl>
                                          <p:spTgt spid="5355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35561"/>
                                        </p:tgtEl>
                                        <p:attrNameLst>
                                          <p:attrName>style.visibility</p:attrName>
                                        </p:attrNameLst>
                                      </p:cBhvr>
                                      <p:to>
                                        <p:strVal val="visible"/>
                                      </p:to>
                                    </p:set>
                                    <p:animEffect transition="in" filter="dissolve">
                                      <p:cBhvr>
                                        <p:cTn id="48" dur="500"/>
                                        <p:tgtEl>
                                          <p:spTgt spid="5355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535564"/>
                                        </p:tgtEl>
                                        <p:attrNameLst>
                                          <p:attrName>style.visibility</p:attrName>
                                        </p:attrNameLst>
                                      </p:cBhvr>
                                      <p:to>
                                        <p:strVal val="visible"/>
                                      </p:to>
                                    </p:set>
                                    <p:anim calcmode="lin" valueType="num">
                                      <p:cBhvr>
                                        <p:cTn id="53" dur="500" fill="hold"/>
                                        <p:tgtEl>
                                          <p:spTgt spid="535564"/>
                                        </p:tgtEl>
                                        <p:attrNameLst>
                                          <p:attrName>ppt_w</p:attrName>
                                        </p:attrNameLst>
                                      </p:cBhvr>
                                      <p:tavLst>
                                        <p:tav tm="0">
                                          <p:val>
                                            <p:fltVal val="0"/>
                                          </p:val>
                                        </p:tav>
                                        <p:tav tm="100000">
                                          <p:val>
                                            <p:strVal val="#ppt_w"/>
                                          </p:val>
                                        </p:tav>
                                      </p:tavLst>
                                    </p:anim>
                                    <p:anim calcmode="lin" valueType="num">
                                      <p:cBhvr>
                                        <p:cTn id="54" dur="500" fill="hold"/>
                                        <p:tgtEl>
                                          <p:spTgt spid="5355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p:bldP spid="535555" grpId="0" autoUpdateAnimBg="0"/>
      <p:bldP spid="535556" grpId="0" animBg="1"/>
      <p:bldP spid="535557" grpId="0" animBg="1"/>
      <p:bldP spid="535558" grpId="0" animBg="1" autoUpdateAnimBg="0"/>
      <p:bldP spid="535560" grpId="0" animBg="1"/>
      <p:bldP spid="535561" grpId="0" animBg="1"/>
      <p:bldP spid="535562" grpId="0" animBg="1" autoUpdateAnimBg="0"/>
      <p:bldP spid="535564" grpId="0" animBg="1" autoUpdateAnimBg="0"/>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90BA34C-5469-42A6-9731-A492568AB516}" type="slidenum">
              <a:rPr lang="ko-KR" altLang="en-US" sz="1600" smtClean="0">
                <a:solidFill>
                  <a:schemeClr val="accent2"/>
                </a:solidFill>
                <a:latin typeface="Verdana" pitchFamily="34" charset="0"/>
                <a:ea typeface="Gulim" pitchFamily="34" charset="-127"/>
              </a:rPr>
              <a:pPr/>
              <a:t>68</a:t>
            </a:fld>
            <a:endParaRPr lang="en-US" altLang="ko-KR" sz="1600" smtClean="0">
              <a:solidFill>
                <a:schemeClr val="accent2"/>
              </a:solidFill>
              <a:latin typeface="Verdana" pitchFamily="34" charset="0"/>
              <a:ea typeface="Gulim" pitchFamily="34" charset="-127"/>
            </a:endParaRPr>
          </a:p>
        </p:txBody>
      </p:sp>
      <p:sp>
        <p:nvSpPr>
          <p:cNvPr id="79875" name="Rectangle 2"/>
          <p:cNvSpPr>
            <a:spLocks noGrp="1" noChangeArrowheads="1"/>
          </p:cNvSpPr>
          <p:nvPr>
            <p:ph type="title"/>
          </p:nvPr>
        </p:nvSpPr>
        <p:spPr>
          <a:xfrm>
            <a:off x="1731963" y="230188"/>
            <a:ext cx="7772400" cy="677862"/>
          </a:xfrm>
        </p:spPr>
        <p:txBody>
          <a:bodyPr/>
          <a:lstStyle/>
          <a:p>
            <a:r>
              <a:rPr lang="en-US" altLang="zh-CN" smtClean="0">
                <a:solidFill>
                  <a:srgbClr val="FFCC00"/>
                </a:solidFill>
                <a:latin typeface="Arial" charset="0"/>
                <a:ea typeface="黑体" pitchFamily="49" charset="-122"/>
              </a:rPr>
              <a:t>function</a:t>
            </a:r>
            <a:r>
              <a:rPr lang="zh-CN" altLang="en-US" smtClean="0">
                <a:solidFill>
                  <a:srgbClr val="FFCC00"/>
                </a:solidFill>
                <a:latin typeface="Arial" charset="0"/>
                <a:ea typeface="黑体" pitchFamily="49" charset="-122"/>
              </a:rPr>
              <a:t>语句举例</a:t>
            </a:r>
          </a:p>
        </p:txBody>
      </p:sp>
      <p:sp>
        <p:nvSpPr>
          <p:cNvPr id="537604" name="Rectangle 4"/>
          <p:cNvSpPr>
            <a:spLocks noChangeArrowheads="1"/>
          </p:cNvSpPr>
          <p:nvPr/>
        </p:nvSpPr>
        <p:spPr bwMode="auto">
          <a:xfrm>
            <a:off x="495300" y="5815013"/>
            <a:ext cx="8286750" cy="430212"/>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spAutoFit/>
          </a:bodyPr>
          <a:lstStyle/>
          <a:p>
            <a:pPr>
              <a:spcBef>
                <a:spcPct val="0"/>
              </a:spcBef>
              <a:buClr>
                <a:schemeClr val="hlink"/>
              </a:buClr>
              <a:buFont typeface="Wingdings" pitchFamily="2" charset="2"/>
              <a:buNone/>
            </a:pPr>
            <a:r>
              <a:rPr lang="zh-CN" altLang="en-US" sz="2000">
                <a:latin typeface="楷体_GB2312" pitchFamily="49" charset="-122"/>
                <a:ea typeface="楷体_GB2312" pitchFamily="49" charset="-122"/>
              </a:rPr>
              <a:t>函数的调用是通过将函数作为调用函数的表达式中的</a:t>
            </a:r>
            <a:r>
              <a:rPr lang="zh-CN" altLang="en-US" sz="2000">
                <a:solidFill>
                  <a:srgbClr val="FF0066"/>
                </a:solidFill>
                <a:latin typeface="楷体_GB2312" pitchFamily="49" charset="-122"/>
                <a:ea typeface="楷体_GB2312" pitchFamily="49" charset="-122"/>
              </a:rPr>
              <a:t>操作数</a:t>
            </a:r>
            <a:r>
              <a:rPr lang="zh-CN" altLang="en-US" sz="2000">
                <a:latin typeface="楷体_GB2312" pitchFamily="49" charset="-122"/>
                <a:ea typeface="楷体_GB2312" pitchFamily="49" charset="-122"/>
              </a:rPr>
              <a:t>来实现的！</a:t>
            </a:r>
          </a:p>
        </p:txBody>
      </p:sp>
      <p:sp>
        <p:nvSpPr>
          <p:cNvPr id="537606" name="Rectangle 6"/>
          <p:cNvSpPr>
            <a:spLocks noChangeArrowheads="1"/>
          </p:cNvSpPr>
          <p:nvPr/>
        </p:nvSpPr>
        <p:spPr bwMode="auto">
          <a:xfrm>
            <a:off x="1023938" y="1146175"/>
            <a:ext cx="7129462" cy="769938"/>
          </a:xfrm>
          <a:prstGeom prst="rect">
            <a:avLst/>
          </a:prstGeom>
          <a:solidFill>
            <a:srgbClr val="FFCC99"/>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0"/>
              </a:spcBef>
              <a:buClr>
                <a:schemeClr val="hlink"/>
              </a:buClr>
              <a:buFont typeface="Wingdings" pitchFamily="2" charset="2"/>
              <a:buNone/>
              <a:defRPr/>
            </a:pPr>
            <a:r>
              <a:rPr lang="zh-CN" altLang="en-US" sz="2000" dirty="0">
                <a:latin typeface="楷体_GB2312" pitchFamily="49" charset="-122"/>
                <a:ea typeface="楷体_GB2312" pitchFamily="49" charset="-122"/>
              </a:rPr>
              <a:t>函数在</a:t>
            </a:r>
            <a:r>
              <a:rPr lang="zh-CN" altLang="en-US" sz="2000" dirty="0">
                <a:solidFill>
                  <a:srgbClr val="FF3399"/>
                </a:solidFill>
                <a:latin typeface="楷体_GB2312" pitchFamily="49" charset="-122"/>
                <a:ea typeface="楷体_GB2312" pitchFamily="49" charset="-122"/>
              </a:rPr>
              <a:t>综合</a:t>
            </a:r>
            <a:r>
              <a:rPr lang="zh-CN" altLang="en-US" sz="2000" dirty="0">
                <a:latin typeface="楷体_GB2312" pitchFamily="49" charset="-122"/>
                <a:ea typeface="楷体_GB2312" pitchFamily="49" charset="-122"/>
              </a:rPr>
              <a:t>时被理解成具有独立运算功能的电路，每调用一次函数，相当于改变此电路的输入，以得到相应的计算结果。</a:t>
            </a:r>
          </a:p>
        </p:txBody>
      </p:sp>
      <p:sp>
        <p:nvSpPr>
          <p:cNvPr id="537607" name="Text Box 7"/>
          <p:cNvSpPr txBox="1">
            <a:spLocks noChangeArrowheads="1"/>
          </p:cNvSpPr>
          <p:nvPr/>
        </p:nvSpPr>
        <p:spPr bwMode="auto">
          <a:xfrm>
            <a:off x="1585913" y="2184400"/>
            <a:ext cx="7194550" cy="3354388"/>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buFont typeface="Wingdings" pitchFamily="2" charset="2"/>
              <a:buNone/>
            </a:pPr>
            <a:r>
              <a:rPr lang="en-US" altLang="zh-CN" sz="2000">
                <a:solidFill>
                  <a:srgbClr val="FF0066"/>
                </a:solidFill>
                <a:latin typeface="Arial" charset="0"/>
              </a:rPr>
              <a:t>【</a:t>
            </a:r>
            <a:r>
              <a:rPr lang="zh-CN" altLang="en-US" sz="2000">
                <a:solidFill>
                  <a:srgbClr val="FF0066"/>
                </a:solidFill>
                <a:latin typeface="Arial" charset="0"/>
              </a:rPr>
              <a:t>例</a:t>
            </a:r>
            <a:r>
              <a:rPr kumimoji="1" lang="en-US" altLang="zh-CN" sz="2000">
                <a:solidFill>
                  <a:srgbClr val="FF0066"/>
                </a:solidFill>
                <a:latin typeface="Arial" charset="0"/>
              </a:rPr>
              <a:t>2.29</a:t>
            </a:r>
            <a:r>
              <a:rPr lang="en-US" altLang="zh-CN" sz="2000">
                <a:solidFill>
                  <a:srgbClr val="FF0066"/>
                </a:solidFill>
                <a:latin typeface="Arial" charset="0"/>
              </a:rPr>
              <a:t>】</a:t>
            </a:r>
            <a:r>
              <a:rPr lang="en-US" altLang="zh-CN" sz="2000">
                <a:latin typeface="Arial" charset="0"/>
              </a:rPr>
              <a:t> </a:t>
            </a:r>
            <a:r>
              <a:rPr lang="zh-CN" altLang="en-US" sz="2000">
                <a:latin typeface="Arial" charset="0"/>
              </a:rPr>
              <a:t>利用函数对一个</a:t>
            </a:r>
            <a:r>
              <a:rPr lang="en-US" altLang="zh-CN" sz="2000">
                <a:latin typeface="Arial" charset="0"/>
              </a:rPr>
              <a:t>8</a:t>
            </a:r>
            <a:r>
              <a:rPr lang="zh-CN" altLang="en-US" sz="2000">
                <a:latin typeface="Arial" charset="0"/>
              </a:rPr>
              <a:t>位二进制数中为</a:t>
            </a:r>
            <a:r>
              <a:rPr lang="en-US" altLang="zh-CN" sz="2000">
                <a:latin typeface="Arial" charset="0"/>
              </a:rPr>
              <a:t>0</a:t>
            </a:r>
            <a:r>
              <a:rPr lang="zh-CN" altLang="en-US" sz="2000">
                <a:latin typeface="Arial" charset="0"/>
              </a:rPr>
              <a:t>的位进行计数。</a:t>
            </a:r>
          </a:p>
          <a:p>
            <a:pPr>
              <a:lnSpc>
                <a:spcPct val="95000"/>
              </a:lnSpc>
              <a:spcBef>
                <a:spcPct val="0"/>
              </a:spcBef>
              <a:buClrTx/>
              <a:buFontTx/>
              <a:buNone/>
            </a:pPr>
            <a:r>
              <a:rPr lang="en-US" altLang="zh-CN" sz="2000">
                <a:solidFill>
                  <a:srgbClr val="FF0066"/>
                </a:solidFill>
                <a:latin typeface="Times New Roman" pitchFamily="18" charset="0"/>
              </a:rPr>
              <a:t>function[3:0] get0; </a:t>
            </a:r>
            <a:r>
              <a:rPr lang="en-US" altLang="zh-CN" sz="2000">
                <a:latin typeface="Times New Roman" pitchFamily="18" charset="0"/>
              </a:rPr>
              <a:t>//</a:t>
            </a:r>
            <a:r>
              <a:rPr lang="zh-CN" altLang="en-US" sz="2000">
                <a:latin typeface="Times New Roman" pitchFamily="18" charset="0"/>
              </a:rPr>
              <a:t>函数的定义，计算</a:t>
            </a:r>
            <a:r>
              <a:rPr lang="en-US" altLang="zh-CN" sz="2000">
                <a:latin typeface="Times New Roman" pitchFamily="18" charset="0"/>
              </a:rPr>
              <a:t>x</a:t>
            </a:r>
            <a:r>
              <a:rPr lang="zh-CN" altLang="en-US" sz="2000">
                <a:latin typeface="Times New Roman" pitchFamily="18" charset="0"/>
              </a:rPr>
              <a:t>中</a:t>
            </a:r>
            <a:r>
              <a:rPr lang="en-US" altLang="zh-CN" sz="2000">
                <a:latin typeface="Times New Roman" pitchFamily="18" charset="0"/>
              </a:rPr>
              <a:t>0</a:t>
            </a:r>
            <a:r>
              <a:rPr lang="zh-CN" altLang="en-US" sz="2000">
                <a:latin typeface="Times New Roman" pitchFamily="18" charset="0"/>
              </a:rPr>
              <a:t>的个数</a:t>
            </a:r>
          </a:p>
          <a:p>
            <a:pPr>
              <a:lnSpc>
                <a:spcPct val="95000"/>
              </a:lnSpc>
              <a:spcBef>
                <a:spcPct val="0"/>
              </a:spcBef>
              <a:buClrTx/>
              <a:buFontTx/>
              <a:buNone/>
            </a:pPr>
            <a:r>
              <a:rPr lang="zh-CN" altLang="en-US" sz="2000">
                <a:latin typeface="Times New Roman" pitchFamily="18" charset="0"/>
              </a:rPr>
              <a:t>    </a:t>
            </a:r>
            <a:r>
              <a:rPr lang="en-US" altLang="zh-CN" sz="2000">
                <a:latin typeface="Times New Roman" pitchFamily="18" charset="0"/>
              </a:rPr>
              <a:t>input [7:0] x;    </a:t>
            </a:r>
          </a:p>
          <a:p>
            <a:pPr>
              <a:lnSpc>
                <a:spcPct val="95000"/>
              </a:lnSpc>
              <a:spcBef>
                <a:spcPct val="0"/>
              </a:spcBef>
              <a:buClrTx/>
              <a:buFontTx/>
              <a:buNone/>
            </a:pPr>
            <a:r>
              <a:rPr lang="en-US" altLang="zh-CN" sz="2000">
                <a:latin typeface="Times New Roman" pitchFamily="18" charset="0"/>
              </a:rPr>
              <a:t>    reg[3:0] count;  integer i;</a:t>
            </a:r>
          </a:p>
          <a:p>
            <a:pPr>
              <a:lnSpc>
                <a:spcPct val="95000"/>
              </a:lnSpc>
              <a:spcBef>
                <a:spcPct val="0"/>
              </a:spcBef>
              <a:buClrTx/>
              <a:buFontTx/>
              <a:buNone/>
            </a:pPr>
            <a:r>
              <a:rPr lang="en-US" altLang="zh-CN" sz="2000">
                <a:latin typeface="Times New Roman" pitchFamily="18" charset="0"/>
              </a:rPr>
              <a:t>    begin count=0; </a:t>
            </a:r>
          </a:p>
          <a:p>
            <a:pPr>
              <a:lnSpc>
                <a:spcPct val="95000"/>
              </a:lnSpc>
              <a:spcBef>
                <a:spcPct val="0"/>
              </a:spcBef>
              <a:buClrTx/>
              <a:buFontTx/>
              <a:buNone/>
            </a:pPr>
            <a:r>
              <a:rPr lang="en-US" altLang="zh-CN" sz="2000">
                <a:latin typeface="Times New Roman" pitchFamily="18" charset="0"/>
              </a:rPr>
              <a:t>        for(i=0;i&lt;=7;i=i+1) //</a:t>
            </a:r>
            <a:r>
              <a:rPr lang="zh-CN" altLang="en-US" sz="2000">
                <a:latin typeface="Times New Roman" pitchFamily="18" charset="0"/>
              </a:rPr>
              <a:t>循环核对</a:t>
            </a:r>
            <a:r>
              <a:rPr lang="en-US" altLang="zh-CN" sz="2000">
                <a:latin typeface="Times New Roman" pitchFamily="18" charset="0"/>
              </a:rPr>
              <a:t>x</a:t>
            </a:r>
            <a:r>
              <a:rPr lang="zh-CN" altLang="en-US" sz="2000">
                <a:latin typeface="Times New Roman" pitchFamily="18" charset="0"/>
              </a:rPr>
              <a:t>中的每一位</a:t>
            </a:r>
            <a:endParaRPr lang="en-US" altLang="zh-CN" sz="2000">
              <a:latin typeface="Times New Roman" pitchFamily="18" charset="0"/>
            </a:endParaRPr>
          </a:p>
          <a:p>
            <a:pPr>
              <a:lnSpc>
                <a:spcPct val="95000"/>
              </a:lnSpc>
              <a:spcBef>
                <a:spcPct val="0"/>
              </a:spcBef>
              <a:buClrTx/>
              <a:buFontTx/>
              <a:buNone/>
            </a:pPr>
            <a:r>
              <a:rPr lang="en-US" altLang="zh-CN" sz="2000">
                <a:latin typeface="Times New Roman" pitchFamily="18" charset="0"/>
              </a:rPr>
              <a:t>            if(x[i]=1’b0)  count=count+1;  </a:t>
            </a:r>
            <a:endParaRPr lang="zh-CN" altLang="en-US" sz="2000">
              <a:latin typeface="Times New Roman" pitchFamily="18" charset="0"/>
            </a:endParaRPr>
          </a:p>
          <a:p>
            <a:pPr>
              <a:lnSpc>
                <a:spcPct val="95000"/>
              </a:lnSpc>
              <a:spcBef>
                <a:spcPct val="0"/>
              </a:spcBef>
              <a:buClrTx/>
              <a:buFontTx/>
              <a:buNone/>
            </a:pPr>
            <a:r>
              <a:rPr lang="zh-CN" altLang="en-US" sz="2000">
                <a:latin typeface="Times New Roman" pitchFamily="18" charset="0"/>
              </a:rPr>
              <a:t>        </a:t>
            </a:r>
            <a:r>
              <a:rPr lang="en-US" altLang="zh-CN" sz="2000">
                <a:latin typeface="Times New Roman" pitchFamily="18" charset="0"/>
              </a:rPr>
              <a:t>get0 = count;   //</a:t>
            </a:r>
            <a:r>
              <a:rPr lang="zh-CN" altLang="en-US" sz="2000">
                <a:solidFill>
                  <a:srgbClr val="CC0066"/>
                </a:solidFill>
                <a:latin typeface="Times New Roman" pitchFamily="18" charset="0"/>
              </a:rPr>
              <a:t>将运算结果赋给与函数同名的内部寄存器</a:t>
            </a:r>
          </a:p>
          <a:p>
            <a:pPr>
              <a:lnSpc>
                <a:spcPct val="95000"/>
              </a:lnSpc>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endfunction</a:t>
            </a:r>
          </a:p>
          <a:p>
            <a:pPr>
              <a:lnSpc>
                <a:spcPct val="95000"/>
              </a:lnSpc>
              <a:spcBef>
                <a:spcPct val="0"/>
              </a:spcBef>
              <a:buClrTx/>
              <a:buFontTx/>
              <a:buNone/>
            </a:pPr>
            <a:endParaRPr lang="en-US" altLang="zh-CN" sz="2000">
              <a:solidFill>
                <a:srgbClr val="FF0066"/>
              </a:solidFill>
              <a:latin typeface="Times New Roman" pitchFamily="18" charset="0"/>
            </a:endParaRPr>
          </a:p>
          <a:p>
            <a:pPr>
              <a:lnSpc>
                <a:spcPct val="95000"/>
              </a:lnSpc>
              <a:spcBef>
                <a:spcPct val="0"/>
              </a:spcBef>
              <a:buClrTx/>
              <a:buFontTx/>
              <a:buNone/>
            </a:pPr>
            <a:r>
              <a:rPr lang="en-US" altLang="zh-CN" sz="2000">
                <a:latin typeface="Times New Roman" pitchFamily="18" charset="0"/>
              </a:rPr>
              <a:t>assign number = get0(rega); //</a:t>
            </a:r>
            <a:r>
              <a:rPr lang="zh-CN" altLang="en-US" sz="2000">
                <a:latin typeface="Times New Roman" pitchFamily="18" charset="0"/>
              </a:rPr>
              <a:t>对函数的调用</a:t>
            </a:r>
          </a:p>
        </p:txBody>
      </p:sp>
      <p:sp>
        <p:nvSpPr>
          <p:cNvPr id="537609" name="AutoShape 9"/>
          <p:cNvSpPr>
            <a:spLocks noChangeArrowheads="1"/>
          </p:cNvSpPr>
          <p:nvPr/>
        </p:nvSpPr>
        <p:spPr bwMode="auto">
          <a:xfrm>
            <a:off x="0" y="4710113"/>
            <a:ext cx="1600200" cy="419100"/>
          </a:xfrm>
          <a:prstGeom prst="wedgeRoundRectCallout">
            <a:avLst>
              <a:gd name="adj1" fmla="val 82144"/>
              <a:gd name="adj2" fmla="val -9621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b="0">
                <a:latin typeface="楷体_GB2312" pitchFamily="49" charset="-122"/>
                <a:ea typeface="楷体_GB2312" pitchFamily="49" charset="-122"/>
              </a:rPr>
              <a:t>内部寄存器</a:t>
            </a:r>
          </a:p>
        </p:txBody>
      </p:sp>
      <p:grpSp>
        <p:nvGrpSpPr>
          <p:cNvPr id="2" name="Group 5"/>
          <p:cNvGrpSpPr>
            <a:grpSpLocks/>
          </p:cNvGrpSpPr>
          <p:nvPr/>
        </p:nvGrpSpPr>
        <p:grpSpPr bwMode="auto">
          <a:xfrm>
            <a:off x="3440113" y="2874963"/>
            <a:ext cx="2438400" cy="361950"/>
            <a:chOff x="1824" y="2112"/>
            <a:chExt cx="1536" cy="228"/>
          </a:xfrm>
        </p:grpSpPr>
        <p:sp>
          <p:nvSpPr>
            <p:cNvPr id="79883" name="Line 6"/>
            <p:cNvSpPr>
              <a:spLocks noChangeShapeType="1"/>
            </p:cNvSpPr>
            <p:nvPr/>
          </p:nvSpPr>
          <p:spPr bwMode="auto">
            <a:xfrm>
              <a:off x="1824" y="2208"/>
              <a:ext cx="336" cy="0"/>
            </a:xfrm>
            <a:prstGeom prst="line">
              <a:avLst/>
            </a:prstGeom>
            <a:noFill/>
            <a:ln w="28575">
              <a:solidFill>
                <a:srgbClr val="FF0066"/>
              </a:solidFill>
              <a:round/>
              <a:headEnd/>
              <a:tailEnd type="triangle" w="med" len="med"/>
            </a:ln>
            <a:extLst>
              <a:ext uri="{909E8E84-426E-40DD-AFC4-6F175D3DCCD1}">
                <a14:hiddenFill xmlns:a14="http://schemas.microsoft.com/office/drawing/2010/main" xmlns="">
                  <a:noFill/>
                </a14:hiddenFill>
              </a:ext>
            </a:extLst>
          </p:spPr>
          <p:txBody>
            <a:bodyPr anchor="b"/>
            <a:lstStyle/>
            <a:p>
              <a:endParaRPr lang="zh-CN" altLang="en-US"/>
            </a:p>
          </p:txBody>
        </p:sp>
        <p:sp>
          <p:nvSpPr>
            <p:cNvPr id="79884" name="Text Box 7"/>
            <p:cNvSpPr txBox="1">
              <a:spLocks noChangeArrowheads="1"/>
            </p:cNvSpPr>
            <p:nvPr/>
          </p:nvSpPr>
          <p:spPr bwMode="auto">
            <a:xfrm>
              <a:off x="2208" y="2112"/>
              <a:ext cx="1152" cy="228"/>
            </a:xfrm>
            <a:prstGeom prst="rect">
              <a:avLst/>
            </a:prstGeom>
            <a:solidFill>
              <a:srgbClr val="FFFF99"/>
            </a:solidFill>
            <a:ln w="25400">
              <a:solidFill>
                <a:srgbClr val="CC6600"/>
              </a:solidFill>
              <a:miter lim="800000"/>
              <a:headEnd/>
              <a:tailEnd/>
            </a:ln>
          </p:spPr>
          <p:txBody>
            <a:bodyPr lIns="30724" tIns="15362" rIns="30724" bIns="15362">
              <a:spAutoFit/>
            </a:bodyPr>
            <a:lstStyle>
              <a:lvl1pPr defTabSz="307975">
                <a:defRPr sz="2400" b="1">
                  <a:solidFill>
                    <a:schemeClr val="tx1"/>
                  </a:solidFill>
                  <a:latin typeface="宋体" charset="-122"/>
                  <a:ea typeface="宋体" charset="-122"/>
                </a:defRPr>
              </a:lvl1pPr>
              <a:lvl2pPr marL="742950" indent="-285750" defTabSz="307975">
                <a:defRPr sz="2400" b="1">
                  <a:solidFill>
                    <a:schemeClr val="tx1"/>
                  </a:solidFill>
                  <a:latin typeface="宋体" charset="-122"/>
                  <a:ea typeface="宋体" charset="-122"/>
                </a:defRPr>
              </a:lvl2pPr>
              <a:lvl3pPr marL="1143000" indent="-228600" defTabSz="307975">
                <a:defRPr sz="2400" b="1">
                  <a:solidFill>
                    <a:schemeClr val="tx1"/>
                  </a:solidFill>
                  <a:latin typeface="宋体" charset="-122"/>
                  <a:ea typeface="宋体" charset="-122"/>
                </a:defRPr>
              </a:lvl3pPr>
              <a:lvl4pPr marL="1600200" indent="-228600" defTabSz="307975">
                <a:defRPr sz="2400" b="1">
                  <a:solidFill>
                    <a:schemeClr val="tx1"/>
                  </a:solidFill>
                  <a:latin typeface="宋体" charset="-122"/>
                  <a:ea typeface="宋体" charset="-122"/>
                </a:defRPr>
              </a:lvl4pPr>
              <a:lvl5pPr marL="2057400" indent="-228600" defTabSz="307975">
                <a:defRPr sz="2400" b="1">
                  <a:solidFill>
                    <a:schemeClr val="tx1"/>
                  </a:solidFill>
                  <a:latin typeface="宋体" charset="-122"/>
                  <a:ea typeface="宋体" charset="-122"/>
                </a:defRPr>
              </a:lvl5pPr>
              <a:lvl6pPr marL="25146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solidFill>
                    <a:srgbClr val="000000"/>
                  </a:solidFill>
                  <a:latin typeface="Arial" charset="0"/>
                  <a:ea typeface="楷体_GB2312" pitchFamily="49" charset="-122"/>
                </a:rPr>
                <a:t>只有输入变量</a:t>
              </a:r>
            </a:p>
          </p:txBody>
        </p:sp>
      </p:grpSp>
      <p:sp>
        <p:nvSpPr>
          <p:cNvPr id="12" name="Line 9"/>
          <p:cNvSpPr>
            <a:spLocks noChangeShapeType="1"/>
          </p:cNvSpPr>
          <p:nvPr/>
        </p:nvSpPr>
        <p:spPr bwMode="auto">
          <a:xfrm flipV="1">
            <a:off x="4191000" y="5046663"/>
            <a:ext cx="300038" cy="249237"/>
          </a:xfrm>
          <a:prstGeom prst="line">
            <a:avLst/>
          </a:prstGeom>
          <a:noFill/>
          <a:ln w="28575">
            <a:solidFill>
              <a:srgbClr val="FF0066"/>
            </a:solidFill>
            <a:round/>
            <a:headEnd/>
            <a:tailEnd type="triangle" w="med" len="med"/>
          </a:ln>
          <a:extLst>
            <a:ext uri="{909E8E84-426E-40DD-AFC4-6F175D3DCCD1}">
              <a14:hiddenFill xmlns:a14="http://schemas.microsoft.com/office/drawing/2010/main" xmlns="">
                <a:noFill/>
              </a14:hiddenFill>
            </a:ext>
          </a:extLst>
        </p:spPr>
        <p:txBody>
          <a:bodyPr anchor="b"/>
          <a:lstStyle/>
          <a:p>
            <a:endParaRPr lang="zh-CN" altLang="en-US"/>
          </a:p>
        </p:txBody>
      </p:sp>
      <p:sp>
        <p:nvSpPr>
          <p:cNvPr id="13" name="Text Box 10"/>
          <p:cNvSpPr txBox="1">
            <a:spLocks noChangeArrowheads="1"/>
          </p:cNvSpPr>
          <p:nvPr/>
        </p:nvSpPr>
        <p:spPr bwMode="auto">
          <a:xfrm>
            <a:off x="4510088" y="4799013"/>
            <a:ext cx="2667000" cy="361950"/>
          </a:xfrm>
          <a:prstGeom prst="rect">
            <a:avLst/>
          </a:prstGeom>
          <a:solidFill>
            <a:srgbClr val="FFFF99"/>
          </a:solidFill>
          <a:ln w="25400">
            <a:solidFill>
              <a:srgbClr val="CC6600"/>
            </a:solidFill>
            <a:miter lim="800000"/>
            <a:headEnd/>
            <a:tailEnd/>
          </a:ln>
        </p:spPr>
        <p:txBody>
          <a:bodyPr lIns="30724" tIns="15362" rIns="30724" bIns="15362">
            <a:spAutoFit/>
          </a:bodyPr>
          <a:lstStyle>
            <a:lvl1pPr defTabSz="307975">
              <a:defRPr sz="2400" b="1">
                <a:solidFill>
                  <a:schemeClr val="tx1"/>
                </a:solidFill>
                <a:latin typeface="宋体" charset="-122"/>
                <a:ea typeface="宋体" charset="-122"/>
              </a:defRPr>
            </a:lvl1pPr>
            <a:lvl2pPr marL="742950" indent="-285750" defTabSz="307975">
              <a:defRPr sz="2400" b="1">
                <a:solidFill>
                  <a:schemeClr val="tx1"/>
                </a:solidFill>
                <a:latin typeface="宋体" charset="-122"/>
                <a:ea typeface="宋体" charset="-122"/>
              </a:defRPr>
            </a:lvl2pPr>
            <a:lvl3pPr marL="1143000" indent="-228600" defTabSz="307975">
              <a:defRPr sz="2400" b="1">
                <a:solidFill>
                  <a:schemeClr val="tx1"/>
                </a:solidFill>
                <a:latin typeface="宋体" charset="-122"/>
                <a:ea typeface="宋体" charset="-122"/>
              </a:defRPr>
            </a:lvl3pPr>
            <a:lvl4pPr marL="1600200" indent="-228600" defTabSz="307975">
              <a:defRPr sz="2400" b="1">
                <a:solidFill>
                  <a:schemeClr val="tx1"/>
                </a:solidFill>
                <a:latin typeface="宋体" charset="-122"/>
                <a:ea typeface="宋体" charset="-122"/>
              </a:defRPr>
            </a:lvl4pPr>
            <a:lvl5pPr marL="2057400" indent="-228600" defTabSz="307975">
              <a:defRPr sz="2400" b="1">
                <a:solidFill>
                  <a:schemeClr val="tx1"/>
                </a:solidFill>
                <a:latin typeface="宋体" charset="-122"/>
                <a:ea typeface="宋体" charset="-122"/>
              </a:defRPr>
            </a:lvl5pPr>
            <a:lvl6pPr marL="25146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defTabSz="307975"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ctr" eaLnBrk="1" hangingPunct="1">
              <a:lnSpc>
                <a:spcPct val="100000"/>
              </a:lnSpc>
              <a:spcBef>
                <a:spcPct val="50000"/>
              </a:spcBef>
              <a:buClrTx/>
              <a:buFontTx/>
              <a:buNone/>
            </a:pPr>
            <a:r>
              <a:rPr kumimoji="1" lang="zh-CN" altLang="en-US" sz="2000">
                <a:solidFill>
                  <a:srgbClr val="000000"/>
                </a:solidFill>
                <a:latin typeface="Arial" charset="0"/>
                <a:ea typeface="楷体_GB2312" pitchFamily="49" charset="-122"/>
              </a:rPr>
              <a:t>对应函数的输入变量</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7"/>
                                        </p:tgtEl>
                                        <p:attrNameLst>
                                          <p:attrName>style.visibility</p:attrName>
                                        </p:attrNameLst>
                                      </p:cBhvr>
                                      <p:to>
                                        <p:strVal val="visible"/>
                                      </p:to>
                                    </p:set>
                                    <p:anim calcmode="lin" valueType="num">
                                      <p:cBhvr additive="base">
                                        <p:cTn id="7" dur="500" fill="hold"/>
                                        <p:tgtEl>
                                          <p:spTgt spid="537607"/>
                                        </p:tgtEl>
                                        <p:attrNameLst>
                                          <p:attrName>ppt_x</p:attrName>
                                        </p:attrNameLst>
                                      </p:cBhvr>
                                      <p:tavLst>
                                        <p:tav tm="0">
                                          <p:val>
                                            <p:strVal val="#ppt_x"/>
                                          </p:val>
                                        </p:tav>
                                        <p:tav tm="100000">
                                          <p:val>
                                            <p:strVal val="#ppt_x"/>
                                          </p:val>
                                        </p:tav>
                                      </p:tavLst>
                                    </p:anim>
                                    <p:anim calcmode="lin" valueType="num">
                                      <p:cBhvr additive="base">
                                        <p:cTn id="8" dur="500" fill="hold"/>
                                        <p:tgtEl>
                                          <p:spTgt spid="5376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37609"/>
                                        </p:tgtEl>
                                        <p:attrNameLst>
                                          <p:attrName>style.visibility</p:attrName>
                                        </p:attrNameLst>
                                      </p:cBhvr>
                                      <p:to>
                                        <p:strVal val="visible"/>
                                      </p:to>
                                    </p:set>
                                    <p:animEffect transition="in" filter="dissolve">
                                      <p:cBhvr>
                                        <p:cTn id="18" dur="500"/>
                                        <p:tgtEl>
                                          <p:spTgt spid="5376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7604"/>
                                        </p:tgtEl>
                                        <p:attrNameLst>
                                          <p:attrName>style.visibility</p:attrName>
                                        </p:attrNameLst>
                                      </p:cBhvr>
                                      <p:to>
                                        <p:strVal val="visible"/>
                                      </p:to>
                                    </p:set>
                                    <p:animEffect transition="in" filter="blinds(horizontal)">
                                      <p:cBhvr>
                                        <p:cTn id="32" dur="500"/>
                                        <p:tgtEl>
                                          <p:spTgt spid="53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animBg="1"/>
      <p:bldP spid="537607" grpId="0" animBg="1" autoUpdateAnimBg="0"/>
      <p:bldP spid="537609" grpId="0" animBg="1"/>
      <p:bldP spid="12" grpId="0" animBg="1"/>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9143119-665E-4B18-9FB8-83C01B97BBB9}" type="slidenum">
              <a:rPr lang="ko-KR" altLang="en-US" sz="1600" smtClean="0">
                <a:solidFill>
                  <a:schemeClr val="accent2"/>
                </a:solidFill>
                <a:latin typeface="Verdana" pitchFamily="34" charset="0"/>
                <a:ea typeface="Gulim" pitchFamily="34" charset="-127"/>
              </a:rPr>
              <a:pPr/>
              <a:t>69</a:t>
            </a:fld>
            <a:endParaRPr lang="en-US" altLang="ko-KR" sz="1600" smtClean="0">
              <a:solidFill>
                <a:schemeClr val="accent2"/>
              </a:solidFill>
              <a:latin typeface="Verdana" pitchFamily="34" charset="0"/>
              <a:ea typeface="Gulim" pitchFamily="34" charset="-127"/>
            </a:endParaRPr>
          </a:p>
        </p:txBody>
      </p:sp>
      <p:sp>
        <p:nvSpPr>
          <p:cNvPr id="80899" name="Rectangle 2"/>
          <p:cNvSpPr>
            <a:spLocks noGrp="1" noChangeArrowheads="1"/>
          </p:cNvSpPr>
          <p:nvPr>
            <p:ph type="title"/>
          </p:nvPr>
        </p:nvSpPr>
        <p:spPr>
          <a:xfrm>
            <a:off x="1731963" y="225425"/>
            <a:ext cx="7772400" cy="677863"/>
          </a:xfrm>
        </p:spPr>
        <p:txBody>
          <a:bodyPr/>
          <a:lstStyle/>
          <a:p>
            <a:r>
              <a:rPr lang="zh-CN" altLang="en-US" smtClean="0">
                <a:solidFill>
                  <a:srgbClr val="FFCC00"/>
                </a:solidFill>
                <a:latin typeface="Arial" charset="0"/>
                <a:ea typeface="黑体" pitchFamily="49" charset="-122"/>
              </a:rPr>
              <a:t>函数的使用规则</a:t>
            </a:r>
          </a:p>
        </p:txBody>
      </p:sp>
      <p:sp>
        <p:nvSpPr>
          <p:cNvPr id="539651" name="Rectangle 3"/>
          <p:cNvSpPr>
            <a:spLocks noGrp="1" noChangeArrowheads="1"/>
          </p:cNvSpPr>
          <p:nvPr>
            <p:ph type="body" idx="1"/>
          </p:nvPr>
        </p:nvSpPr>
        <p:spPr>
          <a:xfrm>
            <a:off x="917575" y="2128838"/>
            <a:ext cx="7392988" cy="3532187"/>
          </a:xfrm>
        </p:spPr>
        <p:txBody>
          <a:bodyPr/>
          <a:lstStyle/>
          <a:p>
            <a:pPr algn="just">
              <a:lnSpc>
                <a:spcPct val="110000"/>
              </a:lnSpc>
              <a:buClr>
                <a:schemeClr val="hlink"/>
              </a:buClr>
              <a:buSzPct val="80000"/>
            </a:pPr>
            <a:r>
              <a:rPr lang="zh-CN" altLang="en-US" sz="2400" smtClean="0">
                <a:latin typeface="Arial" charset="0"/>
                <a:ea typeface="楷体_GB2312" pitchFamily="49" charset="-122"/>
              </a:rPr>
              <a:t>函数的定义</a:t>
            </a:r>
            <a:r>
              <a:rPr lang="zh-CN" altLang="en-US" sz="2400" smtClean="0">
                <a:solidFill>
                  <a:srgbClr val="CC0066"/>
                </a:solidFill>
                <a:latin typeface="Arial" charset="0"/>
                <a:ea typeface="楷体_GB2312" pitchFamily="49" charset="-122"/>
              </a:rPr>
              <a:t>不能包含任何时间控制语句</a:t>
            </a:r>
            <a:r>
              <a:rPr lang="en-US" altLang="zh-CN" sz="2400" smtClean="0">
                <a:latin typeface="Arial" charset="0"/>
                <a:ea typeface="楷体_GB2312" pitchFamily="49" charset="-122"/>
              </a:rPr>
              <a:t>——</a:t>
            </a:r>
            <a:r>
              <a:rPr lang="zh-CN" altLang="en-US" sz="2400" smtClean="0">
                <a:latin typeface="Arial" charset="0"/>
                <a:ea typeface="楷体_GB2312" pitchFamily="49" charset="-122"/>
              </a:rPr>
              <a:t>用延迟</a:t>
            </a:r>
            <a:r>
              <a:rPr lang="en-US" altLang="zh-CN" sz="2400" smtClean="0">
                <a:latin typeface="Arial" charset="0"/>
                <a:ea typeface="楷体_GB2312" pitchFamily="49" charset="-122"/>
              </a:rPr>
              <a:t>#</a:t>
            </a:r>
            <a:r>
              <a:rPr lang="zh-CN" altLang="en-US" sz="2400" smtClean="0">
                <a:latin typeface="Arial" charset="0"/>
                <a:ea typeface="楷体_GB2312" pitchFamily="49" charset="-122"/>
              </a:rPr>
              <a:t>、事件控制</a:t>
            </a:r>
            <a:r>
              <a:rPr lang="en-US" altLang="zh-CN" sz="2400" smtClean="0">
                <a:latin typeface="Arial" charset="0"/>
                <a:ea typeface="楷体_GB2312" pitchFamily="49" charset="-122"/>
              </a:rPr>
              <a:t>@</a:t>
            </a:r>
            <a:r>
              <a:rPr lang="zh-CN" altLang="en-US" sz="2400" smtClean="0">
                <a:latin typeface="Arial" charset="0"/>
                <a:ea typeface="楷体_GB2312" pitchFamily="49" charset="-122"/>
              </a:rPr>
              <a:t>或等待</a:t>
            </a:r>
            <a:r>
              <a:rPr lang="en-US" altLang="zh-CN" sz="2400" smtClean="0">
                <a:latin typeface="Arial" charset="0"/>
                <a:ea typeface="楷体_GB2312" pitchFamily="49" charset="-122"/>
              </a:rPr>
              <a:t>wait</a:t>
            </a:r>
            <a:r>
              <a:rPr lang="zh-CN" altLang="en-US" sz="2400" smtClean="0">
                <a:latin typeface="Arial" charset="0"/>
                <a:ea typeface="楷体_GB2312" pitchFamily="49" charset="-122"/>
              </a:rPr>
              <a:t>标识的语句。</a:t>
            </a:r>
          </a:p>
          <a:p>
            <a:pPr algn="just">
              <a:lnSpc>
                <a:spcPct val="110000"/>
              </a:lnSpc>
              <a:buClr>
                <a:schemeClr val="hlink"/>
              </a:buClr>
              <a:buSzPct val="80000"/>
            </a:pPr>
            <a:r>
              <a:rPr lang="zh-CN" altLang="en-US" sz="2400" smtClean="0">
                <a:latin typeface="Arial" charset="0"/>
                <a:ea typeface="楷体_GB2312" pitchFamily="49" charset="-122"/>
              </a:rPr>
              <a:t>函数不能启动（即调用）任务！</a:t>
            </a:r>
          </a:p>
          <a:p>
            <a:pPr algn="just">
              <a:lnSpc>
                <a:spcPct val="110000"/>
              </a:lnSpc>
              <a:buClr>
                <a:schemeClr val="hlink"/>
              </a:buClr>
              <a:buSzPct val="80000"/>
            </a:pPr>
            <a:r>
              <a:rPr lang="zh-CN" altLang="en-US" sz="2400" smtClean="0">
                <a:latin typeface="Arial" charset="0"/>
                <a:ea typeface="楷体_GB2312" pitchFamily="49" charset="-122"/>
              </a:rPr>
              <a:t>定义函数时至少要有一个输入参量！且</a:t>
            </a:r>
            <a:r>
              <a:rPr lang="zh-CN" altLang="en-US" sz="2400" smtClean="0">
                <a:solidFill>
                  <a:srgbClr val="CC0066"/>
                </a:solidFill>
                <a:latin typeface="Arial" charset="0"/>
                <a:ea typeface="楷体_GB2312" pitchFamily="49" charset="-122"/>
              </a:rPr>
              <a:t>不能有任何输出或输入</a:t>
            </a:r>
            <a:r>
              <a:rPr lang="en-US" altLang="zh-CN" sz="2400" smtClean="0">
                <a:solidFill>
                  <a:srgbClr val="CC0066"/>
                </a:solidFill>
                <a:latin typeface="Arial" charset="0"/>
                <a:ea typeface="楷体_GB2312" pitchFamily="49" charset="-122"/>
              </a:rPr>
              <a:t>/</a:t>
            </a:r>
            <a:r>
              <a:rPr lang="zh-CN" altLang="en-US" sz="2400" smtClean="0">
                <a:solidFill>
                  <a:srgbClr val="CC0066"/>
                </a:solidFill>
                <a:latin typeface="Arial" charset="0"/>
                <a:ea typeface="楷体_GB2312" pitchFamily="49" charset="-122"/>
              </a:rPr>
              <a:t>输出双向变量。</a:t>
            </a:r>
          </a:p>
          <a:p>
            <a:pPr algn="just">
              <a:lnSpc>
                <a:spcPct val="110000"/>
              </a:lnSpc>
              <a:buClr>
                <a:schemeClr val="hlink"/>
              </a:buClr>
              <a:buSzPct val="80000"/>
            </a:pPr>
            <a:r>
              <a:rPr lang="zh-CN" altLang="en-US" sz="2400" smtClean="0">
                <a:latin typeface="Arial" charset="0"/>
                <a:ea typeface="楷体_GB2312" pitchFamily="49" charset="-122"/>
              </a:rPr>
              <a:t>在函数的定义中必须有一条</a:t>
            </a:r>
            <a:r>
              <a:rPr lang="zh-CN" altLang="en-US" sz="2400" smtClean="0">
                <a:solidFill>
                  <a:srgbClr val="CC0066"/>
                </a:solidFill>
                <a:latin typeface="Arial" charset="0"/>
                <a:ea typeface="楷体_GB2312" pitchFamily="49" charset="-122"/>
              </a:rPr>
              <a:t>赋值语句</a:t>
            </a:r>
            <a:r>
              <a:rPr lang="zh-CN" altLang="en-US" sz="2400" smtClean="0">
                <a:latin typeface="Arial" charset="0"/>
                <a:ea typeface="楷体_GB2312" pitchFamily="49" charset="-122"/>
              </a:rPr>
              <a:t>，给函数中的一个</a:t>
            </a:r>
            <a:r>
              <a:rPr lang="zh-CN" altLang="en-US" sz="2400" smtClean="0">
                <a:solidFill>
                  <a:srgbClr val="CC0066"/>
                </a:solidFill>
                <a:latin typeface="Arial" charset="0"/>
                <a:ea typeface="楷体_GB2312" pitchFamily="49" charset="-122"/>
              </a:rPr>
              <a:t>内部寄存器</a:t>
            </a:r>
            <a:r>
              <a:rPr lang="zh-CN" altLang="en-US" sz="2400" smtClean="0">
                <a:latin typeface="Arial" charset="0"/>
                <a:ea typeface="楷体_GB2312" pitchFamily="49" charset="-122"/>
              </a:rPr>
              <a:t>赋以函数的结果值，该内部寄存器与函数同名。</a:t>
            </a:r>
          </a:p>
        </p:txBody>
      </p:sp>
      <p:sp>
        <p:nvSpPr>
          <p:cNvPr id="539654" name="AutoShape 6"/>
          <p:cNvSpPr>
            <a:spLocks noChangeArrowheads="1"/>
          </p:cNvSpPr>
          <p:nvPr/>
        </p:nvSpPr>
        <p:spPr bwMode="auto">
          <a:xfrm rot="-765681">
            <a:off x="0" y="1360488"/>
            <a:ext cx="3005138" cy="687387"/>
          </a:xfrm>
          <a:prstGeom prst="star32">
            <a:avLst>
              <a:gd name="adj" fmla="val 37500"/>
            </a:avLst>
          </a:prstGeom>
          <a:solidFill>
            <a:srgbClr val="FFCF01"/>
          </a:solidFill>
          <a:ln w="9525">
            <a:solidFill>
              <a:srgbClr val="00FFFF"/>
            </a:solidFill>
            <a:miter lim="800000"/>
            <a:headEnd/>
            <a:tailEnd/>
          </a:ln>
          <a:effectLst/>
        </p:spPr>
        <p:txBody>
          <a:bodyPr wrap="none" anchor="ctr"/>
          <a:lstStyle/>
          <a:p>
            <a:pPr algn="ctr" eaLnBrk="1" hangingPunct="1">
              <a:lnSpc>
                <a:spcPct val="100000"/>
              </a:lnSpc>
              <a:spcBef>
                <a:spcPct val="0"/>
              </a:spcBef>
              <a:buClrTx/>
              <a:buFontTx/>
              <a:buNone/>
              <a:defRPr/>
            </a:pPr>
            <a:r>
              <a:rPr lang="zh-CN" altLang="en-US">
                <a:solidFill>
                  <a:srgbClr val="800000"/>
                </a:solidFill>
                <a:effectLst>
                  <a:outerShdw blurRad="38100" dist="38100" dir="2700000" algn="tl">
                    <a:srgbClr val="000000"/>
                  </a:outerShdw>
                </a:effectLst>
                <a:latin typeface="Times New Roman" pitchFamily="18" charset="0"/>
                <a:ea typeface="华文新魏" pitchFamily="2" charset="-122"/>
              </a:rPr>
              <a:t>函数的使用规则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39654"/>
                                        </p:tgtEl>
                                        <p:attrNameLst>
                                          <p:attrName>style.visibility</p:attrName>
                                        </p:attrNameLst>
                                      </p:cBhvr>
                                      <p:to>
                                        <p:strVal val="visible"/>
                                      </p:to>
                                    </p:set>
                                    <p:anim calcmode="lin" valueType="num">
                                      <p:cBhvr>
                                        <p:cTn id="7" dur="500" fill="hold"/>
                                        <p:tgtEl>
                                          <p:spTgt spid="539654"/>
                                        </p:tgtEl>
                                        <p:attrNameLst>
                                          <p:attrName>ppt_w</p:attrName>
                                        </p:attrNameLst>
                                      </p:cBhvr>
                                      <p:tavLst>
                                        <p:tav tm="0">
                                          <p:val>
                                            <p:strVal val="4/3*#ppt_w"/>
                                          </p:val>
                                        </p:tav>
                                        <p:tav tm="100000">
                                          <p:val>
                                            <p:strVal val="#ppt_w"/>
                                          </p:val>
                                        </p:tav>
                                      </p:tavLst>
                                    </p:anim>
                                    <p:anim calcmode="lin" valueType="num">
                                      <p:cBhvr>
                                        <p:cTn id="8" dur="500" fill="hold"/>
                                        <p:tgtEl>
                                          <p:spTgt spid="539654"/>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9651"/>
                                        </p:tgtEl>
                                        <p:attrNameLst>
                                          <p:attrName>style.visibility</p:attrName>
                                        </p:attrNameLst>
                                      </p:cBhvr>
                                      <p:to>
                                        <p:strVal val="visible"/>
                                      </p:to>
                                    </p:set>
                                    <p:anim calcmode="lin" valueType="num">
                                      <p:cBhvr additive="base">
                                        <p:cTn id="12" dur="500" fill="hold"/>
                                        <p:tgtEl>
                                          <p:spTgt spid="539651"/>
                                        </p:tgtEl>
                                        <p:attrNameLst>
                                          <p:attrName>ppt_x</p:attrName>
                                        </p:attrNameLst>
                                      </p:cBhvr>
                                      <p:tavLst>
                                        <p:tav tm="0">
                                          <p:val>
                                            <p:strVal val="#ppt_x"/>
                                          </p:val>
                                        </p:tav>
                                        <p:tav tm="100000">
                                          <p:val>
                                            <p:strVal val="#ppt_x"/>
                                          </p:val>
                                        </p:tav>
                                      </p:tavLst>
                                    </p:anim>
                                    <p:anim calcmode="lin" valueType="num">
                                      <p:cBhvr additive="base">
                                        <p:cTn id="13" dur="500" fill="hold"/>
                                        <p:tgtEl>
                                          <p:spTgt spid="539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autoUpdateAnimBg="0"/>
      <p:bldP spid="53965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8E28C20-7869-4A6B-84E1-ADFEA59ABBD5}" type="slidenum">
              <a:rPr lang="ko-KR" altLang="en-US" sz="1600" smtClean="0">
                <a:solidFill>
                  <a:schemeClr val="accent2"/>
                </a:solidFill>
                <a:latin typeface="Verdana" pitchFamily="34" charset="0"/>
                <a:ea typeface="Gulim" pitchFamily="34" charset="-127"/>
              </a:rPr>
              <a:pPr/>
              <a:t>7</a:t>
            </a:fld>
            <a:endParaRPr lang="en-US" altLang="ko-KR" sz="1600" smtClean="0">
              <a:solidFill>
                <a:schemeClr val="accent2"/>
              </a:solidFill>
              <a:latin typeface="Verdana" pitchFamily="34" charset="0"/>
              <a:ea typeface="Gulim" pitchFamily="34" charset="-127"/>
            </a:endParaRPr>
          </a:p>
        </p:txBody>
      </p:sp>
      <p:sp>
        <p:nvSpPr>
          <p:cNvPr id="20483" name="Rectangle 2"/>
          <p:cNvSpPr>
            <a:spLocks noGrp="1" noChangeArrowheads="1"/>
          </p:cNvSpPr>
          <p:nvPr>
            <p:ph type="title"/>
          </p:nvPr>
        </p:nvSpPr>
        <p:spPr>
          <a:xfrm>
            <a:off x="1801813" y="331788"/>
            <a:ext cx="3957637" cy="573087"/>
          </a:xfrm>
        </p:spPr>
        <p:txBody>
          <a:bodyPr/>
          <a:lstStyle/>
          <a:p>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的特点</a:t>
            </a:r>
          </a:p>
        </p:txBody>
      </p:sp>
      <p:sp>
        <p:nvSpPr>
          <p:cNvPr id="379907" name="Rectangle 3"/>
          <p:cNvSpPr>
            <a:spLocks noGrp="1" noChangeArrowheads="1"/>
          </p:cNvSpPr>
          <p:nvPr>
            <p:ph type="body" idx="1"/>
          </p:nvPr>
        </p:nvSpPr>
        <p:spPr>
          <a:xfrm>
            <a:off x="274638" y="1377950"/>
            <a:ext cx="8493125" cy="4672013"/>
          </a:xfrm>
        </p:spPr>
        <p:txBody>
          <a:bodyPr/>
          <a:lstStyle/>
          <a:p>
            <a:pPr algn="just">
              <a:lnSpc>
                <a:spcPct val="120000"/>
              </a:lnSpc>
              <a:buClr>
                <a:schemeClr val="hlink"/>
              </a:buClr>
            </a:pPr>
            <a:r>
              <a:rPr lang="zh-CN" altLang="en-US" sz="2400" smtClean="0">
                <a:latin typeface="Arial" charset="0"/>
                <a:ea typeface="宋体" charset="-122"/>
              </a:rPr>
              <a:t>语法结构上的主要</a:t>
            </a:r>
            <a:r>
              <a:rPr lang="zh-CN" altLang="en-US" sz="2400" smtClean="0">
                <a:solidFill>
                  <a:srgbClr val="CC0066"/>
                </a:solidFill>
                <a:latin typeface="Arial" charset="0"/>
                <a:ea typeface="宋体" charset="-122"/>
              </a:rPr>
              <a:t>特点</a:t>
            </a:r>
            <a:endParaRPr lang="zh-CN" altLang="en-US" sz="2400" smtClean="0">
              <a:solidFill>
                <a:srgbClr val="CC0066"/>
              </a:solidFill>
              <a:latin typeface="Arial" charset="0"/>
              <a:ea typeface="华文新魏" pitchFamily="2" charset="-122"/>
            </a:endParaRPr>
          </a:p>
          <a:p>
            <a:pPr lvl="1">
              <a:lnSpc>
                <a:spcPct val="110000"/>
              </a:lnSpc>
              <a:spcBef>
                <a:spcPct val="10000"/>
              </a:spcBef>
              <a:buSzTx/>
            </a:pPr>
            <a:r>
              <a:rPr lang="zh-CN" altLang="en-US" sz="2200" smtClean="0">
                <a:latin typeface="Arial" charset="0"/>
                <a:ea typeface="宋体" charset="-122"/>
              </a:rPr>
              <a:t>形式化地表示电路的</a:t>
            </a:r>
            <a:r>
              <a:rPr lang="zh-CN" altLang="en-US" sz="2200" smtClean="0">
                <a:solidFill>
                  <a:srgbClr val="CC0066"/>
                </a:solidFill>
                <a:latin typeface="Arial" charset="0"/>
                <a:ea typeface="宋体" charset="-122"/>
              </a:rPr>
              <a:t>行为</a:t>
            </a:r>
            <a:r>
              <a:rPr lang="zh-CN" altLang="en-US" sz="2200" smtClean="0">
                <a:latin typeface="Arial" charset="0"/>
                <a:ea typeface="宋体" charset="-122"/>
              </a:rPr>
              <a:t>和</a:t>
            </a:r>
            <a:r>
              <a:rPr lang="zh-CN" altLang="en-US" sz="2200" smtClean="0">
                <a:solidFill>
                  <a:srgbClr val="CC0066"/>
                </a:solidFill>
                <a:latin typeface="Arial" charset="0"/>
                <a:ea typeface="宋体" charset="-122"/>
              </a:rPr>
              <a:t>结构</a:t>
            </a:r>
            <a:r>
              <a:rPr lang="zh-CN" altLang="en-US" sz="2200" smtClean="0">
                <a:latin typeface="Arial" charset="0"/>
                <a:ea typeface="宋体" charset="-122"/>
              </a:rPr>
              <a:t>；</a:t>
            </a:r>
          </a:p>
          <a:p>
            <a:pPr lvl="1">
              <a:lnSpc>
                <a:spcPct val="110000"/>
              </a:lnSpc>
              <a:spcBef>
                <a:spcPct val="10000"/>
              </a:spcBef>
              <a:buSzTx/>
            </a:pPr>
            <a:r>
              <a:rPr lang="zh-CN" altLang="zh-CN" sz="2200" smtClean="0">
                <a:latin typeface="Arial" charset="0"/>
                <a:ea typeface="宋体" charset="-122"/>
              </a:rPr>
              <a:t>借用</a:t>
            </a:r>
            <a:r>
              <a:rPr lang="en-US" altLang="zh-CN" sz="2200" smtClean="0">
                <a:solidFill>
                  <a:srgbClr val="CC0066"/>
                </a:solidFill>
                <a:latin typeface="Arial" charset="0"/>
                <a:ea typeface="宋体" charset="-122"/>
              </a:rPr>
              <a:t>C</a:t>
            </a:r>
            <a:r>
              <a:rPr lang="zh-CN" altLang="en-US" sz="2200" smtClean="0">
                <a:solidFill>
                  <a:srgbClr val="CC0066"/>
                </a:solidFill>
                <a:latin typeface="Arial" charset="0"/>
                <a:ea typeface="宋体" charset="-122"/>
              </a:rPr>
              <a:t>语言</a:t>
            </a:r>
            <a:r>
              <a:rPr lang="zh-CN" altLang="en-US" sz="2200" smtClean="0">
                <a:latin typeface="Arial" charset="0"/>
                <a:ea typeface="宋体" charset="-122"/>
              </a:rPr>
              <a:t>的结构和语句；</a:t>
            </a:r>
          </a:p>
          <a:p>
            <a:pPr lvl="1">
              <a:lnSpc>
                <a:spcPct val="110000"/>
              </a:lnSpc>
              <a:spcBef>
                <a:spcPct val="10000"/>
              </a:spcBef>
              <a:buSzTx/>
            </a:pPr>
            <a:r>
              <a:rPr lang="zh-CN" altLang="en-US" sz="2200" smtClean="0">
                <a:latin typeface="Arial" charset="0"/>
                <a:ea typeface="宋体" charset="-122"/>
              </a:rPr>
              <a:t>可在多个层次上对所设计的系统加以描述，语言对设计规模不加任何限制；</a:t>
            </a:r>
          </a:p>
          <a:p>
            <a:pPr lvl="1">
              <a:lnSpc>
                <a:spcPct val="110000"/>
              </a:lnSpc>
              <a:spcBef>
                <a:spcPct val="10000"/>
              </a:spcBef>
              <a:buSzTx/>
            </a:pPr>
            <a:r>
              <a:rPr lang="zh-CN" altLang="en-US" sz="2200" smtClean="0">
                <a:latin typeface="Arial" charset="0"/>
                <a:ea typeface="宋体" charset="-122"/>
              </a:rPr>
              <a:t>具有混合建模能力：一个设计中的各子模块可用不同级别的抽象模型来描述；</a:t>
            </a:r>
          </a:p>
          <a:p>
            <a:pPr lvl="1">
              <a:lnSpc>
                <a:spcPct val="110000"/>
              </a:lnSpc>
              <a:spcBef>
                <a:spcPct val="10000"/>
              </a:spcBef>
              <a:buSzTx/>
            </a:pPr>
            <a:r>
              <a:rPr lang="zh-CN" altLang="en-US" sz="2200" smtClean="0">
                <a:latin typeface="Arial" charset="0"/>
                <a:ea typeface="宋体" charset="-122"/>
              </a:rPr>
              <a:t>基本逻辑门、开关级结构模型均内置于</a:t>
            </a:r>
            <a:r>
              <a:rPr lang="en-US" altLang="zh-CN" sz="2200" smtClean="0">
                <a:latin typeface="Arial" charset="0"/>
                <a:ea typeface="宋体" charset="-122"/>
              </a:rPr>
              <a:t>Verilog HDL</a:t>
            </a:r>
            <a:r>
              <a:rPr lang="zh-CN" altLang="en-US" sz="2200" smtClean="0">
                <a:latin typeface="Arial" charset="0"/>
                <a:ea typeface="宋体" charset="-122"/>
              </a:rPr>
              <a:t>语言库中，可直接调用；</a:t>
            </a:r>
          </a:p>
          <a:p>
            <a:pPr lvl="1">
              <a:lnSpc>
                <a:spcPct val="110000"/>
              </a:lnSpc>
              <a:spcBef>
                <a:spcPct val="10000"/>
              </a:spcBef>
              <a:buSzTx/>
            </a:pPr>
            <a:r>
              <a:rPr lang="zh-CN" altLang="en-US" sz="2200" smtClean="0">
                <a:latin typeface="Arial" charset="0"/>
                <a:ea typeface="宋体" charset="-122"/>
              </a:rPr>
              <a:t>易创建用户定义原语（</a:t>
            </a:r>
            <a:r>
              <a:rPr lang="en-US" altLang="zh-CN" sz="2200" smtClean="0">
                <a:latin typeface="Arial" charset="0"/>
                <a:ea typeface="宋体" charset="-122"/>
              </a:rPr>
              <a:t>UDP</a:t>
            </a:r>
            <a:r>
              <a:rPr lang="zh-CN" altLang="en-US" sz="2200" smtClean="0">
                <a:latin typeface="Arial" charset="0"/>
                <a:ea typeface="宋体" charset="-122"/>
              </a:rPr>
              <a:t>，</a:t>
            </a:r>
            <a:r>
              <a:rPr lang="en-US" altLang="zh-CN" sz="2200" smtClean="0">
                <a:latin typeface="Arial" charset="0"/>
                <a:ea typeface="宋体" charset="-122"/>
              </a:rPr>
              <a:t>User Designed Primitive</a:t>
            </a:r>
            <a:r>
              <a:rPr lang="zh-CN" altLang="en-US" sz="2200" smtClean="0">
                <a:latin typeface="Arial" charset="0"/>
                <a:ea typeface="宋体" charset="-122"/>
              </a:rPr>
              <a:t>） 。</a:t>
            </a:r>
          </a:p>
          <a:p>
            <a:pPr>
              <a:lnSpc>
                <a:spcPct val="110000"/>
              </a:lnSpc>
              <a:spcBef>
                <a:spcPct val="10000"/>
              </a:spcBef>
            </a:pPr>
            <a:r>
              <a:rPr lang="zh-CN" altLang="en-US" sz="2400" smtClean="0">
                <a:latin typeface="Arial" charset="0"/>
                <a:ea typeface="宋体" charset="-122"/>
              </a:rPr>
              <a:t>易学易用，功能强</a:t>
            </a:r>
          </a:p>
        </p:txBody>
      </p:sp>
      <p:sp>
        <p:nvSpPr>
          <p:cNvPr id="379908" name="AutoShape 4"/>
          <p:cNvSpPr>
            <a:spLocks noChangeArrowheads="1"/>
          </p:cNvSpPr>
          <p:nvPr/>
        </p:nvSpPr>
        <p:spPr bwMode="auto">
          <a:xfrm rot="-479700">
            <a:off x="5387975" y="1160463"/>
            <a:ext cx="2979738" cy="1125537"/>
          </a:xfrm>
          <a:prstGeom prst="star16">
            <a:avLst>
              <a:gd name="adj" fmla="val 37500"/>
            </a:avLst>
          </a:prstGeom>
          <a:gradFill rotWithShape="0">
            <a:gsLst>
              <a:gs pos="0">
                <a:schemeClr val="accent2"/>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eaLnBrk="1" hangingPunct="1">
              <a:spcBef>
                <a:spcPct val="10000"/>
              </a:spcBef>
              <a:buClr>
                <a:srgbClr val="3333FF"/>
              </a:buClr>
              <a:buFont typeface="Wingdings" pitchFamily="2" charset="2"/>
              <a:buNone/>
              <a:defRPr/>
            </a:pPr>
            <a:r>
              <a:rPr lang="zh-CN" altLang="en-US">
                <a:latin typeface="华文新魏" pitchFamily="2" charset="-122"/>
                <a:ea typeface="华文新魏" pitchFamily="2" charset="-122"/>
              </a:rPr>
              <a:t>与</a:t>
            </a:r>
            <a:r>
              <a:rPr lang="en-US" altLang="zh-CN">
                <a:latin typeface="华文新魏" pitchFamily="2" charset="-122"/>
                <a:ea typeface="华文新魏" pitchFamily="2" charset="-122"/>
              </a:rPr>
              <a:t>C</a:t>
            </a:r>
            <a:r>
              <a:rPr lang="zh-CN" altLang="en-US">
                <a:latin typeface="华文新魏" pitchFamily="2" charset="-122"/>
                <a:ea typeface="华文新魏" pitchFamily="2" charset="-122"/>
              </a:rPr>
              <a:t>语言非常相似</a:t>
            </a:r>
            <a:r>
              <a:rPr lang="zh-CN" altLang="en-US" b="0">
                <a:latin typeface="华文新魏" pitchFamily="2" charset="-122"/>
                <a:ea typeface="华文新魏"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07"/>
                                        </p:tgtEl>
                                        <p:attrNameLst>
                                          <p:attrName>style.visibility</p:attrName>
                                        </p:attrNameLst>
                                      </p:cBhvr>
                                      <p:to>
                                        <p:strVal val="visible"/>
                                      </p:to>
                                    </p:set>
                                    <p:anim calcmode="lin" valueType="num">
                                      <p:cBhvr additive="base">
                                        <p:cTn id="7" dur="500" fill="hold"/>
                                        <p:tgtEl>
                                          <p:spTgt spid="379907"/>
                                        </p:tgtEl>
                                        <p:attrNameLst>
                                          <p:attrName>ppt_x</p:attrName>
                                        </p:attrNameLst>
                                      </p:cBhvr>
                                      <p:tavLst>
                                        <p:tav tm="0">
                                          <p:val>
                                            <p:strVal val="0-#ppt_w/2"/>
                                          </p:val>
                                        </p:tav>
                                        <p:tav tm="100000">
                                          <p:val>
                                            <p:strVal val="#ppt_x"/>
                                          </p:val>
                                        </p:tav>
                                      </p:tavLst>
                                    </p:anim>
                                    <p:anim calcmode="lin" valueType="num">
                                      <p:cBhvr additive="base">
                                        <p:cTn id="8" dur="500" fill="hold"/>
                                        <p:tgtEl>
                                          <p:spTgt spid="379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79908"/>
                                        </p:tgtEl>
                                        <p:attrNameLst>
                                          <p:attrName>style.visibility</p:attrName>
                                        </p:attrNameLst>
                                      </p:cBhvr>
                                      <p:to>
                                        <p:strVal val="visible"/>
                                      </p:to>
                                    </p:set>
                                    <p:anim calcmode="lin" valueType="num">
                                      <p:cBhvr>
                                        <p:cTn id="13" dur="500" fill="hold"/>
                                        <p:tgtEl>
                                          <p:spTgt spid="379908"/>
                                        </p:tgtEl>
                                        <p:attrNameLst>
                                          <p:attrName>ppt_w</p:attrName>
                                        </p:attrNameLst>
                                      </p:cBhvr>
                                      <p:tavLst>
                                        <p:tav tm="0">
                                          <p:val>
                                            <p:fltVal val="0"/>
                                          </p:val>
                                        </p:tav>
                                        <p:tav tm="100000">
                                          <p:val>
                                            <p:strVal val="#ppt_w"/>
                                          </p:val>
                                        </p:tav>
                                      </p:tavLst>
                                    </p:anim>
                                    <p:anim calcmode="lin" valueType="num">
                                      <p:cBhvr>
                                        <p:cTn id="14" dur="500" fill="hold"/>
                                        <p:tgtEl>
                                          <p:spTgt spid="3799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utoUpdateAnimBg="0"/>
      <p:bldP spid="37990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3B6CC44-D91D-4B07-9456-788BCBA3A1E1}" type="slidenum">
              <a:rPr lang="ko-KR" altLang="en-US" sz="1600" smtClean="0">
                <a:solidFill>
                  <a:schemeClr val="accent2"/>
                </a:solidFill>
                <a:latin typeface="Verdana" pitchFamily="34" charset="0"/>
                <a:ea typeface="Gulim" pitchFamily="34" charset="-127"/>
              </a:rPr>
              <a:pPr/>
              <a:t>70</a:t>
            </a:fld>
            <a:endParaRPr lang="en-US" altLang="ko-KR" sz="1600" smtClean="0">
              <a:solidFill>
                <a:schemeClr val="accent2"/>
              </a:solidFill>
              <a:latin typeface="Verdana" pitchFamily="34" charset="0"/>
              <a:ea typeface="Gulim" pitchFamily="34" charset="-127"/>
            </a:endParaRPr>
          </a:p>
        </p:txBody>
      </p:sp>
      <p:sp>
        <p:nvSpPr>
          <p:cNvPr id="81923" name="Rectangle 2"/>
          <p:cNvSpPr>
            <a:spLocks noGrp="1" noChangeArrowheads="1"/>
          </p:cNvSpPr>
          <p:nvPr>
            <p:ph type="title"/>
          </p:nvPr>
        </p:nvSpPr>
        <p:spPr>
          <a:xfrm>
            <a:off x="1763713" y="230188"/>
            <a:ext cx="7772400" cy="677862"/>
          </a:xfrm>
        </p:spPr>
        <p:txBody>
          <a:bodyPr/>
          <a:lstStyle/>
          <a:p>
            <a:r>
              <a:rPr lang="zh-CN" altLang="en-US" smtClean="0">
                <a:solidFill>
                  <a:srgbClr val="FFCC00"/>
                </a:solidFill>
                <a:latin typeface="Arial" charset="0"/>
                <a:ea typeface="黑体" pitchFamily="49" charset="-122"/>
              </a:rPr>
              <a:t>任务与函数的区别</a:t>
            </a:r>
          </a:p>
        </p:txBody>
      </p:sp>
      <p:graphicFrame>
        <p:nvGraphicFramePr>
          <p:cNvPr id="543781" name="Group 37"/>
          <p:cNvGraphicFramePr>
            <a:graphicFrameLocks noGrp="1"/>
          </p:cNvGraphicFramePr>
          <p:nvPr/>
        </p:nvGraphicFramePr>
        <p:xfrm>
          <a:off x="779463" y="1484313"/>
          <a:ext cx="7620000" cy="4160838"/>
        </p:xfrm>
        <a:graphic>
          <a:graphicData uri="http://schemas.openxmlformats.org/drawingml/2006/table">
            <a:tbl>
              <a:tblPr/>
              <a:tblGrid>
                <a:gridCol w="1620837"/>
                <a:gridCol w="2620963"/>
                <a:gridCol w="3378200"/>
              </a:tblGrid>
              <a:tr h="339725">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任务（</a:t>
                      </a: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task </a:t>
                      </a: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ctr" defTabSz="2716213" rtl="0" eaLnBrk="0" fontAlgn="base" latinLnBrk="0" hangingPunct="0">
                        <a:lnSpc>
                          <a:spcPct val="100000"/>
                        </a:lnSpc>
                        <a:spcBef>
                          <a:spcPct val="2000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函数（</a:t>
                      </a: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function)</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19138">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目的或用途</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可计算</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多个</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结果值</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对输入信号进行运算，每调用一次函数返回</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一个</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结果值。</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38188">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输入与输出</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变量可为各种类型（包括</a:t>
                      </a:r>
                      <a:r>
                        <a:rPr kumimoji="0" lang="en-US" altLang="zh-CN" sz="2000" b="0" i="0" u="none" strike="noStrike" cap="none" normalizeH="0" baseline="0" dirty="0" err="1" smtClean="0">
                          <a:ln>
                            <a:noFill/>
                          </a:ln>
                          <a:solidFill>
                            <a:schemeClr val="tx1"/>
                          </a:solidFill>
                          <a:effectLst/>
                          <a:latin typeface="Arial" pitchFamily="34" charset="0"/>
                          <a:ea typeface="楷体_GB2312" pitchFamily="49" charset="-122"/>
                        </a:rPr>
                        <a:t>inout</a:t>
                      </a:r>
                      <a:r>
                        <a:rPr kumimoji="0" lang="zh-CN" altLang="en-US" sz="2000" b="0" i="0" u="none" strike="noStrike" cap="none" normalizeH="0" baseline="0" dirty="0" smtClean="0">
                          <a:ln>
                            <a:noFill/>
                          </a:ln>
                          <a:solidFill>
                            <a:schemeClr val="tx1"/>
                          </a:solidFill>
                          <a:effectLst/>
                          <a:latin typeface="Arial" pitchFamily="34" charset="0"/>
                          <a:ea typeface="楷体_GB2312" pitchFamily="49" charset="-122"/>
                        </a:rPr>
                        <a:t>型）</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至少有一个输入变量，但不能有任何</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output</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或</a:t>
                      </a:r>
                      <a:r>
                        <a:rPr kumimoji="0" lang="en-US" altLang="zh-CN" sz="2000" b="0" i="0" u="none" strike="noStrike" cap="none" normalizeH="0" baseline="0" smtClean="0">
                          <a:ln>
                            <a:noFill/>
                          </a:ln>
                          <a:solidFill>
                            <a:schemeClr val="tx1"/>
                          </a:solidFill>
                          <a:effectLst/>
                          <a:latin typeface="Arial" pitchFamily="34" charset="0"/>
                          <a:ea typeface="楷体_GB2312" pitchFamily="49" charset="-122"/>
                        </a:rPr>
                        <a:t>inout</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型变量</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1114424">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被调用</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只可在</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过程</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赋值语句中调用，不能在连续赋值语句中调用</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可作为表达式中的一个操作数来调用，在</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过程</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赋值和</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连续</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赋值语句中均可调用</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765175">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调用其他任务和函数</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任务可调用其他</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任务</a:t>
                      </a: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和</a:t>
                      </a:r>
                      <a:r>
                        <a:rPr kumimoji="0" lang="zh-CN" altLang="en-US" sz="2000" b="1" i="0" u="none" strike="noStrike" cap="none" normalizeH="0" baseline="0" smtClean="0">
                          <a:ln>
                            <a:noFill/>
                          </a:ln>
                          <a:solidFill>
                            <a:srgbClr val="CC0066"/>
                          </a:solidFill>
                          <a:effectLst/>
                          <a:latin typeface="Arial" pitchFamily="34" charset="0"/>
                          <a:ea typeface="楷体_GB2312" pitchFamily="49" charset="-122"/>
                        </a:rPr>
                        <a:t>函数</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函数可调用其他函数，但不可调用其他任务</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DD"/>
                    </a:solidFill>
                  </a:tcPr>
                </a:tc>
              </a:tr>
              <a:tr h="484188">
                <a:tc>
                  <a:txBody>
                    <a:bodyPr/>
                    <a:lstStyle/>
                    <a:p>
                      <a:pPr marL="0" marR="0" lvl="0" indent="0" algn="ctr"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返回值</a:t>
                      </a:r>
                    </a:p>
                  </a:txBody>
                  <a:tcPr marL="30724" marR="30724" marT="15362" marB="15362"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不向表达式返回值</a:t>
                      </a:r>
                    </a:p>
                  </a:txBody>
                  <a:tcPr marL="30724" marR="30724" marT="15362" marB="153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c>
                  <a:txBody>
                    <a:bodyPr/>
                    <a:lstStyle/>
                    <a:p>
                      <a:pPr marL="0" marR="0" lvl="0" indent="0" algn="l" defTabSz="2716213" rtl="0" eaLnBrk="0" fontAlgn="base" latinLnBrk="0" hangingPunct="0">
                        <a:lnSpc>
                          <a:spcPct val="110000"/>
                        </a:lnSpc>
                        <a:spcBef>
                          <a:spcPct val="0"/>
                        </a:spcBef>
                        <a:spcAft>
                          <a:spcPct val="0"/>
                        </a:spcAft>
                        <a:buClr>
                          <a:schemeClr val="bg2"/>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楷体_GB2312" pitchFamily="49" charset="-122"/>
                        </a:rPr>
                        <a:t>向调用它的表达式返回一个值</a:t>
                      </a:r>
                    </a:p>
                  </a:txBody>
                  <a:tcPr marL="30724" marR="30724" marT="15362" marB="15362"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FFFFDD"/>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543781"/>
                                        </p:tgtEl>
                                        <p:attrNameLst>
                                          <p:attrName>style.visibility</p:attrName>
                                        </p:attrNameLst>
                                      </p:cBhvr>
                                      <p:to>
                                        <p:strVal val="visible"/>
                                      </p:to>
                                    </p:set>
                                    <p:anim calcmode="lin" valueType="num">
                                      <p:cBhvr additive="base">
                                        <p:cTn id="7" dur="500" fill="hold"/>
                                        <p:tgtEl>
                                          <p:spTgt spid="543781"/>
                                        </p:tgtEl>
                                        <p:attrNameLst>
                                          <p:attrName>ppt_x</p:attrName>
                                        </p:attrNameLst>
                                      </p:cBhvr>
                                      <p:tavLst>
                                        <p:tav tm="0">
                                          <p:val>
                                            <p:strVal val="0-#ppt_w/2"/>
                                          </p:val>
                                        </p:tav>
                                        <p:tav tm="100000">
                                          <p:val>
                                            <p:strVal val="#ppt_x"/>
                                          </p:val>
                                        </p:tav>
                                      </p:tavLst>
                                    </p:anim>
                                    <p:anim calcmode="lin" valueType="num">
                                      <p:cBhvr additive="base">
                                        <p:cTn id="8" dur="500" fill="hold"/>
                                        <p:tgtEl>
                                          <p:spTgt spid="54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40D3CF8-16BC-4AF5-A15D-44794BF83812}" type="slidenum">
              <a:rPr lang="ko-KR" altLang="en-US" sz="1600" smtClean="0">
                <a:solidFill>
                  <a:schemeClr val="accent2"/>
                </a:solidFill>
                <a:latin typeface="Verdana" pitchFamily="34" charset="0"/>
                <a:ea typeface="Gulim" pitchFamily="34" charset="-127"/>
              </a:rPr>
              <a:pPr/>
              <a:t>71</a:t>
            </a:fld>
            <a:endParaRPr lang="en-US" altLang="ko-KR" sz="1600" smtClean="0">
              <a:solidFill>
                <a:schemeClr val="accent2"/>
              </a:solidFill>
              <a:latin typeface="Verdana" pitchFamily="34" charset="0"/>
              <a:ea typeface="Gulim" pitchFamily="34" charset="-127"/>
            </a:endParaRPr>
          </a:p>
        </p:txBody>
      </p:sp>
      <p:sp>
        <p:nvSpPr>
          <p:cNvPr id="455682" name="Rectangle 2"/>
          <p:cNvSpPr>
            <a:spLocks noGrp="1" noChangeArrowheads="1"/>
          </p:cNvSpPr>
          <p:nvPr>
            <p:ph type="title"/>
          </p:nvPr>
        </p:nvSpPr>
        <p:spPr>
          <a:xfrm>
            <a:off x="1763713" y="206375"/>
            <a:ext cx="7772400" cy="677863"/>
          </a:xfrm>
        </p:spPr>
        <p:txBody>
          <a:bodyPr/>
          <a:lstStyle/>
          <a:p>
            <a:r>
              <a:rPr lang="zh-CN" altLang="en-US" smtClean="0">
                <a:solidFill>
                  <a:srgbClr val="FFCC00"/>
                </a:solidFill>
                <a:latin typeface="Arial" charset="0"/>
                <a:ea typeface="黑体" pitchFamily="49" charset="-122"/>
              </a:rPr>
              <a:t>二、赋值语句</a:t>
            </a:r>
          </a:p>
        </p:txBody>
      </p:sp>
      <p:sp>
        <p:nvSpPr>
          <p:cNvPr id="82948" name="Rectangle 3"/>
          <p:cNvSpPr>
            <a:spLocks noGrp="1" noChangeArrowheads="1"/>
          </p:cNvSpPr>
          <p:nvPr>
            <p:ph type="body" idx="1"/>
          </p:nvPr>
        </p:nvSpPr>
        <p:spPr>
          <a:xfrm>
            <a:off x="220663" y="1160463"/>
            <a:ext cx="8251825" cy="1497012"/>
          </a:xfrm>
        </p:spPr>
        <p:txBody>
          <a:bodyPr/>
          <a:lstStyle/>
          <a:p>
            <a:pPr algn="just">
              <a:lnSpc>
                <a:spcPct val="120000"/>
              </a:lnSpc>
              <a:buFont typeface="Wingdings" pitchFamily="2" charset="2"/>
              <a:buNone/>
            </a:pPr>
            <a:endParaRPr lang="zh-CN" altLang="en-US" sz="2400" smtClean="0">
              <a:solidFill>
                <a:srgbClr val="CC3300"/>
              </a:solidFill>
              <a:latin typeface="宋体" charset="-122"/>
              <a:ea typeface="宋体" charset="-122"/>
            </a:endParaRPr>
          </a:p>
          <a:p>
            <a:pPr algn="just">
              <a:lnSpc>
                <a:spcPct val="110000"/>
              </a:lnSpc>
              <a:spcBef>
                <a:spcPct val="0"/>
              </a:spcBef>
            </a:pPr>
            <a:r>
              <a:rPr lang="zh-CN" altLang="en-US" sz="2400" smtClean="0">
                <a:latin typeface="Arial" charset="0"/>
                <a:ea typeface="宋体" charset="-122"/>
              </a:rPr>
              <a:t>赋值语句</a:t>
            </a:r>
            <a:r>
              <a:rPr lang="zh-CN" altLang="zh-CN" sz="2400" smtClean="0">
                <a:latin typeface="Arial" charset="0"/>
                <a:ea typeface="宋体" charset="-122"/>
              </a:rPr>
              <a:t>分为</a:t>
            </a:r>
            <a:r>
              <a:rPr lang="zh-CN" altLang="en-US" sz="2400" smtClean="0">
                <a:solidFill>
                  <a:srgbClr val="CC0066"/>
                </a:solidFill>
                <a:latin typeface="Arial" charset="0"/>
                <a:ea typeface="宋体" charset="-122"/>
              </a:rPr>
              <a:t>3</a:t>
            </a:r>
            <a:r>
              <a:rPr lang="zh-CN" altLang="zh-CN" sz="2400" smtClean="0">
                <a:latin typeface="Arial" charset="0"/>
                <a:ea typeface="宋体" charset="-122"/>
              </a:rPr>
              <a:t>类：</a:t>
            </a:r>
            <a:endParaRPr lang="zh-CN" altLang="en-US" sz="2400" smtClean="0">
              <a:latin typeface="Arial" charset="0"/>
              <a:ea typeface="宋体" charset="-122"/>
            </a:endParaRPr>
          </a:p>
          <a:p>
            <a:pPr algn="just">
              <a:lnSpc>
                <a:spcPct val="110000"/>
              </a:lnSpc>
              <a:spcBef>
                <a:spcPct val="0"/>
              </a:spcBef>
              <a:buFont typeface="Wingdings" pitchFamily="2" charset="2"/>
              <a:buNone/>
            </a:pPr>
            <a:r>
              <a:rPr lang="zh-CN" altLang="en-US" sz="2400" smtClean="0">
                <a:solidFill>
                  <a:srgbClr val="CC3300"/>
                </a:solidFill>
                <a:latin typeface="Arial" charset="0"/>
                <a:ea typeface="宋体" charset="-122"/>
              </a:rPr>
              <a:t>    </a:t>
            </a:r>
            <a:r>
              <a:rPr lang="en-US" altLang="zh-CN" sz="2400" smtClean="0">
                <a:solidFill>
                  <a:srgbClr val="CC3300"/>
                </a:solidFill>
                <a:latin typeface="Arial" charset="0"/>
                <a:ea typeface="宋体" charset="-122"/>
              </a:rPr>
              <a:t>1</a:t>
            </a:r>
            <a:r>
              <a:rPr lang="zh-CN" altLang="en-US" sz="2400" smtClean="0">
                <a:solidFill>
                  <a:srgbClr val="CC3300"/>
                </a:solidFill>
                <a:latin typeface="Arial" charset="0"/>
                <a:ea typeface="宋体" charset="-122"/>
              </a:rPr>
              <a:t>、</a:t>
            </a:r>
            <a:r>
              <a:rPr kumimoji="1" lang="zh-CN" altLang="en-US" sz="2400" smtClean="0">
                <a:solidFill>
                  <a:srgbClr val="CC3300"/>
                </a:solidFill>
                <a:latin typeface="Arial" charset="0"/>
                <a:ea typeface="宋体" charset="-122"/>
              </a:rPr>
              <a:t>门基元赋值语句（门元件例化）</a:t>
            </a:r>
            <a:endParaRPr kumimoji="1" lang="en-US" altLang="zh-CN" sz="2400" smtClean="0">
              <a:solidFill>
                <a:srgbClr val="CC3300"/>
              </a:solidFill>
              <a:latin typeface="Arial" charset="0"/>
              <a:ea typeface="宋体" charset="-122"/>
            </a:endParaRPr>
          </a:p>
        </p:txBody>
      </p:sp>
      <p:sp>
        <p:nvSpPr>
          <p:cNvPr id="455684" name="Text Box 4"/>
          <p:cNvSpPr txBox="1">
            <a:spLocks noChangeArrowheads="1"/>
          </p:cNvSpPr>
          <p:nvPr/>
        </p:nvSpPr>
        <p:spPr bwMode="auto">
          <a:xfrm>
            <a:off x="647700" y="2673350"/>
            <a:ext cx="7831138"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zh-CN" altLang="en-US" sz="2000">
                <a:latin typeface="Arial" charset="0"/>
              </a:rPr>
              <a:t>基本逻辑门关键字 </a:t>
            </a:r>
            <a:r>
              <a:rPr lang="en-US" altLang="zh-CN" sz="2000">
                <a:latin typeface="Arial" charset="0"/>
              </a:rPr>
              <a:t>(</a:t>
            </a:r>
            <a:r>
              <a:rPr lang="zh-CN" altLang="en-US" sz="2000">
                <a:latin typeface="Arial" charset="0"/>
              </a:rPr>
              <a:t>门输出</a:t>
            </a:r>
            <a:r>
              <a:rPr lang="en-US" altLang="zh-CN" sz="2000">
                <a:latin typeface="Arial" charset="0"/>
              </a:rPr>
              <a:t>, </a:t>
            </a:r>
            <a:r>
              <a:rPr lang="zh-CN" altLang="en-US" sz="2000">
                <a:latin typeface="Arial" charset="0"/>
              </a:rPr>
              <a:t>门输入</a:t>
            </a:r>
            <a:r>
              <a:rPr lang="en-US" altLang="zh-CN" sz="2000">
                <a:latin typeface="Arial" charset="0"/>
              </a:rPr>
              <a:t>1, </a:t>
            </a:r>
            <a:r>
              <a:rPr lang="zh-CN" altLang="en-US" sz="2000">
                <a:latin typeface="Arial" charset="0"/>
              </a:rPr>
              <a:t>门输入</a:t>
            </a:r>
            <a:r>
              <a:rPr lang="en-US" altLang="zh-CN" sz="2000">
                <a:latin typeface="Arial" charset="0"/>
              </a:rPr>
              <a:t>2, …, </a:t>
            </a:r>
            <a:r>
              <a:rPr lang="zh-CN" altLang="en-US" sz="2000">
                <a:latin typeface="Arial" charset="0"/>
              </a:rPr>
              <a:t>门输入</a:t>
            </a:r>
            <a:r>
              <a:rPr lang="en-US" altLang="zh-CN" sz="2000">
                <a:latin typeface="Arial" charset="0"/>
              </a:rPr>
              <a:t>n);</a:t>
            </a:r>
          </a:p>
        </p:txBody>
      </p:sp>
      <p:sp>
        <p:nvSpPr>
          <p:cNvPr id="455686" name="Rectangle 6"/>
          <p:cNvSpPr>
            <a:spLocks noChangeArrowheads="1"/>
          </p:cNvSpPr>
          <p:nvPr/>
        </p:nvSpPr>
        <p:spPr bwMode="auto">
          <a:xfrm>
            <a:off x="336550" y="3009900"/>
            <a:ext cx="8251825" cy="262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None/>
            </a:pPr>
            <a:endParaRPr kumimoji="1" lang="zh-CN" altLang="en-US" sz="1800">
              <a:latin typeface="Arial" charset="0"/>
            </a:endParaRPr>
          </a:p>
          <a:p>
            <a:pPr marL="742950" lvl="1" indent="-285750" algn="l">
              <a:spcBef>
                <a:spcPct val="0"/>
              </a:spcBef>
              <a:buClr>
                <a:srgbClr val="006666"/>
              </a:buClr>
              <a:buSzPct val="110000"/>
              <a:buFont typeface="Wingdings" pitchFamily="2" charset="2"/>
              <a:buChar char="w"/>
            </a:pPr>
            <a:r>
              <a:rPr kumimoji="1" lang="zh-CN" altLang="en-US" sz="2200">
                <a:latin typeface="Arial" charset="0"/>
              </a:rPr>
              <a:t>基本逻辑门关键字是</a:t>
            </a:r>
            <a:r>
              <a:rPr kumimoji="1" lang="en-US" altLang="zh-CN" sz="2200">
                <a:latin typeface="Arial" charset="0"/>
              </a:rPr>
              <a:t>Verilog HDL</a:t>
            </a:r>
            <a:r>
              <a:rPr kumimoji="1" lang="zh-CN" altLang="en-US" sz="2200">
                <a:latin typeface="Arial" charset="0"/>
              </a:rPr>
              <a:t>预定义的逻辑门，包括</a:t>
            </a:r>
            <a:r>
              <a:rPr kumimoji="1" lang="en-US" altLang="zh-CN" sz="2200">
                <a:latin typeface="Arial" charset="0"/>
              </a:rPr>
              <a:t>and</a:t>
            </a:r>
            <a:r>
              <a:rPr kumimoji="1" lang="zh-CN" altLang="en-US" sz="2200">
                <a:latin typeface="Arial" charset="0"/>
              </a:rPr>
              <a:t>、</a:t>
            </a:r>
            <a:r>
              <a:rPr kumimoji="1" lang="en-US" altLang="zh-CN" sz="2200">
                <a:latin typeface="Arial" charset="0"/>
              </a:rPr>
              <a:t>or</a:t>
            </a:r>
            <a:r>
              <a:rPr kumimoji="1" lang="zh-CN" altLang="en-US" sz="2200">
                <a:latin typeface="Arial" charset="0"/>
              </a:rPr>
              <a:t>、</a:t>
            </a:r>
            <a:r>
              <a:rPr kumimoji="1" lang="en-US" altLang="zh-CN" sz="2200">
                <a:latin typeface="Arial" charset="0"/>
              </a:rPr>
              <a:t>not</a:t>
            </a:r>
            <a:r>
              <a:rPr kumimoji="1" lang="zh-CN" altLang="en-US" sz="2200">
                <a:latin typeface="Arial" charset="0"/>
              </a:rPr>
              <a:t>、</a:t>
            </a:r>
            <a:r>
              <a:rPr kumimoji="1" lang="en-US" altLang="zh-CN" sz="2200">
                <a:latin typeface="Arial" charset="0"/>
              </a:rPr>
              <a:t>xor</a:t>
            </a:r>
            <a:r>
              <a:rPr kumimoji="1" lang="zh-CN" altLang="en-US" sz="2200">
                <a:latin typeface="Arial" charset="0"/>
              </a:rPr>
              <a:t>、</a:t>
            </a:r>
            <a:r>
              <a:rPr kumimoji="1" lang="en-US" altLang="zh-CN" sz="2200">
                <a:latin typeface="Arial" charset="0"/>
              </a:rPr>
              <a:t>nand</a:t>
            </a:r>
            <a:r>
              <a:rPr kumimoji="1" lang="zh-CN" altLang="en-US" sz="2200">
                <a:latin typeface="Arial" charset="0"/>
              </a:rPr>
              <a:t>、</a:t>
            </a:r>
            <a:r>
              <a:rPr kumimoji="1" lang="en-US" altLang="zh-CN" sz="2200">
                <a:latin typeface="Arial" charset="0"/>
              </a:rPr>
              <a:t>nor</a:t>
            </a:r>
            <a:r>
              <a:rPr kumimoji="1" lang="zh-CN" altLang="en-US" sz="2200">
                <a:latin typeface="Arial" charset="0"/>
              </a:rPr>
              <a:t>等；圆括弧中内容是被描述门的输出和输入信号。</a:t>
            </a:r>
          </a:p>
          <a:p>
            <a:pPr marL="742950" lvl="1" indent="-285750" algn="l">
              <a:spcBef>
                <a:spcPct val="0"/>
              </a:spcBef>
              <a:buClr>
                <a:srgbClr val="006666"/>
              </a:buClr>
              <a:buSzPct val="110000"/>
              <a:buFont typeface="Wingdings" pitchFamily="2" charset="2"/>
              <a:buChar char="w"/>
            </a:pPr>
            <a:r>
              <a:rPr kumimoji="1" lang="zh-CN" altLang="en-US" sz="2200">
                <a:latin typeface="Arial" charset="0"/>
              </a:rPr>
              <a:t>例如，具有</a:t>
            </a:r>
            <a:r>
              <a:rPr kumimoji="1" lang="en-US" altLang="zh-CN" sz="2200">
                <a:latin typeface="Arial" charset="0"/>
              </a:rPr>
              <a:t>a</a:t>
            </a:r>
            <a:r>
              <a:rPr kumimoji="1" lang="zh-CN" altLang="en-US" sz="2200">
                <a:latin typeface="Arial" charset="0"/>
              </a:rPr>
              <a:t>、</a:t>
            </a:r>
            <a:r>
              <a:rPr kumimoji="1" lang="en-US" altLang="zh-CN" sz="2200">
                <a:latin typeface="Arial" charset="0"/>
              </a:rPr>
              <a:t>b</a:t>
            </a:r>
            <a:r>
              <a:rPr kumimoji="1" lang="zh-CN" altLang="en-US" sz="2200">
                <a:latin typeface="Arial" charset="0"/>
              </a:rPr>
              <a:t>、</a:t>
            </a:r>
            <a:r>
              <a:rPr kumimoji="1" lang="en-US" altLang="zh-CN" sz="2200">
                <a:latin typeface="Arial" charset="0"/>
              </a:rPr>
              <a:t>c</a:t>
            </a:r>
            <a:r>
              <a:rPr kumimoji="1" lang="zh-CN" altLang="en-US" sz="2200">
                <a:latin typeface="Arial" charset="0"/>
              </a:rPr>
              <a:t>、</a:t>
            </a:r>
            <a:r>
              <a:rPr kumimoji="1" lang="en-US" altLang="zh-CN" sz="2200">
                <a:latin typeface="Arial" charset="0"/>
              </a:rPr>
              <a:t>d</a:t>
            </a:r>
            <a:r>
              <a:rPr kumimoji="1" lang="zh-CN" altLang="en-US" sz="2200">
                <a:latin typeface="Arial" charset="0"/>
              </a:rPr>
              <a:t> 这</a:t>
            </a:r>
            <a:r>
              <a:rPr kumimoji="1" lang="en-US" altLang="zh-CN" sz="2200">
                <a:latin typeface="Arial" charset="0"/>
              </a:rPr>
              <a:t>4</a:t>
            </a:r>
            <a:r>
              <a:rPr kumimoji="1" lang="zh-CN" altLang="en-US" sz="2200">
                <a:latin typeface="Arial" charset="0"/>
              </a:rPr>
              <a:t>个输入和</a:t>
            </a:r>
            <a:r>
              <a:rPr kumimoji="1" lang="en-US" altLang="zh-CN" sz="2200">
                <a:latin typeface="Arial" charset="0"/>
              </a:rPr>
              <a:t>y</a:t>
            </a:r>
            <a:r>
              <a:rPr kumimoji="1" lang="zh-CN" altLang="en-US" sz="2200">
                <a:latin typeface="Arial" charset="0"/>
              </a:rPr>
              <a:t>为输出的</a:t>
            </a:r>
            <a:r>
              <a:rPr kumimoji="1" lang="zh-CN" altLang="en-US" sz="2200">
                <a:solidFill>
                  <a:srgbClr val="CC0066"/>
                </a:solidFill>
                <a:latin typeface="Arial" charset="0"/>
              </a:rPr>
              <a:t>与非门</a:t>
            </a:r>
            <a:r>
              <a:rPr kumimoji="1" lang="zh-CN" altLang="en-US" sz="2200">
                <a:latin typeface="Arial" charset="0"/>
              </a:rPr>
              <a:t>的门基元赋值语句为</a:t>
            </a:r>
            <a:r>
              <a:rPr kumimoji="1" lang="en-US" altLang="zh-CN" sz="2200">
                <a:solidFill>
                  <a:srgbClr val="CC0066"/>
                </a:solidFill>
                <a:latin typeface="Arial" charset="0"/>
              </a:rPr>
              <a:t>nand (y,a,b,c,d);</a:t>
            </a:r>
          </a:p>
          <a:p>
            <a:pPr marL="742950" lvl="1" indent="-285750" algn="l">
              <a:spcBef>
                <a:spcPct val="0"/>
              </a:spcBef>
              <a:buClr>
                <a:srgbClr val="006666"/>
              </a:buClr>
              <a:buSzPct val="110000"/>
              <a:buFont typeface="Wingdings" pitchFamily="2" charset="2"/>
              <a:buNone/>
            </a:pPr>
            <a:r>
              <a:rPr kumimoji="1" lang="zh-CN" altLang="en-US" sz="2200">
                <a:latin typeface="Arial" charset="0"/>
              </a:rPr>
              <a:t>    该语句与</a:t>
            </a:r>
            <a:r>
              <a:rPr kumimoji="1" lang="en-US" altLang="zh-CN" sz="2200">
                <a:latin typeface="Arial" charset="0"/>
              </a:rPr>
              <a:t>assign y = ! (a &amp;&amp; b &amp;&amp; c &amp;&amp; d);</a:t>
            </a:r>
            <a:r>
              <a:rPr kumimoji="1" lang="zh-CN" altLang="en-US" sz="2200">
                <a:latin typeface="Arial" charset="0"/>
              </a:rPr>
              <a:t>等效</a:t>
            </a:r>
          </a:p>
          <a:p>
            <a:pPr marL="342900" indent="-342900">
              <a:spcBef>
                <a:spcPct val="0"/>
              </a:spcBef>
              <a:buClr>
                <a:schemeClr val="bg2"/>
              </a:buClr>
              <a:buFont typeface="Wingdings" pitchFamily="2" charset="2"/>
              <a:buNone/>
            </a:pPr>
            <a:endParaRPr kumimoji="1" lang="zh-CN" altLang="en-US" sz="220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5682"/>
                                        </p:tgtEl>
                                        <p:attrNameLst>
                                          <p:attrName>style.visibility</p:attrName>
                                        </p:attrNameLst>
                                      </p:cBhvr>
                                      <p:to>
                                        <p:strVal val="visible"/>
                                      </p:to>
                                    </p:set>
                                    <p:anim calcmode="lin" valueType="num">
                                      <p:cBhvr additive="base">
                                        <p:cTn id="7" dur="500" fill="hold"/>
                                        <p:tgtEl>
                                          <p:spTgt spid="455682"/>
                                        </p:tgtEl>
                                        <p:attrNameLst>
                                          <p:attrName>ppt_x</p:attrName>
                                        </p:attrNameLst>
                                      </p:cBhvr>
                                      <p:tavLst>
                                        <p:tav tm="0">
                                          <p:val>
                                            <p:strVal val="#ppt_x"/>
                                          </p:val>
                                        </p:tav>
                                        <p:tav tm="100000">
                                          <p:val>
                                            <p:strVal val="#ppt_x"/>
                                          </p:val>
                                        </p:tav>
                                      </p:tavLst>
                                    </p:anim>
                                    <p:anim calcmode="lin" valueType="num">
                                      <p:cBhvr additive="base">
                                        <p:cTn id="8" dur="500" fill="hold"/>
                                        <p:tgtEl>
                                          <p:spTgt spid="45568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455684"/>
                                        </p:tgtEl>
                                        <p:attrNameLst>
                                          <p:attrName>style.visibility</p:attrName>
                                        </p:attrNameLst>
                                      </p:cBhvr>
                                      <p:to>
                                        <p:strVal val="visible"/>
                                      </p:to>
                                    </p:set>
                                    <p:animEffect transition="in" filter="barn(outHorizontal)">
                                      <p:cBhvr>
                                        <p:cTn id="12" dur="500"/>
                                        <p:tgtEl>
                                          <p:spTgt spid="455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55686"/>
                                        </p:tgtEl>
                                        <p:attrNameLst>
                                          <p:attrName>style.visibility</p:attrName>
                                        </p:attrNameLst>
                                      </p:cBhvr>
                                      <p:to>
                                        <p:strVal val="visible"/>
                                      </p:to>
                                    </p:set>
                                    <p:anim calcmode="lin" valueType="num">
                                      <p:cBhvr additive="base">
                                        <p:cTn id="17" dur="500" fill="hold"/>
                                        <p:tgtEl>
                                          <p:spTgt spid="455686"/>
                                        </p:tgtEl>
                                        <p:attrNameLst>
                                          <p:attrName>ppt_x</p:attrName>
                                        </p:attrNameLst>
                                      </p:cBhvr>
                                      <p:tavLst>
                                        <p:tav tm="0">
                                          <p:val>
                                            <p:strVal val="0-#ppt_w/2"/>
                                          </p:val>
                                        </p:tav>
                                        <p:tav tm="100000">
                                          <p:val>
                                            <p:strVal val="#ppt_x"/>
                                          </p:val>
                                        </p:tav>
                                      </p:tavLst>
                                    </p:anim>
                                    <p:anim calcmode="lin" valueType="num">
                                      <p:cBhvr additive="base">
                                        <p:cTn id="18" dur="500" fill="hold"/>
                                        <p:tgtEl>
                                          <p:spTgt spid="455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4" grpId="0" animBg="1"/>
      <p:bldP spid="45568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87D39C5-AFB4-41BD-897E-C221821D9E55}" type="slidenum">
              <a:rPr lang="ko-KR" altLang="en-US" sz="1600" smtClean="0">
                <a:solidFill>
                  <a:schemeClr val="accent2"/>
                </a:solidFill>
                <a:latin typeface="Verdana" pitchFamily="34" charset="0"/>
                <a:ea typeface="Gulim" pitchFamily="34" charset="-127"/>
              </a:rPr>
              <a:pPr/>
              <a:t>72</a:t>
            </a:fld>
            <a:endParaRPr lang="en-US" altLang="ko-KR" sz="1600" smtClean="0">
              <a:solidFill>
                <a:schemeClr val="accent2"/>
              </a:solidFill>
              <a:latin typeface="Verdana" pitchFamily="34" charset="0"/>
              <a:ea typeface="Gulim" pitchFamily="34" charset="-127"/>
            </a:endParaRPr>
          </a:p>
        </p:txBody>
      </p:sp>
      <p:sp>
        <p:nvSpPr>
          <p:cNvPr id="83971"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、连续赋值语句（</a:t>
            </a:r>
            <a:r>
              <a:rPr lang="en-US" altLang="zh-CN" smtClean="0">
                <a:solidFill>
                  <a:srgbClr val="FFCC00"/>
                </a:solidFill>
                <a:latin typeface="Arial" charset="0"/>
                <a:ea typeface="黑体" pitchFamily="49" charset="-122"/>
              </a:rPr>
              <a:t>assign</a:t>
            </a:r>
            <a:r>
              <a:rPr lang="zh-CN" altLang="en-US" smtClean="0">
                <a:solidFill>
                  <a:srgbClr val="FFCC00"/>
                </a:solidFill>
                <a:latin typeface="Arial" charset="0"/>
                <a:ea typeface="黑体" pitchFamily="49" charset="-122"/>
              </a:rPr>
              <a:t>语句）</a:t>
            </a:r>
          </a:p>
        </p:txBody>
      </p:sp>
      <p:sp>
        <p:nvSpPr>
          <p:cNvPr id="83972" name="Rectangle 3"/>
          <p:cNvSpPr>
            <a:spLocks noGrp="1" noChangeArrowheads="1"/>
          </p:cNvSpPr>
          <p:nvPr>
            <p:ph type="body" idx="1"/>
          </p:nvPr>
        </p:nvSpPr>
        <p:spPr>
          <a:xfrm>
            <a:off x="620713" y="1130300"/>
            <a:ext cx="8256587" cy="508000"/>
          </a:xfrm>
        </p:spPr>
        <p:txBody>
          <a:bodyPr/>
          <a:lstStyle/>
          <a:p>
            <a:pPr algn="just">
              <a:lnSpc>
                <a:spcPct val="110000"/>
              </a:lnSpc>
              <a:spcBef>
                <a:spcPct val="0"/>
              </a:spcBef>
              <a:buFont typeface="Wingdings" pitchFamily="2" charset="2"/>
              <a:buNone/>
            </a:pPr>
            <a:r>
              <a:rPr lang="zh-CN" altLang="en-US" sz="2200" smtClean="0">
                <a:latin typeface="Arial" charset="0"/>
                <a:ea typeface="宋体" charset="-122"/>
              </a:rPr>
              <a:t>用于对</a:t>
            </a:r>
            <a:r>
              <a:rPr lang="en-US" altLang="zh-CN" sz="2200" smtClean="0">
                <a:solidFill>
                  <a:srgbClr val="CC0066"/>
                </a:solidFill>
                <a:latin typeface="Arial" charset="0"/>
                <a:ea typeface="宋体" charset="-122"/>
              </a:rPr>
              <a:t>wire</a:t>
            </a:r>
            <a:r>
              <a:rPr lang="zh-CN" altLang="en-US" sz="2200" smtClean="0">
                <a:latin typeface="Arial" charset="0"/>
                <a:ea typeface="宋体" charset="-122"/>
              </a:rPr>
              <a:t>型变量赋值，是描述</a:t>
            </a:r>
            <a:r>
              <a:rPr lang="zh-CN" altLang="en-US" sz="2200" smtClean="0">
                <a:solidFill>
                  <a:srgbClr val="CC0066"/>
                </a:solidFill>
                <a:latin typeface="Arial" charset="0"/>
                <a:ea typeface="宋体" charset="-122"/>
              </a:rPr>
              <a:t>组合逻辑</a:t>
            </a:r>
            <a:r>
              <a:rPr lang="zh-CN" altLang="en-US" sz="2200" smtClean="0">
                <a:latin typeface="Arial" charset="0"/>
                <a:ea typeface="宋体" charset="-122"/>
              </a:rPr>
              <a:t>最常用的方法之一。</a:t>
            </a:r>
          </a:p>
        </p:txBody>
      </p:sp>
      <p:sp>
        <p:nvSpPr>
          <p:cNvPr id="661510" name="Rectangle 6"/>
          <p:cNvSpPr>
            <a:spLocks noChangeArrowheads="1"/>
          </p:cNvSpPr>
          <p:nvPr/>
        </p:nvSpPr>
        <p:spPr bwMode="auto">
          <a:xfrm>
            <a:off x="125413" y="1949450"/>
            <a:ext cx="8923337"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0"/>
              </a:spcBef>
              <a:buClr>
                <a:schemeClr val="bg2"/>
              </a:buClr>
              <a:buFont typeface="Wingdings" pitchFamily="2" charset="2"/>
              <a:buNone/>
            </a:pPr>
            <a:endParaRPr kumimoji="1" lang="zh-CN" altLang="en-US" sz="1800">
              <a:latin typeface="Arial" charset="0"/>
            </a:endParaRPr>
          </a:p>
          <a:p>
            <a:pPr marL="742950" lvl="1" indent="-285750" algn="l">
              <a:spcBef>
                <a:spcPct val="0"/>
              </a:spcBef>
              <a:buClr>
                <a:srgbClr val="006666"/>
              </a:buClr>
              <a:buSzPct val="110000"/>
              <a:buFont typeface="Wingdings" pitchFamily="2" charset="2"/>
              <a:buChar char="w"/>
            </a:pPr>
            <a:r>
              <a:rPr lang="en-US" altLang="zh-CN">
                <a:solidFill>
                  <a:srgbClr val="FF3399"/>
                </a:solidFill>
                <a:latin typeface="Arial" charset="0"/>
              </a:rPr>
              <a:t>【</a:t>
            </a:r>
            <a:r>
              <a:rPr lang="zh-CN" altLang="en-US">
                <a:solidFill>
                  <a:srgbClr val="FF3399"/>
                </a:solidFill>
                <a:latin typeface="Arial" charset="0"/>
              </a:rPr>
              <a:t>例</a:t>
            </a:r>
            <a:r>
              <a:rPr lang="en-US" altLang="zh-CN">
                <a:solidFill>
                  <a:srgbClr val="FF3399"/>
                </a:solidFill>
                <a:latin typeface="Arial" charset="0"/>
              </a:rPr>
              <a:t>】</a:t>
            </a:r>
            <a:r>
              <a:rPr lang="en-US" altLang="zh-CN">
                <a:latin typeface="Arial" charset="0"/>
              </a:rPr>
              <a:t> </a:t>
            </a:r>
            <a:r>
              <a:rPr kumimoji="1" lang="en-US" altLang="zh-CN">
                <a:latin typeface="Arial" charset="0"/>
              </a:rPr>
              <a:t>4</a:t>
            </a:r>
            <a:r>
              <a:rPr kumimoji="1" lang="zh-CN" altLang="en-US">
                <a:latin typeface="Arial" charset="0"/>
              </a:rPr>
              <a:t>输入与非门</a:t>
            </a:r>
            <a:endParaRPr kumimoji="1" lang="en-US" altLang="zh-CN">
              <a:latin typeface="Arial" charset="0"/>
            </a:endParaRPr>
          </a:p>
          <a:p>
            <a:pPr marL="742950" lvl="1" indent="-285750" algn="l">
              <a:spcBef>
                <a:spcPct val="0"/>
              </a:spcBef>
              <a:buClr>
                <a:srgbClr val="006666"/>
              </a:buClr>
              <a:buSzPct val="110000"/>
              <a:buFont typeface="Wingdings" pitchFamily="2" charset="2"/>
              <a:buNone/>
            </a:pPr>
            <a:r>
              <a:rPr kumimoji="1" lang="zh-CN" altLang="en-US">
                <a:latin typeface="Arial" charset="0"/>
              </a:rPr>
              <a:t>                </a:t>
            </a:r>
            <a:r>
              <a:rPr kumimoji="1" lang="en-US" altLang="zh-CN">
                <a:solidFill>
                  <a:srgbClr val="CC0066"/>
                </a:solidFill>
                <a:latin typeface="Arial" charset="0"/>
              </a:rPr>
              <a:t>assign y = ! (a &amp;&amp; b &amp;&amp; c &amp;&amp; d);</a:t>
            </a:r>
          </a:p>
          <a:p>
            <a:pPr marL="742950" lvl="1" indent="-285750" algn="l">
              <a:spcBef>
                <a:spcPct val="0"/>
              </a:spcBef>
              <a:buClr>
                <a:srgbClr val="006666"/>
              </a:buClr>
              <a:buSzPct val="110000"/>
              <a:buFont typeface="Wingdings" pitchFamily="2" charset="2"/>
              <a:buChar char="w"/>
            </a:pPr>
            <a:r>
              <a:rPr kumimoji="1" lang="zh-CN" altLang="en-US">
                <a:latin typeface="Arial" charset="0"/>
              </a:rPr>
              <a:t>连续赋值语句的“</a:t>
            </a:r>
            <a:r>
              <a:rPr kumimoji="1" lang="en-US" altLang="zh-CN">
                <a:latin typeface="Arial" charset="0"/>
              </a:rPr>
              <a:t>=”</a:t>
            </a:r>
            <a:r>
              <a:rPr kumimoji="1" lang="zh-CN" altLang="en-US">
                <a:latin typeface="Arial" charset="0"/>
              </a:rPr>
              <a:t>号两边的变量都应该是</a:t>
            </a:r>
            <a:r>
              <a:rPr kumimoji="1" lang="en-US" altLang="zh-CN">
                <a:latin typeface="Arial" charset="0"/>
              </a:rPr>
              <a:t>wire</a:t>
            </a:r>
            <a:r>
              <a:rPr kumimoji="1" lang="zh-CN" altLang="en-US">
                <a:latin typeface="Arial" charset="0"/>
              </a:rPr>
              <a:t>型变量。</a:t>
            </a:r>
          </a:p>
          <a:p>
            <a:pPr marL="742950" lvl="1" indent="-285750" algn="l">
              <a:spcBef>
                <a:spcPct val="0"/>
              </a:spcBef>
              <a:buClr>
                <a:srgbClr val="006666"/>
              </a:buClr>
              <a:buSzPct val="110000"/>
              <a:buFont typeface="Wingdings" pitchFamily="2" charset="2"/>
              <a:buChar char="w"/>
            </a:pPr>
            <a:r>
              <a:rPr kumimoji="1" lang="zh-CN" altLang="en-US">
                <a:latin typeface="Arial" charset="0"/>
              </a:rPr>
              <a:t>在执行中，输出</a:t>
            </a:r>
            <a:r>
              <a:rPr kumimoji="1" lang="en-US" altLang="zh-CN">
                <a:latin typeface="Arial" charset="0"/>
              </a:rPr>
              <a:t>y</a:t>
            </a:r>
            <a:r>
              <a:rPr kumimoji="1" lang="zh-CN" altLang="en-US">
                <a:latin typeface="Arial" charset="0"/>
              </a:rPr>
              <a:t>的变化跟随输入</a:t>
            </a:r>
            <a:r>
              <a:rPr kumimoji="1" lang="en-US" altLang="zh-CN">
                <a:latin typeface="Arial" charset="0"/>
              </a:rPr>
              <a:t>a</a:t>
            </a:r>
            <a:r>
              <a:rPr kumimoji="1" lang="zh-CN" altLang="en-US">
                <a:latin typeface="Arial" charset="0"/>
              </a:rPr>
              <a:t>、</a:t>
            </a:r>
            <a:r>
              <a:rPr kumimoji="1" lang="en-US" altLang="zh-CN">
                <a:latin typeface="Arial" charset="0"/>
              </a:rPr>
              <a:t>b</a:t>
            </a:r>
            <a:r>
              <a:rPr kumimoji="1" lang="zh-CN" altLang="en-US">
                <a:latin typeface="Arial" charset="0"/>
              </a:rPr>
              <a:t>、</a:t>
            </a:r>
            <a:r>
              <a:rPr kumimoji="1" lang="en-US" altLang="zh-CN">
                <a:latin typeface="Arial" charset="0"/>
              </a:rPr>
              <a:t>c</a:t>
            </a:r>
            <a:r>
              <a:rPr kumimoji="1" lang="zh-CN" altLang="en-US">
                <a:latin typeface="Arial" charset="0"/>
              </a:rPr>
              <a:t>、</a:t>
            </a:r>
            <a:r>
              <a:rPr kumimoji="1" lang="en-US" altLang="zh-CN">
                <a:latin typeface="Arial" charset="0"/>
              </a:rPr>
              <a:t>d</a:t>
            </a:r>
            <a:r>
              <a:rPr kumimoji="1" lang="zh-CN" altLang="en-US">
                <a:latin typeface="Arial" charset="0"/>
              </a:rPr>
              <a:t>的变化而变化，反映了信息传送的连续性。</a:t>
            </a:r>
          </a:p>
        </p:txBody>
      </p:sp>
      <p:sp>
        <p:nvSpPr>
          <p:cNvPr id="661511" name="Text Box 7"/>
          <p:cNvSpPr txBox="1">
            <a:spLocks noChangeArrowheads="1"/>
          </p:cNvSpPr>
          <p:nvPr/>
        </p:nvSpPr>
        <p:spPr bwMode="auto">
          <a:xfrm>
            <a:off x="1058863" y="1614488"/>
            <a:ext cx="3822700"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kumimoji="1" lang="en-US" altLang="zh-CN" sz="2000">
                <a:solidFill>
                  <a:srgbClr val="FF0066"/>
                </a:solidFill>
                <a:latin typeface="Arial" charset="0"/>
              </a:rPr>
              <a:t>assign</a:t>
            </a:r>
            <a:r>
              <a:rPr kumimoji="1" lang="en-US" altLang="zh-CN" sz="2000">
                <a:latin typeface="Arial" charset="0"/>
              </a:rPr>
              <a:t>	</a:t>
            </a:r>
            <a:r>
              <a:rPr kumimoji="1" lang="zh-CN" altLang="en-US" sz="2000">
                <a:latin typeface="Arial" charset="0"/>
              </a:rPr>
              <a:t>赋值变量 </a:t>
            </a:r>
            <a:r>
              <a:rPr kumimoji="1" lang="en-US" altLang="zh-CN" sz="2000">
                <a:latin typeface="Arial" charset="0"/>
              </a:rPr>
              <a:t>= </a:t>
            </a:r>
            <a:r>
              <a:rPr kumimoji="1" lang="zh-CN" altLang="en-US" sz="2000">
                <a:latin typeface="Arial" charset="0"/>
              </a:rPr>
              <a:t>表达式</a:t>
            </a:r>
            <a:r>
              <a:rPr kumimoji="1" lang="en-US" altLang="zh-CN" sz="2000">
                <a:latin typeface="Arial" charset="0"/>
              </a:rPr>
              <a:t>;</a:t>
            </a:r>
          </a:p>
        </p:txBody>
      </p:sp>
      <p:sp>
        <p:nvSpPr>
          <p:cNvPr id="8" name="Text Box 7"/>
          <p:cNvSpPr txBox="1">
            <a:spLocks noChangeArrowheads="1"/>
          </p:cNvSpPr>
          <p:nvPr/>
        </p:nvSpPr>
        <p:spPr bwMode="auto">
          <a:xfrm>
            <a:off x="342900" y="4414838"/>
            <a:ext cx="8515350" cy="1852612"/>
          </a:xfrm>
          <a:prstGeom prst="rect">
            <a:avLst/>
          </a:prstGeom>
          <a:solidFill>
            <a:srgbClr val="99CCFF"/>
          </a:solidFill>
          <a:ln w="12700">
            <a:solidFill>
              <a:schemeClr val="tx1"/>
            </a:solidFill>
            <a:miter lim="800000"/>
            <a:headEnd/>
            <a:tailEnd/>
          </a:ln>
        </p:spPr>
        <p:txBody>
          <a:bodyPr anchor="b">
            <a:spAutoFit/>
          </a:bodyPr>
          <a:lstStyle/>
          <a:p>
            <a:pPr marL="0" lvl="1" algn="l">
              <a:spcBef>
                <a:spcPct val="0"/>
              </a:spcBef>
              <a:buClr>
                <a:srgbClr val="006666"/>
              </a:buClr>
              <a:buSzPct val="110000"/>
              <a:buFont typeface="Wingdings" pitchFamily="2" charset="2"/>
              <a:buNone/>
              <a:defRPr/>
            </a:pPr>
            <a:r>
              <a:rPr lang="en-US" altLang="zh-CN" dirty="0">
                <a:solidFill>
                  <a:srgbClr val="FF3399"/>
                </a:solidFill>
                <a:latin typeface="Arial" charset="0"/>
              </a:rPr>
              <a:t>【</a:t>
            </a:r>
            <a:r>
              <a:rPr lang="zh-CN" altLang="en-US" dirty="0">
                <a:solidFill>
                  <a:srgbClr val="FF3399"/>
                </a:solidFill>
                <a:latin typeface="Arial" charset="0"/>
              </a:rPr>
              <a:t>例</a:t>
            </a:r>
            <a:r>
              <a:rPr lang="en-US" altLang="zh-CN" dirty="0">
                <a:solidFill>
                  <a:srgbClr val="FF3399"/>
                </a:solidFill>
                <a:latin typeface="Arial" charset="0"/>
              </a:rPr>
              <a:t>】</a:t>
            </a:r>
            <a:r>
              <a:rPr lang="en-US" altLang="zh-CN" dirty="0">
                <a:latin typeface="Arial" charset="0"/>
              </a:rPr>
              <a:t> 2</a:t>
            </a:r>
            <a:r>
              <a:rPr lang="zh-CN" altLang="en-US" dirty="0">
                <a:latin typeface="Arial" charset="0"/>
              </a:rPr>
              <a:t>选</a:t>
            </a:r>
            <a:r>
              <a:rPr lang="en-US" altLang="zh-CN" dirty="0">
                <a:latin typeface="Arial" charset="0"/>
              </a:rPr>
              <a:t>1</a:t>
            </a:r>
            <a:r>
              <a:rPr lang="zh-CN" altLang="en-US" dirty="0">
                <a:latin typeface="Arial" charset="0"/>
              </a:rPr>
              <a:t>多路选择器</a:t>
            </a:r>
            <a:endParaRPr lang="en-US" altLang="zh-CN" dirty="0">
              <a:latin typeface="Arial" charset="0"/>
            </a:endParaRPr>
          </a:p>
          <a:p>
            <a:pPr marL="742950" lvl="1" indent="-285750" algn="l">
              <a:spcBef>
                <a:spcPct val="0"/>
              </a:spcBef>
              <a:buClr>
                <a:srgbClr val="006666"/>
              </a:buClr>
              <a:buSzPct val="110000"/>
              <a:buFont typeface="Wingdings" pitchFamily="2" charset="2"/>
              <a:buNone/>
              <a:defRPr/>
            </a:pPr>
            <a:r>
              <a:rPr kumimoji="1" lang="en-US" altLang="zh-CN" sz="2000" dirty="0">
                <a:latin typeface="Arial" charset="0"/>
              </a:rPr>
              <a:t>module mux2_1(</a:t>
            </a:r>
            <a:r>
              <a:rPr kumimoji="1" lang="en-US" altLang="zh-CN" sz="2000" dirty="0" err="1">
                <a:latin typeface="Arial" charset="0"/>
              </a:rPr>
              <a:t>out,a,b,sel</a:t>
            </a:r>
            <a:r>
              <a:rPr kumimoji="1" lang="en-US" altLang="zh-CN" sz="2000" dirty="0">
                <a:latin typeface="Arial" charset="0"/>
              </a:rPr>
              <a:t>);</a:t>
            </a:r>
          </a:p>
          <a:p>
            <a:pPr marL="742950" lvl="1" indent="-285750" algn="l">
              <a:spcBef>
                <a:spcPct val="0"/>
              </a:spcBef>
              <a:buClr>
                <a:srgbClr val="006666"/>
              </a:buClr>
              <a:buSzPct val="110000"/>
              <a:buFont typeface="Wingdings" pitchFamily="2" charset="2"/>
              <a:buNone/>
              <a:defRPr/>
            </a:pPr>
            <a:r>
              <a:rPr kumimoji="1" lang="en-US" altLang="zh-CN" sz="2000" dirty="0">
                <a:latin typeface="Arial" charset="0"/>
              </a:rPr>
              <a:t>      input </a:t>
            </a:r>
            <a:r>
              <a:rPr kumimoji="1" lang="en-US" altLang="zh-CN" sz="2000" dirty="0" err="1">
                <a:latin typeface="Arial" charset="0"/>
              </a:rPr>
              <a:t>a,b,sel</a:t>
            </a:r>
            <a:r>
              <a:rPr kumimoji="1" lang="en-US" altLang="zh-CN" sz="2000" dirty="0">
                <a:latin typeface="Arial" charset="0"/>
              </a:rPr>
              <a:t>; output out;     //</a:t>
            </a:r>
            <a:r>
              <a:rPr kumimoji="1" lang="zh-CN" altLang="en-US" sz="2000" dirty="0">
                <a:latin typeface="Arial" charset="0"/>
              </a:rPr>
              <a:t>输入、输出信号默认为</a:t>
            </a:r>
            <a:r>
              <a:rPr kumimoji="1" lang="en-US" altLang="zh-CN" sz="2000" dirty="0">
                <a:latin typeface="Arial" charset="0"/>
              </a:rPr>
              <a:t>wire</a:t>
            </a:r>
            <a:r>
              <a:rPr kumimoji="1" lang="zh-CN" altLang="en-US" sz="2000" dirty="0">
                <a:latin typeface="Arial" charset="0"/>
              </a:rPr>
              <a:t>型变量 </a:t>
            </a:r>
            <a:endParaRPr kumimoji="1" lang="en-US" altLang="zh-CN" sz="2000" dirty="0">
              <a:latin typeface="Arial" charset="0"/>
            </a:endParaRPr>
          </a:p>
          <a:p>
            <a:pPr marL="742950" lvl="1" indent="-285750" algn="l">
              <a:spcBef>
                <a:spcPct val="0"/>
              </a:spcBef>
              <a:buClr>
                <a:srgbClr val="006666"/>
              </a:buClr>
              <a:buSzPct val="110000"/>
              <a:buFont typeface="Wingdings" pitchFamily="2" charset="2"/>
              <a:buNone/>
              <a:defRPr/>
            </a:pPr>
            <a:r>
              <a:rPr kumimoji="1" lang="en-US" altLang="zh-CN" sz="2000" dirty="0">
                <a:latin typeface="Arial" charset="0"/>
              </a:rPr>
              <a:t>      </a:t>
            </a:r>
            <a:r>
              <a:rPr kumimoji="1" lang="en-US" altLang="zh-CN" sz="2000" dirty="0">
                <a:solidFill>
                  <a:srgbClr val="CC0066"/>
                </a:solidFill>
                <a:latin typeface="Arial" charset="0"/>
              </a:rPr>
              <a:t>assign out =( </a:t>
            </a:r>
            <a:r>
              <a:rPr kumimoji="1" lang="en-US" altLang="zh-CN" sz="2000" dirty="0" err="1">
                <a:solidFill>
                  <a:srgbClr val="CC0066"/>
                </a:solidFill>
                <a:latin typeface="Arial" charset="0"/>
              </a:rPr>
              <a:t>sel</a:t>
            </a:r>
            <a:r>
              <a:rPr kumimoji="1" lang="en-US" altLang="zh-CN" sz="2000" dirty="0">
                <a:solidFill>
                  <a:srgbClr val="CC0066"/>
                </a:solidFill>
                <a:latin typeface="Arial" charset="0"/>
              </a:rPr>
              <a:t>==0) ? a:b; </a:t>
            </a:r>
            <a:r>
              <a:rPr kumimoji="1" lang="en-US" altLang="zh-CN" sz="2000" dirty="0">
                <a:latin typeface="Arial" charset="0"/>
              </a:rPr>
              <a:t>//</a:t>
            </a:r>
            <a:r>
              <a:rPr kumimoji="1" lang="zh-CN" altLang="en-US" sz="2000" dirty="0">
                <a:latin typeface="Arial" charset="0"/>
              </a:rPr>
              <a:t>若</a:t>
            </a:r>
            <a:r>
              <a:rPr kumimoji="1" lang="en-US" altLang="zh-CN" sz="2000" dirty="0" err="1">
                <a:latin typeface="Arial" charset="0"/>
              </a:rPr>
              <a:t>sel</a:t>
            </a:r>
            <a:r>
              <a:rPr kumimoji="1" lang="zh-CN" altLang="en-US" sz="2000" dirty="0">
                <a:latin typeface="Arial" charset="0"/>
              </a:rPr>
              <a:t>为</a:t>
            </a:r>
            <a:r>
              <a:rPr kumimoji="1" lang="en-US" altLang="zh-CN" sz="2000" dirty="0">
                <a:latin typeface="Arial" charset="0"/>
              </a:rPr>
              <a:t>0</a:t>
            </a:r>
            <a:r>
              <a:rPr kumimoji="1" lang="zh-CN" altLang="en-US" sz="2000" dirty="0">
                <a:latin typeface="Arial" charset="0"/>
              </a:rPr>
              <a:t>，则</a:t>
            </a:r>
            <a:r>
              <a:rPr kumimoji="1" lang="en-US" altLang="zh-CN" sz="2000" dirty="0">
                <a:latin typeface="Arial" charset="0"/>
              </a:rPr>
              <a:t>out=a</a:t>
            </a:r>
            <a:r>
              <a:rPr kumimoji="1" lang="zh-CN" altLang="en-US" sz="2000" dirty="0">
                <a:latin typeface="Arial" charset="0"/>
              </a:rPr>
              <a:t>；否则</a:t>
            </a:r>
            <a:r>
              <a:rPr kumimoji="1" lang="en-US" altLang="zh-CN" sz="2000" dirty="0">
                <a:latin typeface="Arial" charset="0"/>
              </a:rPr>
              <a:t>out=b</a:t>
            </a:r>
          </a:p>
          <a:p>
            <a:pPr marL="742950" lvl="1" indent="-285750" algn="l">
              <a:spcBef>
                <a:spcPct val="0"/>
              </a:spcBef>
              <a:buClr>
                <a:srgbClr val="006666"/>
              </a:buClr>
              <a:buSzPct val="110000"/>
              <a:buFont typeface="Wingdings" pitchFamily="2" charset="2"/>
              <a:buNone/>
              <a:defRPr/>
            </a:pPr>
            <a:r>
              <a:rPr kumimoji="1" lang="en-US" altLang="zh-CN" sz="2000" dirty="0" err="1">
                <a:latin typeface="Arial" charset="0"/>
              </a:rPr>
              <a:t>endmodule</a:t>
            </a:r>
            <a:endParaRPr kumimoji="1" lang="en-US" altLang="zh-CN" sz="2000" dirty="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61511"/>
                                        </p:tgtEl>
                                        <p:attrNameLst>
                                          <p:attrName>style.visibility</p:attrName>
                                        </p:attrNameLst>
                                      </p:cBhvr>
                                      <p:to>
                                        <p:strVal val="visible"/>
                                      </p:to>
                                    </p:set>
                                    <p:animEffect transition="in" filter="barn(outHorizontal)">
                                      <p:cBhvr>
                                        <p:cTn id="7" dur="500"/>
                                        <p:tgtEl>
                                          <p:spTgt spid="661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61510"/>
                                        </p:tgtEl>
                                        <p:attrNameLst>
                                          <p:attrName>style.visibility</p:attrName>
                                        </p:attrNameLst>
                                      </p:cBhvr>
                                      <p:to>
                                        <p:strVal val="visible"/>
                                      </p:to>
                                    </p:set>
                                    <p:anim calcmode="lin" valueType="num">
                                      <p:cBhvr additive="base">
                                        <p:cTn id="12" dur="500" fill="hold"/>
                                        <p:tgtEl>
                                          <p:spTgt spid="661510"/>
                                        </p:tgtEl>
                                        <p:attrNameLst>
                                          <p:attrName>ppt_x</p:attrName>
                                        </p:attrNameLst>
                                      </p:cBhvr>
                                      <p:tavLst>
                                        <p:tav tm="0">
                                          <p:val>
                                            <p:strVal val="0-#ppt_w/2"/>
                                          </p:val>
                                        </p:tav>
                                        <p:tav tm="100000">
                                          <p:val>
                                            <p:strVal val="#ppt_x"/>
                                          </p:val>
                                        </p:tav>
                                      </p:tavLst>
                                    </p:anim>
                                    <p:anim calcmode="lin" valueType="num">
                                      <p:cBhvr additive="base">
                                        <p:cTn id="13"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0" grpId="0" autoUpdateAnimBg="0"/>
      <p:bldP spid="661511" grpId="0" animBg="1"/>
      <p:bldP spid="8"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238F1C1-B77E-45AE-B741-BBC7C7F6F44B}" type="slidenum">
              <a:rPr lang="ko-KR" altLang="en-US" sz="1600" smtClean="0">
                <a:solidFill>
                  <a:schemeClr val="accent2"/>
                </a:solidFill>
                <a:latin typeface="Verdana" pitchFamily="34" charset="0"/>
                <a:ea typeface="Gulim" pitchFamily="34" charset="-127"/>
              </a:rPr>
              <a:pPr/>
              <a:t>73</a:t>
            </a:fld>
            <a:endParaRPr lang="en-US" altLang="ko-KR" sz="1600" smtClean="0">
              <a:solidFill>
                <a:schemeClr val="accent2"/>
              </a:solidFill>
              <a:latin typeface="Verdana" pitchFamily="34" charset="0"/>
              <a:ea typeface="Gulim" pitchFamily="34" charset="-127"/>
            </a:endParaRPr>
          </a:p>
        </p:txBody>
      </p:sp>
      <p:sp>
        <p:nvSpPr>
          <p:cNvPr id="84995" name="Rectangle 2"/>
          <p:cNvSpPr>
            <a:spLocks noGrp="1" noChangeArrowheads="1"/>
          </p:cNvSpPr>
          <p:nvPr>
            <p:ph type="title"/>
          </p:nvPr>
        </p:nvSpPr>
        <p:spPr>
          <a:xfrm>
            <a:off x="1763713" y="206375"/>
            <a:ext cx="7772400" cy="677863"/>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、过程赋值语句</a:t>
            </a:r>
          </a:p>
        </p:txBody>
      </p:sp>
      <p:sp>
        <p:nvSpPr>
          <p:cNvPr id="84996" name="Rectangle 3"/>
          <p:cNvSpPr>
            <a:spLocks noGrp="1" noChangeArrowheads="1"/>
          </p:cNvSpPr>
          <p:nvPr>
            <p:ph type="body" idx="1"/>
          </p:nvPr>
        </p:nvSpPr>
        <p:spPr>
          <a:xfrm>
            <a:off x="220663" y="1166813"/>
            <a:ext cx="8564562" cy="2082800"/>
          </a:xfrm>
        </p:spPr>
        <p:txBody>
          <a:bodyPr/>
          <a:lstStyle/>
          <a:p>
            <a:pPr algn="just">
              <a:lnSpc>
                <a:spcPct val="110000"/>
              </a:lnSpc>
              <a:spcBef>
                <a:spcPct val="0"/>
              </a:spcBef>
              <a:buFont typeface="Wingdings" pitchFamily="2" charset="2"/>
              <a:buNone/>
            </a:pPr>
            <a:r>
              <a:rPr kumimoji="1" lang="en-US" altLang="zh-CN" sz="2400" smtClean="0">
                <a:solidFill>
                  <a:srgbClr val="CC3300"/>
                </a:solidFill>
                <a:latin typeface="Arial" charset="0"/>
                <a:ea typeface="宋体" charset="-122"/>
              </a:rPr>
              <a:t>3</a:t>
            </a:r>
            <a:r>
              <a:rPr kumimoji="1" lang="zh-CN" altLang="en-US" sz="2400" smtClean="0">
                <a:solidFill>
                  <a:srgbClr val="CC3300"/>
                </a:solidFill>
                <a:latin typeface="Arial" charset="0"/>
                <a:ea typeface="宋体" charset="-122"/>
              </a:rPr>
              <a:t>、</a:t>
            </a:r>
            <a:r>
              <a:rPr kumimoji="1" lang="zh-CN" altLang="zh-CN" sz="2400" smtClean="0">
                <a:solidFill>
                  <a:srgbClr val="CC3300"/>
                </a:solidFill>
                <a:latin typeface="Arial" charset="0"/>
                <a:ea typeface="宋体" charset="-122"/>
              </a:rPr>
              <a:t>过程赋值语句</a:t>
            </a:r>
            <a:endParaRPr kumimoji="1" lang="zh-CN" altLang="en-US" sz="2400" smtClean="0">
              <a:solidFill>
                <a:srgbClr val="CC3300"/>
              </a:solidFill>
              <a:latin typeface="Arial" charset="0"/>
              <a:ea typeface="宋体" charset="-122"/>
            </a:endParaRPr>
          </a:p>
          <a:p>
            <a:pPr algn="just">
              <a:lnSpc>
                <a:spcPct val="110000"/>
              </a:lnSpc>
              <a:spcBef>
                <a:spcPct val="0"/>
              </a:spcBef>
              <a:buFont typeface="Wingdings" pitchFamily="2" charset="2"/>
              <a:buNone/>
            </a:pPr>
            <a:r>
              <a:rPr lang="zh-CN" altLang="en-US" sz="2000" smtClean="0">
                <a:latin typeface="Arial" charset="0"/>
                <a:ea typeface="宋体" charset="-122"/>
              </a:rPr>
              <a:t>     </a:t>
            </a:r>
            <a:r>
              <a:rPr lang="zh-CN" altLang="en-US" sz="2200" smtClean="0">
                <a:latin typeface="Arial" charset="0"/>
                <a:ea typeface="宋体" charset="-122"/>
              </a:rPr>
              <a:t>用于对</a:t>
            </a:r>
            <a:r>
              <a:rPr lang="en-US" altLang="zh-CN" sz="2200" smtClean="0">
                <a:solidFill>
                  <a:srgbClr val="CC0066"/>
                </a:solidFill>
                <a:latin typeface="Arial" charset="0"/>
                <a:ea typeface="宋体" charset="-122"/>
              </a:rPr>
              <a:t>reg</a:t>
            </a:r>
            <a:r>
              <a:rPr lang="zh-CN" altLang="en-US" sz="2200" smtClean="0">
                <a:latin typeface="Arial" charset="0"/>
                <a:ea typeface="宋体" charset="-122"/>
              </a:rPr>
              <a:t>型变量赋值，</a:t>
            </a:r>
            <a:r>
              <a:rPr kumimoji="1" lang="zh-CN" altLang="en-US" sz="2200" smtClean="0">
                <a:latin typeface="Arial" charset="0"/>
                <a:ea typeface="宋体" charset="-122"/>
              </a:rPr>
              <a:t>过程赋值语句出现在</a:t>
            </a:r>
            <a:r>
              <a:rPr kumimoji="1" lang="en-US" altLang="zh-CN" sz="2200" smtClean="0">
                <a:latin typeface="Arial" charset="0"/>
                <a:ea typeface="宋体" charset="-122"/>
              </a:rPr>
              <a:t>initial</a:t>
            </a:r>
            <a:r>
              <a:rPr kumimoji="1" lang="zh-CN" altLang="en-US" sz="2200" smtClean="0">
                <a:latin typeface="Arial" charset="0"/>
                <a:ea typeface="宋体" charset="-122"/>
              </a:rPr>
              <a:t>和</a:t>
            </a:r>
            <a:r>
              <a:rPr kumimoji="1" lang="en-US" altLang="zh-CN" sz="2200" smtClean="0">
                <a:latin typeface="Arial" charset="0"/>
                <a:ea typeface="宋体" charset="-122"/>
              </a:rPr>
              <a:t>always</a:t>
            </a:r>
            <a:r>
              <a:rPr kumimoji="1" lang="zh-CN" altLang="en-US" sz="2200" smtClean="0">
                <a:latin typeface="Arial" charset="0"/>
                <a:ea typeface="宋体" charset="-122"/>
              </a:rPr>
              <a:t>块语句中，</a:t>
            </a:r>
            <a:r>
              <a:rPr lang="zh-CN" altLang="en-US" sz="2200" smtClean="0">
                <a:latin typeface="Arial" charset="0"/>
                <a:ea typeface="宋体" charset="-122"/>
              </a:rPr>
              <a:t>有两种赋值方式：</a:t>
            </a:r>
          </a:p>
          <a:p>
            <a:pPr lvl="1">
              <a:lnSpc>
                <a:spcPct val="110000"/>
              </a:lnSpc>
            </a:pPr>
            <a:r>
              <a:rPr lang="zh-CN" altLang="en-US" smtClean="0">
                <a:solidFill>
                  <a:srgbClr val="CC0066"/>
                </a:solidFill>
                <a:latin typeface="Arial" charset="0"/>
                <a:ea typeface="宋体" charset="-122"/>
              </a:rPr>
              <a:t>阻塞（</a:t>
            </a:r>
            <a:r>
              <a:rPr lang="zh-CN" altLang="zh-CN" smtClean="0">
                <a:solidFill>
                  <a:srgbClr val="CC0066"/>
                </a:solidFill>
                <a:latin typeface="Arial" charset="0"/>
                <a:ea typeface="宋体" charset="-122"/>
              </a:rPr>
              <a:t>blocking</a:t>
            </a:r>
            <a:r>
              <a:rPr lang="zh-CN" altLang="en-US" smtClean="0">
                <a:solidFill>
                  <a:srgbClr val="CC0066"/>
                </a:solidFill>
                <a:latin typeface="Arial" charset="0"/>
                <a:ea typeface="宋体" charset="-122"/>
              </a:rPr>
              <a:t>）</a:t>
            </a:r>
            <a:r>
              <a:rPr lang="zh-CN" altLang="zh-CN" smtClean="0">
                <a:solidFill>
                  <a:srgbClr val="CC0066"/>
                </a:solidFill>
                <a:latin typeface="Arial" charset="0"/>
                <a:ea typeface="宋体" charset="-122"/>
              </a:rPr>
              <a:t>赋值</a:t>
            </a:r>
            <a:r>
              <a:rPr lang="zh-CN" altLang="zh-CN" smtClean="0">
                <a:latin typeface="Arial" charset="0"/>
                <a:ea typeface="宋体" charset="-122"/>
              </a:rPr>
              <a:t>方式：</a:t>
            </a:r>
          </a:p>
          <a:p>
            <a:pPr>
              <a:lnSpc>
                <a:spcPct val="110000"/>
              </a:lnSpc>
              <a:buFont typeface="Wingdings" pitchFamily="2" charset="2"/>
              <a:buNone/>
            </a:pPr>
            <a:r>
              <a:rPr lang="zh-CN" altLang="zh-CN" sz="2400" smtClean="0">
                <a:latin typeface="Arial" charset="0"/>
                <a:ea typeface="宋体" charset="-122"/>
              </a:rPr>
              <a:t> </a:t>
            </a:r>
            <a:r>
              <a:rPr lang="zh-CN" altLang="en-US" sz="2400" smtClean="0">
                <a:latin typeface="Arial" charset="0"/>
                <a:ea typeface="宋体" charset="-122"/>
              </a:rPr>
              <a:t>           赋值符号为</a:t>
            </a:r>
            <a:r>
              <a:rPr lang="en-US" altLang="zh-CN" sz="2400" smtClean="0">
                <a:solidFill>
                  <a:srgbClr val="CC0066"/>
                </a:solidFill>
                <a:latin typeface="Arial" charset="0"/>
                <a:ea typeface="宋体" charset="-122"/>
              </a:rPr>
              <a:t>=</a:t>
            </a:r>
            <a:r>
              <a:rPr lang="zh-CN" altLang="en-US" sz="2400" smtClean="0">
                <a:latin typeface="Arial" charset="0"/>
                <a:ea typeface="宋体" charset="-122"/>
              </a:rPr>
              <a:t>，如</a:t>
            </a:r>
            <a:r>
              <a:rPr lang="zh-CN" altLang="zh-CN" sz="2400" smtClean="0">
                <a:latin typeface="Arial" charset="0"/>
                <a:ea typeface="宋体" charset="-122"/>
              </a:rPr>
              <a:t> b </a:t>
            </a:r>
            <a:r>
              <a:rPr lang="zh-CN" altLang="zh-CN" sz="2400" smtClean="0">
                <a:solidFill>
                  <a:srgbClr val="CC0066"/>
                </a:solidFill>
                <a:latin typeface="Arial" charset="0"/>
                <a:ea typeface="宋体" charset="-122"/>
              </a:rPr>
              <a:t>= </a:t>
            </a:r>
            <a:r>
              <a:rPr lang="zh-CN" altLang="zh-CN" sz="2400" smtClean="0">
                <a:latin typeface="Arial" charset="0"/>
                <a:ea typeface="宋体" charset="-122"/>
              </a:rPr>
              <a:t>a </a:t>
            </a:r>
            <a:r>
              <a:rPr lang="zh-CN" altLang="en-US" sz="2400" smtClean="0">
                <a:latin typeface="Arial" charset="0"/>
                <a:ea typeface="宋体" charset="-122"/>
              </a:rPr>
              <a:t>;</a:t>
            </a:r>
            <a:r>
              <a:rPr lang="zh-CN" altLang="zh-CN" sz="2400" b="0" smtClean="0">
                <a:latin typeface="Arial" charset="0"/>
                <a:ea typeface="方正姚体" pitchFamily="2" charset="-122"/>
              </a:rPr>
              <a:t> </a:t>
            </a:r>
            <a:endParaRPr lang="en-US" altLang="zh-CN" sz="2400" b="0" smtClean="0">
              <a:latin typeface="Arial" charset="0"/>
              <a:ea typeface="方正姚体" pitchFamily="2" charset="-122"/>
            </a:endParaRPr>
          </a:p>
        </p:txBody>
      </p:sp>
      <p:sp>
        <p:nvSpPr>
          <p:cNvPr id="659460" name="Text Box 4"/>
          <p:cNvSpPr txBox="1">
            <a:spLocks noChangeArrowheads="1"/>
          </p:cNvSpPr>
          <p:nvPr/>
        </p:nvSpPr>
        <p:spPr bwMode="auto">
          <a:xfrm>
            <a:off x="1196975" y="3360738"/>
            <a:ext cx="3311525"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kumimoji="1" lang="zh-CN" altLang="en-US" sz="2000"/>
              <a:t>赋值</a:t>
            </a:r>
            <a:r>
              <a:rPr kumimoji="1" lang="zh-CN" altLang="en-US" sz="2000">
                <a:latin typeface="Arial" charset="0"/>
              </a:rPr>
              <a:t>变量 </a:t>
            </a:r>
            <a:r>
              <a:rPr kumimoji="1" lang="en-US" altLang="zh-CN" sz="2000">
                <a:latin typeface="Arial" charset="0"/>
              </a:rPr>
              <a:t>= </a:t>
            </a:r>
            <a:r>
              <a:rPr kumimoji="1" lang="zh-CN" altLang="en-US" sz="2000">
                <a:latin typeface="Arial" charset="0"/>
              </a:rPr>
              <a:t>表达式</a:t>
            </a:r>
            <a:r>
              <a:rPr kumimoji="1" lang="en-US" altLang="zh-CN" sz="2000">
                <a:latin typeface="Arial" charset="0"/>
              </a:rPr>
              <a:t>;</a:t>
            </a:r>
          </a:p>
        </p:txBody>
      </p:sp>
      <p:sp>
        <p:nvSpPr>
          <p:cNvPr id="659463" name="Rectangle 7"/>
          <p:cNvSpPr>
            <a:spLocks noChangeArrowheads="1"/>
          </p:cNvSpPr>
          <p:nvPr/>
        </p:nvSpPr>
        <p:spPr bwMode="auto">
          <a:xfrm>
            <a:off x="220663" y="4081463"/>
            <a:ext cx="7772400" cy="76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42950" lvl="1" indent="-285750" algn="l">
              <a:buClr>
                <a:srgbClr val="006666"/>
              </a:buClr>
              <a:buSzPct val="110000"/>
              <a:buFont typeface="Wingdings" pitchFamily="2" charset="2"/>
              <a:buChar char="w"/>
            </a:pPr>
            <a:r>
              <a:rPr lang="zh-CN" altLang="en-US">
                <a:solidFill>
                  <a:srgbClr val="CC0066"/>
                </a:solidFill>
                <a:latin typeface="Arial" charset="0"/>
              </a:rPr>
              <a:t>非阻塞（</a:t>
            </a:r>
            <a:r>
              <a:rPr lang="zh-CN" altLang="zh-CN">
                <a:solidFill>
                  <a:srgbClr val="CC0066"/>
                </a:solidFill>
                <a:latin typeface="Arial" charset="0"/>
              </a:rPr>
              <a:t>non-blocking</a:t>
            </a:r>
            <a:r>
              <a:rPr lang="zh-CN" altLang="en-US">
                <a:solidFill>
                  <a:srgbClr val="CC0066"/>
                </a:solidFill>
                <a:latin typeface="Arial" charset="0"/>
              </a:rPr>
              <a:t>）</a:t>
            </a:r>
            <a:r>
              <a:rPr lang="zh-CN" altLang="zh-CN">
                <a:solidFill>
                  <a:srgbClr val="CC0066"/>
                </a:solidFill>
                <a:latin typeface="Arial" charset="0"/>
              </a:rPr>
              <a:t>赋值</a:t>
            </a:r>
            <a:r>
              <a:rPr lang="zh-CN" altLang="zh-CN">
                <a:latin typeface="Arial" charset="0"/>
              </a:rPr>
              <a:t>方式：</a:t>
            </a:r>
          </a:p>
          <a:p>
            <a:pPr marL="342900" indent="-342900" algn="l">
              <a:buClr>
                <a:schemeClr val="bg2"/>
              </a:buClr>
              <a:buFont typeface="Wingdings" pitchFamily="2" charset="2"/>
              <a:buNone/>
            </a:pPr>
            <a:r>
              <a:rPr lang="zh-CN" altLang="zh-CN">
                <a:latin typeface="Arial" charset="0"/>
              </a:rPr>
              <a:t> </a:t>
            </a:r>
            <a:r>
              <a:rPr lang="zh-CN" altLang="en-US">
                <a:latin typeface="Arial" charset="0"/>
              </a:rPr>
              <a:t>           赋值符号为</a:t>
            </a:r>
            <a:r>
              <a:rPr lang="en-US" altLang="zh-CN">
                <a:solidFill>
                  <a:srgbClr val="CC0066"/>
                </a:solidFill>
                <a:latin typeface="Arial" charset="0"/>
              </a:rPr>
              <a:t>&lt;=</a:t>
            </a:r>
            <a:r>
              <a:rPr lang="zh-CN" altLang="en-US">
                <a:latin typeface="Arial" charset="0"/>
              </a:rPr>
              <a:t>，如</a:t>
            </a:r>
            <a:r>
              <a:rPr lang="zh-CN" altLang="zh-CN">
                <a:latin typeface="Arial" charset="0"/>
              </a:rPr>
              <a:t> b </a:t>
            </a:r>
            <a:r>
              <a:rPr lang="zh-CN" altLang="zh-CN">
                <a:solidFill>
                  <a:srgbClr val="CC0066"/>
                </a:solidFill>
                <a:latin typeface="Arial" charset="0"/>
              </a:rPr>
              <a:t>&lt;=</a:t>
            </a:r>
            <a:r>
              <a:rPr lang="zh-CN" altLang="zh-CN">
                <a:latin typeface="Arial" charset="0"/>
              </a:rPr>
              <a:t> a </a:t>
            </a:r>
            <a:r>
              <a:rPr lang="zh-CN" altLang="en-US">
                <a:latin typeface="Arial" charset="0"/>
              </a:rPr>
              <a:t>;</a:t>
            </a:r>
            <a:r>
              <a:rPr lang="zh-CN" altLang="zh-CN">
                <a:latin typeface="Arial" charset="0"/>
              </a:rPr>
              <a:t> </a:t>
            </a:r>
            <a:endParaRPr lang="en-US" altLang="zh-CN">
              <a:latin typeface="Arial" charset="0"/>
            </a:endParaRPr>
          </a:p>
        </p:txBody>
      </p:sp>
      <p:sp>
        <p:nvSpPr>
          <p:cNvPr id="659464" name="Text Box 8"/>
          <p:cNvSpPr txBox="1">
            <a:spLocks noChangeArrowheads="1"/>
          </p:cNvSpPr>
          <p:nvPr/>
        </p:nvSpPr>
        <p:spPr bwMode="auto">
          <a:xfrm>
            <a:off x="1230313" y="5129213"/>
            <a:ext cx="3311525" cy="4064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kumimoji="1" lang="zh-CN" altLang="en-US" sz="2000"/>
              <a:t>赋值变量 </a:t>
            </a:r>
            <a:r>
              <a:rPr kumimoji="1" lang="en-US" altLang="zh-CN" sz="2000"/>
              <a:t>&lt;= </a:t>
            </a:r>
            <a:r>
              <a:rPr kumimoji="1" lang="zh-CN" altLang="en-US" sz="2000"/>
              <a:t>表达式</a:t>
            </a:r>
            <a:r>
              <a:rPr kumimoji="1" lang="en-US" altLang="zh-CN" sz="2000">
                <a:latin typeface="Arial"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barn(outHorizontal)">
                                      <p:cBhvr>
                                        <p:cTn id="7" dur="500"/>
                                        <p:tgtEl>
                                          <p:spTgt spid="65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9463"/>
                                        </p:tgtEl>
                                        <p:attrNameLst>
                                          <p:attrName>style.visibility</p:attrName>
                                        </p:attrNameLst>
                                      </p:cBhvr>
                                      <p:to>
                                        <p:strVal val="visible"/>
                                      </p:to>
                                    </p:set>
                                    <p:anim calcmode="lin" valueType="num">
                                      <p:cBhvr additive="base">
                                        <p:cTn id="12" dur="500" fill="hold"/>
                                        <p:tgtEl>
                                          <p:spTgt spid="659463"/>
                                        </p:tgtEl>
                                        <p:attrNameLst>
                                          <p:attrName>ppt_x</p:attrName>
                                        </p:attrNameLst>
                                      </p:cBhvr>
                                      <p:tavLst>
                                        <p:tav tm="0">
                                          <p:val>
                                            <p:strVal val="0-#ppt_w/2"/>
                                          </p:val>
                                        </p:tav>
                                        <p:tav tm="100000">
                                          <p:val>
                                            <p:strVal val="#ppt_x"/>
                                          </p:val>
                                        </p:tav>
                                      </p:tavLst>
                                    </p:anim>
                                    <p:anim calcmode="lin" valueType="num">
                                      <p:cBhvr additive="base">
                                        <p:cTn id="13" dur="500" fill="hold"/>
                                        <p:tgtEl>
                                          <p:spTgt spid="65946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6" presetClass="entr" presetSubtype="42" fill="hold" grpId="0" nodeType="afterEffect">
                                  <p:stCondLst>
                                    <p:cond delay="0"/>
                                  </p:stCondLst>
                                  <p:childTnLst>
                                    <p:set>
                                      <p:cBhvr>
                                        <p:cTn id="16" dur="1" fill="hold">
                                          <p:stCondLst>
                                            <p:cond delay="0"/>
                                          </p:stCondLst>
                                        </p:cTn>
                                        <p:tgtEl>
                                          <p:spTgt spid="659464"/>
                                        </p:tgtEl>
                                        <p:attrNameLst>
                                          <p:attrName>style.visibility</p:attrName>
                                        </p:attrNameLst>
                                      </p:cBhvr>
                                      <p:to>
                                        <p:strVal val="visible"/>
                                      </p:to>
                                    </p:set>
                                    <p:animEffect transition="in" filter="barn(outHorizontal)">
                                      <p:cBhvr>
                                        <p:cTn id="17" dur="500"/>
                                        <p:tgtEl>
                                          <p:spTgt spid="65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animBg="1"/>
      <p:bldP spid="659463" grpId="0" autoUpdateAnimBg="0"/>
      <p:bldP spid="65946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9D0324F-7C05-430C-8D89-4475062F50B6}" type="slidenum">
              <a:rPr lang="ko-KR" altLang="en-US" sz="1600" smtClean="0">
                <a:solidFill>
                  <a:schemeClr val="accent2"/>
                </a:solidFill>
                <a:latin typeface="Verdana" pitchFamily="34" charset="0"/>
                <a:ea typeface="Gulim" pitchFamily="34" charset="-127"/>
              </a:rPr>
              <a:pPr/>
              <a:t>74</a:t>
            </a:fld>
            <a:endParaRPr lang="en-US" altLang="ko-KR" sz="1600" smtClean="0">
              <a:solidFill>
                <a:schemeClr val="accent2"/>
              </a:solidFill>
              <a:latin typeface="Verdana" pitchFamily="34" charset="0"/>
              <a:ea typeface="Gulim" pitchFamily="34" charset="-127"/>
            </a:endParaRPr>
          </a:p>
        </p:txBody>
      </p:sp>
      <p:sp>
        <p:nvSpPr>
          <p:cNvPr id="86019" name="Rectangle 2"/>
          <p:cNvSpPr>
            <a:spLocks noGrp="1" noChangeArrowheads="1"/>
          </p:cNvSpPr>
          <p:nvPr>
            <p:ph type="title"/>
          </p:nvPr>
        </p:nvSpPr>
        <p:spPr>
          <a:xfrm>
            <a:off x="1731963" y="241300"/>
            <a:ext cx="7772400" cy="677863"/>
          </a:xfrm>
        </p:spPr>
        <p:txBody>
          <a:bodyPr/>
          <a:lstStyle/>
          <a:p>
            <a:r>
              <a:rPr lang="zh-CN" altLang="en-US" smtClean="0">
                <a:solidFill>
                  <a:srgbClr val="FFCC00"/>
                </a:solidFill>
                <a:latin typeface="Arial" charset="0"/>
                <a:ea typeface="黑体" pitchFamily="49" charset="-122"/>
              </a:rPr>
              <a:t>非阻塞赋值与阻塞</a:t>
            </a:r>
            <a:r>
              <a:rPr lang="zh-CN" altLang="zh-CN" smtClean="0">
                <a:solidFill>
                  <a:srgbClr val="FFCC00"/>
                </a:solidFill>
                <a:latin typeface="Arial" charset="0"/>
                <a:ea typeface="黑体" pitchFamily="49" charset="-122"/>
              </a:rPr>
              <a:t>赋值的区别</a:t>
            </a:r>
            <a:endParaRPr lang="zh-CN" altLang="en-US" smtClean="0">
              <a:solidFill>
                <a:srgbClr val="FFCC00"/>
              </a:solidFill>
              <a:latin typeface="Arial" charset="0"/>
              <a:ea typeface="黑体" pitchFamily="49" charset="-122"/>
            </a:endParaRPr>
          </a:p>
        </p:txBody>
      </p:sp>
      <p:sp>
        <p:nvSpPr>
          <p:cNvPr id="457731" name="Rectangle 3"/>
          <p:cNvSpPr>
            <a:spLocks noGrp="1" noChangeArrowheads="1"/>
          </p:cNvSpPr>
          <p:nvPr>
            <p:ph type="body" idx="1"/>
          </p:nvPr>
        </p:nvSpPr>
        <p:spPr>
          <a:xfrm>
            <a:off x="222250" y="1122363"/>
            <a:ext cx="5845175" cy="2330450"/>
          </a:xfrm>
        </p:spPr>
        <p:txBody>
          <a:bodyPr/>
          <a:lstStyle/>
          <a:p>
            <a:pPr marL="530225" indent="-530225" algn="just">
              <a:lnSpc>
                <a:spcPct val="110000"/>
              </a:lnSpc>
              <a:buClr>
                <a:schemeClr val="hlink"/>
              </a:buClr>
              <a:buFont typeface="Wingdings" pitchFamily="2" charset="2"/>
              <a:buNone/>
              <a:defRPr/>
            </a:pPr>
            <a:r>
              <a:rPr lang="zh-CN" altLang="en-US" sz="2400" dirty="0" smtClean="0"/>
              <a:t>（</a:t>
            </a:r>
            <a:r>
              <a:rPr lang="en-US" altLang="zh-CN" sz="2400" dirty="0" smtClean="0"/>
              <a:t>1</a:t>
            </a:r>
            <a:r>
              <a:rPr lang="zh-CN" altLang="en-US" sz="2400" dirty="0" smtClean="0"/>
              <a:t>）非</a:t>
            </a:r>
            <a:r>
              <a:rPr lang="zh-CN" altLang="en-US" sz="2400" dirty="0" smtClean="0">
                <a:latin typeface="宋体" pitchFamily="2" charset="-122"/>
              </a:rPr>
              <a:t>阻塞</a:t>
            </a:r>
            <a:r>
              <a:rPr lang="zh-CN" altLang="zh-CN" sz="2400" dirty="0" smtClean="0">
                <a:latin typeface="宋体" pitchFamily="2" charset="-122"/>
              </a:rPr>
              <a:t>赋值方式</a:t>
            </a:r>
          </a:p>
          <a:p>
            <a:pPr marL="530225" indent="-530225">
              <a:spcBef>
                <a:spcPct val="0"/>
              </a:spcBef>
              <a:buFont typeface="Wingdings" pitchFamily="2" charset="2"/>
              <a:buNone/>
              <a:defRPr/>
            </a:pPr>
            <a:r>
              <a:rPr lang="zh-CN" altLang="zh-CN" sz="2400" dirty="0" smtClean="0"/>
              <a:t> </a:t>
            </a:r>
            <a:r>
              <a:rPr lang="zh-CN" altLang="en-US" sz="2400" dirty="0" smtClean="0"/>
              <a:t>   </a:t>
            </a:r>
            <a:r>
              <a:rPr lang="zh-CN" altLang="zh-CN" sz="2400" dirty="0" smtClean="0">
                <a:effectLst>
                  <a:outerShdw blurRad="38100" dist="38100" dir="2700000" algn="tl">
                    <a:srgbClr val="C0C0C0"/>
                  </a:outerShdw>
                </a:effectLst>
              </a:rPr>
              <a:t>always @(posedge clk)  </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begin  </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b </a:t>
            </a:r>
            <a:r>
              <a:rPr lang="zh-CN" altLang="zh-CN" sz="2400" dirty="0" smtClean="0">
                <a:solidFill>
                  <a:srgbClr val="CC0066"/>
                </a:solidFill>
                <a:effectLst>
                  <a:outerShdw blurRad="38100" dist="38100" dir="2700000" algn="tl">
                    <a:srgbClr val="C0C0C0"/>
                  </a:outerShdw>
                </a:effectLst>
              </a:rPr>
              <a:t>&lt;= </a:t>
            </a:r>
            <a:r>
              <a:rPr lang="zh-CN" altLang="zh-CN" sz="2400" dirty="0" smtClean="0">
                <a:effectLst>
                  <a:outerShdw blurRad="38100" dist="38100" dir="2700000" algn="tl">
                    <a:srgbClr val="C0C0C0"/>
                  </a:outerShdw>
                </a:effectLst>
              </a:rPr>
              <a:t>a; </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c </a:t>
            </a:r>
            <a:r>
              <a:rPr lang="zh-CN" altLang="zh-CN" sz="2400" dirty="0" smtClean="0">
                <a:solidFill>
                  <a:srgbClr val="CC0066"/>
                </a:solidFill>
                <a:effectLst>
                  <a:outerShdw blurRad="38100" dist="38100" dir="2700000" algn="tl">
                    <a:srgbClr val="C0C0C0"/>
                  </a:outerShdw>
                </a:effectLst>
              </a:rPr>
              <a:t>&lt;= </a:t>
            </a:r>
            <a:r>
              <a:rPr lang="zh-CN" altLang="zh-CN" sz="2400" dirty="0" smtClean="0">
                <a:effectLst>
                  <a:outerShdw blurRad="38100" dist="38100" dir="2700000" algn="tl">
                    <a:srgbClr val="C0C0C0"/>
                  </a:outerShdw>
                </a:effectLst>
              </a:rPr>
              <a:t>b;</a:t>
            </a:r>
          </a:p>
          <a:p>
            <a:pPr marL="530225" indent="-530225">
              <a:spcBef>
                <a:spcPct val="0"/>
              </a:spcBef>
              <a:buFont typeface="Wingdings" pitchFamily="2" charset="2"/>
              <a:buNone/>
              <a:defRPr/>
            </a:pPr>
            <a:r>
              <a:rPr lang="zh-CN" altLang="zh-CN" sz="2400" dirty="0" smtClean="0">
                <a:effectLst>
                  <a:outerShdw blurRad="38100" dist="38100" dir="2700000" algn="tl">
                    <a:srgbClr val="C0C0C0"/>
                  </a:outerShdw>
                </a:effectLst>
              </a:rPr>
              <a:t>        </a:t>
            </a:r>
            <a:r>
              <a:rPr lang="en-US" altLang="zh-CN" sz="2400" dirty="0" smtClean="0">
                <a:effectLst>
                  <a:outerShdw blurRad="38100" dist="38100" dir="2700000" algn="tl">
                    <a:srgbClr val="C0C0C0"/>
                  </a:outerShdw>
                </a:effectLst>
              </a:rPr>
              <a:t>    </a:t>
            </a:r>
            <a:r>
              <a:rPr lang="zh-CN" altLang="zh-CN" sz="2400" dirty="0" smtClean="0">
                <a:effectLst>
                  <a:outerShdw blurRad="38100" dist="38100" dir="2700000" algn="tl">
                    <a:srgbClr val="C0C0C0"/>
                  </a:outerShdw>
                </a:effectLst>
              </a:rPr>
              <a:t>end</a:t>
            </a:r>
            <a:endParaRPr lang="en-US" altLang="zh-CN" sz="2400" dirty="0" smtClean="0"/>
          </a:p>
        </p:txBody>
      </p:sp>
      <p:grpSp>
        <p:nvGrpSpPr>
          <p:cNvPr id="2" name="Group 4"/>
          <p:cNvGrpSpPr>
            <a:grpSpLocks/>
          </p:cNvGrpSpPr>
          <p:nvPr/>
        </p:nvGrpSpPr>
        <p:grpSpPr bwMode="auto">
          <a:xfrm>
            <a:off x="4151313" y="1355725"/>
            <a:ext cx="4800600" cy="2362200"/>
            <a:chOff x="2544" y="1632"/>
            <a:chExt cx="3024" cy="1488"/>
          </a:xfrm>
        </p:grpSpPr>
        <p:sp>
          <p:nvSpPr>
            <p:cNvPr id="457733" name="Rectangle 5"/>
            <p:cNvSpPr>
              <a:spLocks noChangeArrowheads="1"/>
            </p:cNvSpPr>
            <p:nvPr/>
          </p:nvSpPr>
          <p:spPr bwMode="auto">
            <a:xfrm>
              <a:off x="2544" y="1632"/>
              <a:ext cx="3024" cy="1488"/>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a:solidFill>
                  <a:srgbClr val="FF33CC"/>
                </a:solidFill>
                <a:latin typeface="Tahoma" pitchFamily="34" charset="0"/>
                <a:ea typeface="宋体" pitchFamily="2" charset="-122"/>
              </a:endParaRPr>
            </a:p>
          </p:txBody>
        </p:sp>
        <p:sp>
          <p:nvSpPr>
            <p:cNvPr id="86028" name="Line 6"/>
            <p:cNvSpPr>
              <a:spLocks noChangeShapeType="1"/>
            </p:cNvSpPr>
            <p:nvPr/>
          </p:nvSpPr>
          <p:spPr bwMode="auto">
            <a:xfrm>
              <a:off x="3936" y="2496"/>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29" name="Text Box 7"/>
            <p:cNvSpPr txBox="1">
              <a:spLocks noChangeArrowheads="1"/>
            </p:cNvSpPr>
            <p:nvPr/>
          </p:nvSpPr>
          <p:spPr bwMode="auto">
            <a:xfrm>
              <a:off x="2832" y="2016"/>
              <a:ext cx="384"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clk</a:t>
              </a:r>
              <a:endParaRPr kumimoji="1" lang="en-US" altLang="zh-CN" sz="2000" b="0">
                <a:latin typeface="Times New Roman" pitchFamily="18" charset="0"/>
              </a:endParaRPr>
            </a:p>
          </p:txBody>
        </p:sp>
        <p:sp>
          <p:nvSpPr>
            <p:cNvPr id="86030" name="Text Box 8"/>
            <p:cNvSpPr txBox="1">
              <a:spLocks noChangeArrowheads="1"/>
            </p:cNvSpPr>
            <p:nvPr/>
          </p:nvSpPr>
          <p:spPr bwMode="auto">
            <a:xfrm>
              <a:off x="3360" y="2640"/>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endParaRPr kumimoji="1" lang="en-US" altLang="zh-CN" sz="2000" b="0">
                <a:latin typeface="Times New Roman" pitchFamily="18" charset="0"/>
              </a:endParaRPr>
            </a:p>
          </p:txBody>
        </p:sp>
        <p:sp>
          <p:nvSpPr>
            <p:cNvPr id="86031" name="Text Box 9"/>
            <p:cNvSpPr txBox="1">
              <a:spLocks noChangeArrowheads="1"/>
            </p:cNvSpPr>
            <p:nvPr/>
          </p:nvSpPr>
          <p:spPr bwMode="auto">
            <a:xfrm>
              <a:off x="5376" y="2496"/>
              <a:ext cx="19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a:t>
              </a:r>
            </a:p>
          </p:txBody>
        </p:sp>
        <p:sp>
          <p:nvSpPr>
            <p:cNvPr id="86032" name="Rectangle 10"/>
            <p:cNvSpPr>
              <a:spLocks noChangeArrowheads="1"/>
            </p:cNvSpPr>
            <p:nvPr/>
          </p:nvSpPr>
          <p:spPr bwMode="auto">
            <a:xfrm>
              <a:off x="3264" y="2160"/>
              <a:ext cx="672" cy="48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endParaRPr lang="zh-CN" altLang="en-US"/>
            </a:p>
          </p:txBody>
        </p:sp>
        <p:sp>
          <p:nvSpPr>
            <p:cNvPr id="86033" name="Line 11"/>
            <p:cNvSpPr>
              <a:spLocks noChangeShapeType="1"/>
            </p:cNvSpPr>
            <p:nvPr/>
          </p:nvSpPr>
          <p:spPr bwMode="auto">
            <a:xfrm>
              <a:off x="2832" y="2496"/>
              <a:ext cx="43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34" name="Line 12"/>
            <p:cNvSpPr>
              <a:spLocks noChangeShapeType="1"/>
            </p:cNvSpPr>
            <p:nvPr/>
          </p:nvSpPr>
          <p:spPr bwMode="auto">
            <a:xfrm>
              <a:off x="4176" y="2304"/>
              <a:ext cx="14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35" name="Line 13"/>
            <p:cNvSpPr>
              <a:spLocks noChangeShapeType="1"/>
            </p:cNvSpPr>
            <p:nvPr/>
          </p:nvSpPr>
          <p:spPr bwMode="auto">
            <a:xfrm>
              <a:off x="2832" y="2304"/>
              <a:ext cx="43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36" name="Text Box 14"/>
            <p:cNvSpPr txBox="1">
              <a:spLocks noChangeArrowheads="1"/>
            </p:cNvSpPr>
            <p:nvPr/>
          </p:nvSpPr>
          <p:spPr bwMode="auto">
            <a:xfrm>
              <a:off x="3264" y="2352"/>
              <a:ext cx="19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86037" name="Text Box 15"/>
            <p:cNvSpPr txBox="1">
              <a:spLocks noChangeArrowheads="1"/>
            </p:cNvSpPr>
            <p:nvPr/>
          </p:nvSpPr>
          <p:spPr bwMode="auto">
            <a:xfrm>
              <a:off x="3696" y="2352"/>
              <a:ext cx="192" cy="25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86038" name="Line 16"/>
            <p:cNvSpPr>
              <a:spLocks noChangeShapeType="1"/>
            </p:cNvSpPr>
            <p:nvPr/>
          </p:nvSpPr>
          <p:spPr bwMode="auto">
            <a:xfrm>
              <a:off x="3264" y="2256"/>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39" name="Line 17"/>
            <p:cNvSpPr>
              <a:spLocks noChangeShapeType="1"/>
            </p:cNvSpPr>
            <p:nvPr/>
          </p:nvSpPr>
          <p:spPr bwMode="auto">
            <a:xfrm flipH="1">
              <a:off x="3264" y="2304"/>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0" name="Rectangle 18"/>
            <p:cNvSpPr>
              <a:spLocks noChangeArrowheads="1"/>
            </p:cNvSpPr>
            <p:nvPr/>
          </p:nvSpPr>
          <p:spPr bwMode="auto">
            <a:xfrm>
              <a:off x="4320" y="2160"/>
              <a:ext cx="672" cy="48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endParaRPr lang="zh-CN" altLang="en-US"/>
            </a:p>
          </p:txBody>
        </p:sp>
        <p:sp>
          <p:nvSpPr>
            <p:cNvPr id="86041" name="Line 19"/>
            <p:cNvSpPr>
              <a:spLocks noChangeShapeType="1"/>
            </p:cNvSpPr>
            <p:nvPr/>
          </p:nvSpPr>
          <p:spPr bwMode="auto">
            <a:xfrm>
              <a:off x="4992" y="2544"/>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2" name="Line 20"/>
            <p:cNvSpPr>
              <a:spLocks noChangeShapeType="1"/>
            </p:cNvSpPr>
            <p:nvPr/>
          </p:nvSpPr>
          <p:spPr bwMode="auto">
            <a:xfrm>
              <a:off x="3120" y="1920"/>
              <a:ext cx="10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3" name="Text Box 21"/>
            <p:cNvSpPr txBox="1">
              <a:spLocks noChangeArrowheads="1"/>
            </p:cNvSpPr>
            <p:nvPr/>
          </p:nvSpPr>
          <p:spPr bwMode="auto">
            <a:xfrm>
              <a:off x="4320" y="2352"/>
              <a:ext cx="19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86044" name="Text Box 22"/>
            <p:cNvSpPr txBox="1">
              <a:spLocks noChangeArrowheads="1"/>
            </p:cNvSpPr>
            <p:nvPr/>
          </p:nvSpPr>
          <p:spPr bwMode="auto">
            <a:xfrm>
              <a:off x="4704" y="2352"/>
              <a:ext cx="192" cy="25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86045" name="Line 23"/>
            <p:cNvSpPr>
              <a:spLocks noChangeShapeType="1"/>
            </p:cNvSpPr>
            <p:nvPr/>
          </p:nvSpPr>
          <p:spPr bwMode="auto">
            <a:xfrm>
              <a:off x="4320" y="2256"/>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6" name="Line 24"/>
            <p:cNvSpPr>
              <a:spLocks noChangeShapeType="1"/>
            </p:cNvSpPr>
            <p:nvPr/>
          </p:nvSpPr>
          <p:spPr bwMode="auto">
            <a:xfrm flipH="1">
              <a:off x="4320" y="2304"/>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7" name="Line 25"/>
            <p:cNvSpPr>
              <a:spLocks noChangeShapeType="1"/>
            </p:cNvSpPr>
            <p:nvPr/>
          </p:nvSpPr>
          <p:spPr bwMode="auto">
            <a:xfrm>
              <a:off x="4176" y="1920"/>
              <a:ext cx="0" cy="3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8" name="Line 26"/>
            <p:cNvSpPr>
              <a:spLocks noChangeShapeType="1"/>
            </p:cNvSpPr>
            <p:nvPr/>
          </p:nvSpPr>
          <p:spPr bwMode="auto">
            <a:xfrm>
              <a:off x="3120" y="1920"/>
              <a:ext cx="0" cy="3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6049" name="Text Box 27"/>
            <p:cNvSpPr txBox="1">
              <a:spLocks noChangeArrowheads="1"/>
            </p:cNvSpPr>
            <p:nvPr/>
          </p:nvSpPr>
          <p:spPr bwMode="auto">
            <a:xfrm>
              <a:off x="2832" y="2544"/>
              <a:ext cx="19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a:t>
              </a:r>
            </a:p>
          </p:txBody>
        </p:sp>
        <p:sp>
          <p:nvSpPr>
            <p:cNvPr id="86050" name="Text Box 28"/>
            <p:cNvSpPr txBox="1">
              <a:spLocks noChangeArrowheads="1"/>
            </p:cNvSpPr>
            <p:nvPr/>
          </p:nvSpPr>
          <p:spPr bwMode="auto">
            <a:xfrm>
              <a:off x="4032" y="2544"/>
              <a:ext cx="19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b</a:t>
              </a:r>
              <a:endParaRPr kumimoji="1" lang="en-US" altLang="zh-CN" sz="2000" b="0">
                <a:latin typeface="Times New Roman" pitchFamily="18" charset="0"/>
              </a:endParaRPr>
            </a:p>
          </p:txBody>
        </p:sp>
        <p:sp>
          <p:nvSpPr>
            <p:cNvPr id="86051" name="Text Box 29"/>
            <p:cNvSpPr txBox="1">
              <a:spLocks noChangeArrowheads="1"/>
            </p:cNvSpPr>
            <p:nvPr/>
          </p:nvSpPr>
          <p:spPr bwMode="auto">
            <a:xfrm>
              <a:off x="4464" y="2640"/>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endParaRPr kumimoji="1" lang="en-US" altLang="zh-CN" sz="2000" b="0">
                <a:latin typeface="Times New Roman" pitchFamily="18" charset="0"/>
              </a:endParaRPr>
            </a:p>
          </p:txBody>
        </p:sp>
      </p:grpSp>
      <p:sp>
        <p:nvSpPr>
          <p:cNvPr id="457758" name="AutoShape 30"/>
          <p:cNvSpPr>
            <a:spLocks noChangeArrowheads="1"/>
          </p:cNvSpPr>
          <p:nvPr/>
        </p:nvSpPr>
        <p:spPr bwMode="auto">
          <a:xfrm>
            <a:off x="1998663" y="3106738"/>
            <a:ext cx="1947862" cy="889000"/>
          </a:xfrm>
          <a:prstGeom prst="wedgeRoundRectCallout">
            <a:avLst>
              <a:gd name="adj1" fmla="val -43889"/>
              <a:gd name="adj2" fmla="val -6946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0000"/>
              </a:lnSpc>
              <a:spcBef>
                <a:spcPct val="0"/>
              </a:spcBef>
              <a:buClrTx/>
              <a:buFontTx/>
              <a:buNone/>
            </a:pPr>
            <a:r>
              <a:rPr kumimoji="1" lang="zh-CN" altLang="en-US" sz="2000">
                <a:latin typeface="Tahoma" pitchFamily="34" charset="0"/>
                <a:ea typeface="楷体_GB2312" pitchFamily="49" charset="-122"/>
              </a:rPr>
              <a:t>非阻塞</a:t>
            </a:r>
            <a:r>
              <a:rPr kumimoji="1" lang="zh-CN" altLang="zh-CN" sz="2000">
                <a:latin typeface="Tahoma" pitchFamily="34" charset="0"/>
                <a:ea typeface="楷体_GB2312" pitchFamily="49" charset="-122"/>
              </a:rPr>
              <a:t>赋值</a:t>
            </a:r>
            <a:r>
              <a:rPr kumimoji="1" lang="zh-CN" altLang="en-US" sz="2000">
                <a:latin typeface="Tahoma" pitchFamily="34" charset="0"/>
                <a:ea typeface="楷体_GB2312" pitchFamily="49" charset="-122"/>
              </a:rPr>
              <a:t>在</a:t>
            </a:r>
            <a:r>
              <a:rPr kumimoji="1" lang="zh-CN" altLang="en-US" sz="2000">
                <a:solidFill>
                  <a:srgbClr val="CC0066"/>
                </a:solidFill>
                <a:latin typeface="Tahoma" pitchFamily="34" charset="0"/>
                <a:ea typeface="楷体_GB2312" pitchFamily="49" charset="-122"/>
              </a:rPr>
              <a:t>块</a:t>
            </a:r>
            <a:r>
              <a:rPr kumimoji="1" lang="zh-CN" altLang="en-US" sz="2000">
                <a:latin typeface="Tahoma" pitchFamily="34" charset="0"/>
                <a:ea typeface="楷体_GB2312" pitchFamily="49" charset="-122"/>
              </a:rPr>
              <a:t>结束时才完成赋值操作！</a:t>
            </a:r>
          </a:p>
        </p:txBody>
      </p:sp>
      <p:sp>
        <p:nvSpPr>
          <p:cNvPr id="457759" name="Rectangle 31"/>
          <p:cNvSpPr>
            <a:spLocks noChangeArrowheads="1"/>
          </p:cNvSpPr>
          <p:nvPr/>
        </p:nvSpPr>
        <p:spPr bwMode="auto">
          <a:xfrm>
            <a:off x="1098550" y="5530850"/>
            <a:ext cx="6958013" cy="1158875"/>
          </a:xfrm>
          <a:prstGeom prst="rect">
            <a:avLst/>
          </a:prstGeom>
          <a:solidFill>
            <a:srgbClr val="FFD7AF"/>
          </a:solidFill>
          <a:ln w="9525">
            <a:solidFill>
              <a:schemeClr val="tx1"/>
            </a:solidFill>
            <a:miter lim="800000"/>
            <a:headEnd/>
            <a:tailEnd/>
          </a:ln>
          <a:effectLst>
            <a:prstShdw prst="shdw13" dist="53882" dir="13500000">
              <a:schemeClr val="bg2"/>
            </a:prstShdw>
          </a:effectLst>
        </p:spPr>
        <p:txBody>
          <a:bodyPr>
            <a:spAutoFit/>
          </a:bodyPr>
          <a:lstStyle/>
          <a:p>
            <a:pPr marL="265113" indent="-265113" algn="l">
              <a:lnSpc>
                <a:spcPct val="105000"/>
              </a:lnSpc>
              <a:spcBef>
                <a:spcPct val="0"/>
              </a:spcBef>
              <a:buClr>
                <a:srgbClr val="006666"/>
              </a:buClr>
              <a:buSzPct val="110000"/>
              <a:buFont typeface="Wingdings" pitchFamily="2" charset="2"/>
              <a:buChar char="w"/>
            </a:pPr>
            <a:r>
              <a:rPr lang="en-US" altLang="zh-CN" sz="2200">
                <a:latin typeface="Arial" charset="0"/>
                <a:ea typeface="楷体_GB2312" pitchFamily="49" charset="-122"/>
              </a:rPr>
              <a:t>c</a:t>
            </a:r>
            <a:r>
              <a:rPr lang="zh-CN" altLang="en-US" sz="2200">
                <a:latin typeface="Arial" charset="0"/>
                <a:ea typeface="楷体_GB2312" pitchFamily="49" charset="-122"/>
              </a:rPr>
              <a:t>的值比</a:t>
            </a:r>
            <a:r>
              <a:rPr lang="en-US" altLang="zh-CN" sz="2200">
                <a:latin typeface="Arial" charset="0"/>
                <a:ea typeface="楷体_GB2312" pitchFamily="49" charset="-122"/>
              </a:rPr>
              <a:t>b</a:t>
            </a:r>
            <a:r>
              <a:rPr lang="zh-CN" altLang="en-US" sz="2200">
                <a:latin typeface="Arial" charset="0"/>
                <a:ea typeface="楷体_GB2312" pitchFamily="49" charset="-122"/>
              </a:rPr>
              <a:t>的值落后一个时钟周期！</a:t>
            </a:r>
          </a:p>
          <a:p>
            <a:pPr marL="265113" indent="-265113" algn="l">
              <a:lnSpc>
                <a:spcPct val="105000"/>
              </a:lnSpc>
              <a:spcBef>
                <a:spcPct val="0"/>
              </a:spcBef>
              <a:buClr>
                <a:srgbClr val="006666"/>
              </a:buClr>
              <a:buSzPct val="110000"/>
              <a:buFont typeface="Wingdings" pitchFamily="2" charset="2"/>
              <a:buChar char="w"/>
            </a:pPr>
            <a:r>
              <a:rPr lang="zh-CN" altLang="en-US" sz="2200">
                <a:latin typeface="Arial" charset="0"/>
                <a:ea typeface="楷体_GB2312" pitchFamily="49" charset="-122"/>
              </a:rPr>
              <a:t>若块内有多条赋值语句，则在块结束时同时赋值。</a:t>
            </a:r>
          </a:p>
          <a:p>
            <a:pPr marL="265113" indent="-265113" algn="l">
              <a:lnSpc>
                <a:spcPct val="105000"/>
              </a:lnSpc>
              <a:spcBef>
                <a:spcPct val="0"/>
              </a:spcBef>
              <a:buClr>
                <a:srgbClr val="006666"/>
              </a:buClr>
              <a:buSzPct val="110000"/>
              <a:buFont typeface="Wingdings" pitchFamily="2" charset="2"/>
              <a:buChar char="w"/>
            </a:pPr>
            <a:r>
              <a:rPr lang="zh-CN" altLang="en-US" sz="2200">
                <a:latin typeface="Arial" charset="0"/>
                <a:ea typeface="楷体_GB2312" pitchFamily="49" charset="-122"/>
              </a:rPr>
              <a:t>多条非阻塞赋值语句</a:t>
            </a:r>
            <a:r>
              <a:rPr lang="zh-CN" altLang="en-US" sz="2200">
                <a:solidFill>
                  <a:srgbClr val="CC0066"/>
                </a:solidFill>
                <a:latin typeface="Arial" charset="0"/>
                <a:ea typeface="楷体_GB2312" pitchFamily="49" charset="-122"/>
              </a:rPr>
              <a:t>并行</a:t>
            </a:r>
            <a:r>
              <a:rPr lang="zh-CN" altLang="en-US" sz="2200">
                <a:latin typeface="Arial" charset="0"/>
                <a:ea typeface="楷体_GB2312" pitchFamily="49" charset="-122"/>
              </a:rPr>
              <a:t>执行！</a:t>
            </a:r>
          </a:p>
        </p:txBody>
      </p:sp>
      <p:pic>
        <p:nvPicPr>
          <p:cNvPr id="457760" name="Picture 3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475" y="4140200"/>
            <a:ext cx="7686675"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457762" name="AutoShape 34"/>
          <p:cNvSpPr>
            <a:spLocks noChangeArrowheads="1"/>
          </p:cNvSpPr>
          <p:nvPr/>
        </p:nvSpPr>
        <p:spPr bwMode="auto">
          <a:xfrm>
            <a:off x="2682875" y="4806950"/>
            <a:ext cx="96838" cy="280988"/>
          </a:xfrm>
          <a:prstGeom prst="curvedRightArrow">
            <a:avLst>
              <a:gd name="adj1" fmla="val 58033"/>
              <a:gd name="adj2" fmla="val 116065"/>
              <a:gd name="adj3" fmla="val 33333"/>
            </a:avLst>
          </a:prstGeom>
          <a:solidFill>
            <a:srgbClr val="FF00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457763" name="AutoShape 35"/>
          <p:cNvSpPr>
            <a:spLocks noChangeArrowheads="1"/>
          </p:cNvSpPr>
          <p:nvPr/>
        </p:nvSpPr>
        <p:spPr bwMode="auto">
          <a:xfrm>
            <a:off x="3128963" y="4986338"/>
            <a:ext cx="96837" cy="280987"/>
          </a:xfrm>
          <a:prstGeom prst="curvedRightArrow">
            <a:avLst>
              <a:gd name="adj1" fmla="val 58033"/>
              <a:gd name="adj2" fmla="val 116066"/>
              <a:gd name="adj3" fmla="val 33333"/>
            </a:avLst>
          </a:prstGeom>
          <a:solidFill>
            <a:srgbClr val="FF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7731"/>
                                        </p:tgtEl>
                                        <p:attrNameLst>
                                          <p:attrName>style.visibility</p:attrName>
                                        </p:attrNameLst>
                                      </p:cBhvr>
                                      <p:to>
                                        <p:strVal val="visible"/>
                                      </p:to>
                                    </p:set>
                                    <p:anim calcmode="lin" valueType="num">
                                      <p:cBhvr additive="base">
                                        <p:cTn id="7" dur="500" fill="hold"/>
                                        <p:tgtEl>
                                          <p:spTgt spid="457731"/>
                                        </p:tgtEl>
                                        <p:attrNameLst>
                                          <p:attrName>ppt_x</p:attrName>
                                        </p:attrNameLst>
                                      </p:cBhvr>
                                      <p:tavLst>
                                        <p:tav tm="0">
                                          <p:val>
                                            <p:strVal val="0-#ppt_w/2"/>
                                          </p:val>
                                        </p:tav>
                                        <p:tav tm="100000">
                                          <p:val>
                                            <p:strVal val="#ppt_x"/>
                                          </p:val>
                                        </p:tav>
                                      </p:tavLst>
                                    </p:anim>
                                    <p:anim calcmode="lin" valueType="num">
                                      <p:cBhvr additive="base">
                                        <p:cTn id="8" dur="500" fill="hold"/>
                                        <p:tgtEl>
                                          <p:spTgt spid="4577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7758"/>
                                        </p:tgtEl>
                                        <p:attrNameLst>
                                          <p:attrName>style.visibility</p:attrName>
                                        </p:attrNameLst>
                                      </p:cBhvr>
                                      <p:to>
                                        <p:strVal val="visible"/>
                                      </p:to>
                                    </p:set>
                                    <p:animEffect transition="in" filter="dissolve">
                                      <p:cBhvr>
                                        <p:cTn id="13" dur="500"/>
                                        <p:tgtEl>
                                          <p:spTgt spid="45775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7760"/>
                                        </p:tgtEl>
                                        <p:attrNameLst>
                                          <p:attrName>style.visibility</p:attrName>
                                        </p:attrNameLst>
                                      </p:cBhvr>
                                      <p:to>
                                        <p:strVal val="visible"/>
                                      </p:to>
                                    </p:set>
                                    <p:animEffect transition="in" filter="blinds(horizontal)">
                                      <p:cBhvr>
                                        <p:cTn id="24" dur="500"/>
                                        <p:tgtEl>
                                          <p:spTgt spid="4577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57762"/>
                                        </p:tgtEl>
                                        <p:attrNameLst>
                                          <p:attrName>style.visibility</p:attrName>
                                        </p:attrNameLst>
                                      </p:cBhvr>
                                      <p:to>
                                        <p:strVal val="visible"/>
                                      </p:to>
                                    </p:set>
                                    <p:animEffect transition="in" filter="wipe(up)">
                                      <p:cBhvr>
                                        <p:cTn id="29" dur="500"/>
                                        <p:tgtEl>
                                          <p:spTgt spid="4577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57763"/>
                                        </p:tgtEl>
                                        <p:attrNameLst>
                                          <p:attrName>style.visibility</p:attrName>
                                        </p:attrNameLst>
                                      </p:cBhvr>
                                      <p:to>
                                        <p:strVal val="visible"/>
                                      </p:to>
                                    </p:set>
                                    <p:animEffect transition="in" filter="wipe(up)">
                                      <p:cBhvr>
                                        <p:cTn id="34" dur="500"/>
                                        <p:tgtEl>
                                          <p:spTgt spid="4577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457759"/>
                                        </p:tgtEl>
                                        <p:attrNameLst>
                                          <p:attrName>style.visibility</p:attrName>
                                        </p:attrNameLst>
                                      </p:cBhvr>
                                      <p:to>
                                        <p:strVal val="visible"/>
                                      </p:to>
                                    </p:set>
                                    <p:anim calcmode="lin" valueType="num">
                                      <p:cBhvr>
                                        <p:cTn id="39" dur="500" fill="hold"/>
                                        <p:tgtEl>
                                          <p:spTgt spid="457759"/>
                                        </p:tgtEl>
                                        <p:attrNameLst>
                                          <p:attrName>ppt_w</p:attrName>
                                        </p:attrNameLst>
                                      </p:cBhvr>
                                      <p:tavLst>
                                        <p:tav tm="0">
                                          <p:val>
                                            <p:fltVal val="0"/>
                                          </p:val>
                                        </p:tav>
                                        <p:tav tm="100000">
                                          <p:val>
                                            <p:strVal val="#ppt_w"/>
                                          </p:val>
                                        </p:tav>
                                      </p:tavLst>
                                    </p:anim>
                                    <p:anim calcmode="lin" valueType="num">
                                      <p:cBhvr>
                                        <p:cTn id="40" dur="500" fill="hold"/>
                                        <p:tgtEl>
                                          <p:spTgt spid="4577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utoUpdateAnimBg="0"/>
      <p:bldP spid="457758" grpId="0" animBg="1"/>
      <p:bldP spid="457759" grpId="0" animBg="1" autoUpdateAnimBg="0"/>
      <p:bldP spid="457762" grpId="0" animBg="1"/>
      <p:bldP spid="45776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FE50532-1270-40FD-A6E1-B3221844E6D1}" type="slidenum">
              <a:rPr lang="ko-KR" altLang="en-US" sz="1600" smtClean="0">
                <a:solidFill>
                  <a:schemeClr val="accent2"/>
                </a:solidFill>
                <a:latin typeface="Verdana" pitchFamily="34" charset="0"/>
                <a:ea typeface="Gulim" pitchFamily="34" charset="-127"/>
              </a:rPr>
              <a:pPr/>
              <a:t>75</a:t>
            </a:fld>
            <a:endParaRPr lang="en-US" altLang="ko-KR" sz="1600" smtClean="0">
              <a:solidFill>
                <a:schemeClr val="accent2"/>
              </a:solidFill>
              <a:latin typeface="Verdana" pitchFamily="34" charset="0"/>
              <a:ea typeface="Gulim" pitchFamily="34" charset="-127"/>
            </a:endParaRPr>
          </a:p>
        </p:txBody>
      </p:sp>
      <p:sp>
        <p:nvSpPr>
          <p:cNvPr id="87043" name="Rectangle 2"/>
          <p:cNvSpPr>
            <a:spLocks noGrp="1" noChangeArrowheads="1"/>
          </p:cNvSpPr>
          <p:nvPr>
            <p:ph type="title"/>
          </p:nvPr>
        </p:nvSpPr>
        <p:spPr>
          <a:xfrm>
            <a:off x="1701800" y="260350"/>
            <a:ext cx="7772400" cy="677863"/>
          </a:xfrm>
        </p:spPr>
        <p:txBody>
          <a:bodyPr/>
          <a:lstStyle/>
          <a:p>
            <a:r>
              <a:rPr lang="zh-CN" altLang="en-US" smtClean="0">
                <a:solidFill>
                  <a:srgbClr val="FFCC00"/>
                </a:solidFill>
                <a:latin typeface="Arial" charset="0"/>
                <a:ea typeface="黑体" pitchFamily="49" charset="-122"/>
              </a:rPr>
              <a:t>非阻塞赋值与阻塞</a:t>
            </a:r>
            <a:r>
              <a:rPr lang="zh-CN" altLang="zh-CN" smtClean="0">
                <a:solidFill>
                  <a:srgbClr val="FFCC00"/>
                </a:solidFill>
                <a:latin typeface="Arial" charset="0"/>
                <a:ea typeface="黑体" pitchFamily="49" charset="-122"/>
              </a:rPr>
              <a:t>赋值的区别</a:t>
            </a:r>
            <a:r>
              <a:rPr lang="zh-CN" altLang="en-US" smtClean="0">
                <a:solidFill>
                  <a:srgbClr val="FFCC00"/>
                </a:solidFill>
                <a:latin typeface="Arial" charset="0"/>
                <a:ea typeface="黑体" pitchFamily="49" charset="-122"/>
              </a:rPr>
              <a:t>（续）</a:t>
            </a:r>
            <a:endParaRPr lang="en-US" altLang="zh-CN" smtClean="0">
              <a:solidFill>
                <a:srgbClr val="FFCC00"/>
              </a:solidFill>
              <a:latin typeface="Arial" charset="0"/>
              <a:ea typeface="黑体" pitchFamily="49" charset="-122"/>
            </a:endParaRPr>
          </a:p>
        </p:txBody>
      </p:sp>
      <p:sp>
        <p:nvSpPr>
          <p:cNvPr id="459779" name="Rectangle 3"/>
          <p:cNvSpPr>
            <a:spLocks noGrp="1" noChangeArrowheads="1"/>
          </p:cNvSpPr>
          <p:nvPr>
            <p:ph type="body" idx="1"/>
          </p:nvPr>
        </p:nvSpPr>
        <p:spPr>
          <a:xfrm>
            <a:off x="441325" y="977900"/>
            <a:ext cx="4016375" cy="2170113"/>
          </a:xfrm>
        </p:spPr>
        <p:txBody>
          <a:bodyPr/>
          <a:lstStyle/>
          <a:p>
            <a:pPr algn="just">
              <a:lnSpc>
                <a:spcPct val="110000"/>
              </a:lnSpc>
              <a:spcBef>
                <a:spcPct val="0"/>
              </a:spcBef>
              <a:buFont typeface="Wingdings" pitchFamily="2" charset="2"/>
              <a:buNone/>
              <a:defRPr/>
            </a:pPr>
            <a:r>
              <a:rPr lang="zh-CN" altLang="en-US" sz="2400" dirty="0" smtClean="0">
                <a:latin typeface="Arial" charset="0"/>
              </a:rPr>
              <a:t>（</a:t>
            </a:r>
            <a:r>
              <a:rPr lang="en-US" altLang="zh-CN" sz="2400" dirty="0" smtClean="0">
                <a:latin typeface="Arial" charset="0"/>
              </a:rPr>
              <a:t>2</a:t>
            </a:r>
            <a:r>
              <a:rPr lang="zh-CN" altLang="en-US" sz="2400" dirty="0" smtClean="0">
                <a:latin typeface="Arial" charset="0"/>
              </a:rPr>
              <a:t>）</a:t>
            </a:r>
            <a:r>
              <a:rPr lang="zh-CN" altLang="en-US" sz="2400" dirty="0" smtClean="0">
                <a:latin typeface="宋体" pitchFamily="2" charset="-122"/>
              </a:rPr>
              <a:t>阻塞</a:t>
            </a:r>
            <a:r>
              <a:rPr lang="zh-CN" altLang="zh-CN" sz="2400" dirty="0" smtClean="0">
                <a:latin typeface="宋体" pitchFamily="2" charset="-122"/>
              </a:rPr>
              <a:t>赋值方式</a:t>
            </a:r>
          </a:p>
          <a:p>
            <a:pPr>
              <a:lnSpc>
                <a:spcPct val="95000"/>
              </a:lnSpc>
              <a:spcBef>
                <a:spcPct val="0"/>
              </a:spcBef>
              <a:buFont typeface="Wingdings" pitchFamily="2" charset="2"/>
              <a:buNone/>
              <a:defRPr/>
            </a:pPr>
            <a:r>
              <a:rPr lang="zh-CN" altLang="zh-CN" sz="2400" dirty="0" smtClean="0">
                <a:latin typeface="Arial" charset="0"/>
              </a:rPr>
              <a:t> </a:t>
            </a:r>
            <a:r>
              <a:rPr lang="zh-CN" altLang="en-US" sz="2400" dirty="0" smtClean="0">
                <a:latin typeface="Arial" charset="0"/>
              </a:rPr>
              <a:t>   </a:t>
            </a:r>
            <a:r>
              <a:rPr lang="zh-CN" altLang="zh-CN" sz="2000" dirty="0" smtClean="0">
                <a:effectLst>
                  <a:outerShdw blurRad="38100" dist="38100" dir="2700000" algn="tl">
                    <a:srgbClr val="C0C0C0"/>
                  </a:outerShdw>
                </a:effectLst>
                <a:latin typeface="Arial" charset="0"/>
              </a:rPr>
              <a:t>always @(posedge clk)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begin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 </a:t>
            </a:r>
            <a:r>
              <a:rPr lang="zh-CN" altLang="zh-CN" sz="2000" dirty="0" smtClean="0">
                <a:solidFill>
                  <a:srgbClr val="CC0066"/>
                </a:solidFill>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a; </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c </a:t>
            </a:r>
            <a:r>
              <a:rPr lang="zh-CN" altLang="zh-CN" sz="2000" dirty="0" smtClean="0">
                <a:solidFill>
                  <a:srgbClr val="CC0066"/>
                </a:solidFill>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b;</a:t>
            </a:r>
          </a:p>
          <a:p>
            <a:pPr>
              <a:lnSpc>
                <a:spcPct val="95000"/>
              </a:lnSpc>
              <a:spcBef>
                <a:spcPct val="0"/>
              </a:spcBef>
              <a:buFont typeface="Wingdings" pitchFamily="2" charset="2"/>
              <a:buNone/>
              <a:defRPr/>
            </a:pPr>
            <a:r>
              <a:rPr lang="zh-CN" altLang="zh-CN" sz="2000" dirty="0" smtClean="0">
                <a:effectLst>
                  <a:outerShdw blurRad="38100" dist="38100" dir="2700000" algn="tl">
                    <a:srgbClr val="C0C0C0"/>
                  </a:outerShdw>
                </a:effectLst>
                <a:latin typeface="Arial" charset="0"/>
              </a:rPr>
              <a:t>        </a:t>
            </a:r>
            <a:r>
              <a:rPr lang="en-US" altLang="zh-CN" sz="2000" dirty="0" smtClean="0">
                <a:effectLst>
                  <a:outerShdw blurRad="38100" dist="38100" dir="2700000" algn="tl">
                    <a:srgbClr val="C0C0C0"/>
                  </a:outerShdw>
                </a:effectLst>
                <a:latin typeface="Arial" charset="0"/>
              </a:rPr>
              <a:t>    </a:t>
            </a:r>
            <a:r>
              <a:rPr lang="zh-CN" altLang="zh-CN" sz="2000" dirty="0" smtClean="0">
                <a:effectLst>
                  <a:outerShdw blurRad="38100" dist="38100" dir="2700000" algn="tl">
                    <a:srgbClr val="C0C0C0"/>
                  </a:outerShdw>
                </a:effectLst>
                <a:latin typeface="Arial" charset="0"/>
              </a:rPr>
              <a:t>en</a:t>
            </a:r>
            <a:r>
              <a:rPr lang="en-US" altLang="zh-CN" sz="2000" dirty="0" smtClean="0">
                <a:effectLst>
                  <a:outerShdw blurRad="38100" dist="38100" dir="2700000" algn="tl">
                    <a:srgbClr val="C0C0C0"/>
                  </a:outerShdw>
                </a:effectLst>
                <a:latin typeface="Arial" charset="0"/>
              </a:rPr>
              <a:t>d</a:t>
            </a:r>
            <a:endParaRPr lang="en-US" altLang="zh-CN" sz="2000" dirty="0" smtClean="0">
              <a:latin typeface="Arial" charset="0"/>
            </a:endParaRPr>
          </a:p>
        </p:txBody>
      </p:sp>
      <p:sp>
        <p:nvSpPr>
          <p:cNvPr id="459780" name="AutoShape 4"/>
          <p:cNvSpPr>
            <a:spLocks noChangeArrowheads="1"/>
          </p:cNvSpPr>
          <p:nvPr/>
        </p:nvSpPr>
        <p:spPr bwMode="auto">
          <a:xfrm>
            <a:off x="1862138" y="2797175"/>
            <a:ext cx="2133600" cy="896938"/>
          </a:xfrm>
          <a:prstGeom prst="wedgeRoundRectCallout">
            <a:avLst>
              <a:gd name="adj1" fmla="val -43153"/>
              <a:gd name="adj2" fmla="val -7265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5000"/>
              </a:lnSpc>
              <a:spcBef>
                <a:spcPct val="0"/>
              </a:spcBef>
              <a:buClrTx/>
              <a:buFontTx/>
              <a:buNone/>
            </a:pPr>
            <a:r>
              <a:rPr kumimoji="1" lang="zh-CN" altLang="en-US" sz="2000">
                <a:latin typeface="Tahoma" pitchFamily="34" charset="0"/>
                <a:ea typeface="楷体_GB2312" pitchFamily="49" charset="-122"/>
              </a:rPr>
              <a:t>阻塞</a:t>
            </a:r>
            <a:r>
              <a:rPr kumimoji="1" lang="zh-CN" altLang="zh-CN" sz="2000">
                <a:latin typeface="Tahoma" pitchFamily="34" charset="0"/>
                <a:ea typeface="楷体_GB2312" pitchFamily="49" charset="-122"/>
              </a:rPr>
              <a:t>赋值</a:t>
            </a:r>
            <a:r>
              <a:rPr lang="zh-CN" altLang="zh-CN" sz="2000">
                <a:latin typeface="仿宋_GB2312" pitchFamily="49" charset="-122"/>
                <a:ea typeface="楷体_GB2312" pitchFamily="49" charset="-122"/>
              </a:rPr>
              <a:t>在</a:t>
            </a:r>
            <a:r>
              <a:rPr kumimoji="1" lang="zh-CN" altLang="en-US" sz="2000">
                <a:solidFill>
                  <a:srgbClr val="CC3300"/>
                </a:solidFill>
                <a:latin typeface="Tahoma" pitchFamily="34" charset="0"/>
                <a:ea typeface="楷体_GB2312" pitchFamily="49" charset="-122"/>
              </a:rPr>
              <a:t>该语句</a:t>
            </a:r>
            <a:r>
              <a:rPr kumimoji="1" lang="zh-CN" altLang="en-US" sz="2000">
                <a:latin typeface="Tahoma" pitchFamily="34" charset="0"/>
                <a:ea typeface="楷体_GB2312" pitchFamily="49" charset="-122"/>
              </a:rPr>
              <a:t>结束时就完成赋值操作！</a:t>
            </a:r>
          </a:p>
        </p:txBody>
      </p:sp>
      <p:grpSp>
        <p:nvGrpSpPr>
          <p:cNvPr id="2" name="Group 5"/>
          <p:cNvGrpSpPr>
            <a:grpSpLocks/>
          </p:cNvGrpSpPr>
          <p:nvPr/>
        </p:nvGrpSpPr>
        <p:grpSpPr bwMode="auto">
          <a:xfrm>
            <a:off x="4752975" y="1355725"/>
            <a:ext cx="3657600" cy="1676400"/>
            <a:chOff x="2640" y="2640"/>
            <a:chExt cx="2304" cy="1056"/>
          </a:xfrm>
        </p:grpSpPr>
        <p:sp>
          <p:nvSpPr>
            <p:cNvPr id="459782" name="Rectangle 6"/>
            <p:cNvSpPr>
              <a:spLocks noChangeArrowheads="1"/>
            </p:cNvSpPr>
            <p:nvPr/>
          </p:nvSpPr>
          <p:spPr bwMode="auto">
            <a:xfrm>
              <a:off x="2640" y="2640"/>
              <a:ext cx="2304" cy="1056"/>
            </a:xfrm>
            <a:prstGeom prst="rect">
              <a:avLst/>
            </a:prstGeom>
            <a:solidFill>
              <a:srgbClr val="99CCFF"/>
            </a:solidFill>
            <a:ln w="9525">
              <a:noFill/>
              <a:miter lim="800000"/>
              <a:headEnd/>
              <a:tailEnd/>
            </a:ln>
            <a:effectLst>
              <a:outerShdw dist="107763" dir="2700000" algn="ctr" rotWithShape="0">
                <a:srgbClr val="808080"/>
              </a:outerShdw>
            </a:effectLst>
          </p:spPr>
          <p:txBody>
            <a:bodyPr wrap="none" lIns="92075" tIns="46038" rIns="92075" bIns="46038" anchor="ctr"/>
            <a:lstStyle/>
            <a:p>
              <a:pPr algn="ctr" eaLnBrk="1" hangingPunct="1">
                <a:lnSpc>
                  <a:spcPct val="100000"/>
                </a:lnSpc>
                <a:spcBef>
                  <a:spcPct val="0"/>
                </a:spcBef>
                <a:buClrTx/>
                <a:buFontTx/>
                <a:buNone/>
                <a:defRPr/>
              </a:pPr>
              <a:endParaRPr lang="zh-CN" altLang="en-US" sz="1600">
                <a:solidFill>
                  <a:srgbClr val="FF33CC"/>
                </a:solidFill>
                <a:latin typeface="Tahoma" pitchFamily="34" charset="0"/>
                <a:ea typeface="宋体" pitchFamily="2" charset="-122"/>
              </a:endParaRPr>
            </a:p>
          </p:txBody>
        </p:sp>
        <p:sp>
          <p:nvSpPr>
            <p:cNvPr id="87051" name="Line 7"/>
            <p:cNvSpPr>
              <a:spLocks noChangeShapeType="1"/>
            </p:cNvSpPr>
            <p:nvPr/>
          </p:nvSpPr>
          <p:spPr bwMode="auto">
            <a:xfrm>
              <a:off x="3936" y="3216"/>
              <a:ext cx="33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52" name="Text Box 8"/>
            <p:cNvSpPr txBox="1">
              <a:spLocks noChangeArrowheads="1"/>
            </p:cNvSpPr>
            <p:nvPr/>
          </p:nvSpPr>
          <p:spPr bwMode="auto">
            <a:xfrm>
              <a:off x="2832" y="2736"/>
              <a:ext cx="38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clk</a:t>
              </a:r>
            </a:p>
          </p:txBody>
        </p:sp>
        <p:sp>
          <p:nvSpPr>
            <p:cNvPr id="87053" name="Text Box 9"/>
            <p:cNvSpPr txBox="1">
              <a:spLocks noChangeArrowheads="1"/>
            </p:cNvSpPr>
            <p:nvPr/>
          </p:nvSpPr>
          <p:spPr bwMode="auto">
            <a:xfrm>
              <a:off x="3360" y="3360"/>
              <a:ext cx="43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DFF</a:t>
              </a:r>
            </a:p>
          </p:txBody>
        </p:sp>
        <p:sp>
          <p:nvSpPr>
            <p:cNvPr id="87054" name="Text Box 10"/>
            <p:cNvSpPr txBox="1">
              <a:spLocks noChangeArrowheads="1"/>
            </p:cNvSpPr>
            <p:nvPr/>
          </p:nvSpPr>
          <p:spPr bwMode="auto">
            <a:xfrm>
              <a:off x="4656" y="3264"/>
              <a:ext cx="19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c</a:t>
              </a:r>
            </a:p>
          </p:txBody>
        </p:sp>
        <p:sp>
          <p:nvSpPr>
            <p:cNvPr id="87055" name="Rectangle 11"/>
            <p:cNvSpPr>
              <a:spLocks noChangeArrowheads="1"/>
            </p:cNvSpPr>
            <p:nvPr/>
          </p:nvSpPr>
          <p:spPr bwMode="auto">
            <a:xfrm>
              <a:off x="3264" y="2880"/>
              <a:ext cx="672" cy="48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endParaRPr lang="zh-CN" altLang="en-US"/>
            </a:p>
          </p:txBody>
        </p:sp>
        <p:sp>
          <p:nvSpPr>
            <p:cNvPr id="87056" name="Line 12"/>
            <p:cNvSpPr>
              <a:spLocks noChangeShapeType="1"/>
            </p:cNvSpPr>
            <p:nvPr/>
          </p:nvSpPr>
          <p:spPr bwMode="auto">
            <a:xfrm>
              <a:off x="2832" y="3216"/>
              <a:ext cx="43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57" name="Line 13"/>
            <p:cNvSpPr>
              <a:spLocks noChangeShapeType="1"/>
            </p:cNvSpPr>
            <p:nvPr/>
          </p:nvSpPr>
          <p:spPr bwMode="auto">
            <a:xfrm>
              <a:off x="2832" y="3024"/>
              <a:ext cx="43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58" name="Text Box 14"/>
            <p:cNvSpPr txBox="1">
              <a:spLocks noChangeArrowheads="1"/>
            </p:cNvSpPr>
            <p:nvPr/>
          </p:nvSpPr>
          <p:spPr bwMode="auto">
            <a:xfrm>
              <a:off x="3264" y="3072"/>
              <a:ext cx="192"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D      </a:t>
              </a:r>
            </a:p>
          </p:txBody>
        </p:sp>
        <p:sp>
          <p:nvSpPr>
            <p:cNvPr id="87059" name="Text Box 15"/>
            <p:cNvSpPr txBox="1">
              <a:spLocks noChangeArrowheads="1"/>
            </p:cNvSpPr>
            <p:nvPr/>
          </p:nvSpPr>
          <p:spPr bwMode="auto">
            <a:xfrm>
              <a:off x="3696" y="3072"/>
              <a:ext cx="192" cy="250"/>
            </a:xfrm>
            <a:prstGeom prst="rect">
              <a:avLst/>
            </a:prstGeom>
            <a:solidFill>
              <a:srgbClr val="9966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latin typeface="Times New Roman" pitchFamily="18" charset="0"/>
                </a:rPr>
                <a:t>Q</a:t>
              </a:r>
            </a:p>
          </p:txBody>
        </p:sp>
        <p:sp>
          <p:nvSpPr>
            <p:cNvPr id="87060" name="Line 16"/>
            <p:cNvSpPr>
              <a:spLocks noChangeShapeType="1"/>
            </p:cNvSpPr>
            <p:nvPr/>
          </p:nvSpPr>
          <p:spPr bwMode="auto">
            <a:xfrm>
              <a:off x="3264" y="2976"/>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61" name="Line 17"/>
            <p:cNvSpPr>
              <a:spLocks noChangeShapeType="1"/>
            </p:cNvSpPr>
            <p:nvPr/>
          </p:nvSpPr>
          <p:spPr bwMode="auto">
            <a:xfrm flipH="1">
              <a:off x="3264" y="3024"/>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62" name="Line 18"/>
            <p:cNvSpPr>
              <a:spLocks noChangeShapeType="1"/>
            </p:cNvSpPr>
            <p:nvPr/>
          </p:nvSpPr>
          <p:spPr bwMode="auto">
            <a:xfrm>
              <a:off x="4272" y="3360"/>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63" name="Text Box 19"/>
            <p:cNvSpPr txBox="1">
              <a:spLocks noChangeArrowheads="1"/>
            </p:cNvSpPr>
            <p:nvPr/>
          </p:nvSpPr>
          <p:spPr bwMode="auto">
            <a:xfrm>
              <a:off x="2832" y="3264"/>
              <a:ext cx="19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a:t>
              </a:r>
              <a:endParaRPr kumimoji="1" lang="en-US" altLang="zh-CN" sz="2000" b="0">
                <a:latin typeface="Times New Roman" pitchFamily="18" charset="0"/>
              </a:endParaRPr>
            </a:p>
          </p:txBody>
        </p:sp>
        <p:sp>
          <p:nvSpPr>
            <p:cNvPr id="87064" name="Text Box 20"/>
            <p:cNvSpPr txBox="1">
              <a:spLocks noChangeArrowheads="1"/>
            </p:cNvSpPr>
            <p:nvPr/>
          </p:nvSpPr>
          <p:spPr bwMode="auto">
            <a:xfrm>
              <a:off x="4656" y="2784"/>
              <a:ext cx="192" cy="250"/>
            </a:xfrm>
            <a:prstGeom prst="rect">
              <a:avLst/>
            </a:prstGeom>
            <a:solidFill>
              <a:srgbClr val="99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b</a:t>
              </a:r>
              <a:endParaRPr kumimoji="1" lang="en-US" altLang="zh-CN" sz="2000" b="0">
                <a:latin typeface="Times New Roman" pitchFamily="18" charset="0"/>
              </a:endParaRPr>
            </a:p>
          </p:txBody>
        </p:sp>
        <p:sp>
          <p:nvSpPr>
            <p:cNvPr id="87065" name="Line 21"/>
            <p:cNvSpPr>
              <a:spLocks noChangeShapeType="1"/>
            </p:cNvSpPr>
            <p:nvPr/>
          </p:nvSpPr>
          <p:spPr bwMode="auto">
            <a:xfrm>
              <a:off x="4272" y="3024"/>
              <a:ext cx="0" cy="33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7066" name="Line 22"/>
            <p:cNvSpPr>
              <a:spLocks noChangeShapeType="1"/>
            </p:cNvSpPr>
            <p:nvPr/>
          </p:nvSpPr>
          <p:spPr bwMode="auto">
            <a:xfrm>
              <a:off x="4272" y="3024"/>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grpSp>
      <p:sp>
        <p:nvSpPr>
          <p:cNvPr id="459799" name="Rectangle 23"/>
          <p:cNvSpPr>
            <a:spLocks noChangeArrowheads="1"/>
          </p:cNvSpPr>
          <p:nvPr/>
        </p:nvSpPr>
        <p:spPr bwMode="auto">
          <a:xfrm>
            <a:off x="796925" y="4946650"/>
            <a:ext cx="7396163" cy="1863725"/>
          </a:xfrm>
          <a:prstGeom prst="rect">
            <a:avLst/>
          </a:prstGeom>
          <a:solidFill>
            <a:srgbClr val="FFD7AF"/>
          </a:solidFill>
          <a:ln w="9525">
            <a:solidFill>
              <a:schemeClr val="tx1"/>
            </a:solidFill>
            <a:miter lim="800000"/>
            <a:headEnd/>
            <a:tailEnd/>
          </a:ln>
          <a:effectLst>
            <a:prstShdw prst="shdw13" dist="53882" dir="13500000">
              <a:schemeClr val="bg2"/>
            </a:prstShdw>
          </a:effectLst>
        </p:spPr>
        <p:txBody>
          <a:bodyPr>
            <a:spAutoFit/>
          </a:bodyPr>
          <a:lstStyle/>
          <a:p>
            <a:pPr marL="265113" indent="-265113" algn="l">
              <a:lnSpc>
                <a:spcPct val="105000"/>
              </a:lnSpc>
              <a:spcBef>
                <a:spcPct val="0"/>
              </a:spcBef>
              <a:buClr>
                <a:srgbClr val="006666"/>
              </a:buClr>
              <a:buSzPct val="110000"/>
              <a:buFont typeface="Wingdings" pitchFamily="2" charset="2"/>
              <a:buChar char="w"/>
            </a:pPr>
            <a:r>
              <a:rPr lang="en-US" altLang="zh-CN" sz="2200">
                <a:latin typeface="Arial" charset="0"/>
                <a:ea typeface="楷体_GB2312" pitchFamily="49" charset="-122"/>
              </a:rPr>
              <a:t>c</a:t>
            </a:r>
            <a:r>
              <a:rPr lang="zh-CN" altLang="en-US" sz="2200">
                <a:latin typeface="Arial" charset="0"/>
                <a:ea typeface="楷体_GB2312" pitchFamily="49" charset="-122"/>
              </a:rPr>
              <a:t>的值与</a:t>
            </a:r>
            <a:r>
              <a:rPr lang="en-US" altLang="zh-CN" sz="2200">
                <a:latin typeface="Arial" charset="0"/>
                <a:ea typeface="楷体_GB2312" pitchFamily="49" charset="-122"/>
              </a:rPr>
              <a:t>b</a:t>
            </a:r>
            <a:r>
              <a:rPr lang="zh-CN" altLang="en-US" sz="2200">
                <a:latin typeface="Arial" charset="0"/>
                <a:ea typeface="楷体_GB2312" pitchFamily="49" charset="-122"/>
              </a:rPr>
              <a:t>的值</a:t>
            </a:r>
            <a:r>
              <a:rPr lang="zh-CN" altLang="en-US" sz="2200">
                <a:latin typeface="楷体_GB2312" pitchFamily="49" charset="-122"/>
                <a:ea typeface="楷体_GB2312" pitchFamily="49" charset="-122"/>
              </a:rPr>
              <a:t>一样！</a:t>
            </a:r>
          </a:p>
          <a:p>
            <a:pPr marL="265113" indent="-265113" algn="l">
              <a:lnSpc>
                <a:spcPct val="105000"/>
              </a:lnSpc>
              <a:spcBef>
                <a:spcPct val="0"/>
              </a:spcBef>
              <a:buClr>
                <a:srgbClr val="006666"/>
              </a:buClr>
              <a:buSzPct val="110000"/>
              <a:buFont typeface="Wingdings" pitchFamily="2" charset="2"/>
              <a:buChar char="w"/>
            </a:pPr>
            <a:r>
              <a:rPr lang="zh-CN" altLang="en-US" sz="2200">
                <a:latin typeface="楷体_GB2312" pitchFamily="49" charset="-122"/>
                <a:ea typeface="楷体_GB2312" pitchFamily="49" charset="-122"/>
              </a:rPr>
              <a:t>在一个块语句中，如果有多条阻塞</a:t>
            </a:r>
            <a:r>
              <a:rPr lang="zh-CN" altLang="zh-CN" sz="2200">
                <a:latin typeface="楷体_GB2312" pitchFamily="49" charset="-122"/>
                <a:ea typeface="楷体_GB2312" pitchFamily="49" charset="-122"/>
              </a:rPr>
              <a:t>赋值语句，在前面的赋值语句没有完成之前，后面的语句就不能被执行，就像被阻塞了一样，因此称为</a:t>
            </a:r>
            <a:r>
              <a:rPr lang="zh-CN" altLang="en-US" sz="2200">
                <a:solidFill>
                  <a:srgbClr val="FF0000"/>
                </a:solidFill>
                <a:latin typeface="楷体_GB2312" pitchFamily="49" charset="-122"/>
                <a:ea typeface="楷体_GB2312" pitchFamily="49" charset="-122"/>
              </a:rPr>
              <a:t>阻塞</a:t>
            </a:r>
            <a:r>
              <a:rPr lang="zh-CN" altLang="zh-CN" sz="2200">
                <a:solidFill>
                  <a:srgbClr val="FF0000"/>
                </a:solidFill>
                <a:latin typeface="楷体_GB2312" pitchFamily="49" charset="-122"/>
                <a:ea typeface="楷体_GB2312" pitchFamily="49" charset="-122"/>
              </a:rPr>
              <a:t>赋值方式</a:t>
            </a:r>
            <a:r>
              <a:rPr lang="zh-CN" altLang="zh-CN" sz="2200">
                <a:latin typeface="楷体_GB2312" pitchFamily="49" charset="-122"/>
                <a:ea typeface="楷体_GB2312" pitchFamily="49" charset="-122"/>
              </a:rPr>
              <a:t>。</a:t>
            </a:r>
            <a:endParaRPr lang="zh-CN" altLang="en-US" sz="2200">
              <a:latin typeface="楷体_GB2312" pitchFamily="49" charset="-122"/>
              <a:ea typeface="楷体_GB2312" pitchFamily="49" charset="-122"/>
            </a:endParaRPr>
          </a:p>
          <a:p>
            <a:pPr marL="265113" indent="-265113" algn="l">
              <a:lnSpc>
                <a:spcPct val="105000"/>
              </a:lnSpc>
              <a:spcBef>
                <a:spcPct val="0"/>
              </a:spcBef>
              <a:buClr>
                <a:srgbClr val="006666"/>
              </a:buClr>
              <a:buSzPct val="110000"/>
              <a:buFont typeface="Wingdings" pitchFamily="2" charset="2"/>
              <a:buChar char="w"/>
            </a:pPr>
            <a:r>
              <a:rPr lang="zh-CN" altLang="en-US" sz="2200">
                <a:latin typeface="楷体_GB2312" pitchFamily="49" charset="-122"/>
                <a:ea typeface="楷体_GB2312" pitchFamily="49" charset="-122"/>
              </a:rPr>
              <a:t>多条阻塞赋值语句</a:t>
            </a:r>
            <a:r>
              <a:rPr lang="zh-CN" altLang="en-US" sz="2200">
                <a:solidFill>
                  <a:srgbClr val="CC0066"/>
                </a:solidFill>
                <a:latin typeface="楷体_GB2312" pitchFamily="49" charset="-122"/>
                <a:ea typeface="楷体_GB2312" pitchFamily="49" charset="-122"/>
              </a:rPr>
              <a:t>顺序</a:t>
            </a:r>
            <a:r>
              <a:rPr lang="zh-CN" altLang="en-US" sz="2200">
                <a:latin typeface="楷体_GB2312" pitchFamily="49" charset="-122"/>
                <a:ea typeface="楷体_GB2312" pitchFamily="49" charset="-122"/>
              </a:rPr>
              <a:t>执行！</a:t>
            </a:r>
          </a:p>
        </p:txBody>
      </p:sp>
      <p:pic>
        <p:nvPicPr>
          <p:cNvPr id="459800"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013" y="3675063"/>
            <a:ext cx="7343775" cy="117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459801" name="Oval 25"/>
          <p:cNvSpPr>
            <a:spLocks noChangeArrowheads="1"/>
          </p:cNvSpPr>
          <p:nvPr/>
        </p:nvSpPr>
        <p:spPr bwMode="auto">
          <a:xfrm>
            <a:off x="2776538" y="4413250"/>
            <a:ext cx="88900" cy="450850"/>
          </a:xfrm>
          <a:prstGeom prst="ellipse">
            <a:avLst/>
          </a:prstGeom>
          <a:noFill/>
          <a:ln w="1905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9779"/>
                                        </p:tgtEl>
                                        <p:attrNameLst>
                                          <p:attrName>style.visibility</p:attrName>
                                        </p:attrNameLst>
                                      </p:cBhvr>
                                      <p:to>
                                        <p:strVal val="visible"/>
                                      </p:to>
                                    </p:set>
                                    <p:anim calcmode="lin" valueType="num">
                                      <p:cBhvr additive="base">
                                        <p:cTn id="7" dur="500" fill="hold"/>
                                        <p:tgtEl>
                                          <p:spTgt spid="459779"/>
                                        </p:tgtEl>
                                        <p:attrNameLst>
                                          <p:attrName>ppt_x</p:attrName>
                                        </p:attrNameLst>
                                      </p:cBhvr>
                                      <p:tavLst>
                                        <p:tav tm="0">
                                          <p:val>
                                            <p:strVal val="0-#ppt_w/2"/>
                                          </p:val>
                                        </p:tav>
                                        <p:tav tm="100000">
                                          <p:val>
                                            <p:strVal val="#ppt_x"/>
                                          </p:val>
                                        </p:tav>
                                      </p:tavLst>
                                    </p:anim>
                                    <p:anim calcmode="lin" valueType="num">
                                      <p:cBhvr additive="base">
                                        <p:cTn id="8" dur="500" fill="hold"/>
                                        <p:tgtEl>
                                          <p:spTgt spid="4597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59780"/>
                                        </p:tgtEl>
                                        <p:attrNameLst>
                                          <p:attrName>style.visibility</p:attrName>
                                        </p:attrNameLst>
                                      </p:cBhvr>
                                      <p:to>
                                        <p:strVal val="visible"/>
                                      </p:to>
                                    </p:set>
                                    <p:animEffect transition="in" filter="dissolve">
                                      <p:cBhvr>
                                        <p:cTn id="13" dur="500"/>
                                        <p:tgtEl>
                                          <p:spTgt spid="4597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9800"/>
                                        </p:tgtEl>
                                        <p:attrNameLst>
                                          <p:attrName>style.visibility</p:attrName>
                                        </p:attrNameLst>
                                      </p:cBhvr>
                                      <p:to>
                                        <p:strVal val="visible"/>
                                      </p:to>
                                    </p:set>
                                    <p:animEffect transition="in" filter="blinds(horizontal)">
                                      <p:cBhvr>
                                        <p:cTn id="24" dur="500"/>
                                        <p:tgtEl>
                                          <p:spTgt spid="4598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9799"/>
                                        </p:tgtEl>
                                        <p:attrNameLst>
                                          <p:attrName>style.visibility</p:attrName>
                                        </p:attrNameLst>
                                      </p:cBhvr>
                                      <p:to>
                                        <p:strVal val="visible"/>
                                      </p:to>
                                    </p:set>
                                    <p:anim calcmode="lin" valueType="num">
                                      <p:cBhvr additive="base">
                                        <p:cTn id="29" dur="500" fill="hold"/>
                                        <p:tgtEl>
                                          <p:spTgt spid="459799"/>
                                        </p:tgtEl>
                                        <p:attrNameLst>
                                          <p:attrName>ppt_x</p:attrName>
                                        </p:attrNameLst>
                                      </p:cBhvr>
                                      <p:tavLst>
                                        <p:tav tm="0">
                                          <p:val>
                                            <p:strVal val="0-#ppt_w/2"/>
                                          </p:val>
                                        </p:tav>
                                        <p:tav tm="100000">
                                          <p:val>
                                            <p:strVal val="#ppt_x"/>
                                          </p:val>
                                        </p:tav>
                                      </p:tavLst>
                                    </p:anim>
                                    <p:anim calcmode="lin" valueType="num">
                                      <p:cBhvr additive="base">
                                        <p:cTn id="30" dur="500" fill="hold"/>
                                        <p:tgtEl>
                                          <p:spTgt spid="45979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59801"/>
                                        </p:tgtEl>
                                        <p:attrNameLst>
                                          <p:attrName>style.visibility</p:attrName>
                                        </p:attrNameLst>
                                      </p:cBhvr>
                                      <p:to>
                                        <p:strVal val="visible"/>
                                      </p:to>
                                    </p:set>
                                    <p:anim calcmode="lin" valueType="num">
                                      <p:cBhvr>
                                        <p:cTn id="35" dur="500" fill="hold"/>
                                        <p:tgtEl>
                                          <p:spTgt spid="459801"/>
                                        </p:tgtEl>
                                        <p:attrNameLst>
                                          <p:attrName>ppt_w</p:attrName>
                                        </p:attrNameLst>
                                      </p:cBhvr>
                                      <p:tavLst>
                                        <p:tav tm="0">
                                          <p:val>
                                            <p:fltVal val="0"/>
                                          </p:val>
                                        </p:tav>
                                        <p:tav tm="100000">
                                          <p:val>
                                            <p:strVal val="#ppt_w"/>
                                          </p:val>
                                        </p:tav>
                                      </p:tavLst>
                                    </p:anim>
                                    <p:anim calcmode="lin" valueType="num">
                                      <p:cBhvr>
                                        <p:cTn id="36" dur="500" fill="hold"/>
                                        <p:tgtEl>
                                          <p:spTgt spid="4598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autoUpdateAnimBg="0"/>
      <p:bldP spid="459780" grpId="0" animBg="1"/>
      <p:bldP spid="459799" grpId="0" animBg="1" autoUpdateAnimBg="0"/>
      <p:bldP spid="45980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72F38F7-DF05-4856-83F0-417FD6BDDE5D}" type="slidenum">
              <a:rPr lang="ko-KR" altLang="en-US" sz="1600" smtClean="0">
                <a:solidFill>
                  <a:schemeClr val="accent2"/>
                </a:solidFill>
                <a:latin typeface="Verdana" pitchFamily="34" charset="0"/>
                <a:ea typeface="Gulim" pitchFamily="34" charset="-127"/>
              </a:rPr>
              <a:pPr/>
              <a:t>76</a:t>
            </a:fld>
            <a:endParaRPr lang="en-US" altLang="ko-KR" sz="1600" smtClean="0">
              <a:solidFill>
                <a:schemeClr val="accent2"/>
              </a:solidFill>
              <a:latin typeface="Verdana" pitchFamily="34" charset="0"/>
              <a:ea typeface="Gulim" pitchFamily="34" charset="-127"/>
            </a:endParaRPr>
          </a:p>
        </p:txBody>
      </p:sp>
      <p:sp>
        <p:nvSpPr>
          <p:cNvPr id="88067" name="Rectangle 2"/>
          <p:cNvSpPr>
            <a:spLocks noGrp="1" noChangeArrowheads="1"/>
          </p:cNvSpPr>
          <p:nvPr>
            <p:ph type="title"/>
          </p:nvPr>
        </p:nvSpPr>
        <p:spPr>
          <a:xfrm>
            <a:off x="1660525" y="260350"/>
            <a:ext cx="7772400" cy="677863"/>
          </a:xfrm>
        </p:spPr>
        <p:txBody>
          <a:bodyPr/>
          <a:lstStyle/>
          <a:p>
            <a:r>
              <a:rPr lang="zh-CN" altLang="en-US" smtClean="0">
                <a:solidFill>
                  <a:srgbClr val="FFCC00"/>
                </a:solidFill>
                <a:latin typeface="Arial" charset="0"/>
                <a:ea typeface="黑体" pitchFamily="49" charset="-122"/>
              </a:rPr>
              <a:t>非阻塞</a:t>
            </a:r>
            <a:r>
              <a:rPr lang="zh-CN" altLang="zh-CN" smtClean="0">
                <a:solidFill>
                  <a:srgbClr val="FFCC00"/>
                </a:solidFill>
                <a:latin typeface="Arial" charset="0"/>
                <a:ea typeface="黑体" pitchFamily="49" charset="-122"/>
              </a:rPr>
              <a:t>赋值与</a:t>
            </a:r>
            <a:r>
              <a:rPr lang="zh-CN" altLang="en-US" smtClean="0">
                <a:solidFill>
                  <a:srgbClr val="FFCC00"/>
                </a:solidFill>
                <a:latin typeface="Arial" charset="0"/>
                <a:ea typeface="黑体" pitchFamily="49" charset="-122"/>
              </a:rPr>
              <a:t>阻塞</a:t>
            </a:r>
            <a:r>
              <a:rPr lang="zh-CN" altLang="zh-CN" smtClean="0">
                <a:solidFill>
                  <a:srgbClr val="FFCC00"/>
                </a:solidFill>
                <a:latin typeface="Arial" charset="0"/>
                <a:ea typeface="黑体" pitchFamily="49" charset="-122"/>
              </a:rPr>
              <a:t>赋值方式的主要区别</a:t>
            </a:r>
            <a:endParaRPr lang="zh-CN" altLang="en-US" smtClean="0">
              <a:solidFill>
                <a:srgbClr val="FFCC00"/>
              </a:solidFill>
              <a:latin typeface="Arial" charset="0"/>
              <a:ea typeface="黑体" pitchFamily="49" charset="-122"/>
            </a:endParaRPr>
          </a:p>
        </p:txBody>
      </p:sp>
      <p:sp>
        <p:nvSpPr>
          <p:cNvPr id="461827" name="Rectangle 3"/>
          <p:cNvSpPr>
            <a:spLocks noGrp="1" noChangeArrowheads="1"/>
          </p:cNvSpPr>
          <p:nvPr>
            <p:ph type="body" idx="1"/>
          </p:nvPr>
        </p:nvSpPr>
        <p:spPr>
          <a:xfrm>
            <a:off x="476250" y="1290638"/>
            <a:ext cx="8189913" cy="3895725"/>
          </a:xfrm>
          <a:solidFill>
            <a:srgbClr val="FFFFCC"/>
          </a:solidFill>
          <a:effectLst>
            <a:prstShdw prst="shdw13" dist="53882" dir="13500000">
              <a:srgbClr val="808080">
                <a:alpha val="50000"/>
              </a:srgbClr>
            </a:prstShdw>
          </a:effectLst>
        </p:spPr>
        <p:txBody>
          <a:bodyPr/>
          <a:lstStyle/>
          <a:p>
            <a:pPr lvl="1" algn="just">
              <a:lnSpc>
                <a:spcPct val="110000"/>
              </a:lnSpc>
              <a:spcBef>
                <a:spcPct val="0"/>
              </a:spcBef>
            </a:pPr>
            <a:r>
              <a:rPr lang="zh-CN" altLang="en-US" smtClean="0">
                <a:solidFill>
                  <a:srgbClr val="CC0066"/>
                </a:solidFill>
                <a:latin typeface="Arial" charset="0"/>
                <a:ea typeface="楷体_GB2312" pitchFamily="49" charset="-122"/>
              </a:rPr>
              <a:t>非阻塞</a:t>
            </a:r>
            <a:r>
              <a:rPr lang="zh-CN" altLang="en-US" smtClean="0">
                <a:latin typeface="Arial" charset="0"/>
                <a:ea typeface="楷体_GB2312" pitchFamily="49" charset="-122"/>
              </a:rPr>
              <a:t>（</a:t>
            </a:r>
            <a:r>
              <a:rPr lang="zh-CN" altLang="zh-CN" smtClean="0">
                <a:latin typeface="Arial" charset="0"/>
                <a:ea typeface="楷体_GB2312" pitchFamily="49" charset="-122"/>
              </a:rPr>
              <a:t>non-blocking)赋值方式 ( b&lt;= a)</a:t>
            </a:r>
            <a:endParaRPr lang="zh-CN" altLang="en-US" smtClean="0">
              <a:latin typeface="Arial" charset="0"/>
              <a:ea typeface="楷体_GB2312" pitchFamily="49" charset="-122"/>
            </a:endParaRPr>
          </a:p>
          <a:p>
            <a:pPr lvl="2">
              <a:lnSpc>
                <a:spcPct val="80000"/>
              </a:lnSpc>
            </a:pPr>
            <a:r>
              <a:rPr lang="zh-CN" altLang="zh-CN" sz="2200" smtClean="0">
                <a:latin typeface="Arial" charset="0"/>
                <a:ea typeface="楷体_GB2312" pitchFamily="49" charset="-122"/>
              </a:rPr>
              <a:t>b的值被赋成新值a的操作, 并不是立刻完成的，而是在块结束时才完成；</a:t>
            </a:r>
            <a:endParaRPr lang="zh-CN" altLang="en-US" sz="2200" smtClean="0">
              <a:latin typeface="Arial" charset="0"/>
              <a:ea typeface="楷体_GB2312" pitchFamily="49" charset="-122"/>
            </a:endParaRPr>
          </a:p>
          <a:p>
            <a:pPr lvl="2">
              <a:lnSpc>
                <a:spcPct val="80000"/>
              </a:lnSpc>
            </a:pPr>
            <a:r>
              <a:rPr lang="zh-CN" altLang="en-US" sz="2200" smtClean="0">
                <a:latin typeface="Arial" charset="0"/>
                <a:ea typeface="楷体_GB2312" pitchFamily="49" charset="-122"/>
              </a:rPr>
              <a:t>块内的多条</a:t>
            </a:r>
            <a:r>
              <a:rPr lang="zh-CN" altLang="zh-CN" sz="2200" smtClean="0">
                <a:latin typeface="Arial" charset="0"/>
                <a:ea typeface="楷体_GB2312" pitchFamily="49" charset="-122"/>
              </a:rPr>
              <a:t>赋值语句在块结束时同时赋值；</a:t>
            </a:r>
            <a:endParaRPr lang="zh-CN" altLang="en-US" sz="2200" smtClean="0">
              <a:latin typeface="Arial" charset="0"/>
              <a:ea typeface="楷体_GB2312" pitchFamily="49" charset="-122"/>
            </a:endParaRPr>
          </a:p>
          <a:p>
            <a:pPr lvl="2">
              <a:lnSpc>
                <a:spcPct val="80000"/>
              </a:lnSpc>
            </a:pPr>
            <a:r>
              <a:rPr lang="zh-CN" altLang="en-US" sz="2200" smtClean="0">
                <a:latin typeface="Arial" charset="0"/>
                <a:ea typeface="楷体_GB2312" pitchFamily="49" charset="-122"/>
              </a:rPr>
              <a:t>多条非阻塞赋值语句</a:t>
            </a:r>
            <a:r>
              <a:rPr lang="zh-CN" altLang="en-US" sz="2200" smtClean="0">
                <a:solidFill>
                  <a:srgbClr val="CC0066"/>
                </a:solidFill>
                <a:latin typeface="Arial" charset="0"/>
                <a:ea typeface="楷体_GB2312" pitchFamily="49" charset="-122"/>
              </a:rPr>
              <a:t>并行</a:t>
            </a:r>
            <a:r>
              <a:rPr lang="zh-CN" altLang="en-US" sz="2200" smtClean="0">
                <a:latin typeface="Arial" charset="0"/>
                <a:ea typeface="楷体_GB2312" pitchFamily="49" charset="-122"/>
              </a:rPr>
              <a:t>执行；</a:t>
            </a:r>
          </a:p>
          <a:p>
            <a:pPr lvl="2">
              <a:lnSpc>
                <a:spcPct val="80000"/>
              </a:lnSpc>
            </a:pPr>
            <a:r>
              <a:rPr lang="zh-CN" altLang="zh-CN" sz="2200" smtClean="0">
                <a:solidFill>
                  <a:srgbClr val="CC3300"/>
                </a:solidFill>
                <a:latin typeface="Arial" charset="0"/>
                <a:ea typeface="楷体_GB2312" pitchFamily="49" charset="-122"/>
              </a:rPr>
              <a:t>硬件有对应的电路</a:t>
            </a:r>
            <a:r>
              <a:rPr lang="zh-CN" altLang="zh-CN" sz="2200" smtClean="0">
                <a:latin typeface="Arial" charset="0"/>
                <a:ea typeface="楷体_GB2312" pitchFamily="49" charset="-122"/>
              </a:rPr>
              <a:t>。</a:t>
            </a:r>
          </a:p>
          <a:p>
            <a:pPr lvl="1">
              <a:lnSpc>
                <a:spcPct val="80000"/>
              </a:lnSpc>
            </a:pPr>
            <a:r>
              <a:rPr lang="zh-CN" altLang="en-US" smtClean="0">
                <a:solidFill>
                  <a:srgbClr val="CC0066"/>
                </a:solidFill>
                <a:latin typeface="Arial" charset="0"/>
                <a:ea typeface="楷体_GB2312" pitchFamily="49" charset="-122"/>
              </a:rPr>
              <a:t>阻塞</a:t>
            </a:r>
            <a:r>
              <a:rPr lang="zh-CN" altLang="en-US" smtClean="0">
                <a:latin typeface="Arial" charset="0"/>
                <a:ea typeface="楷体_GB2312" pitchFamily="49" charset="-122"/>
              </a:rPr>
              <a:t>（</a:t>
            </a:r>
            <a:r>
              <a:rPr lang="zh-CN" altLang="zh-CN" smtClean="0">
                <a:latin typeface="Arial" charset="0"/>
                <a:ea typeface="楷体_GB2312" pitchFamily="49" charset="-122"/>
              </a:rPr>
              <a:t>blocking)赋值方式 ( b = a)</a:t>
            </a:r>
            <a:endParaRPr lang="zh-CN" altLang="en-US" smtClean="0">
              <a:latin typeface="Arial" charset="0"/>
              <a:ea typeface="楷体_GB2312" pitchFamily="49" charset="-122"/>
            </a:endParaRPr>
          </a:p>
          <a:p>
            <a:pPr lvl="2">
              <a:lnSpc>
                <a:spcPct val="80000"/>
              </a:lnSpc>
            </a:pPr>
            <a:r>
              <a:rPr lang="zh-CN" altLang="zh-CN" sz="2200" smtClean="0">
                <a:latin typeface="Arial" charset="0"/>
                <a:ea typeface="楷体_GB2312" pitchFamily="49" charset="-122"/>
              </a:rPr>
              <a:t>b的值立刻被赋成新值a；</a:t>
            </a:r>
            <a:endParaRPr lang="zh-CN" altLang="en-US" sz="2200" smtClean="0">
              <a:latin typeface="Arial" charset="0"/>
              <a:ea typeface="楷体_GB2312" pitchFamily="49" charset="-122"/>
            </a:endParaRPr>
          </a:p>
          <a:p>
            <a:pPr lvl="2">
              <a:lnSpc>
                <a:spcPct val="80000"/>
              </a:lnSpc>
            </a:pPr>
            <a:r>
              <a:rPr lang="zh-CN" altLang="zh-CN" sz="2200" smtClean="0">
                <a:latin typeface="Arial" charset="0"/>
                <a:ea typeface="楷体_GB2312" pitchFamily="49" charset="-122"/>
              </a:rPr>
              <a:t>完成该赋值语句后才能执行下一句的操作；</a:t>
            </a:r>
            <a:endParaRPr lang="zh-CN" altLang="en-US" sz="2200" smtClean="0">
              <a:latin typeface="Arial" charset="0"/>
              <a:ea typeface="楷体_GB2312" pitchFamily="49" charset="-122"/>
            </a:endParaRPr>
          </a:p>
          <a:p>
            <a:pPr lvl="2">
              <a:lnSpc>
                <a:spcPct val="80000"/>
              </a:lnSpc>
            </a:pPr>
            <a:r>
              <a:rPr lang="zh-CN" altLang="en-US" sz="2200" smtClean="0">
                <a:latin typeface="Arial" charset="0"/>
                <a:ea typeface="楷体_GB2312" pitchFamily="49" charset="-122"/>
              </a:rPr>
              <a:t>多条阻塞赋值语句</a:t>
            </a:r>
            <a:r>
              <a:rPr lang="zh-CN" altLang="en-US" smtClean="0">
                <a:solidFill>
                  <a:srgbClr val="CC0066"/>
                </a:solidFill>
                <a:latin typeface="Arial" charset="0"/>
                <a:ea typeface="楷体_GB2312" pitchFamily="49" charset="-122"/>
              </a:rPr>
              <a:t>顺序</a:t>
            </a:r>
            <a:r>
              <a:rPr lang="zh-CN" altLang="en-US" sz="2200" smtClean="0">
                <a:latin typeface="Arial" charset="0"/>
                <a:ea typeface="楷体_GB2312" pitchFamily="49" charset="-122"/>
              </a:rPr>
              <a:t>执行；</a:t>
            </a:r>
          </a:p>
          <a:p>
            <a:pPr lvl="2">
              <a:lnSpc>
                <a:spcPct val="80000"/>
              </a:lnSpc>
            </a:pPr>
            <a:r>
              <a:rPr lang="zh-CN" altLang="zh-CN" sz="2200" smtClean="0">
                <a:latin typeface="Arial" charset="0"/>
                <a:ea typeface="楷体_GB2312" pitchFamily="49" charset="-122"/>
              </a:rPr>
              <a:t>硬件没有对应的电路，因而综合结果未知。</a:t>
            </a:r>
            <a:endParaRPr lang="zh-CN" altLang="en-US" sz="2200" smtClean="0">
              <a:latin typeface="Arial" charset="0"/>
              <a:ea typeface="楷体_GB2312" pitchFamily="49" charset="-122"/>
            </a:endParaRPr>
          </a:p>
        </p:txBody>
      </p:sp>
      <p:sp>
        <p:nvSpPr>
          <p:cNvPr id="461829" name="AutoShape 5"/>
          <p:cNvSpPr>
            <a:spLocks noChangeArrowheads="1"/>
          </p:cNvSpPr>
          <p:nvPr/>
        </p:nvSpPr>
        <p:spPr bwMode="auto">
          <a:xfrm>
            <a:off x="1530350" y="5262563"/>
            <a:ext cx="6134100" cy="10842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marL="280988" indent="-280988" eaLnBrk="1" hangingPunct="1">
              <a:spcBef>
                <a:spcPct val="0"/>
              </a:spcBef>
              <a:buClr>
                <a:srgbClr val="FF0066"/>
              </a:buClr>
              <a:buSzPct val="80000"/>
              <a:buFont typeface="Wingdings" pitchFamily="2" charset="2"/>
              <a:buNone/>
            </a:pPr>
            <a:r>
              <a:rPr kumimoji="1" lang="zh-CN" altLang="zh-CN" sz="2200">
                <a:solidFill>
                  <a:schemeClr val="tx2"/>
                </a:solidFill>
                <a:latin typeface="楷体_GB2312" pitchFamily="49" charset="-122"/>
                <a:ea typeface="楷体_GB2312" pitchFamily="49" charset="-122"/>
              </a:rPr>
              <a:t>建议在初学时只使用一种方式，不要混用！</a:t>
            </a:r>
            <a:endParaRPr kumimoji="1" lang="zh-CN" altLang="en-US" sz="2200">
              <a:solidFill>
                <a:schemeClr val="tx2"/>
              </a:solidFill>
              <a:latin typeface="楷体_GB2312" pitchFamily="49" charset="-122"/>
              <a:ea typeface="楷体_GB2312" pitchFamily="49" charset="-122"/>
            </a:endParaRPr>
          </a:p>
          <a:p>
            <a:pPr marL="280988" indent="-280988" eaLnBrk="1" hangingPunct="1">
              <a:spcBef>
                <a:spcPct val="0"/>
              </a:spcBef>
              <a:buClr>
                <a:srgbClr val="FF0066"/>
              </a:buClr>
              <a:buSzPct val="80000"/>
              <a:buFont typeface="Wingdings" pitchFamily="2" charset="2"/>
              <a:buNone/>
            </a:pPr>
            <a:r>
              <a:rPr kumimoji="1" lang="zh-CN" altLang="zh-CN" sz="2200">
                <a:solidFill>
                  <a:schemeClr val="tx2"/>
                </a:solidFill>
                <a:latin typeface="楷体_GB2312" pitchFamily="49" charset="-122"/>
                <a:ea typeface="楷体_GB2312" pitchFamily="49" charset="-122"/>
              </a:rPr>
              <a:t>建议在可综合风格的模块中使用</a:t>
            </a:r>
            <a:r>
              <a:rPr kumimoji="1" lang="zh-CN" altLang="en-US" sz="2200">
                <a:solidFill>
                  <a:srgbClr val="CC0066"/>
                </a:solidFill>
                <a:latin typeface="楷体_GB2312" pitchFamily="49" charset="-122"/>
                <a:ea typeface="楷体_GB2312" pitchFamily="49" charset="-122"/>
              </a:rPr>
              <a:t>非阻塞</a:t>
            </a:r>
            <a:r>
              <a:rPr kumimoji="1" lang="zh-CN" altLang="zh-CN" sz="2200">
                <a:solidFill>
                  <a:schemeClr val="tx2"/>
                </a:solidFill>
                <a:latin typeface="楷体_GB2312" pitchFamily="49" charset="-122"/>
                <a:ea typeface="楷体_GB2312" pitchFamily="49" charset="-122"/>
              </a:rPr>
              <a:t>赋值！</a:t>
            </a:r>
            <a:endParaRPr kumimoji="1" lang="zh-CN" altLang="en-US" sz="2200">
              <a:solidFill>
                <a:schemeClr val="tx2"/>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1827">
                                            <p:bg/>
                                          </p:spTgt>
                                        </p:tgtEl>
                                        <p:attrNameLst>
                                          <p:attrName>style.visibility</p:attrName>
                                        </p:attrNameLst>
                                      </p:cBhvr>
                                      <p:to>
                                        <p:strVal val="visible"/>
                                      </p:to>
                                    </p:set>
                                    <p:anim calcmode="lin" valueType="num">
                                      <p:cBhvr additive="base">
                                        <p:cTn id="7" dur="500" fill="hold"/>
                                        <p:tgtEl>
                                          <p:spTgt spid="461827">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61827">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1827">
                                            <p:txEl>
                                              <p:pRg st="0" end="0"/>
                                            </p:txEl>
                                          </p:spTgt>
                                        </p:tgtEl>
                                        <p:attrNameLst>
                                          <p:attrName>style.visibility</p:attrName>
                                        </p:attrNameLst>
                                      </p:cBhvr>
                                      <p:to>
                                        <p:strVal val="visible"/>
                                      </p:to>
                                    </p:set>
                                    <p:anim calcmode="lin" valueType="num">
                                      <p:cBhvr additive="base">
                                        <p:cTn id="13" dur="500" fill="hold"/>
                                        <p:tgtEl>
                                          <p:spTgt spid="4618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182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61827">
                                            <p:txEl>
                                              <p:pRg st="1" end="1"/>
                                            </p:txEl>
                                          </p:spTgt>
                                        </p:tgtEl>
                                        <p:attrNameLst>
                                          <p:attrName>style.visibility</p:attrName>
                                        </p:attrNameLst>
                                      </p:cBhvr>
                                      <p:to>
                                        <p:strVal val="visible"/>
                                      </p:to>
                                    </p:set>
                                    <p:anim calcmode="lin" valueType="num">
                                      <p:cBhvr additive="base">
                                        <p:cTn id="17" dur="500" fill="hold"/>
                                        <p:tgtEl>
                                          <p:spTgt spid="46182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182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61827">
                                            <p:txEl>
                                              <p:pRg st="2" end="2"/>
                                            </p:txEl>
                                          </p:spTgt>
                                        </p:tgtEl>
                                        <p:attrNameLst>
                                          <p:attrName>style.visibility</p:attrName>
                                        </p:attrNameLst>
                                      </p:cBhvr>
                                      <p:to>
                                        <p:strVal val="visible"/>
                                      </p:to>
                                    </p:set>
                                    <p:anim calcmode="lin" valueType="num">
                                      <p:cBhvr additive="base">
                                        <p:cTn id="21" dur="500" fill="hold"/>
                                        <p:tgtEl>
                                          <p:spTgt spid="46182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6182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61827">
                                            <p:txEl>
                                              <p:pRg st="3" end="3"/>
                                            </p:txEl>
                                          </p:spTgt>
                                        </p:tgtEl>
                                        <p:attrNameLst>
                                          <p:attrName>style.visibility</p:attrName>
                                        </p:attrNameLst>
                                      </p:cBhvr>
                                      <p:to>
                                        <p:strVal val="visible"/>
                                      </p:to>
                                    </p:set>
                                    <p:anim calcmode="lin" valueType="num">
                                      <p:cBhvr additive="base">
                                        <p:cTn id="25" dur="500" fill="hold"/>
                                        <p:tgtEl>
                                          <p:spTgt spid="461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182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61827">
                                            <p:txEl>
                                              <p:pRg st="4" end="4"/>
                                            </p:txEl>
                                          </p:spTgt>
                                        </p:tgtEl>
                                        <p:attrNameLst>
                                          <p:attrName>style.visibility</p:attrName>
                                        </p:attrNameLst>
                                      </p:cBhvr>
                                      <p:to>
                                        <p:strVal val="visible"/>
                                      </p:to>
                                    </p:set>
                                    <p:anim calcmode="lin" valueType="num">
                                      <p:cBhvr additive="base">
                                        <p:cTn id="29" dur="500" fill="hold"/>
                                        <p:tgtEl>
                                          <p:spTgt spid="46182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61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61827">
                                            <p:txEl>
                                              <p:pRg st="5" end="5"/>
                                            </p:txEl>
                                          </p:spTgt>
                                        </p:tgtEl>
                                        <p:attrNameLst>
                                          <p:attrName>style.visibility</p:attrName>
                                        </p:attrNameLst>
                                      </p:cBhvr>
                                      <p:to>
                                        <p:strVal val="visible"/>
                                      </p:to>
                                    </p:set>
                                    <p:anim calcmode="lin" valueType="num">
                                      <p:cBhvr additive="base">
                                        <p:cTn id="35" dur="500" fill="hold"/>
                                        <p:tgtEl>
                                          <p:spTgt spid="46182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61827">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61827">
                                            <p:txEl>
                                              <p:pRg st="6" end="6"/>
                                            </p:txEl>
                                          </p:spTgt>
                                        </p:tgtEl>
                                        <p:attrNameLst>
                                          <p:attrName>style.visibility</p:attrName>
                                        </p:attrNameLst>
                                      </p:cBhvr>
                                      <p:to>
                                        <p:strVal val="visible"/>
                                      </p:to>
                                    </p:set>
                                    <p:anim calcmode="lin" valueType="num">
                                      <p:cBhvr additive="base">
                                        <p:cTn id="39" dur="500" fill="hold"/>
                                        <p:tgtEl>
                                          <p:spTgt spid="46182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6182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61827">
                                            <p:txEl>
                                              <p:pRg st="7" end="7"/>
                                            </p:txEl>
                                          </p:spTgt>
                                        </p:tgtEl>
                                        <p:attrNameLst>
                                          <p:attrName>style.visibility</p:attrName>
                                        </p:attrNameLst>
                                      </p:cBhvr>
                                      <p:to>
                                        <p:strVal val="visible"/>
                                      </p:to>
                                    </p:set>
                                    <p:anim calcmode="lin" valueType="num">
                                      <p:cBhvr additive="base">
                                        <p:cTn id="43" dur="500" fill="hold"/>
                                        <p:tgtEl>
                                          <p:spTgt spid="46182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61827">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61827">
                                            <p:txEl>
                                              <p:pRg st="8" end="8"/>
                                            </p:txEl>
                                          </p:spTgt>
                                        </p:tgtEl>
                                        <p:attrNameLst>
                                          <p:attrName>style.visibility</p:attrName>
                                        </p:attrNameLst>
                                      </p:cBhvr>
                                      <p:to>
                                        <p:strVal val="visible"/>
                                      </p:to>
                                    </p:set>
                                    <p:anim calcmode="lin" valueType="num">
                                      <p:cBhvr additive="base">
                                        <p:cTn id="47" dur="500" fill="hold"/>
                                        <p:tgtEl>
                                          <p:spTgt spid="461827">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61827">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61827">
                                            <p:txEl>
                                              <p:pRg st="9" end="9"/>
                                            </p:txEl>
                                          </p:spTgt>
                                        </p:tgtEl>
                                        <p:attrNameLst>
                                          <p:attrName>style.visibility</p:attrName>
                                        </p:attrNameLst>
                                      </p:cBhvr>
                                      <p:to>
                                        <p:strVal val="visible"/>
                                      </p:to>
                                    </p:set>
                                    <p:anim calcmode="lin" valueType="num">
                                      <p:cBhvr additive="base">
                                        <p:cTn id="51" dur="500" fill="hold"/>
                                        <p:tgtEl>
                                          <p:spTgt spid="461827">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6182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61829"/>
                                        </p:tgtEl>
                                        <p:attrNameLst>
                                          <p:attrName>style.visibility</p:attrName>
                                        </p:attrNameLst>
                                      </p:cBhvr>
                                      <p:to>
                                        <p:strVal val="visible"/>
                                      </p:to>
                                    </p:set>
                                    <p:animEffect transition="in" filter="barn(outVertical)">
                                      <p:cBhvr>
                                        <p:cTn id="57" dur="500"/>
                                        <p:tgtEl>
                                          <p:spTgt spid="461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bldLvl="2" animBg="1" autoUpdateAnimBg="0"/>
      <p:bldP spid="46182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6D98DE7-D33C-4E0C-8CF5-B3E24AF1863B}" type="slidenum">
              <a:rPr lang="ko-KR" altLang="en-US" sz="1600" smtClean="0">
                <a:solidFill>
                  <a:schemeClr val="accent2"/>
                </a:solidFill>
                <a:latin typeface="Verdana" pitchFamily="34" charset="0"/>
                <a:ea typeface="Gulim" pitchFamily="34" charset="-127"/>
              </a:rPr>
              <a:pPr/>
              <a:t>77</a:t>
            </a:fld>
            <a:endParaRPr lang="en-US" altLang="ko-KR" sz="1600" smtClean="0">
              <a:solidFill>
                <a:schemeClr val="accent2"/>
              </a:solidFill>
              <a:latin typeface="Verdana" pitchFamily="34" charset="0"/>
              <a:ea typeface="Gulim" pitchFamily="34" charset="-127"/>
            </a:endParaRPr>
          </a:p>
        </p:txBody>
      </p:sp>
      <p:sp>
        <p:nvSpPr>
          <p:cNvPr id="463874" name="Rectangle 2"/>
          <p:cNvSpPr>
            <a:spLocks noGrp="1" noChangeArrowheads="1"/>
          </p:cNvSpPr>
          <p:nvPr>
            <p:ph type="title"/>
          </p:nvPr>
        </p:nvSpPr>
        <p:spPr>
          <a:xfrm>
            <a:off x="1768475" y="242888"/>
            <a:ext cx="7772400" cy="677862"/>
          </a:xfrm>
        </p:spPr>
        <p:txBody>
          <a:bodyPr/>
          <a:lstStyle/>
          <a:p>
            <a:r>
              <a:rPr lang="zh-CN" altLang="en-US" smtClean="0">
                <a:solidFill>
                  <a:srgbClr val="FFCC00"/>
                </a:solidFill>
                <a:latin typeface="Arial" charset="0"/>
                <a:ea typeface="黑体" pitchFamily="49" charset="-122"/>
              </a:rPr>
              <a:t>三、条件语句</a:t>
            </a:r>
          </a:p>
        </p:txBody>
      </p:sp>
      <p:sp>
        <p:nvSpPr>
          <p:cNvPr id="463876" name="AutoShape 4"/>
          <p:cNvSpPr>
            <a:spLocks noChangeArrowheads="1"/>
          </p:cNvSpPr>
          <p:nvPr/>
        </p:nvSpPr>
        <p:spPr bwMode="auto">
          <a:xfrm>
            <a:off x="3124200" y="2232025"/>
            <a:ext cx="1735138" cy="614363"/>
          </a:xfrm>
          <a:prstGeom prst="wedgeRoundRectCallout">
            <a:avLst>
              <a:gd name="adj1" fmla="val -107824"/>
              <a:gd name="adj2" fmla="val 71963"/>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1800">
                <a:latin typeface="楷体_GB2312" pitchFamily="49" charset="-122"/>
                <a:ea typeface="楷体_GB2312" pitchFamily="49" charset="-122"/>
              </a:rPr>
              <a:t>对于每个判定只有</a:t>
            </a:r>
            <a:r>
              <a:rPr lang="zh-CN" altLang="en-US" sz="1800">
                <a:solidFill>
                  <a:srgbClr val="CC3300"/>
                </a:solidFill>
                <a:latin typeface="楷体_GB2312" pitchFamily="49" charset="-122"/>
                <a:ea typeface="楷体_GB2312" pitchFamily="49" charset="-122"/>
              </a:rPr>
              <a:t>两</a:t>
            </a:r>
            <a:r>
              <a:rPr lang="zh-CN" altLang="en-US" sz="1800">
                <a:latin typeface="楷体_GB2312" pitchFamily="49" charset="-122"/>
                <a:ea typeface="楷体_GB2312" pitchFamily="49" charset="-122"/>
              </a:rPr>
              <a:t>个分支</a:t>
            </a:r>
            <a:endParaRPr kumimoji="1" lang="zh-CN" altLang="en-US" sz="1800">
              <a:latin typeface="楷体_GB2312" pitchFamily="49" charset="-122"/>
              <a:ea typeface="楷体_GB2312" pitchFamily="49" charset="-122"/>
            </a:endParaRPr>
          </a:p>
        </p:txBody>
      </p:sp>
      <p:sp>
        <p:nvSpPr>
          <p:cNvPr id="89093" name="AutoShape 5"/>
          <p:cNvSpPr>
            <a:spLocks noChangeArrowheads="1"/>
          </p:cNvSpPr>
          <p:nvPr/>
        </p:nvSpPr>
        <p:spPr bwMode="auto">
          <a:xfrm>
            <a:off x="1511300" y="1017588"/>
            <a:ext cx="6300788" cy="1173162"/>
          </a:xfrm>
          <a:prstGeom prst="horizontalScroll">
            <a:avLst>
              <a:gd name="adj" fmla="val 12500"/>
            </a:avLst>
          </a:prstGeom>
          <a:solidFill>
            <a:srgbClr val="FFCC99"/>
          </a:solidFill>
          <a:ln w="9525">
            <a:solidFill>
              <a:srgbClr val="CC6600"/>
            </a:solidFill>
            <a:round/>
            <a:headEnd/>
            <a:tailEnd/>
          </a:ln>
        </p:spPr>
        <p:txBody>
          <a:bodyPr anchor="ctr">
            <a:spAutoFit/>
          </a:bodyPr>
          <a:lstStyle/>
          <a:p>
            <a:pPr eaLnBrk="1" hangingPunct="1">
              <a:buClr>
                <a:srgbClr val="3333FF"/>
              </a:buClr>
              <a:buFont typeface="Wingdings" pitchFamily="2" charset="2"/>
              <a:buNone/>
            </a:pPr>
            <a:r>
              <a:rPr lang="zh-CN" altLang="zh-CN" sz="2200">
                <a:latin typeface="Arial" charset="0"/>
                <a:ea typeface="楷体_GB2312" pitchFamily="49" charset="-122"/>
              </a:rPr>
              <a:t>条件语句分为两种：</a:t>
            </a:r>
            <a:r>
              <a:rPr lang="en-US" altLang="zh-CN" sz="2200">
                <a:solidFill>
                  <a:srgbClr val="CC0000"/>
                </a:solidFill>
                <a:latin typeface="Arial" charset="0"/>
                <a:ea typeface="楷体_GB2312" pitchFamily="49" charset="-122"/>
              </a:rPr>
              <a:t>if-else</a:t>
            </a:r>
            <a:r>
              <a:rPr lang="zh-CN" altLang="zh-CN" sz="2200">
                <a:latin typeface="Arial" charset="0"/>
                <a:ea typeface="楷体_GB2312" pitchFamily="49" charset="-122"/>
              </a:rPr>
              <a:t>语句和</a:t>
            </a:r>
            <a:r>
              <a:rPr lang="en-US" altLang="zh-CN" sz="2200">
                <a:solidFill>
                  <a:srgbClr val="CC0000"/>
                </a:solidFill>
                <a:latin typeface="Arial" charset="0"/>
                <a:ea typeface="楷体_GB2312" pitchFamily="49" charset="-122"/>
              </a:rPr>
              <a:t>case</a:t>
            </a:r>
            <a:r>
              <a:rPr lang="zh-CN" altLang="zh-CN" sz="2200">
                <a:latin typeface="Arial" charset="0"/>
                <a:ea typeface="楷体_GB2312" pitchFamily="49" charset="-122"/>
              </a:rPr>
              <a:t>语句；</a:t>
            </a:r>
            <a:endParaRPr lang="zh-CN" altLang="en-US" sz="2200">
              <a:latin typeface="Arial" charset="0"/>
              <a:ea typeface="楷体_GB2312" pitchFamily="49" charset="-122"/>
            </a:endParaRPr>
          </a:p>
          <a:p>
            <a:pPr eaLnBrk="1" hangingPunct="1">
              <a:buClr>
                <a:srgbClr val="3333FF"/>
              </a:buClr>
              <a:buFont typeface="Wingdings" pitchFamily="2" charset="2"/>
              <a:buNone/>
            </a:pPr>
            <a:r>
              <a:rPr lang="zh-CN" altLang="en-US" sz="2200">
                <a:latin typeface="Arial" charset="0"/>
                <a:ea typeface="楷体_GB2312" pitchFamily="49" charset="-122"/>
              </a:rPr>
              <a:t>它们都是顺序语句，应放在“</a:t>
            </a:r>
            <a:r>
              <a:rPr lang="en-US" altLang="zh-CN" sz="2200">
                <a:solidFill>
                  <a:srgbClr val="CC0000"/>
                </a:solidFill>
                <a:latin typeface="Arial" charset="0"/>
                <a:ea typeface="楷体_GB2312" pitchFamily="49" charset="-122"/>
              </a:rPr>
              <a:t>always</a:t>
            </a:r>
            <a:r>
              <a:rPr lang="en-US" altLang="zh-CN" sz="2200">
                <a:latin typeface="Arial" charset="0"/>
                <a:ea typeface="楷体_GB2312" pitchFamily="49" charset="-122"/>
              </a:rPr>
              <a:t>”</a:t>
            </a:r>
            <a:r>
              <a:rPr lang="zh-CN" altLang="en-US" sz="2200">
                <a:latin typeface="Arial" charset="0"/>
                <a:ea typeface="楷体_GB2312" pitchFamily="49" charset="-122"/>
              </a:rPr>
              <a:t>块内！</a:t>
            </a:r>
          </a:p>
        </p:txBody>
      </p:sp>
      <p:sp>
        <p:nvSpPr>
          <p:cNvPr id="463878" name="Rectangle 6"/>
          <p:cNvSpPr>
            <a:spLocks noChangeArrowheads="1"/>
          </p:cNvSpPr>
          <p:nvPr/>
        </p:nvSpPr>
        <p:spPr bwMode="auto">
          <a:xfrm>
            <a:off x="647700" y="2852738"/>
            <a:ext cx="7958138" cy="3449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lnSpc>
                <a:spcPct val="100000"/>
              </a:lnSpc>
              <a:buClr>
                <a:schemeClr val="bg2"/>
              </a:buClr>
              <a:buFont typeface="Wingdings" pitchFamily="2" charset="2"/>
              <a:buNone/>
            </a:pPr>
            <a:r>
              <a:rPr lang="en-US" altLang="zh-CN">
                <a:solidFill>
                  <a:srgbClr val="CC3300"/>
                </a:solidFill>
                <a:latin typeface="Arial" charset="0"/>
              </a:rPr>
              <a:t>1</a:t>
            </a:r>
            <a:r>
              <a:rPr lang="zh-CN" altLang="en-US">
                <a:solidFill>
                  <a:srgbClr val="CC3300"/>
                </a:solidFill>
                <a:latin typeface="Arial" charset="0"/>
              </a:rPr>
              <a:t>、</a:t>
            </a:r>
            <a:r>
              <a:rPr lang="en-US" altLang="zh-CN">
                <a:solidFill>
                  <a:srgbClr val="CC3300"/>
                </a:solidFill>
                <a:latin typeface="Arial" charset="0"/>
              </a:rPr>
              <a:t> if-else</a:t>
            </a:r>
            <a:r>
              <a:rPr lang="zh-CN" altLang="en-US">
                <a:solidFill>
                  <a:srgbClr val="CC3300"/>
                </a:solidFill>
                <a:latin typeface="Arial" charset="0"/>
              </a:rPr>
              <a:t>语句</a:t>
            </a:r>
          </a:p>
          <a:p>
            <a:pPr marL="342900" indent="-342900">
              <a:spcBef>
                <a:spcPct val="0"/>
              </a:spcBef>
              <a:buClr>
                <a:schemeClr val="bg2"/>
              </a:buClr>
              <a:buFont typeface="Wingdings" pitchFamily="2" charset="2"/>
              <a:buChar char="v"/>
            </a:pPr>
            <a:r>
              <a:rPr lang="zh-CN" altLang="zh-CN" sz="2200">
                <a:latin typeface="Arial" charset="0"/>
              </a:rPr>
              <a:t>判定所给条件是否满足，根据判定的结果（真或假）决定执行给出的两种操作之一。</a:t>
            </a:r>
            <a:endParaRPr lang="zh-CN" altLang="en-US" sz="2200">
              <a:latin typeface="Arial" charset="0"/>
            </a:endParaRPr>
          </a:p>
          <a:p>
            <a:pPr marL="342900" indent="-342900">
              <a:spcBef>
                <a:spcPct val="0"/>
              </a:spcBef>
              <a:buClr>
                <a:schemeClr val="bg2"/>
              </a:buClr>
              <a:buFont typeface="Wingdings" pitchFamily="2" charset="2"/>
              <a:buChar char="v"/>
            </a:pPr>
            <a:r>
              <a:rPr lang="en-US" altLang="zh-CN" sz="2200">
                <a:latin typeface="Arial" charset="0"/>
              </a:rPr>
              <a:t>if-else</a:t>
            </a:r>
            <a:r>
              <a:rPr lang="zh-CN" altLang="en-US" sz="2200">
                <a:latin typeface="Arial" charset="0"/>
              </a:rPr>
              <a:t>语句有</a:t>
            </a:r>
            <a:r>
              <a:rPr lang="en-US" altLang="zh-CN" sz="2200">
                <a:solidFill>
                  <a:srgbClr val="CC0066"/>
                </a:solidFill>
                <a:latin typeface="Arial" charset="0"/>
              </a:rPr>
              <a:t>3</a:t>
            </a:r>
            <a:r>
              <a:rPr lang="zh-CN" altLang="en-US" sz="2200">
                <a:latin typeface="Arial" charset="0"/>
              </a:rPr>
              <a:t>种形式，格式与</a:t>
            </a:r>
            <a:r>
              <a:rPr lang="en-US" altLang="zh-CN" sz="2200">
                <a:latin typeface="Arial" charset="0"/>
              </a:rPr>
              <a:t>C</a:t>
            </a:r>
            <a:r>
              <a:rPr lang="zh-CN" altLang="en-US" sz="2200">
                <a:latin typeface="Arial" charset="0"/>
              </a:rPr>
              <a:t>语言中的</a:t>
            </a:r>
            <a:r>
              <a:rPr lang="en-US" altLang="zh-CN" sz="2200">
                <a:latin typeface="Arial" charset="0"/>
              </a:rPr>
              <a:t>if-else</a:t>
            </a:r>
            <a:r>
              <a:rPr lang="zh-CN" altLang="en-US" sz="2200">
                <a:latin typeface="Arial" charset="0"/>
              </a:rPr>
              <a:t>语句类似</a:t>
            </a:r>
          </a:p>
          <a:p>
            <a:pPr marL="742950" lvl="1" indent="-285750" algn="l">
              <a:lnSpc>
                <a:spcPct val="100000"/>
              </a:lnSpc>
              <a:buClr>
                <a:srgbClr val="006666"/>
              </a:buClr>
              <a:buSzPct val="110000"/>
              <a:buFont typeface="Wingdings" pitchFamily="2" charset="2"/>
              <a:buChar char="w"/>
            </a:pPr>
            <a:r>
              <a:rPr lang="zh-CN" altLang="en-US" sz="2000">
                <a:latin typeface="Arial" charset="0"/>
              </a:rPr>
              <a:t>其中“表达式”为逻辑表达式或关系表达式，或一位的变量。</a:t>
            </a:r>
          </a:p>
          <a:p>
            <a:pPr marL="742950" lvl="1" indent="-285750" algn="l">
              <a:lnSpc>
                <a:spcPct val="100000"/>
              </a:lnSpc>
              <a:buClr>
                <a:srgbClr val="006666"/>
              </a:buClr>
              <a:buSzPct val="110000"/>
              <a:buFont typeface="Wingdings" pitchFamily="2" charset="2"/>
              <a:buChar char="w"/>
            </a:pPr>
            <a:r>
              <a:rPr lang="zh-CN" altLang="en-US" sz="2000">
                <a:latin typeface="Arial" charset="0"/>
              </a:rPr>
              <a:t>若表达式的值为</a:t>
            </a:r>
            <a:r>
              <a:rPr lang="en-US" altLang="zh-CN" sz="2000">
                <a:latin typeface="Arial" charset="0"/>
              </a:rPr>
              <a:t>0</a:t>
            </a:r>
            <a:r>
              <a:rPr lang="zh-CN" altLang="en-US" sz="2000">
                <a:latin typeface="Arial" charset="0"/>
              </a:rPr>
              <a:t>、或</a:t>
            </a:r>
            <a:r>
              <a:rPr lang="en-US" altLang="zh-CN" sz="2000">
                <a:latin typeface="Arial" charset="0"/>
              </a:rPr>
              <a:t>x</a:t>
            </a:r>
            <a:r>
              <a:rPr lang="zh-CN" altLang="en-US" sz="2000">
                <a:latin typeface="Arial" charset="0"/>
              </a:rPr>
              <a:t>、或</a:t>
            </a:r>
            <a:r>
              <a:rPr lang="en-US" altLang="zh-CN" sz="2000">
                <a:latin typeface="Arial" charset="0"/>
              </a:rPr>
              <a:t>z</a:t>
            </a:r>
            <a:r>
              <a:rPr lang="zh-CN" altLang="en-US" sz="2000">
                <a:latin typeface="Arial" charset="0"/>
              </a:rPr>
              <a:t>，则</a:t>
            </a:r>
            <a:r>
              <a:rPr lang="zh-CN" altLang="zh-CN" sz="2000">
                <a:latin typeface="Arial" charset="0"/>
              </a:rPr>
              <a:t>判定的</a:t>
            </a:r>
            <a:r>
              <a:rPr lang="zh-CN" altLang="en-US" sz="2000">
                <a:latin typeface="Arial" charset="0"/>
              </a:rPr>
              <a:t>结果为“假”；若为</a:t>
            </a:r>
            <a:r>
              <a:rPr lang="en-US" altLang="zh-CN" sz="2000">
                <a:latin typeface="Arial" charset="0"/>
              </a:rPr>
              <a:t>1</a:t>
            </a:r>
            <a:r>
              <a:rPr lang="zh-CN" altLang="en-US" sz="2000">
                <a:latin typeface="Arial" charset="0"/>
              </a:rPr>
              <a:t>，则结果为“真”。</a:t>
            </a:r>
          </a:p>
          <a:p>
            <a:pPr marL="742950" lvl="1" indent="-285750" algn="l">
              <a:lnSpc>
                <a:spcPct val="100000"/>
              </a:lnSpc>
              <a:buClr>
                <a:srgbClr val="006666"/>
              </a:buClr>
              <a:buSzPct val="110000"/>
              <a:buFont typeface="Wingdings" pitchFamily="2" charset="2"/>
              <a:buChar char="w"/>
            </a:pPr>
            <a:r>
              <a:rPr lang="zh-CN" altLang="en-US" sz="2000">
                <a:latin typeface="Arial" charset="0"/>
              </a:rPr>
              <a:t>执行的</a:t>
            </a:r>
            <a:r>
              <a:rPr lang="zh-CN" altLang="zh-CN" sz="2000">
                <a:latin typeface="Arial" charset="0"/>
              </a:rPr>
              <a:t>语句可为单句，也可为多句；多句时一定要用“</a:t>
            </a:r>
            <a:r>
              <a:rPr lang="en-US" altLang="zh-CN" sz="2000">
                <a:latin typeface="Arial" charset="0"/>
              </a:rPr>
              <a:t>begin_end”</a:t>
            </a:r>
            <a:r>
              <a:rPr lang="zh-CN" altLang="en-US" sz="2000">
                <a:latin typeface="Arial" charset="0"/>
              </a:rPr>
              <a:t>语句括起来，形成一个复合块语句。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additive="base">
                                        <p:cTn id="7" dur="500" fill="hold"/>
                                        <p:tgtEl>
                                          <p:spTgt spid="463874"/>
                                        </p:tgtEl>
                                        <p:attrNameLst>
                                          <p:attrName>ppt_x</p:attrName>
                                        </p:attrNameLst>
                                      </p:cBhvr>
                                      <p:tavLst>
                                        <p:tav tm="0">
                                          <p:val>
                                            <p:strVal val="#ppt_x"/>
                                          </p:val>
                                        </p:tav>
                                        <p:tav tm="100000">
                                          <p:val>
                                            <p:strVal val="#ppt_x"/>
                                          </p:val>
                                        </p:tav>
                                      </p:tavLst>
                                    </p:anim>
                                    <p:anim calcmode="lin" valueType="num">
                                      <p:cBhvr additive="base">
                                        <p:cTn id="8" dur="500" fill="hold"/>
                                        <p:tgtEl>
                                          <p:spTgt spid="4638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3878"/>
                                        </p:tgtEl>
                                        <p:attrNameLst>
                                          <p:attrName>style.visibility</p:attrName>
                                        </p:attrNameLst>
                                      </p:cBhvr>
                                      <p:to>
                                        <p:strVal val="visible"/>
                                      </p:to>
                                    </p:set>
                                    <p:anim calcmode="lin" valueType="num">
                                      <p:cBhvr additive="base">
                                        <p:cTn id="13" dur="500" fill="hold"/>
                                        <p:tgtEl>
                                          <p:spTgt spid="463878"/>
                                        </p:tgtEl>
                                        <p:attrNameLst>
                                          <p:attrName>ppt_x</p:attrName>
                                        </p:attrNameLst>
                                      </p:cBhvr>
                                      <p:tavLst>
                                        <p:tav tm="0">
                                          <p:val>
                                            <p:strVal val="0-#ppt_w/2"/>
                                          </p:val>
                                        </p:tav>
                                        <p:tav tm="100000">
                                          <p:val>
                                            <p:strVal val="#ppt_x"/>
                                          </p:val>
                                        </p:tav>
                                      </p:tavLst>
                                    </p:anim>
                                    <p:anim calcmode="lin" valueType="num">
                                      <p:cBhvr additive="base">
                                        <p:cTn id="14" dur="500" fill="hold"/>
                                        <p:tgtEl>
                                          <p:spTgt spid="4638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3876"/>
                                        </p:tgtEl>
                                        <p:attrNameLst>
                                          <p:attrName>style.visibility</p:attrName>
                                        </p:attrNameLst>
                                      </p:cBhvr>
                                      <p:to>
                                        <p:strVal val="visible"/>
                                      </p:to>
                                    </p:set>
                                    <p:animEffect transition="in" filter="dissolve">
                                      <p:cBhvr>
                                        <p:cTn id="19" dur="500"/>
                                        <p:tgtEl>
                                          <p:spTgt spid="46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p:bldP spid="463876" grpId="0" animBg="1"/>
      <p:bldP spid="46387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811B63E-AB47-4DD2-A21A-5E1886006210}" type="slidenum">
              <a:rPr lang="ko-KR" altLang="en-US" sz="1600" smtClean="0">
                <a:solidFill>
                  <a:schemeClr val="accent2"/>
                </a:solidFill>
                <a:latin typeface="Verdana" pitchFamily="34" charset="0"/>
                <a:ea typeface="Gulim" pitchFamily="34" charset="-127"/>
              </a:rPr>
              <a:pPr/>
              <a:t>78</a:t>
            </a:fld>
            <a:endParaRPr lang="en-US" altLang="ko-KR" sz="1600" smtClean="0">
              <a:solidFill>
                <a:schemeClr val="accent2"/>
              </a:solidFill>
              <a:latin typeface="Verdana" pitchFamily="34" charset="0"/>
              <a:ea typeface="Gulim" pitchFamily="34" charset="-127"/>
            </a:endParaRPr>
          </a:p>
        </p:txBody>
      </p:sp>
      <p:sp>
        <p:nvSpPr>
          <p:cNvPr id="90115" name="Rectangle 2"/>
          <p:cNvSpPr>
            <a:spLocks noGrp="1" noChangeArrowheads="1"/>
          </p:cNvSpPr>
          <p:nvPr>
            <p:ph type="title"/>
          </p:nvPr>
        </p:nvSpPr>
        <p:spPr>
          <a:xfrm>
            <a:off x="1731963" y="257175"/>
            <a:ext cx="7772400" cy="677863"/>
          </a:xfrm>
        </p:spPr>
        <p:txBody>
          <a:bodyPr/>
          <a:lstStyle/>
          <a:p>
            <a:r>
              <a:rPr lang="en-US" altLang="zh-CN" smtClean="0">
                <a:solidFill>
                  <a:srgbClr val="FFCC00"/>
                </a:solidFill>
                <a:latin typeface="Arial" charset="0"/>
                <a:ea typeface="黑体" pitchFamily="49" charset="-122"/>
              </a:rPr>
              <a:t>if-else</a:t>
            </a:r>
            <a:r>
              <a:rPr lang="zh-CN" altLang="en-US" smtClean="0">
                <a:solidFill>
                  <a:srgbClr val="FFCC00"/>
                </a:solidFill>
                <a:latin typeface="Arial" charset="0"/>
                <a:ea typeface="黑体" pitchFamily="49" charset="-122"/>
              </a:rPr>
              <a:t>语句的表示方式</a:t>
            </a:r>
          </a:p>
        </p:txBody>
      </p:sp>
      <p:sp>
        <p:nvSpPr>
          <p:cNvPr id="465923" name="Rectangle 3"/>
          <p:cNvSpPr>
            <a:spLocks noGrp="1" noChangeArrowheads="1"/>
          </p:cNvSpPr>
          <p:nvPr>
            <p:ph type="body" idx="1"/>
          </p:nvPr>
        </p:nvSpPr>
        <p:spPr>
          <a:xfrm>
            <a:off x="600075" y="4822825"/>
            <a:ext cx="8328025" cy="1719263"/>
          </a:xfrm>
        </p:spPr>
        <p:txBody>
          <a:bodyPr/>
          <a:lstStyle/>
          <a:p>
            <a:pPr algn="just">
              <a:lnSpc>
                <a:spcPct val="110000"/>
              </a:lnSpc>
            </a:pPr>
            <a:r>
              <a:rPr lang="zh-CN" altLang="en-US" sz="2400" smtClean="0">
                <a:latin typeface="Arial" charset="0"/>
                <a:ea typeface="宋体" charset="-122"/>
              </a:rPr>
              <a:t>允许一定形式的表达式简写方式，如：</a:t>
            </a:r>
          </a:p>
          <a:p>
            <a:pPr lvl="1" algn="just">
              <a:lnSpc>
                <a:spcPct val="110000"/>
              </a:lnSpc>
              <a:spcBef>
                <a:spcPct val="10000"/>
              </a:spcBef>
            </a:pPr>
            <a:r>
              <a:rPr lang="en-US" altLang="zh-CN" sz="2200" smtClean="0">
                <a:latin typeface="Arial" charset="0"/>
                <a:ea typeface="宋体" charset="-122"/>
              </a:rPr>
              <a:t>if(expression) </a:t>
            </a:r>
            <a:r>
              <a:rPr lang="zh-CN" altLang="en-US" sz="2200" smtClean="0">
                <a:latin typeface="Arial" charset="0"/>
                <a:ea typeface="宋体" charset="-122"/>
              </a:rPr>
              <a:t>等同于</a:t>
            </a:r>
            <a:r>
              <a:rPr lang="en-US" altLang="zh-CN" sz="2200" smtClean="0">
                <a:latin typeface="Arial" charset="0"/>
                <a:ea typeface="宋体" charset="-122"/>
              </a:rPr>
              <a:t>if(expression = = 1) </a:t>
            </a:r>
          </a:p>
          <a:p>
            <a:pPr lvl="1" algn="just">
              <a:lnSpc>
                <a:spcPct val="110000"/>
              </a:lnSpc>
              <a:spcBef>
                <a:spcPct val="10000"/>
              </a:spcBef>
            </a:pPr>
            <a:r>
              <a:rPr lang="en-US" altLang="zh-CN" sz="2200" smtClean="0">
                <a:latin typeface="Arial" charset="0"/>
                <a:ea typeface="宋体" charset="-122"/>
              </a:rPr>
              <a:t>if(! expression) </a:t>
            </a:r>
            <a:r>
              <a:rPr lang="zh-CN" altLang="en-US" sz="2200" smtClean="0">
                <a:latin typeface="Arial" charset="0"/>
                <a:ea typeface="宋体" charset="-122"/>
              </a:rPr>
              <a:t>等同于</a:t>
            </a:r>
            <a:r>
              <a:rPr lang="en-US" altLang="zh-CN" sz="2200" smtClean="0">
                <a:latin typeface="Arial" charset="0"/>
                <a:ea typeface="宋体" charset="-122"/>
              </a:rPr>
              <a:t>if(expression ! = 1)</a:t>
            </a:r>
            <a:r>
              <a:rPr lang="en-US" altLang="zh-CN" smtClean="0">
                <a:latin typeface="Arial" charset="0"/>
                <a:ea typeface="宋体" charset="-122"/>
              </a:rPr>
              <a:t> </a:t>
            </a:r>
          </a:p>
        </p:txBody>
      </p:sp>
      <p:sp>
        <p:nvSpPr>
          <p:cNvPr id="465924" name="Text Box 4"/>
          <p:cNvSpPr txBox="1">
            <a:spLocks noChangeArrowheads="1"/>
          </p:cNvSpPr>
          <p:nvPr/>
        </p:nvSpPr>
        <p:spPr bwMode="auto">
          <a:xfrm>
            <a:off x="838200" y="1768475"/>
            <a:ext cx="2819400" cy="436563"/>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if </a:t>
            </a:r>
            <a:r>
              <a:rPr lang="en-US" altLang="zh-CN" sz="2000">
                <a:latin typeface="Arial" charset="0"/>
              </a:rPr>
              <a:t>(</a:t>
            </a:r>
            <a:r>
              <a:rPr lang="zh-CN" altLang="en-US" sz="2000">
                <a:latin typeface="Arial" charset="0"/>
              </a:rPr>
              <a:t>表达式</a:t>
            </a:r>
            <a:r>
              <a:rPr lang="en-US" altLang="zh-CN" sz="2000">
                <a:latin typeface="Arial" charset="0"/>
              </a:rPr>
              <a:t>) </a:t>
            </a:r>
            <a:r>
              <a:rPr lang="zh-CN" altLang="en-US" sz="2000">
                <a:latin typeface="Arial" charset="0"/>
              </a:rPr>
              <a:t>语句</a:t>
            </a:r>
            <a:r>
              <a:rPr lang="en-US" altLang="zh-CN" sz="2000">
                <a:latin typeface="Arial" charset="0"/>
              </a:rPr>
              <a:t>1</a:t>
            </a:r>
            <a:r>
              <a:rPr lang="zh-CN" altLang="en-US" sz="2000">
                <a:latin typeface="Arial" charset="0"/>
              </a:rPr>
              <a:t>；</a:t>
            </a:r>
          </a:p>
        </p:txBody>
      </p:sp>
      <p:sp>
        <p:nvSpPr>
          <p:cNvPr id="465925" name="Text Box 5"/>
          <p:cNvSpPr txBox="1">
            <a:spLocks noChangeArrowheads="1"/>
          </p:cNvSpPr>
          <p:nvPr/>
        </p:nvSpPr>
        <p:spPr bwMode="auto">
          <a:xfrm>
            <a:off x="914400" y="2806700"/>
            <a:ext cx="2895600" cy="771525"/>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if </a:t>
            </a:r>
            <a:r>
              <a:rPr lang="en-US" altLang="zh-CN" sz="2000">
                <a:latin typeface="Arial" charset="0"/>
              </a:rPr>
              <a:t>(</a:t>
            </a:r>
            <a:r>
              <a:rPr lang="zh-CN" altLang="en-US" sz="2000">
                <a:latin typeface="Arial" charset="0"/>
              </a:rPr>
              <a:t>表达式</a:t>
            </a:r>
            <a:r>
              <a:rPr lang="en-US" altLang="zh-CN" sz="2000">
                <a:latin typeface="Arial" charset="0"/>
              </a:rPr>
              <a:t>1) </a:t>
            </a:r>
            <a:r>
              <a:rPr lang="zh-CN" altLang="en-US" sz="2000">
                <a:latin typeface="Arial" charset="0"/>
              </a:rPr>
              <a:t>语句</a:t>
            </a:r>
            <a:r>
              <a:rPr lang="en-US" altLang="zh-CN" sz="2000">
                <a:latin typeface="Arial" charset="0"/>
              </a:rPr>
              <a:t>1</a:t>
            </a:r>
            <a:r>
              <a:rPr lang="zh-CN" altLang="en-US" sz="2000">
                <a:latin typeface="Arial" charset="0"/>
              </a:rPr>
              <a:t>；</a:t>
            </a:r>
          </a:p>
          <a:p>
            <a:pPr>
              <a:spcBef>
                <a:spcPct val="0"/>
              </a:spcBef>
              <a:buClrTx/>
              <a:buFontTx/>
              <a:buNone/>
            </a:pPr>
            <a:r>
              <a:rPr lang="en-US" altLang="zh-CN" sz="2000">
                <a:solidFill>
                  <a:srgbClr val="FF0066"/>
                </a:solidFill>
                <a:latin typeface="Arial" charset="0"/>
              </a:rPr>
              <a:t>else</a:t>
            </a:r>
            <a:r>
              <a:rPr lang="en-US" altLang="zh-CN" sz="2000">
                <a:latin typeface="Arial" charset="0"/>
              </a:rPr>
              <a:t> 	       </a:t>
            </a:r>
            <a:r>
              <a:rPr lang="zh-CN" altLang="en-US" sz="2000">
                <a:latin typeface="Arial" charset="0"/>
              </a:rPr>
              <a:t>语句</a:t>
            </a:r>
            <a:r>
              <a:rPr lang="en-US" altLang="zh-CN" sz="2000">
                <a:latin typeface="Arial" charset="0"/>
              </a:rPr>
              <a:t>2</a:t>
            </a:r>
            <a:r>
              <a:rPr lang="zh-CN" altLang="en-US" sz="2000">
                <a:latin typeface="Arial" charset="0"/>
              </a:rPr>
              <a:t>；</a:t>
            </a:r>
          </a:p>
        </p:txBody>
      </p:sp>
      <p:sp>
        <p:nvSpPr>
          <p:cNvPr id="465926" name="Text Box 6"/>
          <p:cNvSpPr txBox="1">
            <a:spLocks noChangeArrowheads="1"/>
          </p:cNvSpPr>
          <p:nvPr/>
        </p:nvSpPr>
        <p:spPr bwMode="auto">
          <a:xfrm>
            <a:off x="4824413" y="2173288"/>
            <a:ext cx="3429000" cy="16256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rPr>
              <a:t>if </a:t>
            </a:r>
            <a:r>
              <a:rPr lang="en-US" altLang="zh-CN" sz="2000">
                <a:latin typeface="Arial" charset="0"/>
              </a:rPr>
              <a:t>(</a:t>
            </a:r>
            <a:r>
              <a:rPr lang="zh-CN" altLang="en-US" sz="2000">
                <a:latin typeface="Arial" charset="0"/>
              </a:rPr>
              <a:t>表达式</a:t>
            </a:r>
            <a:r>
              <a:rPr lang="en-US" altLang="zh-CN" sz="2000">
                <a:latin typeface="Arial" charset="0"/>
              </a:rPr>
              <a:t>1) </a:t>
            </a:r>
            <a:r>
              <a:rPr lang="zh-CN" altLang="en-US" sz="2000">
                <a:latin typeface="Arial" charset="0"/>
              </a:rPr>
              <a:t>语句</a:t>
            </a:r>
            <a:r>
              <a:rPr lang="en-US" altLang="zh-CN" sz="2000">
                <a:latin typeface="Arial" charset="0"/>
              </a:rPr>
              <a:t>1</a:t>
            </a:r>
            <a:r>
              <a:rPr lang="zh-CN" altLang="en-US" sz="2000">
                <a:latin typeface="Arial" charset="0"/>
              </a:rPr>
              <a:t>；</a:t>
            </a:r>
          </a:p>
          <a:p>
            <a:pPr>
              <a:lnSpc>
                <a:spcPct val="100000"/>
              </a:lnSpc>
              <a:spcBef>
                <a:spcPct val="0"/>
              </a:spcBef>
              <a:buClrTx/>
              <a:buFontTx/>
              <a:buNone/>
            </a:pPr>
            <a:r>
              <a:rPr lang="en-US" altLang="zh-CN" sz="2000">
                <a:solidFill>
                  <a:srgbClr val="FF0066"/>
                </a:solidFill>
                <a:latin typeface="Arial" charset="0"/>
              </a:rPr>
              <a:t>else if </a:t>
            </a:r>
            <a:r>
              <a:rPr lang="en-US" altLang="zh-CN" sz="2000">
                <a:latin typeface="Arial" charset="0"/>
              </a:rPr>
              <a:t>(</a:t>
            </a:r>
            <a:r>
              <a:rPr lang="zh-CN" altLang="en-US" sz="2000">
                <a:latin typeface="Arial" charset="0"/>
              </a:rPr>
              <a:t>表达式</a:t>
            </a:r>
            <a:r>
              <a:rPr lang="en-US" altLang="zh-CN" sz="2000">
                <a:latin typeface="Arial" charset="0"/>
              </a:rPr>
              <a:t>2) </a:t>
            </a:r>
            <a:r>
              <a:rPr lang="zh-CN" altLang="en-US" sz="2000">
                <a:latin typeface="Arial" charset="0"/>
              </a:rPr>
              <a:t>语句</a:t>
            </a:r>
            <a:r>
              <a:rPr lang="en-US" altLang="zh-CN" sz="2000">
                <a:latin typeface="Arial" charset="0"/>
              </a:rPr>
              <a:t>2</a:t>
            </a:r>
            <a:r>
              <a:rPr lang="zh-CN" altLang="en-US" sz="2000">
                <a:latin typeface="Arial" charset="0"/>
              </a:rPr>
              <a:t>；</a:t>
            </a:r>
          </a:p>
          <a:p>
            <a:pPr>
              <a:lnSpc>
                <a:spcPct val="100000"/>
              </a:lnSpc>
              <a:spcBef>
                <a:spcPct val="0"/>
              </a:spcBef>
              <a:buClrTx/>
              <a:buFontTx/>
              <a:buNone/>
            </a:pPr>
            <a:r>
              <a:rPr lang="en-US" altLang="zh-CN" sz="2000">
                <a:solidFill>
                  <a:srgbClr val="FF0066"/>
                </a:solidFill>
                <a:latin typeface="Arial" charset="0"/>
              </a:rPr>
              <a:t>else if </a:t>
            </a:r>
            <a:r>
              <a:rPr lang="en-US" altLang="zh-CN" sz="2000">
                <a:latin typeface="Arial" charset="0"/>
              </a:rPr>
              <a:t>(</a:t>
            </a:r>
            <a:r>
              <a:rPr lang="zh-CN" altLang="en-US" sz="2000">
                <a:latin typeface="Arial" charset="0"/>
              </a:rPr>
              <a:t>表达式</a:t>
            </a:r>
            <a:r>
              <a:rPr lang="en-US" altLang="zh-CN" sz="2000">
                <a:latin typeface="Arial" charset="0"/>
              </a:rPr>
              <a:t>3) </a:t>
            </a:r>
            <a:r>
              <a:rPr lang="zh-CN" altLang="en-US" sz="2000">
                <a:latin typeface="Arial" charset="0"/>
              </a:rPr>
              <a:t>语句</a:t>
            </a:r>
            <a:r>
              <a:rPr lang="en-US" altLang="zh-CN" sz="2000">
                <a:latin typeface="Arial" charset="0"/>
              </a:rPr>
              <a:t>3</a:t>
            </a:r>
            <a:r>
              <a:rPr lang="zh-CN" altLang="en-US" sz="2000">
                <a:latin typeface="Arial" charset="0"/>
              </a:rPr>
              <a:t>；</a:t>
            </a:r>
          </a:p>
          <a:p>
            <a:pPr>
              <a:lnSpc>
                <a:spcPct val="100000"/>
              </a:lnSpc>
              <a:spcBef>
                <a:spcPct val="0"/>
              </a:spcBef>
              <a:buClrTx/>
              <a:buFontTx/>
              <a:buNone/>
            </a:pPr>
            <a:r>
              <a:rPr lang="zh-CN" altLang="en-US" sz="2000">
                <a:latin typeface="Arial" charset="0"/>
              </a:rPr>
              <a:t>      </a:t>
            </a:r>
            <a:r>
              <a:rPr lang="en-US" altLang="zh-CN" sz="2000">
                <a:latin typeface="Arial" charset="0"/>
              </a:rPr>
              <a:t>…</a:t>
            </a:r>
          </a:p>
          <a:p>
            <a:pPr>
              <a:lnSpc>
                <a:spcPct val="100000"/>
              </a:lnSpc>
              <a:spcBef>
                <a:spcPct val="0"/>
              </a:spcBef>
              <a:buClrTx/>
              <a:buFontTx/>
              <a:buNone/>
            </a:pPr>
            <a:r>
              <a:rPr lang="en-US" altLang="zh-CN" sz="2000">
                <a:solidFill>
                  <a:srgbClr val="FF0066"/>
                </a:solidFill>
                <a:latin typeface="Arial" charset="0"/>
              </a:rPr>
              <a:t>else </a:t>
            </a:r>
            <a:r>
              <a:rPr lang="en-US" altLang="zh-CN" sz="2000">
                <a:latin typeface="Arial" charset="0"/>
              </a:rPr>
              <a:t> </a:t>
            </a:r>
            <a:r>
              <a:rPr lang="zh-CN" altLang="en-US" sz="2000">
                <a:latin typeface="Arial" charset="0"/>
              </a:rPr>
              <a:t>语句</a:t>
            </a:r>
            <a:r>
              <a:rPr lang="en-US" altLang="zh-CN" sz="2000">
                <a:latin typeface="Arial" charset="0"/>
              </a:rPr>
              <a:t>n</a:t>
            </a:r>
            <a:r>
              <a:rPr lang="zh-CN" altLang="en-US" sz="2000">
                <a:latin typeface="Arial" charset="0"/>
              </a:rPr>
              <a:t>；</a:t>
            </a:r>
          </a:p>
        </p:txBody>
      </p:sp>
      <p:sp>
        <p:nvSpPr>
          <p:cNvPr id="465927" name="Text Box 7"/>
          <p:cNvSpPr txBox="1">
            <a:spLocks noChangeArrowheads="1"/>
          </p:cNvSpPr>
          <p:nvPr/>
        </p:nvSpPr>
        <p:spPr bwMode="auto">
          <a:xfrm>
            <a:off x="457200" y="1271588"/>
            <a:ext cx="37147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CC0000"/>
                </a:solidFill>
                <a:latin typeface="Arial" charset="0"/>
              </a:rPr>
              <a:t>方式</a:t>
            </a:r>
            <a:r>
              <a:rPr lang="en-US" altLang="zh-CN">
                <a:solidFill>
                  <a:srgbClr val="CC0000"/>
                </a:solidFill>
                <a:latin typeface="Arial" charset="0"/>
              </a:rPr>
              <a:t>1</a:t>
            </a:r>
            <a:r>
              <a:rPr lang="zh-CN" altLang="en-US">
                <a:solidFill>
                  <a:srgbClr val="CC0000"/>
                </a:solidFill>
                <a:latin typeface="Arial" charset="0"/>
              </a:rPr>
              <a:t>（非完整性</a:t>
            </a:r>
            <a:r>
              <a:rPr lang="en-US" altLang="zh-CN">
                <a:solidFill>
                  <a:srgbClr val="CC0000"/>
                </a:solidFill>
                <a:latin typeface="Arial" charset="0"/>
              </a:rPr>
              <a:t>IF</a:t>
            </a:r>
            <a:r>
              <a:rPr lang="zh-CN" altLang="en-US">
                <a:solidFill>
                  <a:srgbClr val="CC0000"/>
                </a:solidFill>
                <a:latin typeface="Arial" charset="0"/>
              </a:rPr>
              <a:t>语句）</a:t>
            </a:r>
            <a:r>
              <a:rPr lang="zh-CN" altLang="en-US">
                <a:latin typeface="Arial" charset="0"/>
              </a:rPr>
              <a:t>：</a:t>
            </a:r>
          </a:p>
        </p:txBody>
      </p:sp>
      <p:sp>
        <p:nvSpPr>
          <p:cNvPr id="465928" name="Text Box 8"/>
          <p:cNvSpPr txBox="1">
            <a:spLocks noChangeArrowheads="1"/>
          </p:cNvSpPr>
          <p:nvPr/>
        </p:nvSpPr>
        <p:spPr bwMode="auto">
          <a:xfrm>
            <a:off x="400050" y="2308225"/>
            <a:ext cx="4724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CC0000"/>
                </a:solidFill>
                <a:latin typeface="Arial" charset="0"/>
              </a:rPr>
              <a:t>方式</a:t>
            </a:r>
            <a:r>
              <a:rPr lang="en-US" altLang="zh-CN">
                <a:solidFill>
                  <a:srgbClr val="CC0000"/>
                </a:solidFill>
                <a:latin typeface="Arial" charset="0"/>
              </a:rPr>
              <a:t>2</a:t>
            </a:r>
            <a:r>
              <a:rPr lang="zh-CN" altLang="en-US">
                <a:solidFill>
                  <a:srgbClr val="CC0000"/>
                </a:solidFill>
                <a:latin typeface="Arial" charset="0"/>
              </a:rPr>
              <a:t> （二重选择的</a:t>
            </a:r>
            <a:r>
              <a:rPr lang="en-US" altLang="zh-CN">
                <a:solidFill>
                  <a:srgbClr val="CC0000"/>
                </a:solidFill>
                <a:latin typeface="Arial" charset="0"/>
              </a:rPr>
              <a:t>IF</a:t>
            </a:r>
            <a:r>
              <a:rPr lang="zh-CN" altLang="en-US">
                <a:solidFill>
                  <a:srgbClr val="CC0000"/>
                </a:solidFill>
                <a:latin typeface="Arial" charset="0"/>
              </a:rPr>
              <a:t>语句） </a:t>
            </a:r>
            <a:r>
              <a:rPr lang="zh-CN" altLang="en-US">
                <a:latin typeface="Arial" charset="0"/>
              </a:rPr>
              <a:t>：</a:t>
            </a:r>
          </a:p>
        </p:txBody>
      </p:sp>
      <p:sp>
        <p:nvSpPr>
          <p:cNvPr id="465929" name="Text Box 9"/>
          <p:cNvSpPr txBox="1">
            <a:spLocks noChangeArrowheads="1"/>
          </p:cNvSpPr>
          <p:nvPr/>
        </p:nvSpPr>
        <p:spPr bwMode="auto">
          <a:xfrm>
            <a:off x="4457700" y="1127125"/>
            <a:ext cx="25781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CC0000"/>
                </a:solidFill>
                <a:latin typeface="Arial" charset="0"/>
              </a:rPr>
              <a:t>方式</a:t>
            </a:r>
            <a:r>
              <a:rPr lang="en-US" altLang="zh-CN">
                <a:solidFill>
                  <a:srgbClr val="CC0000"/>
                </a:solidFill>
                <a:latin typeface="Arial" charset="0"/>
              </a:rPr>
              <a:t>3</a:t>
            </a:r>
            <a:r>
              <a:rPr lang="zh-CN" altLang="en-US">
                <a:solidFill>
                  <a:srgbClr val="CC0000"/>
                </a:solidFill>
                <a:latin typeface="Arial" charset="0"/>
              </a:rPr>
              <a:t> （多重选择的</a:t>
            </a:r>
            <a:r>
              <a:rPr lang="en-US" altLang="zh-CN">
                <a:solidFill>
                  <a:srgbClr val="CC0000"/>
                </a:solidFill>
                <a:latin typeface="Arial" charset="0"/>
              </a:rPr>
              <a:t>IF</a:t>
            </a:r>
            <a:r>
              <a:rPr lang="zh-CN" altLang="en-US">
                <a:solidFill>
                  <a:srgbClr val="CC0000"/>
                </a:solidFill>
                <a:latin typeface="Arial" charset="0"/>
              </a:rPr>
              <a:t>语句） </a:t>
            </a:r>
            <a:r>
              <a:rPr lang="zh-CN" altLang="en-US">
                <a:latin typeface="Arial" charset="0"/>
              </a:rPr>
              <a:t>：</a:t>
            </a:r>
          </a:p>
        </p:txBody>
      </p:sp>
      <p:sp>
        <p:nvSpPr>
          <p:cNvPr id="465930" name="AutoShape 10"/>
          <p:cNvSpPr>
            <a:spLocks noChangeArrowheads="1"/>
          </p:cNvSpPr>
          <p:nvPr/>
        </p:nvSpPr>
        <p:spPr bwMode="auto">
          <a:xfrm>
            <a:off x="7011988" y="1033463"/>
            <a:ext cx="1865312" cy="987425"/>
          </a:xfrm>
          <a:prstGeom prst="wedgeRoundRectCallout">
            <a:avLst>
              <a:gd name="adj1" fmla="val -81407"/>
              <a:gd name="adj2" fmla="val 1656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ea typeface="楷体_GB2312" pitchFamily="49" charset="-122"/>
              </a:rPr>
              <a:t>适于对</a:t>
            </a:r>
            <a:r>
              <a:rPr lang="zh-CN" altLang="en-US" sz="2000">
                <a:solidFill>
                  <a:srgbClr val="CC0066"/>
                </a:solidFill>
                <a:ea typeface="楷体_GB2312" pitchFamily="49" charset="-122"/>
              </a:rPr>
              <a:t>不同的条件</a:t>
            </a:r>
            <a:r>
              <a:rPr lang="zh-CN" altLang="en-US" sz="2000">
                <a:ea typeface="楷体_GB2312" pitchFamily="49" charset="-122"/>
              </a:rPr>
              <a:t>，执行不同的语句</a:t>
            </a:r>
            <a:endParaRPr kumimoji="1" lang="zh-CN" altLang="en-US" sz="2000">
              <a:latin typeface="Tahoma" pitchFamily="34" charset="0"/>
              <a:ea typeface="楷体_GB2312" pitchFamily="49" charset="-122"/>
            </a:endParaRPr>
          </a:p>
        </p:txBody>
      </p:sp>
      <p:sp>
        <p:nvSpPr>
          <p:cNvPr id="465931" name="Text Box 11"/>
          <p:cNvSpPr txBox="1">
            <a:spLocks noChangeArrowheads="1"/>
          </p:cNvSpPr>
          <p:nvPr/>
        </p:nvSpPr>
        <p:spPr bwMode="auto">
          <a:xfrm>
            <a:off x="1789113" y="4010025"/>
            <a:ext cx="5492750" cy="771525"/>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marL="357188" indent="-3571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hlink"/>
              </a:buClr>
              <a:buFont typeface="Wingdings" pitchFamily="2" charset="2"/>
              <a:buChar char="v"/>
            </a:pPr>
            <a:r>
              <a:rPr lang="en-US" altLang="zh-CN" sz="2200">
                <a:latin typeface="Arial" charset="0"/>
                <a:ea typeface="楷体_GB2312" pitchFamily="49" charset="-122"/>
              </a:rPr>
              <a:t>else</a:t>
            </a:r>
            <a:r>
              <a:rPr lang="zh-CN" altLang="en-US" sz="2200">
                <a:latin typeface="Arial" charset="0"/>
                <a:ea typeface="楷体_GB2312" pitchFamily="49" charset="-122"/>
              </a:rPr>
              <a:t>子句不能作为语句单独使用，它是</a:t>
            </a:r>
            <a:r>
              <a:rPr lang="en-US" altLang="zh-CN" sz="2200">
                <a:latin typeface="Arial" charset="0"/>
                <a:ea typeface="楷体_GB2312" pitchFamily="49" charset="-122"/>
              </a:rPr>
              <a:t>if </a:t>
            </a:r>
            <a:r>
              <a:rPr lang="zh-CN" altLang="en-US" sz="2200">
                <a:latin typeface="Arial" charset="0"/>
                <a:ea typeface="楷体_GB2312" pitchFamily="49" charset="-122"/>
              </a:rPr>
              <a:t>语句的一部分，必须与</a:t>
            </a:r>
            <a:r>
              <a:rPr lang="en-US" altLang="zh-CN" sz="2200">
                <a:latin typeface="Arial" charset="0"/>
                <a:ea typeface="楷体_GB2312" pitchFamily="49" charset="-122"/>
              </a:rPr>
              <a:t>if</a:t>
            </a:r>
            <a:r>
              <a:rPr lang="zh-CN" altLang="en-US" sz="2200">
                <a:latin typeface="Arial" charset="0"/>
                <a:ea typeface="楷体_GB2312" pitchFamily="49" charset="-122"/>
              </a:rPr>
              <a:t>配对使用</a:t>
            </a:r>
            <a:r>
              <a:rPr lang="en-US" altLang="zh-CN" sz="2200">
                <a:latin typeface="Arial" charset="0"/>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65927"/>
                                        </p:tgtEl>
                                        <p:attrNameLst>
                                          <p:attrName>style.visibility</p:attrName>
                                        </p:attrNameLst>
                                      </p:cBhvr>
                                      <p:to>
                                        <p:strVal val="visible"/>
                                      </p:to>
                                    </p:set>
                                    <p:anim calcmode="lin" valueType="num">
                                      <p:cBhvr>
                                        <p:cTn id="7" dur="500" fill="hold"/>
                                        <p:tgtEl>
                                          <p:spTgt spid="465927"/>
                                        </p:tgtEl>
                                        <p:attrNameLst>
                                          <p:attrName>ppt_w</p:attrName>
                                        </p:attrNameLst>
                                      </p:cBhvr>
                                      <p:tavLst>
                                        <p:tav tm="0">
                                          <p:val>
                                            <p:fltVal val="0"/>
                                          </p:val>
                                        </p:tav>
                                        <p:tav tm="100000">
                                          <p:val>
                                            <p:strVal val="#ppt_w"/>
                                          </p:val>
                                        </p:tav>
                                      </p:tavLst>
                                    </p:anim>
                                    <p:anim calcmode="lin" valueType="num">
                                      <p:cBhvr>
                                        <p:cTn id="8" dur="500" fill="hold"/>
                                        <p:tgtEl>
                                          <p:spTgt spid="46592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65924"/>
                                        </p:tgtEl>
                                        <p:attrNameLst>
                                          <p:attrName>style.visibility</p:attrName>
                                        </p:attrNameLst>
                                      </p:cBhvr>
                                      <p:to>
                                        <p:strVal val="visible"/>
                                      </p:to>
                                    </p:set>
                                    <p:animEffect transition="in" filter="wipe(left)">
                                      <p:cBhvr>
                                        <p:cTn id="12" dur="500"/>
                                        <p:tgtEl>
                                          <p:spTgt spid="465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65928"/>
                                        </p:tgtEl>
                                        <p:attrNameLst>
                                          <p:attrName>style.visibility</p:attrName>
                                        </p:attrNameLst>
                                      </p:cBhvr>
                                      <p:to>
                                        <p:strVal val="visible"/>
                                      </p:to>
                                    </p:set>
                                    <p:anim calcmode="lin" valueType="num">
                                      <p:cBhvr>
                                        <p:cTn id="17" dur="500" fill="hold"/>
                                        <p:tgtEl>
                                          <p:spTgt spid="465928"/>
                                        </p:tgtEl>
                                        <p:attrNameLst>
                                          <p:attrName>ppt_w</p:attrName>
                                        </p:attrNameLst>
                                      </p:cBhvr>
                                      <p:tavLst>
                                        <p:tav tm="0">
                                          <p:val>
                                            <p:fltVal val="0"/>
                                          </p:val>
                                        </p:tav>
                                        <p:tav tm="100000">
                                          <p:val>
                                            <p:strVal val="#ppt_w"/>
                                          </p:val>
                                        </p:tav>
                                      </p:tavLst>
                                    </p:anim>
                                    <p:anim calcmode="lin" valueType="num">
                                      <p:cBhvr>
                                        <p:cTn id="18" dur="500" fill="hold"/>
                                        <p:tgtEl>
                                          <p:spTgt spid="465928"/>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65925"/>
                                        </p:tgtEl>
                                        <p:attrNameLst>
                                          <p:attrName>style.visibility</p:attrName>
                                        </p:attrNameLst>
                                      </p:cBhvr>
                                      <p:to>
                                        <p:strVal val="visible"/>
                                      </p:to>
                                    </p:set>
                                    <p:animEffect transition="in" filter="wipe(left)">
                                      <p:cBhvr>
                                        <p:cTn id="22" dur="500"/>
                                        <p:tgtEl>
                                          <p:spTgt spid="465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465929"/>
                                        </p:tgtEl>
                                        <p:attrNameLst>
                                          <p:attrName>style.visibility</p:attrName>
                                        </p:attrNameLst>
                                      </p:cBhvr>
                                      <p:to>
                                        <p:strVal val="visible"/>
                                      </p:to>
                                    </p:set>
                                    <p:anim calcmode="lin" valueType="num">
                                      <p:cBhvr>
                                        <p:cTn id="27" dur="500" fill="hold"/>
                                        <p:tgtEl>
                                          <p:spTgt spid="465929"/>
                                        </p:tgtEl>
                                        <p:attrNameLst>
                                          <p:attrName>ppt_w</p:attrName>
                                        </p:attrNameLst>
                                      </p:cBhvr>
                                      <p:tavLst>
                                        <p:tav tm="0">
                                          <p:val>
                                            <p:fltVal val="0"/>
                                          </p:val>
                                        </p:tav>
                                        <p:tav tm="100000">
                                          <p:val>
                                            <p:strVal val="#ppt_w"/>
                                          </p:val>
                                        </p:tav>
                                      </p:tavLst>
                                    </p:anim>
                                    <p:anim calcmode="lin" valueType="num">
                                      <p:cBhvr>
                                        <p:cTn id="28" dur="500" fill="hold"/>
                                        <p:tgtEl>
                                          <p:spTgt spid="465929"/>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65926"/>
                                        </p:tgtEl>
                                        <p:attrNameLst>
                                          <p:attrName>style.visibility</p:attrName>
                                        </p:attrNameLst>
                                      </p:cBhvr>
                                      <p:to>
                                        <p:strVal val="visible"/>
                                      </p:to>
                                    </p:set>
                                    <p:animEffect transition="in" filter="wipe(left)">
                                      <p:cBhvr>
                                        <p:cTn id="32" dur="500"/>
                                        <p:tgtEl>
                                          <p:spTgt spid="4659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5930"/>
                                        </p:tgtEl>
                                        <p:attrNameLst>
                                          <p:attrName>style.visibility</p:attrName>
                                        </p:attrNameLst>
                                      </p:cBhvr>
                                      <p:to>
                                        <p:strVal val="visible"/>
                                      </p:to>
                                    </p:set>
                                    <p:animEffect transition="in" filter="dissolve">
                                      <p:cBhvr>
                                        <p:cTn id="37" dur="500"/>
                                        <p:tgtEl>
                                          <p:spTgt spid="4659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65931"/>
                                        </p:tgtEl>
                                        <p:attrNameLst>
                                          <p:attrName>style.visibility</p:attrName>
                                        </p:attrNameLst>
                                      </p:cBhvr>
                                      <p:to>
                                        <p:strVal val="visible"/>
                                      </p:to>
                                    </p:set>
                                    <p:anim calcmode="lin" valueType="num">
                                      <p:cBhvr>
                                        <p:cTn id="42" dur="500" fill="hold"/>
                                        <p:tgtEl>
                                          <p:spTgt spid="465931"/>
                                        </p:tgtEl>
                                        <p:attrNameLst>
                                          <p:attrName>ppt_w</p:attrName>
                                        </p:attrNameLst>
                                      </p:cBhvr>
                                      <p:tavLst>
                                        <p:tav tm="0">
                                          <p:val>
                                            <p:fltVal val="0"/>
                                          </p:val>
                                        </p:tav>
                                        <p:tav tm="100000">
                                          <p:val>
                                            <p:strVal val="#ppt_w"/>
                                          </p:val>
                                        </p:tav>
                                      </p:tavLst>
                                    </p:anim>
                                    <p:anim calcmode="lin" valueType="num">
                                      <p:cBhvr>
                                        <p:cTn id="43" dur="500" fill="hold"/>
                                        <p:tgtEl>
                                          <p:spTgt spid="465931"/>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65923">
                                            <p:txEl>
                                              <p:pRg st="0" end="0"/>
                                            </p:txEl>
                                          </p:spTgt>
                                        </p:tgtEl>
                                        <p:attrNameLst>
                                          <p:attrName>style.visibility</p:attrName>
                                        </p:attrNameLst>
                                      </p:cBhvr>
                                      <p:to>
                                        <p:strVal val="visible"/>
                                      </p:to>
                                    </p:set>
                                    <p:anim calcmode="lin" valueType="num">
                                      <p:cBhvr additive="base">
                                        <p:cTn id="48" dur="500" fill="hold"/>
                                        <p:tgtEl>
                                          <p:spTgt spid="465923">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65923">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5923">
                                            <p:txEl>
                                              <p:pRg st="1" end="1"/>
                                            </p:txEl>
                                          </p:spTgt>
                                        </p:tgtEl>
                                        <p:attrNameLst>
                                          <p:attrName>style.visibility</p:attrName>
                                        </p:attrNameLst>
                                      </p:cBhvr>
                                      <p:to>
                                        <p:strVal val="visible"/>
                                      </p:to>
                                    </p:set>
                                    <p:anim calcmode="lin" valueType="num">
                                      <p:cBhvr additive="base">
                                        <p:cTn id="52"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65923">
                                            <p:txEl>
                                              <p:pRg st="2" end="2"/>
                                            </p:txEl>
                                          </p:spTgt>
                                        </p:tgtEl>
                                        <p:attrNameLst>
                                          <p:attrName>style.visibility</p:attrName>
                                        </p:attrNameLst>
                                      </p:cBhvr>
                                      <p:to>
                                        <p:strVal val="visible"/>
                                      </p:to>
                                    </p:set>
                                    <p:anim calcmode="lin" valueType="num">
                                      <p:cBhvr additive="base">
                                        <p:cTn id="56"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659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P spid="465924" grpId="0" animBg="1"/>
      <p:bldP spid="465925" grpId="0" animBg="1"/>
      <p:bldP spid="465926" grpId="0" animBg="1"/>
      <p:bldP spid="465927" grpId="0" autoUpdateAnimBg="0"/>
      <p:bldP spid="465928" grpId="0" autoUpdateAnimBg="0"/>
      <p:bldP spid="465929" grpId="0" autoUpdateAnimBg="0"/>
      <p:bldP spid="465930" grpId="0" animBg="1"/>
      <p:bldP spid="46593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26B5413F-FDBC-4B64-876A-A1DDA41E10E1}" type="slidenum">
              <a:rPr lang="ko-KR" altLang="en-US" sz="1600" smtClean="0">
                <a:solidFill>
                  <a:schemeClr val="accent2"/>
                </a:solidFill>
                <a:latin typeface="Verdana" pitchFamily="34" charset="0"/>
                <a:ea typeface="Gulim" pitchFamily="34" charset="-127"/>
              </a:rPr>
              <a:pPr/>
              <a:t>79</a:t>
            </a:fld>
            <a:endParaRPr lang="en-US" altLang="ko-KR" sz="1600" smtClean="0">
              <a:solidFill>
                <a:schemeClr val="accent2"/>
              </a:solidFill>
              <a:latin typeface="Verdana" pitchFamily="34" charset="0"/>
              <a:ea typeface="Gulim" pitchFamily="34" charset="-127"/>
            </a:endParaRPr>
          </a:p>
        </p:txBody>
      </p:sp>
      <p:sp>
        <p:nvSpPr>
          <p:cNvPr id="5124" name="Rectangle 2"/>
          <p:cNvSpPr>
            <a:spLocks noGrp="1" noChangeArrowheads="1"/>
          </p:cNvSpPr>
          <p:nvPr>
            <p:ph type="title"/>
          </p:nvPr>
        </p:nvSpPr>
        <p:spPr>
          <a:xfrm>
            <a:off x="1727200" y="230188"/>
            <a:ext cx="7772400" cy="677862"/>
          </a:xfrm>
        </p:spPr>
        <p:txBody>
          <a:bodyPr/>
          <a:lstStyle/>
          <a:p>
            <a:r>
              <a:rPr lang="en-US" altLang="zh-CN" smtClean="0">
                <a:solidFill>
                  <a:srgbClr val="FFCC00"/>
                </a:solidFill>
                <a:latin typeface="Arial" charset="0"/>
                <a:ea typeface="黑体" pitchFamily="49" charset="-122"/>
              </a:rPr>
              <a:t>if-else</a:t>
            </a:r>
            <a:r>
              <a:rPr lang="zh-CN" altLang="en-US" smtClean="0">
                <a:solidFill>
                  <a:srgbClr val="FFCC00"/>
                </a:solidFill>
                <a:latin typeface="Arial" charset="0"/>
                <a:ea typeface="黑体" pitchFamily="49" charset="-122"/>
              </a:rPr>
              <a:t>语句举例</a:t>
            </a:r>
          </a:p>
        </p:txBody>
      </p:sp>
      <p:sp>
        <p:nvSpPr>
          <p:cNvPr id="470019" name="Rectangle 3"/>
          <p:cNvSpPr>
            <a:spLocks noGrp="1" noChangeArrowheads="1"/>
          </p:cNvSpPr>
          <p:nvPr>
            <p:ph type="body" idx="1"/>
          </p:nvPr>
        </p:nvSpPr>
        <p:spPr>
          <a:xfrm>
            <a:off x="790575" y="938213"/>
            <a:ext cx="8010525" cy="490537"/>
          </a:xfrm>
        </p:spPr>
        <p:txBody>
          <a:bodyPr/>
          <a:lstStyle/>
          <a:p>
            <a:pPr algn="just">
              <a:lnSpc>
                <a:spcPct val="110000"/>
              </a:lnSpc>
              <a:buFont typeface="Wingdings" pitchFamily="2" charset="2"/>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2.30】</a:t>
            </a:r>
            <a:r>
              <a:rPr lang="zh-CN" altLang="en-US" sz="2200" smtClean="0">
                <a:latin typeface="Arial" charset="0"/>
                <a:ea typeface="宋体" charset="-122"/>
              </a:rPr>
              <a:t>模为</a:t>
            </a:r>
            <a:r>
              <a:rPr lang="en-US" altLang="zh-CN" sz="2200" smtClean="0">
                <a:latin typeface="Arial" charset="0"/>
                <a:ea typeface="宋体" charset="-122"/>
              </a:rPr>
              <a:t>60</a:t>
            </a:r>
            <a:r>
              <a:rPr lang="zh-CN" altLang="en-US" sz="2200" smtClean="0">
                <a:latin typeface="Arial" charset="0"/>
                <a:ea typeface="宋体" charset="-122"/>
              </a:rPr>
              <a:t>的</a:t>
            </a:r>
            <a:r>
              <a:rPr lang="en-US" altLang="zh-CN" sz="2200" smtClean="0">
                <a:latin typeface="Arial" charset="0"/>
                <a:ea typeface="宋体" charset="-122"/>
              </a:rPr>
              <a:t>BCD</a:t>
            </a:r>
            <a:r>
              <a:rPr lang="zh-CN" altLang="en-US" sz="2200" smtClean="0">
                <a:latin typeface="Arial" charset="0"/>
                <a:ea typeface="宋体" charset="-122"/>
              </a:rPr>
              <a:t>码加法计数器（同步） </a:t>
            </a:r>
            <a:r>
              <a:rPr lang="en-US" altLang="zh-CN" sz="2400" smtClean="0">
                <a:solidFill>
                  <a:srgbClr val="FF0000"/>
                </a:solidFill>
                <a:latin typeface="Arial" charset="0"/>
                <a:ea typeface="宋体" charset="-122"/>
              </a:rPr>
              <a:t>count60.v</a:t>
            </a:r>
          </a:p>
        </p:txBody>
      </p:sp>
      <p:graphicFrame>
        <p:nvGraphicFramePr>
          <p:cNvPr id="470020" name="Object 4"/>
          <p:cNvGraphicFramePr>
            <a:graphicFrameLocks noChangeAspect="1"/>
          </p:cNvGraphicFramePr>
          <p:nvPr/>
        </p:nvGraphicFramePr>
        <p:xfrm>
          <a:off x="479425" y="1319213"/>
          <a:ext cx="8124825" cy="5276850"/>
        </p:xfrm>
        <a:graphic>
          <a:graphicData uri="http://schemas.openxmlformats.org/presentationml/2006/ole">
            <p:oleObj spid="_x0000_s5138" name="位图图像" r:id="rId4" imgW="7114286" imgH="4619048" progId="PBrush">
              <p:embed/>
            </p:oleObj>
          </a:graphicData>
        </a:graphic>
      </p:graphicFrame>
      <p:sp>
        <p:nvSpPr>
          <p:cNvPr id="470021" name="AutoShape 5"/>
          <p:cNvSpPr>
            <a:spLocks noChangeArrowheads="1"/>
          </p:cNvSpPr>
          <p:nvPr/>
        </p:nvSpPr>
        <p:spPr bwMode="auto">
          <a:xfrm>
            <a:off x="6259513" y="5640388"/>
            <a:ext cx="1973262" cy="987425"/>
          </a:xfrm>
          <a:prstGeom prst="wedgeRoundRectCallout">
            <a:avLst>
              <a:gd name="adj1" fmla="val -146458"/>
              <a:gd name="adj2" fmla="val 162"/>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en-US" altLang="zh-CN" sz="1800">
                <a:latin typeface="Arial" charset="0"/>
                <a:ea typeface="楷体_GB2312" pitchFamily="49" charset="-122"/>
              </a:rPr>
              <a:t>always</a:t>
            </a:r>
            <a:r>
              <a:rPr lang="zh-CN" altLang="en-US" sz="1800">
                <a:latin typeface="Arial" charset="0"/>
                <a:ea typeface="楷体_GB2312" pitchFamily="49" charset="-122"/>
              </a:rPr>
              <a:t>块语句和</a:t>
            </a:r>
            <a:r>
              <a:rPr lang="en-US" altLang="zh-CN" sz="1800">
                <a:latin typeface="Arial" charset="0"/>
                <a:ea typeface="楷体_GB2312" pitchFamily="49" charset="-122"/>
              </a:rPr>
              <a:t>assign</a:t>
            </a:r>
            <a:r>
              <a:rPr lang="zh-CN" altLang="en-US" sz="1800">
                <a:latin typeface="Arial" charset="0"/>
                <a:ea typeface="楷体_GB2312" pitchFamily="49" charset="-122"/>
              </a:rPr>
              <a:t>语句是并行执行的！</a:t>
            </a:r>
          </a:p>
        </p:txBody>
      </p:sp>
      <p:sp>
        <p:nvSpPr>
          <p:cNvPr id="470022" name="Rectangle 6"/>
          <p:cNvSpPr>
            <a:spLocks noChangeArrowheads="1"/>
          </p:cNvSpPr>
          <p:nvPr/>
        </p:nvSpPr>
        <p:spPr bwMode="auto">
          <a:xfrm>
            <a:off x="1189038" y="2816225"/>
            <a:ext cx="3527425" cy="3105150"/>
          </a:xfrm>
          <a:prstGeom prst="rect">
            <a:avLst/>
          </a:prstGeom>
          <a:noFill/>
          <a:ln w="19050">
            <a:solidFill>
              <a:srgbClr val="FF0066"/>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70023" name="AutoShape 7"/>
          <p:cNvSpPr>
            <a:spLocks noChangeArrowheads="1"/>
          </p:cNvSpPr>
          <p:nvPr/>
        </p:nvSpPr>
        <p:spPr bwMode="auto">
          <a:xfrm>
            <a:off x="5307013" y="2073275"/>
            <a:ext cx="1865312" cy="987425"/>
          </a:xfrm>
          <a:prstGeom prst="wedgeRoundRectCallout">
            <a:avLst>
              <a:gd name="adj1" fmla="val -80130"/>
              <a:gd name="adj2" fmla="val 45981"/>
              <a:gd name="adj3" fmla="val 16667"/>
            </a:avLst>
          </a:prstGeom>
          <a:solidFill>
            <a:srgbClr val="FFFF99"/>
          </a:solidFill>
          <a:ln w="9525">
            <a:solidFill>
              <a:srgbClr val="996600"/>
            </a:solidFill>
            <a:miter lim="800000"/>
            <a:headEnd/>
            <a:tailEnd/>
          </a:ln>
          <a:effectLst>
            <a:prstShdw prst="shdw17" dist="17961" dir="2700000">
              <a:srgbClr val="5C3D00"/>
            </a:prstShdw>
          </a:effectLst>
        </p:spPr>
        <p:txBody>
          <a:bodyPr anchor="b"/>
          <a:lstStyle/>
          <a:p>
            <a:pPr algn="l" eaLnBrk="1" hangingPunct="1">
              <a:lnSpc>
                <a:spcPct val="100000"/>
              </a:lnSpc>
              <a:spcBef>
                <a:spcPct val="0"/>
              </a:spcBef>
              <a:buClrTx/>
              <a:buFontTx/>
              <a:buNone/>
            </a:pPr>
            <a:r>
              <a:rPr lang="zh-CN" altLang="en-US" sz="1800">
                <a:latin typeface="Arial" charset="0"/>
                <a:ea typeface="楷体_GB2312" pitchFamily="49" charset="-122"/>
              </a:rPr>
              <a:t>在</a:t>
            </a:r>
            <a:r>
              <a:rPr lang="en-US" altLang="zh-CN" sz="1800">
                <a:latin typeface="Arial" charset="0"/>
                <a:ea typeface="楷体_GB2312" pitchFamily="49" charset="-122"/>
              </a:rPr>
              <a:t>always</a:t>
            </a:r>
            <a:r>
              <a:rPr lang="zh-CN" altLang="en-US" sz="1800">
                <a:latin typeface="Arial" charset="0"/>
                <a:ea typeface="楷体_GB2312" pitchFamily="49" charset="-122"/>
              </a:rPr>
              <a:t>块内的语句是顺序执行的</a:t>
            </a:r>
            <a:r>
              <a:rPr lang="zh-CN" altLang="en-US" sz="2000">
                <a:latin typeface="Arial" charset="0"/>
                <a:ea typeface="楷体_GB2312" pitchFamily="49" charset="-122"/>
              </a:rPr>
              <a:t>！</a:t>
            </a:r>
            <a:endParaRPr kumimoji="1" lang="zh-CN" altLang="en-US" sz="2000">
              <a:latin typeface="Arial" charset="0"/>
              <a:ea typeface="楷体_GB2312" pitchFamily="49" charset="-122"/>
            </a:endParaRPr>
          </a:p>
        </p:txBody>
      </p:sp>
      <p:sp>
        <p:nvSpPr>
          <p:cNvPr id="470024" name="AutoShape 8"/>
          <p:cNvSpPr>
            <a:spLocks noChangeArrowheads="1"/>
          </p:cNvSpPr>
          <p:nvPr/>
        </p:nvSpPr>
        <p:spPr bwMode="auto">
          <a:xfrm>
            <a:off x="3130550" y="2257425"/>
            <a:ext cx="1760538" cy="658813"/>
          </a:xfrm>
          <a:prstGeom prst="wedgeRoundRectCallout">
            <a:avLst>
              <a:gd name="adj1" fmla="val -78134"/>
              <a:gd name="adj2" fmla="val 90963"/>
              <a:gd name="adj3" fmla="val 16667"/>
            </a:avLst>
          </a:prstGeom>
          <a:solidFill>
            <a:srgbClr val="FFE5FF"/>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90000"/>
              </a:lnSpc>
              <a:spcBef>
                <a:spcPct val="0"/>
              </a:spcBef>
              <a:buClrTx/>
              <a:buFontTx/>
              <a:buNone/>
            </a:pPr>
            <a:r>
              <a:rPr lang="zh-CN" altLang="en-US" sz="1800">
                <a:latin typeface="Arial" charset="0"/>
                <a:ea typeface="楷体_GB2312" pitchFamily="49" charset="-122"/>
              </a:rPr>
              <a:t>复位信号的优先级最高！</a:t>
            </a:r>
          </a:p>
        </p:txBody>
      </p:sp>
      <p:sp>
        <p:nvSpPr>
          <p:cNvPr id="470025" name="Oval 9"/>
          <p:cNvSpPr>
            <a:spLocks noChangeArrowheads="1"/>
          </p:cNvSpPr>
          <p:nvPr/>
        </p:nvSpPr>
        <p:spPr bwMode="auto">
          <a:xfrm>
            <a:off x="1631950" y="3136900"/>
            <a:ext cx="995363" cy="196850"/>
          </a:xfrm>
          <a:prstGeom prst="ellipse">
            <a:avLst/>
          </a:prstGeom>
          <a:noFill/>
          <a:ln w="1905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0019"/>
                                        </p:tgtEl>
                                        <p:attrNameLst>
                                          <p:attrName>style.visibility</p:attrName>
                                        </p:attrNameLst>
                                      </p:cBhvr>
                                      <p:to>
                                        <p:strVal val="visible"/>
                                      </p:to>
                                    </p:set>
                                    <p:anim calcmode="lin" valueType="num">
                                      <p:cBhvr additive="base">
                                        <p:cTn id="7" dur="500" fill="hold"/>
                                        <p:tgtEl>
                                          <p:spTgt spid="470019"/>
                                        </p:tgtEl>
                                        <p:attrNameLst>
                                          <p:attrName>ppt_x</p:attrName>
                                        </p:attrNameLst>
                                      </p:cBhvr>
                                      <p:tavLst>
                                        <p:tav tm="0">
                                          <p:val>
                                            <p:strVal val="0-#ppt_w/2"/>
                                          </p:val>
                                        </p:tav>
                                        <p:tav tm="100000">
                                          <p:val>
                                            <p:strVal val="#ppt_x"/>
                                          </p:val>
                                        </p:tav>
                                      </p:tavLst>
                                    </p:anim>
                                    <p:anim calcmode="lin" valueType="num">
                                      <p:cBhvr additive="base">
                                        <p:cTn id="8" dur="500" fill="hold"/>
                                        <p:tgtEl>
                                          <p:spTgt spid="4700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70020"/>
                                        </p:tgtEl>
                                        <p:attrNameLst>
                                          <p:attrName>style.visibility</p:attrName>
                                        </p:attrNameLst>
                                      </p:cBhvr>
                                      <p:to>
                                        <p:strVal val="visible"/>
                                      </p:to>
                                    </p:set>
                                    <p:anim calcmode="lin" valueType="num">
                                      <p:cBhvr additive="base">
                                        <p:cTn id="12" dur="500" fill="hold"/>
                                        <p:tgtEl>
                                          <p:spTgt spid="470020"/>
                                        </p:tgtEl>
                                        <p:attrNameLst>
                                          <p:attrName>ppt_x</p:attrName>
                                        </p:attrNameLst>
                                      </p:cBhvr>
                                      <p:tavLst>
                                        <p:tav tm="0">
                                          <p:val>
                                            <p:strVal val="#ppt_x"/>
                                          </p:val>
                                        </p:tav>
                                        <p:tav tm="100000">
                                          <p:val>
                                            <p:strVal val="#ppt_x"/>
                                          </p:val>
                                        </p:tav>
                                      </p:tavLst>
                                    </p:anim>
                                    <p:anim calcmode="lin" valueType="num">
                                      <p:cBhvr additive="base">
                                        <p:cTn id="13" dur="500" fill="hold"/>
                                        <p:tgtEl>
                                          <p:spTgt spid="4700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70022"/>
                                        </p:tgtEl>
                                        <p:attrNameLst>
                                          <p:attrName>style.visibility</p:attrName>
                                        </p:attrNameLst>
                                      </p:cBhvr>
                                      <p:to>
                                        <p:strVal val="visible"/>
                                      </p:to>
                                    </p:set>
                                    <p:anim calcmode="lin" valueType="num">
                                      <p:cBhvr>
                                        <p:cTn id="18" dur="500" fill="hold"/>
                                        <p:tgtEl>
                                          <p:spTgt spid="470022"/>
                                        </p:tgtEl>
                                        <p:attrNameLst>
                                          <p:attrName>ppt_w</p:attrName>
                                        </p:attrNameLst>
                                      </p:cBhvr>
                                      <p:tavLst>
                                        <p:tav tm="0">
                                          <p:val>
                                            <p:fltVal val="0"/>
                                          </p:val>
                                        </p:tav>
                                        <p:tav tm="100000">
                                          <p:val>
                                            <p:strVal val="#ppt_w"/>
                                          </p:val>
                                        </p:tav>
                                      </p:tavLst>
                                    </p:anim>
                                    <p:anim calcmode="lin" valueType="num">
                                      <p:cBhvr>
                                        <p:cTn id="19" dur="500" fill="hold"/>
                                        <p:tgtEl>
                                          <p:spTgt spid="47002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470023"/>
                                        </p:tgtEl>
                                        <p:attrNameLst>
                                          <p:attrName>style.visibility</p:attrName>
                                        </p:attrNameLst>
                                      </p:cBhvr>
                                      <p:to>
                                        <p:strVal val="visible"/>
                                      </p:to>
                                    </p:set>
                                    <p:animEffect transition="in" filter="dissolve">
                                      <p:cBhvr>
                                        <p:cTn id="23" dur="500"/>
                                        <p:tgtEl>
                                          <p:spTgt spid="4700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70021"/>
                                        </p:tgtEl>
                                        <p:attrNameLst>
                                          <p:attrName>style.visibility</p:attrName>
                                        </p:attrNameLst>
                                      </p:cBhvr>
                                      <p:to>
                                        <p:strVal val="visible"/>
                                      </p:to>
                                    </p:set>
                                    <p:animEffect transition="in" filter="dissolve">
                                      <p:cBhvr>
                                        <p:cTn id="28" dur="500"/>
                                        <p:tgtEl>
                                          <p:spTgt spid="4700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70025"/>
                                        </p:tgtEl>
                                        <p:attrNameLst>
                                          <p:attrName>style.visibility</p:attrName>
                                        </p:attrNameLst>
                                      </p:cBhvr>
                                      <p:to>
                                        <p:strVal val="visible"/>
                                      </p:to>
                                    </p:set>
                                    <p:anim calcmode="lin" valueType="num">
                                      <p:cBhvr>
                                        <p:cTn id="33" dur="500" fill="hold"/>
                                        <p:tgtEl>
                                          <p:spTgt spid="470025"/>
                                        </p:tgtEl>
                                        <p:attrNameLst>
                                          <p:attrName>ppt_w</p:attrName>
                                        </p:attrNameLst>
                                      </p:cBhvr>
                                      <p:tavLst>
                                        <p:tav tm="0">
                                          <p:val>
                                            <p:fltVal val="0"/>
                                          </p:val>
                                        </p:tav>
                                        <p:tav tm="100000">
                                          <p:val>
                                            <p:strVal val="#ppt_w"/>
                                          </p:val>
                                        </p:tav>
                                      </p:tavLst>
                                    </p:anim>
                                    <p:anim calcmode="lin" valueType="num">
                                      <p:cBhvr>
                                        <p:cTn id="34" dur="500" fill="hold"/>
                                        <p:tgtEl>
                                          <p:spTgt spid="470025"/>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70024"/>
                                        </p:tgtEl>
                                        <p:attrNameLst>
                                          <p:attrName>style.visibility</p:attrName>
                                        </p:attrNameLst>
                                      </p:cBhvr>
                                      <p:to>
                                        <p:strVal val="visible"/>
                                      </p:to>
                                    </p:set>
                                    <p:animEffect transition="in" filter="dissolve">
                                      <p:cBhvr>
                                        <p:cTn id="38" dur="500"/>
                                        <p:tgtEl>
                                          <p:spTgt spid="470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autoUpdateAnimBg="0"/>
      <p:bldP spid="470021" grpId="0" animBg="1"/>
      <p:bldP spid="470022" grpId="0" animBg="1"/>
      <p:bldP spid="470023" grpId="0" animBg="1" autoUpdateAnimBg="0"/>
      <p:bldP spid="470024" grpId="0" animBg="1"/>
      <p:bldP spid="47002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767CCF3-14D2-4C2F-B3B6-CCDFA41DEE23}" type="slidenum">
              <a:rPr lang="ko-KR" altLang="en-US" sz="1600" smtClean="0">
                <a:solidFill>
                  <a:schemeClr val="accent2"/>
                </a:solidFill>
                <a:latin typeface="Verdana" pitchFamily="34" charset="0"/>
                <a:ea typeface="Gulim" pitchFamily="34" charset="-127"/>
              </a:rPr>
              <a:pPr/>
              <a:t>8</a:t>
            </a:fld>
            <a:endParaRPr lang="en-US" altLang="ko-KR" sz="1600" smtClean="0">
              <a:solidFill>
                <a:schemeClr val="accent2"/>
              </a:solidFill>
              <a:latin typeface="Verdana" pitchFamily="34" charset="0"/>
              <a:ea typeface="Gulim" pitchFamily="34" charset="-127"/>
            </a:endParaRPr>
          </a:p>
        </p:txBody>
      </p:sp>
      <p:sp>
        <p:nvSpPr>
          <p:cNvPr id="21507" name="Rectangle 2"/>
          <p:cNvSpPr>
            <a:spLocks noGrp="1" noChangeArrowheads="1"/>
          </p:cNvSpPr>
          <p:nvPr>
            <p:ph type="title" idx="4294967295"/>
          </p:nvPr>
        </p:nvSpPr>
        <p:spPr>
          <a:xfrm>
            <a:off x="1836738" y="233363"/>
            <a:ext cx="7323137" cy="677862"/>
          </a:xfrm>
        </p:spPr>
        <p:txBody>
          <a:bodyPr anchor="b"/>
          <a:lstStyle/>
          <a:p>
            <a:pPr eaLnBrk="1" hangingPunct="1"/>
            <a:r>
              <a:rPr lang="en-US" altLang="zh-CN" smtClean="0">
                <a:solidFill>
                  <a:srgbClr val="FFCC00"/>
                </a:solidFill>
                <a:latin typeface="Arial" charset="0"/>
                <a:ea typeface="黑体" pitchFamily="49" charset="-122"/>
              </a:rPr>
              <a:t>Verilog HDL</a:t>
            </a:r>
            <a:r>
              <a:rPr lang="zh-CN" altLang="en-US" smtClean="0">
                <a:solidFill>
                  <a:srgbClr val="FFCC00"/>
                </a:solidFill>
                <a:latin typeface="Arial" charset="0"/>
                <a:ea typeface="黑体" pitchFamily="49" charset="-122"/>
              </a:rPr>
              <a:t>与</a:t>
            </a:r>
            <a:r>
              <a:rPr lang="en-US" altLang="zh-CN" smtClean="0">
                <a:solidFill>
                  <a:srgbClr val="FFCC00"/>
                </a:solidFill>
                <a:latin typeface="Arial" charset="0"/>
                <a:ea typeface="黑体" pitchFamily="49" charset="-122"/>
              </a:rPr>
              <a:t>C</a:t>
            </a:r>
            <a:r>
              <a:rPr lang="zh-CN" altLang="en-US" smtClean="0">
                <a:solidFill>
                  <a:srgbClr val="FFCC00"/>
                </a:solidFill>
                <a:latin typeface="Arial" charset="0"/>
                <a:ea typeface="黑体" pitchFamily="49" charset="-122"/>
              </a:rPr>
              <a:t>语言的比较</a:t>
            </a:r>
          </a:p>
        </p:txBody>
      </p:sp>
      <p:sp>
        <p:nvSpPr>
          <p:cNvPr id="1584131" name="Rectangle 3"/>
          <p:cNvSpPr>
            <a:spLocks noGrp="1" noChangeArrowheads="1"/>
          </p:cNvSpPr>
          <p:nvPr>
            <p:ph type="body" idx="4294967295"/>
          </p:nvPr>
        </p:nvSpPr>
        <p:spPr>
          <a:xfrm>
            <a:off x="985838" y="1050925"/>
            <a:ext cx="7754937" cy="500063"/>
          </a:xfrm>
        </p:spPr>
        <p:txBody>
          <a:bodyPr/>
          <a:lstStyle/>
          <a:p>
            <a:pPr marL="360363" indent="-360363" algn="just">
              <a:lnSpc>
                <a:spcPct val="120000"/>
              </a:lnSpc>
              <a:buClr>
                <a:schemeClr val="hlink"/>
              </a:buClr>
            </a:pPr>
            <a:r>
              <a:rPr lang="zh-CN" altLang="en-US" sz="2400" smtClean="0">
                <a:latin typeface="Arial" charset="0"/>
                <a:ea typeface="宋体" charset="-122"/>
              </a:rPr>
              <a:t>语句及函数的比较</a:t>
            </a:r>
            <a:endParaRPr lang="en-US" altLang="zh-CN" sz="2400" smtClean="0">
              <a:latin typeface="Arial" charset="0"/>
              <a:ea typeface="宋体" charset="-122"/>
            </a:endParaRPr>
          </a:p>
        </p:txBody>
      </p:sp>
      <p:graphicFrame>
        <p:nvGraphicFramePr>
          <p:cNvPr id="746536" name="Group 40"/>
          <p:cNvGraphicFramePr>
            <a:graphicFrameLocks noGrp="1"/>
          </p:cNvGraphicFramePr>
          <p:nvPr/>
        </p:nvGraphicFramePr>
        <p:xfrm>
          <a:off x="304800" y="1558925"/>
          <a:ext cx="8572501" cy="4572000"/>
        </p:xfrm>
        <a:graphic>
          <a:graphicData uri="http://schemas.openxmlformats.org/drawingml/2006/table">
            <a:tbl>
              <a:tblPr/>
              <a:tblGrid>
                <a:gridCol w="2193911"/>
                <a:gridCol w="2945644"/>
                <a:gridCol w="3432946"/>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语句及函数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CC3300"/>
                          </a:solidFill>
                          <a:effectLst/>
                          <a:latin typeface="Arial" pitchFamily="34" charset="0"/>
                          <a:ea typeface="宋体" pitchFamily="2" charset="-122"/>
                          <a:cs typeface="Arial" pitchFamily="34" charset="0"/>
                        </a:rPr>
                        <a:t>C</a:t>
                      </a:r>
                      <a:r>
                        <a:rPr kumimoji="0" lang="zh-CN" altLang="en-US" sz="24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语言</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CC3300"/>
                          </a:solidFill>
                          <a:effectLst/>
                          <a:latin typeface="Arial" pitchFamily="34" charset="0"/>
                          <a:ea typeface="宋体" pitchFamily="2" charset="-122"/>
                          <a:cs typeface="Arial" pitchFamily="34" charset="0"/>
                        </a:rPr>
                        <a:t>Verilog HDL</a:t>
                      </a:r>
                      <a:endParaRPr kumimoji="0" lang="zh-CN" altLang="en-US" sz="2400" b="1" i="0" u="none" strike="noStrike" cap="none" normalizeH="0" baseline="0" smtClean="0">
                        <a:ln>
                          <a:noFill/>
                        </a:ln>
                        <a:solidFill>
                          <a:srgbClr val="CC3300"/>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无参函数，有参函数</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66"/>
                          </a:solidFill>
                          <a:effectLst/>
                          <a:latin typeface="Arial" pitchFamily="34" charset="0"/>
                          <a:ea typeface="宋体" pitchFamily="2" charset="-122"/>
                          <a:cs typeface="Arial" pitchFamily="34" charset="0"/>
                        </a:rPr>
                        <a:t>function</a:t>
                      </a:r>
                      <a:r>
                        <a:rPr kumimoji="0" lang="zh-CN" altLang="en-US" sz="2400" b="1" i="0" u="none" strike="noStrike" cap="none" normalizeH="0" baseline="0" dirty="0" smtClean="0">
                          <a:ln>
                            <a:noFill/>
                          </a:ln>
                          <a:solidFill>
                            <a:srgbClr val="FF0066"/>
                          </a:solidFill>
                          <a:effectLst/>
                          <a:latin typeface="Arial" pitchFamily="34" charset="0"/>
                          <a:ea typeface="宋体" pitchFamily="2" charset="-122"/>
                          <a:cs typeface="Arial" pitchFamily="34" charset="0"/>
                        </a:rPr>
                        <a:t>块语句</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赋值语句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dirty="0" smtClean="0"/>
                        <a:t>赋值</a:t>
                      </a:r>
                      <a:r>
                        <a:rPr kumimoji="1" lang="zh-CN" altLang="en-US" sz="2400" b="1" dirty="0" smtClean="0">
                          <a:latin typeface="Arial" charset="0"/>
                        </a:rPr>
                        <a:t>变量 </a:t>
                      </a:r>
                      <a:r>
                        <a:rPr kumimoji="1" lang="en-US" altLang="zh-CN" sz="2400" b="1" dirty="0" smtClean="0">
                          <a:latin typeface="Arial" charset="0"/>
                        </a:rPr>
                        <a:t>= </a:t>
                      </a:r>
                      <a:r>
                        <a:rPr kumimoji="1" lang="zh-CN" altLang="en-US" sz="2400" b="1" dirty="0" smtClean="0">
                          <a:latin typeface="Arial" charset="0"/>
                        </a:rPr>
                        <a:t>表达式</a:t>
                      </a:r>
                      <a:r>
                        <a:rPr kumimoji="1" lang="en-US" altLang="zh-CN" sz="2400" b="1" dirty="0" smtClean="0">
                          <a:latin typeface="Arial" charset="0"/>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阻塞</a:t>
                      </a:r>
                      <a:r>
                        <a:rPr kumimoji="0" lang="zh-CN" altLang="zh-CN"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赋值</a:t>
                      </a: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a:t>
                      </a:r>
                      <a:r>
                        <a:rPr kumimoji="0" lang="zh-CN" altLang="en-US"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rPr>
                        <a:t>非阻塞</a:t>
                      </a:r>
                      <a:r>
                        <a:rPr kumimoji="0" lang="zh-CN" altLang="zh-CN"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rPr>
                        <a:t>赋值</a:t>
                      </a:r>
                      <a:endParaRPr kumimoji="0" lang="zh-CN" altLang="en-US"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条件语句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if-else</a:t>
                      </a:r>
                      <a:endPar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if-else</a:t>
                      </a:r>
                      <a:endPar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kern="1200" cap="none" normalizeH="0" baseline="0" dirty="0" smtClean="0">
                          <a:ln>
                            <a:noFill/>
                          </a:ln>
                          <a:solidFill>
                            <a:schemeClr val="tx1"/>
                          </a:solidFill>
                          <a:effectLst/>
                          <a:latin typeface="Arial" pitchFamily="34" charset="0"/>
                          <a:ea typeface="宋体" pitchFamily="2" charset="-122"/>
                          <a:cs typeface="Arial" pitchFamily="34" charset="0"/>
                        </a:rPr>
                        <a:t>条件</a:t>
                      </a: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switch</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rPr>
                        <a:t>case</a:t>
                      </a:r>
                      <a:endParaRPr kumimoji="0" lang="zh-CN" altLang="en-US" sz="2400" b="1" i="0" u="none" strike="noStrike" kern="1200" cap="none" normalizeH="0" baseline="0" dirty="0" smtClean="0">
                        <a:ln>
                          <a:noFill/>
                        </a:ln>
                        <a:solidFill>
                          <a:srgbClr val="FF0066"/>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循环语句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循环语句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cs typeface="Arial" pitchFamily="34" charset="0"/>
                        </a:rPr>
                        <a:t>while</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cs typeface="Arial" pitchFamily="34" charset="0"/>
                        </a:rPr>
                        <a:t>while</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中止语句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cs typeface="Arial" pitchFamily="34" charset="0"/>
                        </a:rPr>
                        <a:t>break</a:t>
                      </a:r>
                      <a:endParaRPr kumimoji="0" lang="zh-CN" altLang="en-US" sz="2400" b="1"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break</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宏定义语句</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define</a:t>
                      </a:r>
                      <a:r>
                        <a:rPr lang="zh-CN" altLang="zh-CN" sz="1800" b="1" kern="1200" dirty="0" smtClean="0">
                          <a:solidFill>
                            <a:schemeClr val="tx1"/>
                          </a:solidFill>
                          <a:latin typeface="+mn-lt"/>
                          <a:ea typeface="+mn-ea"/>
                          <a:cs typeface="+mn-cs"/>
                        </a:rPr>
                        <a:t>（以符号</a:t>
                      </a:r>
                      <a:r>
                        <a:rPr lang="en-US" altLang="zh-CN" sz="1800" b="1" kern="1200" dirty="0" smtClean="0">
                          <a:solidFill>
                            <a:srgbClr val="FF0066"/>
                          </a:solidFill>
                          <a:latin typeface="+mn-lt"/>
                          <a:ea typeface="+mn-ea"/>
                          <a:cs typeface="+mn-cs"/>
                        </a:rPr>
                        <a:t>#</a:t>
                      </a:r>
                      <a:r>
                        <a:rPr lang="zh-CN" altLang="zh-CN" sz="1800" b="1" kern="1200" dirty="0" smtClean="0">
                          <a:solidFill>
                            <a:schemeClr val="tx1"/>
                          </a:solidFill>
                          <a:latin typeface="+mn-lt"/>
                          <a:ea typeface="+mn-ea"/>
                          <a:cs typeface="+mn-cs"/>
                        </a:rPr>
                        <a:t>开头）</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define</a:t>
                      </a:r>
                      <a:r>
                        <a:rPr lang="zh-CN" altLang="zh-CN" sz="1800" b="1" kern="1200" dirty="0" smtClean="0">
                          <a:solidFill>
                            <a:schemeClr val="tx1"/>
                          </a:solidFill>
                          <a:latin typeface="+mn-lt"/>
                          <a:ea typeface="+mn-ea"/>
                          <a:cs typeface="+mn-cs"/>
                        </a:rPr>
                        <a:t>（以符号</a:t>
                      </a:r>
                      <a:r>
                        <a:rPr lang="en-US" altLang="zh-CN" sz="1800" b="1" kern="1200" dirty="0" smtClean="0">
                          <a:solidFill>
                            <a:srgbClr val="FF0000"/>
                          </a:solidFill>
                          <a:latin typeface="+mn-lt"/>
                          <a:ea typeface="+mn-ea"/>
                          <a:cs typeface="+mn-cs"/>
                        </a:rPr>
                        <a:t>’</a:t>
                      </a:r>
                      <a:r>
                        <a:rPr lang="zh-CN" altLang="zh-CN" sz="1800" b="1" kern="1200" dirty="0" smtClean="0">
                          <a:solidFill>
                            <a:schemeClr val="tx1"/>
                          </a:solidFill>
                          <a:latin typeface="+mn-lt"/>
                          <a:ea typeface="+mn-ea"/>
                          <a:cs typeface="+mn-cs"/>
                        </a:rPr>
                        <a:t>开头）</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rPr>
                        <a:t>格式输出函数</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printf</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printf</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4131"/>
                                        </p:tgtEl>
                                        <p:attrNameLst>
                                          <p:attrName>style.visibility</p:attrName>
                                        </p:attrNameLst>
                                      </p:cBhvr>
                                      <p:to>
                                        <p:strVal val="visible"/>
                                      </p:to>
                                    </p:set>
                                    <p:anim calcmode="lin" valueType="num">
                                      <p:cBhvr additive="base">
                                        <p:cTn id="7" dur="500" fill="hold"/>
                                        <p:tgtEl>
                                          <p:spTgt spid="1584131"/>
                                        </p:tgtEl>
                                        <p:attrNameLst>
                                          <p:attrName>ppt_x</p:attrName>
                                        </p:attrNameLst>
                                      </p:cBhvr>
                                      <p:tavLst>
                                        <p:tav tm="0">
                                          <p:val>
                                            <p:strVal val="0-#ppt_w/2"/>
                                          </p:val>
                                        </p:tav>
                                        <p:tav tm="100000">
                                          <p:val>
                                            <p:strVal val="#ppt_x"/>
                                          </p:val>
                                        </p:tav>
                                      </p:tavLst>
                                    </p:anim>
                                    <p:anim calcmode="lin" valueType="num">
                                      <p:cBhvr additive="base">
                                        <p:cTn id="8" dur="500" fill="hold"/>
                                        <p:tgtEl>
                                          <p:spTgt spid="158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D9B656C-4FB7-449C-9DB0-E79E5706AEBB}" type="slidenum">
              <a:rPr lang="ko-KR" altLang="en-US" sz="1600" smtClean="0">
                <a:solidFill>
                  <a:schemeClr val="accent2"/>
                </a:solidFill>
                <a:latin typeface="Verdana" pitchFamily="34" charset="0"/>
                <a:ea typeface="Gulim" pitchFamily="34" charset="-127"/>
              </a:rPr>
              <a:pPr/>
              <a:t>80</a:t>
            </a:fld>
            <a:endParaRPr lang="en-US" altLang="ko-KR" sz="1600" smtClean="0">
              <a:solidFill>
                <a:schemeClr val="accent2"/>
              </a:solidFill>
              <a:latin typeface="Verdana" pitchFamily="34" charset="0"/>
              <a:ea typeface="Gulim" pitchFamily="34" charset="-127"/>
            </a:endParaRPr>
          </a:p>
        </p:txBody>
      </p:sp>
      <p:graphicFrame>
        <p:nvGraphicFramePr>
          <p:cNvPr id="2310146" name="Object 2"/>
          <p:cNvGraphicFramePr>
            <a:graphicFrameLocks noChangeAspect="1"/>
          </p:cNvGraphicFramePr>
          <p:nvPr/>
        </p:nvGraphicFramePr>
        <p:xfrm>
          <a:off x="466725" y="2014538"/>
          <a:ext cx="8367713" cy="3000375"/>
        </p:xfrm>
        <a:graphic>
          <a:graphicData uri="http://schemas.openxmlformats.org/presentationml/2006/ole">
            <p:oleObj spid="_x0000_s6165" name="位图图像" r:id="rId4" imgW="7373379" imgH="1876190" progId="PBrush">
              <p:embed/>
            </p:oleObj>
          </a:graphicData>
        </a:graphic>
      </p:graphicFrame>
      <p:sp>
        <p:nvSpPr>
          <p:cNvPr id="6148" name="Rectangle 3"/>
          <p:cNvSpPr>
            <a:spLocks noGrp="1" noChangeArrowheads="1"/>
          </p:cNvSpPr>
          <p:nvPr>
            <p:ph type="title" idx="4294967295"/>
          </p:nvPr>
        </p:nvSpPr>
        <p:spPr>
          <a:xfrm>
            <a:off x="1792288" y="249238"/>
            <a:ext cx="7199312" cy="677862"/>
          </a:xfrm>
        </p:spPr>
        <p:txBody>
          <a:bodyPr anchor="b"/>
          <a:lstStyle/>
          <a:p>
            <a:pPr eaLnBrk="1" hangingPunct="1"/>
            <a:r>
              <a:rPr lang="en-US" altLang="zh-CN" smtClean="0">
                <a:solidFill>
                  <a:srgbClr val="FFCC00"/>
                </a:solidFill>
                <a:latin typeface="Arial" charset="0"/>
                <a:ea typeface="黑体" pitchFamily="49" charset="-122"/>
              </a:rPr>
              <a:t>count60.v</a:t>
            </a:r>
            <a:r>
              <a:rPr lang="zh-CN" altLang="en-US" smtClean="0">
                <a:solidFill>
                  <a:srgbClr val="FFCC00"/>
                </a:solidFill>
                <a:latin typeface="Arial" charset="0"/>
                <a:ea typeface="黑体" pitchFamily="49" charset="-122"/>
              </a:rPr>
              <a:t>的仿真波形</a:t>
            </a:r>
          </a:p>
        </p:txBody>
      </p:sp>
      <p:sp>
        <p:nvSpPr>
          <p:cNvPr id="2310148" name="Rectangle 4"/>
          <p:cNvSpPr>
            <a:spLocks noGrp="1" noChangeArrowheads="1"/>
          </p:cNvSpPr>
          <p:nvPr>
            <p:ph type="body" idx="4294967295"/>
          </p:nvPr>
        </p:nvSpPr>
        <p:spPr>
          <a:xfrm>
            <a:off x="76200" y="752475"/>
            <a:ext cx="8915400" cy="1077913"/>
          </a:xfrm>
        </p:spPr>
        <p:txBody>
          <a:bodyPr/>
          <a:lstStyle/>
          <a:p>
            <a:pPr algn="just" eaLnBrk="1" hangingPunct="1">
              <a:lnSpc>
                <a:spcPct val="110000"/>
              </a:lnSpc>
              <a:buFont typeface="Wingdings" pitchFamily="2" charset="2"/>
              <a:buNone/>
            </a:pPr>
            <a:endParaRPr lang="en-US" altLang="zh-CN" smtClean="0">
              <a:latin typeface="宋体" charset="-122"/>
              <a:ea typeface="宋体" charset="-122"/>
            </a:endParaRPr>
          </a:p>
          <a:p>
            <a:pPr lvl="1" algn="just">
              <a:lnSpc>
                <a:spcPct val="110000"/>
              </a:lnSpc>
              <a:spcBef>
                <a:spcPct val="0"/>
              </a:spcBef>
            </a:pPr>
            <a:r>
              <a:rPr lang="en-US" altLang="zh-CN" sz="2600" smtClean="0">
                <a:latin typeface="Arial" charset="0"/>
                <a:ea typeface="宋体" charset="-122"/>
                <a:cs typeface="Arial" charset="0"/>
              </a:rPr>
              <a:t>cin</a:t>
            </a:r>
            <a:r>
              <a:rPr lang="zh-CN" altLang="en-US" sz="2600" smtClean="0">
                <a:latin typeface="Arial" charset="0"/>
                <a:ea typeface="宋体" charset="-122"/>
                <a:cs typeface="Arial" charset="0"/>
              </a:rPr>
              <a:t>为来自下一级计数器的进位</a:t>
            </a:r>
          </a:p>
        </p:txBody>
      </p:sp>
      <p:sp>
        <p:nvSpPr>
          <p:cNvPr id="2310150" name="AutoShape 6"/>
          <p:cNvSpPr>
            <a:spLocks noChangeArrowheads="1"/>
          </p:cNvSpPr>
          <p:nvPr/>
        </p:nvSpPr>
        <p:spPr bwMode="auto">
          <a:xfrm>
            <a:off x="2116138" y="5214938"/>
            <a:ext cx="711200" cy="346075"/>
          </a:xfrm>
          <a:prstGeom prst="wedgeRoundRectCallout">
            <a:avLst>
              <a:gd name="adj1" fmla="val 47546"/>
              <a:gd name="adj2" fmla="val -127523"/>
              <a:gd name="adj3" fmla="val 16667"/>
            </a:avLst>
          </a:prstGeom>
          <a:solidFill>
            <a:srgbClr val="FFCCCC"/>
          </a:solidFill>
          <a:ln>
            <a:noFill/>
          </a:ln>
          <a:effectLst>
            <a:prstShdw prst="shdw17" dist="17961" dir="2700000">
              <a:srgbClr val="997A7A"/>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600">
                <a:latin typeface="Tahoma" pitchFamily="34" charset="0"/>
                <a:ea typeface="楷体_GB2312" pitchFamily="49" charset="-122"/>
              </a:rPr>
              <a:t>置数</a:t>
            </a:r>
            <a:endParaRPr kumimoji="1" lang="zh-CN" altLang="en-US" sz="1600">
              <a:solidFill>
                <a:srgbClr val="CC3300"/>
              </a:solidFill>
              <a:latin typeface="方正姚体" pitchFamily="2" charset="-122"/>
              <a:ea typeface="楷体_GB2312" pitchFamily="49" charset="-122"/>
            </a:endParaRPr>
          </a:p>
        </p:txBody>
      </p:sp>
      <p:sp>
        <p:nvSpPr>
          <p:cNvPr id="2310151" name="AutoShape 7"/>
          <p:cNvSpPr>
            <a:spLocks noChangeArrowheads="1"/>
          </p:cNvSpPr>
          <p:nvPr/>
        </p:nvSpPr>
        <p:spPr bwMode="auto">
          <a:xfrm>
            <a:off x="6083300" y="5094288"/>
            <a:ext cx="1203325" cy="346075"/>
          </a:xfrm>
          <a:prstGeom prst="wedgeRoundRectCallout">
            <a:avLst>
              <a:gd name="adj1" fmla="val -2241"/>
              <a:gd name="adj2" fmla="val -211009"/>
              <a:gd name="adj3" fmla="val 16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800">
                <a:solidFill>
                  <a:srgbClr val="CC3300"/>
                </a:solidFill>
                <a:latin typeface="楷体_GB2312" pitchFamily="49" charset="-122"/>
                <a:ea typeface="楷体_GB2312" pitchFamily="49" charset="-122"/>
              </a:rPr>
              <a:t>进位输出</a:t>
            </a:r>
          </a:p>
        </p:txBody>
      </p:sp>
      <p:sp>
        <p:nvSpPr>
          <p:cNvPr id="2310152" name="Oval 8"/>
          <p:cNvSpPr>
            <a:spLocks noChangeArrowheads="1"/>
          </p:cNvSpPr>
          <p:nvPr/>
        </p:nvSpPr>
        <p:spPr bwMode="auto">
          <a:xfrm>
            <a:off x="2640013" y="4668838"/>
            <a:ext cx="404812" cy="301625"/>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2310153" name="Oval 9"/>
          <p:cNvSpPr>
            <a:spLocks noChangeArrowheads="1"/>
          </p:cNvSpPr>
          <p:nvPr/>
        </p:nvSpPr>
        <p:spPr bwMode="auto">
          <a:xfrm>
            <a:off x="6461125" y="4259263"/>
            <a:ext cx="379413" cy="288925"/>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grpSp>
        <p:nvGrpSpPr>
          <p:cNvPr id="2" name="Group 10"/>
          <p:cNvGrpSpPr>
            <a:grpSpLocks/>
          </p:cNvGrpSpPr>
          <p:nvPr/>
        </p:nvGrpSpPr>
        <p:grpSpPr bwMode="auto">
          <a:xfrm>
            <a:off x="1736725" y="3341688"/>
            <a:ext cx="877888" cy="1839912"/>
            <a:chOff x="3648" y="2208"/>
            <a:chExt cx="627" cy="912"/>
          </a:xfrm>
        </p:grpSpPr>
        <p:sp>
          <p:nvSpPr>
            <p:cNvPr id="6156" name="AutoShape 11"/>
            <p:cNvSpPr>
              <a:spLocks noChangeArrowheads="1"/>
            </p:cNvSpPr>
            <p:nvPr/>
          </p:nvSpPr>
          <p:spPr bwMode="auto">
            <a:xfrm>
              <a:off x="3648" y="2208"/>
              <a:ext cx="528" cy="912"/>
            </a:xfrm>
            <a:prstGeom prst="curvedRightArrow">
              <a:avLst>
                <a:gd name="adj1" fmla="val 34545"/>
                <a:gd name="adj2" fmla="val 69091"/>
                <a:gd name="adj3" fmla="val 33333"/>
              </a:avLst>
            </a:prstGeom>
            <a:solidFill>
              <a:srgbClr val="FF00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6157" name="AutoShape 12"/>
            <p:cNvSpPr>
              <a:spLocks noChangeArrowheads="1"/>
            </p:cNvSpPr>
            <p:nvPr/>
          </p:nvSpPr>
          <p:spPr bwMode="auto">
            <a:xfrm rot="-1851159">
              <a:off x="3935" y="2781"/>
              <a:ext cx="340" cy="227"/>
            </a:xfrm>
            <a:prstGeom prst="triangle">
              <a:avLst>
                <a:gd name="adj" fmla="val 50000"/>
              </a:avLst>
            </a:prstGeom>
            <a:solidFill>
              <a:srgbClr val="FF00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grpSp>
      <p:sp>
        <p:nvSpPr>
          <p:cNvPr id="2310157" name="AutoShape 13"/>
          <p:cNvSpPr>
            <a:spLocks noChangeArrowheads="1"/>
          </p:cNvSpPr>
          <p:nvPr/>
        </p:nvSpPr>
        <p:spPr bwMode="auto">
          <a:xfrm>
            <a:off x="2905125" y="4181475"/>
            <a:ext cx="2082800" cy="363538"/>
          </a:xfrm>
          <a:prstGeom prst="wedgeRoundRectCallout">
            <a:avLst>
              <a:gd name="adj1" fmla="val -36130"/>
              <a:gd name="adj2" fmla="val -113319"/>
              <a:gd name="adj3" fmla="val 16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lang="zh-CN" altLang="en-US" sz="1600">
                <a:latin typeface="Arial" charset="0"/>
              </a:rPr>
              <a:t>当</a:t>
            </a:r>
            <a:r>
              <a:rPr lang="en-US" altLang="zh-CN" sz="1600">
                <a:latin typeface="Arial" charset="0"/>
              </a:rPr>
              <a:t>cin=1</a:t>
            </a:r>
            <a:r>
              <a:rPr lang="zh-CN" altLang="en-US" sz="1600">
                <a:latin typeface="Arial" charset="0"/>
              </a:rPr>
              <a:t>则加</a:t>
            </a:r>
            <a:r>
              <a:rPr lang="en-US" altLang="zh-CN" sz="1600">
                <a:latin typeface="Arial" charset="0"/>
              </a:rPr>
              <a:t>1</a:t>
            </a:r>
            <a:r>
              <a:rPr lang="zh-CN" altLang="en-US" sz="1600">
                <a:latin typeface="Arial" charset="0"/>
              </a:rPr>
              <a:t>计数</a:t>
            </a:r>
            <a:endParaRPr kumimoji="1" lang="zh-CN" altLang="en-US" sz="1600">
              <a:solidFill>
                <a:srgbClr val="CC3300"/>
              </a:solidFill>
              <a:latin typeface="Arial" charset="0"/>
              <a:ea typeface="方正姚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10148"/>
                                        </p:tgtEl>
                                        <p:attrNameLst>
                                          <p:attrName>style.visibility</p:attrName>
                                        </p:attrNameLst>
                                      </p:cBhvr>
                                      <p:to>
                                        <p:strVal val="visible"/>
                                      </p:to>
                                    </p:set>
                                    <p:anim calcmode="lin" valueType="num">
                                      <p:cBhvr additive="base">
                                        <p:cTn id="7" dur="500" fill="hold"/>
                                        <p:tgtEl>
                                          <p:spTgt spid="2310148"/>
                                        </p:tgtEl>
                                        <p:attrNameLst>
                                          <p:attrName>ppt_x</p:attrName>
                                        </p:attrNameLst>
                                      </p:cBhvr>
                                      <p:tavLst>
                                        <p:tav tm="0">
                                          <p:val>
                                            <p:strVal val="0-#ppt_w/2"/>
                                          </p:val>
                                        </p:tav>
                                        <p:tav tm="100000">
                                          <p:val>
                                            <p:strVal val="#ppt_x"/>
                                          </p:val>
                                        </p:tav>
                                      </p:tavLst>
                                    </p:anim>
                                    <p:anim calcmode="lin" valueType="num">
                                      <p:cBhvr additive="base">
                                        <p:cTn id="8" dur="500" fill="hold"/>
                                        <p:tgtEl>
                                          <p:spTgt spid="23101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nodeType="afterEffect">
                                  <p:stCondLst>
                                    <p:cond delay="0"/>
                                  </p:stCondLst>
                                  <p:childTnLst>
                                    <p:set>
                                      <p:cBhvr>
                                        <p:cTn id="11" dur="1" fill="hold">
                                          <p:stCondLst>
                                            <p:cond delay="0"/>
                                          </p:stCondLst>
                                        </p:cTn>
                                        <p:tgtEl>
                                          <p:spTgt spid="2310146"/>
                                        </p:tgtEl>
                                        <p:attrNameLst>
                                          <p:attrName>style.visibility</p:attrName>
                                        </p:attrNameLst>
                                      </p:cBhvr>
                                      <p:to>
                                        <p:strVal val="visible"/>
                                      </p:to>
                                    </p:set>
                                    <p:anim calcmode="lin" valueType="num">
                                      <p:cBhvr additive="base">
                                        <p:cTn id="12" dur="500" fill="hold"/>
                                        <p:tgtEl>
                                          <p:spTgt spid="2310146"/>
                                        </p:tgtEl>
                                        <p:attrNameLst>
                                          <p:attrName>ppt_x</p:attrName>
                                        </p:attrNameLst>
                                      </p:cBhvr>
                                      <p:tavLst>
                                        <p:tav tm="0">
                                          <p:val>
                                            <p:strVal val="0-#ppt_w/2"/>
                                          </p:val>
                                        </p:tav>
                                        <p:tav tm="100000">
                                          <p:val>
                                            <p:strVal val="#ppt_x"/>
                                          </p:val>
                                        </p:tav>
                                      </p:tavLst>
                                    </p:anim>
                                    <p:anim calcmode="lin" valueType="num">
                                      <p:cBhvr additive="base">
                                        <p:cTn id="13" dur="500" fill="hold"/>
                                        <p:tgtEl>
                                          <p:spTgt spid="231014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ppt_h/2"/>
                                          </p:val>
                                        </p:tav>
                                        <p:tav tm="100000">
                                          <p:val>
                                            <p:strVal val="#ppt_y"/>
                                          </p:val>
                                        </p:tav>
                                      </p:tavLst>
                                    </p:anim>
                                    <p:anim calcmode="lin" valueType="num">
                                      <p:cBhvr>
                                        <p:cTn id="20" dur="500" fill="hold"/>
                                        <p:tgtEl>
                                          <p:spTgt spid="2"/>
                                        </p:tgtEl>
                                        <p:attrNameLst>
                                          <p:attrName>ppt_w</p:attrName>
                                        </p:attrNameLst>
                                      </p:cBhvr>
                                      <p:tavLst>
                                        <p:tav tm="0">
                                          <p:val>
                                            <p:strVal val="#ppt_w"/>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2310152"/>
                                        </p:tgtEl>
                                        <p:attrNameLst>
                                          <p:attrName>style.visibility</p:attrName>
                                        </p:attrNameLst>
                                      </p:cBhvr>
                                      <p:to>
                                        <p:strVal val="visible"/>
                                      </p:to>
                                    </p:set>
                                    <p:anim calcmode="lin" valueType="num">
                                      <p:cBhvr>
                                        <p:cTn id="25" dur="500" fill="hold"/>
                                        <p:tgtEl>
                                          <p:spTgt spid="2310152"/>
                                        </p:tgtEl>
                                        <p:attrNameLst>
                                          <p:attrName>ppt_w</p:attrName>
                                        </p:attrNameLst>
                                      </p:cBhvr>
                                      <p:tavLst>
                                        <p:tav tm="0">
                                          <p:val>
                                            <p:fltVal val="0"/>
                                          </p:val>
                                        </p:tav>
                                        <p:tav tm="100000">
                                          <p:val>
                                            <p:strVal val="#ppt_w"/>
                                          </p:val>
                                        </p:tav>
                                      </p:tavLst>
                                    </p:anim>
                                    <p:anim calcmode="lin" valueType="num">
                                      <p:cBhvr>
                                        <p:cTn id="26" dur="500" fill="hold"/>
                                        <p:tgtEl>
                                          <p:spTgt spid="2310152"/>
                                        </p:tgtEl>
                                        <p:attrNameLst>
                                          <p:attrName>ppt_h</p:attrName>
                                        </p:attrNameLst>
                                      </p:cBhvr>
                                      <p:tavLst>
                                        <p:tav tm="0">
                                          <p:val>
                                            <p:fltVal val="0"/>
                                          </p:val>
                                        </p:tav>
                                        <p:tav tm="100000">
                                          <p:val>
                                            <p:strVal val="#ppt_h"/>
                                          </p:val>
                                        </p:tav>
                                      </p:tavLst>
                                    </p:anim>
                                  </p:childTnLst>
                                </p:cTn>
                              </p:par>
                            </p:childTnLst>
                          </p:cTn>
                        </p:par>
                        <p:par>
                          <p:cTn id="27" fill="hold" nodeType="afterGroup">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310150"/>
                                        </p:tgtEl>
                                        <p:attrNameLst>
                                          <p:attrName>style.visibility</p:attrName>
                                        </p:attrNameLst>
                                      </p:cBhvr>
                                      <p:to>
                                        <p:strVal val="visible"/>
                                      </p:to>
                                    </p:set>
                                    <p:animEffect transition="in" filter="dissolve">
                                      <p:cBhvr>
                                        <p:cTn id="30" dur="500"/>
                                        <p:tgtEl>
                                          <p:spTgt spid="23101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10157"/>
                                        </p:tgtEl>
                                        <p:attrNameLst>
                                          <p:attrName>style.visibility</p:attrName>
                                        </p:attrNameLst>
                                      </p:cBhvr>
                                      <p:to>
                                        <p:strVal val="visible"/>
                                      </p:to>
                                    </p:set>
                                    <p:animEffect transition="in" filter="dissolve">
                                      <p:cBhvr>
                                        <p:cTn id="35" dur="500"/>
                                        <p:tgtEl>
                                          <p:spTgt spid="23101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310153"/>
                                        </p:tgtEl>
                                        <p:attrNameLst>
                                          <p:attrName>style.visibility</p:attrName>
                                        </p:attrNameLst>
                                      </p:cBhvr>
                                      <p:to>
                                        <p:strVal val="visible"/>
                                      </p:to>
                                    </p:set>
                                    <p:anim calcmode="lin" valueType="num">
                                      <p:cBhvr>
                                        <p:cTn id="40" dur="500" fill="hold"/>
                                        <p:tgtEl>
                                          <p:spTgt spid="2310153"/>
                                        </p:tgtEl>
                                        <p:attrNameLst>
                                          <p:attrName>ppt_w</p:attrName>
                                        </p:attrNameLst>
                                      </p:cBhvr>
                                      <p:tavLst>
                                        <p:tav tm="0">
                                          <p:val>
                                            <p:fltVal val="0"/>
                                          </p:val>
                                        </p:tav>
                                        <p:tav tm="100000">
                                          <p:val>
                                            <p:strVal val="#ppt_w"/>
                                          </p:val>
                                        </p:tav>
                                      </p:tavLst>
                                    </p:anim>
                                    <p:anim calcmode="lin" valueType="num">
                                      <p:cBhvr>
                                        <p:cTn id="41" dur="500" fill="hold"/>
                                        <p:tgtEl>
                                          <p:spTgt spid="2310153"/>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2310151"/>
                                        </p:tgtEl>
                                        <p:attrNameLst>
                                          <p:attrName>style.visibility</p:attrName>
                                        </p:attrNameLst>
                                      </p:cBhvr>
                                      <p:to>
                                        <p:strVal val="visible"/>
                                      </p:to>
                                    </p:set>
                                    <p:animEffect transition="in" filter="dissolve">
                                      <p:cBhvr>
                                        <p:cTn id="45" dur="500"/>
                                        <p:tgtEl>
                                          <p:spTgt spid="231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148" grpId="0" autoUpdateAnimBg="0"/>
      <p:bldP spid="2310150" grpId="0" animBg="1" autoUpdateAnimBg="0"/>
      <p:bldP spid="2310151" grpId="0" animBg="1" autoUpdateAnimBg="0"/>
      <p:bldP spid="2310152" grpId="0" animBg="1"/>
      <p:bldP spid="2310153" grpId="0" animBg="1"/>
      <p:bldP spid="2310157"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690A5B4-62D4-47D9-95DB-FEBF69D33DDF}" type="slidenum">
              <a:rPr lang="ko-KR" altLang="en-US" sz="1600" smtClean="0">
                <a:solidFill>
                  <a:schemeClr val="accent2"/>
                </a:solidFill>
                <a:latin typeface="Verdana" pitchFamily="34" charset="0"/>
                <a:ea typeface="Gulim" pitchFamily="34" charset="-127"/>
              </a:rPr>
              <a:pPr/>
              <a:t>81</a:t>
            </a:fld>
            <a:endParaRPr lang="en-US" altLang="ko-KR" sz="1600" smtClean="0">
              <a:solidFill>
                <a:schemeClr val="accent2"/>
              </a:solidFill>
              <a:latin typeface="Verdana" pitchFamily="34" charset="0"/>
              <a:ea typeface="Gulim" pitchFamily="34" charset="-127"/>
            </a:endParaRPr>
          </a:p>
        </p:txBody>
      </p:sp>
      <p:sp>
        <p:nvSpPr>
          <p:cNvPr id="91139" name="Rectangle 2"/>
          <p:cNvSpPr>
            <a:spLocks noGrp="1" noChangeArrowheads="1"/>
          </p:cNvSpPr>
          <p:nvPr>
            <p:ph type="title"/>
          </p:nvPr>
        </p:nvSpPr>
        <p:spPr>
          <a:xfrm>
            <a:off x="1727200" y="266700"/>
            <a:ext cx="7772400" cy="677863"/>
          </a:xfrm>
        </p:spPr>
        <p:txBody>
          <a:bodyPr/>
          <a:lstStyle/>
          <a:p>
            <a:r>
              <a:rPr lang="en-US" altLang="zh-CN" smtClean="0">
                <a:solidFill>
                  <a:srgbClr val="FFCC00"/>
                </a:solidFill>
                <a:latin typeface="Arial" charset="0"/>
                <a:ea typeface="黑体" pitchFamily="49" charset="-122"/>
              </a:rPr>
              <a:t>if-else</a:t>
            </a:r>
            <a:r>
              <a:rPr lang="zh-CN" altLang="en-US" smtClean="0">
                <a:solidFill>
                  <a:srgbClr val="FFCC00"/>
                </a:solidFill>
                <a:latin typeface="Arial" charset="0"/>
                <a:ea typeface="黑体" pitchFamily="49" charset="-122"/>
              </a:rPr>
              <a:t>语句使用注意事项</a:t>
            </a:r>
          </a:p>
        </p:txBody>
      </p:sp>
      <p:sp>
        <p:nvSpPr>
          <p:cNvPr id="472067" name="Rectangle 3"/>
          <p:cNvSpPr>
            <a:spLocks noGrp="1" noChangeArrowheads="1"/>
          </p:cNvSpPr>
          <p:nvPr>
            <p:ph type="body" idx="1"/>
          </p:nvPr>
        </p:nvSpPr>
        <p:spPr>
          <a:xfrm>
            <a:off x="558800" y="1335088"/>
            <a:ext cx="8162925" cy="4916487"/>
          </a:xfrm>
          <a:solidFill>
            <a:srgbClr val="FFCC99"/>
          </a:solidFill>
          <a:effectLst>
            <a:prstShdw prst="shdw13" dist="53882" dir="13500000">
              <a:srgbClr val="808080"/>
            </a:prstShdw>
          </a:effectLst>
        </p:spPr>
        <p:txBody>
          <a:bodyPr/>
          <a:lstStyle/>
          <a:p>
            <a:pPr algn="just">
              <a:lnSpc>
                <a:spcPct val="110000"/>
              </a:lnSpc>
              <a:spcBef>
                <a:spcPct val="0"/>
              </a:spcBef>
              <a:buClr>
                <a:schemeClr val="hlink"/>
              </a:buClr>
            </a:pPr>
            <a:r>
              <a:rPr lang="zh-CN" altLang="en-US" sz="2400" smtClean="0">
                <a:latin typeface="Arial" charset="0"/>
                <a:ea typeface="楷体_GB2312" pitchFamily="49" charset="-122"/>
              </a:rPr>
              <a:t>注意：</a:t>
            </a:r>
            <a:r>
              <a:rPr lang="en-US" altLang="zh-CN" sz="2400" smtClean="0">
                <a:latin typeface="Arial" charset="0"/>
                <a:ea typeface="楷体_GB2312" pitchFamily="49" charset="-122"/>
              </a:rPr>
              <a:t>if (reset)</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else if (load)</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else if (cin)</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a:t>
            </a:r>
            <a:r>
              <a:rPr lang="zh-CN" altLang="en-US" sz="2400" smtClean="0">
                <a:latin typeface="Arial" charset="0"/>
                <a:ea typeface="楷体_GB2312" pitchFamily="49" charset="-122"/>
              </a:rPr>
              <a:t>不要写成</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个并列的</a:t>
            </a:r>
            <a:r>
              <a:rPr lang="en-US" altLang="zh-CN" sz="2400" smtClean="0">
                <a:latin typeface="Arial" charset="0"/>
                <a:ea typeface="楷体_GB2312" pitchFamily="49" charset="-122"/>
              </a:rPr>
              <a:t>if</a:t>
            </a:r>
            <a:r>
              <a:rPr lang="zh-CN" altLang="en-US" sz="2400" smtClean="0">
                <a:latin typeface="Arial" charset="0"/>
                <a:ea typeface="楷体_GB2312" pitchFamily="49" charset="-122"/>
              </a:rPr>
              <a:t>语句：</a:t>
            </a:r>
          </a:p>
          <a:p>
            <a:pPr algn="just">
              <a:lnSpc>
                <a:spcPct val="110000"/>
              </a:lnSpc>
              <a:spcBef>
                <a:spcPct val="0"/>
              </a:spcBef>
              <a:buClr>
                <a:schemeClr val="hlink"/>
              </a:buClr>
              <a:buFont typeface="Wingdings" pitchFamily="2" charset="2"/>
              <a:buNone/>
            </a:pPr>
            <a:r>
              <a:rPr lang="zh-CN" altLang="en-US" sz="2400" smtClean="0">
                <a:latin typeface="Arial" charset="0"/>
                <a:ea typeface="楷体_GB2312" pitchFamily="49" charset="-122"/>
              </a:rPr>
              <a:t>                 </a:t>
            </a:r>
            <a:r>
              <a:rPr lang="en-US" altLang="zh-CN" sz="2400" smtClean="0">
                <a:latin typeface="Arial" charset="0"/>
                <a:ea typeface="楷体_GB2312" pitchFamily="49" charset="-122"/>
              </a:rPr>
              <a:t>if (reset)</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if (load)</a:t>
            </a:r>
          </a:p>
          <a:p>
            <a:pPr algn="just">
              <a:lnSpc>
                <a:spcPct val="110000"/>
              </a:lnSpc>
              <a:spcBef>
                <a:spcPct val="0"/>
              </a:spcBef>
              <a:buClr>
                <a:schemeClr val="hlink"/>
              </a:buClr>
              <a:buFont typeface="Wingdings" pitchFamily="2" charset="2"/>
              <a:buNone/>
            </a:pPr>
            <a:r>
              <a:rPr lang="en-US" altLang="zh-CN" sz="2400" smtClean="0">
                <a:latin typeface="Arial" charset="0"/>
                <a:ea typeface="楷体_GB2312" pitchFamily="49" charset="-122"/>
              </a:rPr>
              <a:t>                 if (cin)</a:t>
            </a:r>
          </a:p>
          <a:p>
            <a:pPr algn="just">
              <a:lnSpc>
                <a:spcPct val="110000"/>
              </a:lnSpc>
              <a:spcBef>
                <a:spcPct val="0"/>
              </a:spcBef>
              <a:buClr>
                <a:schemeClr val="hlink"/>
              </a:buClr>
            </a:pPr>
            <a:r>
              <a:rPr lang="zh-CN" altLang="en-US" sz="2400" smtClean="0">
                <a:latin typeface="Arial" charset="0"/>
                <a:ea typeface="楷体_GB2312" pitchFamily="49" charset="-122"/>
              </a:rPr>
              <a:t>因为这样写则是同时对</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个信号</a:t>
            </a:r>
            <a:r>
              <a:rPr lang="en-US" altLang="zh-CN" sz="2400" smtClean="0">
                <a:latin typeface="Arial" charset="0"/>
                <a:ea typeface="楷体_GB2312" pitchFamily="49" charset="-122"/>
              </a:rPr>
              <a:t>reset</a:t>
            </a:r>
            <a:r>
              <a:rPr lang="zh-CN" altLang="en-US" sz="2400" smtClean="0">
                <a:latin typeface="Arial" charset="0"/>
                <a:ea typeface="楷体_GB2312" pitchFamily="49" charset="-122"/>
              </a:rPr>
              <a:t>、</a:t>
            </a:r>
            <a:r>
              <a:rPr lang="en-US" altLang="zh-CN" sz="2400" smtClean="0">
                <a:latin typeface="Arial" charset="0"/>
                <a:ea typeface="楷体_GB2312" pitchFamily="49" charset="-122"/>
              </a:rPr>
              <a:t>load</a:t>
            </a:r>
            <a:r>
              <a:rPr lang="zh-CN" altLang="en-US" sz="2400" smtClean="0">
                <a:latin typeface="Arial" charset="0"/>
                <a:ea typeface="楷体_GB2312" pitchFamily="49" charset="-122"/>
              </a:rPr>
              <a:t>和</a:t>
            </a:r>
            <a:r>
              <a:rPr lang="en-US" altLang="zh-CN" sz="2400" smtClean="0">
                <a:latin typeface="Arial" charset="0"/>
                <a:ea typeface="楷体_GB2312" pitchFamily="49" charset="-122"/>
              </a:rPr>
              <a:t>cin</a:t>
            </a:r>
            <a:r>
              <a:rPr lang="zh-CN" altLang="en-US" sz="2400" smtClean="0">
                <a:latin typeface="Arial" charset="0"/>
                <a:ea typeface="楷体_GB2312" pitchFamily="49" charset="-122"/>
              </a:rPr>
              <a:t>进行判断，现实中很可能出现三者同时为“</a:t>
            </a:r>
            <a:r>
              <a:rPr lang="en-US" altLang="zh-CN" sz="2400" smtClean="0">
                <a:latin typeface="Arial" charset="0"/>
                <a:ea typeface="楷体_GB2312" pitchFamily="49" charset="-122"/>
              </a:rPr>
              <a:t>1”</a:t>
            </a:r>
            <a:r>
              <a:rPr lang="zh-CN" altLang="en-US" sz="2400" smtClean="0">
                <a:latin typeface="Arial" charset="0"/>
                <a:ea typeface="楷体_GB2312" pitchFamily="49" charset="-122"/>
              </a:rPr>
              <a:t>的情况，即</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个条件同时满足，则应该同时执行它们对应的执行语句，但</a:t>
            </a:r>
            <a:r>
              <a:rPr lang="en-US" altLang="zh-CN" sz="2400" smtClean="0">
                <a:latin typeface="Arial" charset="0"/>
                <a:ea typeface="楷体_GB2312" pitchFamily="49" charset="-122"/>
              </a:rPr>
              <a:t>3</a:t>
            </a:r>
            <a:r>
              <a:rPr lang="zh-CN" altLang="en-US" sz="2400" smtClean="0">
                <a:latin typeface="Arial" charset="0"/>
                <a:ea typeface="楷体_GB2312" pitchFamily="49" charset="-122"/>
              </a:rPr>
              <a:t>条执行语句是对同一个信号</a:t>
            </a:r>
            <a:r>
              <a:rPr lang="en-US" altLang="zh-CN" sz="2400" smtClean="0">
                <a:latin typeface="Arial" charset="0"/>
                <a:ea typeface="楷体_GB2312" pitchFamily="49" charset="-122"/>
              </a:rPr>
              <a:t>qout</a:t>
            </a:r>
            <a:r>
              <a:rPr lang="zh-CN" altLang="en-US" sz="2400" smtClean="0">
                <a:latin typeface="Arial" charset="0"/>
                <a:ea typeface="楷体_GB2312" pitchFamily="49" charset="-122"/>
              </a:rPr>
              <a:t>赋不同的值，显然相互矛盾。故编译时会报错！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barn(outHorizontal)">
                                      <p:cBhvr>
                                        <p:cTn id="7" dur="500"/>
                                        <p:tgtEl>
                                          <p:spTgt spid="47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8EA178C-E4F6-45D3-9439-B2217ABC2FBC}" type="slidenum">
              <a:rPr lang="ko-KR" altLang="en-US" sz="1600" smtClean="0">
                <a:solidFill>
                  <a:schemeClr val="accent2"/>
                </a:solidFill>
                <a:latin typeface="Verdana" pitchFamily="34" charset="0"/>
                <a:ea typeface="Gulim" pitchFamily="34" charset="-127"/>
              </a:rPr>
              <a:pPr/>
              <a:t>82</a:t>
            </a:fld>
            <a:endParaRPr lang="en-US" altLang="ko-KR" sz="1600" smtClean="0">
              <a:solidFill>
                <a:schemeClr val="accent2"/>
              </a:solidFill>
              <a:latin typeface="Verdana" pitchFamily="34" charset="0"/>
              <a:ea typeface="Gulim" pitchFamily="34" charset="-127"/>
            </a:endParaRPr>
          </a:p>
        </p:txBody>
      </p:sp>
      <p:sp>
        <p:nvSpPr>
          <p:cNvPr id="92163" name="Rectangle 2"/>
          <p:cNvSpPr>
            <a:spLocks noGrp="1" noChangeArrowheads="1"/>
          </p:cNvSpPr>
          <p:nvPr>
            <p:ph type="title"/>
          </p:nvPr>
        </p:nvSpPr>
        <p:spPr>
          <a:xfrm>
            <a:off x="1695450" y="266700"/>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a:t>
            </a:r>
          </a:p>
        </p:txBody>
      </p:sp>
      <p:sp>
        <p:nvSpPr>
          <p:cNvPr id="2299908" name="AutoShape 4"/>
          <p:cNvSpPr>
            <a:spLocks noChangeArrowheads="1"/>
          </p:cNvSpPr>
          <p:nvPr/>
        </p:nvSpPr>
        <p:spPr bwMode="auto">
          <a:xfrm>
            <a:off x="2230438" y="1046163"/>
            <a:ext cx="2236787" cy="457200"/>
          </a:xfrm>
          <a:prstGeom prst="wedgeRoundRectCallout">
            <a:avLst>
              <a:gd name="adj1" fmla="val -36588"/>
              <a:gd name="adj2" fmla="val -98264"/>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solidFill>
                  <a:srgbClr val="CC3300"/>
                </a:solidFill>
                <a:ea typeface="楷体_GB2312" pitchFamily="49" charset="-122"/>
              </a:rPr>
              <a:t>多</a:t>
            </a:r>
            <a:r>
              <a:rPr lang="zh-CN" altLang="en-US" sz="2000">
                <a:ea typeface="楷体_GB2312" pitchFamily="49" charset="-122"/>
              </a:rPr>
              <a:t>分支选择语句</a:t>
            </a:r>
            <a:endParaRPr kumimoji="1" lang="zh-CN" altLang="en-US" sz="2000">
              <a:latin typeface="Tahoma" pitchFamily="34" charset="0"/>
              <a:ea typeface="楷体_GB2312" pitchFamily="49" charset="-122"/>
            </a:endParaRPr>
          </a:p>
        </p:txBody>
      </p:sp>
      <p:sp>
        <p:nvSpPr>
          <p:cNvPr id="2299911" name="Rectangle 7"/>
          <p:cNvSpPr>
            <a:spLocks noChangeArrowheads="1"/>
          </p:cNvSpPr>
          <p:nvPr/>
        </p:nvSpPr>
        <p:spPr bwMode="auto">
          <a:xfrm>
            <a:off x="534988" y="1898650"/>
            <a:ext cx="7824787" cy="2214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buClr>
                <a:schemeClr val="bg2"/>
              </a:buClr>
              <a:buFont typeface="Wingdings" pitchFamily="2" charset="2"/>
              <a:buChar char="v"/>
            </a:pPr>
            <a:r>
              <a:rPr lang="zh-CN" altLang="zh-CN">
                <a:latin typeface="Arial" charset="0"/>
              </a:rPr>
              <a:t>当敏感表达式取不同的值时</a:t>
            </a:r>
            <a:r>
              <a:rPr lang="en-US" altLang="zh-CN">
                <a:latin typeface="Arial" charset="0"/>
              </a:rPr>
              <a:t>,</a:t>
            </a:r>
            <a:r>
              <a:rPr lang="zh-CN" altLang="zh-CN">
                <a:latin typeface="Arial" charset="0"/>
              </a:rPr>
              <a:t> 执行不同的语句。</a:t>
            </a:r>
            <a:endParaRPr lang="zh-CN" altLang="en-US">
              <a:latin typeface="Arial" charset="0"/>
            </a:endParaRPr>
          </a:p>
          <a:p>
            <a:pPr marL="342900" indent="-342900" eaLnBrk="1" hangingPunct="1">
              <a:buClr>
                <a:schemeClr val="bg2"/>
              </a:buClr>
              <a:buFont typeface="Wingdings" pitchFamily="2" charset="2"/>
              <a:buChar char="v"/>
            </a:pPr>
            <a:r>
              <a:rPr lang="zh-CN" altLang="en-US">
                <a:solidFill>
                  <a:srgbClr val="CC0000"/>
                </a:solidFill>
                <a:latin typeface="Arial" charset="0"/>
              </a:rPr>
              <a:t>功能</a:t>
            </a:r>
            <a:r>
              <a:rPr lang="zh-CN" altLang="en-US">
                <a:latin typeface="Arial" charset="0"/>
              </a:rPr>
              <a:t>：当某个或某组（控制）信号取不同的值时，给另一个（输出）信号赋不同的值。常用于</a:t>
            </a:r>
            <a:r>
              <a:rPr lang="zh-CN" altLang="en-US">
                <a:solidFill>
                  <a:srgbClr val="CC0066"/>
                </a:solidFill>
                <a:latin typeface="Arial" charset="0"/>
              </a:rPr>
              <a:t>多条件</a:t>
            </a:r>
            <a:r>
              <a:rPr lang="zh-CN" altLang="en-US">
                <a:latin typeface="Arial" charset="0"/>
              </a:rPr>
              <a:t>译码电路（如译码器、数据选择器、状态机、微处理器的指令译码）！</a:t>
            </a:r>
            <a:endParaRPr lang="en-US" altLang="zh-CN">
              <a:latin typeface="Arial" charset="0"/>
            </a:endParaRPr>
          </a:p>
        </p:txBody>
      </p:sp>
      <p:sp>
        <p:nvSpPr>
          <p:cNvPr id="2299912" name="AutoShape 8" descr="80%"/>
          <p:cNvSpPr>
            <a:spLocks noChangeArrowheads="1"/>
          </p:cNvSpPr>
          <p:nvPr/>
        </p:nvSpPr>
        <p:spPr bwMode="auto">
          <a:xfrm rot="-479700">
            <a:off x="4951413" y="627063"/>
            <a:ext cx="3408362" cy="1376362"/>
          </a:xfrm>
          <a:prstGeom prst="star16">
            <a:avLst>
              <a:gd name="adj" fmla="val 37500"/>
            </a:avLst>
          </a:prstGeom>
          <a:pattFill prst="pct80">
            <a:fgClr>
              <a:srgbClr val="FFCCFF"/>
            </a:fgClr>
            <a:bgClr>
              <a:schemeClr val="bg1"/>
            </a:bgClr>
          </a:pattFill>
          <a:ln w="9525">
            <a:noFill/>
            <a:miter lim="800000"/>
            <a:headEnd/>
            <a:tailEnd/>
          </a:ln>
          <a:effectLst>
            <a:outerShdw dist="35921" dir="2700000" algn="ctr" rotWithShape="0">
              <a:schemeClr val="bg2"/>
            </a:outerShdw>
          </a:effectLst>
        </p:spPr>
        <p:txBody>
          <a:bodyPr wrap="none" anchor="ctr" anchorCtr="1"/>
          <a:lstStyle/>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适于对</a:t>
            </a:r>
            <a:r>
              <a:rPr kumimoji="1" lang="zh-CN" altLang="en-US" sz="2000">
                <a:solidFill>
                  <a:srgbClr val="FF3399"/>
                </a:solidFill>
                <a:latin typeface="华文新魏" pitchFamily="2" charset="-122"/>
                <a:ea typeface="华文新魏" pitchFamily="2" charset="-122"/>
              </a:rPr>
              <a:t>同一组</a:t>
            </a:r>
            <a:r>
              <a:rPr kumimoji="1" lang="zh-CN" altLang="en-US" sz="2000">
                <a:latin typeface="华文新魏" pitchFamily="2" charset="-122"/>
                <a:ea typeface="华文新魏" pitchFamily="2" charset="-122"/>
              </a:rPr>
              <a:t>控制</a:t>
            </a:r>
          </a:p>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信号取不同的值时，</a:t>
            </a:r>
          </a:p>
          <a:p>
            <a:pPr algn="l" eaLnBrk="1" hangingPunct="1">
              <a:lnSpc>
                <a:spcPct val="100000"/>
              </a:lnSpc>
              <a:spcBef>
                <a:spcPct val="0"/>
              </a:spcBef>
              <a:buClrTx/>
              <a:buFontTx/>
              <a:buNone/>
              <a:defRPr/>
            </a:pPr>
            <a:r>
              <a:rPr kumimoji="1" lang="zh-CN" altLang="en-US" sz="2000">
                <a:latin typeface="华文新魏" pitchFamily="2" charset="-122"/>
                <a:ea typeface="华文新魏" pitchFamily="2" charset="-122"/>
              </a:rPr>
              <a:t>输出取不同的值！</a:t>
            </a:r>
          </a:p>
        </p:txBody>
      </p:sp>
      <p:graphicFrame>
        <p:nvGraphicFramePr>
          <p:cNvPr id="12" name="图示 11"/>
          <p:cNvGraphicFramePr/>
          <p:nvPr/>
        </p:nvGraphicFramePr>
        <p:xfrm>
          <a:off x="99140" y="4158751"/>
          <a:ext cx="4774140" cy="2067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99913" name="AutoShape 9"/>
          <p:cNvSpPr>
            <a:spLocks noChangeArrowheads="1"/>
          </p:cNvSpPr>
          <p:nvPr/>
        </p:nvSpPr>
        <p:spPr bwMode="auto">
          <a:xfrm rot="-76865">
            <a:off x="4865688" y="4664075"/>
            <a:ext cx="4452937" cy="1471613"/>
          </a:xfrm>
          <a:prstGeom prst="cloudCallout">
            <a:avLst>
              <a:gd name="adj1" fmla="val -43713"/>
              <a:gd name="adj2" fmla="val -76134"/>
            </a:avLst>
          </a:prstGeom>
          <a:solidFill>
            <a:srgbClr val="FFFF99"/>
          </a:solidFill>
          <a:ln w="9525">
            <a:solidFill>
              <a:schemeClr val="accent2"/>
            </a:solidFill>
            <a:round/>
            <a:headEnd/>
            <a:tailEnd/>
          </a:ln>
        </p:spPr>
        <p:txBody>
          <a:bodyPr/>
          <a:lstStyle/>
          <a:p>
            <a:pPr algn="l" eaLnBrk="1" hangingPunct="1">
              <a:lnSpc>
                <a:spcPct val="100000"/>
              </a:lnSpc>
              <a:buClr>
                <a:schemeClr val="tx1"/>
              </a:buClr>
              <a:buSzPct val="80000"/>
              <a:buFont typeface="Wingdings" pitchFamily="2" charset="2"/>
              <a:buNone/>
            </a:pPr>
            <a:r>
              <a:rPr kumimoji="1" lang="en-US" altLang="zh-CN">
                <a:solidFill>
                  <a:srgbClr val="800000"/>
                </a:solidFill>
                <a:latin typeface="Tahoma" pitchFamily="34" charset="0"/>
                <a:ea typeface="华文行楷" pitchFamily="2" charset="-122"/>
              </a:rPr>
              <a:t>case</a:t>
            </a:r>
            <a:r>
              <a:rPr kumimoji="1" lang="zh-CN" altLang="en-US">
                <a:solidFill>
                  <a:srgbClr val="800000"/>
                </a:solidFill>
                <a:latin typeface="Tahoma" pitchFamily="34" charset="0"/>
                <a:ea typeface="华文行楷" pitchFamily="2" charset="-122"/>
              </a:rPr>
              <a:t>语句与</a:t>
            </a:r>
            <a:r>
              <a:rPr kumimoji="1" lang="en-US" altLang="zh-CN">
                <a:solidFill>
                  <a:srgbClr val="800000"/>
                </a:solidFill>
                <a:latin typeface="Tahoma" pitchFamily="34" charset="0"/>
                <a:ea typeface="华文行楷" pitchFamily="2" charset="-122"/>
              </a:rPr>
              <a:t>if-else</a:t>
            </a:r>
            <a:r>
              <a:rPr kumimoji="1" lang="zh-CN" altLang="en-US">
                <a:solidFill>
                  <a:srgbClr val="800000"/>
                </a:solidFill>
                <a:latin typeface="Tahoma" pitchFamily="34" charset="0"/>
                <a:ea typeface="华文行楷" pitchFamily="2" charset="-122"/>
              </a:rPr>
              <a:t>语句有什么区别呢？</a:t>
            </a:r>
          </a:p>
        </p:txBody>
      </p:sp>
      <p:sp>
        <p:nvSpPr>
          <p:cNvPr id="2299914" name="Text Box 10"/>
          <p:cNvSpPr txBox="1">
            <a:spLocks noChangeArrowheads="1"/>
          </p:cNvSpPr>
          <p:nvPr/>
        </p:nvSpPr>
        <p:spPr bwMode="auto">
          <a:xfrm rot="-903972">
            <a:off x="4899025" y="3749675"/>
            <a:ext cx="1433513" cy="109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6600" b="0">
                <a:solidFill>
                  <a:srgbClr val="FF3300"/>
                </a:solidFill>
                <a:sym typeface="Symbol" pitchFamily="18" charset="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99908"/>
                                        </p:tgtEl>
                                        <p:attrNameLst>
                                          <p:attrName>style.visibility</p:attrName>
                                        </p:attrNameLst>
                                      </p:cBhvr>
                                      <p:to>
                                        <p:strVal val="visible"/>
                                      </p:to>
                                    </p:set>
                                    <p:animEffect transition="in" filter="dissolve">
                                      <p:cBhvr>
                                        <p:cTn id="7" dur="500"/>
                                        <p:tgtEl>
                                          <p:spTgt spid="229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99911"/>
                                        </p:tgtEl>
                                        <p:attrNameLst>
                                          <p:attrName>style.visibility</p:attrName>
                                        </p:attrNameLst>
                                      </p:cBhvr>
                                      <p:to>
                                        <p:strVal val="visible"/>
                                      </p:to>
                                    </p:set>
                                    <p:anim calcmode="lin" valueType="num">
                                      <p:cBhvr additive="base">
                                        <p:cTn id="12" dur="500" fill="hold"/>
                                        <p:tgtEl>
                                          <p:spTgt spid="2299911"/>
                                        </p:tgtEl>
                                        <p:attrNameLst>
                                          <p:attrName>ppt_x</p:attrName>
                                        </p:attrNameLst>
                                      </p:cBhvr>
                                      <p:tavLst>
                                        <p:tav tm="0">
                                          <p:val>
                                            <p:strVal val="0-#ppt_w/2"/>
                                          </p:val>
                                        </p:tav>
                                        <p:tav tm="100000">
                                          <p:val>
                                            <p:strVal val="#ppt_x"/>
                                          </p:val>
                                        </p:tav>
                                      </p:tavLst>
                                    </p:anim>
                                    <p:anim calcmode="lin" valueType="num">
                                      <p:cBhvr additive="base">
                                        <p:cTn id="13" dur="500" fill="hold"/>
                                        <p:tgtEl>
                                          <p:spTgt spid="22999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299912"/>
                                        </p:tgtEl>
                                        <p:attrNameLst>
                                          <p:attrName>style.visibility</p:attrName>
                                        </p:attrNameLst>
                                      </p:cBhvr>
                                      <p:to>
                                        <p:strVal val="visible"/>
                                      </p:to>
                                    </p:set>
                                    <p:anim calcmode="lin" valueType="num">
                                      <p:cBhvr>
                                        <p:cTn id="18" dur="500" fill="hold"/>
                                        <p:tgtEl>
                                          <p:spTgt spid="2299912"/>
                                        </p:tgtEl>
                                        <p:attrNameLst>
                                          <p:attrName>ppt_w</p:attrName>
                                        </p:attrNameLst>
                                      </p:cBhvr>
                                      <p:tavLst>
                                        <p:tav tm="0">
                                          <p:val>
                                            <p:fltVal val="0"/>
                                          </p:val>
                                        </p:tav>
                                        <p:tav tm="100000">
                                          <p:val>
                                            <p:strVal val="#ppt_w"/>
                                          </p:val>
                                        </p:tav>
                                      </p:tavLst>
                                    </p:anim>
                                    <p:anim calcmode="lin" valueType="num">
                                      <p:cBhvr>
                                        <p:cTn id="19" dur="500" fill="hold"/>
                                        <p:tgtEl>
                                          <p:spTgt spid="229991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299914"/>
                                        </p:tgtEl>
                                        <p:attrNameLst>
                                          <p:attrName>style.visibility</p:attrName>
                                        </p:attrNameLst>
                                      </p:cBhvr>
                                      <p:to>
                                        <p:strVal val="visible"/>
                                      </p:to>
                                    </p:set>
                                    <p:anim calcmode="lin" valueType="num">
                                      <p:cBhvr>
                                        <p:cTn id="30" dur="500" fill="hold"/>
                                        <p:tgtEl>
                                          <p:spTgt spid="2299914"/>
                                        </p:tgtEl>
                                        <p:attrNameLst>
                                          <p:attrName>ppt_w</p:attrName>
                                        </p:attrNameLst>
                                      </p:cBhvr>
                                      <p:tavLst>
                                        <p:tav tm="0">
                                          <p:val>
                                            <p:fltVal val="0"/>
                                          </p:val>
                                        </p:tav>
                                        <p:tav tm="100000">
                                          <p:val>
                                            <p:strVal val="#ppt_w"/>
                                          </p:val>
                                        </p:tav>
                                      </p:tavLst>
                                    </p:anim>
                                    <p:anim calcmode="lin" valueType="num">
                                      <p:cBhvr>
                                        <p:cTn id="31" dur="500" fill="hold"/>
                                        <p:tgtEl>
                                          <p:spTgt spid="2299914"/>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2299913"/>
                                        </p:tgtEl>
                                        <p:attrNameLst>
                                          <p:attrName>style.visibility</p:attrName>
                                        </p:attrNameLst>
                                      </p:cBhvr>
                                      <p:to>
                                        <p:strVal val="visible"/>
                                      </p:to>
                                    </p:set>
                                    <p:animEffect transition="in" filter="dissolve">
                                      <p:cBhvr>
                                        <p:cTn id="35" dur="500"/>
                                        <p:tgtEl>
                                          <p:spTgt spid="229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8" grpId="0" animBg="1"/>
      <p:bldP spid="2299911" grpId="0" autoUpdateAnimBg="0"/>
      <p:bldP spid="2299912" grpId="0" animBg="1" autoUpdateAnimBg="0"/>
      <p:bldGraphic spid="12" grpId="0">
        <p:bldAsOne/>
      </p:bldGraphic>
      <p:bldP spid="2299913" grpId="0" animBg="1" autoUpdateAnimBg="0"/>
      <p:bldP spid="229991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ACBEEB3-A4BA-4DAE-9370-33DA6EC9DB9A}" type="slidenum">
              <a:rPr lang="ko-KR" altLang="en-US" sz="1600" smtClean="0">
                <a:solidFill>
                  <a:schemeClr val="accent2"/>
                </a:solidFill>
                <a:latin typeface="Verdana" pitchFamily="34" charset="0"/>
                <a:ea typeface="Gulim" pitchFamily="34" charset="-127"/>
              </a:rPr>
              <a:pPr/>
              <a:t>83</a:t>
            </a:fld>
            <a:endParaRPr lang="en-US" altLang="ko-KR" sz="1600" smtClean="0">
              <a:solidFill>
                <a:schemeClr val="accent2"/>
              </a:solidFill>
              <a:latin typeface="Verdana" pitchFamily="34" charset="0"/>
              <a:ea typeface="Gulim" pitchFamily="34" charset="-127"/>
            </a:endParaRPr>
          </a:p>
        </p:txBody>
      </p:sp>
      <p:sp>
        <p:nvSpPr>
          <p:cNvPr id="93187" name="Rectangle 2"/>
          <p:cNvSpPr>
            <a:spLocks noGrp="1" noChangeArrowheads="1"/>
          </p:cNvSpPr>
          <p:nvPr>
            <p:ph type="title"/>
          </p:nvPr>
        </p:nvSpPr>
        <p:spPr>
          <a:xfrm>
            <a:off x="1695450" y="241300"/>
            <a:ext cx="7772400" cy="677863"/>
          </a:xfrm>
        </p:spPr>
        <p:txBody>
          <a:bodyPr/>
          <a:lstStyle/>
          <a:p>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语句的语法格式</a:t>
            </a:r>
          </a:p>
        </p:txBody>
      </p:sp>
      <p:sp>
        <p:nvSpPr>
          <p:cNvPr id="2299909" name="Text Box 5"/>
          <p:cNvSpPr txBox="1">
            <a:spLocks noChangeArrowheads="1"/>
          </p:cNvSpPr>
          <p:nvPr/>
        </p:nvSpPr>
        <p:spPr bwMode="auto">
          <a:xfrm>
            <a:off x="1114425" y="1068388"/>
            <a:ext cx="2870200" cy="22352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nSpc>
                <a:spcPct val="100000"/>
              </a:lnSpc>
              <a:spcBef>
                <a:spcPct val="0"/>
              </a:spcBef>
              <a:buClrTx/>
              <a:buFontTx/>
              <a:buNone/>
            </a:pPr>
            <a:r>
              <a:rPr lang="en-US" altLang="zh-CN" sz="2000">
                <a:solidFill>
                  <a:srgbClr val="FF0066"/>
                </a:solidFill>
                <a:latin typeface="Arial" charset="0"/>
                <a:cs typeface="Arial" charset="0"/>
              </a:rPr>
              <a:t>case</a:t>
            </a:r>
            <a:r>
              <a:rPr lang="zh-CN" altLang="en-US" sz="2000">
                <a:latin typeface="Arial" charset="0"/>
                <a:cs typeface="Arial" charset="0"/>
              </a:rPr>
              <a:t>（敏感表达式） </a:t>
            </a:r>
          </a:p>
          <a:p>
            <a:pPr>
              <a:lnSpc>
                <a:spcPct val="100000"/>
              </a:lnSpc>
              <a:spcBef>
                <a:spcPct val="0"/>
              </a:spcBef>
              <a:buClrTx/>
              <a:buFontTx/>
              <a:buNone/>
            </a:pPr>
            <a:r>
              <a:rPr lang="zh-CN" altLang="en-US" sz="2000">
                <a:latin typeface="Arial" charset="0"/>
                <a:cs typeface="Arial" charset="0"/>
              </a:rPr>
              <a:t>    值</a:t>
            </a:r>
            <a:r>
              <a:rPr lang="en-US" altLang="zh-CN" sz="2000">
                <a:latin typeface="Arial" charset="0"/>
                <a:cs typeface="Arial" charset="0"/>
              </a:rPr>
              <a:t>1</a:t>
            </a:r>
            <a:r>
              <a:rPr lang="zh-CN" altLang="en-US" sz="2000">
                <a:latin typeface="Arial" charset="0"/>
                <a:cs typeface="Arial" charset="0"/>
              </a:rPr>
              <a:t>：语句</a:t>
            </a:r>
            <a:r>
              <a:rPr lang="en-US" altLang="zh-CN" sz="2000">
                <a:latin typeface="Arial" charset="0"/>
                <a:cs typeface="Arial" charset="0"/>
              </a:rPr>
              <a:t>1</a:t>
            </a:r>
            <a:r>
              <a:rPr lang="zh-CN" altLang="en-US" sz="2000">
                <a:latin typeface="Arial" charset="0"/>
                <a:cs typeface="Arial" charset="0"/>
              </a:rPr>
              <a:t>；</a:t>
            </a:r>
          </a:p>
          <a:p>
            <a:pPr>
              <a:lnSpc>
                <a:spcPct val="100000"/>
              </a:lnSpc>
              <a:spcBef>
                <a:spcPct val="0"/>
              </a:spcBef>
              <a:buClrTx/>
              <a:buFontTx/>
              <a:buNone/>
            </a:pPr>
            <a:r>
              <a:rPr lang="zh-CN" altLang="en-US" sz="2000">
                <a:latin typeface="Arial" charset="0"/>
                <a:cs typeface="Arial" charset="0"/>
              </a:rPr>
              <a:t>    值</a:t>
            </a:r>
            <a:r>
              <a:rPr lang="en-US" altLang="zh-CN" sz="2000">
                <a:latin typeface="Arial" charset="0"/>
                <a:cs typeface="Arial" charset="0"/>
              </a:rPr>
              <a:t>2</a:t>
            </a:r>
            <a:r>
              <a:rPr lang="zh-CN" altLang="en-US" sz="2000">
                <a:latin typeface="Arial" charset="0"/>
                <a:cs typeface="Arial" charset="0"/>
              </a:rPr>
              <a:t>：语句</a:t>
            </a:r>
            <a:r>
              <a:rPr lang="en-US" altLang="zh-CN" sz="2000">
                <a:latin typeface="Arial" charset="0"/>
                <a:cs typeface="Arial" charset="0"/>
              </a:rPr>
              <a:t>2</a:t>
            </a:r>
            <a:r>
              <a:rPr lang="zh-CN" altLang="en-US" sz="2000">
                <a:latin typeface="Arial" charset="0"/>
                <a:cs typeface="Arial" charset="0"/>
              </a:rPr>
              <a:t>；</a:t>
            </a:r>
          </a:p>
          <a:p>
            <a:pPr>
              <a:lnSpc>
                <a:spcPct val="100000"/>
              </a:lnSpc>
              <a:spcBef>
                <a:spcPct val="0"/>
              </a:spcBef>
              <a:buClrTx/>
              <a:buFontTx/>
              <a:buNone/>
            </a:pPr>
            <a:r>
              <a:rPr lang="zh-CN" altLang="en-US" sz="2000">
                <a:latin typeface="Arial" charset="0"/>
                <a:cs typeface="Arial" charset="0"/>
              </a:rPr>
              <a:t>      </a:t>
            </a:r>
            <a:r>
              <a:rPr lang="en-US" altLang="zh-CN" sz="2000">
                <a:latin typeface="Arial" charset="0"/>
                <a:cs typeface="Arial" charset="0"/>
              </a:rPr>
              <a:t>…</a:t>
            </a:r>
          </a:p>
          <a:p>
            <a:pPr>
              <a:lnSpc>
                <a:spcPct val="100000"/>
              </a:lnSpc>
              <a:spcBef>
                <a:spcPct val="0"/>
              </a:spcBef>
              <a:buClrTx/>
              <a:buFontTx/>
              <a:buNone/>
            </a:pPr>
            <a:r>
              <a:rPr lang="en-US" altLang="zh-CN" sz="2000">
                <a:latin typeface="Arial" charset="0"/>
                <a:cs typeface="Arial" charset="0"/>
              </a:rPr>
              <a:t>    </a:t>
            </a:r>
            <a:r>
              <a:rPr lang="zh-CN" altLang="en-US" sz="2000">
                <a:latin typeface="Arial" charset="0"/>
                <a:cs typeface="Arial" charset="0"/>
              </a:rPr>
              <a:t>值</a:t>
            </a:r>
            <a:r>
              <a:rPr lang="en-US" altLang="zh-CN" sz="2000">
                <a:latin typeface="Arial" charset="0"/>
                <a:cs typeface="Arial" charset="0"/>
              </a:rPr>
              <a:t>n</a:t>
            </a:r>
            <a:r>
              <a:rPr lang="zh-CN" altLang="en-US" sz="2000">
                <a:latin typeface="Arial" charset="0"/>
                <a:cs typeface="Arial" charset="0"/>
              </a:rPr>
              <a:t>：语句</a:t>
            </a:r>
            <a:r>
              <a:rPr lang="en-US" altLang="zh-CN" sz="2000">
                <a:latin typeface="Arial" charset="0"/>
                <a:cs typeface="Arial" charset="0"/>
              </a:rPr>
              <a:t>n</a:t>
            </a:r>
            <a:r>
              <a:rPr lang="zh-CN" altLang="en-US" sz="2000">
                <a:latin typeface="Arial" charset="0"/>
                <a:cs typeface="Arial" charset="0"/>
              </a:rPr>
              <a:t>；</a:t>
            </a:r>
          </a:p>
          <a:p>
            <a:pPr>
              <a:lnSpc>
                <a:spcPct val="100000"/>
              </a:lnSpc>
              <a:spcBef>
                <a:spcPct val="0"/>
              </a:spcBef>
              <a:buClrTx/>
              <a:buFontTx/>
              <a:buNone/>
            </a:pPr>
            <a:r>
              <a:rPr lang="zh-CN" altLang="en-US" sz="2000">
                <a:solidFill>
                  <a:srgbClr val="FF0066"/>
                </a:solidFill>
                <a:latin typeface="Arial" charset="0"/>
                <a:cs typeface="Arial" charset="0"/>
              </a:rPr>
              <a:t>    </a:t>
            </a:r>
            <a:r>
              <a:rPr lang="en-US" altLang="zh-CN" sz="2000">
                <a:solidFill>
                  <a:srgbClr val="FF9900"/>
                </a:solidFill>
                <a:latin typeface="Arial" charset="0"/>
                <a:cs typeface="Arial" charset="0"/>
              </a:rPr>
              <a:t>default</a:t>
            </a:r>
            <a:r>
              <a:rPr lang="en-US" altLang="zh-CN" sz="2000">
                <a:latin typeface="Arial" charset="0"/>
                <a:cs typeface="Arial" charset="0"/>
              </a:rPr>
              <a:t>:</a:t>
            </a:r>
            <a:r>
              <a:rPr lang="en-US" altLang="zh-CN" sz="2000">
                <a:solidFill>
                  <a:srgbClr val="FF0066"/>
                </a:solidFill>
                <a:latin typeface="Arial" charset="0"/>
                <a:cs typeface="Arial" charset="0"/>
              </a:rPr>
              <a:t> </a:t>
            </a:r>
            <a:r>
              <a:rPr lang="zh-CN" altLang="en-US" sz="2000">
                <a:latin typeface="Arial" charset="0"/>
                <a:cs typeface="Arial" charset="0"/>
              </a:rPr>
              <a:t>语句</a:t>
            </a:r>
            <a:r>
              <a:rPr lang="en-US" altLang="zh-CN" sz="2000">
                <a:latin typeface="Arial" charset="0"/>
                <a:cs typeface="Arial" charset="0"/>
              </a:rPr>
              <a:t>n+1</a:t>
            </a:r>
            <a:r>
              <a:rPr lang="zh-CN" altLang="en-US" sz="2000">
                <a:latin typeface="Arial" charset="0"/>
                <a:cs typeface="Arial" charset="0"/>
              </a:rPr>
              <a:t>；</a:t>
            </a:r>
          </a:p>
          <a:p>
            <a:pPr>
              <a:lnSpc>
                <a:spcPct val="100000"/>
              </a:lnSpc>
              <a:spcBef>
                <a:spcPct val="0"/>
              </a:spcBef>
              <a:buClrTx/>
              <a:buFontTx/>
              <a:buNone/>
            </a:pPr>
            <a:r>
              <a:rPr lang="en-US" altLang="zh-CN" sz="2000">
                <a:solidFill>
                  <a:srgbClr val="FF0066"/>
                </a:solidFill>
                <a:latin typeface="Arial" charset="0"/>
                <a:cs typeface="Arial" charset="0"/>
              </a:rPr>
              <a:t>endcase</a:t>
            </a:r>
          </a:p>
        </p:txBody>
      </p:sp>
      <p:sp>
        <p:nvSpPr>
          <p:cNvPr id="2301955" name="Rectangle 3"/>
          <p:cNvSpPr>
            <a:spLocks noChangeArrowheads="1"/>
          </p:cNvSpPr>
          <p:nvPr/>
        </p:nvSpPr>
        <p:spPr bwMode="auto">
          <a:xfrm>
            <a:off x="395288" y="3430588"/>
            <a:ext cx="8266112" cy="3011487"/>
          </a:xfrm>
          <a:prstGeom prst="rect">
            <a:avLst/>
          </a:prstGeom>
          <a:solidFill>
            <a:srgbClr val="FFFFCC"/>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buClr>
                <a:schemeClr val="bg2"/>
              </a:buClr>
              <a:buFont typeface="Wingdings" pitchFamily="2" charset="2"/>
              <a:buChar char="v"/>
            </a:pPr>
            <a:r>
              <a:rPr kumimoji="1" lang="zh-CN" altLang="en-US" sz="2000">
                <a:latin typeface="Arial" charset="0"/>
                <a:ea typeface="楷体_GB2312" pitchFamily="49" charset="-122"/>
                <a:cs typeface="Arial" charset="0"/>
              </a:rPr>
              <a:t>说明：</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cs typeface="Arial" charset="0"/>
              </a:rPr>
              <a:t>其中“</a:t>
            </a:r>
            <a:r>
              <a:rPr kumimoji="1" lang="zh-CN" altLang="en-US" sz="2000">
                <a:solidFill>
                  <a:srgbClr val="CC0066"/>
                </a:solidFill>
                <a:latin typeface="Arial" charset="0"/>
                <a:ea typeface="楷体_GB2312" pitchFamily="49" charset="-122"/>
                <a:cs typeface="Arial" charset="0"/>
              </a:rPr>
              <a:t>敏感</a:t>
            </a:r>
            <a:r>
              <a:rPr kumimoji="1" lang="zh-CN" altLang="en-US" sz="2000">
                <a:latin typeface="Arial" charset="0"/>
                <a:ea typeface="楷体_GB2312" pitchFamily="49" charset="-122"/>
                <a:cs typeface="Arial" charset="0"/>
              </a:rPr>
              <a:t>表达式”又称为“</a:t>
            </a:r>
            <a:r>
              <a:rPr kumimoji="1" lang="zh-CN" altLang="en-US" sz="2000">
                <a:solidFill>
                  <a:srgbClr val="CC0066"/>
                </a:solidFill>
                <a:latin typeface="Arial" charset="0"/>
                <a:ea typeface="楷体_GB2312" pitchFamily="49" charset="-122"/>
                <a:cs typeface="Arial" charset="0"/>
              </a:rPr>
              <a:t>控制</a:t>
            </a:r>
            <a:r>
              <a:rPr kumimoji="1" lang="zh-CN" altLang="en-US" sz="2000">
                <a:latin typeface="Arial" charset="0"/>
                <a:ea typeface="楷体_GB2312" pitchFamily="49" charset="-122"/>
                <a:cs typeface="Arial" charset="0"/>
              </a:rPr>
              <a:t>表达式”，通常表示为控制信号的某些位。当有多个信号时，可用位拼接符将它们连接起来： </a:t>
            </a:r>
          </a:p>
          <a:p>
            <a:pPr marL="742950" lvl="1" indent="-285750" algn="l" eaLnBrk="1" hangingPunct="1">
              <a:lnSpc>
                <a:spcPct val="90000"/>
              </a:lnSpc>
              <a:buClr>
                <a:srgbClr val="006666"/>
              </a:buClr>
              <a:buSzPct val="110000"/>
              <a:buFont typeface="Wingdings" pitchFamily="2" charset="2"/>
              <a:buChar char="w"/>
            </a:pPr>
            <a:r>
              <a:rPr kumimoji="1" lang="en-US" altLang="zh-CN" sz="2000">
                <a:solidFill>
                  <a:srgbClr val="FF0066"/>
                </a:solidFill>
                <a:latin typeface="Arial" charset="0"/>
              </a:rPr>
              <a:t>【</a:t>
            </a:r>
            <a:r>
              <a:rPr kumimoji="1" lang="zh-CN" altLang="en-US" sz="2000">
                <a:solidFill>
                  <a:srgbClr val="FF0066"/>
                </a:solidFill>
                <a:latin typeface="Arial" charset="0"/>
              </a:rPr>
              <a:t>例</a:t>
            </a:r>
            <a:r>
              <a:rPr kumimoji="1" lang="en-US" altLang="zh-CN" sz="2000">
                <a:solidFill>
                  <a:srgbClr val="FF0066"/>
                </a:solidFill>
                <a:latin typeface="Arial" charset="0"/>
              </a:rPr>
              <a:t>】</a:t>
            </a:r>
            <a:r>
              <a:rPr kumimoji="1" lang="zh-CN" altLang="en-US" sz="2000">
                <a:latin typeface="Arial" charset="0"/>
                <a:ea typeface="楷体_GB2312" pitchFamily="49" charset="-122"/>
              </a:rPr>
              <a:t> </a:t>
            </a:r>
            <a:r>
              <a:rPr kumimoji="1" lang="en-US" altLang="zh-CN" sz="2000">
                <a:latin typeface="Arial" charset="0"/>
                <a:ea typeface="楷体_GB2312" pitchFamily="49" charset="-122"/>
              </a:rPr>
              <a:t>case({D3,D2,D1,D0})</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rPr>
              <a:t>值</a:t>
            </a:r>
            <a:r>
              <a:rPr kumimoji="1" lang="en-US" altLang="zh-CN" sz="2000">
                <a:latin typeface="Arial" charset="0"/>
                <a:ea typeface="楷体_GB2312" pitchFamily="49" charset="-122"/>
              </a:rPr>
              <a:t>1~</a:t>
            </a:r>
            <a:r>
              <a:rPr kumimoji="1" lang="zh-CN" altLang="en-US" sz="2000">
                <a:latin typeface="Arial" charset="0"/>
                <a:ea typeface="楷体_GB2312" pitchFamily="49" charset="-122"/>
              </a:rPr>
              <a:t>值</a:t>
            </a:r>
            <a:r>
              <a:rPr kumimoji="1" lang="en-US" altLang="zh-CN" sz="2000">
                <a:latin typeface="Arial" charset="0"/>
                <a:ea typeface="楷体_GB2312" pitchFamily="49" charset="-122"/>
              </a:rPr>
              <a:t>n</a:t>
            </a:r>
            <a:r>
              <a:rPr kumimoji="1" lang="zh-CN" altLang="en-US" sz="2000">
                <a:latin typeface="Arial" charset="0"/>
                <a:ea typeface="楷体_GB2312" pitchFamily="49" charset="-122"/>
              </a:rPr>
              <a:t>称为</a:t>
            </a:r>
            <a:r>
              <a:rPr kumimoji="1" lang="zh-CN" altLang="en-US" sz="2000">
                <a:solidFill>
                  <a:srgbClr val="CC0066"/>
                </a:solidFill>
                <a:latin typeface="Arial" charset="0"/>
                <a:ea typeface="楷体_GB2312" pitchFamily="49" charset="-122"/>
              </a:rPr>
              <a:t>分支</a:t>
            </a:r>
            <a:r>
              <a:rPr kumimoji="1" lang="zh-CN" altLang="en-US" sz="2000">
                <a:latin typeface="Arial" charset="0"/>
                <a:ea typeface="楷体_GB2312" pitchFamily="49" charset="-122"/>
              </a:rPr>
              <a:t>表达式，用控制信号的具体状态值表示，因此又称为</a:t>
            </a:r>
            <a:r>
              <a:rPr kumimoji="1" lang="zh-CN" altLang="en-US" sz="2000">
                <a:solidFill>
                  <a:srgbClr val="CC0066"/>
                </a:solidFill>
                <a:latin typeface="Arial" charset="0"/>
                <a:ea typeface="楷体_GB2312" pitchFamily="49" charset="-122"/>
              </a:rPr>
              <a:t>常量</a:t>
            </a:r>
            <a:r>
              <a:rPr kumimoji="1" lang="zh-CN" altLang="en-US" sz="2000">
                <a:latin typeface="Arial" charset="0"/>
                <a:ea typeface="楷体_GB2312" pitchFamily="49" charset="-122"/>
              </a:rPr>
              <a:t>表达式。</a:t>
            </a:r>
          </a:p>
          <a:p>
            <a:pPr marL="742950" lvl="1" indent="-285750" algn="l" eaLnBrk="1" hangingPunct="1">
              <a:lnSpc>
                <a:spcPct val="90000"/>
              </a:lnSpc>
              <a:buClr>
                <a:srgbClr val="006666"/>
              </a:buClr>
              <a:buSzPct val="110000"/>
              <a:buFont typeface="Wingdings" pitchFamily="2" charset="2"/>
              <a:buChar char="w"/>
            </a:pPr>
            <a:r>
              <a:rPr kumimoji="1" lang="en-US" altLang="zh-CN" sz="2000">
                <a:latin typeface="Arial" charset="0"/>
                <a:ea typeface="楷体_GB2312" pitchFamily="49" charset="-122"/>
              </a:rPr>
              <a:t>default</a:t>
            </a:r>
            <a:r>
              <a:rPr kumimoji="1" lang="zh-CN" altLang="en-US" sz="2000">
                <a:latin typeface="Arial" charset="0"/>
                <a:ea typeface="楷体_GB2312" pitchFamily="49" charset="-122"/>
              </a:rPr>
              <a:t>项可有可无，一个</a:t>
            </a:r>
            <a:r>
              <a:rPr kumimoji="1" lang="en-US" altLang="zh-CN" sz="2000">
                <a:latin typeface="Arial" charset="0"/>
                <a:ea typeface="楷体_GB2312" pitchFamily="49" charset="-122"/>
              </a:rPr>
              <a:t>case</a:t>
            </a:r>
            <a:r>
              <a:rPr kumimoji="1" lang="zh-CN" altLang="en-US" sz="2000">
                <a:latin typeface="Arial" charset="0"/>
                <a:ea typeface="楷体_GB2312" pitchFamily="49" charset="-122"/>
              </a:rPr>
              <a:t>语句里只能有一个</a:t>
            </a:r>
            <a:r>
              <a:rPr kumimoji="1" lang="en-US" altLang="zh-CN" sz="2000">
                <a:latin typeface="Arial" charset="0"/>
                <a:ea typeface="楷体_GB2312" pitchFamily="49" charset="-122"/>
              </a:rPr>
              <a:t>default</a:t>
            </a:r>
            <a:r>
              <a:rPr kumimoji="1" lang="zh-CN" altLang="en-US" sz="2000">
                <a:latin typeface="Arial" charset="0"/>
                <a:ea typeface="楷体_GB2312" pitchFamily="49" charset="-122"/>
              </a:rPr>
              <a:t>项</a:t>
            </a:r>
            <a:r>
              <a:rPr kumimoji="1" lang="en-US" altLang="zh-CN" sz="2000">
                <a:latin typeface="Arial" charset="0"/>
                <a:ea typeface="楷体_GB2312" pitchFamily="49" charset="-122"/>
              </a:rPr>
              <a:t>!</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rPr>
              <a:t>值</a:t>
            </a:r>
            <a:r>
              <a:rPr kumimoji="1" lang="en-US" altLang="zh-CN" sz="2000">
                <a:latin typeface="Arial" charset="0"/>
                <a:ea typeface="楷体_GB2312" pitchFamily="49" charset="-122"/>
              </a:rPr>
              <a:t>1~</a:t>
            </a:r>
            <a:r>
              <a:rPr kumimoji="1" lang="zh-CN" altLang="en-US" sz="2000">
                <a:latin typeface="Arial" charset="0"/>
                <a:ea typeface="楷体_GB2312" pitchFamily="49" charset="-122"/>
              </a:rPr>
              <a:t>值</a:t>
            </a:r>
            <a:r>
              <a:rPr kumimoji="1" lang="en-US" altLang="zh-CN" sz="2000">
                <a:latin typeface="Arial" charset="0"/>
                <a:ea typeface="楷体_GB2312" pitchFamily="49" charset="-122"/>
              </a:rPr>
              <a:t>n</a:t>
            </a:r>
            <a:r>
              <a:rPr kumimoji="1" lang="zh-CN" altLang="en-US" sz="2000">
                <a:latin typeface="Arial" charset="0"/>
                <a:ea typeface="楷体_GB2312" pitchFamily="49" charset="-122"/>
              </a:rPr>
              <a:t>必须互不相同，否则矛盾。</a:t>
            </a:r>
          </a:p>
          <a:p>
            <a:pPr marL="742950" lvl="1" indent="-285750" algn="l" eaLnBrk="1" hangingPunct="1">
              <a:lnSpc>
                <a:spcPct val="90000"/>
              </a:lnSpc>
              <a:buClr>
                <a:srgbClr val="006666"/>
              </a:buClr>
              <a:buSzPct val="110000"/>
              <a:buFont typeface="Wingdings" pitchFamily="2" charset="2"/>
              <a:buChar char="w"/>
            </a:pPr>
            <a:r>
              <a:rPr kumimoji="1" lang="zh-CN" altLang="en-US" sz="2000">
                <a:latin typeface="Arial" charset="0"/>
                <a:ea typeface="楷体_GB2312" pitchFamily="49" charset="-122"/>
              </a:rPr>
              <a:t>值</a:t>
            </a:r>
            <a:r>
              <a:rPr kumimoji="1" lang="en-US" altLang="zh-CN" sz="2000">
                <a:latin typeface="Arial" charset="0"/>
                <a:ea typeface="楷体_GB2312" pitchFamily="49" charset="-122"/>
              </a:rPr>
              <a:t>1~</a:t>
            </a:r>
            <a:r>
              <a:rPr kumimoji="1" lang="zh-CN" altLang="en-US" sz="2000">
                <a:latin typeface="Arial" charset="0"/>
                <a:ea typeface="楷体_GB2312" pitchFamily="49" charset="-122"/>
              </a:rPr>
              <a:t>值</a:t>
            </a:r>
            <a:r>
              <a:rPr kumimoji="1" lang="en-US" altLang="zh-CN" sz="2000">
                <a:latin typeface="Arial" charset="0"/>
                <a:ea typeface="楷体_GB2312" pitchFamily="49" charset="-122"/>
              </a:rPr>
              <a:t>n</a:t>
            </a:r>
            <a:r>
              <a:rPr kumimoji="1" lang="zh-CN" altLang="en-US" sz="2000">
                <a:latin typeface="Arial" charset="0"/>
                <a:ea typeface="楷体_GB2312" pitchFamily="49" charset="-122"/>
              </a:rPr>
              <a:t>的位宽必须相等，且与控制表达式的位宽相同。</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99909"/>
                                        </p:tgtEl>
                                        <p:attrNameLst>
                                          <p:attrName>style.visibility</p:attrName>
                                        </p:attrNameLst>
                                      </p:cBhvr>
                                      <p:to>
                                        <p:strVal val="visible"/>
                                      </p:to>
                                    </p:set>
                                    <p:anim calcmode="lin" valueType="num">
                                      <p:cBhvr additive="base">
                                        <p:cTn id="7" dur="500" fill="hold"/>
                                        <p:tgtEl>
                                          <p:spTgt spid="2299909"/>
                                        </p:tgtEl>
                                        <p:attrNameLst>
                                          <p:attrName>ppt_x</p:attrName>
                                        </p:attrNameLst>
                                      </p:cBhvr>
                                      <p:tavLst>
                                        <p:tav tm="0">
                                          <p:val>
                                            <p:strVal val="#ppt_x"/>
                                          </p:val>
                                        </p:tav>
                                        <p:tav tm="100000">
                                          <p:val>
                                            <p:strVal val="#ppt_x"/>
                                          </p:val>
                                        </p:tav>
                                      </p:tavLst>
                                    </p:anim>
                                    <p:anim calcmode="lin" valueType="num">
                                      <p:cBhvr additive="base">
                                        <p:cTn id="8" dur="500" fill="hold"/>
                                        <p:tgtEl>
                                          <p:spTgt spid="229990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01955"/>
                                        </p:tgtEl>
                                        <p:attrNameLst>
                                          <p:attrName>style.visibility</p:attrName>
                                        </p:attrNameLst>
                                      </p:cBhvr>
                                      <p:to>
                                        <p:strVal val="visible"/>
                                      </p:to>
                                    </p:set>
                                    <p:anim calcmode="lin" valueType="num">
                                      <p:cBhvr additive="base">
                                        <p:cTn id="12" dur="500" fill="hold"/>
                                        <p:tgtEl>
                                          <p:spTgt spid="2301955"/>
                                        </p:tgtEl>
                                        <p:attrNameLst>
                                          <p:attrName>ppt_x</p:attrName>
                                        </p:attrNameLst>
                                      </p:cBhvr>
                                      <p:tavLst>
                                        <p:tav tm="0">
                                          <p:val>
                                            <p:strVal val="#ppt_x"/>
                                          </p:val>
                                        </p:tav>
                                        <p:tav tm="100000">
                                          <p:val>
                                            <p:strVal val="#ppt_x"/>
                                          </p:val>
                                        </p:tav>
                                      </p:tavLst>
                                    </p:anim>
                                    <p:anim calcmode="lin" valueType="num">
                                      <p:cBhvr additive="base">
                                        <p:cTn id="13" dur="500" fill="hold"/>
                                        <p:tgtEl>
                                          <p:spTgt spid="2301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9" grpId="0" animBg="1"/>
      <p:bldP spid="230195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5A55D91-BD13-472C-970E-C4D130112EAB}" type="slidenum">
              <a:rPr lang="ko-KR" altLang="en-US" sz="1600" smtClean="0">
                <a:solidFill>
                  <a:schemeClr val="accent2"/>
                </a:solidFill>
                <a:latin typeface="Verdana" pitchFamily="34" charset="0"/>
                <a:ea typeface="Gulim" pitchFamily="34" charset="-127"/>
              </a:rPr>
              <a:pPr/>
              <a:t>84</a:t>
            </a:fld>
            <a:endParaRPr lang="en-US" altLang="ko-KR" sz="1600" smtClean="0">
              <a:solidFill>
                <a:schemeClr val="accent2"/>
              </a:solidFill>
              <a:latin typeface="Verdana" pitchFamily="34" charset="0"/>
              <a:ea typeface="Gulim" pitchFamily="34" charset="-127"/>
            </a:endParaRPr>
          </a:p>
        </p:txBody>
      </p:sp>
      <p:sp>
        <p:nvSpPr>
          <p:cNvPr id="94211" name="Rectangle 2"/>
          <p:cNvSpPr>
            <a:spLocks noGrp="1" noChangeArrowheads="1"/>
          </p:cNvSpPr>
          <p:nvPr>
            <p:ph type="title"/>
          </p:nvPr>
        </p:nvSpPr>
        <p:spPr>
          <a:xfrm>
            <a:off x="1692275" y="230188"/>
            <a:ext cx="7772400" cy="677862"/>
          </a:xfrm>
        </p:spPr>
        <p:txBody>
          <a:bodyPr/>
          <a:lstStyle/>
          <a:p>
            <a:r>
              <a:rPr lang="en-US" altLang="zh-CN" smtClean="0">
                <a:solidFill>
                  <a:srgbClr val="FFCC00"/>
                </a:solidFill>
                <a:latin typeface="Arial" charset="0"/>
                <a:ea typeface="黑体" pitchFamily="49" charset="-122"/>
              </a:rPr>
              <a:t>casez</a:t>
            </a:r>
            <a:r>
              <a:rPr lang="zh-CN" altLang="en-US" smtClean="0">
                <a:solidFill>
                  <a:srgbClr val="FFCC00"/>
                </a:solidFill>
                <a:latin typeface="Arial" charset="0"/>
                <a:ea typeface="黑体" pitchFamily="49" charset="-122"/>
              </a:rPr>
              <a:t>与</a:t>
            </a:r>
            <a:r>
              <a:rPr lang="en-US" altLang="zh-CN" smtClean="0">
                <a:solidFill>
                  <a:srgbClr val="FFCC00"/>
                </a:solidFill>
                <a:latin typeface="Arial" charset="0"/>
                <a:ea typeface="黑体" pitchFamily="49" charset="-122"/>
              </a:rPr>
              <a:t>casex</a:t>
            </a:r>
            <a:r>
              <a:rPr lang="zh-CN" altLang="en-US" smtClean="0">
                <a:solidFill>
                  <a:srgbClr val="FFCC00"/>
                </a:solidFill>
                <a:latin typeface="Arial" charset="0"/>
                <a:ea typeface="黑体" pitchFamily="49" charset="-122"/>
              </a:rPr>
              <a:t>语句</a:t>
            </a:r>
          </a:p>
        </p:txBody>
      </p:sp>
      <p:sp>
        <p:nvSpPr>
          <p:cNvPr id="478211" name="Rectangle 3"/>
          <p:cNvSpPr>
            <a:spLocks noGrp="1" noChangeArrowheads="1"/>
          </p:cNvSpPr>
          <p:nvPr>
            <p:ph type="body" idx="1"/>
          </p:nvPr>
        </p:nvSpPr>
        <p:spPr>
          <a:xfrm>
            <a:off x="273050" y="1374775"/>
            <a:ext cx="3636963" cy="506413"/>
          </a:xfrm>
        </p:spPr>
        <p:txBody>
          <a:bodyPr/>
          <a:lstStyle/>
          <a:p>
            <a:pPr algn="just">
              <a:lnSpc>
                <a:spcPct val="110000"/>
              </a:lnSpc>
              <a:buFont typeface="Wingdings" pitchFamily="2" charset="2"/>
              <a:buNone/>
            </a:pPr>
            <a:r>
              <a:rPr lang="zh-CN" altLang="en-US" sz="2400" smtClean="0">
                <a:latin typeface="Arial" charset="0"/>
                <a:ea typeface="宋体" charset="-122"/>
              </a:rPr>
              <a:t>（</a:t>
            </a:r>
            <a:r>
              <a:rPr lang="en-US" altLang="zh-CN" sz="2400" smtClean="0">
                <a:latin typeface="Arial" charset="0"/>
                <a:ea typeface="宋体" charset="-122"/>
              </a:rPr>
              <a:t>2</a:t>
            </a:r>
            <a:r>
              <a:rPr lang="zh-CN" altLang="en-US" sz="2400" smtClean="0">
                <a:latin typeface="Arial" charset="0"/>
                <a:ea typeface="宋体" charset="-122"/>
              </a:rPr>
              <a:t>）</a:t>
            </a:r>
            <a:r>
              <a:rPr lang="en-US" altLang="zh-CN" sz="2400" smtClean="0">
                <a:latin typeface="Arial" charset="0"/>
                <a:ea typeface="宋体" charset="-122"/>
              </a:rPr>
              <a:t>casez</a:t>
            </a:r>
            <a:r>
              <a:rPr lang="zh-CN" altLang="en-US" sz="2400" smtClean="0">
                <a:latin typeface="Arial" charset="0"/>
                <a:ea typeface="宋体" charset="-122"/>
              </a:rPr>
              <a:t>与</a:t>
            </a:r>
            <a:r>
              <a:rPr lang="en-US" altLang="zh-CN" sz="2400" smtClean="0">
                <a:latin typeface="Arial" charset="0"/>
                <a:ea typeface="宋体" charset="-122"/>
              </a:rPr>
              <a:t>casex</a:t>
            </a:r>
            <a:r>
              <a:rPr lang="zh-CN" altLang="en-US" sz="2400" smtClean="0">
                <a:latin typeface="Arial" charset="0"/>
                <a:ea typeface="宋体" charset="-122"/>
              </a:rPr>
              <a:t>语句</a:t>
            </a:r>
          </a:p>
        </p:txBody>
      </p:sp>
      <p:sp>
        <p:nvSpPr>
          <p:cNvPr id="478212" name="AutoShape 4"/>
          <p:cNvSpPr>
            <a:spLocks noChangeArrowheads="1"/>
          </p:cNvSpPr>
          <p:nvPr/>
        </p:nvSpPr>
        <p:spPr bwMode="auto">
          <a:xfrm>
            <a:off x="4487863" y="1711325"/>
            <a:ext cx="3497262" cy="412750"/>
          </a:xfrm>
          <a:prstGeom prst="wedgeRoundRectCallout">
            <a:avLst>
              <a:gd name="adj1" fmla="val -70338"/>
              <a:gd name="adj2" fmla="val -60000"/>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200">
                <a:latin typeface="楷体_GB2312" pitchFamily="49" charset="-122"/>
                <a:ea typeface="楷体_GB2312" pitchFamily="49" charset="-122"/>
              </a:rPr>
              <a:t>是</a:t>
            </a:r>
            <a:r>
              <a:rPr lang="en-US" altLang="zh-CN" sz="2200">
                <a:latin typeface="Arial" charset="0"/>
                <a:ea typeface="楷体_GB2312" pitchFamily="49" charset="-122"/>
              </a:rPr>
              <a:t>case</a:t>
            </a:r>
            <a:r>
              <a:rPr lang="zh-CN" altLang="en-US" sz="2200">
                <a:latin typeface="Arial" charset="0"/>
                <a:ea typeface="楷体_GB2312" pitchFamily="49" charset="-122"/>
              </a:rPr>
              <a:t>语句</a:t>
            </a:r>
            <a:r>
              <a:rPr lang="zh-CN" altLang="en-US" sz="2200">
                <a:latin typeface="楷体_GB2312" pitchFamily="49" charset="-122"/>
                <a:ea typeface="楷体_GB2312" pitchFamily="49" charset="-122"/>
              </a:rPr>
              <a:t>的两种变体</a:t>
            </a:r>
          </a:p>
        </p:txBody>
      </p:sp>
      <p:sp>
        <p:nvSpPr>
          <p:cNvPr id="478213" name="Rectangle 5"/>
          <p:cNvSpPr>
            <a:spLocks noChangeArrowheads="1"/>
          </p:cNvSpPr>
          <p:nvPr/>
        </p:nvSpPr>
        <p:spPr bwMode="auto">
          <a:xfrm>
            <a:off x="773113" y="2362200"/>
            <a:ext cx="7470775" cy="329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10000"/>
              </a:spcBef>
              <a:buClr>
                <a:schemeClr val="bg2"/>
              </a:buClr>
              <a:buFont typeface="Wingdings" pitchFamily="2" charset="2"/>
              <a:buChar char="v"/>
            </a:pPr>
            <a:r>
              <a:rPr lang="zh-CN" altLang="en-US">
                <a:latin typeface="Arial" charset="0"/>
              </a:rPr>
              <a:t>在</a:t>
            </a:r>
            <a:r>
              <a:rPr lang="en-US" altLang="zh-CN">
                <a:solidFill>
                  <a:srgbClr val="CC0066"/>
                </a:solidFill>
                <a:latin typeface="Arial" charset="0"/>
              </a:rPr>
              <a:t>case</a:t>
            </a:r>
            <a:r>
              <a:rPr lang="zh-CN" altLang="en-US">
                <a:latin typeface="Arial" charset="0"/>
              </a:rPr>
              <a:t>语句中，分支表达式每一位的值都是确定的（或者为</a:t>
            </a:r>
            <a:r>
              <a:rPr lang="en-US" altLang="zh-CN">
                <a:latin typeface="Arial" charset="0"/>
              </a:rPr>
              <a:t>0</a:t>
            </a:r>
            <a:r>
              <a:rPr lang="zh-CN" altLang="en-US">
                <a:latin typeface="Arial" charset="0"/>
              </a:rPr>
              <a:t>，或者为</a:t>
            </a:r>
            <a:r>
              <a:rPr lang="en-US" altLang="zh-CN">
                <a:latin typeface="Arial" charset="0"/>
              </a:rPr>
              <a:t>1</a:t>
            </a:r>
            <a:r>
              <a:rPr lang="zh-CN" altLang="en-US">
                <a:latin typeface="Arial" charset="0"/>
              </a:rPr>
              <a:t>）；</a:t>
            </a:r>
          </a:p>
          <a:p>
            <a:pPr marL="342900" indent="-342900">
              <a:spcBef>
                <a:spcPct val="10000"/>
              </a:spcBef>
              <a:buClr>
                <a:schemeClr val="bg2"/>
              </a:buClr>
              <a:buFont typeface="Wingdings" pitchFamily="2" charset="2"/>
              <a:buChar char="v"/>
            </a:pPr>
            <a:r>
              <a:rPr lang="zh-CN" altLang="en-US">
                <a:latin typeface="Arial" charset="0"/>
              </a:rPr>
              <a:t>在</a:t>
            </a:r>
            <a:r>
              <a:rPr lang="en-US" altLang="zh-CN">
                <a:solidFill>
                  <a:srgbClr val="CC0066"/>
                </a:solidFill>
                <a:latin typeface="Arial" charset="0"/>
              </a:rPr>
              <a:t>casez</a:t>
            </a:r>
            <a:r>
              <a:rPr lang="zh-CN" altLang="en-US">
                <a:latin typeface="Arial" charset="0"/>
              </a:rPr>
              <a:t>语句中，若分支表达式某些位的值为高阻值</a:t>
            </a:r>
            <a:r>
              <a:rPr lang="en-US" altLang="zh-CN">
                <a:solidFill>
                  <a:srgbClr val="CC0066"/>
                </a:solidFill>
                <a:latin typeface="Arial" charset="0"/>
              </a:rPr>
              <a:t>z</a:t>
            </a:r>
            <a:r>
              <a:rPr lang="zh-CN" altLang="en-US">
                <a:latin typeface="Arial" charset="0"/>
              </a:rPr>
              <a:t>，则不考虑对这些位的比较</a:t>
            </a:r>
            <a:r>
              <a:rPr kumimoji="1" lang="zh-CN" altLang="en-US"/>
              <a:t>，只关注其他位的比较结果</a:t>
            </a:r>
            <a:r>
              <a:rPr lang="zh-CN" altLang="en-US">
                <a:latin typeface="Arial" charset="0"/>
              </a:rPr>
              <a:t>；</a:t>
            </a:r>
          </a:p>
          <a:p>
            <a:pPr marL="342900" indent="-342900">
              <a:spcBef>
                <a:spcPct val="10000"/>
              </a:spcBef>
              <a:buClr>
                <a:schemeClr val="bg2"/>
              </a:buClr>
              <a:buFont typeface="Wingdings" pitchFamily="2" charset="2"/>
              <a:buChar char="v"/>
            </a:pPr>
            <a:r>
              <a:rPr lang="zh-CN" altLang="en-US">
                <a:latin typeface="Arial" charset="0"/>
              </a:rPr>
              <a:t>在</a:t>
            </a:r>
            <a:r>
              <a:rPr lang="en-US" altLang="zh-CN">
                <a:solidFill>
                  <a:srgbClr val="CC0066"/>
                </a:solidFill>
                <a:latin typeface="Arial" charset="0"/>
              </a:rPr>
              <a:t>casex</a:t>
            </a:r>
            <a:r>
              <a:rPr lang="zh-CN" altLang="en-US">
                <a:latin typeface="Arial" charset="0"/>
              </a:rPr>
              <a:t>语句中，若分支表达式某些位的值为</a:t>
            </a:r>
            <a:r>
              <a:rPr lang="en-US" altLang="zh-CN">
                <a:solidFill>
                  <a:srgbClr val="CC0066"/>
                </a:solidFill>
                <a:latin typeface="Arial" charset="0"/>
              </a:rPr>
              <a:t>z</a:t>
            </a:r>
            <a:r>
              <a:rPr lang="zh-CN" altLang="en-US">
                <a:latin typeface="Arial" charset="0"/>
              </a:rPr>
              <a:t>或不定值</a:t>
            </a:r>
            <a:r>
              <a:rPr lang="en-US" altLang="zh-CN">
                <a:solidFill>
                  <a:srgbClr val="CC0066"/>
                </a:solidFill>
                <a:latin typeface="Arial" charset="0"/>
              </a:rPr>
              <a:t>x</a:t>
            </a:r>
            <a:r>
              <a:rPr lang="zh-CN" altLang="en-US">
                <a:latin typeface="Arial" charset="0"/>
              </a:rPr>
              <a:t>，则不考虑对这些位的比较</a:t>
            </a:r>
            <a:r>
              <a:rPr kumimoji="1" lang="zh-CN" altLang="en-US"/>
              <a:t>，只关注其他位的比较结果</a:t>
            </a:r>
            <a:r>
              <a:rPr lang="zh-CN" altLang="en-US">
                <a:latin typeface="Arial" charset="0"/>
              </a:rPr>
              <a:t>。</a:t>
            </a:r>
          </a:p>
          <a:p>
            <a:pPr marL="342900" indent="-342900">
              <a:spcBef>
                <a:spcPct val="10000"/>
              </a:spcBef>
              <a:buClr>
                <a:schemeClr val="bg2"/>
              </a:buClr>
              <a:buFont typeface="Wingdings" pitchFamily="2" charset="2"/>
              <a:buChar char="v"/>
            </a:pPr>
            <a:r>
              <a:rPr lang="zh-CN" altLang="en-US">
                <a:latin typeface="Arial" charset="0"/>
              </a:rPr>
              <a:t>在分支表达式中，可用“</a:t>
            </a:r>
            <a:r>
              <a:rPr lang="en-US" altLang="zh-CN">
                <a:solidFill>
                  <a:srgbClr val="CC0066"/>
                </a:solidFill>
                <a:latin typeface="Arial" charset="0"/>
              </a:rPr>
              <a:t>?</a:t>
            </a:r>
            <a:r>
              <a:rPr lang="en-US" altLang="zh-CN">
                <a:latin typeface="Arial" charset="0"/>
              </a:rPr>
              <a:t>”</a:t>
            </a:r>
            <a:r>
              <a:rPr lang="zh-CN" altLang="en-US">
                <a:latin typeface="Arial" charset="0"/>
              </a:rPr>
              <a:t>来标识</a:t>
            </a:r>
            <a:r>
              <a:rPr lang="en-US" altLang="zh-CN">
                <a:latin typeface="Arial" charset="0"/>
              </a:rPr>
              <a:t>x</a:t>
            </a:r>
            <a:r>
              <a:rPr lang="zh-CN" altLang="en-US">
                <a:latin typeface="Arial" charset="0"/>
              </a:rPr>
              <a:t>或</a:t>
            </a:r>
            <a:r>
              <a:rPr lang="en-US" altLang="zh-CN">
                <a:latin typeface="Arial" charset="0"/>
              </a:rPr>
              <a:t>z</a:t>
            </a:r>
            <a:r>
              <a:rPr lang="zh-CN" altLang="en-US">
                <a:latin typeface="Arial" charset="0"/>
              </a:rPr>
              <a:t>。</a:t>
            </a:r>
          </a:p>
          <a:p>
            <a:pPr marL="342900" indent="-342900">
              <a:spcBef>
                <a:spcPct val="10000"/>
              </a:spcBef>
              <a:buClr>
                <a:srgbClr val="FF0066"/>
              </a:buClr>
              <a:buFont typeface="Wingdings" pitchFamily="2" charset="2"/>
              <a:buNone/>
            </a:pPr>
            <a:r>
              <a:rPr lang="zh-CN" altLang="en-US"/>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8211"/>
                                        </p:tgtEl>
                                        <p:attrNameLst>
                                          <p:attrName>style.visibility</p:attrName>
                                        </p:attrNameLst>
                                      </p:cBhvr>
                                      <p:to>
                                        <p:strVal val="visible"/>
                                      </p:to>
                                    </p:set>
                                    <p:anim calcmode="lin" valueType="num">
                                      <p:cBhvr additive="base">
                                        <p:cTn id="7" dur="500" fill="hold"/>
                                        <p:tgtEl>
                                          <p:spTgt spid="478211"/>
                                        </p:tgtEl>
                                        <p:attrNameLst>
                                          <p:attrName>ppt_x</p:attrName>
                                        </p:attrNameLst>
                                      </p:cBhvr>
                                      <p:tavLst>
                                        <p:tav tm="0">
                                          <p:val>
                                            <p:strVal val="0-#ppt_w/2"/>
                                          </p:val>
                                        </p:tav>
                                        <p:tav tm="100000">
                                          <p:val>
                                            <p:strVal val="#ppt_x"/>
                                          </p:val>
                                        </p:tav>
                                      </p:tavLst>
                                    </p:anim>
                                    <p:anim calcmode="lin" valueType="num">
                                      <p:cBhvr additive="base">
                                        <p:cTn id="8" dur="500" fill="hold"/>
                                        <p:tgtEl>
                                          <p:spTgt spid="4782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78212"/>
                                        </p:tgtEl>
                                        <p:attrNameLst>
                                          <p:attrName>style.visibility</p:attrName>
                                        </p:attrNameLst>
                                      </p:cBhvr>
                                      <p:to>
                                        <p:strVal val="visible"/>
                                      </p:to>
                                    </p:set>
                                    <p:animEffect transition="in" filter="dissolve">
                                      <p:cBhvr>
                                        <p:cTn id="12" dur="500"/>
                                        <p:tgtEl>
                                          <p:spTgt spid="478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8213">
                                            <p:txEl>
                                              <p:pRg st="0" end="0"/>
                                            </p:txEl>
                                          </p:spTgt>
                                        </p:tgtEl>
                                        <p:attrNameLst>
                                          <p:attrName>style.visibility</p:attrName>
                                        </p:attrNameLst>
                                      </p:cBhvr>
                                      <p:to>
                                        <p:strVal val="visible"/>
                                      </p:to>
                                    </p:set>
                                    <p:animEffect transition="in" filter="wipe(left)">
                                      <p:cBhvr>
                                        <p:cTn id="17" dur="500"/>
                                        <p:tgtEl>
                                          <p:spTgt spid="4782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8213">
                                            <p:txEl>
                                              <p:pRg st="1" end="1"/>
                                            </p:txEl>
                                          </p:spTgt>
                                        </p:tgtEl>
                                        <p:attrNameLst>
                                          <p:attrName>style.visibility</p:attrName>
                                        </p:attrNameLst>
                                      </p:cBhvr>
                                      <p:to>
                                        <p:strVal val="visible"/>
                                      </p:to>
                                    </p:set>
                                    <p:animEffect transition="in" filter="wipe(left)">
                                      <p:cBhvr>
                                        <p:cTn id="22" dur="500"/>
                                        <p:tgtEl>
                                          <p:spTgt spid="4782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8213">
                                            <p:txEl>
                                              <p:pRg st="2" end="2"/>
                                            </p:txEl>
                                          </p:spTgt>
                                        </p:tgtEl>
                                        <p:attrNameLst>
                                          <p:attrName>style.visibility</p:attrName>
                                        </p:attrNameLst>
                                      </p:cBhvr>
                                      <p:to>
                                        <p:strVal val="visible"/>
                                      </p:to>
                                    </p:set>
                                    <p:animEffect transition="in" filter="wipe(left)">
                                      <p:cBhvr>
                                        <p:cTn id="27" dur="500"/>
                                        <p:tgtEl>
                                          <p:spTgt spid="4782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8213">
                                            <p:txEl>
                                              <p:pRg st="3" end="3"/>
                                            </p:txEl>
                                          </p:spTgt>
                                        </p:tgtEl>
                                        <p:attrNameLst>
                                          <p:attrName>style.visibility</p:attrName>
                                        </p:attrNameLst>
                                      </p:cBhvr>
                                      <p:to>
                                        <p:strVal val="visible"/>
                                      </p:to>
                                    </p:set>
                                    <p:animEffect transition="in" filter="wipe(left)">
                                      <p:cBhvr>
                                        <p:cTn id="32" dur="500"/>
                                        <p:tgtEl>
                                          <p:spTgt spid="47821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8213">
                                            <p:txEl>
                                              <p:pRg st="4" end="4"/>
                                            </p:txEl>
                                          </p:spTgt>
                                        </p:tgtEl>
                                        <p:attrNameLst>
                                          <p:attrName>style.visibility</p:attrName>
                                        </p:attrNameLst>
                                      </p:cBhvr>
                                      <p:to>
                                        <p:strVal val="visible"/>
                                      </p:to>
                                    </p:set>
                                    <p:animEffect transition="in" filter="wipe(left)">
                                      <p:cBhvr>
                                        <p:cTn id="37" dur="500"/>
                                        <p:tgtEl>
                                          <p:spTgt spid="478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utoUpdateAnimBg="0"/>
      <p:bldP spid="478212" grpId="0" animBg="1"/>
      <p:bldP spid="478213"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04537770-6B9F-4307-8F91-EADFF7E6039F}" type="slidenum">
              <a:rPr lang="ko-KR" altLang="en-US" sz="1600" smtClean="0">
                <a:solidFill>
                  <a:schemeClr val="accent2"/>
                </a:solidFill>
                <a:latin typeface="Verdana" pitchFamily="34" charset="0"/>
                <a:ea typeface="Gulim" pitchFamily="34" charset="-127"/>
              </a:rPr>
              <a:pPr/>
              <a:t>85</a:t>
            </a:fld>
            <a:endParaRPr lang="en-US" altLang="ko-KR" sz="1600" smtClean="0">
              <a:solidFill>
                <a:schemeClr val="accent2"/>
              </a:solidFill>
              <a:latin typeface="Verdana" pitchFamily="34" charset="0"/>
              <a:ea typeface="Gulim" pitchFamily="34" charset="-127"/>
            </a:endParaRPr>
          </a:p>
        </p:txBody>
      </p:sp>
      <p:sp>
        <p:nvSpPr>
          <p:cNvPr id="95235" name="Rectangle 2"/>
          <p:cNvSpPr>
            <a:spLocks noGrp="1" noChangeArrowheads="1"/>
          </p:cNvSpPr>
          <p:nvPr>
            <p:ph type="title"/>
          </p:nvPr>
        </p:nvSpPr>
        <p:spPr>
          <a:xfrm>
            <a:off x="1727200" y="260350"/>
            <a:ext cx="7772400" cy="677863"/>
          </a:xfrm>
        </p:spPr>
        <p:txBody>
          <a:bodyPr/>
          <a:lstStyle/>
          <a:p>
            <a:r>
              <a:rPr lang="en-US" altLang="zh-CN" smtClean="0">
                <a:solidFill>
                  <a:srgbClr val="FFCC00"/>
                </a:solidFill>
                <a:latin typeface="Arial" charset="0"/>
                <a:ea typeface="黑体" pitchFamily="49" charset="-122"/>
              </a:rPr>
              <a:t>casez</a:t>
            </a:r>
            <a:r>
              <a:rPr lang="zh-CN" altLang="en-US" smtClean="0">
                <a:solidFill>
                  <a:srgbClr val="FFCC00"/>
                </a:solidFill>
                <a:latin typeface="Arial" charset="0"/>
                <a:ea typeface="黑体" pitchFamily="49" charset="-122"/>
              </a:rPr>
              <a:t>语句举例</a:t>
            </a:r>
          </a:p>
        </p:txBody>
      </p:sp>
      <p:sp>
        <p:nvSpPr>
          <p:cNvPr id="480259" name="Text Box 3"/>
          <p:cNvSpPr txBox="1">
            <a:spLocks noChangeArrowheads="1"/>
          </p:cNvSpPr>
          <p:nvPr/>
        </p:nvSpPr>
        <p:spPr bwMode="auto">
          <a:xfrm>
            <a:off x="2008188" y="1557338"/>
            <a:ext cx="5119687" cy="4676775"/>
          </a:xfrm>
          <a:prstGeom prst="rect">
            <a:avLst/>
          </a:prstGeom>
          <a:solidFill>
            <a:srgbClr val="CCE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0"/>
              </a:spcBef>
              <a:buClrTx/>
              <a:buFontTx/>
              <a:buNone/>
            </a:pPr>
            <a:r>
              <a:rPr lang="en-US" altLang="zh-CN" sz="2000">
                <a:latin typeface="Times New Roman" pitchFamily="18" charset="0"/>
              </a:rPr>
              <a:t>module mux_z(out,a,b,c,d,select);</a:t>
            </a:r>
          </a:p>
          <a:p>
            <a:pPr algn="l" eaLnBrk="1" hangingPunct="1">
              <a:lnSpc>
                <a:spcPct val="100000"/>
              </a:lnSpc>
              <a:spcBef>
                <a:spcPct val="0"/>
              </a:spcBef>
              <a:buClrTx/>
              <a:buFontTx/>
              <a:buNone/>
            </a:pPr>
            <a:r>
              <a:rPr lang="en-US" altLang="zh-CN" sz="2000">
                <a:latin typeface="Times New Roman" pitchFamily="18" charset="0"/>
              </a:rPr>
              <a:t>      output out;</a:t>
            </a:r>
          </a:p>
          <a:p>
            <a:pPr algn="l" eaLnBrk="1" hangingPunct="1">
              <a:lnSpc>
                <a:spcPct val="100000"/>
              </a:lnSpc>
              <a:spcBef>
                <a:spcPct val="0"/>
              </a:spcBef>
              <a:buClrTx/>
              <a:buFontTx/>
              <a:buNone/>
            </a:pPr>
            <a:r>
              <a:rPr lang="en-US" altLang="zh-CN" sz="2000">
                <a:latin typeface="Times New Roman" pitchFamily="18" charset="0"/>
              </a:rPr>
              <a:t>      input a,b,c,d;</a:t>
            </a:r>
          </a:p>
          <a:p>
            <a:pPr algn="l" eaLnBrk="1" hangingPunct="1">
              <a:lnSpc>
                <a:spcPct val="100000"/>
              </a:lnSpc>
              <a:spcBef>
                <a:spcPct val="0"/>
              </a:spcBef>
              <a:buClrTx/>
              <a:buFontTx/>
              <a:buNone/>
            </a:pPr>
            <a:r>
              <a:rPr lang="en-US" altLang="zh-CN" sz="2000">
                <a:latin typeface="Times New Roman" pitchFamily="18" charset="0"/>
              </a:rPr>
              <a:t>      input[3:0] select;</a:t>
            </a:r>
          </a:p>
          <a:p>
            <a:pPr algn="l" eaLnBrk="1" hangingPunct="1">
              <a:lnSpc>
                <a:spcPct val="100000"/>
              </a:lnSpc>
              <a:spcBef>
                <a:spcPct val="0"/>
              </a:spcBef>
              <a:buClrTx/>
              <a:buFontTx/>
              <a:buNone/>
            </a:pPr>
            <a:r>
              <a:rPr lang="en-US" altLang="zh-CN" sz="2000">
                <a:solidFill>
                  <a:srgbClr val="FF0000"/>
                </a:solidFill>
                <a:latin typeface="Times New Roman" pitchFamily="18" charset="0"/>
              </a:rPr>
              <a:t>      reg out;               </a:t>
            </a:r>
            <a:r>
              <a:rPr lang="en-US" altLang="zh-CN" sz="2000">
                <a:latin typeface="Times New Roman" pitchFamily="18" charset="0"/>
              </a:rPr>
              <a:t>//</a:t>
            </a:r>
            <a:r>
              <a:rPr lang="zh-CN" altLang="en-US" sz="2000">
                <a:latin typeface="Times New Roman" pitchFamily="18" charset="0"/>
              </a:rPr>
              <a:t>必须声明</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always@ (select[3:0] or a or b or c or d)</a:t>
            </a:r>
          </a:p>
          <a:p>
            <a:pPr algn="l" eaLnBrk="1" hangingPunct="1">
              <a:lnSpc>
                <a:spcPct val="100000"/>
              </a:lnSpc>
              <a:spcBef>
                <a:spcPct val="0"/>
              </a:spcBef>
              <a:buClrTx/>
              <a:buFontTx/>
              <a:buNone/>
            </a:pPr>
            <a:r>
              <a:rPr lang="en-US" altLang="zh-CN" sz="2000">
                <a:latin typeface="Times New Roman" pitchFamily="18" charset="0"/>
              </a:rPr>
              <a:t>     begin</a:t>
            </a:r>
          </a:p>
          <a:p>
            <a:pPr algn="l" eaLnBrk="1" hangingPunct="1">
              <a:lnSpc>
                <a:spcPct val="100000"/>
              </a:lnSpc>
              <a:spcBef>
                <a:spcPct val="0"/>
              </a:spcBef>
              <a:buClrTx/>
              <a:buFontTx/>
              <a:buNone/>
            </a:pPr>
            <a:r>
              <a:rPr lang="en-US" altLang="zh-CN" sz="2000">
                <a:latin typeface="Times New Roman" pitchFamily="18" charset="0"/>
              </a:rPr>
              <a:t>         </a:t>
            </a:r>
            <a:r>
              <a:rPr lang="en-US" altLang="zh-CN" sz="2000">
                <a:solidFill>
                  <a:srgbClr val="FF0066"/>
                </a:solidFill>
                <a:latin typeface="Times New Roman" pitchFamily="18" charset="0"/>
              </a:rPr>
              <a:t>casez (select)</a:t>
            </a:r>
          </a:p>
          <a:p>
            <a:pPr algn="l" eaLnBrk="1" hangingPunct="1">
              <a:lnSpc>
                <a:spcPct val="100000"/>
              </a:lnSpc>
              <a:spcBef>
                <a:spcPct val="0"/>
              </a:spcBef>
              <a:buClrTx/>
              <a:buFontTx/>
              <a:buNone/>
            </a:pPr>
            <a:r>
              <a:rPr lang="en-US" altLang="zh-CN" sz="2000">
                <a:latin typeface="Times New Roman" pitchFamily="18" charset="0"/>
              </a:rPr>
              <a:t>             4’b???1: out = a</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4’b??1? : out = b</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4’b? 1?? : out = c</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latin typeface="Times New Roman" pitchFamily="18" charset="0"/>
              </a:rPr>
              <a:t>4’b 1??? : out = d</a:t>
            </a:r>
            <a:r>
              <a:rPr lang="zh-CN" altLang="en-US" sz="2000">
                <a:latin typeface="Times New Roman" pitchFamily="18" charset="0"/>
              </a:rPr>
              <a:t>；</a:t>
            </a:r>
          </a:p>
          <a:p>
            <a:pPr algn="l" eaLnBrk="1" hangingPunct="1">
              <a:lnSpc>
                <a:spcPct val="100000"/>
              </a:lnSpc>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endcase</a:t>
            </a:r>
          </a:p>
          <a:p>
            <a:pPr algn="l" eaLnBrk="1" hangingPunct="1">
              <a:lnSpc>
                <a:spcPct val="100000"/>
              </a:lnSpc>
              <a:spcBef>
                <a:spcPct val="0"/>
              </a:spcBef>
              <a:buClrTx/>
              <a:buFontTx/>
              <a:buNone/>
            </a:pPr>
            <a:r>
              <a:rPr lang="en-US" altLang="zh-CN" sz="2000">
                <a:latin typeface="Times New Roman" pitchFamily="18" charset="0"/>
              </a:rPr>
              <a:t>     end</a:t>
            </a:r>
          </a:p>
          <a:p>
            <a:pPr algn="l" eaLnBrk="1" hangingPunct="1">
              <a:lnSpc>
                <a:spcPct val="100000"/>
              </a:lnSpc>
              <a:spcBef>
                <a:spcPct val="0"/>
              </a:spcBef>
              <a:buClrTx/>
              <a:buFontTx/>
              <a:buNone/>
            </a:pPr>
            <a:r>
              <a:rPr lang="en-US" altLang="zh-CN" sz="2000">
                <a:latin typeface="Times New Roman" pitchFamily="18" charset="0"/>
              </a:rPr>
              <a:t>endmodule</a:t>
            </a:r>
          </a:p>
        </p:txBody>
      </p:sp>
      <p:sp>
        <p:nvSpPr>
          <p:cNvPr id="95237" name="Rectangle 4"/>
          <p:cNvSpPr>
            <a:spLocks noChangeArrowheads="1"/>
          </p:cNvSpPr>
          <p:nvPr/>
        </p:nvSpPr>
        <p:spPr bwMode="auto">
          <a:xfrm>
            <a:off x="1108075" y="982663"/>
            <a:ext cx="58070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p>
            <a:pPr algn="l" eaLnBrk="1" hangingPunct="1">
              <a:lnSpc>
                <a:spcPct val="100000"/>
              </a:lnSpc>
              <a:spcBef>
                <a:spcPct val="0"/>
              </a:spcBef>
              <a:buClrTx/>
              <a:buFontTx/>
              <a:buNone/>
            </a:pPr>
            <a:r>
              <a:rPr lang="en-US" altLang="zh-CN">
                <a:solidFill>
                  <a:srgbClr val="FF0066"/>
                </a:solidFill>
              </a:rPr>
              <a:t>【</a:t>
            </a:r>
            <a:r>
              <a:rPr lang="zh-CN" altLang="en-US">
                <a:solidFill>
                  <a:srgbClr val="FF0066"/>
                </a:solidFill>
              </a:rPr>
              <a:t>例</a:t>
            </a:r>
            <a:r>
              <a:rPr kumimoji="1" lang="en-US" altLang="zh-CN">
                <a:solidFill>
                  <a:srgbClr val="FF0066"/>
                </a:solidFill>
                <a:latin typeface="Arial" charset="0"/>
              </a:rPr>
              <a:t>2.31</a:t>
            </a:r>
            <a:r>
              <a:rPr lang="en-US" altLang="zh-CN">
                <a:solidFill>
                  <a:srgbClr val="FF0066"/>
                </a:solidFill>
              </a:rPr>
              <a:t>】</a:t>
            </a:r>
            <a:r>
              <a:rPr lang="zh-CN" altLang="en-US">
                <a:latin typeface="Arial" charset="0"/>
              </a:rPr>
              <a:t>用</a:t>
            </a:r>
            <a:r>
              <a:rPr lang="en-US" altLang="zh-CN">
                <a:latin typeface="Arial" charset="0"/>
              </a:rPr>
              <a:t>casez</a:t>
            </a:r>
            <a:r>
              <a:rPr lang="zh-CN" altLang="en-US"/>
              <a:t>描述的数据选择器</a:t>
            </a:r>
          </a:p>
        </p:txBody>
      </p:sp>
      <p:sp>
        <p:nvSpPr>
          <p:cNvPr id="480261" name="AutoShape 5"/>
          <p:cNvSpPr>
            <a:spLocks noChangeArrowheads="1"/>
          </p:cNvSpPr>
          <p:nvPr/>
        </p:nvSpPr>
        <p:spPr bwMode="auto">
          <a:xfrm>
            <a:off x="4427538" y="5300663"/>
            <a:ext cx="1647825" cy="769937"/>
          </a:xfrm>
          <a:prstGeom prst="wedgeRoundRectCallout">
            <a:avLst>
              <a:gd name="adj1" fmla="val -92486"/>
              <a:gd name="adj2" fmla="val -5412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ea typeface="楷体_GB2312" pitchFamily="49" charset="-122"/>
              </a:rPr>
              <a:t>这里</a:t>
            </a:r>
            <a:r>
              <a:rPr lang="zh-CN" altLang="en-US" sz="2000">
                <a:latin typeface="Times New Roman" pitchFamily="18" charset="0"/>
                <a:ea typeface="楷体_GB2312" pitchFamily="49" charset="-122"/>
              </a:rPr>
              <a:t>“</a:t>
            </a:r>
            <a:r>
              <a:rPr lang="en-US" altLang="zh-CN" sz="2000">
                <a:ea typeface="楷体_GB2312" pitchFamily="49" charset="-122"/>
              </a:rPr>
              <a:t>?</a:t>
            </a:r>
            <a:r>
              <a:rPr lang="en-US" altLang="zh-CN" sz="2000">
                <a:latin typeface="Times New Roman" pitchFamily="18" charset="0"/>
                <a:ea typeface="楷体_GB2312" pitchFamily="49" charset="-122"/>
              </a:rPr>
              <a:t>”</a:t>
            </a:r>
            <a:r>
              <a:rPr lang="zh-CN" altLang="en-US" sz="2000">
                <a:ea typeface="楷体_GB2312" pitchFamily="49" charset="-122"/>
              </a:rPr>
              <a:t>表示高阻态</a:t>
            </a:r>
            <a:endParaRPr kumimoji="1" lang="zh-CN" altLang="en-US" sz="2000">
              <a:latin typeface="Tahoma" pitchFamily="34" charset="0"/>
              <a:ea typeface="楷体_GB2312"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0259"/>
                                        </p:tgtEl>
                                        <p:attrNameLst>
                                          <p:attrName>style.visibility</p:attrName>
                                        </p:attrNameLst>
                                      </p:cBhvr>
                                      <p:to>
                                        <p:strVal val="visible"/>
                                      </p:to>
                                    </p:set>
                                    <p:anim calcmode="lin" valueType="num">
                                      <p:cBhvr additive="base">
                                        <p:cTn id="7" dur="500" fill="hold"/>
                                        <p:tgtEl>
                                          <p:spTgt spid="480259"/>
                                        </p:tgtEl>
                                        <p:attrNameLst>
                                          <p:attrName>ppt_x</p:attrName>
                                        </p:attrNameLst>
                                      </p:cBhvr>
                                      <p:tavLst>
                                        <p:tav tm="0">
                                          <p:val>
                                            <p:strVal val="#ppt_x"/>
                                          </p:val>
                                        </p:tav>
                                        <p:tav tm="100000">
                                          <p:val>
                                            <p:strVal val="#ppt_x"/>
                                          </p:val>
                                        </p:tav>
                                      </p:tavLst>
                                    </p:anim>
                                    <p:anim calcmode="lin" valueType="num">
                                      <p:cBhvr additive="base">
                                        <p:cTn id="8" dur="500" fill="hold"/>
                                        <p:tgtEl>
                                          <p:spTgt spid="4802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0261"/>
                                        </p:tgtEl>
                                        <p:attrNameLst>
                                          <p:attrName>style.visibility</p:attrName>
                                        </p:attrNameLst>
                                      </p:cBhvr>
                                      <p:to>
                                        <p:strVal val="visible"/>
                                      </p:to>
                                    </p:set>
                                    <p:animEffect transition="in" filter="dissolve">
                                      <p:cBhvr>
                                        <p:cTn id="13" dur="500"/>
                                        <p:tgtEl>
                                          <p:spTgt spid="48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animBg="1" autoUpdateAnimBg="0"/>
      <p:bldP spid="48026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7C35050-D184-4D78-8612-F41B33DB643A}" type="slidenum">
              <a:rPr lang="ko-KR" altLang="en-US" sz="1600" smtClean="0">
                <a:solidFill>
                  <a:schemeClr val="accent2"/>
                </a:solidFill>
                <a:latin typeface="Verdana" pitchFamily="34" charset="0"/>
                <a:ea typeface="Gulim" pitchFamily="34" charset="-127"/>
              </a:rPr>
              <a:pPr/>
              <a:t>86</a:t>
            </a:fld>
            <a:endParaRPr lang="en-US" altLang="ko-KR" sz="1600" smtClean="0">
              <a:solidFill>
                <a:schemeClr val="accent2"/>
              </a:solidFill>
              <a:latin typeface="Verdana" pitchFamily="34" charset="0"/>
              <a:ea typeface="Gulim" pitchFamily="34" charset="-127"/>
            </a:endParaRPr>
          </a:p>
        </p:txBody>
      </p:sp>
      <p:sp>
        <p:nvSpPr>
          <p:cNvPr id="96259" name="Rectangle 2"/>
          <p:cNvSpPr>
            <a:spLocks noGrp="1" noChangeArrowheads="1"/>
          </p:cNvSpPr>
          <p:nvPr>
            <p:ph type="title"/>
          </p:nvPr>
        </p:nvSpPr>
        <p:spPr>
          <a:xfrm>
            <a:off x="1692275" y="246063"/>
            <a:ext cx="7135813" cy="677862"/>
          </a:xfrm>
        </p:spPr>
        <p:txBody>
          <a:bodyPr/>
          <a:lstStyle/>
          <a:p>
            <a:r>
              <a:rPr lang="zh-CN" altLang="en-US" smtClean="0">
                <a:solidFill>
                  <a:srgbClr val="FFCC00"/>
                </a:solidFill>
                <a:latin typeface="Arial" charset="0"/>
                <a:ea typeface="黑体" pitchFamily="49" charset="-122"/>
              </a:rPr>
              <a:t>使用条件语句注意事项</a:t>
            </a:r>
          </a:p>
        </p:txBody>
      </p:sp>
      <p:sp>
        <p:nvSpPr>
          <p:cNvPr id="7" name="AutoShape 4"/>
          <p:cNvSpPr>
            <a:spLocks noChangeArrowheads="1"/>
          </p:cNvSpPr>
          <p:nvPr/>
        </p:nvSpPr>
        <p:spPr bwMode="gray">
          <a:xfrm>
            <a:off x="1109663" y="1474788"/>
            <a:ext cx="6915150" cy="4440237"/>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l" eaLnBrk="1" hangingPunct="1">
              <a:lnSpc>
                <a:spcPct val="100000"/>
              </a:lnSpc>
              <a:spcBef>
                <a:spcPct val="0"/>
              </a:spcBef>
              <a:buClrTx/>
              <a:buFontTx/>
              <a:buNone/>
              <a:defRPr/>
            </a:pPr>
            <a:endParaRPr lang="zh-CN" altLang="en-US" sz="1600">
              <a:solidFill>
                <a:srgbClr val="FF33CC"/>
              </a:solidFill>
              <a:latin typeface="Tahoma" pitchFamily="34" charset="0"/>
            </a:endParaRPr>
          </a:p>
        </p:txBody>
      </p:sp>
      <p:pic>
        <p:nvPicPr>
          <p:cNvPr id="96261" name="AutoShap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2816225" y="1204913"/>
            <a:ext cx="3949700" cy="117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262" name="Text Box 9"/>
          <p:cNvSpPr txBox="1">
            <a:spLocks noChangeArrowheads="1"/>
          </p:cNvSpPr>
          <p:nvPr/>
        </p:nvSpPr>
        <p:spPr bwMode="auto">
          <a:xfrm rot="-5400000">
            <a:off x="4576762" y="-107949"/>
            <a:ext cx="708025" cy="347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0"/>
              </a:spcBef>
              <a:buClrTx/>
              <a:buFontTx/>
              <a:buNone/>
            </a:pPr>
            <a:endParaRPr lang="zh-CN" altLang="en-US" sz="1600">
              <a:solidFill>
                <a:srgbClr val="FF33CC"/>
              </a:solidFill>
              <a:latin typeface="Tahoma" pitchFamily="34" charset="0"/>
              <a:ea typeface="华文楷体" pitchFamily="2" charset="-122"/>
            </a:endParaRPr>
          </a:p>
        </p:txBody>
      </p:sp>
      <p:sp>
        <p:nvSpPr>
          <p:cNvPr id="12" name="Text Box 8"/>
          <p:cNvSpPr txBox="1">
            <a:spLocks noChangeArrowheads="1"/>
          </p:cNvSpPr>
          <p:nvPr/>
        </p:nvSpPr>
        <p:spPr bwMode="gray">
          <a:xfrm>
            <a:off x="1997075" y="2979738"/>
            <a:ext cx="184150" cy="517525"/>
          </a:xfrm>
          <a:prstGeom prst="rect">
            <a:avLst/>
          </a:prstGeom>
          <a:noFill/>
          <a:ln w="9525" algn="ctr">
            <a:noFill/>
            <a:miter lim="800000"/>
            <a:headEnd/>
            <a:tailEnd/>
          </a:ln>
          <a:effectLst/>
        </p:spPr>
        <p:txBody>
          <a:bodyPr wrap="none">
            <a:spAutoFit/>
          </a:bodyPr>
          <a:lstStyle/>
          <a:p>
            <a:pPr algn="l">
              <a:lnSpc>
                <a:spcPct val="100000"/>
              </a:lnSpc>
              <a:spcBef>
                <a:spcPct val="0"/>
              </a:spcBef>
              <a:buClrTx/>
              <a:buFontTx/>
              <a:buNone/>
              <a:defRPr/>
            </a:pPr>
            <a:endParaRPr lang="en-US" altLang="zh-CN" sz="2800">
              <a:solidFill>
                <a:srgbClr val="FFFFFF"/>
              </a:solidFill>
              <a:effectLst>
                <a:outerShdw blurRad="38100" dist="38100" dir="2700000" algn="tl">
                  <a:srgbClr val="C0C0C0"/>
                </a:outerShdw>
              </a:effectLst>
              <a:latin typeface="Tahoma" pitchFamily="34" charset="0"/>
            </a:endParaRPr>
          </a:p>
        </p:txBody>
      </p:sp>
      <p:sp>
        <p:nvSpPr>
          <p:cNvPr id="96264" name="Rectangle 3"/>
          <p:cNvSpPr>
            <a:spLocks noGrp="1" noChangeArrowheads="1"/>
          </p:cNvSpPr>
          <p:nvPr>
            <p:ph type="body" idx="1"/>
          </p:nvPr>
        </p:nvSpPr>
        <p:spPr>
          <a:xfrm>
            <a:off x="1395413" y="1724025"/>
            <a:ext cx="6392862" cy="4400550"/>
          </a:xfrm>
        </p:spPr>
        <p:txBody>
          <a:bodyPr/>
          <a:lstStyle/>
          <a:p>
            <a:pPr>
              <a:buFont typeface="Wingdings" pitchFamily="2" charset="2"/>
              <a:buNone/>
            </a:pPr>
            <a:endParaRPr lang="zh-CN" altLang="en-US" sz="2400" smtClean="0">
              <a:latin typeface="宋体" charset="-122"/>
              <a:ea typeface="宋体" charset="-122"/>
            </a:endParaRPr>
          </a:p>
          <a:p>
            <a:pPr algn="just">
              <a:lnSpc>
                <a:spcPct val="120000"/>
              </a:lnSpc>
              <a:spcBef>
                <a:spcPct val="10000"/>
              </a:spcBef>
            </a:pPr>
            <a:r>
              <a:rPr lang="zh-CN" altLang="zh-CN" sz="2400" smtClean="0">
                <a:latin typeface="Arial" charset="0"/>
                <a:ea typeface="楷体_GB2312" pitchFamily="49" charset="-122"/>
              </a:rPr>
              <a:t>应注意列出</a:t>
            </a:r>
            <a:r>
              <a:rPr lang="zh-CN" altLang="zh-CN" sz="2400" smtClean="0">
                <a:solidFill>
                  <a:srgbClr val="CC0066"/>
                </a:solidFill>
                <a:latin typeface="Arial" charset="0"/>
                <a:ea typeface="楷体_GB2312" pitchFamily="49" charset="-122"/>
              </a:rPr>
              <a:t>所有</a:t>
            </a:r>
            <a:r>
              <a:rPr lang="zh-CN" altLang="zh-CN" sz="2400" smtClean="0">
                <a:latin typeface="Arial" charset="0"/>
                <a:ea typeface="楷体_GB2312" pitchFamily="49" charset="-122"/>
              </a:rPr>
              <a:t>条件分支，否则当条件不满足时，编译器会生成一个锁存器保持原值！</a:t>
            </a:r>
            <a:endParaRPr lang="zh-CN" altLang="en-US" sz="2400" smtClean="0">
              <a:latin typeface="Arial" charset="0"/>
              <a:ea typeface="楷体_GB2312" pitchFamily="49" charset="-122"/>
            </a:endParaRPr>
          </a:p>
          <a:p>
            <a:pPr algn="just">
              <a:lnSpc>
                <a:spcPct val="120000"/>
              </a:lnSpc>
              <a:spcBef>
                <a:spcPct val="10000"/>
              </a:spcBef>
            </a:pPr>
            <a:r>
              <a:rPr lang="zh-CN" altLang="en-US" sz="2400" smtClean="0">
                <a:latin typeface="Arial" charset="0"/>
                <a:ea typeface="楷体_GB2312" pitchFamily="49" charset="-122"/>
              </a:rPr>
              <a:t>在设计时序电路时只需列出条件满足时执行什么语句即可，如计数器：条件满足时加</a:t>
            </a:r>
            <a:r>
              <a:rPr lang="en-US" altLang="zh-CN" sz="2400" smtClean="0">
                <a:latin typeface="Arial" charset="0"/>
                <a:ea typeface="楷体_GB2312" pitchFamily="49" charset="-122"/>
              </a:rPr>
              <a:t>1</a:t>
            </a:r>
            <a:r>
              <a:rPr lang="zh-CN" altLang="en-US" sz="2400" smtClean="0">
                <a:latin typeface="Arial" charset="0"/>
                <a:ea typeface="楷体_GB2312" pitchFamily="49" charset="-122"/>
              </a:rPr>
              <a:t>，否则保持原值不变。</a:t>
            </a:r>
          </a:p>
          <a:p>
            <a:pPr algn="just">
              <a:lnSpc>
                <a:spcPct val="120000"/>
              </a:lnSpc>
              <a:spcBef>
                <a:spcPct val="10000"/>
              </a:spcBef>
            </a:pPr>
            <a:r>
              <a:rPr lang="zh-CN" altLang="zh-CN" sz="2400" smtClean="0">
                <a:latin typeface="Arial" charset="0"/>
                <a:ea typeface="楷体_GB2312" pitchFamily="49" charset="-122"/>
              </a:rPr>
              <a:t>而在</a:t>
            </a:r>
            <a:r>
              <a:rPr lang="zh-CN" altLang="zh-CN" sz="2400" smtClean="0">
                <a:solidFill>
                  <a:srgbClr val="CC0066"/>
                </a:solidFill>
                <a:latin typeface="Arial" charset="0"/>
                <a:ea typeface="楷体_GB2312" pitchFamily="49" charset="-122"/>
              </a:rPr>
              <a:t>组合</a:t>
            </a:r>
            <a:r>
              <a:rPr lang="zh-CN" altLang="zh-CN" sz="2400" smtClean="0">
                <a:latin typeface="Arial" charset="0"/>
                <a:ea typeface="楷体_GB2312" pitchFamily="49" charset="-122"/>
              </a:rPr>
              <a:t>电路设计中，应避免</a:t>
            </a:r>
            <a:r>
              <a:rPr lang="zh-CN" altLang="en-US" sz="2400" smtClean="0">
                <a:latin typeface="Arial" charset="0"/>
                <a:ea typeface="楷体_GB2312" pitchFamily="49" charset="-122"/>
              </a:rPr>
              <a:t>生成隐含</a:t>
            </a:r>
            <a:r>
              <a:rPr lang="zh-CN" altLang="en-US" sz="2400" smtClean="0">
                <a:solidFill>
                  <a:srgbClr val="CC0066"/>
                </a:solidFill>
                <a:latin typeface="Arial" charset="0"/>
                <a:ea typeface="楷体_GB2312" pitchFamily="49" charset="-122"/>
              </a:rPr>
              <a:t>锁存器</a:t>
            </a:r>
            <a:r>
              <a:rPr lang="zh-CN" altLang="zh-CN" sz="2400" smtClean="0">
                <a:latin typeface="Arial" charset="0"/>
                <a:ea typeface="楷体_GB2312" pitchFamily="49" charset="-122"/>
              </a:rPr>
              <a:t>！有效的方法是在</a:t>
            </a:r>
            <a:r>
              <a:rPr lang="en-US" altLang="zh-CN" sz="2400" smtClean="0">
                <a:solidFill>
                  <a:srgbClr val="CC0066"/>
                </a:solidFill>
                <a:latin typeface="Arial" charset="0"/>
                <a:ea typeface="楷体_GB2312" pitchFamily="49" charset="-122"/>
              </a:rPr>
              <a:t>if</a:t>
            </a:r>
            <a:r>
              <a:rPr lang="zh-CN" altLang="en-US" sz="2400" smtClean="0">
                <a:latin typeface="Arial" charset="0"/>
                <a:ea typeface="楷体_GB2312" pitchFamily="49" charset="-122"/>
              </a:rPr>
              <a:t>语句最后写上</a:t>
            </a:r>
            <a:r>
              <a:rPr lang="en-US" altLang="zh-CN" sz="2400" smtClean="0">
                <a:solidFill>
                  <a:srgbClr val="CC0066"/>
                </a:solidFill>
                <a:latin typeface="Arial" charset="0"/>
                <a:ea typeface="楷体_GB2312" pitchFamily="49" charset="-122"/>
              </a:rPr>
              <a:t>else</a:t>
            </a:r>
            <a:r>
              <a:rPr lang="zh-CN" altLang="en-US" sz="2400" smtClean="0">
                <a:latin typeface="Arial" charset="0"/>
                <a:ea typeface="楷体_GB2312" pitchFamily="49" charset="-122"/>
              </a:rPr>
              <a:t>项；在</a:t>
            </a:r>
            <a:r>
              <a:rPr lang="en-US" altLang="zh-CN" sz="2400" smtClean="0">
                <a:solidFill>
                  <a:srgbClr val="CC0066"/>
                </a:solidFill>
                <a:latin typeface="Arial" charset="0"/>
                <a:ea typeface="楷体_GB2312" pitchFamily="49" charset="-122"/>
              </a:rPr>
              <a:t>case</a:t>
            </a:r>
            <a:r>
              <a:rPr lang="zh-CN" altLang="en-US" sz="2400" smtClean="0">
                <a:latin typeface="Arial" charset="0"/>
                <a:ea typeface="楷体_GB2312" pitchFamily="49" charset="-122"/>
              </a:rPr>
              <a:t>语句最后写上</a:t>
            </a:r>
            <a:r>
              <a:rPr lang="en-US" altLang="zh-CN" sz="2400" smtClean="0">
                <a:solidFill>
                  <a:srgbClr val="CC0066"/>
                </a:solidFill>
                <a:latin typeface="Arial" charset="0"/>
                <a:ea typeface="楷体_GB2312" pitchFamily="49" charset="-122"/>
              </a:rPr>
              <a:t>default</a:t>
            </a:r>
            <a:r>
              <a:rPr lang="zh-CN" altLang="en-US" sz="2400" smtClean="0">
                <a:latin typeface="Arial" charset="0"/>
                <a:ea typeface="楷体_GB2312" pitchFamily="49" charset="-122"/>
              </a:rPr>
              <a:t>项。</a:t>
            </a:r>
          </a:p>
        </p:txBody>
      </p:sp>
      <p:sp>
        <p:nvSpPr>
          <p:cNvPr id="96265" name="TextBox 14"/>
          <p:cNvSpPr txBox="1">
            <a:spLocks noChangeArrowheads="1"/>
          </p:cNvSpPr>
          <p:nvPr/>
        </p:nvSpPr>
        <p:spPr bwMode="auto">
          <a:xfrm>
            <a:off x="3005138" y="1335088"/>
            <a:ext cx="33480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0"/>
              </a:spcBef>
              <a:buClrTx/>
              <a:buFontTx/>
              <a:buNone/>
            </a:pPr>
            <a:r>
              <a:rPr lang="zh-CN" altLang="en-US">
                <a:solidFill>
                  <a:schemeClr val="bg1"/>
                </a:solidFill>
                <a:latin typeface="Tahoma" pitchFamily="34" charset="0"/>
                <a:ea typeface="楷体_GB2312" pitchFamily="49" charset="-122"/>
              </a:rPr>
              <a:t>使用条件语句注意事项</a:t>
            </a:r>
          </a:p>
        </p:txBody>
      </p:sp>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699823DA-0977-4EA4-8B78-573562B5FBC8}" type="slidenum">
              <a:rPr lang="ko-KR" altLang="en-US" sz="1600" smtClean="0">
                <a:solidFill>
                  <a:schemeClr val="accent2"/>
                </a:solidFill>
                <a:latin typeface="Verdana" pitchFamily="34" charset="0"/>
                <a:ea typeface="Gulim" pitchFamily="34" charset="-127"/>
              </a:rPr>
              <a:pPr/>
              <a:t>87</a:t>
            </a:fld>
            <a:endParaRPr lang="en-US" altLang="ko-KR" sz="1600" smtClean="0">
              <a:solidFill>
                <a:schemeClr val="accent2"/>
              </a:solidFill>
              <a:latin typeface="Verdana" pitchFamily="34" charset="0"/>
              <a:ea typeface="Gulim" pitchFamily="34" charset="-127"/>
            </a:endParaRPr>
          </a:p>
        </p:txBody>
      </p:sp>
      <p:grpSp>
        <p:nvGrpSpPr>
          <p:cNvPr id="2" name="Group 58"/>
          <p:cNvGrpSpPr>
            <a:grpSpLocks/>
          </p:cNvGrpSpPr>
          <p:nvPr/>
        </p:nvGrpSpPr>
        <p:grpSpPr bwMode="auto">
          <a:xfrm>
            <a:off x="4913313" y="3027363"/>
            <a:ext cx="3794125" cy="1930400"/>
            <a:chOff x="2976" y="2672"/>
            <a:chExt cx="2390" cy="1216"/>
          </a:xfrm>
        </p:grpSpPr>
        <p:sp>
          <p:nvSpPr>
            <p:cNvPr id="97306" name="Text Box 6"/>
            <p:cNvSpPr txBox="1">
              <a:spLocks noChangeArrowheads="1"/>
            </p:cNvSpPr>
            <p:nvPr/>
          </p:nvSpPr>
          <p:spPr bwMode="auto">
            <a:xfrm>
              <a:off x="2976" y="2672"/>
              <a:ext cx="2390" cy="1216"/>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Tx/>
                <a:buFontTx/>
                <a:buNone/>
              </a:pPr>
              <a:r>
                <a:rPr lang="en-US" altLang="zh-CN" sz="2000">
                  <a:latin typeface="Times New Roman" pitchFamily="18" charset="0"/>
                </a:rPr>
                <a:t>always@ (al or d) </a:t>
              </a:r>
            </a:p>
            <a:p>
              <a:pPr algn="l" eaLnBrk="1" hangingPunct="1">
                <a:lnSpc>
                  <a:spcPct val="120000"/>
                </a:lnSpc>
                <a:spcBef>
                  <a:spcPct val="0"/>
                </a:spcBef>
                <a:buClrTx/>
                <a:buFontTx/>
                <a:buNone/>
              </a:pPr>
              <a:r>
                <a:rPr lang="en-US" altLang="zh-CN" sz="2000">
                  <a:latin typeface="Times New Roman" pitchFamily="18" charset="0"/>
                </a:rPr>
                <a:t>    begin</a:t>
              </a:r>
            </a:p>
            <a:p>
              <a:pPr algn="l" eaLnBrk="1" hangingPunct="1">
                <a:lnSpc>
                  <a:spcPct val="120000"/>
                </a:lnSpc>
                <a:spcBef>
                  <a:spcPct val="0"/>
                </a:spcBef>
                <a:buClrTx/>
                <a:buFontTx/>
                <a:buNone/>
              </a:pPr>
              <a:r>
                <a:rPr lang="en-US" altLang="zh-CN" sz="2000">
                  <a:latin typeface="Times New Roman" pitchFamily="18" charset="0"/>
                </a:rPr>
                <a:t>        if(al)  q&lt;=d</a:t>
              </a:r>
              <a:r>
                <a:rPr lang="zh-CN" altLang="en-US" sz="2000">
                  <a:latin typeface="Times New Roman" pitchFamily="18" charset="0"/>
                </a:rPr>
                <a:t>；</a:t>
              </a:r>
            </a:p>
            <a:p>
              <a:pPr algn="l" eaLnBrk="1" hangingPunct="1">
                <a:lnSpc>
                  <a:spcPct val="120000"/>
                </a:lnSpc>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else    q&lt;=0</a:t>
              </a:r>
              <a:r>
                <a:rPr lang="zh-CN" altLang="en-US" sz="2000">
                  <a:solidFill>
                    <a:srgbClr val="FF0066"/>
                  </a:solidFill>
                  <a:latin typeface="Times New Roman" pitchFamily="18" charset="0"/>
                </a:rPr>
                <a:t>；</a:t>
              </a:r>
            </a:p>
            <a:p>
              <a:pPr algn="l" eaLnBrk="1" hangingPunct="1">
                <a:lnSpc>
                  <a:spcPct val="120000"/>
                </a:lnSpc>
                <a:spcBef>
                  <a:spcPct val="0"/>
                </a:spcBef>
                <a:buClrTx/>
                <a:buFontTx/>
                <a:buNone/>
              </a:pPr>
              <a:r>
                <a:rPr lang="zh-CN" altLang="en-US" sz="2000">
                  <a:latin typeface="Times New Roman" pitchFamily="18" charset="0"/>
                </a:rPr>
                <a:t>   </a:t>
              </a:r>
              <a:r>
                <a:rPr lang="en-US" altLang="zh-CN" sz="2000">
                  <a:latin typeface="Times New Roman" pitchFamily="18" charset="0"/>
                </a:rPr>
                <a:t>end</a:t>
              </a:r>
            </a:p>
          </p:txBody>
        </p:sp>
        <p:sp>
          <p:nvSpPr>
            <p:cNvPr id="97307" name="Rectangle 37"/>
            <p:cNvSpPr>
              <a:spLocks noChangeArrowheads="1"/>
            </p:cNvSpPr>
            <p:nvPr/>
          </p:nvSpPr>
          <p:spPr bwMode="auto">
            <a:xfrm>
              <a:off x="4317" y="2762"/>
              <a:ext cx="934" cy="945"/>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algn="ctr" eaLnBrk="1" hangingPunct="1">
                <a:lnSpc>
                  <a:spcPct val="100000"/>
                </a:lnSpc>
                <a:spcBef>
                  <a:spcPct val="0"/>
                </a:spcBef>
                <a:buClrTx/>
                <a:buFontTx/>
                <a:buNone/>
              </a:pPr>
              <a:endParaRPr lang="en-US" altLang="zh-CN" sz="1600">
                <a:solidFill>
                  <a:srgbClr val="FF33CC"/>
                </a:solidFill>
                <a:latin typeface="Tahoma" pitchFamily="34" charset="0"/>
              </a:endParaRPr>
            </a:p>
          </p:txBody>
        </p:sp>
        <p:sp>
          <p:nvSpPr>
            <p:cNvPr id="97308" name="Line 38"/>
            <p:cNvSpPr>
              <a:spLocks noChangeShapeType="1"/>
            </p:cNvSpPr>
            <p:nvPr/>
          </p:nvSpPr>
          <p:spPr bwMode="auto">
            <a:xfrm>
              <a:off x="4839" y="3118"/>
              <a:ext cx="22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309" name="Text Box 39"/>
            <p:cNvSpPr txBox="1">
              <a:spLocks noChangeArrowheads="1"/>
            </p:cNvSpPr>
            <p:nvPr/>
          </p:nvSpPr>
          <p:spPr bwMode="auto">
            <a:xfrm>
              <a:off x="4333" y="3170"/>
              <a:ext cx="38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0</a:t>
              </a:r>
              <a:endParaRPr kumimoji="1" lang="en-US" altLang="zh-CN" sz="2000" b="0">
                <a:latin typeface="Times New Roman" pitchFamily="18" charset="0"/>
              </a:endParaRPr>
            </a:p>
          </p:txBody>
        </p:sp>
        <p:sp>
          <p:nvSpPr>
            <p:cNvPr id="97310" name="Text Box 40"/>
            <p:cNvSpPr txBox="1">
              <a:spLocks noChangeArrowheads="1"/>
            </p:cNvSpPr>
            <p:nvPr/>
          </p:nvSpPr>
          <p:spPr bwMode="auto">
            <a:xfrm>
              <a:off x="4337" y="2801"/>
              <a:ext cx="18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solidFill>
                    <a:schemeClr val="bg2"/>
                  </a:solidFill>
                  <a:latin typeface="Times New Roman" pitchFamily="18" charset="0"/>
                </a:rPr>
                <a:t>d</a:t>
              </a:r>
              <a:endParaRPr kumimoji="1" lang="en-US" altLang="zh-CN" sz="1800" b="0">
                <a:latin typeface="Times New Roman" pitchFamily="18" charset="0"/>
              </a:endParaRPr>
            </a:p>
          </p:txBody>
        </p:sp>
        <p:sp>
          <p:nvSpPr>
            <p:cNvPr id="97311" name="Line 42"/>
            <p:cNvSpPr>
              <a:spLocks noChangeShapeType="1"/>
            </p:cNvSpPr>
            <p:nvPr/>
          </p:nvSpPr>
          <p:spPr bwMode="auto">
            <a:xfrm>
              <a:off x="4450" y="3198"/>
              <a:ext cx="184"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312" name="Line 43"/>
            <p:cNvSpPr>
              <a:spLocks noChangeShapeType="1"/>
            </p:cNvSpPr>
            <p:nvPr/>
          </p:nvSpPr>
          <p:spPr bwMode="auto">
            <a:xfrm>
              <a:off x="4457" y="3007"/>
              <a:ext cx="17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313" name="Text Box 48"/>
            <p:cNvSpPr txBox="1">
              <a:spLocks noChangeArrowheads="1"/>
            </p:cNvSpPr>
            <p:nvPr/>
          </p:nvSpPr>
          <p:spPr bwMode="auto">
            <a:xfrm>
              <a:off x="4784" y="3289"/>
              <a:ext cx="24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al</a:t>
              </a:r>
            </a:p>
          </p:txBody>
        </p:sp>
        <p:sp>
          <p:nvSpPr>
            <p:cNvPr id="97314" name="Text Box 49"/>
            <p:cNvSpPr txBox="1">
              <a:spLocks noChangeArrowheads="1"/>
            </p:cNvSpPr>
            <p:nvPr/>
          </p:nvSpPr>
          <p:spPr bwMode="auto">
            <a:xfrm>
              <a:off x="4942" y="2858"/>
              <a:ext cx="19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q</a:t>
              </a:r>
              <a:endParaRPr kumimoji="1" lang="en-US" altLang="zh-CN" sz="2000" b="0">
                <a:latin typeface="Times New Roman" pitchFamily="18" charset="0"/>
              </a:endParaRPr>
            </a:p>
          </p:txBody>
        </p:sp>
        <p:sp>
          <p:nvSpPr>
            <p:cNvPr id="97315" name="AutoShape 52"/>
            <p:cNvSpPr>
              <a:spLocks noChangeArrowheads="1"/>
            </p:cNvSpPr>
            <p:nvPr/>
          </p:nvSpPr>
          <p:spPr bwMode="auto">
            <a:xfrm rot="-5448763">
              <a:off x="4468" y="3003"/>
              <a:ext cx="535" cy="21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1 w 21600"/>
                <a:gd name="T13" fmla="*/ 4542 h 21600"/>
                <a:gd name="T14" fmla="*/ 17119 w 21600"/>
                <a:gd name="T15" fmla="*/ 1705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97316" name="Line 53"/>
            <p:cNvSpPr>
              <a:spLocks noChangeShapeType="1"/>
            </p:cNvSpPr>
            <p:nvPr/>
          </p:nvSpPr>
          <p:spPr bwMode="auto">
            <a:xfrm>
              <a:off x="4740" y="3308"/>
              <a:ext cx="0" cy="16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nchor="b"/>
            <a:lstStyle/>
            <a:p>
              <a:endParaRPr lang="zh-CN" altLang="en-US"/>
            </a:p>
          </p:txBody>
        </p:sp>
        <p:sp>
          <p:nvSpPr>
            <p:cNvPr id="97317" name="Text Box 54"/>
            <p:cNvSpPr txBox="1">
              <a:spLocks noChangeArrowheads="1"/>
            </p:cNvSpPr>
            <p:nvPr/>
          </p:nvSpPr>
          <p:spPr bwMode="auto">
            <a:xfrm>
              <a:off x="4371" y="3491"/>
              <a:ext cx="92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1600">
                  <a:solidFill>
                    <a:srgbClr val="CC3300"/>
                  </a:solidFill>
                  <a:latin typeface="Tahoma" pitchFamily="34" charset="0"/>
                </a:rPr>
                <a:t>multiplexer</a:t>
              </a:r>
            </a:p>
          </p:txBody>
        </p:sp>
      </p:grpSp>
      <p:sp>
        <p:nvSpPr>
          <p:cNvPr id="97284" name="Rectangle 2"/>
          <p:cNvSpPr>
            <a:spLocks noGrp="1" noChangeArrowheads="1"/>
          </p:cNvSpPr>
          <p:nvPr>
            <p:ph type="title" idx="4294967295"/>
          </p:nvPr>
        </p:nvSpPr>
        <p:spPr>
          <a:xfrm>
            <a:off x="1878013" y="195263"/>
            <a:ext cx="6532562" cy="677862"/>
          </a:xfrm>
        </p:spPr>
        <p:txBody>
          <a:bodyPr anchor="b"/>
          <a:lstStyle/>
          <a:p>
            <a:pPr eaLnBrk="1" hangingPunct="1"/>
            <a:r>
              <a:rPr lang="zh-CN" altLang="en-US" smtClean="0">
                <a:solidFill>
                  <a:srgbClr val="FFCC00"/>
                </a:solidFill>
                <a:latin typeface="Arial" charset="0"/>
                <a:ea typeface="黑体" pitchFamily="49" charset="-122"/>
              </a:rPr>
              <a:t>如何正确使用</a:t>
            </a:r>
            <a:r>
              <a:rPr lang="en-US" altLang="zh-CN" smtClean="0">
                <a:solidFill>
                  <a:srgbClr val="FFCC00"/>
                </a:solidFill>
                <a:latin typeface="Arial" charset="0"/>
                <a:ea typeface="黑体" pitchFamily="49" charset="-122"/>
              </a:rPr>
              <a:t>if</a:t>
            </a:r>
            <a:r>
              <a:rPr lang="zh-CN" altLang="en-US" smtClean="0">
                <a:solidFill>
                  <a:srgbClr val="FFCC00"/>
                </a:solidFill>
                <a:latin typeface="Arial" charset="0"/>
                <a:ea typeface="黑体" pitchFamily="49" charset="-122"/>
              </a:rPr>
              <a:t>语句？</a:t>
            </a:r>
          </a:p>
        </p:txBody>
      </p:sp>
      <p:sp>
        <p:nvSpPr>
          <p:cNvPr id="1721347" name="Rectangle 3"/>
          <p:cNvSpPr>
            <a:spLocks noGrp="1" noChangeArrowheads="1"/>
          </p:cNvSpPr>
          <p:nvPr>
            <p:ph type="body" idx="4294967295"/>
          </p:nvPr>
        </p:nvSpPr>
        <p:spPr>
          <a:xfrm>
            <a:off x="365125" y="1385888"/>
            <a:ext cx="7331075" cy="976312"/>
          </a:xfrm>
          <a:effectLst>
            <a:prstShdw prst="shdw13" dist="53882" dir="13500000">
              <a:schemeClr val="bg2"/>
            </a:prstShdw>
          </a:effectLst>
        </p:spPr>
        <p:txBody>
          <a:bodyPr/>
          <a:lstStyle/>
          <a:p>
            <a:pPr eaLnBrk="1" hangingPunct="1">
              <a:lnSpc>
                <a:spcPct val="120000"/>
              </a:lnSpc>
              <a:spcBef>
                <a:spcPct val="0"/>
              </a:spcBef>
              <a:buClrTx/>
              <a:buFontTx/>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2.32</a:t>
            </a:r>
            <a:r>
              <a:rPr lang="en-US" altLang="zh-CN" sz="2400" smtClean="0">
                <a:solidFill>
                  <a:srgbClr val="FF0066"/>
                </a:solidFill>
                <a:latin typeface="Arial" charset="0"/>
                <a:ea typeface="宋体" charset="-122"/>
              </a:rPr>
              <a:t>】</a:t>
            </a:r>
            <a:r>
              <a:rPr lang="en-US" altLang="zh-CN" sz="2400" smtClean="0">
                <a:latin typeface="Arial" charset="0"/>
                <a:ea typeface="宋体" charset="-122"/>
              </a:rPr>
              <a:t> </a:t>
            </a:r>
            <a:r>
              <a:rPr lang="zh-CN" altLang="en-US" sz="2400" smtClean="0">
                <a:latin typeface="Arial" charset="0"/>
                <a:ea typeface="宋体" charset="-122"/>
              </a:rPr>
              <a:t>用</a:t>
            </a:r>
            <a:r>
              <a:rPr lang="en-US" altLang="zh-CN" sz="2400" smtClean="0">
                <a:latin typeface="Arial" charset="0"/>
                <a:ea typeface="宋体" charset="-122"/>
              </a:rPr>
              <a:t>if</a:t>
            </a:r>
            <a:r>
              <a:rPr lang="zh-CN" altLang="en-US" sz="2400" smtClean="0">
                <a:latin typeface="Arial" charset="0"/>
                <a:ea typeface="宋体" charset="-122"/>
              </a:rPr>
              <a:t>语句设计一个二选一的数据选择器（从输入</a:t>
            </a:r>
            <a:r>
              <a:rPr lang="en-US" altLang="zh-CN" sz="2400" smtClean="0">
                <a:latin typeface="Arial" charset="0"/>
                <a:ea typeface="宋体" charset="-122"/>
              </a:rPr>
              <a:t>d</a:t>
            </a:r>
            <a:r>
              <a:rPr lang="zh-CN" altLang="en-US" sz="2400" smtClean="0">
                <a:latin typeface="Arial" charset="0"/>
                <a:ea typeface="宋体" charset="-122"/>
              </a:rPr>
              <a:t>和</a:t>
            </a:r>
            <a:r>
              <a:rPr lang="en-US" altLang="zh-CN" sz="2400" smtClean="0">
                <a:latin typeface="Arial" charset="0"/>
                <a:ea typeface="宋体" charset="-122"/>
              </a:rPr>
              <a:t>0</a:t>
            </a:r>
            <a:r>
              <a:rPr lang="zh-CN" altLang="en-US" sz="2400" smtClean="0">
                <a:latin typeface="Arial" charset="0"/>
                <a:ea typeface="宋体" charset="-122"/>
              </a:rPr>
              <a:t>中选择一个输出）</a:t>
            </a:r>
            <a:endParaRPr lang="zh-CN" altLang="en-US" sz="2400" smtClean="0">
              <a:latin typeface="华文新魏" pitchFamily="2" charset="-122"/>
              <a:ea typeface="华文新魏" pitchFamily="2" charset="-122"/>
            </a:endParaRPr>
          </a:p>
        </p:txBody>
      </p:sp>
      <p:sp>
        <p:nvSpPr>
          <p:cNvPr id="1721349" name="Text Box 5"/>
          <p:cNvSpPr txBox="1">
            <a:spLocks noChangeArrowheads="1"/>
          </p:cNvSpPr>
          <p:nvPr/>
        </p:nvSpPr>
        <p:spPr bwMode="auto">
          <a:xfrm>
            <a:off x="363538" y="2581275"/>
            <a:ext cx="3705225"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生成了不想要的锁存器：</a:t>
            </a:r>
          </a:p>
        </p:txBody>
      </p:sp>
      <p:sp>
        <p:nvSpPr>
          <p:cNvPr id="1721351" name="Text Box 7"/>
          <p:cNvSpPr txBox="1">
            <a:spLocks noChangeArrowheads="1"/>
          </p:cNvSpPr>
          <p:nvPr/>
        </p:nvSpPr>
        <p:spPr bwMode="auto">
          <a:xfrm>
            <a:off x="5003800" y="2503488"/>
            <a:ext cx="2517775"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不会生成锁存器：</a:t>
            </a:r>
          </a:p>
        </p:txBody>
      </p:sp>
      <p:grpSp>
        <p:nvGrpSpPr>
          <p:cNvPr id="3" name="Group 56"/>
          <p:cNvGrpSpPr>
            <a:grpSpLocks/>
          </p:cNvGrpSpPr>
          <p:nvPr/>
        </p:nvGrpSpPr>
        <p:grpSpPr bwMode="auto">
          <a:xfrm>
            <a:off x="423863" y="3173413"/>
            <a:ext cx="3792537" cy="1781175"/>
            <a:chOff x="294" y="2687"/>
            <a:chExt cx="2389" cy="1122"/>
          </a:xfrm>
        </p:grpSpPr>
        <p:sp>
          <p:nvSpPr>
            <p:cNvPr id="97291" name="Text Box 4"/>
            <p:cNvSpPr txBox="1">
              <a:spLocks noChangeArrowheads="1"/>
            </p:cNvSpPr>
            <p:nvPr/>
          </p:nvSpPr>
          <p:spPr bwMode="auto">
            <a:xfrm>
              <a:off x="294" y="2687"/>
              <a:ext cx="2389" cy="1122"/>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sz="2000">
                  <a:latin typeface="Times New Roman" pitchFamily="18" charset="0"/>
                </a:rPr>
                <a:t>always@ (al or d)</a:t>
              </a:r>
            </a:p>
            <a:p>
              <a:pPr algn="l" eaLnBrk="1" hangingPunct="1">
                <a:lnSpc>
                  <a:spcPct val="100000"/>
                </a:lnSpc>
                <a:spcBef>
                  <a:spcPct val="50000"/>
                </a:spcBef>
                <a:buClrTx/>
                <a:buFontTx/>
                <a:buNone/>
              </a:pPr>
              <a:r>
                <a:rPr lang="en-US" altLang="zh-CN" sz="2000">
                  <a:latin typeface="Times New Roman" pitchFamily="18" charset="0"/>
                </a:rPr>
                <a:t>   begin</a:t>
              </a:r>
            </a:p>
            <a:p>
              <a:pPr algn="l" eaLnBrk="1" hangingPunct="1">
                <a:lnSpc>
                  <a:spcPct val="100000"/>
                </a:lnSpc>
                <a:spcBef>
                  <a:spcPct val="50000"/>
                </a:spcBef>
                <a:buClrTx/>
                <a:buFontTx/>
                <a:buNone/>
              </a:pPr>
              <a:r>
                <a:rPr lang="en-US" altLang="zh-CN" sz="2000">
                  <a:latin typeface="Times New Roman" pitchFamily="18" charset="0"/>
                </a:rPr>
                <a:t>        if(al)  q&lt;=d</a:t>
              </a:r>
              <a:r>
                <a:rPr lang="zh-CN" altLang="en-US" sz="2000">
                  <a:latin typeface="Times New Roman" pitchFamily="18" charset="0"/>
                </a:rPr>
                <a:t>；</a:t>
              </a:r>
            </a:p>
            <a:p>
              <a:pPr algn="l" eaLnBrk="1" hangingPunct="1">
                <a:lnSpc>
                  <a:spcPct val="100000"/>
                </a:lnSpc>
                <a:spcBef>
                  <a:spcPct val="50000"/>
                </a:spcBef>
                <a:buClrTx/>
                <a:buFontTx/>
                <a:buNone/>
              </a:pPr>
              <a:r>
                <a:rPr lang="zh-CN" altLang="en-US" sz="2000">
                  <a:latin typeface="Times New Roman" pitchFamily="18" charset="0"/>
                </a:rPr>
                <a:t>   </a:t>
              </a:r>
              <a:r>
                <a:rPr lang="en-US" altLang="zh-CN" sz="2000">
                  <a:latin typeface="Times New Roman" pitchFamily="18" charset="0"/>
                </a:rPr>
                <a:t>end</a:t>
              </a:r>
            </a:p>
          </p:txBody>
        </p:sp>
        <p:grpSp>
          <p:nvGrpSpPr>
            <p:cNvPr id="97292" name="Group 51"/>
            <p:cNvGrpSpPr>
              <a:grpSpLocks/>
            </p:cNvGrpSpPr>
            <p:nvPr/>
          </p:nvGrpSpPr>
          <p:grpSpPr bwMode="auto">
            <a:xfrm>
              <a:off x="1513" y="2905"/>
              <a:ext cx="1059" cy="804"/>
              <a:chOff x="2516" y="1045"/>
              <a:chExt cx="1059" cy="804"/>
            </a:xfrm>
          </p:grpSpPr>
          <p:sp>
            <p:nvSpPr>
              <p:cNvPr id="97293" name="Rectangle 11"/>
              <p:cNvSpPr>
                <a:spLocks noChangeArrowheads="1"/>
              </p:cNvSpPr>
              <p:nvPr/>
            </p:nvSpPr>
            <p:spPr bwMode="auto">
              <a:xfrm>
                <a:off x="2534" y="1045"/>
                <a:ext cx="1041" cy="789"/>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algn="ctr" eaLnBrk="1" hangingPunct="1">
                  <a:lnSpc>
                    <a:spcPct val="100000"/>
                  </a:lnSpc>
                  <a:spcBef>
                    <a:spcPct val="0"/>
                  </a:spcBef>
                  <a:buClrTx/>
                  <a:buFontTx/>
                  <a:buNone/>
                </a:pPr>
                <a:endParaRPr lang="en-US" altLang="zh-CN" sz="1600">
                  <a:solidFill>
                    <a:srgbClr val="FF33CC"/>
                  </a:solidFill>
                  <a:latin typeface="Tahoma" pitchFamily="34" charset="0"/>
                </a:endParaRPr>
              </a:p>
            </p:txBody>
          </p:sp>
          <p:sp>
            <p:nvSpPr>
              <p:cNvPr id="97294" name="Line 12"/>
              <p:cNvSpPr>
                <a:spLocks noChangeShapeType="1"/>
              </p:cNvSpPr>
              <p:nvPr/>
            </p:nvSpPr>
            <p:spPr bwMode="auto">
              <a:xfrm>
                <a:off x="3294" y="1384"/>
                <a:ext cx="22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295" name="Text Box 13"/>
              <p:cNvSpPr txBox="1">
                <a:spLocks noChangeArrowheads="1"/>
              </p:cNvSpPr>
              <p:nvPr/>
            </p:nvSpPr>
            <p:spPr bwMode="auto">
              <a:xfrm>
                <a:off x="2550" y="1453"/>
                <a:ext cx="384" cy="25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d</a:t>
                </a:r>
                <a:endParaRPr kumimoji="1" lang="en-US" altLang="zh-CN" sz="2000" b="0">
                  <a:latin typeface="Times New Roman" pitchFamily="18" charset="0"/>
                </a:endParaRPr>
              </a:p>
            </p:txBody>
          </p:sp>
          <p:sp>
            <p:nvSpPr>
              <p:cNvPr id="97296" name="Text Box 14"/>
              <p:cNvSpPr txBox="1">
                <a:spLocks noChangeArrowheads="1"/>
              </p:cNvSpPr>
              <p:nvPr/>
            </p:nvSpPr>
            <p:spPr bwMode="auto">
              <a:xfrm>
                <a:off x="2882" y="1618"/>
                <a:ext cx="43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solidFill>
                      <a:srgbClr val="CC3300"/>
                    </a:solidFill>
                    <a:latin typeface="Times New Roman" pitchFamily="18" charset="0"/>
                  </a:rPr>
                  <a:t>DFF</a:t>
                </a:r>
              </a:p>
            </p:txBody>
          </p:sp>
          <p:sp>
            <p:nvSpPr>
              <p:cNvPr id="97297" name="Rectangle 16"/>
              <p:cNvSpPr>
                <a:spLocks noChangeArrowheads="1"/>
              </p:cNvSpPr>
              <p:nvPr/>
            </p:nvSpPr>
            <p:spPr bwMode="auto">
              <a:xfrm>
                <a:off x="2835" y="1146"/>
                <a:ext cx="466" cy="480"/>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97298" name="Line 17"/>
              <p:cNvSpPr>
                <a:spLocks noChangeShapeType="1"/>
              </p:cNvSpPr>
              <p:nvPr/>
            </p:nvSpPr>
            <p:spPr bwMode="auto">
              <a:xfrm>
                <a:off x="2651" y="1481"/>
                <a:ext cx="184"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299" name="Line 19"/>
              <p:cNvSpPr>
                <a:spLocks noChangeShapeType="1"/>
              </p:cNvSpPr>
              <p:nvPr/>
            </p:nvSpPr>
            <p:spPr bwMode="auto">
              <a:xfrm>
                <a:off x="2658" y="1290"/>
                <a:ext cx="17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300" name="Text Box 20"/>
              <p:cNvSpPr txBox="1">
                <a:spLocks noChangeArrowheads="1"/>
              </p:cNvSpPr>
              <p:nvPr/>
            </p:nvSpPr>
            <p:spPr bwMode="auto">
              <a:xfrm>
                <a:off x="2835" y="1338"/>
                <a:ext cx="217" cy="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latin typeface="Times New Roman" pitchFamily="18" charset="0"/>
                  </a:rPr>
                  <a:t>D</a:t>
                </a:r>
                <a:r>
                  <a:rPr kumimoji="1" lang="en-US" altLang="zh-CN" sz="2000" b="0">
                    <a:latin typeface="Times New Roman" pitchFamily="18" charset="0"/>
                  </a:rPr>
                  <a:t>  </a:t>
                </a:r>
              </a:p>
            </p:txBody>
          </p:sp>
          <p:sp>
            <p:nvSpPr>
              <p:cNvPr id="97301" name="Text Box 21"/>
              <p:cNvSpPr txBox="1">
                <a:spLocks noChangeArrowheads="1"/>
              </p:cNvSpPr>
              <p:nvPr/>
            </p:nvSpPr>
            <p:spPr bwMode="auto">
              <a:xfrm>
                <a:off x="3055" y="1256"/>
                <a:ext cx="216" cy="231"/>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1800" b="0">
                    <a:latin typeface="Times New Roman" pitchFamily="18" charset="0"/>
                  </a:rPr>
                  <a:t>Q</a:t>
                </a:r>
              </a:p>
            </p:txBody>
          </p:sp>
          <p:sp>
            <p:nvSpPr>
              <p:cNvPr id="97302" name="Line 22"/>
              <p:cNvSpPr>
                <a:spLocks noChangeShapeType="1"/>
              </p:cNvSpPr>
              <p:nvPr/>
            </p:nvSpPr>
            <p:spPr bwMode="auto">
              <a:xfrm>
                <a:off x="2835" y="1242"/>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303" name="Line 23"/>
              <p:cNvSpPr>
                <a:spLocks noChangeShapeType="1"/>
              </p:cNvSpPr>
              <p:nvPr/>
            </p:nvSpPr>
            <p:spPr bwMode="auto">
              <a:xfrm flipH="1">
                <a:off x="2835" y="1290"/>
                <a:ext cx="144" cy="48"/>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7304" name="Text Box 33"/>
              <p:cNvSpPr txBox="1">
                <a:spLocks noChangeArrowheads="1"/>
              </p:cNvSpPr>
              <p:nvPr/>
            </p:nvSpPr>
            <p:spPr bwMode="auto">
              <a:xfrm>
                <a:off x="2516" y="1045"/>
                <a:ext cx="24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al</a:t>
                </a:r>
              </a:p>
            </p:txBody>
          </p:sp>
          <p:sp>
            <p:nvSpPr>
              <p:cNvPr id="97305" name="Text Box 34"/>
              <p:cNvSpPr txBox="1">
                <a:spLocks noChangeArrowheads="1"/>
              </p:cNvSpPr>
              <p:nvPr/>
            </p:nvSpPr>
            <p:spPr bwMode="auto">
              <a:xfrm>
                <a:off x="3356" y="1100"/>
                <a:ext cx="19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chemeClr val="tx2"/>
                  </a:buClr>
                  <a:buFontTx/>
                  <a:buNone/>
                </a:pPr>
                <a:r>
                  <a:rPr kumimoji="1" lang="en-US" altLang="zh-CN" sz="2000" b="0">
                    <a:solidFill>
                      <a:schemeClr val="bg2"/>
                    </a:solidFill>
                    <a:latin typeface="Times New Roman" pitchFamily="18" charset="0"/>
                  </a:rPr>
                  <a:t>q</a:t>
                </a:r>
                <a:endParaRPr kumimoji="1" lang="en-US" altLang="zh-CN" sz="2000" b="0">
                  <a:latin typeface="Times New Roman" pitchFamily="18" charset="0"/>
                </a:endParaRPr>
              </a:p>
            </p:txBody>
          </p:sp>
        </p:grpSp>
      </p:grpSp>
      <p:sp>
        <p:nvSpPr>
          <p:cNvPr id="1721353" name="AutoShape 9"/>
          <p:cNvSpPr>
            <a:spLocks noChangeArrowheads="1"/>
          </p:cNvSpPr>
          <p:nvPr/>
        </p:nvSpPr>
        <p:spPr bwMode="auto">
          <a:xfrm>
            <a:off x="1454150" y="5130800"/>
            <a:ext cx="1763713" cy="644525"/>
          </a:xfrm>
          <a:prstGeom prst="wedgeRectCallout">
            <a:avLst>
              <a:gd name="adj1" fmla="val -48921"/>
              <a:gd name="adj2" fmla="val -15615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kumimoji="1" lang="zh-CN" altLang="en-US" sz="2000">
                <a:latin typeface="Times New Roman" pitchFamily="18" charset="0"/>
                <a:ea typeface="华文楷体" pitchFamily="2" charset="-122"/>
              </a:rPr>
              <a:t>当</a:t>
            </a:r>
            <a:r>
              <a:rPr kumimoji="1" lang="en-US" altLang="zh-CN" sz="2000">
                <a:latin typeface="Times New Roman" pitchFamily="18" charset="0"/>
                <a:ea typeface="华文楷体" pitchFamily="2" charset="-122"/>
              </a:rPr>
              <a:t>al</a:t>
            </a:r>
            <a:r>
              <a:rPr kumimoji="1" lang="zh-CN" altLang="en-US" sz="2000">
                <a:latin typeface="Times New Roman" pitchFamily="18" charset="0"/>
                <a:ea typeface="华文楷体" pitchFamily="2" charset="-122"/>
              </a:rPr>
              <a:t>为</a:t>
            </a:r>
            <a:r>
              <a:rPr kumimoji="1" lang="en-US" altLang="zh-CN" sz="2000">
                <a:latin typeface="Times New Roman" pitchFamily="18" charset="0"/>
                <a:ea typeface="华文楷体" pitchFamily="2" charset="-122"/>
              </a:rPr>
              <a:t>0</a:t>
            </a:r>
            <a:r>
              <a:rPr kumimoji="1" lang="zh-CN" altLang="en-US" sz="2000">
                <a:latin typeface="Times New Roman" pitchFamily="18" charset="0"/>
                <a:ea typeface="华文楷体" pitchFamily="2" charset="-122"/>
              </a:rPr>
              <a:t>时，</a:t>
            </a:r>
            <a:r>
              <a:rPr kumimoji="1" lang="en-US" altLang="zh-CN" sz="2000">
                <a:latin typeface="Times New Roman" pitchFamily="18" charset="0"/>
                <a:ea typeface="华文楷体" pitchFamily="2" charset="-122"/>
              </a:rPr>
              <a:t>q</a:t>
            </a:r>
            <a:r>
              <a:rPr kumimoji="1" lang="zh-CN" altLang="en-US" sz="2000">
                <a:latin typeface="Times New Roman" pitchFamily="18" charset="0"/>
                <a:ea typeface="华文楷体" pitchFamily="2" charset="-122"/>
              </a:rPr>
              <a:t>保持原值！</a:t>
            </a:r>
          </a:p>
        </p:txBody>
      </p:sp>
      <p:sp>
        <p:nvSpPr>
          <p:cNvPr id="1721403" name="AutoShape 59"/>
          <p:cNvSpPr>
            <a:spLocks noChangeArrowheads="1"/>
          </p:cNvSpPr>
          <p:nvPr/>
        </p:nvSpPr>
        <p:spPr bwMode="auto">
          <a:xfrm>
            <a:off x="5462588" y="5126038"/>
            <a:ext cx="2895600" cy="381000"/>
          </a:xfrm>
          <a:prstGeom prst="wedgeRectCallout">
            <a:avLst>
              <a:gd name="adj1" fmla="val -40569"/>
              <a:gd name="adj2" fmla="val -21166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kumimoji="1" lang="zh-CN" altLang="en-US" sz="2000">
                <a:latin typeface="Times New Roman" pitchFamily="18" charset="0"/>
                <a:ea typeface="华文楷体" pitchFamily="2" charset="-122"/>
              </a:rPr>
              <a:t>当</a:t>
            </a:r>
            <a:r>
              <a:rPr kumimoji="1" lang="en-US" altLang="zh-CN" sz="2000">
                <a:latin typeface="Times New Roman" pitchFamily="18" charset="0"/>
                <a:ea typeface="华文楷体" pitchFamily="2" charset="-122"/>
              </a:rPr>
              <a:t>al</a:t>
            </a:r>
            <a:r>
              <a:rPr kumimoji="1" lang="zh-CN" altLang="en-US" sz="2000">
                <a:latin typeface="Times New Roman" pitchFamily="18" charset="0"/>
                <a:ea typeface="华文楷体" pitchFamily="2" charset="-122"/>
              </a:rPr>
              <a:t>为</a:t>
            </a:r>
            <a:r>
              <a:rPr kumimoji="1" lang="en-US" altLang="zh-CN" sz="2000">
                <a:latin typeface="Times New Roman" pitchFamily="18" charset="0"/>
                <a:ea typeface="华文楷体" pitchFamily="2" charset="-122"/>
              </a:rPr>
              <a:t>0</a:t>
            </a:r>
            <a:r>
              <a:rPr kumimoji="1" lang="zh-CN" altLang="en-US" sz="2000">
                <a:latin typeface="Times New Roman" pitchFamily="18" charset="0"/>
                <a:ea typeface="华文楷体" pitchFamily="2" charset="-122"/>
              </a:rPr>
              <a:t>时，</a:t>
            </a:r>
            <a:r>
              <a:rPr kumimoji="1" lang="en-US" altLang="zh-CN" sz="2000">
                <a:latin typeface="Times New Roman" pitchFamily="18" charset="0"/>
                <a:ea typeface="华文楷体" pitchFamily="2" charset="-122"/>
              </a:rPr>
              <a:t>q</a:t>
            </a:r>
            <a:r>
              <a:rPr kumimoji="1" lang="zh-CN" altLang="en-US" sz="2000">
                <a:latin typeface="Times New Roman" pitchFamily="18" charset="0"/>
                <a:ea typeface="华文楷体" pitchFamily="2" charset="-122"/>
              </a:rPr>
              <a:t>等于</a:t>
            </a:r>
            <a:r>
              <a:rPr kumimoji="1" lang="en-US" altLang="zh-CN" sz="2000">
                <a:latin typeface="Times New Roman" pitchFamily="18" charset="0"/>
                <a:ea typeface="华文楷体" pitchFamily="2" charset="-122"/>
              </a:rPr>
              <a:t>0</a:t>
            </a:r>
            <a:r>
              <a:rPr kumimoji="1" lang="zh-CN" altLang="en-US" sz="2000">
                <a:latin typeface="Times New Roman" pitchFamily="18" charset="0"/>
                <a:ea typeface="华文楷体" pitchFamily="2"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1347"/>
                                        </p:tgtEl>
                                        <p:attrNameLst>
                                          <p:attrName>style.visibility</p:attrName>
                                        </p:attrNameLst>
                                      </p:cBhvr>
                                      <p:to>
                                        <p:strVal val="visible"/>
                                      </p:to>
                                    </p:set>
                                    <p:anim calcmode="lin" valueType="num">
                                      <p:cBhvr>
                                        <p:cTn id="7" dur="500" fill="hold"/>
                                        <p:tgtEl>
                                          <p:spTgt spid="1721347"/>
                                        </p:tgtEl>
                                        <p:attrNameLst>
                                          <p:attrName>ppt_w</p:attrName>
                                        </p:attrNameLst>
                                      </p:cBhvr>
                                      <p:tavLst>
                                        <p:tav tm="0">
                                          <p:val>
                                            <p:fltVal val="0"/>
                                          </p:val>
                                        </p:tav>
                                        <p:tav tm="100000">
                                          <p:val>
                                            <p:strVal val="#ppt_w"/>
                                          </p:val>
                                        </p:tav>
                                      </p:tavLst>
                                    </p:anim>
                                    <p:anim calcmode="lin" valueType="num">
                                      <p:cBhvr>
                                        <p:cTn id="8" dur="500" fill="hold"/>
                                        <p:tgtEl>
                                          <p:spTgt spid="172134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1349"/>
                                        </p:tgtEl>
                                        <p:attrNameLst>
                                          <p:attrName>style.visibility</p:attrName>
                                        </p:attrNameLst>
                                      </p:cBhvr>
                                      <p:to>
                                        <p:strVal val="visible"/>
                                      </p:to>
                                    </p:set>
                                    <p:anim calcmode="lin" valueType="num">
                                      <p:cBhvr additive="base">
                                        <p:cTn id="13" dur="500" fill="hold"/>
                                        <p:tgtEl>
                                          <p:spTgt spid="1721349"/>
                                        </p:tgtEl>
                                        <p:attrNameLst>
                                          <p:attrName>ppt_x</p:attrName>
                                        </p:attrNameLst>
                                      </p:cBhvr>
                                      <p:tavLst>
                                        <p:tav tm="0">
                                          <p:val>
                                            <p:strVal val="0-#ppt_w/2"/>
                                          </p:val>
                                        </p:tav>
                                        <p:tav tm="100000">
                                          <p:val>
                                            <p:strVal val="#ppt_x"/>
                                          </p:val>
                                        </p:tav>
                                      </p:tavLst>
                                    </p:anim>
                                    <p:anim calcmode="lin" valueType="num">
                                      <p:cBhvr additive="base">
                                        <p:cTn id="14" dur="500" fill="hold"/>
                                        <p:tgtEl>
                                          <p:spTgt spid="172134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1353"/>
                                        </p:tgtEl>
                                        <p:attrNameLst>
                                          <p:attrName>style.visibility</p:attrName>
                                        </p:attrNameLst>
                                      </p:cBhvr>
                                      <p:to>
                                        <p:strVal val="visible"/>
                                      </p:to>
                                    </p:set>
                                    <p:animEffect transition="in" filter="dissolve">
                                      <p:cBhvr>
                                        <p:cTn id="24" dur="500"/>
                                        <p:tgtEl>
                                          <p:spTgt spid="17213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1351"/>
                                        </p:tgtEl>
                                        <p:attrNameLst>
                                          <p:attrName>style.visibility</p:attrName>
                                        </p:attrNameLst>
                                      </p:cBhvr>
                                      <p:to>
                                        <p:strVal val="visible"/>
                                      </p:to>
                                    </p:set>
                                    <p:anim calcmode="lin" valueType="num">
                                      <p:cBhvr additive="base">
                                        <p:cTn id="29" dur="500" fill="hold"/>
                                        <p:tgtEl>
                                          <p:spTgt spid="1721351"/>
                                        </p:tgtEl>
                                        <p:attrNameLst>
                                          <p:attrName>ppt_x</p:attrName>
                                        </p:attrNameLst>
                                      </p:cBhvr>
                                      <p:tavLst>
                                        <p:tav tm="0">
                                          <p:val>
                                            <p:strVal val="1+#ppt_w/2"/>
                                          </p:val>
                                        </p:tav>
                                        <p:tav tm="100000">
                                          <p:val>
                                            <p:strVal val="#ppt_x"/>
                                          </p:val>
                                        </p:tav>
                                      </p:tavLst>
                                    </p:anim>
                                    <p:anim calcmode="lin" valueType="num">
                                      <p:cBhvr additive="base">
                                        <p:cTn id="30" dur="500" fill="hold"/>
                                        <p:tgtEl>
                                          <p:spTgt spid="172135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6"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1+#ppt_w/2"/>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721403"/>
                                        </p:tgtEl>
                                        <p:attrNameLst>
                                          <p:attrName>style.visibility</p:attrName>
                                        </p:attrNameLst>
                                      </p:cBhvr>
                                      <p:to>
                                        <p:strVal val="visible"/>
                                      </p:to>
                                    </p:set>
                                    <p:animEffect transition="in" filter="dissolve">
                                      <p:cBhvr>
                                        <p:cTn id="40" dur="500"/>
                                        <p:tgtEl>
                                          <p:spTgt spid="1721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7" grpId="0"/>
      <p:bldP spid="1721349" grpId="0" autoUpdateAnimBg="0"/>
      <p:bldP spid="1721351" grpId="0" autoUpdateAnimBg="0"/>
      <p:bldP spid="1721353" grpId="0" animBg="1" autoUpdateAnimBg="0"/>
      <p:bldP spid="1721403"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12D85703-B540-4D0C-9701-A6F5549E436A}" type="slidenum">
              <a:rPr lang="ko-KR" altLang="en-US" sz="1600" smtClean="0">
                <a:solidFill>
                  <a:schemeClr val="accent2"/>
                </a:solidFill>
                <a:latin typeface="Verdana" pitchFamily="34" charset="0"/>
                <a:ea typeface="Gulim" pitchFamily="34" charset="-127"/>
              </a:rPr>
              <a:pPr/>
              <a:t>88</a:t>
            </a:fld>
            <a:endParaRPr lang="en-US" altLang="ko-KR" sz="1600" smtClean="0">
              <a:solidFill>
                <a:schemeClr val="accent2"/>
              </a:solidFill>
              <a:latin typeface="Verdana" pitchFamily="34" charset="0"/>
              <a:ea typeface="Gulim" pitchFamily="34" charset="-127"/>
            </a:endParaRPr>
          </a:p>
        </p:txBody>
      </p:sp>
      <p:sp>
        <p:nvSpPr>
          <p:cNvPr id="98307" name="Rectangle 2"/>
          <p:cNvSpPr>
            <a:spLocks noGrp="1" noChangeArrowheads="1"/>
          </p:cNvSpPr>
          <p:nvPr>
            <p:ph type="title" idx="4294967295"/>
          </p:nvPr>
        </p:nvSpPr>
        <p:spPr>
          <a:xfrm>
            <a:off x="1831975" y="211138"/>
            <a:ext cx="6626225" cy="677862"/>
          </a:xfrm>
        </p:spPr>
        <p:txBody>
          <a:bodyPr anchor="b"/>
          <a:lstStyle/>
          <a:p>
            <a:pPr eaLnBrk="1" hangingPunct="1"/>
            <a:r>
              <a:rPr lang="zh-CN" altLang="en-US" smtClean="0">
                <a:solidFill>
                  <a:srgbClr val="FFCC00"/>
                </a:solidFill>
                <a:latin typeface="Arial" charset="0"/>
                <a:ea typeface="黑体" pitchFamily="49" charset="-122"/>
              </a:rPr>
              <a:t>如何正确使用</a:t>
            </a:r>
            <a:r>
              <a:rPr lang="en-US" altLang="zh-CN" smtClean="0">
                <a:solidFill>
                  <a:srgbClr val="FFCC00"/>
                </a:solidFill>
                <a:latin typeface="Arial" charset="0"/>
                <a:ea typeface="黑体" pitchFamily="49" charset="-122"/>
              </a:rPr>
              <a:t>case</a:t>
            </a:r>
            <a:r>
              <a:rPr lang="zh-CN" altLang="en-US" smtClean="0">
                <a:solidFill>
                  <a:srgbClr val="FFCC00"/>
                </a:solidFill>
                <a:latin typeface="Arial" charset="0"/>
                <a:ea typeface="黑体" pitchFamily="49" charset="-122"/>
              </a:rPr>
              <a:t>语句？</a:t>
            </a:r>
          </a:p>
        </p:txBody>
      </p:sp>
      <p:sp>
        <p:nvSpPr>
          <p:cNvPr id="1723396" name="Text Box 4"/>
          <p:cNvSpPr txBox="1">
            <a:spLocks noChangeArrowheads="1"/>
          </p:cNvSpPr>
          <p:nvPr/>
        </p:nvSpPr>
        <p:spPr bwMode="auto">
          <a:xfrm>
            <a:off x="600075" y="2347913"/>
            <a:ext cx="3429000" cy="1749425"/>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10000"/>
              </a:spcBef>
              <a:buClrTx/>
              <a:buFontTx/>
              <a:buNone/>
            </a:pPr>
            <a:r>
              <a:rPr lang="en-US" altLang="zh-CN" sz="2000">
                <a:latin typeface="Times New Roman" pitchFamily="18" charset="0"/>
              </a:rPr>
              <a:t>always@ (sel[1:0] or a or b)</a:t>
            </a:r>
          </a:p>
          <a:p>
            <a:pPr algn="l" eaLnBrk="1" hangingPunct="1">
              <a:lnSpc>
                <a:spcPct val="100000"/>
              </a:lnSpc>
              <a:spcBef>
                <a:spcPct val="10000"/>
              </a:spcBef>
              <a:buClrTx/>
              <a:buFontTx/>
              <a:buNone/>
            </a:pPr>
            <a:r>
              <a:rPr lang="en-US" altLang="zh-CN" sz="2000">
                <a:latin typeface="Times New Roman" pitchFamily="18" charset="0"/>
              </a:rPr>
              <a:t>   case(sel[1:0])</a:t>
            </a:r>
          </a:p>
          <a:p>
            <a:pPr algn="l" eaLnBrk="1" hangingPunct="1">
              <a:lnSpc>
                <a:spcPct val="100000"/>
              </a:lnSpc>
              <a:spcBef>
                <a:spcPct val="10000"/>
              </a:spcBef>
              <a:buClrTx/>
              <a:buFontTx/>
              <a:buNone/>
            </a:pPr>
            <a:r>
              <a:rPr lang="en-US" altLang="zh-CN" sz="2000">
                <a:latin typeface="Times New Roman" pitchFamily="18" charset="0"/>
              </a:rPr>
              <a:t>        2’b00: q&lt;=a</a:t>
            </a:r>
            <a:r>
              <a:rPr lang="zh-CN" altLang="en-US" sz="2000">
                <a:latin typeface="Times New Roman" pitchFamily="18" charset="0"/>
              </a:rPr>
              <a:t>；</a:t>
            </a:r>
          </a:p>
          <a:p>
            <a:pPr algn="l" eaLnBrk="1" hangingPunct="1">
              <a:lnSpc>
                <a:spcPct val="100000"/>
              </a:lnSpc>
              <a:spcBef>
                <a:spcPct val="10000"/>
              </a:spcBef>
              <a:buClrTx/>
              <a:buFontTx/>
              <a:buNone/>
            </a:pPr>
            <a:r>
              <a:rPr lang="zh-CN" altLang="en-US" sz="2000">
                <a:latin typeface="Times New Roman" pitchFamily="18" charset="0"/>
              </a:rPr>
              <a:t>        </a:t>
            </a:r>
            <a:r>
              <a:rPr lang="en-US" altLang="zh-CN" sz="2000">
                <a:latin typeface="Times New Roman" pitchFamily="18" charset="0"/>
              </a:rPr>
              <a:t>2’b11: q&lt;=b</a:t>
            </a:r>
            <a:r>
              <a:rPr lang="zh-CN" altLang="en-US" sz="2000">
                <a:latin typeface="Times New Roman" pitchFamily="18" charset="0"/>
              </a:rPr>
              <a:t>； </a:t>
            </a:r>
          </a:p>
          <a:p>
            <a:pPr algn="l" eaLnBrk="1" hangingPunct="1">
              <a:lnSpc>
                <a:spcPct val="100000"/>
              </a:lnSpc>
              <a:spcBef>
                <a:spcPct val="10000"/>
              </a:spcBef>
              <a:buClrTx/>
              <a:buFontTx/>
              <a:buNone/>
            </a:pPr>
            <a:r>
              <a:rPr lang="zh-CN" altLang="en-US" sz="2000">
                <a:latin typeface="Times New Roman" pitchFamily="18" charset="0"/>
              </a:rPr>
              <a:t>   </a:t>
            </a:r>
            <a:r>
              <a:rPr lang="en-US" altLang="zh-CN" sz="2000">
                <a:latin typeface="Times New Roman" pitchFamily="18" charset="0"/>
              </a:rPr>
              <a:t>endcase</a:t>
            </a:r>
          </a:p>
        </p:txBody>
      </p:sp>
      <p:sp>
        <p:nvSpPr>
          <p:cNvPr id="1723397" name="Text Box 5"/>
          <p:cNvSpPr txBox="1">
            <a:spLocks noChangeArrowheads="1"/>
          </p:cNvSpPr>
          <p:nvPr/>
        </p:nvSpPr>
        <p:spPr bwMode="auto">
          <a:xfrm>
            <a:off x="741363" y="1830388"/>
            <a:ext cx="335280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生成了不想要的锁存器：</a:t>
            </a:r>
          </a:p>
        </p:txBody>
      </p:sp>
      <p:sp>
        <p:nvSpPr>
          <p:cNvPr id="1723398" name="Text Box 6"/>
          <p:cNvSpPr txBox="1">
            <a:spLocks noChangeArrowheads="1"/>
          </p:cNvSpPr>
          <p:nvPr/>
        </p:nvSpPr>
        <p:spPr bwMode="auto">
          <a:xfrm>
            <a:off x="4954588" y="2300288"/>
            <a:ext cx="3276600" cy="2114550"/>
          </a:xfrm>
          <a:prstGeom prst="rect">
            <a:avLst/>
          </a:prstGeom>
          <a:solidFill>
            <a:srgbClr val="99CC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spcBef>
                <a:spcPct val="0"/>
              </a:spcBef>
              <a:buClrTx/>
              <a:buFontTx/>
              <a:buNone/>
            </a:pPr>
            <a:r>
              <a:rPr lang="en-US" altLang="zh-CN" sz="2000">
                <a:latin typeface="Times New Roman" pitchFamily="18" charset="0"/>
              </a:rPr>
              <a:t>always@ (sel[1:0] or a or b)</a:t>
            </a:r>
          </a:p>
          <a:p>
            <a:pPr algn="l" eaLnBrk="1" hangingPunct="1">
              <a:spcBef>
                <a:spcPct val="0"/>
              </a:spcBef>
              <a:buClrTx/>
              <a:buFontTx/>
              <a:buNone/>
            </a:pPr>
            <a:r>
              <a:rPr lang="en-US" altLang="zh-CN" sz="2000">
                <a:latin typeface="Times New Roman" pitchFamily="18" charset="0"/>
              </a:rPr>
              <a:t>   case(sel[1:0])</a:t>
            </a:r>
          </a:p>
          <a:p>
            <a:pPr algn="l" eaLnBrk="1" hangingPunct="1">
              <a:spcBef>
                <a:spcPct val="0"/>
              </a:spcBef>
              <a:buClrTx/>
              <a:buFontTx/>
              <a:buNone/>
            </a:pPr>
            <a:r>
              <a:rPr lang="en-US" altLang="zh-CN" sz="2000">
                <a:latin typeface="Times New Roman" pitchFamily="18" charset="0"/>
              </a:rPr>
              <a:t>        2’b00:   q&lt;=a</a:t>
            </a:r>
            <a:r>
              <a:rPr lang="zh-CN" altLang="en-US" sz="2000">
                <a:latin typeface="Times New Roman" pitchFamily="18" charset="0"/>
              </a:rPr>
              <a:t>；</a:t>
            </a:r>
          </a:p>
          <a:p>
            <a:pPr algn="l" eaLnBrk="1" hangingPunct="1">
              <a:spcBef>
                <a:spcPct val="0"/>
              </a:spcBef>
              <a:buClrTx/>
              <a:buFontTx/>
              <a:buNone/>
            </a:pPr>
            <a:r>
              <a:rPr lang="zh-CN" altLang="en-US" sz="2000">
                <a:latin typeface="Times New Roman" pitchFamily="18" charset="0"/>
              </a:rPr>
              <a:t>        </a:t>
            </a:r>
            <a:r>
              <a:rPr lang="en-US" altLang="zh-CN" sz="2000">
                <a:latin typeface="Times New Roman" pitchFamily="18" charset="0"/>
              </a:rPr>
              <a:t>2’b11:   q&lt;=b</a:t>
            </a:r>
            <a:r>
              <a:rPr lang="zh-CN" altLang="en-US" sz="2000">
                <a:latin typeface="Times New Roman" pitchFamily="18" charset="0"/>
              </a:rPr>
              <a:t>；</a:t>
            </a:r>
          </a:p>
          <a:p>
            <a:pPr algn="l" eaLnBrk="1" hangingPunct="1">
              <a:spcBef>
                <a:spcPct val="0"/>
              </a:spcBef>
              <a:buClrTx/>
              <a:buFontTx/>
              <a:buNone/>
            </a:pPr>
            <a:r>
              <a:rPr lang="zh-CN" altLang="en-US" sz="2000">
                <a:latin typeface="Times New Roman" pitchFamily="18" charset="0"/>
              </a:rPr>
              <a:t>        </a:t>
            </a:r>
            <a:r>
              <a:rPr lang="en-US" altLang="zh-CN" sz="2000">
                <a:solidFill>
                  <a:srgbClr val="FF0066"/>
                </a:solidFill>
                <a:latin typeface="Times New Roman" pitchFamily="18" charset="0"/>
              </a:rPr>
              <a:t>default: q&lt;=’b0</a:t>
            </a:r>
            <a:r>
              <a:rPr lang="zh-CN" altLang="en-US" sz="2000">
                <a:solidFill>
                  <a:srgbClr val="FF0066"/>
                </a:solidFill>
                <a:latin typeface="Times New Roman" pitchFamily="18" charset="0"/>
              </a:rPr>
              <a:t>；</a:t>
            </a:r>
          </a:p>
          <a:p>
            <a:pPr algn="l" eaLnBrk="1" hangingPunct="1">
              <a:spcBef>
                <a:spcPct val="0"/>
              </a:spcBef>
              <a:buClrTx/>
              <a:buFontTx/>
              <a:buNone/>
            </a:pPr>
            <a:r>
              <a:rPr lang="zh-CN" altLang="en-US" sz="2000">
                <a:latin typeface="Times New Roman" pitchFamily="18" charset="0"/>
              </a:rPr>
              <a:t>   </a:t>
            </a:r>
            <a:r>
              <a:rPr lang="en-US" altLang="zh-CN" sz="2000">
                <a:latin typeface="Times New Roman" pitchFamily="18" charset="0"/>
              </a:rPr>
              <a:t>endcase</a:t>
            </a:r>
          </a:p>
        </p:txBody>
      </p:sp>
      <p:sp>
        <p:nvSpPr>
          <p:cNvPr id="1723399" name="Text Box 7"/>
          <p:cNvSpPr txBox="1">
            <a:spLocks noChangeArrowheads="1"/>
          </p:cNvSpPr>
          <p:nvPr/>
        </p:nvSpPr>
        <p:spPr bwMode="auto">
          <a:xfrm>
            <a:off x="5235575" y="1797050"/>
            <a:ext cx="2593975"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sz="2200">
                <a:latin typeface="楷体_GB2312" pitchFamily="49" charset="-122"/>
                <a:ea typeface="楷体_GB2312" pitchFamily="49" charset="-122"/>
              </a:rPr>
              <a:t>不会生成锁存器：</a:t>
            </a:r>
          </a:p>
        </p:txBody>
      </p:sp>
      <p:sp>
        <p:nvSpPr>
          <p:cNvPr id="1723400" name="Text Box 8"/>
          <p:cNvSpPr txBox="1">
            <a:spLocks noChangeArrowheads="1"/>
          </p:cNvSpPr>
          <p:nvPr/>
        </p:nvSpPr>
        <p:spPr bwMode="auto">
          <a:xfrm>
            <a:off x="339725" y="1157288"/>
            <a:ext cx="7032625" cy="534987"/>
          </a:xfrm>
          <a:prstGeom prst="rect">
            <a:avLst/>
          </a:prstGeom>
          <a:noFill/>
          <a:ln>
            <a:noFill/>
          </a:ln>
          <a:effectLst>
            <a:prstShdw prst="shdw13" dist="53882" dir="13500000">
              <a:schemeClr val="bg2"/>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20000"/>
              </a:lnSpc>
              <a:spcBef>
                <a:spcPct val="0"/>
              </a:spcBef>
              <a:buClrTx/>
              <a:buFontTx/>
              <a:buNone/>
            </a:pPr>
            <a:r>
              <a:rPr kumimoji="1" lang="en-US" altLang="zh-CN">
                <a:solidFill>
                  <a:srgbClr val="FF0066"/>
                </a:solidFill>
                <a:latin typeface="Arial" charset="0"/>
              </a:rPr>
              <a:t>【</a:t>
            </a:r>
            <a:r>
              <a:rPr kumimoji="1" lang="zh-CN" altLang="en-US">
                <a:solidFill>
                  <a:srgbClr val="FF0066"/>
                </a:solidFill>
                <a:latin typeface="Arial" charset="0"/>
              </a:rPr>
              <a:t>例</a:t>
            </a:r>
            <a:r>
              <a:rPr kumimoji="1" lang="en-US" altLang="zh-CN">
                <a:solidFill>
                  <a:srgbClr val="FF0066"/>
                </a:solidFill>
                <a:latin typeface="Arial" charset="0"/>
              </a:rPr>
              <a:t>2.33】</a:t>
            </a:r>
            <a:r>
              <a:rPr lang="en-US" altLang="zh-CN" sz="2000">
                <a:latin typeface="Arial" charset="0"/>
              </a:rPr>
              <a:t> </a:t>
            </a:r>
            <a:r>
              <a:rPr lang="zh-CN" altLang="en-US" sz="2000">
                <a:latin typeface="Arial" charset="0"/>
              </a:rPr>
              <a:t>使用</a:t>
            </a:r>
            <a:r>
              <a:rPr lang="en-US" altLang="zh-CN" sz="2000">
                <a:latin typeface="Arial" charset="0"/>
              </a:rPr>
              <a:t>case</a:t>
            </a:r>
            <a:r>
              <a:rPr lang="zh-CN" altLang="en-US" sz="2000">
                <a:latin typeface="Arial" charset="0"/>
              </a:rPr>
              <a:t>语句</a:t>
            </a:r>
            <a:r>
              <a:rPr lang="zh-CN" altLang="en-US" sz="2000">
                <a:latin typeface="Tahoma" pitchFamily="34" charset="0"/>
              </a:rPr>
              <a:t>设计一个</a:t>
            </a:r>
            <a:r>
              <a:rPr lang="zh-CN" altLang="en-US" sz="2000">
                <a:latin typeface="Arial" charset="0"/>
              </a:rPr>
              <a:t>三选一的数据</a:t>
            </a:r>
            <a:r>
              <a:rPr lang="zh-CN" altLang="en-US" sz="2000">
                <a:latin typeface="Tahoma" pitchFamily="34" charset="0"/>
              </a:rPr>
              <a:t>选择器</a:t>
            </a:r>
          </a:p>
        </p:txBody>
      </p:sp>
      <p:sp>
        <p:nvSpPr>
          <p:cNvPr id="1723401" name="AutoShape 9"/>
          <p:cNvSpPr>
            <a:spLocks noChangeArrowheads="1"/>
          </p:cNvSpPr>
          <p:nvPr/>
        </p:nvSpPr>
        <p:spPr bwMode="auto">
          <a:xfrm>
            <a:off x="1690688" y="4141788"/>
            <a:ext cx="2895600" cy="685800"/>
          </a:xfrm>
          <a:prstGeom prst="wedgeRectCallout">
            <a:avLst>
              <a:gd name="adj1" fmla="val -46764"/>
              <a:gd name="adj2" fmla="val -107407"/>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l" eaLnBrk="1" hangingPunct="1">
              <a:lnSpc>
                <a:spcPct val="100000"/>
              </a:lnSpc>
              <a:spcBef>
                <a:spcPct val="0"/>
              </a:spcBef>
              <a:buClrTx/>
              <a:buFontTx/>
              <a:buNone/>
            </a:pPr>
            <a:r>
              <a:rPr kumimoji="1" lang="zh-CN" altLang="en-US" sz="2000">
                <a:latin typeface="Times New Roman" pitchFamily="18" charset="0"/>
                <a:ea typeface="华文楷体" pitchFamily="2" charset="-122"/>
              </a:rPr>
              <a:t>当</a:t>
            </a:r>
            <a:r>
              <a:rPr kumimoji="1" lang="en-US" altLang="zh-CN" sz="2000">
                <a:latin typeface="Times New Roman" pitchFamily="18" charset="0"/>
                <a:ea typeface="华文楷体" pitchFamily="2" charset="-122"/>
              </a:rPr>
              <a:t>sel</a:t>
            </a:r>
            <a:r>
              <a:rPr kumimoji="1" lang="zh-CN" altLang="en-US" sz="2000">
                <a:latin typeface="Times New Roman" pitchFamily="18" charset="0"/>
                <a:ea typeface="华文楷体" pitchFamily="2" charset="-122"/>
              </a:rPr>
              <a:t>为</a:t>
            </a:r>
            <a:r>
              <a:rPr kumimoji="1" lang="en-US" altLang="zh-CN" sz="2000">
                <a:latin typeface="Times New Roman" pitchFamily="18" charset="0"/>
                <a:ea typeface="华文楷体" pitchFamily="2" charset="-122"/>
              </a:rPr>
              <a:t>00</a:t>
            </a:r>
            <a:r>
              <a:rPr kumimoji="1" lang="zh-CN" altLang="en-US" sz="2000">
                <a:latin typeface="Times New Roman" pitchFamily="18" charset="0"/>
                <a:ea typeface="华文楷体" pitchFamily="2" charset="-122"/>
              </a:rPr>
              <a:t>或</a:t>
            </a:r>
            <a:r>
              <a:rPr kumimoji="1" lang="en-US" altLang="zh-CN" sz="2000">
                <a:latin typeface="Times New Roman" pitchFamily="18" charset="0"/>
                <a:ea typeface="华文楷体" pitchFamily="2" charset="-122"/>
              </a:rPr>
              <a:t>11</a:t>
            </a:r>
            <a:r>
              <a:rPr kumimoji="1" lang="zh-CN" altLang="en-US" sz="2000">
                <a:latin typeface="Times New Roman" pitchFamily="18" charset="0"/>
                <a:ea typeface="华文楷体" pitchFamily="2" charset="-122"/>
              </a:rPr>
              <a:t>以外的值时，</a:t>
            </a:r>
            <a:r>
              <a:rPr kumimoji="1" lang="en-US" altLang="zh-CN" sz="2000">
                <a:latin typeface="Times New Roman" pitchFamily="18" charset="0"/>
                <a:ea typeface="华文楷体" pitchFamily="2" charset="-122"/>
              </a:rPr>
              <a:t>q</a:t>
            </a:r>
            <a:r>
              <a:rPr kumimoji="1" lang="zh-CN" altLang="en-US" sz="2000">
                <a:latin typeface="Times New Roman" pitchFamily="18" charset="0"/>
                <a:ea typeface="华文楷体" pitchFamily="2" charset="-122"/>
              </a:rPr>
              <a:t>保持原值！</a:t>
            </a:r>
          </a:p>
        </p:txBody>
      </p:sp>
      <p:sp>
        <p:nvSpPr>
          <p:cNvPr id="1723403" name="AutoShape 11"/>
          <p:cNvSpPr>
            <a:spLocks noGrp="1" noChangeArrowheads="1"/>
          </p:cNvSpPr>
          <p:nvPr>
            <p:ph type="body" idx="4294967295"/>
          </p:nvPr>
        </p:nvSpPr>
        <p:spPr>
          <a:xfrm>
            <a:off x="968375" y="4714875"/>
            <a:ext cx="7156450" cy="1762125"/>
          </a:xfrm>
          <a:prstGeom prst="horizontalScroll">
            <a:avLst>
              <a:gd name="adj" fmla="val 12500"/>
            </a:avLst>
          </a:prstGeom>
          <a:solidFill>
            <a:srgbClr val="FFFF99"/>
          </a:solidFill>
          <a:ln>
            <a:solidFill>
              <a:srgbClr val="FFC000"/>
            </a:solidFill>
            <a:round/>
            <a:headEnd/>
            <a:tailEnd/>
          </a:ln>
        </p:spPr>
        <p:txBody>
          <a:bodyPr/>
          <a:lstStyle/>
          <a:p>
            <a:pPr marL="0" indent="195263" algn="just" eaLnBrk="1" hangingPunct="1">
              <a:lnSpc>
                <a:spcPct val="110000"/>
              </a:lnSpc>
              <a:spcBef>
                <a:spcPct val="0"/>
              </a:spcBef>
            </a:pPr>
            <a:r>
              <a:rPr lang="zh-CN" altLang="en-US" smtClean="0">
                <a:latin typeface="Arial" charset="0"/>
                <a:ea typeface="华文新魏" pitchFamily="2" charset="-122"/>
                <a:cs typeface="Arial" charset="0"/>
              </a:rPr>
              <a:t>避免生成锁存器的</a:t>
            </a:r>
            <a:r>
              <a:rPr lang="zh-CN" altLang="en-US" smtClean="0">
                <a:solidFill>
                  <a:srgbClr val="FF0066"/>
                </a:solidFill>
                <a:latin typeface="Arial" charset="0"/>
                <a:ea typeface="华文新魏" pitchFamily="2" charset="-122"/>
                <a:cs typeface="Arial" charset="0"/>
              </a:rPr>
              <a:t>原则</a:t>
            </a:r>
            <a:r>
              <a:rPr lang="zh-CN" altLang="en-US" smtClean="0">
                <a:latin typeface="Arial" charset="0"/>
                <a:ea typeface="华文新魏" pitchFamily="2" charset="-122"/>
                <a:cs typeface="Arial" charset="0"/>
              </a:rPr>
              <a:t>：</a:t>
            </a:r>
          </a:p>
          <a:p>
            <a:pPr marL="385763" lvl="1" indent="234950" algn="just" eaLnBrk="1" hangingPunct="1">
              <a:lnSpc>
                <a:spcPct val="110000"/>
              </a:lnSpc>
              <a:spcBef>
                <a:spcPct val="0"/>
              </a:spcBef>
            </a:pPr>
            <a:r>
              <a:rPr lang="zh-CN" altLang="en-US" smtClean="0">
                <a:latin typeface="Arial" charset="0"/>
                <a:ea typeface="华文新魏" pitchFamily="2" charset="-122"/>
                <a:cs typeface="Arial" charset="0"/>
              </a:rPr>
              <a:t>如果用到</a:t>
            </a:r>
            <a:r>
              <a:rPr lang="en-US" altLang="zh-CN" smtClean="0">
                <a:solidFill>
                  <a:srgbClr val="CC3300"/>
                </a:solidFill>
                <a:latin typeface="Arial" charset="0"/>
                <a:ea typeface="华文新魏" pitchFamily="2" charset="-122"/>
                <a:cs typeface="Arial" charset="0"/>
              </a:rPr>
              <a:t>if</a:t>
            </a:r>
            <a:r>
              <a:rPr lang="zh-CN" altLang="en-US" smtClean="0">
                <a:latin typeface="Arial" charset="0"/>
                <a:ea typeface="华文新魏" pitchFamily="2" charset="-122"/>
                <a:cs typeface="Arial" charset="0"/>
              </a:rPr>
              <a:t>语句，最好写上</a:t>
            </a:r>
            <a:r>
              <a:rPr lang="en-US" altLang="zh-CN" smtClean="0">
                <a:solidFill>
                  <a:srgbClr val="CC3300"/>
                </a:solidFill>
                <a:latin typeface="Arial" charset="0"/>
                <a:ea typeface="华文新魏" pitchFamily="2" charset="-122"/>
                <a:cs typeface="Arial" charset="0"/>
              </a:rPr>
              <a:t>else</a:t>
            </a:r>
            <a:r>
              <a:rPr lang="zh-CN" altLang="en-US" smtClean="0">
                <a:latin typeface="Arial" charset="0"/>
                <a:ea typeface="华文新魏" pitchFamily="2" charset="-122"/>
                <a:cs typeface="Arial" charset="0"/>
              </a:rPr>
              <a:t>项；</a:t>
            </a:r>
          </a:p>
          <a:p>
            <a:pPr marL="385763" lvl="1" indent="234950" algn="just" eaLnBrk="1" hangingPunct="1">
              <a:lnSpc>
                <a:spcPct val="110000"/>
              </a:lnSpc>
              <a:spcBef>
                <a:spcPct val="0"/>
              </a:spcBef>
            </a:pPr>
            <a:r>
              <a:rPr lang="zh-CN" altLang="en-US" smtClean="0">
                <a:latin typeface="Arial" charset="0"/>
                <a:ea typeface="华文新魏" pitchFamily="2" charset="-122"/>
                <a:cs typeface="Arial" charset="0"/>
              </a:rPr>
              <a:t>如果用到</a:t>
            </a:r>
            <a:r>
              <a:rPr lang="en-US" altLang="zh-CN" smtClean="0">
                <a:solidFill>
                  <a:srgbClr val="CC3300"/>
                </a:solidFill>
                <a:latin typeface="Arial" charset="0"/>
                <a:ea typeface="华文新魏" pitchFamily="2" charset="-122"/>
                <a:cs typeface="Arial" charset="0"/>
              </a:rPr>
              <a:t>case</a:t>
            </a:r>
            <a:r>
              <a:rPr lang="zh-CN" altLang="en-US" smtClean="0">
                <a:latin typeface="Arial" charset="0"/>
                <a:ea typeface="华文新魏" pitchFamily="2" charset="-122"/>
                <a:cs typeface="Arial" charset="0"/>
              </a:rPr>
              <a:t>语句，最好写上</a:t>
            </a:r>
            <a:r>
              <a:rPr lang="en-US" altLang="zh-CN" smtClean="0">
                <a:solidFill>
                  <a:srgbClr val="CC3300"/>
                </a:solidFill>
                <a:latin typeface="Arial" charset="0"/>
                <a:ea typeface="华文新魏" pitchFamily="2" charset="-122"/>
                <a:cs typeface="Arial" charset="0"/>
              </a:rPr>
              <a:t>default</a:t>
            </a:r>
            <a:r>
              <a:rPr lang="zh-CN" altLang="en-US" smtClean="0">
                <a:latin typeface="Arial" charset="0"/>
                <a:ea typeface="华文新魏" pitchFamily="2" charset="-122"/>
                <a:cs typeface="Arial" charset="0"/>
              </a:rPr>
              <a:t>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723400"/>
                                        </p:tgtEl>
                                        <p:attrNameLst>
                                          <p:attrName>style.visibility</p:attrName>
                                        </p:attrNameLst>
                                      </p:cBhvr>
                                      <p:to>
                                        <p:strVal val="visible"/>
                                      </p:to>
                                    </p:set>
                                    <p:anim calcmode="lin" valueType="num">
                                      <p:cBhvr>
                                        <p:cTn id="7" dur="500" fill="hold"/>
                                        <p:tgtEl>
                                          <p:spTgt spid="1723400"/>
                                        </p:tgtEl>
                                        <p:attrNameLst>
                                          <p:attrName>ppt_w</p:attrName>
                                        </p:attrNameLst>
                                      </p:cBhvr>
                                      <p:tavLst>
                                        <p:tav tm="0">
                                          <p:val>
                                            <p:fltVal val="0"/>
                                          </p:val>
                                        </p:tav>
                                        <p:tav tm="100000">
                                          <p:val>
                                            <p:strVal val="#ppt_w"/>
                                          </p:val>
                                        </p:tav>
                                      </p:tavLst>
                                    </p:anim>
                                    <p:anim calcmode="lin" valueType="num">
                                      <p:cBhvr>
                                        <p:cTn id="8" dur="500" fill="hold"/>
                                        <p:tgtEl>
                                          <p:spTgt spid="172340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3397"/>
                                        </p:tgtEl>
                                        <p:attrNameLst>
                                          <p:attrName>style.visibility</p:attrName>
                                        </p:attrNameLst>
                                      </p:cBhvr>
                                      <p:to>
                                        <p:strVal val="visible"/>
                                      </p:to>
                                    </p:set>
                                    <p:anim calcmode="lin" valueType="num">
                                      <p:cBhvr additive="base">
                                        <p:cTn id="13" dur="500" fill="hold"/>
                                        <p:tgtEl>
                                          <p:spTgt spid="1723397"/>
                                        </p:tgtEl>
                                        <p:attrNameLst>
                                          <p:attrName>ppt_x</p:attrName>
                                        </p:attrNameLst>
                                      </p:cBhvr>
                                      <p:tavLst>
                                        <p:tav tm="0">
                                          <p:val>
                                            <p:strVal val="0-#ppt_w/2"/>
                                          </p:val>
                                        </p:tav>
                                        <p:tav tm="100000">
                                          <p:val>
                                            <p:strVal val="#ppt_x"/>
                                          </p:val>
                                        </p:tav>
                                      </p:tavLst>
                                    </p:anim>
                                    <p:anim calcmode="lin" valueType="num">
                                      <p:cBhvr additive="base">
                                        <p:cTn id="14" dur="500" fill="hold"/>
                                        <p:tgtEl>
                                          <p:spTgt spid="172339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1723396"/>
                                        </p:tgtEl>
                                        <p:attrNameLst>
                                          <p:attrName>style.visibility</p:attrName>
                                        </p:attrNameLst>
                                      </p:cBhvr>
                                      <p:to>
                                        <p:strVal val="visible"/>
                                      </p:to>
                                    </p:set>
                                    <p:anim calcmode="lin" valueType="num">
                                      <p:cBhvr additive="base">
                                        <p:cTn id="18" dur="500" fill="hold"/>
                                        <p:tgtEl>
                                          <p:spTgt spid="1723396"/>
                                        </p:tgtEl>
                                        <p:attrNameLst>
                                          <p:attrName>ppt_x</p:attrName>
                                        </p:attrNameLst>
                                      </p:cBhvr>
                                      <p:tavLst>
                                        <p:tav tm="0">
                                          <p:val>
                                            <p:strVal val="0-#ppt_w/2"/>
                                          </p:val>
                                        </p:tav>
                                        <p:tav tm="100000">
                                          <p:val>
                                            <p:strVal val="#ppt_x"/>
                                          </p:val>
                                        </p:tav>
                                      </p:tavLst>
                                    </p:anim>
                                    <p:anim calcmode="lin" valueType="num">
                                      <p:cBhvr additive="base">
                                        <p:cTn id="19" dur="500" fill="hold"/>
                                        <p:tgtEl>
                                          <p:spTgt spid="172339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23401"/>
                                        </p:tgtEl>
                                        <p:attrNameLst>
                                          <p:attrName>style.visibility</p:attrName>
                                        </p:attrNameLst>
                                      </p:cBhvr>
                                      <p:to>
                                        <p:strVal val="visible"/>
                                      </p:to>
                                    </p:set>
                                    <p:animEffect transition="in" filter="dissolve">
                                      <p:cBhvr>
                                        <p:cTn id="24" dur="500"/>
                                        <p:tgtEl>
                                          <p:spTgt spid="172340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723399"/>
                                        </p:tgtEl>
                                        <p:attrNameLst>
                                          <p:attrName>style.visibility</p:attrName>
                                        </p:attrNameLst>
                                      </p:cBhvr>
                                      <p:to>
                                        <p:strVal val="visible"/>
                                      </p:to>
                                    </p:set>
                                    <p:anim calcmode="lin" valueType="num">
                                      <p:cBhvr additive="base">
                                        <p:cTn id="29" dur="500" fill="hold"/>
                                        <p:tgtEl>
                                          <p:spTgt spid="1723399"/>
                                        </p:tgtEl>
                                        <p:attrNameLst>
                                          <p:attrName>ppt_x</p:attrName>
                                        </p:attrNameLst>
                                      </p:cBhvr>
                                      <p:tavLst>
                                        <p:tav tm="0">
                                          <p:val>
                                            <p:strVal val="1+#ppt_w/2"/>
                                          </p:val>
                                        </p:tav>
                                        <p:tav tm="100000">
                                          <p:val>
                                            <p:strVal val="#ppt_x"/>
                                          </p:val>
                                        </p:tav>
                                      </p:tavLst>
                                    </p:anim>
                                    <p:anim calcmode="lin" valueType="num">
                                      <p:cBhvr additive="base">
                                        <p:cTn id="30" dur="500" fill="hold"/>
                                        <p:tgtEl>
                                          <p:spTgt spid="1723399"/>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6" fill="hold" grpId="0" nodeType="afterEffect">
                                  <p:stCondLst>
                                    <p:cond delay="0"/>
                                  </p:stCondLst>
                                  <p:childTnLst>
                                    <p:set>
                                      <p:cBhvr>
                                        <p:cTn id="33" dur="1" fill="hold">
                                          <p:stCondLst>
                                            <p:cond delay="0"/>
                                          </p:stCondLst>
                                        </p:cTn>
                                        <p:tgtEl>
                                          <p:spTgt spid="1723398"/>
                                        </p:tgtEl>
                                        <p:attrNameLst>
                                          <p:attrName>style.visibility</p:attrName>
                                        </p:attrNameLst>
                                      </p:cBhvr>
                                      <p:to>
                                        <p:strVal val="visible"/>
                                      </p:to>
                                    </p:set>
                                    <p:anim calcmode="lin" valueType="num">
                                      <p:cBhvr additive="base">
                                        <p:cTn id="34" dur="500" fill="hold"/>
                                        <p:tgtEl>
                                          <p:spTgt spid="1723398"/>
                                        </p:tgtEl>
                                        <p:attrNameLst>
                                          <p:attrName>ppt_x</p:attrName>
                                        </p:attrNameLst>
                                      </p:cBhvr>
                                      <p:tavLst>
                                        <p:tav tm="0">
                                          <p:val>
                                            <p:strVal val="1+#ppt_w/2"/>
                                          </p:val>
                                        </p:tav>
                                        <p:tav tm="100000">
                                          <p:val>
                                            <p:strVal val="#ppt_x"/>
                                          </p:val>
                                        </p:tav>
                                      </p:tavLst>
                                    </p:anim>
                                    <p:anim calcmode="lin" valueType="num">
                                      <p:cBhvr additive="base">
                                        <p:cTn id="35" dur="500" fill="hold"/>
                                        <p:tgtEl>
                                          <p:spTgt spid="1723398"/>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723403"/>
                                        </p:tgtEl>
                                        <p:attrNameLst>
                                          <p:attrName>style.visibility</p:attrName>
                                        </p:attrNameLst>
                                      </p:cBhvr>
                                      <p:to>
                                        <p:strVal val="visible"/>
                                      </p:to>
                                    </p:set>
                                    <p:anim calcmode="lin" valueType="num">
                                      <p:cBhvr>
                                        <p:cTn id="40" dur="500" fill="hold"/>
                                        <p:tgtEl>
                                          <p:spTgt spid="1723403"/>
                                        </p:tgtEl>
                                        <p:attrNameLst>
                                          <p:attrName>ppt_w</p:attrName>
                                        </p:attrNameLst>
                                      </p:cBhvr>
                                      <p:tavLst>
                                        <p:tav tm="0">
                                          <p:val>
                                            <p:fltVal val="0"/>
                                          </p:val>
                                        </p:tav>
                                        <p:tav tm="100000">
                                          <p:val>
                                            <p:strVal val="#ppt_w"/>
                                          </p:val>
                                        </p:tav>
                                      </p:tavLst>
                                    </p:anim>
                                    <p:anim calcmode="lin" valueType="num">
                                      <p:cBhvr>
                                        <p:cTn id="41" dur="500" fill="hold"/>
                                        <p:tgtEl>
                                          <p:spTgt spid="17234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396" grpId="0" animBg="1" autoUpdateAnimBg="0"/>
      <p:bldP spid="1723397" grpId="0" autoUpdateAnimBg="0"/>
      <p:bldP spid="1723398" grpId="0" animBg="1" autoUpdateAnimBg="0"/>
      <p:bldP spid="1723399" grpId="0" autoUpdateAnimBg="0"/>
      <p:bldP spid="1723400" grpId="0"/>
      <p:bldP spid="1723401" grpId="0" animBg="1" autoUpdateAnimBg="0"/>
      <p:bldP spid="1723403"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7607F929-0144-4F03-B4D2-6F54220604EE}" type="slidenum">
              <a:rPr lang="ko-KR" altLang="en-US" sz="1600" smtClean="0">
                <a:solidFill>
                  <a:schemeClr val="accent2"/>
                </a:solidFill>
                <a:latin typeface="Verdana" pitchFamily="34" charset="0"/>
                <a:ea typeface="Gulim" pitchFamily="34" charset="-127"/>
              </a:rPr>
              <a:pPr/>
              <a:t>89</a:t>
            </a:fld>
            <a:endParaRPr lang="en-US" altLang="ko-KR" sz="1600" smtClean="0">
              <a:solidFill>
                <a:schemeClr val="accent2"/>
              </a:solidFill>
              <a:latin typeface="Verdana" pitchFamily="34" charset="0"/>
              <a:ea typeface="Gulim" pitchFamily="34" charset="-127"/>
            </a:endParaRPr>
          </a:p>
        </p:txBody>
      </p:sp>
      <p:sp>
        <p:nvSpPr>
          <p:cNvPr id="484354" name="Rectangle 2"/>
          <p:cNvSpPr>
            <a:spLocks noGrp="1" noChangeArrowheads="1"/>
          </p:cNvSpPr>
          <p:nvPr>
            <p:ph type="title"/>
          </p:nvPr>
        </p:nvSpPr>
        <p:spPr>
          <a:xfrm>
            <a:off x="1727200" y="195263"/>
            <a:ext cx="7772400" cy="677862"/>
          </a:xfrm>
        </p:spPr>
        <p:txBody>
          <a:bodyPr/>
          <a:lstStyle/>
          <a:p>
            <a:r>
              <a:rPr lang="zh-CN" altLang="en-US" smtClean="0">
                <a:solidFill>
                  <a:srgbClr val="FFCC00"/>
                </a:solidFill>
                <a:latin typeface="Arial" charset="0"/>
                <a:ea typeface="黑体" pitchFamily="49" charset="-122"/>
              </a:rPr>
              <a:t>四、循环语句</a:t>
            </a:r>
          </a:p>
        </p:txBody>
      </p:sp>
      <p:sp>
        <p:nvSpPr>
          <p:cNvPr id="484355" name="Rectangle 3"/>
          <p:cNvSpPr>
            <a:spLocks noGrp="1" noChangeArrowheads="1"/>
          </p:cNvSpPr>
          <p:nvPr>
            <p:ph type="body" idx="1"/>
          </p:nvPr>
        </p:nvSpPr>
        <p:spPr>
          <a:xfrm>
            <a:off x="304800" y="681038"/>
            <a:ext cx="8839200" cy="5795962"/>
          </a:xfrm>
        </p:spPr>
        <p:txBody>
          <a:bodyPr/>
          <a:lstStyle/>
          <a:p>
            <a:pPr marL="195263" indent="-195263" algn="just">
              <a:lnSpc>
                <a:spcPct val="110000"/>
              </a:lnSpc>
              <a:buFont typeface="Wingdings" pitchFamily="2" charset="2"/>
              <a:buNone/>
              <a:tabLst>
                <a:tab pos="665163" algn="l"/>
              </a:tabLst>
            </a:pPr>
            <a:endParaRPr lang="zh-CN" altLang="en-US" sz="2400" smtClean="0">
              <a:latin typeface="宋体" charset="-122"/>
              <a:ea typeface="宋体" charset="-122"/>
            </a:endParaRPr>
          </a:p>
          <a:p>
            <a:pPr marL="195263" indent="-195263" algn="just">
              <a:lnSpc>
                <a:spcPts val="3000"/>
              </a:lnSpc>
              <a:spcBef>
                <a:spcPct val="0"/>
              </a:spcBef>
              <a:tabLst>
                <a:tab pos="665163" algn="l"/>
              </a:tabLst>
            </a:pPr>
            <a:r>
              <a:rPr lang="zh-CN" altLang="zh-CN" sz="2400" smtClean="0">
                <a:latin typeface="Arial" charset="0"/>
                <a:ea typeface="宋体" charset="-122"/>
              </a:rPr>
              <a:t>循环语句</a:t>
            </a:r>
            <a:r>
              <a:rPr lang="zh-CN" altLang="en-US" sz="2400" smtClean="0">
                <a:latin typeface="Arial" charset="0"/>
                <a:ea typeface="宋体" charset="-122"/>
              </a:rPr>
              <a:t>用来控制语句的执行次数。</a:t>
            </a:r>
            <a:r>
              <a:rPr lang="zh-CN" altLang="zh-CN" sz="2400" smtClean="0">
                <a:latin typeface="Arial" charset="0"/>
                <a:ea typeface="宋体" charset="-122"/>
              </a:rPr>
              <a:t>分为</a:t>
            </a:r>
            <a:r>
              <a:rPr lang="en-US" altLang="zh-CN" sz="2400" smtClean="0">
                <a:solidFill>
                  <a:srgbClr val="CC0066"/>
                </a:solidFill>
                <a:latin typeface="Arial" charset="0"/>
                <a:ea typeface="宋体" charset="-122"/>
              </a:rPr>
              <a:t>4</a:t>
            </a:r>
            <a:r>
              <a:rPr lang="zh-CN" altLang="zh-CN" sz="2400" smtClean="0">
                <a:latin typeface="Arial" charset="0"/>
                <a:ea typeface="宋体" charset="-122"/>
              </a:rPr>
              <a:t>种：</a:t>
            </a:r>
            <a:endParaRPr lang="zh-CN" altLang="en-US" sz="2400" smtClean="0">
              <a:latin typeface="Arial" charset="0"/>
              <a:ea typeface="宋体" charset="-122"/>
            </a:endParaRP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for</a:t>
            </a:r>
            <a:r>
              <a:rPr lang="zh-CN" altLang="zh-CN" sz="2200" smtClean="0">
                <a:latin typeface="Arial" charset="0"/>
                <a:ea typeface="宋体" charset="-122"/>
              </a:rPr>
              <a:t>语句</a:t>
            </a:r>
            <a:r>
              <a:rPr lang="en-US" altLang="zh-CN" sz="2200" smtClean="0">
                <a:latin typeface="Arial" charset="0"/>
                <a:ea typeface="宋体" charset="-122"/>
              </a:rPr>
              <a:t>——</a:t>
            </a:r>
            <a:r>
              <a:rPr lang="zh-CN" altLang="en-US" sz="2200" smtClean="0">
                <a:latin typeface="Arial" charset="0"/>
                <a:ea typeface="宋体" charset="-122"/>
              </a:rPr>
              <a:t>有条件的循环语句。通过</a:t>
            </a:r>
            <a:r>
              <a:rPr lang="en-US" altLang="zh-CN" sz="2200" smtClean="0">
                <a:latin typeface="Arial" charset="0"/>
                <a:ea typeface="宋体" charset="-122"/>
              </a:rPr>
              <a:t>3</a:t>
            </a:r>
            <a:r>
              <a:rPr lang="zh-CN" altLang="en-US" sz="2200" smtClean="0">
                <a:latin typeface="Arial" charset="0"/>
                <a:ea typeface="宋体" charset="-122"/>
              </a:rPr>
              <a:t>个步骤来决定语句的循环执行：</a:t>
            </a:r>
          </a:p>
          <a:p>
            <a:pPr marL="1044575" lvl="2" indent="-184150" algn="just">
              <a:lnSpc>
                <a:spcPts val="3000"/>
              </a:lnSpc>
              <a:spcBef>
                <a:spcPct val="0"/>
              </a:spcBef>
              <a:tabLst>
                <a:tab pos="665163" algn="l"/>
              </a:tabLst>
            </a:pPr>
            <a:r>
              <a:rPr lang="zh-CN" altLang="en-US" sz="2200" smtClean="0">
                <a:latin typeface="Arial" charset="0"/>
                <a:ea typeface="宋体" charset="-122"/>
              </a:rPr>
              <a:t>（</a:t>
            </a:r>
            <a:r>
              <a:rPr lang="en-US" altLang="zh-CN" sz="2200" smtClean="0">
                <a:latin typeface="Arial" charset="0"/>
                <a:ea typeface="宋体" charset="-122"/>
              </a:rPr>
              <a:t>1</a:t>
            </a:r>
            <a:r>
              <a:rPr lang="zh-CN" altLang="en-US" sz="2200" smtClean="0">
                <a:latin typeface="Arial" charset="0"/>
                <a:ea typeface="宋体" charset="-122"/>
              </a:rPr>
              <a:t>）给控制循环次数的变量赋初值。</a:t>
            </a:r>
          </a:p>
          <a:p>
            <a:pPr marL="1044575" lvl="2" indent="-184150" algn="just">
              <a:lnSpc>
                <a:spcPts val="3000"/>
              </a:lnSpc>
              <a:spcBef>
                <a:spcPct val="0"/>
              </a:spcBef>
              <a:tabLst>
                <a:tab pos="665163" algn="l"/>
              </a:tabLst>
            </a:pPr>
            <a:r>
              <a:rPr lang="zh-CN" altLang="en-US" sz="2200" smtClean="0">
                <a:latin typeface="Arial" charset="0"/>
                <a:ea typeface="宋体" charset="-122"/>
              </a:rPr>
              <a:t>（</a:t>
            </a:r>
            <a:r>
              <a:rPr lang="en-US" altLang="zh-CN" sz="2200" smtClean="0">
                <a:latin typeface="Arial" charset="0"/>
                <a:ea typeface="宋体" charset="-122"/>
              </a:rPr>
              <a:t>2</a:t>
            </a:r>
            <a:r>
              <a:rPr lang="zh-CN" altLang="en-US" sz="2200" smtClean="0">
                <a:latin typeface="Arial" charset="0"/>
                <a:ea typeface="宋体" charset="-122"/>
              </a:rPr>
              <a:t>）判定循环执行条件，若为假则跳出循环；若为真，则执行指定的语句后，转到第（</a:t>
            </a:r>
            <a:r>
              <a:rPr lang="en-US" altLang="zh-CN" sz="2200" smtClean="0">
                <a:latin typeface="Arial" charset="0"/>
                <a:ea typeface="宋体" charset="-122"/>
              </a:rPr>
              <a:t>3</a:t>
            </a:r>
            <a:r>
              <a:rPr lang="zh-CN" altLang="en-US" sz="2200" smtClean="0">
                <a:latin typeface="Arial" charset="0"/>
                <a:ea typeface="宋体" charset="-122"/>
              </a:rPr>
              <a:t>）步。</a:t>
            </a:r>
          </a:p>
          <a:p>
            <a:pPr marL="1044575" lvl="2" indent="-184150" algn="just">
              <a:lnSpc>
                <a:spcPts val="3000"/>
              </a:lnSpc>
              <a:spcBef>
                <a:spcPct val="0"/>
              </a:spcBef>
              <a:tabLst>
                <a:tab pos="665163" algn="l"/>
              </a:tabLst>
            </a:pPr>
            <a:r>
              <a:rPr lang="zh-CN" altLang="en-US" sz="2200" smtClean="0">
                <a:latin typeface="Arial" charset="0"/>
                <a:ea typeface="宋体" charset="-122"/>
              </a:rPr>
              <a:t>（</a:t>
            </a:r>
            <a:r>
              <a:rPr lang="en-US" altLang="zh-CN" sz="2200" smtClean="0">
                <a:latin typeface="Arial" charset="0"/>
                <a:ea typeface="宋体" charset="-122"/>
              </a:rPr>
              <a:t>3</a:t>
            </a:r>
            <a:r>
              <a:rPr lang="zh-CN" altLang="en-US" sz="2200" smtClean="0">
                <a:latin typeface="Arial" charset="0"/>
                <a:ea typeface="宋体" charset="-122"/>
              </a:rPr>
              <a:t>）修改循环变量的值，返回第（</a:t>
            </a:r>
            <a:r>
              <a:rPr lang="en-US" altLang="zh-CN" sz="2200" smtClean="0">
                <a:latin typeface="Arial" charset="0"/>
                <a:ea typeface="宋体" charset="-122"/>
              </a:rPr>
              <a:t>2</a:t>
            </a:r>
            <a:r>
              <a:rPr lang="zh-CN" altLang="en-US" sz="2200" smtClean="0">
                <a:latin typeface="Arial" charset="0"/>
                <a:ea typeface="宋体" charset="-122"/>
              </a:rPr>
              <a:t>）步。</a:t>
            </a: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repeat</a:t>
            </a:r>
            <a:r>
              <a:rPr lang="zh-CN" altLang="zh-CN" sz="2200" smtClean="0">
                <a:latin typeface="Arial" charset="0"/>
                <a:ea typeface="宋体" charset="-122"/>
              </a:rPr>
              <a:t>语句——连续执行一条语句</a:t>
            </a:r>
            <a:r>
              <a:rPr lang="en-US" altLang="zh-CN" sz="2200" smtClean="0">
                <a:latin typeface="Arial" charset="0"/>
                <a:ea typeface="宋体" charset="-122"/>
              </a:rPr>
              <a:t>n</a:t>
            </a:r>
            <a:r>
              <a:rPr lang="zh-CN" altLang="en-US" sz="2200" smtClean="0">
                <a:latin typeface="Arial" charset="0"/>
                <a:ea typeface="宋体" charset="-122"/>
              </a:rPr>
              <a:t>次</a:t>
            </a: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while</a:t>
            </a:r>
            <a:r>
              <a:rPr lang="zh-CN" altLang="en-US" sz="2200" smtClean="0">
                <a:latin typeface="Arial" charset="0"/>
                <a:ea typeface="宋体" charset="-122"/>
              </a:rPr>
              <a:t>语句</a:t>
            </a:r>
            <a:r>
              <a:rPr lang="en-US" altLang="zh-CN" sz="2200" smtClean="0">
                <a:latin typeface="Arial" charset="0"/>
                <a:ea typeface="宋体" charset="-122"/>
              </a:rPr>
              <a:t>——</a:t>
            </a:r>
            <a:r>
              <a:rPr lang="zh-CN" altLang="en-US" sz="2200" smtClean="0">
                <a:latin typeface="Arial" charset="0"/>
                <a:ea typeface="宋体" charset="-122"/>
              </a:rPr>
              <a:t>执行一条语句直到某个条件不满足。首先判断循环执行条件表达式是否为真，若为真，则执行后面的语句或语句块，直到条件表达式不为真；若不为真，则其后的语句一次也不被执行！</a:t>
            </a:r>
          </a:p>
          <a:p>
            <a:pPr marL="665163" lvl="1" indent="-279400" algn="just">
              <a:lnSpc>
                <a:spcPts val="3000"/>
              </a:lnSpc>
              <a:spcBef>
                <a:spcPct val="0"/>
              </a:spcBef>
              <a:tabLst>
                <a:tab pos="665163" algn="l"/>
              </a:tabLst>
            </a:pPr>
            <a:r>
              <a:rPr lang="en-US" altLang="zh-CN" sz="2200" smtClean="0">
                <a:solidFill>
                  <a:srgbClr val="CC0066"/>
                </a:solidFill>
                <a:latin typeface="Arial" charset="0"/>
                <a:ea typeface="宋体" charset="-122"/>
              </a:rPr>
              <a:t>forever</a:t>
            </a:r>
            <a:r>
              <a:rPr lang="zh-CN" altLang="en-US" sz="2200" smtClean="0">
                <a:latin typeface="Arial" charset="0"/>
                <a:ea typeface="宋体" charset="-122"/>
              </a:rPr>
              <a:t>语句</a:t>
            </a:r>
            <a:r>
              <a:rPr lang="en-US" altLang="zh-CN" sz="2200" smtClean="0">
                <a:latin typeface="Arial" charset="0"/>
                <a:ea typeface="宋体" charset="-122"/>
              </a:rPr>
              <a:t>——</a:t>
            </a:r>
            <a:r>
              <a:rPr lang="zh-CN" altLang="en-US" sz="2200" smtClean="0">
                <a:latin typeface="Arial" charset="0"/>
                <a:ea typeface="宋体" charset="-122"/>
              </a:rPr>
              <a:t>无限连续地执行语句，可用</a:t>
            </a:r>
            <a:r>
              <a:rPr lang="en-US" altLang="zh-CN" sz="2200" smtClean="0">
                <a:latin typeface="Arial" charset="0"/>
                <a:ea typeface="宋体" charset="-122"/>
              </a:rPr>
              <a:t>disable</a:t>
            </a:r>
            <a:r>
              <a:rPr lang="zh-CN" altLang="en-US" sz="2200" smtClean="0">
                <a:latin typeface="Arial" charset="0"/>
                <a:ea typeface="宋体" charset="-122"/>
              </a:rPr>
              <a:t>语句中断！多用在</a:t>
            </a:r>
            <a:r>
              <a:rPr lang="en-US" altLang="zh-CN" sz="2200" smtClean="0">
                <a:latin typeface="Arial" charset="0"/>
                <a:ea typeface="宋体" charset="-122"/>
              </a:rPr>
              <a:t>initial</a:t>
            </a:r>
            <a:r>
              <a:rPr lang="zh-CN" altLang="en-US" sz="2200" smtClean="0">
                <a:latin typeface="Arial" charset="0"/>
                <a:ea typeface="宋体" charset="-122"/>
              </a:rPr>
              <a:t>块中，以生成时钟等周期性波形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ppt_x"/>
                                          </p:val>
                                        </p:tav>
                                        <p:tav tm="100000">
                                          <p:val>
                                            <p:strVal val="#ppt_x"/>
                                          </p:val>
                                        </p:tav>
                                      </p:tavLst>
                                    </p:anim>
                                    <p:anim calcmode="lin" valueType="num">
                                      <p:cBhvr additive="base">
                                        <p:cTn id="8" dur="500" fill="hold"/>
                                        <p:tgtEl>
                                          <p:spTgt spid="48435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84355"/>
                                        </p:tgtEl>
                                        <p:attrNameLst>
                                          <p:attrName>style.visibility</p:attrName>
                                        </p:attrNameLst>
                                      </p:cBhvr>
                                      <p:to>
                                        <p:strVal val="visible"/>
                                      </p:to>
                                    </p:set>
                                    <p:anim calcmode="lin" valueType="num">
                                      <p:cBhvr additive="base">
                                        <p:cTn id="12" dur="500" fill="hold"/>
                                        <p:tgtEl>
                                          <p:spTgt spid="484355"/>
                                        </p:tgtEl>
                                        <p:attrNameLst>
                                          <p:attrName>ppt_x</p:attrName>
                                        </p:attrNameLst>
                                      </p:cBhvr>
                                      <p:tavLst>
                                        <p:tav tm="0">
                                          <p:val>
                                            <p:strVal val="0-#ppt_w/2"/>
                                          </p:val>
                                        </p:tav>
                                        <p:tav tm="100000">
                                          <p:val>
                                            <p:strVal val="#ppt_x"/>
                                          </p:val>
                                        </p:tav>
                                      </p:tavLst>
                                    </p:anim>
                                    <p:anim calcmode="lin" valueType="num">
                                      <p:cBhvr additive="base">
                                        <p:cTn id="13" dur="500" fill="hold"/>
                                        <p:tgtEl>
                                          <p:spTgt spid="484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p:bldP spid="4843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F5807A49-2DFF-4DDA-BFBE-7AC2702947D9}" type="slidenum">
              <a:rPr lang="ko-KR" altLang="en-US" sz="1600" smtClean="0">
                <a:solidFill>
                  <a:schemeClr val="accent2"/>
                </a:solidFill>
                <a:latin typeface="Verdana" pitchFamily="34" charset="0"/>
                <a:ea typeface="Gulim" pitchFamily="34" charset="-127"/>
              </a:rPr>
              <a:pPr/>
              <a:t>9</a:t>
            </a:fld>
            <a:endParaRPr lang="en-US" altLang="ko-KR" sz="1600" smtClean="0">
              <a:solidFill>
                <a:schemeClr val="accent2"/>
              </a:solidFill>
              <a:latin typeface="Verdana" pitchFamily="34" charset="0"/>
              <a:ea typeface="Gulim" pitchFamily="34" charset="-127"/>
            </a:endParaRPr>
          </a:p>
        </p:txBody>
      </p:sp>
      <p:sp>
        <p:nvSpPr>
          <p:cNvPr id="22531" name="Rectangle 2"/>
          <p:cNvSpPr>
            <a:spLocks noGrp="1" noChangeArrowheads="1"/>
          </p:cNvSpPr>
          <p:nvPr>
            <p:ph type="title" idx="4294967295"/>
          </p:nvPr>
        </p:nvSpPr>
        <p:spPr>
          <a:xfrm>
            <a:off x="1833563" y="236538"/>
            <a:ext cx="7107237" cy="677862"/>
          </a:xfrm>
        </p:spPr>
        <p:txBody>
          <a:bodyPr anchor="b"/>
          <a:lstStyle/>
          <a:p>
            <a:pPr eaLnBrk="1" hangingPunct="1"/>
            <a:r>
              <a:rPr lang="zh-CN" altLang="en-US" smtClean="0">
                <a:solidFill>
                  <a:srgbClr val="FFCC00"/>
                </a:solidFill>
                <a:latin typeface="Arial" charset="0"/>
                <a:ea typeface="黑体" pitchFamily="49" charset="-122"/>
              </a:rPr>
              <a:t>运算符的比较</a:t>
            </a:r>
          </a:p>
        </p:txBody>
      </p:sp>
      <p:graphicFrame>
        <p:nvGraphicFramePr>
          <p:cNvPr id="748741" name="Group 197"/>
          <p:cNvGraphicFramePr>
            <a:graphicFrameLocks noGrp="1"/>
          </p:cNvGraphicFramePr>
          <p:nvPr/>
        </p:nvGraphicFramePr>
        <p:xfrm>
          <a:off x="317500" y="1165225"/>
          <a:ext cx="8518525" cy="4759325"/>
        </p:xfrm>
        <a:graphic>
          <a:graphicData uri="http://schemas.openxmlformats.org/drawingml/2006/table">
            <a:tbl>
              <a:tblPr/>
              <a:tblGrid>
                <a:gridCol w="984250"/>
                <a:gridCol w="1828800"/>
                <a:gridCol w="1230313"/>
                <a:gridCol w="1087437"/>
                <a:gridCol w="1638300"/>
                <a:gridCol w="1749425"/>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C</a:t>
                      </a:r>
                      <a:r>
                        <a:rPr kumimoji="0" lang="zh-CN" altLang="en-US" sz="2000" b="1" i="0" u="none" strike="noStrike" cap="none" normalizeH="0" baseline="0" dirty="0" smtClean="0">
                          <a:ln>
                            <a:noFill/>
                          </a:ln>
                          <a:solidFill>
                            <a:srgbClr val="CC3300"/>
                          </a:solidFill>
                          <a:effectLst/>
                          <a:latin typeface="Arial" pitchFamily="34" charset="0"/>
                          <a:ea typeface="楷体_GB2312" pitchFamily="49" charset="-122"/>
                          <a:cs typeface="Arial" pitchFamily="34" charset="0"/>
                        </a:rPr>
                        <a:t>语言</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Verilog HDL</a:t>
                      </a:r>
                      <a:endPar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功能</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C</a:t>
                      </a:r>
                      <a:r>
                        <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语言</a:t>
                      </a: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Verilog HDL</a:t>
                      </a:r>
                      <a:endPar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Arial" pitchFamily="34" charset="0"/>
                          <a:ea typeface="楷体_GB2312" pitchFamily="49" charset="-122"/>
                          <a:cs typeface="Arial" pitchFamily="34" charset="0"/>
                        </a:rPr>
                        <a:t>功能</a:t>
                      </a: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chemeClr val="accent1"/>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加</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&lt;=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小于等于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减</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乘</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不等于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除</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按位取反</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取模</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&amp;</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&amp;</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按位与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逻辑非</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按位或</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&amp;&amp;</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rPr>
                        <a:t>&amp;&amp;</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按位异或</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逻辑或</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&lt;&lt;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&lt;&lt;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楷体_GB2312" pitchFamily="49" charset="-122"/>
                        </a:rPr>
                        <a:t>左移</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大于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&gt;&gt;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&gt;&gt;</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右移</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小于</a:t>
                      </a: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楷体_GB2312" pitchFamily="49" charset="-122"/>
                        </a:rPr>
                        <a:t>?:</a:t>
                      </a: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等同于</a:t>
                      </a: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rPr>
                        <a:t>if-else</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9525" cap="flat" cmpd="sng" algn="ctr">
                      <a:solidFill>
                        <a:srgbClr val="00E4A7"/>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&gt;=</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rPr>
                        <a:t>大于等于</a:t>
                      </a:r>
                    </a:p>
                  </a:txBody>
                  <a:tcPr horzOverflow="overflow">
                    <a:lnL w="12700" cap="flat" cmpd="sng" algn="ctr">
                      <a:solidFill>
                        <a:srgbClr val="B2B2B2"/>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9525" cap="flat" cmpd="sng" algn="ctr">
                      <a:solidFill>
                        <a:srgbClr val="00E4A7"/>
                      </a:solidFill>
                      <a:prstDash val="solid"/>
                      <a:round/>
                      <a:headEnd type="none" w="med" len="med"/>
                      <a:tailEnd type="none" w="med" len="med"/>
                    </a:lnL>
                    <a:lnR w="9525" cap="flat" cmpd="sng" algn="ctr">
                      <a:solidFill>
                        <a:srgbClr val="00E4A7"/>
                      </a:solidFill>
                      <a:prstDash val="solid"/>
                      <a:round/>
                      <a:headEnd type="none" w="med" len="med"/>
                      <a:tailEnd type="none" w="med" len="med"/>
                    </a:lnR>
                    <a:lnT w="9525" cap="flat" cmpd="sng" algn="ctr">
                      <a:solidFill>
                        <a:srgbClr val="00E4A7"/>
                      </a:solidFill>
                      <a:prstDash val="solid"/>
                      <a:round/>
                      <a:headEnd type="none" w="med" len="med"/>
                      <a:tailEnd type="none" w="med" len="med"/>
                    </a:lnT>
                    <a:lnB w="9525" cap="flat" cmpd="sng" algn="ctr">
                      <a:solidFill>
                        <a:srgbClr val="00E4A7"/>
                      </a:solidFill>
                      <a:prstDash val="solid"/>
                      <a:round/>
                      <a:headEnd type="none" w="med" len="med"/>
                      <a:tailEnd type="none" w="med" len="med"/>
                    </a:lnB>
                    <a:lnTlToBr>
                      <a:noFill/>
                    </a:lnTlToBr>
                    <a:lnBlToTr>
                      <a:noFill/>
                    </a:lnBlToTr>
                    <a:solidFill>
                      <a:srgbClr val="FFFFCC"/>
                    </a:solidFill>
                  </a:tcPr>
                </a:tc>
              </a:tr>
            </a:tbl>
          </a:graphicData>
        </a:graphic>
      </p:graphicFrame>
      <p:sp>
        <p:nvSpPr>
          <p:cNvPr id="2228228" name="AutoShape 4"/>
          <p:cNvSpPr>
            <a:spLocks noChangeArrowheads="1"/>
          </p:cNvSpPr>
          <p:nvPr/>
        </p:nvSpPr>
        <p:spPr bwMode="auto">
          <a:xfrm>
            <a:off x="1157288" y="5886450"/>
            <a:ext cx="6972300" cy="636588"/>
          </a:xfrm>
          <a:prstGeom prst="horizontalScroll">
            <a:avLst>
              <a:gd name="adj" fmla="val 12500"/>
            </a:avLst>
          </a:prstGeom>
          <a:solidFill>
            <a:srgbClr val="FFCC66"/>
          </a:solidFill>
          <a:ln w="9525">
            <a:solidFill>
              <a:srgbClr val="FF6600"/>
            </a:solidFill>
            <a:round/>
            <a:headEnd/>
            <a:tailEnd/>
          </a:ln>
        </p:spPr>
        <p:txBody>
          <a:bodyPr anchor="ctr">
            <a:spAutoFit/>
          </a:bodyPr>
          <a:lstStyle/>
          <a:p>
            <a:pPr marL="290513" indent="-290513" algn="ctr" eaLnBrk="1" hangingPunct="1">
              <a:spcAft>
                <a:spcPct val="20000"/>
              </a:spcAft>
              <a:buClr>
                <a:srgbClr val="3333FF"/>
              </a:buClr>
              <a:buFont typeface="Wingdings" pitchFamily="2" charset="2"/>
              <a:buNone/>
            </a:pPr>
            <a:r>
              <a:rPr kumimoji="1" lang="en-US" altLang="zh-CN">
                <a:solidFill>
                  <a:srgbClr val="CC3300"/>
                </a:solidFill>
                <a:latin typeface="Arial" charset="0"/>
                <a:ea typeface="黑体" pitchFamily="49" charset="-122"/>
              </a:rPr>
              <a:t>Verilog HDL</a:t>
            </a:r>
            <a:r>
              <a:rPr kumimoji="1" lang="zh-CN" altLang="en-US">
                <a:solidFill>
                  <a:srgbClr val="CC3300"/>
                </a:solidFill>
                <a:latin typeface="Arial" charset="0"/>
                <a:ea typeface="黑体" pitchFamily="49" charset="-122"/>
              </a:rPr>
              <a:t>与</a:t>
            </a:r>
            <a:r>
              <a:rPr kumimoji="1" lang="en-US" altLang="zh-CN">
                <a:solidFill>
                  <a:srgbClr val="CC3300"/>
                </a:solidFill>
                <a:latin typeface="Arial" charset="0"/>
                <a:ea typeface="黑体" pitchFamily="49" charset="-122"/>
              </a:rPr>
              <a:t>C</a:t>
            </a:r>
            <a:r>
              <a:rPr kumimoji="1" lang="zh-CN" altLang="en-US">
                <a:solidFill>
                  <a:srgbClr val="CC3300"/>
                </a:solidFill>
                <a:latin typeface="Arial" charset="0"/>
                <a:ea typeface="黑体" pitchFamily="49" charset="-122"/>
              </a:rPr>
              <a:t>语言的运算符几乎完全相同！</a:t>
            </a:r>
            <a:endParaRPr kumimoji="1" lang="zh-CN" altLang="en-US">
              <a:solidFill>
                <a:schemeClr val="tx2"/>
              </a:solidFill>
              <a:latin typeface="华文新魏" pitchFamily="2" charset="-122"/>
              <a:ea typeface="华文新魏"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28228"/>
                                        </p:tgtEl>
                                        <p:attrNameLst>
                                          <p:attrName>style.visibility</p:attrName>
                                        </p:attrNameLst>
                                      </p:cBhvr>
                                      <p:to>
                                        <p:strVal val="visible"/>
                                      </p:to>
                                    </p:set>
                                    <p:animEffect transition="in" filter="barn(outVertical)">
                                      <p:cBhvr>
                                        <p:cTn id="7" dur="500"/>
                                        <p:tgtEl>
                                          <p:spTgt spid="222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8228"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388DBAF9-C80E-40E7-A967-BEB7C600A54F}" type="slidenum">
              <a:rPr lang="ko-KR" altLang="en-US" sz="1600" smtClean="0">
                <a:solidFill>
                  <a:schemeClr val="accent2"/>
                </a:solidFill>
                <a:latin typeface="Verdana" pitchFamily="34" charset="0"/>
                <a:ea typeface="Gulim" pitchFamily="34" charset="-127"/>
              </a:rPr>
              <a:pPr/>
              <a:t>90</a:t>
            </a:fld>
            <a:endParaRPr lang="en-US" altLang="ko-KR" sz="1600" smtClean="0">
              <a:solidFill>
                <a:schemeClr val="accent2"/>
              </a:solidFill>
              <a:latin typeface="Verdana" pitchFamily="34" charset="0"/>
              <a:ea typeface="Gulim" pitchFamily="34" charset="-127"/>
            </a:endParaRPr>
          </a:p>
        </p:txBody>
      </p:sp>
      <p:sp>
        <p:nvSpPr>
          <p:cNvPr id="486402" name="Rectangle 2"/>
          <p:cNvSpPr>
            <a:spLocks noGrp="1" noChangeArrowheads="1"/>
          </p:cNvSpPr>
          <p:nvPr>
            <p:ph type="title"/>
          </p:nvPr>
        </p:nvSpPr>
        <p:spPr>
          <a:xfrm>
            <a:off x="1695450" y="225425"/>
            <a:ext cx="7772400" cy="677863"/>
          </a:xfrm>
        </p:spPr>
        <p:txBody>
          <a:bodyPr/>
          <a:lstStyle/>
          <a:p>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a:t>
            </a:r>
          </a:p>
        </p:txBody>
      </p:sp>
      <p:sp>
        <p:nvSpPr>
          <p:cNvPr id="100356" name="Rectangle 3"/>
          <p:cNvSpPr>
            <a:spLocks noGrp="1" noChangeArrowheads="1"/>
          </p:cNvSpPr>
          <p:nvPr>
            <p:ph type="body" idx="1"/>
          </p:nvPr>
        </p:nvSpPr>
        <p:spPr>
          <a:xfrm>
            <a:off x="327025" y="1339850"/>
            <a:ext cx="8816975" cy="503238"/>
          </a:xfrm>
        </p:spPr>
        <p:txBody>
          <a:bodyPr/>
          <a:lstStyle/>
          <a:p>
            <a:pPr marL="457200" indent="-457200" algn="just">
              <a:lnSpc>
                <a:spcPct val="110000"/>
              </a:lnSpc>
              <a:buFont typeface="Wingdings" pitchFamily="2" charset="2"/>
              <a:buNone/>
            </a:pPr>
            <a:r>
              <a:rPr lang="zh-CN" altLang="en-US" sz="2200" smtClean="0">
                <a:solidFill>
                  <a:srgbClr val="FF0000"/>
                </a:solidFill>
                <a:latin typeface="Arial" charset="0"/>
                <a:ea typeface="宋体" charset="-122"/>
              </a:rPr>
              <a:t>功能</a:t>
            </a:r>
            <a:r>
              <a:rPr lang="zh-CN" altLang="en-US" sz="2200" smtClean="0">
                <a:latin typeface="Arial" charset="0"/>
                <a:ea typeface="宋体" charset="-122"/>
              </a:rPr>
              <a:t>：一般用途的循环语句，允许一条或更多的语句被重复地执行。</a:t>
            </a:r>
          </a:p>
        </p:txBody>
      </p:sp>
      <p:sp>
        <p:nvSpPr>
          <p:cNvPr id="486404" name="Text Box 4"/>
          <p:cNvSpPr txBox="1">
            <a:spLocks noChangeArrowheads="1"/>
          </p:cNvSpPr>
          <p:nvPr/>
        </p:nvSpPr>
        <p:spPr bwMode="auto">
          <a:xfrm>
            <a:off x="2646363" y="1952625"/>
            <a:ext cx="5105400" cy="436563"/>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for</a:t>
            </a:r>
            <a:r>
              <a:rPr lang="en-US" altLang="zh-CN" sz="2000">
                <a:latin typeface="Arial" charset="0"/>
              </a:rPr>
              <a:t> </a:t>
            </a:r>
            <a:r>
              <a:rPr lang="zh-CN" altLang="en-US" sz="2000">
                <a:latin typeface="Arial" charset="0"/>
              </a:rPr>
              <a:t> </a:t>
            </a:r>
            <a:r>
              <a:rPr lang="en-US" altLang="zh-CN" sz="2000">
                <a:latin typeface="Arial" charset="0"/>
              </a:rPr>
              <a:t>(</a:t>
            </a:r>
            <a:r>
              <a:rPr lang="zh-CN" altLang="en-US" sz="2000">
                <a:latin typeface="Arial" charset="0"/>
              </a:rPr>
              <a:t>表达式</a:t>
            </a:r>
            <a:r>
              <a:rPr lang="en-US" altLang="zh-CN" sz="2000">
                <a:latin typeface="Arial" charset="0"/>
              </a:rPr>
              <a:t>1;</a:t>
            </a:r>
            <a:r>
              <a:rPr lang="zh-CN" altLang="en-US" sz="2000">
                <a:latin typeface="Arial" charset="0"/>
              </a:rPr>
              <a:t>表达式</a:t>
            </a:r>
            <a:r>
              <a:rPr lang="en-US" altLang="zh-CN" sz="2000">
                <a:latin typeface="Arial" charset="0"/>
              </a:rPr>
              <a:t>2;</a:t>
            </a:r>
            <a:r>
              <a:rPr lang="zh-CN" altLang="en-US" sz="2000">
                <a:latin typeface="Arial" charset="0"/>
              </a:rPr>
              <a:t>表达式</a:t>
            </a:r>
            <a:r>
              <a:rPr lang="en-US" altLang="zh-CN" sz="2000">
                <a:latin typeface="Arial" charset="0"/>
              </a:rPr>
              <a:t>3) </a:t>
            </a:r>
            <a:r>
              <a:rPr lang="zh-CN" altLang="en-US" sz="2000">
                <a:latin typeface="Arial" charset="0"/>
              </a:rPr>
              <a:t>语句</a:t>
            </a:r>
          </a:p>
        </p:txBody>
      </p:sp>
      <p:sp>
        <p:nvSpPr>
          <p:cNvPr id="486405" name="Text Box 5"/>
          <p:cNvSpPr txBox="1">
            <a:spLocks noChangeArrowheads="1"/>
          </p:cNvSpPr>
          <p:nvPr/>
        </p:nvSpPr>
        <p:spPr bwMode="auto">
          <a:xfrm>
            <a:off x="2646363" y="2573338"/>
            <a:ext cx="5791200" cy="1106487"/>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for</a:t>
            </a:r>
            <a:r>
              <a:rPr lang="zh-CN" altLang="en-US" sz="2000">
                <a:latin typeface="Arial" charset="0"/>
              </a:rPr>
              <a:t> </a:t>
            </a:r>
            <a:r>
              <a:rPr lang="en-US" altLang="zh-CN" sz="2000">
                <a:latin typeface="Arial" charset="0"/>
              </a:rPr>
              <a:t>(</a:t>
            </a:r>
            <a:r>
              <a:rPr lang="zh-CN" altLang="en-US" sz="2000">
                <a:latin typeface="Arial" charset="0"/>
              </a:rPr>
              <a:t>循环指针 </a:t>
            </a:r>
            <a:r>
              <a:rPr lang="en-US" altLang="zh-CN" sz="2000">
                <a:latin typeface="Arial" charset="0"/>
              </a:rPr>
              <a:t>= </a:t>
            </a:r>
            <a:r>
              <a:rPr lang="zh-CN" altLang="en-US" sz="2000">
                <a:latin typeface="Arial" charset="0"/>
              </a:rPr>
              <a:t>初值</a:t>
            </a:r>
            <a:r>
              <a:rPr lang="en-US" altLang="zh-CN" sz="2000">
                <a:latin typeface="Arial" charset="0"/>
              </a:rPr>
              <a:t>; </a:t>
            </a:r>
            <a:r>
              <a:rPr lang="zh-CN" altLang="en-US" sz="2000">
                <a:latin typeface="Arial" charset="0"/>
              </a:rPr>
              <a:t>循环指针 </a:t>
            </a:r>
            <a:r>
              <a:rPr lang="en-US" altLang="zh-CN" sz="2000">
                <a:latin typeface="Arial" charset="0"/>
              </a:rPr>
              <a:t>&lt; </a:t>
            </a:r>
            <a:r>
              <a:rPr lang="zh-CN" altLang="en-US" sz="2000">
                <a:latin typeface="Arial" charset="0"/>
              </a:rPr>
              <a:t>终值</a:t>
            </a:r>
            <a:r>
              <a:rPr lang="en-US" altLang="zh-CN" sz="2000">
                <a:latin typeface="Arial" charset="0"/>
              </a:rPr>
              <a:t>; </a:t>
            </a:r>
            <a:r>
              <a:rPr lang="zh-CN" altLang="en-US" sz="2000">
                <a:latin typeface="Arial" charset="0"/>
              </a:rPr>
              <a:t>循环指针 </a:t>
            </a:r>
            <a:r>
              <a:rPr lang="en-US" altLang="zh-CN" sz="2000">
                <a:latin typeface="Arial" charset="0"/>
              </a:rPr>
              <a:t>= </a:t>
            </a:r>
            <a:r>
              <a:rPr lang="zh-CN" altLang="en-US" sz="2000">
                <a:latin typeface="Arial" charset="0"/>
              </a:rPr>
              <a:t>循环指针 </a:t>
            </a:r>
            <a:r>
              <a:rPr lang="en-US" altLang="zh-CN" sz="2000">
                <a:latin typeface="Arial" charset="0"/>
              </a:rPr>
              <a:t>+ </a:t>
            </a:r>
            <a:r>
              <a:rPr lang="zh-CN" altLang="en-US" sz="2000">
                <a:latin typeface="Arial" charset="0"/>
              </a:rPr>
              <a:t>步长值</a:t>
            </a:r>
            <a:r>
              <a:rPr lang="en-US" altLang="zh-CN" sz="2000">
                <a:latin typeface="Arial" charset="0"/>
              </a:rPr>
              <a:t>)</a:t>
            </a:r>
          </a:p>
          <a:p>
            <a:pPr>
              <a:spcBef>
                <a:spcPct val="0"/>
              </a:spcBef>
              <a:buClrTx/>
              <a:buFontTx/>
              <a:buNone/>
            </a:pPr>
            <a:r>
              <a:rPr lang="zh-CN" altLang="en-US" sz="2000">
                <a:latin typeface="Arial" charset="0"/>
              </a:rPr>
              <a:t>    </a:t>
            </a:r>
            <a:r>
              <a:rPr lang="en-US" altLang="zh-CN" sz="2000">
                <a:latin typeface="Arial" charset="0"/>
              </a:rPr>
              <a:t>begin  </a:t>
            </a:r>
            <a:r>
              <a:rPr lang="zh-CN" altLang="en-US" sz="2000">
                <a:latin typeface="Arial" charset="0"/>
              </a:rPr>
              <a:t>执行语句</a:t>
            </a:r>
            <a:r>
              <a:rPr lang="en-US" altLang="zh-CN" sz="2000">
                <a:latin typeface="Arial" charset="0"/>
              </a:rPr>
              <a:t>;  end</a:t>
            </a:r>
          </a:p>
        </p:txBody>
      </p:sp>
      <p:sp>
        <p:nvSpPr>
          <p:cNvPr id="486406" name="AutoShape 6"/>
          <p:cNvSpPr>
            <a:spLocks noChangeArrowheads="1"/>
          </p:cNvSpPr>
          <p:nvPr/>
        </p:nvSpPr>
        <p:spPr bwMode="auto">
          <a:xfrm>
            <a:off x="6402388" y="3760788"/>
            <a:ext cx="1371600" cy="457200"/>
          </a:xfrm>
          <a:prstGeom prst="wedgeRoundRectCallout">
            <a:avLst>
              <a:gd name="adj1" fmla="val -59144"/>
              <a:gd name="adj2" fmla="val -84375"/>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solidFill>
                  <a:srgbClr val="FF0066"/>
                </a:solidFill>
                <a:latin typeface="楷体_GB2312" pitchFamily="49" charset="-122"/>
                <a:ea typeface="楷体_GB2312" pitchFamily="49" charset="-122"/>
              </a:rPr>
              <a:t>两</a:t>
            </a:r>
            <a:r>
              <a:rPr lang="zh-CN" altLang="en-US" sz="2000">
                <a:latin typeface="楷体_GB2312" pitchFamily="49" charset="-122"/>
                <a:ea typeface="楷体_GB2312" pitchFamily="49" charset="-122"/>
              </a:rPr>
              <a:t>条语句</a:t>
            </a:r>
            <a:endParaRPr kumimoji="1" lang="zh-CN" altLang="en-US" sz="2000">
              <a:latin typeface="楷体_GB2312" pitchFamily="49" charset="-122"/>
              <a:ea typeface="楷体_GB2312" pitchFamily="49" charset="-122"/>
            </a:endParaRPr>
          </a:p>
        </p:txBody>
      </p:sp>
      <p:sp>
        <p:nvSpPr>
          <p:cNvPr id="486407" name="Text Box 7"/>
          <p:cNvSpPr txBox="1">
            <a:spLocks noChangeArrowheads="1"/>
          </p:cNvSpPr>
          <p:nvPr/>
        </p:nvSpPr>
        <p:spPr bwMode="auto">
          <a:xfrm>
            <a:off x="652463" y="1974850"/>
            <a:ext cx="1631950" cy="457200"/>
          </a:xfrm>
          <a:prstGeom prst="rect">
            <a:avLst/>
          </a:prstGeom>
          <a:noFill/>
          <a:ln w="9525">
            <a:noFill/>
            <a:miter lim="800000"/>
            <a:headEnd/>
            <a:tailEnd/>
          </a:ln>
          <a:effectLst/>
        </p:spPr>
        <p:txBody>
          <a:bodyPr anchor="b">
            <a:spAutoFit/>
          </a:bodyPr>
          <a:lstStyle/>
          <a:p>
            <a:pPr marL="280988" indent="-280988" algn="l" eaLnBrk="1" hangingPunct="1">
              <a:lnSpc>
                <a:spcPct val="100000"/>
              </a:lnSpc>
              <a:spcBef>
                <a:spcPct val="50000"/>
              </a:spcBef>
              <a:buClr>
                <a:srgbClr val="3333FF"/>
              </a:buClr>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一般形式</a:t>
            </a:r>
          </a:p>
        </p:txBody>
      </p:sp>
      <p:sp>
        <p:nvSpPr>
          <p:cNvPr id="486408" name="Text Box 8"/>
          <p:cNvSpPr txBox="1">
            <a:spLocks noChangeArrowheads="1"/>
          </p:cNvSpPr>
          <p:nvPr/>
        </p:nvSpPr>
        <p:spPr bwMode="auto">
          <a:xfrm>
            <a:off x="327025" y="2992438"/>
            <a:ext cx="2198688" cy="457200"/>
          </a:xfrm>
          <a:prstGeom prst="rect">
            <a:avLst/>
          </a:prstGeom>
          <a:noFill/>
          <a:ln w="9525">
            <a:noFill/>
            <a:miter lim="800000"/>
            <a:headEnd/>
            <a:tailEnd/>
          </a:ln>
          <a:effectLst/>
        </p:spPr>
        <p:txBody>
          <a:bodyPr anchor="b">
            <a:spAutoFit/>
          </a:bodyPr>
          <a:lstStyle/>
          <a:p>
            <a:pPr marL="280988" indent="-280988" algn="l" eaLnBrk="1" hangingPunct="1">
              <a:lnSpc>
                <a:spcPct val="100000"/>
              </a:lnSpc>
              <a:spcBef>
                <a:spcPct val="50000"/>
              </a:spcBef>
              <a:buClr>
                <a:srgbClr val="3333FF"/>
              </a:buClr>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简单应用形式</a:t>
            </a:r>
          </a:p>
        </p:txBody>
      </p:sp>
      <p:sp>
        <p:nvSpPr>
          <p:cNvPr id="486409" name="Rectangle 9"/>
          <p:cNvSpPr>
            <a:spLocks noChangeArrowheads="1"/>
          </p:cNvSpPr>
          <p:nvPr/>
        </p:nvSpPr>
        <p:spPr bwMode="auto">
          <a:xfrm>
            <a:off x="228600" y="4616450"/>
            <a:ext cx="8736013"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buClr>
                <a:schemeClr val="bg2"/>
              </a:buClr>
              <a:buSzPct val="80000"/>
              <a:buFont typeface="Wingdings" pitchFamily="2" charset="2"/>
              <a:buNone/>
            </a:pPr>
            <a:r>
              <a:rPr lang="zh-CN" altLang="en-US" sz="2200">
                <a:solidFill>
                  <a:srgbClr val="FF0000"/>
                </a:solidFill>
                <a:latin typeface="Arial" charset="0"/>
              </a:rPr>
              <a:t>规则</a:t>
            </a:r>
            <a:r>
              <a:rPr lang="zh-CN" altLang="en-US" sz="2200">
                <a:latin typeface="Arial" charset="0"/>
              </a:rPr>
              <a:t>：当</a:t>
            </a:r>
            <a:r>
              <a:rPr lang="en-US" altLang="zh-CN" sz="2200">
                <a:latin typeface="Arial" charset="0"/>
              </a:rPr>
              <a:t>for</a:t>
            </a:r>
            <a:r>
              <a:rPr lang="zh-CN" altLang="en-US" sz="2200">
                <a:latin typeface="Arial" charset="0"/>
              </a:rPr>
              <a:t>循环开始执行时，循环变量已赋予初值。在每一次循环执行之前（包括第一次），都必须检查表达式</a:t>
            </a:r>
            <a:r>
              <a:rPr lang="en-US" altLang="zh-CN" sz="2200">
                <a:latin typeface="Arial" charset="0"/>
              </a:rPr>
              <a:t>2</a:t>
            </a:r>
            <a:r>
              <a:rPr lang="zh-CN" altLang="en-US" sz="2200">
                <a:latin typeface="Arial" charset="0"/>
              </a:rPr>
              <a:t>（循环执行条件），若它为假（</a:t>
            </a:r>
            <a:r>
              <a:rPr lang="en-US" altLang="zh-CN" sz="2200">
                <a:latin typeface="Arial" charset="0"/>
              </a:rPr>
              <a:t>0</a:t>
            </a:r>
            <a:r>
              <a:rPr lang="zh-CN" altLang="en-US" sz="2200">
                <a:latin typeface="Arial" charset="0"/>
              </a:rPr>
              <a:t>、</a:t>
            </a:r>
            <a:r>
              <a:rPr lang="en-US" altLang="zh-CN" sz="2200">
                <a:latin typeface="Arial" charset="0"/>
              </a:rPr>
              <a:t>x</a:t>
            </a:r>
            <a:r>
              <a:rPr lang="zh-CN" altLang="en-US" sz="2200">
                <a:latin typeface="Arial" charset="0"/>
              </a:rPr>
              <a:t>或</a:t>
            </a:r>
            <a:r>
              <a:rPr lang="en-US" altLang="zh-CN" sz="2200">
                <a:latin typeface="Arial" charset="0"/>
              </a:rPr>
              <a:t>z</a:t>
            </a:r>
            <a:r>
              <a:rPr lang="zh-CN" altLang="en-US" sz="2200">
                <a:latin typeface="Arial" charset="0"/>
              </a:rPr>
              <a:t>），则立刻退出循环。而在每一次循环执行之后，都要使循环变量增值。</a:t>
            </a:r>
          </a:p>
        </p:txBody>
      </p:sp>
      <p:sp>
        <p:nvSpPr>
          <p:cNvPr id="486410" name="Text Box 10"/>
          <p:cNvSpPr txBox="1">
            <a:spLocks noChangeArrowheads="1"/>
          </p:cNvSpPr>
          <p:nvPr/>
        </p:nvSpPr>
        <p:spPr bwMode="auto">
          <a:xfrm>
            <a:off x="631825" y="3863975"/>
            <a:ext cx="3886200" cy="457200"/>
          </a:xfrm>
          <a:prstGeom prst="rect">
            <a:avLst/>
          </a:prstGeom>
          <a:solidFill>
            <a:srgbClr val="FFCC99"/>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en-US" altLang="zh-CN">
                <a:latin typeface="Arial" charset="0"/>
                <a:ea typeface="楷体_GB2312" pitchFamily="49" charset="-122"/>
              </a:rPr>
              <a:t>for</a:t>
            </a:r>
            <a:r>
              <a:rPr lang="zh-CN" altLang="en-US">
                <a:latin typeface="Arial" charset="0"/>
                <a:ea typeface="楷体_GB2312" pitchFamily="49" charset="-122"/>
              </a:rPr>
              <a:t>语句比</a:t>
            </a:r>
            <a:r>
              <a:rPr lang="en-US" altLang="zh-CN">
                <a:latin typeface="Arial" charset="0"/>
                <a:ea typeface="楷体_GB2312" pitchFamily="49" charset="-122"/>
              </a:rPr>
              <a:t>while</a:t>
            </a:r>
            <a:r>
              <a:rPr lang="zh-CN" altLang="en-US">
                <a:latin typeface="Arial" charset="0"/>
                <a:ea typeface="楷体_GB2312" pitchFamily="49" charset="-122"/>
              </a:rPr>
              <a:t>语句简洁！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86402"/>
                                        </p:tgtEl>
                                        <p:attrNameLst>
                                          <p:attrName>style.visibility</p:attrName>
                                        </p:attrNameLst>
                                      </p:cBhvr>
                                      <p:to>
                                        <p:strVal val="visible"/>
                                      </p:to>
                                    </p:set>
                                    <p:anim calcmode="lin" valueType="num">
                                      <p:cBhvr additive="base">
                                        <p:cTn id="7" dur="500" fill="hold"/>
                                        <p:tgtEl>
                                          <p:spTgt spid="486402"/>
                                        </p:tgtEl>
                                        <p:attrNameLst>
                                          <p:attrName>ppt_x</p:attrName>
                                        </p:attrNameLst>
                                      </p:cBhvr>
                                      <p:tavLst>
                                        <p:tav tm="0">
                                          <p:val>
                                            <p:strVal val="#ppt_x"/>
                                          </p:val>
                                        </p:tav>
                                        <p:tav tm="100000">
                                          <p:val>
                                            <p:strVal val="#ppt_x"/>
                                          </p:val>
                                        </p:tav>
                                      </p:tavLst>
                                    </p:anim>
                                    <p:anim calcmode="lin" valueType="num">
                                      <p:cBhvr additive="base">
                                        <p:cTn id="8" dur="500" fill="hold"/>
                                        <p:tgtEl>
                                          <p:spTgt spid="4864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86407"/>
                                        </p:tgtEl>
                                        <p:attrNameLst>
                                          <p:attrName>style.visibility</p:attrName>
                                        </p:attrNameLst>
                                      </p:cBhvr>
                                      <p:to>
                                        <p:strVal val="visible"/>
                                      </p:to>
                                    </p:set>
                                    <p:animEffect transition="in" filter="dissolve">
                                      <p:cBhvr>
                                        <p:cTn id="13" dur="500"/>
                                        <p:tgtEl>
                                          <p:spTgt spid="486407"/>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6408"/>
                                        </p:tgtEl>
                                        <p:attrNameLst>
                                          <p:attrName>style.visibility</p:attrName>
                                        </p:attrNameLst>
                                      </p:cBhvr>
                                      <p:to>
                                        <p:strVal val="visible"/>
                                      </p:to>
                                    </p:set>
                                    <p:animEffect transition="in" filter="dissolve">
                                      <p:cBhvr>
                                        <p:cTn id="22" dur="500"/>
                                        <p:tgtEl>
                                          <p:spTgt spid="48640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86405"/>
                                        </p:tgtEl>
                                        <p:attrNameLst>
                                          <p:attrName>style.visibility</p:attrName>
                                        </p:attrNameLst>
                                      </p:cBhvr>
                                      <p:to>
                                        <p:strVal val="visible"/>
                                      </p:to>
                                    </p:set>
                                    <p:animEffect transition="in" filter="wipe(left)">
                                      <p:cBhvr>
                                        <p:cTn id="26" dur="500"/>
                                        <p:tgtEl>
                                          <p:spTgt spid="4864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86406"/>
                                        </p:tgtEl>
                                        <p:attrNameLst>
                                          <p:attrName>style.visibility</p:attrName>
                                        </p:attrNameLst>
                                      </p:cBhvr>
                                      <p:to>
                                        <p:strVal val="visible"/>
                                      </p:to>
                                    </p:set>
                                    <p:animEffect transition="in" filter="dissolve">
                                      <p:cBhvr>
                                        <p:cTn id="31" dur="500"/>
                                        <p:tgtEl>
                                          <p:spTgt spid="4864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86410"/>
                                        </p:tgtEl>
                                        <p:attrNameLst>
                                          <p:attrName>style.visibility</p:attrName>
                                        </p:attrNameLst>
                                      </p:cBhvr>
                                      <p:to>
                                        <p:strVal val="visible"/>
                                      </p:to>
                                    </p:set>
                                    <p:anim calcmode="lin" valueType="num">
                                      <p:cBhvr>
                                        <p:cTn id="36" dur="500" fill="hold"/>
                                        <p:tgtEl>
                                          <p:spTgt spid="486410"/>
                                        </p:tgtEl>
                                        <p:attrNameLst>
                                          <p:attrName>ppt_w</p:attrName>
                                        </p:attrNameLst>
                                      </p:cBhvr>
                                      <p:tavLst>
                                        <p:tav tm="0">
                                          <p:val>
                                            <p:fltVal val="0"/>
                                          </p:val>
                                        </p:tav>
                                        <p:tav tm="100000">
                                          <p:val>
                                            <p:strVal val="#ppt_w"/>
                                          </p:val>
                                        </p:tav>
                                      </p:tavLst>
                                    </p:anim>
                                    <p:anim calcmode="lin" valueType="num">
                                      <p:cBhvr>
                                        <p:cTn id="37" dur="500" fill="hold"/>
                                        <p:tgtEl>
                                          <p:spTgt spid="486410"/>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6409"/>
                                        </p:tgtEl>
                                        <p:attrNameLst>
                                          <p:attrName>style.visibility</p:attrName>
                                        </p:attrNameLst>
                                      </p:cBhvr>
                                      <p:to>
                                        <p:strVal val="visible"/>
                                      </p:to>
                                    </p:set>
                                    <p:anim calcmode="lin" valueType="num">
                                      <p:cBhvr additive="base">
                                        <p:cTn id="42" dur="500" fill="hold"/>
                                        <p:tgtEl>
                                          <p:spTgt spid="486409"/>
                                        </p:tgtEl>
                                        <p:attrNameLst>
                                          <p:attrName>ppt_x</p:attrName>
                                        </p:attrNameLst>
                                      </p:cBhvr>
                                      <p:tavLst>
                                        <p:tav tm="0">
                                          <p:val>
                                            <p:strVal val="#ppt_x"/>
                                          </p:val>
                                        </p:tav>
                                        <p:tav tm="100000">
                                          <p:val>
                                            <p:strVal val="#ppt_x"/>
                                          </p:val>
                                        </p:tav>
                                      </p:tavLst>
                                    </p:anim>
                                    <p:anim calcmode="lin" valueType="num">
                                      <p:cBhvr additive="base">
                                        <p:cTn id="43" dur="500" fill="hold"/>
                                        <p:tgtEl>
                                          <p:spTgt spid="4864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4" grpId="0" animBg="1"/>
      <p:bldP spid="486405" grpId="0" animBg="1"/>
      <p:bldP spid="486406" grpId="0" animBg="1"/>
      <p:bldP spid="486407" grpId="0" autoUpdateAnimBg="0"/>
      <p:bldP spid="486408" grpId="0" autoUpdateAnimBg="0"/>
      <p:bldP spid="486409" grpId="0"/>
      <p:bldP spid="486410"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8FE4649F-40D2-4473-A4EE-D9C5DDF8FA2E}" type="slidenum">
              <a:rPr lang="ko-KR" altLang="en-US" sz="1600" smtClean="0">
                <a:solidFill>
                  <a:schemeClr val="accent2"/>
                </a:solidFill>
                <a:latin typeface="Verdana" pitchFamily="34" charset="0"/>
                <a:ea typeface="Gulim" pitchFamily="34" charset="-127"/>
              </a:rPr>
              <a:pPr/>
              <a:t>91</a:t>
            </a:fld>
            <a:endParaRPr lang="en-US" altLang="ko-KR" sz="1600" smtClean="0">
              <a:solidFill>
                <a:schemeClr val="accent2"/>
              </a:solidFill>
              <a:latin typeface="Verdana" pitchFamily="34" charset="0"/>
              <a:ea typeface="Gulim" pitchFamily="34" charset="-127"/>
            </a:endParaRPr>
          </a:p>
        </p:txBody>
      </p:sp>
      <p:sp>
        <p:nvSpPr>
          <p:cNvPr id="101379" name="Rectangle 2"/>
          <p:cNvSpPr>
            <a:spLocks noGrp="1" noChangeArrowheads="1"/>
          </p:cNvSpPr>
          <p:nvPr>
            <p:ph type="title"/>
          </p:nvPr>
        </p:nvSpPr>
        <p:spPr>
          <a:xfrm>
            <a:off x="1728788" y="225425"/>
            <a:ext cx="7772400" cy="677863"/>
          </a:xfrm>
        </p:spPr>
        <p:txBody>
          <a:bodyPr/>
          <a:lstStyle/>
          <a:p>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语句举例</a:t>
            </a:r>
          </a:p>
        </p:txBody>
      </p:sp>
      <p:sp>
        <p:nvSpPr>
          <p:cNvPr id="490499" name="Rectangle 3"/>
          <p:cNvSpPr>
            <a:spLocks noGrp="1" noChangeArrowheads="1"/>
          </p:cNvSpPr>
          <p:nvPr>
            <p:ph type="body" idx="1"/>
          </p:nvPr>
        </p:nvSpPr>
        <p:spPr>
          <a:xfrm>
            <a:off x="354013" y="1096963"/>
            <a:ext cx="8510587" cy="466725"/>
          </a:xfrm>
        </p:spPr>
        <p:txBody>
          <a:bodyPr/>
          <a:lstStyle/>
          <a:p>
            <a:pPr marL="377825" lvl="1" indent="-182563">
              <a:lnSpc>
                <a:spcPct val="105000"/>
              </a:lnSpc>
              <a:spcBef>
                <a:spcPct val="5000"/>
              </a:spcBef>
              <a:buFont typeface="Wingdings" pitchFamily="2" charset="2"/>
              <a:buNone/>
            </a:pPr>
            <a:r>
              <a:rPr lang="en-US" altLang="zh-CN" sz="2000" smtClean="0">
                <a:solidFill>
                  <a:srgbClr val="FF0066"/>
                </a:solidFill>
                <a:latin typeface="Arial" charset="0"/>
                <a:ea typeface="宋体" charset="-122"/>
              </a:rPr>
              <a:t>【</a:t>
            </a:r>
            <a:r>
              <a:rPr lang="zh-CN" altLang="en-US" sz="2000" smtClean="0">
                <a:solidFill>
                  <a:srgbClr val="FF0066"/>
                </a:solidFill>
                <a:latin typeface="Arial" charset="0"/>
                <a:ea typeface="宋体" charset="-122"/>
              </a:rPr>
              <a:t>例</a:t>
            </a:r>
            <a:r>
              <a:rPr kumimoji="1" lang="en-US" altLang="zh-CN" sz="2000" smtClean="0">
                <a:solidFill>
                  <a:srgbClr val="FF0066"/>
                </a:solidFill>
                <a:latin typeface="Arial" charset="0"/>
                <a:ea typeface="宋体" charset="-122"/>
              </a:rPr>
              <a:t>2.34</a:t>
            </a:r>
            <a:r>
              <a:rPr lang="en-US" altLang="zh-CN" sz="2000" smtClean="0">
                <a:solidFill>
                  <a:srgbClr val="FF0066"/>
                </a:solidFill>
                <a:latin typeface="Arial" charset="0"/>
                <a:ea typeface="宋体" charset="-122"/>
              </a:rPr>
              <a:t>】</a:t>
            </a:r>
            <a:r>
              <a:rPr lang="zh-CN" altLang="en-US" sz="2000" smtClean="0">
                <a:latin typeface="Arial" charset="0"/>
                <a:ea typeface="宋体" charset="-122"/>
              </a:rPr>
              <a:t>用</a:t>
            </a:r>
            <a:r>
              <a:rPr lang="en-US" altLang="zh-CN" sz="2000" smtClean="0">
                <a:latin typeface="Arial" charset="0"/>
                <a:ea typeface="宋体" charset="-122"/>
              </a:rPr>
              <a:t>for</a:t>
            </a:r>
            <a:r>
              <a:rPr lang="zh-CN" altLang="en-US" sz="2000" smtClean="0">
                <a:latin typeface="Arial" charset="0"/>
                <a:ea typeface="宋体" charset="-122"/>
              </a:rPr>
              <a:t>语句描述的</a:t>
            </a:r>
            <a:r>
              <a:rPr lang="en-US" altLang="zh-CN" sz="2000" smtClean="0">
                <a:latin typeface="Arial" charset="0"/>
                <a:ea typeface="宋体" charset="-122"/>
              </a:rPr>
              <a:t>7</a:t>
            </a:r>
            <a:r>
              <a:rPr lang="zh-CN" altLang="en-US" sz="2000" smtClean="0">
                <a:latin typeface="Arial" charset="0"/>
                <a:ea typeface="宋体" charset="-122"/>
              </a:rPr>
              <a:t>人投票表决器：若超过</a:t>
            </a:r>
            <a:r>
              <a:rPr lang="en-US" altLang="zh-CN" sz="2000" smtClean="0">
                <a:latin typeface="Arial" charset="0"/>
                <a:ea typeface="宋体" charset="-122"/>
              </a:rPr>
              <a:t>4</a:t>
            </a:r>
            <a:r>
              <a:rPr lang="zh-CN" altLang="en-US" sz="2000" smtClean="0">
                <a:latin typeface="Arial" charset="0"/>
                <a:ea typeface="宋体" charset="-122"/>
              </a:rPr>
              <a:t>人（含</a:t>
            </a:r>
            <a:r>
              <a:rPr lang="en-US" altLang="zh-CN" sz="2000" smtClean="0">
                <a:latin typeface="Arial" charset="0"/>
                <a:ea typeface="宋体" charset="-122"/>
              </a:rPr>
              <a:t>4</a:t>
            </a:r>
            <a:r>
              <a:rPr lang="zh-CN" altLang="en-US" sz="2000" smtClean="0">
                <a:latin typeface="Arial" charset="0"/>
                <a:ea typeface="宋体" charset="-122"/>
              </a:rPr>
              <a:t>人）投赞成票，则表决通过。</a:t>
            </a:r>
          </a:p>
        </p:txBody>
      </p:sp>
      <p:sp>
        <p:nvSpPr>
          <p:cNvPr id="490500" name="Text Box 4"/>
          <p:cNvSpPr txBox="1">
            <a:spLocks noChangeArrowheads="1"/>
          </p:cNvSpPr>
          <p:nvPr/>
        </p:nvSpPr>
        <p:spPr bwMode="auto">
          <a:xfrm>
            <a:off x="323850" y="1881188"/>
            <a:ext cx="8510588" cy="4224337"/>
          </a:xfrm>
          <a:prstGeom prst="rect">
            <a:avLst/>
          </a:prstGeom>
          <a:solidFill>
            <a:srgbClr val="ADD6FF"/>
          </a:solidFill>
          <a:ln w="12700">
            <a:solidFill>
              <a:schemeClr val="tx1"/>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eaLnBrk="1" hangingPunct="1">
              <a:lnSpc>
                <a:spcPct val="90000"/>
              </a:lnSpc>
              <a:buClr>
                <a:srgbClr val="3333FF"/>
              </a:buClr>
              <a:buFont typeface="Wingdings" pitchFamily="2" charset="2"/>
              <a:buNone/>
            </a:pPr>
            <a:r>
              <a:rPr lang="en-US" altLang="zh-CN" sz="2000">
                <a:latin typeface="Arial" charset="0"/>
              </a:rPr>
              <a:t>module  vote7 ( pass,vote ); 	</a:t>
            </a:r>
          </a:p>
          <a:p>
            <a:pPr>
              <a:lnSpc>
                <a:spcPct val="90000"/>
              </a:lnSpc>
              <a:spcBef>
                <a:spcPct val="0"/>
              </a:spcBef>
              <a:buClrTx/>
              <a:buFontTx/>
              <a:buNone/>
            </a:pPr>
            <a:r>
              <a:rPr lang="en-US" altLang="zh-CN" sz="2000">
                <a:latin typeface="Arial" charset="0"/>
              </a:rPr>
              <a:t>      output pass;	</a:t>
            </a:r>
          </a:p>
          <a:p>
            <a:pPr>
              <a:lnSpc>
                <a:spcPct val="90000"/>
              </a:lnSpc>
              <a:spcBef>
                <a:spcPct val="0"/>
              </a:spcBef>
              <a:buClrTx/>
              <a:buFontTx/>
              <a:buNone/>
            </a:pPr>
            <a:r>
              <a:rPr lang="en-US" altLang="zh-CN" sz="2000">
                <a:latin typeface="Arial" charset="0"/>
              </a:rPr>
              <a:t>      input [6:0] vote; 				</a:t>
            </a:r>
          </a:p>
          <a:p>
            <a:pPr>
              <a:lnSpc>
                <a:spcPct val="90000"/>
              </a:lnSpc>
              <a:spcBef>
                <a:spcPct val="0"/>
              </a:spcBef>
              <a:buClrTx/>
              <a:buFontTx/>
              <a:buNone/>
            </a:pPr>
            <a:r>
              <a:rPr lang="en-US" altLang="zh-CN" sz="2000">
                <a:latin typeface="Arial" charset="0"/>
              </a:rPr>
              <a:t>      reg[2:0] sum;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为</a:t>
            </a:r>
            <a:r>
              <a:rPr lang="en-US" altLang="zh-CN" sz="2000" b="0">
                <a:latin typeface="方正姚体" pitchFamily="2" charset="-122"/>
                <a:ea typeface="方正姚体" pitchFamily="2" charset="-122"/>
              </a:rPr>
              <a:t>reg</a:t>
            </a:r>
            <a:r>
              <a:rPr lang="zh-CN" altLang="en-US" sz="2000" b="0">
                <a:latin typeface="方正姚体" pitchFamily="2" charset="-122"/>
                <a:ea typeface="方正姚体" pitchFamily="2" charset="-122"/>
              </a:rPr>
              <a:t>型变量，用于统计赞成的人数</a:t>
            </a:r>
          </a:p>
          <a:p>
            <a:pPr>
              <a:lnSpc>
                <a:spcPct val="90000"/>
              </a:lnSpc>
              <a:spcBef>
                <a:spcPct val="0"/>
              </a:spcBef>
              <a:buClrTx/>
              <a:buFontTx/>
              <a:buNone/>
            </a:pPr>
            <a:r>
              <a:rPr lang="zh-CN" altLang="en-US" sz="2000">
                <a:latin typeface="Arial" charset="0"/>
              </a:rPr>
              <a:t>      </a:t>
            </a:r>
            <a:r>
              <a:rPr lang="en-US" altLang="zh-CN" sz="2000">
                <a:latin typeface="Arial" charset="0"/>
              </a:rPr>
              <a:t>integer i; 	         </a:t>
            </a:r>
            <a:r>
              <a:rPr lang="en-US" altLang="zh-CN" sz="2000" b="0">
                <a:latin typeface="方正姚体" pitchFamily="2" charset="-122"/>
                <a:ea typeface="方正姚体" pitchFamily="2" charset="-122"/>
              </a:rPr>
              <a:t>// </a:t>
            </a:r>
            <a:r>
              <a:rPr lang="zh-CN" altLang="en-US" sz="2000" b="0">
                <a:latin typeface="方正姚体" pitchFamily="2" charset="-122"/>
                <a:ea typeface="方正姚体" pitchFamily="2" charset="-122"/>
              </a:rPr>
              <a:t>循环变量</a:t>
            </a:r>
          </a:p>
          <a:p>
            <a:pPr>
              <a:lnSpc>
                <a:spcPct val="90000"/>
              </a:lnSpc>
              <a:spcBef>
                <a:spcPct val="0"/>
              </a:spcBef>
              <a:buClrTx/>
              <a:buFontTx/>
              <a:buNone/>
            </a:pPr>
            <a:r>
              <a:rPr lang="zh-CN" altLang="en-US" sz="2000">
                <a:latin typeface="Arial" charset="0"/>
              </a:rPr>
              <a:t>      </a:t>
            </a:r>
            <a:r>
              <a:rPr lang="en-US" altLang="zh-CN" sz="2000">
                <a:latin typeface="Arial" charset="0"/>
              </a:rPr>
              <a:t>reg pass;</a:t>
            </a:r>
          </a:p>
          <a:p>
            <a:pPr>
              <a:lnSpc>
                <a:spcPct val="90000"/>
              </a:lnSpc>
              <a:spcBef>
                <a:spcPct val="0"/>
              </a:spcBef>
              <a:buClrTx/>
              <a:buFontTx/>
              <a:buNone/>
            </a:pPr>
            <a:r>
              <a:rPr lang="en-US" altLang="zh-CN" sz="2000">
                <a:latin typeface="Arial" charset="0"/>
              </a:rPr>
              <a:t>      always @(vote)</a:t>
            </a:r>
          </a:p>
          <a:p>
            <a:pPr>
              <a:lnSpc>
                <a:spcPct val="90000"/>
              </a:lnSpc>
              <a:spcBef>
                <a:spcPct val="0"/>
              </a:spcBef>
              <a:buClrTx/>
              <a:buFontTx/>
              <a:buNone/>
            </a:pPr>
            <a:r>
              <a:rPr lang="en-US" altLang="zh-CN" sz="2000">
                <a:latin typeface="Arial" charset="0"/>
              </a:rPr>
              <a:t>          begin</a:t>
            </a:r>
          </a:p>
          <a:p>
            <a:pPr>
              <a:lnSpc>
                <a:spcPct val="90000"/>
              </a:lnSpc>
              <a:spcBef>
                <a:spcPct val="0"/>
              </a:spcBef>
              <a:buClrTx/>
              <a:buFontTx/>
              <a:buNone/>
            </a:pPr>
            <a:r>
              <a:rPr lang="en-US" altLang="zh-CN" sz="2000">
                <a:latin typeface="Arial" charset="0"/>
              </a:rPr>
              <a:t>              sum = 3’b000;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初值为</a:t>
            </a:r>
            <a:r>
              <a:rPr lang="en-US" altLang="zh-CN" sz="2000" b="0">
                <a:latin typeface="方正姚体" pitchFamily="2" charset="-122"/>
                <a:ea typeface="方正姚体" pitchFamily="2" charset="-122"/>
              </a:rPr>
              <a:t>0</a:t>
            </a:r>
          </a:p>
          <a:p>
            <a:pPr>
              <a:lnSpc>
                <a:spcPct val="90000"/>
              </a:lnSpc>
              <a:spcBef>
                <a:spcPct val="0"/>
              </a:spcBef>
              <a:buClrTx/>
              <a:buFontTx/>
              <a:buNone/>
            </a:pPr>
            <a:r>
              <a:rPr lang="en-US" altLang="zh-CN" sz="2000">
                <a:latin typeface="Arial" charset="0"/>
              </a:rPr>
              <a:t>              </a:t>
            </a:r>
            <a:r>
              <a:rPr lang="en-US" altLang="zh-CN" sz="2000">
                <a:solidFill>
                  <a:srgbClr val="FF0066"/>
                </a:solidFill>
                <a:latin typeface="Arial" charset="0"/>
              </a:rPr>
              <a:t>for(i = 0;i&lt;=6;i = i+1)</a:t>
            </a:r>
            <a:r>
              <a:rPr lang="en-US" altLang="zh-CN" sz="2000">
                <a:latin typeface="Arial" charset="0"/>
              </a:rPr>
              <a:t>                </a:t>
            </a:r>
            <a:r>
              <a:rPr lang="en-US" altLang="zh-CN" sz="2000" b="0">
                <a:latin typeface="方正姚体" pitchFamily="2" charset="-122"/>
                <a:ea typeface="方正姚体" pitchFamily="2" charset="-122"/>
              </a:rPr>
              <a:t>//for</a:t>
            </a:r>
            <a:r>
              <a:rPr lang="zh-CN" altLang="en-US" sz="2000" b="0">
                <a:latin typeface="方正姚体" pitchFamily="2" charset="-122"/>
                <a:ea typeface="方正姚体" pitchFamily="2" charset="-122"/>
              </a:rPr>
              <a:t>语句</a:t>
            </a:r>
          </a:p>
          <a:p>
            <a:pPr>
              <a:lnSpc>
                <a:spcPct val="90000"/>
              </a:lnSpc>
              <a:spcBef>
                <a:spcPct val="0"/>
              </a:spcBef>
              <a:buClrTx/>
              <a:buFontTx/>
              <a:buNone/>
            </a:pPr>
            <a:r>
              <a:rPr lang="zh-CN" altLang="en-US" sz="2000">
                <a:latin typeface="Arial" charset="0"/>
              </a:rPr>
              <a:t>	    </a:t>
            </a:r>
            <a:r>
              <a:rPr lang="en-US" altLang="zh-CN" sz="2000">
                <a:latin typeface="Arial" charset="0"/>
              </a:rPr>
              <a:t>if(vote[i])      sum = sum+1; </a:t>
            </a:r>
            <a:r>
              <a:rPr lang="en-US" altLang="zh-CN" sz="2000" b="0">
                <a:latin typeface="方正姚体" pitchFamily="2" charset="-122"/>
                <a:ea typeface="方正姚体" pitchFamily="2" charset="-122"/>
              </a:rPr>
              <a:t>//</a:t>
            </a:r>
            <a:r>
              <a:rPr lang="zh-CN" altLang="en-US" sz="2000" b="0">
                <a:latin typeface="方正姚体" pitchFamily="2" charset="-122"/>
                <a:ea typeface="方正姚体" pitchFamily="2" charset="-122"/>
              </a:rPr>
              <a:t>只要有人投赞成票，则 </a:t>
            </a:r>
            <a:r>
              <a:rPr lang="en-US" altLang="zh-CN" sz="2000" b="0">
                <a:latin typeface="方正姚体" pitchFamily="2" charset="-122"/>
                <a:ea typeface="方正姚体" pitchFamily="2" charset="-122"/>
              </a:rPr>
              <a:t>sum</a:t>
            </a:r>
            <a:r>
              <a:rPr lang="zh-CN" altLang="en-US" sz="2000" b="0">
                <a:latin typeface="方正姚体" pitchFamily="2" charset="-122"/>
                <a:ea typeface="方正姚体" pitchFamily="2" charset="-122"/>
              </a:rPr>
              <a:t>加</a:t>
            </a:r>
            <a:r>
              <a:rPr lang="en-US" altLang="zh-CN" sz="2000" b="0">
                <a:latin typeface="方正姚体" pitchFamily="2" charset="-122"/>
                <a:ea typeface="方正姚体" pitchFamily="2" charset="-122"/>
              </a:rPr>
              <a:t>1</a:t>
            </a:r>
            <a:r>
              <a:rPr lang="en-US" altLang="zh-CN" sz="2000">
                <a:latin typeface="Arial" charset="0"/>
              </a:rPr>
              <a:t>                                                    </a:t>
            </a:r>
            <a:endParaRPr lang="en-US" altLang="zh-CN" sz="2000" b="0">
              <a:latin typeface="方正姚体" pitchFamily="2" charset="-122"/>
              <a:ea typeface="方正姚体" pitchFamily="2" charset="-122"/>
            </a:endParaRPr>
          </a:p>
          <a:p>
            <a:pPr>
              <a:lnSpc>
                <a:spcPct val="90000"/>
              </a:lnSpc>
              <a:spcBef>
                <a:spcPct val="0"/>
              </a:spcBef>
              <a:buClrTx/>
              <a:buFontTx/>
              <a:buNone/>
            </a:pPr>
            <a:r>
              <a:rPr lang="en-US" altLang="zh-CN" sz="2000">
                <a:latin typeface="Arial" charset="0"/>
              </a:rPr>
              <a:t>              </a:t>
            </a:r>
            <a:r>
              <a:rPr lang="en-US" altLang="zh-CN" sz="2000">
                <a:solidFill>
                  <a:srgbClr val="CC3300"/>
                </a:solidFill>
                <a:latin typeface="Arial" charset="0"/>
              </a:rPr>
              <a:t>if(sum &gt;=3’d4)</a:t>
            </a:r>
            <a:r>
              <a:rPr lang="en-US" altLang="zh-CN" sz="2000">
                <a:latin typeface="Arial" charset="0"/>
              </a:rPr>
              <a:t>     pass =1’b 1;  </a:t>
            </a:r>
            <a:r>
              <a:rPr lang="en-US" altLang="zh-CN" sz="2000" b="0">
                <a:latin typeface="方正姚体" pitchFamily="2" charset="-122"/>
                <a:ea typeface="方正姚体" pitchFamily="2" charset="-122"/>
              </a:rPr>
              <a:t>//</a:t>
            </a:r>
            <a:r>
              <a:rPr lang="zh-CN" altLang="en-US" sz="2000" b="0">
                <a:latin typeface="方正姚体" pitchFamily="2" charset="-122"/>
                <a:ea typeface="方正姚体" pitchFamily="2" charset="-122"/>
              </a:rPr>
              <a:t>若超过</a:t>
            </a:r>
            <a:r>
              <a:rPr lang="en-US" altLang="zh-CN" sz="2000" b="0">
                <a:latin typeface="方正姚体" pitchFamily="2" charset="-122"/>
                <a:ea typeface="方正姚体" pitchFamily="2" charset="-122"/>
              </a:rPr>
              <a:t>4</a:t>
            </a:r>
            <a:r>
              <a:rPr lang="zh-CN" altLang="en-US" sz="2000" b="0">
                <a:latin typeface="方正姚体" pitchFamily="2" charset="-122"/>
                <a:ea typeface="方正姚体" pitchFamily="2" charset="-122"/>
              </a:rPr>
              <a:t>人赞成，则表决通过</a:t>
            </a:r>
            <a:r>
              <a:rPr lang="zh-CN" altLang="en-US" sz="2000">
                <a:latin typeface="Arial" charset="0"/>
              </a:rPr>
              <a:t>	 </a:t>
            </a:r>
          </a:p>
          <a:p>
            <a:pPr>
              <a:lnSpc>
                <a:spcPct val="90000"/>
              </a:lnSpc>
              <a:spcBef>
                <a:spcPct val="0"/>
              </a:spcBef>
              <a:buClrTx/>
              <a:buFontTx/>
              <a:buNone/>
            </a:pPr>
            <a:r>
              <a:rPr lang="en-US" altLang="zh-CN" sz="2000">
                <a:latin typeface="Arial" charset="0"/>
              </a:rPr>
              <a:t>              else                 	    pass =1’b 0;</a:t>
            </a:r>
          </a:p>
          <a:p>
            <a:pPr>
              <a:lnSpc>
                <a:spcPct val="90000"/>
              </a:lnSpc>
              <a:spcBef>
                <a:spcPct val="0"/>
              </a:spcBef>
              <a:buClrTx/>
              <a:buFontTx/>
              <a:buNone/>
            </a:pPr>
            <a:r>
              <a:rPr lang="en-US" altLang="zh-CN" sz="2000">
                <a:latin typeface="Arial" charset="0"/>
              </a:rPr>
              <a:t>         end</a:t>
            </a:r>
          </a:p>
          <a:p>
            <a:pPr>
              <a:lnSpc>
                <a:spcPct val="90000"/>
              </a:lnSpc>
              <a:spcBef>
                <a:spcPct val="0"/>
              </a:spcBef>
              <a:buClrTx/>
              <a:buFontTx/>
              <a:buNone/>
            </a:pPr>
            <a:r>
              <a:rPr lang="en-US" altLang="zh-CN" sz="2000">
                <a:latin typeface="Arial" charset="0"/>
              </a:rPr>
              <a:t>endmodule</a:t>
            </a:r>
          </a:p>
        </p:txBody>
      </p:sp>
      <p:sp>
        <p:nvSpPr>
          <p:cNvPr id="490502" name="Rectangle 6"/>
          <p:cNvSpPr>
            <a:spLocks noChangeArrowheads="1"/>
          </p:cNvSpPr>
          <p:nvPr/>
        </p:nvSpPr>
        <p:spPr bwMode="auto">
          <a:xfrm>
            <a:off x="1331913" y="4400550"/>
            <a:ext cx="3492500" cy="609600"/>
          </a:xfrm>
          <a:prstGeom prst="rect">
            <a:avLst/>
          </a:prstGeom>
          <a:noFill/>
          <a:ln w="19050">
            <a:solidFill>
              <a:srgbClr val="FF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 name="AutoShape 5"/>
          <p:cNvSpPr>
            <a:spLocks noChangeArrowheads="1"/>
          </p:cNvSpPr>
          <p:nvPr/>
        </p:nvSpPr>
        <p:spPr bwMode="auto">
          <a:xfrm>
            <a:off x="3876675" y="3524250"/>
            <a:ext cx="2743200" cy="381000"/>
          </a:xfrm>
          <a:prstGeom prst="wedgeRectCallout">
            <a:avLst>
              <a:gd name="adj1" fmla="val -45426"/>
              <a:gd name="adj2" fmla="val -12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zh-CN" altLang="en-US" sz="2000">
                <a:solidFill>
                  <a:srgbClr val="CC3300"/>
                </a:solidFill>
                <a:latin typeface="楷体_GB2312" pitchFamily="49" charset="-122"/>
                <a:ea typeface="楷体_GB2312" pitchFamily="49" charset="-122"/>
              </a:rPr>
              <a:t>将循环变量</a:t>
            </a:r>
            <a:r>
              <a:rPr lang="zh-CN" altLang="en-US" sz="2000">
                <a:solidFill>
                  <a:srgbClr val="CC3300"/>
                </a:solidFill>
                <a:latin typeface="Arial" charset="0"/>
                <a:ea typeface="楷体_GB2312" pitchFamily="49" charset="-122"/>
              </a:rPr>
              <a:t>定义</a:t>
            </a:r>
            <a:r>
              <a:rPr lang="zh-CN" altLang="en-US" sz="2000">
                <a:solidFill>
                  <a:srgbClr val="CC3300"/>
                </a:solidFill>
                <a:latin typeface="楷体_GB2312" pitchFamily="49" charset="-122"/>
                <a:ea typeface="楷体_GB2312" pitchFamily="49" charset="-122"/>
              </a:rPr>
              <a:t>为整型</a:t>
            </a:r>
            <a:endParaRPr lang="en-US" altLang="zh-CN" sz="2000">
              <a:latin typeface="Arial"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0499"/>
                                        </p:tgtEl>
                                        <p:attrNameLst>
                                          <p:attrName>style.visibility</p:attrName>
                                        </p:attrNameLst>
                                      </p:cBhvr>
                                      <p:to>
                                        <p:strVal val="visible"/>
                                      </p:to>
                                    </p:set>
                                    <p:anim calcmode="lin" valueType="num">
                                      <p:cBhvr additive="base">
                                        <p:cTn id="7" dur="500" fill="hold"/>
                                        <p:tgtEl>
                                          <p:spTgt spid="490499"/>
                                        </p:tgtEl>
                                        <p:attrNameLst>
                                          <p:attrName>ppt_x</p:attrName>
                                        </p:attrNameLst>
                                      </p:cBhvr>
                                      <p:tavLst>
                                        <p:tav tm="0">
                                          <p:val>
                                            <p:strVal val="0-#ppt_w/2"/>
                                          </p:val>
                                        </p:tav>
                                        <p:tav tm="100000">
                                          <p:val>
                                            <p:strVal val="#ppt_x"/>
                                          </p:val>
                                        </p:tav>
                                      </p:tavLst>
                                    </p:anim>
                                    <p:anim calcmode="lin" valueType="num">
                                      <p:cBhvr additive="base">
                                        <p:cTn id="8" dur="500" fill="hold"/>
                                        <p:tgtEl>
                                          <p:spTgt spid="4904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90500"/>
                                        </p:tgtEl>
                                        <p:attrNameLst>
                                          <p:attrName>style.visibility</p:attrName>
                                        </p:attrNameLst>
                                      </p:cBhvr>
                                      <p:to>
                                        <p:strVal val="visible"/>
                                      </p:to>
                                    </p:set>
                                    <p:anim calcmode="lin" valueType="num">
                                      <p:cBhvr additive="base">
                                        <p:cTn id="12" dur="500" fill="hold"/>
                                        <p:tgtEl>
                                          <p:spTgt spid="490500"/>
                                        </p:tgtEl>
                                        <p:attrNameLst>
                                          <p:attrName>ppt_x</p:attrName>
                                        </p:attrNameLst>
                                      </p:cBhvr>
                                      <p:tavLst>
                                        <p:tav tm="0">
                                          <p:val>
                                            <p:strVal val="0-#ppt_w/2"/>
                                          </p:val>
                                        </p:tav>
                                        <p:tav tm="100000">
                                          <p:val>
                                            <p:strVal val="#ppt_x"/>
                                          </p:val>
                                        </p:tav>
                                      </p:tavLst>
                                    </p:anim>
                                    <p:anim calcmode="lin" valueType="num">
                                      <p:cBhvr additive="base">
                                        <p:cTn id="13" dur="500" fill="hold"/>
                                        <p:tgtEl>
                                          <p:spTgt spid="49050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0502"/>
                                        </p:tgtEl>
                                        <p:attrNameLst>
                                          <p:attrName>style.visibility</p:attrName>
                                        </p:attrNameLst>
                                      </p:cBhvr>
                                      <p:to>
                                        <p:strVal val="visible"/>
                                      </p:to>
                                    </p:set>
                                    <p:anim calcmode="lin" valueType="num">
                                      <p:cBhvr>
                                        <p:cTn id="18" dur="500" fill="hold"/>
                                        <p:tgtEl>
                                          <p:spTgt spid="490502"/>
                                        </p:tgtEl>
                                        <p:attrNameLst>
                                          <p:attrName>ppt_w</p:attrName>
                                        </p:attrNameLst>
                                      </p:cBhvr>
                                      <p:tavLst>
                                        <p:tav tm="0">
                                          <p:val>
                                            <p:fltVal val="0"/>
                                          </p:val>
                                        </p:tav>
                                        <p:tav tm="100000">
                                          <p:val>
                                            <p:strVal val="#ppt_w"/>
                                          </p:val>
                                        </p:tav>
                                      </p:tavLst>
                                    </p:anim>
                                    <p:anim calcmode="lin" valueType="num">
                                      <p:cBhvr>
                                        <p:cTn id="19" dur="500" fill="hold"/>
                                        <p:tgtEl>
                                          <p:spTgt spid="49050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autoUpdateAnimBg="0"/>
      <p:bldP spid="490500" grpId="0" animBg="1" autoUpdateAnimBg="0"/>
      <p:bldP spid="490502" grpId="0" animBg="1"/>
      <p:bldP spid="8"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93389DFB-2D4F-412B-846A-716387F8E979}" type="slidenum">
              <a:rPr lang="ko-KR" altLang="en-US" sz="1600" smtClean="0">
                <a:solidFill>
                  <a:schemeClr val="accent2"/>
                </a:solidFill>
                <a:latin typeface="Verdana" pitchFamily="34" charset="0"/>
                <a:ea typeface="Gulim" pitchFamily="34" charset="-127"/>
              </a:rPr>
              <a:pPr/>
              <a:t>92</a:t>
            </a:fld>
            <a:endParaRPr lang="en-US" altLang="ko-KR" sz="1600" smtClean="0">
              <a:solidFill>
                <a:schemeClr val="accent2"/>
              </a:solidFill>
              <a:latin typeface="Verdana" pitchFamily="34" charset="0"/>
              <a:ea typeface="Gulim" pitchFamily="34" charset="-127"/>
            </a:endParaRPr>
          </a:p>
        </p:txBody>
      </p:sp>
      <p:sp>
        <p:nvSpPr>
          <p:cNvPr id="102403" name="Rectangle 2"/>
          <p:cNvSpPr>
            <a:spLocks noGrp="1" noChangeArrowheads="1"/>
          </p:cNvSpPr>
          <p:nvPr>
            <p:ph type="title" idx="4294967295"/>
          </p:nvPr>
        </p:nvSpPr>
        <p:spPr>
          <a:xfrm>
            <a:off x="1831975" y="223838"/>
            <a:ext cx="6626225" cy="677862"/>
          </a:xfrm>
        </p:spPr>
        <p:txBody>
          <a:bodyPr anchor="b"/>
          <a:lstStyle/>
          <a:p>
            <a:pPr eaLnBrk="1" hangingPunct="1"/>
            <a:r>
              <a:rPr lang="zh-CN" altLang="en-US" smtClean="0">
                <a:solidFill>
                  <a:srgbClr val="FFCC00"/>
                </a:solidFill>
                <a:latin typeface="Arial" charset="0"/>
                <a:ea typeface="黑体" pitchFamily="49" charset="-122"/>
              </a:rPr>
              <a:t>用</a:t>
            </a:r>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语句实现两个</a:t>
            </a:r>
            <a:r>
              <a:rPr lang="en-US" altLang="zh-CN" smtClean="0">
                <a:solidFill>
                  <a:srgbClr val="FFCC00"/>
                </a:solidFill>
                <a:latin typeface="Arial" charset="0"/>
                <a:ea typeface="黑体" pitchFamily="49" charset="-122"/>
              </a:rPr>
              <a:t>8</a:t>
            </a:r>
            <a:r>
              <a:rPr lang="zh-CN" altLang="en-US" smtClean="0">
                <a:solidFill>
                  <a:srgbClr val="FFCC00"/>
                </a:solidFill>
                <a:latin typeface="Arial" charset="0"/>
                <a:ea typeface="黑体" pitchFamily="49" charset="-122"/>
              </a:rPr>
              <a:t>位二进制数乘法</a:t>
            </a:r>
          </a:p>
        </p:txBody>
      </p:sp>
      <p:pic>
        <p:nvPicPr>
          <p:cNvPr id="2334724" name="Picture 4" descr="mult_for_v"/>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1524000"/>
            <a:ext cx="6400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34725" name="AutoShape 5"/>
          <p:cNvSpPr>
            <a:spLocks noChangeArrowheads="1"/>
          </p:cNvSpPr>
          <p:nvPr/>
        </p:nvSpPr>
        <p:spPr bwMode="auto">
          <a:xfrm>
            <a:off x="3209925" y="5829300"/>
            <a:ext cx="2743200" cy="381000"/>
          </a:xfrm>
          <a:prstGeom prst="wedgeRectCallout">
            <a:avLst>
              <a:gd name="adj1" fmla="val -42648"/>
              <a:gd name="adj2" fmla="val -181667"/>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zh-CN" altLang="en-US" sz="2000"/>
              <a:t>等同于</a:t>
            </a:r>
            <a:r>
              <a:rPr lang="en-US" altLang="zh-CN" sz="2000">
                <a:latin typeface="Arial" charset="0"/>
              </a:rPr>
              <a:t>if(b[i]= =1) </a:t>
            </a:r>
          </a:p>
        </p:txBody>
      </p:sp>
      <p:sp>
        <p:nvSpPr>
          <p:cNvPr id="2334726" name="AutoShape 6"/>
          <p:cNvSpPr>
            <a:spLocks noChangeArrowheads="1"/>
          </p:cNvSpPr>
          <p:nvPr/>
        </p:nvSpPr>
        <p:spPr bwMode="auto">
          <a:xfrm>
            <a:off x="6159500" y="5761038"/>
            <a:ext cx="1905000" cy="914400"/>
          </a:xfrm>
          <a:prstGeom prst="wedgeRectCallout">
            <a:avLst>
              <a:gd name="adj1" fmla="val -21083"/>
              <a:gd name="adj2" fmla="val -102083"/>
            </a:avLst>
          </a:prstGeom>
          <a:solidFill>
            <a:srgbClr val="FFCCFF"/>
          </a:solidFill>
          <a:ln>
            <a:noFill/>
          </a:ln>
          <a:effectLst>
            <a:prstShdw prst="shdw17" dist="17961" dir="2700000">
              <a:srgbClr val="997A99"/>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1" hangingPunct="1">
              <a:lnSpc>
                <a:spcPct val="100000"/>
              </a:lnSpc>
              <a:spcBef>
                <a:spcPct val="0"/>
              </a:spcBef>
              <a:buClrTx/>
              <a:buFontTx/>
              <a:buNone/>
            </a:pPr>
            <a:r>
              <a:rPr lang="en-US" altLang="zh-CN" sz="1800">
                <a:latin typeface="方正姚体" pitchFamily="2" charset="-122"/>
                <a:ea typeface="方正姚体" pitchFamily="2" charset="-122"/>
              </a:rPr>
              <a:t>a</a:t>
            </a:r>
            <a:r>
              <a:rPr lang="zh-CN" altLang="en-US" sz="1800">
                <a:latin typeface="方正姚体" pitchFamily="2" charset="-122"/>
                <a:ea typeface="方正姚体" pitchFamily="2" charset="-122"/>
              </a:rPr>
              <a:t>左移</a:t>
            </a:r>
            <a:r>
              <a:rPr lang="en-US" altLang="zh-CN" sz="1800">
                <a:latin typeface="方正姚体" pitchFamily="2" charset="-122"/>
                <a:ea typeface="方正姚体" pitchFamily="2" charset="-122"/>
              </a:rPr>
              <a:t>(i-1) </a:t>
            </a:r>
            <a:r>
              <a:rPr lang="zh-CN" altLang="en-US" sz="1800">
                <a:latin typeface="方正姚体" pitchFamily="2" charset="-122"/>
                <a:ea typeface="方正姚体" pitchFamily="2" charset="-122"/>
              </a:rPr>
              <a:t>位，同时用（</a:t>
            </a:r>
            <a:r>
              <a:rPr lang="en-US" altLang="zh-CN" sz="1800">
                <a:latin typeface="方正姚体" pitchFamily="2" charset="-122"/>
                <a:ea typeface="方正姚体" pitchFamily="2" charset="-122"/>
              </a:rPr>
              <a:t>i-1</a:t>
            </a:r>
            <a:r>
              <a:rPr lang="zh-CN" altLang="en-US" sz="1800">
                <a:latin typeface="方正姚体" pitchFamily="2" charset="-122"/>
                <a:ea typeface="方正姚体" pitchFamily="2" charset="-122"/>
              </a:rPr>
              <a:t>）个</a:t>
            </a:r>
            <a:r>
              <a:rPr lang="en-US" altLang="zh-CN" sz="1800">
                <a:latin typeface="方正姚体" pitchFamily="2" charset="-122"/>
                <a:ea typeface="方正姚体" pitchFamily="2" charset="-122"/>
              </a:rPr>
              <a:t>0</a:t>
            </a:r>
            <a:r>
              <a:rPr lang="zh-CN" altLang="en-US" sz="1800">
                <a:latin typeface="方正姚体" pitchFamily="2" charset="-122"/>
                <a:ea typeface="方正姚体" pitchFamily="2" charset="-122"/>
              </a:rPr>
              <a:t>填补移出的位</a:t>
            </a:r>
          </a:p>
        </p:txBody>
      </p:sp>
      <p:sp>
        <p:nvSpPr>
          <p:cNvPr id="2334727" name="AutoShape 7"/>
          <p:cNvSpPr>
            <a:spLocks noChangeArrowheads="1"/>
          </p:cNvSpPr>
          <p:nvPr/>
        </p:nvSpPr>
        <p:spPr bwMode="auto">
          <a:xfrm>
            <a:off x="5867400" y="3048000"/>
            <a:ext cx="2827338" cy="381000"/>
          </a:xfrm>
          <a:prstGeom prst="wedgeRectCallout">
            <a:avLst>
              <a:gd name="adj1" fmla="val -85037"/>
              <a:gd name="adj2" fmla="val 5417"/>
            </a:avLst>
          </a:prstGeom>
          <a:solidFill>
            <a:srgbClr val="FFCCFF"/>
          </a:solidFill>
          <a:ln w="9525">
            <a:solidFill>
              <a:srgbClr val="00FFFF"/>
            </a:solidFill>
            <a:miter lim="800000"/>
            <a:headEnd/>
            <a:tailEnd/>
          </a:ln>
        </p:spPr>
        <p:txBody>
          <a:bodyPr anchor="b"/>
          <a:lstStyle/>
          <a:p>
            <a:pPr algn="ctr" eaLnBrk="1" hangingPunct="1">
              <a:lnSpc>
                <a:spcPct val="100000"/>
              </a:lnSpc>
              <a:spcBef>
                <a:spcPct val="0"/>
              </a:spcBef>
              <a:buClrTx/>
              <a:buFontTx/>
              <a:buNone/>
            </a:pPr>
            <a:r>
              <a:rPr lang="en-US" altLang="zh-CN" sz="2000">
                <a:latin typeface="Arial" charset="0"/>
              </a:rPr>
              <a:t>a</a:t>
            </a:r>
            <a:r>
              <a:rPr lang="zh-CN" altLang="en-US" sz="2000">
                <a:latin typeface="Arial" charset="0"/>
              </a:rPr>
              <a:t>为被乘数，</a:t>
            </a:r>
            <a:r>
              <a:rPr lang="en-US" altLang="zh-CN" sz="2000">
                <a:latin typeface="Arial" charset="0"/>
              </a:rPr>
              <a:t>b</a:t>
            </a:r>
            <a:r>
              <a:rPr lang="zh-CN" altLang="en-US" sz="2000">
                <a:latin typeface="Arial" charset="0"/>
              </a:rPr>
              <a:t>为乘数 </a:t>
            </a:r>
          </a:p>
        </p:txBody>
      </p:sp>
      <p:sp>
        <p:nvSpPr>
          <p:cNvPr id="2334728" name="Rectangle 8"/>
          <p:cNvSpPr>
            <a:spLocks noChangeArrowheads="1"/>
          </p:cNvSpPr>
          <p:nvPr/>
        </p:nvSpPr>
        <p:spPr bwMode="auto">
          <a:xfrm>
            <a:off x="2490788" y="4826000"/>
            <a:ext cx="5399087" cy="558800"/>
          </a:xfrm>
          <a:prstGeom prst="rect">
            <a:avLst/>
          </a:prstGeom>
          <a:noFill/>
          <a:ln w="19050">
            <a:solidFill>
              <a:srgbClr val="FF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eaLnBrk="1" hangingPunct="1">
              <a:lnSpc>
                <a:spcPct val="100000"/>
              </a:lnSpc>
              <a:spcBef>
                <a:spcPct val="0"/>
              </a:spcBef>
              <a:buClrTx/>
              <a:buFontTx/>
              <a:buNone/>
            </a:pPr>
            <a:endParaRPr lang="zh-CN" altLang="en-US" sz="1600">
              <a:solidFill>
                <a:srgbClr val="FF33CC"/>
              </a:solidFill>
              <a:latin typeface="Tahoma" pitchFamily="34" charset="0"/>
            </a:endParaRPr>
          </a:p>
        </p:txBody>
      </p:sp>
      <p:sp>
        <p:nvSpPr>
          <p:cNvPr id="102409" name="Rectangle 9"/>
          <p:cNvSpPr>
            <a:spLocks noGrp="1" noChangeArrowheads="1"/>
          </p:cNvSpPr>
          <p:nvPr>
            <p:ph type="body" idx="4294967295"/>
          </p:nvPr>
        </p:nvSpPr>
        <p:spPr>
          <a:xfrm>
            <a:off x="569913" y="1073150"/>
            <a:ext cx="8574087" cy="579438"/>
          </a:xfrm>
        </p:spPr>
        <p:txBody>
          <a:bodyPr/>
          <a:lstStyle/>
          <a:p>
            <a:pPr eaLnBrk="1" hangingPunct="1">
              <a:buSzPct val="80000"/>
              <a:buFont typeface="Wingdings" pitchFamily="2" charset="2"/>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2.35</a:t>
            </a:r>
            <a:r>
              <a:rPr lang="en-US" altLang="zh-CN" sz="2400" smtClean="0">
                <a:solidFill>
                  <a:srgbClr val="FF0066"/>
                </a:solidFill>
                <a:latin typeface="Arial" charset="0"/>
                <a:ea typeface="宋体" charset="-122"/>
              </a:rPr>
              <a:t> 】</a:t>
            </a:r>
            <a:r>
              <a:rPr lang="zh-CN" altLang="en-US" sz="2400" smtClean="0">
                <a:latin typeface="Arial" charset="0"/>
                <a:ea typeface="宋体" charset="-122"/>
              </a:rPr>
              <a:t>用</a:t>
            </a:r>
            <a:r>
              <a:rPr lang="en-US" altLang="zh-CN" sz="2400" smtClean="0">
                <a:latin typeface="Arial" charset="0"/>
                <a:ea typeface="宋体" charset="-122"/>
              </a:rPr>
              <a:t>for</a:t>
            </a:r>
            <a:r>
              <a:rPr lang="zh-CN" altLang="en-US" sz="2400" smtClean="0">
                <a:latin typeface="Arial" charset="0"/>
                <a:ea typeface="宋体" charset="-122"/>
              </a:rPr>
              <a:t>语句实现两个</a:t>
            </a:r>
            <a:r>
              <a:rPr lang="en-US" altLang="zh-CN" sz="2400" smtClean="0">
                <a:latin typeface="Arial" charset="0"/>
                <a:ea typeface="宋体" charset="-122"/>
              </a:rPr>
              <a:t>8</a:t>
            </a:r>
            <a:r>
              <a:rPr lang="zh-CN" altLang="en-US" sz="2400" smtClean="0">
                <a:latin typeface="Arial" charset="0"/>
                <a:ea typeface="宋体" charset="-122"/>
              </a:rPr>
              <a:t>位二进制数乘法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334724"/>
                                        </p:tgtEl>
                                        <p:attrNameLst>
                                          <p:attrName>style.visibility</p:attrName>
                                        </p:attrNameLst>
                                      </p:cBhvr>
                                      <p:to>
                                        <p:strVal val="visible"/>
                                      </p:to>
                                    </p:set>
                                    <p:anim calcmode="lin" valueType="num">
                                      <p:cBhvr additive="base">
                                        <p:cTn id="7" dur="500" fill="hold"/>
                                        <p:tgtEl>
                                          <p:spTgt spid="2334724"/>
                                        </p:tgtEl>
                                        <p:attrNameLst>
                                          <p:attrName>ppt_x</p:attrName>
                                        </p:attrNameLst>
                                      </p:cBhvr>
                                      <p:tavLst>
                                        <p:tav tm="0">
                                          <p:val>
                                            <p:strVal val="#ppt_x"/>
                                          </p:val>
                                        </p:tav>
                                        <p:tav tm="100000">
                                          <p:val>
                                            <p:strVal val="#ppt_x"/>
                                          </p:val>
                                        </p:tav>
                                      </p:tavLst>
                                    </p:anim>
                                    <p:anim calcmode="lin" valueType="num">
                                      <p:cBhvr additive="base">
                                        <p:cTn id="8" dur="500" fill="hold"/>
                                        <p:tgtEl>
                                          <p:spTgt spid="23347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34727"/>
                                        </p:tgtEl>
                                        <p:attrNameLst>
                                          <p:attrName>style.visibility</p:attrName>
                                        </p:attrNameLst>
                                      </p:cBhvr>
                                      <p:to>
                                        <p:strVal val="visible"/>
                                      </p:to>
                                    </p:set>
                                    <p:animEffect transition="in" filter="dissolve">
                                      <p:cBhvr>
                                        <p:cTn id="13" dur="500"/>
                                        <p:tgtEl>
                                          <p:spTgt spid="2334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334728"/>
                                        </p:tgtEl>
                                        <p:attrNameLst>
                                          <p:attrName>style.visibility</p:attrName>
                                        </p:attrNameLst>
                                      </p:cBhvr>
                                      <p:to>
                                        <p:strVal val="visible"/>
                                      </p:to>
                                    </p:set>
                                    <p:anim calcmode="lin" valueType="num">
                                      <p:cBhvr>
                                        <p:cTn id="18" dur="500" fill="hold"/>
                                        <p:tgtEl>
                                          <p:spTgt spid="2334728"/>
                                        </p:tgtEl>
                                        <p:attrNameLst>
                                          <p:attrName>ppt_w</p:attrName>
                                        </p:attrNameLst>
                                      </p:cBhvr>
                                      <p:tavLst>
                                        <p:tav tm="0">
                                          <p:val>
                                            <p:fltVal val="0"/>
                                          </p:val>
                                        </p:tav>
                                        <p:tav tm="100000">
                                          <p:val>
                                            <p:strVal val="#ppt_w"/>
                                          </p:val>
                                        </p:tav>
                                      </p:tavLst>
                                    </p:anim>
                                    <p:anim calcmode="lin" valueType="num">
                                      <p:cBhvr>
                                        <p:cTn id="19" dur="500" fill="hold"/>
                                        <p:tgtEl>
                                          <p:spTgt spid="2334728"/>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334725"/>
                                        </p:tgtEl>
                                        <p:attrNameLst>
                                          <p:attrName>style.visibility</p:attrName>
                                        </p:attrNameLst>
                                      </p:cBhvr>
                                      <p:to>
                                        <p:strVal val="visible"/>
                                      </p:to>
                                    </p:set>
                                    <p:animEffect transition="in" filter="dissolve">
                                      <p:cBhvr>
                                        <p:cTn id="24" dur="500"/>
                                        <p:tgtEl>
                                          <p:spTgt spid="23347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34726"/>
                                        </p:tgtEl>
                                        <p:attrNameLst>
                                          <p:attrName>style.visibility</p:attrName>
                                        </p:attrNameLst>
                                      </p:cBhvr>
                                      <p:to>
                                        <p:strVal val="visible"/>
                                      </p:to>
                                    </p:set>
                                    <p:animEffect transition="in" filter="dissolve">
                                      <p:cBhvr>
                                        <p:cTn id="29" dur="500"/>
                                        <p:tgtEl>
                                          <p:spTgt spid="233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25" grpId="0" animBg="1" autoUpdateAnimBg="0"/>
      <p:bldP spid="2334726" grpId="0" animBg="1" autoUpdateAnimBg="0"/>
      <p:bldP spid="2334727" grpId="0" animBg="1" autoUpdateAnimBg="0"/>
      <p:bldP spid="2334728"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07D408F-D93B-4E71-8716-6B8F3544B4F8}" type="slidenum">
              <a:rPr lang="ko-KR" altLang="en-US" sz="1600" smtClean="0">
                <a:solidFill>
                  <a:schemeClr val="accent2"/>
                </a:solidFill>
                <a:latin typeface="Verdana" pitchFamily="34" charset="0"/>
                <a:ea typeface="Gulim" pitchFamily="34" charset="-127"/>
              </a:rPr>
              <a:pPr/>
              <a:t>93</a:t>
            </a:fld>
            <a:endParaRPr lang="en-US" altLang="ko-KR" sz="1600" smtClean="0">
              <a:solidFill>
                <a:schemeClr val="accent2"/>
              </a:solidFill>
              <a:latin typeface="Verdana" pitchFamily="34" charset="0"/>
              <a:ea typeface="Gulim" pitchFamily="34" charset="-127"/>
            </a:endParaRPr>
          </a:p>
        </p:txBody>
      </p:sp>
      <p:sp>
        <p:nvSpPr>
          <p:cNvPr id="492546" name="Rectangle 2"/>
          <p:cNvSpPr>
            <a:spLocks noGrp="1" noChangeArrowheads="1"/>
          </p:cNvSpPr>
          <p:nvPr>
            <p:ph type="title"/>
          </p:nvPr>
        </p:nvSpPr>
        <p:spPr>
          <a:xfrm>
            <a:off x="1731963" y="260350"/>
            <a:ext cx="7772400" cy="677863"/>
          </a:xfrm>
        </p:spPr>
        <p:txBody>
          <a:bodyPr/>
          <a:lstStyle/>
          <a:p>
            <a:r>
              <a:rPr lang="en-US" altLang="zh-CN" smtClean="0">
                <a:solidFill>
                  <a:srgbClr val="FFCC00"/>
                </a:solidFill>
                <a:latin typeface="Arial" charset="0"/>
                <a:ea typeface="黑体" pitchFamily="49" charset="-122"/>
              </a:rPr>
              <a:t>2</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repeat</a:t>
            </a:r>
            <a:r>
              <a:rPr lang="zh-CN" altLang="en-US" smtClean="0">
                <a:solidFill>
                  <a:srgbClr val="FFCC00"/>
                </a:solidFill>
                <a:latin typeface="Arial" charset="0"/>
                <a:ea typeface="黑体" pitchFamily="49" charset="-122"/>
              </a:rPr>
              <a:t>语句</a:t>
            </a:r>
          </a:p>
        </p:txBody>
      </p:sp>
      <p:sp>
        <p:nvSpPr>
          <p:cNvPr id="492547" name="Rectangle 3"/>
          <p:cNvSpPr>
            <a:spLocks noGrp="1" noChangeArrowheads="1"/>
          </p:cNvSpPr>
          <p:nvPr>
            <p:ph type="body" idx="1"/>
          </p:nvPr>
        </p:nvSpPr>
        <p:spPr>
          <a:xfrm>
            <a:off x="530225" y="1292225"/>
            <a:ext cx="7051675" cy="1833563"/>
          </a:xfrm>
        </p:spPr>
        <p:txBody>
          <a:bodyPr/>
          <a:lstStyle/>
          <a:p>
            <a:pPr algn="just">
              <a:lnSpc>
                <a:spcPct val="110000"/>
              </a:lnSpc>
              <a:spcBef>
                <a:spcPct val="10000"/>
              </a:spcBef>
              <a:buFont typeface="Wingdings" pitchFamily="2" charset="2"/>
              <a:buNone/>
            </a:pPr>
            <a:endParaRPr lang="zh-CN" altLang="en-US" sz="2400" smtClean="0">
              <a:solidFill>
                <a:srgbClr val="CC3300"/>
              </a:solidFill>
              <a:latin typeface="Arial" charset="0"/>
              <a:ea typeface="宋体" charset="-122"/>
            </a:endParaRPr>
          </a:p>
          <a:p>
            <a:pPr algn="just">
              <a:lnSpc>
                <a:spcPct val="110000"/>
              </a:lnSpc>
              <a:spcBef>
                <a:spcPct val="10000"/>
              </a:spcBef>
            </a:pPr>
            <a:r>
              <a:rPr lang="zh-CN" altLang="en-US" sz="2400" smtClean="0">
                <a:solidFill>
                  <a:srgbClr val="FF0000"/>
                </a:solidFill>
                <a:latin typeface="宋体" charset="-122"/>
                <a:ea typeface="宋体" charset="-122"/>
              </a:rPr>
              <a:t>功能</a:t>
            </a:r>
            <a:r>
              <a:rPr lang="zh-CN" altLang="en-US" sz="2400" smtClean="0">
                <a:latin typeface="宋体" charset="-122"/>
                <a:ea typeface="宋体" charset="-122"/>
              </a:rPr>
              <a:t>：把</a:t>
            </a:r>
            <a:r>
              <a:rPr lang="zh-CN" altLang="zh-CN" sz="2400" smtClean="0">
                <a:latin typeface="宋体" charset="-122"/>
                <a:ea typeface="宋体" charset="-122"/>
              </a:rPr>
              <a:t>一条或多条语句</a:t>
            </a:r>
            <a:r>
              <a:rPr lang="zh-CN" altLang="zh-CN" sz="2400" smtClean="0">
                <a:solidFill>
                  <a:srgbClr val="CC0066"/>
                </a:solidFill>
                <a:latin typeface="宋体" charset="-122"/>
                <a:ea typeface="宋体" charset="-122"/>
              </a:rPr>
              <a:t>连续</a:t>
            </a:r>
            <a:r>
              <a:rPr lang="zh-CN" altLang="zh-CN" sz="2400" smtClean="0">
                <a:latin typeface="宋体" charset="-122"/>
                <a:ea typeface="宋体" charset="-122"/>
              </a:rPr>
              <a:t>执行</a:t>
            </a:r>
            <a:r>
              <a:rPr lang="zh-CN" altLang="en-US" sz="2400" smtClean="0">
                <a:latin typeface="宋体" charset="-122"/>
                <a:ea typeface="宋体" charset="-122"/>
              </a:rPr>
              <a:t>指定的次数。</a:t>
            </a:r>
          </a:p>
          <a:p>
            <a:pPr algn="just">
              <a:lnSpc>
                <a:spcPct val="110000"/>
              </a:lnSpc>
              <a:spcBef>
                <a:spcPct val="10000"/>
              </a:spcBef>
            </a:pPr>
            <a:r>
              <a:rPr lang="zh-CN" altLang="en-US" sz="2400" smtClean="0">
                <a:solidFill>
                  <a:srgbClr val="FF0000"/>
                </a:solidFill>
                <a:latin typeface="宋体" charset="-122"/>
                <a:ea typeface="宋体" charset="-122"/>
              </a:rPr>
              <a:t>规则</a:t>
            </a:r>
            <a:r>
              <a:rPr lang="zh-CN" altLang="en-US" sz="2400" smtClean="0">
                <a:latin typeface="宋体" charset="-122"/>
                <a:ea typeface="宋体" charset="-122"/>
              </a:rPr>
              <a:t>：</a:t>
            </a:r>
            <a:r>
              <a:rPr lang="zh-CN" altLang="en-US" sz="2400" smtClean="0">
                <a:latin typeface="Arial" charset="0"/>
                <a:ea typeface="宋体" charset="-122"/>
              </a:rPr>
              <a:t>重复执行的次数由循环次数表达式的值决定，若该值为</a:t>
            </a:r>
            <a:r>
              <a:rPr lang="en-US" altLang="zh-CN" sz="2400" smtClean="0">
                <a:latin typeface="Arial" charset="0"/>
                <a:ea typeface="宋体" charset="-122"/>
              </a:rPr>
              <a:t>0</a:t>
            </a:r>
            <a:r>
              <a:rPr lang="zh-CN" altLang="en-US" sz="2400" smtClean="0">
                <a:latin typeface="Arial" charset="0"/>
                <a:ea typeface="宋体" charset="-122"/>
              </a:rPr>
              <a:t>、</a:t>
            </a:r>
            <a:r>
              <a:rPr lang="en-US" altLang="zh-CN" sz="2400" smtClean="0">
                <a:latin typeface="Arial" charset="0"/>
                <a:ea typeface="宋体" charset="-122"/>
              </a:rPr>
              <a:t>x</a:t>
            </a:r>
            <a:r>
              <a:rPr lang="zh-CN" altLang="en-US" sz="2400" smtClean="0">
                <a:latin typeface="Arial" charset="0"/>
                <a:ea typeface="宋体" charset="-122"/>
              </a:rPr>
              <a:t>或</a:t>
            </a:r>
            <a:r>
              <a:rPr lang="en-US" altLang="zh-CN" sz="2400" smtClean="0">
                <a:latin typeface="Arial" charset="0"/>
                <a:ea typeface="宋体" charset="-122"/>
              </a:rPr>
              <a:t>z</a:t>
            </a:r>
            <a:r>
              <a:rPr lang="zh-CN" altLang="en-US" sz="2400" smtClean="0">
                <a:latin typeface="Arial" charset="0"/>
                <a:ea typeface="宋体" charset="-122"/>
              </a:rPr>
              <a:t>，则</a:t>
            </a:r>
            <a:r>
              <a:rPr lang="zh-CN" altLang="en-US" sz="2400" smtClean="0">
                <a:latin typeface="宋体" charset="-122"/>
                <a:ea typeface="宋体" charset="-122"/>
              </a:rPr>
              <a:t>不会重复执行。</a:t>
            </a:r>
          </a:p>
        </p:txBody>
      </p:sp>
      <p:sp>
        <p:nvSpPr>
          <p:cNvPr id="492548" name="Text Box 4"/>
          <p:cNvSpPr txBox="1">
            <a:spLocks noChangeArrowheads="1"/>
          </p:cNvSpPr>
          <p:nvPr/>
        </p:nvSpPr>
        <p:spPr bwMode="auto">
          <a:xfrm>
            <a:off x="2252663" y="3341688"/>
            <a:ext cx="3962400" cy="436562"/>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Tx/>
              <a:buFontTx/>
              <a:buNone/>
            </a:pPr>
            <a:r>
              <a:rPr lang="en-US" altLang="zh-CN" sz="2000">
                <a:solidFill>
                  <a:srgbClr val="FF0066"/>
                </a:solidFill>
                <a:latin typeface="Arial" charset="0"/>
              </a:rPr>
              <a:t>repeat</a:t>
            </a:r>
            <a:r>
              <a:rPr lang="en-US" altLang="zh-CN" sz="2000">
                <a:latin typeface="Arial" charset="0"/>
              </a:rPr>
              <a:t> </a:t>
            </a:r>
            <a:r>
              <a:rPr lang="zh-CN" altLang="en-US" sz="2000">
                <a:latin typeface="Arial" charset="0"/>
              </a:rPr>
              <a:t> </a:t>
            </a:r>
            <a:r>
              <a:rPr lang="en-US" altLang="zh-CN" sz="2000">
                <a:latin typeface="Arial" charset="0"/>
              </a:rPr>
              <a:t>(</a:t>
            </a:r>
            <a:r>
              <a:rPr lang="zh-CN" altLang="en-US" sz="2000">
                <a:latin typeface="Arial" charset="0"/>
              </a:rPr>
              <a:t>循环</a:t>
            </a:r>
            <a:r>
              <a:rPr lang="zh-CN" altLang="en-US" sz="2000">
                <a:solidFill>
                  <a:srgbClr val="FF6600"/>
                </a:solidFill>
                <a:latin typeface="Arial" charset="0"/>
              </a:rPr>
              <a:t>次数</a:t>
            </a:r>
            <a:r>
              <a:rPr lang="zh-CN" altLang="en-US" sz="2000">
                <a:latin typeface="Arial" charset="0"/>
              </a:rPr>
              <a:t>表达式</a:t>
            </a:r>
            <a:r>
              <a:rPr lang="en-US" altLang="zh-CN" sz="2000">
                <a:latin typeface="Arial" charset="0"/>
              </a:rPr>
              <a:t>) </a:t>
            </a:r>
            <a:r>
              <a:rPr lang="zh-CN" altLang="en-US" sz="2000">
                <a:latin typeface="Arial" charset="0"/>
              </a:rPr>
              <a:t>语句</a:t>
            </a:r>
          </a:p>
        </p:txBody>
      </p:sp>
      <p:sp>
        <p:nvSpPr>
          <p:cNvPr id="492549" name="Text Box 5"/>
          <p:cNvSpPr txBox="1">
            <a:spLocks noChangeArrowheads="1"/>
          </p:cNvSpPr>
          <p:nvPr/>
        </p:nvSpPr>
        <p:spPr bwMode="auto">
          <a:xfrm>
            <a:off x="2328863" y="4149725"/>
            <a:ext cx="3429000" cy="13208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lnSpc>
                <a:spcPct val="100000"/>
              </a:lnSpc>
              <a:spcBef>
                <a:spcPct val="0"/>
              </a:spcBef>
              <a:buClrTx/>
              <a:buFontTx/>
              <a:buNone/>
            </a:pPr>
            <a:r>
              <a:rPr lang="en-US" altLang="zh-CN" sz="2000">
                <a:solidFill>
                  <a:srgbClr val="FF0066"/>
                </a:solidFill>
                <a:latin typeface="Arial" charset="0"/>
              </a:rPr>
              <a:t>repeat </a:t>
            </a:r>
            <a:r>
              <a:rPr lang="en-US" altLang="zh-CN" sz="2000"/>
              <a:t>(</a:t>
            </a:r>
            <a:r>
              <a:rPr lang="zh-CN" altLang="en-US" sz="2000">
                <a:latin typeface="Arial" charset="0"/>
              </a:rPr>
              <a:t>循环</a:t>
            </a:r>
            <a:r>
              <a:rPr lang="zh-CN" altLang="en-US" sz="2000">
                <a:solidFill>
                  <a:srgbClr val="FF6600"/>
                </a:solidFill>
                <a:latin typeface="Arial" charset="0"/>
              </a:rPr>
              <a:t>次数</a:t>
            </a:r>
            <a:r>
              <a:rPr lang="zh-CN" altLang="en-US" sz="2000">
                <a:latin typeface="Arial" charset="0"/>
              </a:rPr>
              <a:t>表达式</a:t>
            </a:r>
            <a:r>
              <a:rPr lang="en-US" altLang="zh-CN" sz="2000"/>
              <a:t>)</a:t>
            </a:r>
            <a:endParaRPr lang="zh-CN" altLang="en-US" sz="2000">
              <a:latin typeface="Arial" charset="0"/>
            </a:endParaRPr>
          </a:p>
          <a:p>
            <a:pPr algn="l">
              <a:lnSpc>
                <a:spcPct val="100000"/>
              </a:lnSpc>
              <a:spcBef>
                <a:spcPct val="0"/>
              </a:spcBef>
              <a:buClrTx/>
              <a:buFontTx/>
              <a:buNone/>
            </a:pPr>
            <a:r>
              <a:rPr lang="zh-CN" altLang="en-US"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end</a:t>
            </a:r>
          </a:p>
        </p:txBody>
      </p:sp>
      <p:sp>
        <p:nvSpPr>
          <p:cNvPr id="492550" name="AutoShape 6"/>
          <p:cNvSpPr>
            <a:spLocks noChangeArrowheads="1"/>
          </p:cNvSpPr>
          <p:nvPr/>
        </p:nvSpPr>
        <p:spPr bwMode="auto">
          <a:xfrm>
            <a:off x="4176713" y="5707063"/>
            <a:ext cx="2771775" cy="493712"/>
          </a:xfrm>
          <a:prstGeom prst="wedgeRoundRectCallout">
            <a:avLst>
              <a:gd name="adj1" fmla="val -79037"/>
              <a:gd name="adj2" fmla="val -185046"/>
              <a:gd name="adj3" fmla="val 1666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l" eaLnBrk="1" hangingPunct="1">
              <a:lnSpc>
                <a:spcPct val="100000"/>
              </a:lnSpc>
              <a:spcBef>
                <a:spcPct val="0"/>
              </a:spcBef>
              <a:buClrTx/>
              <a:buFontTx/>
              <a:buNone/>
            </a:pPr>
            <a:r>
              <a:rPr lang="zh-CN" altLang="en-US" sz="2000">
                <a:latin typeface="楷体_GB2312" pitchFamily="49" charset="-122"/>
                <a:ea typeface="楷体_GB2312" pitchFamily="49" charset="-122"/>
              </a:rPr>
              <a:t>执行语句为</a:t>
            </a:r>
            <a:r>
              <a:rPr lang="zh-CN" altLang="en-US" sz="2000">
                <a:solidFill>
                  <a:srgbClr val="FF0066"/>
                </a:solidFill>
                <a:latin typeface="楷体_GB2312" pitchFamily="49" charset="-122"/>
                <a:ea typeface="楷体_GB2312" pitchFamily="49" charset="-122"/>
              </a:rPr>
              <a:t>多</a:t>
            </a:r>
            <a:r>
              <a:rPr lang="zh-CN" altLang="en-US" sz="2000">
                <a:latin typeface="楷体_GB2312" pitchFamily="49" charset="-122"/>
                <a:ea typeface="楷体_GB2312" pitchFamily="49" charset="-122"/>
              </a:rPr>
              <a:t>条语句</a:t>
            </a:r>
            <a:endParaRPr kumimoji="1" lang="zh-CN" altLang="en-US" sz="2000">
              <a:latin typeface="楷体_GB2312" pitchFamily="49" charset="-122"/>
              <a:ea typeface="楷体_GB2312" pitchFamily="49" charset="-122"/>
            </a:endParaRPr>
          </a:p>
        </p:txBody>
      </p:sp>
      <p:sp>
        <p:nvSpPr>
          <p:cNvPr id="492551" name="Text Box 7"/>
          <p:cNvSpPr txBox="1">
            <a:spLocks noChangeArrowheads="1"/>
          </p:cNvSpPr>
          <p:nvPr/>
        </p:nvSpPr>
        <p:spPr bwMode="auto">
          <a:xfrm>
            <a:off x="1643063" y="4418013"/>
            <a:ext cx="60960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marL="280988" indent="-280988">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
                <a:srgbClr val="3333FF"/>
              </a:buClr>
              <a:buFont typeface="Wingdings" pitchFamily="2" charset="2"/>
              <a:buNone/>
            </a:pPr>
            <a:r>
              <a:rPr lang="zh-CN" altLang="en-US" sz="2200"/>
              <a:t>或</a:t>
            </a:r>
          </a:p>
        </p:txBody>
      </p:sp>
      <p:sp>
        <p:nvSpPr>
          <p:cNvPr id="492552" name="Rectangle 8"/>
          <p:cNvSpPr>
            <a:spLocks noChangeArrowheads="1"/>
          </p:cNvSpPr>
          <p:nvPr/>
        </p:nvSpPr>
        <p:spPr bwMode="auto">
          <a:xfrm>
            <a:off x="1143000" y="33210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92555" name="AutoShape 11"/>
          <p:cNvSpPr>
            <a:spLocks noChangeArrowheads="1"/>
          </p:cNvSpPr>
          <p:nvPr/>
        </p:nvSpPr>
        <p:spPr bwMode="auto">
          <a:xfrm rot="-479700">
            <a:off x="5741988" y="681038"/>
            <a:ext cx="3402012" cy="1152525"/>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ctr" eaLnBrk="1" hangingPunct="1">
              <a:lnSpc>
                <a:spcPct val="100000"/>
              </a:lnSpc>
              <a:spcBef>
                <a:spcPct val="0"/>
              </a:spcBef>
              <a:buClrTx/>
              <a:buFontTx/>
              <a:buNone/>
              <a:defRPr/>
            </a:pPr>
            <a:r>
              <a:rPr kumimoji="1" lang="zh-CN" altLang="en-US" sz="2200">
                <a:solidFill>
                  <a:srgbClr val="000000"/>
                </a:solidFill>
                <a:latin typeface="华文新魏" pitchFamily="2" charset="-122"/>
                <a:ea typeface="华文新魏" pitchFamily="2" charset="-122"/>
              </a:rPr>
              <a:t>只有部分综合工具可以综合此语句！</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2546"/>
                                        </p:tgtEl>
                                        <p:attrNameLst>
                                          <p:attrName>style.visibility</p:attrName>
                                        </p:attrNameLst>
                                      </p:cBhvr>
                                      <p:to>
                                        <p:strVal val="visible"/>
                                      </p:to>
                                    </p:set>
                                    <p:anim calcmode="lin" valueType="num">
                                      <p:cBhvr additive="base">
                                        <p:cTn id="7" dur="500" fill="hold"/>
                                        <p:tgtEl>
                                          <p:spTgt spid="492546"/>
                                        </p:tgtEl>
                                        <p:attrNameLst>
                                          <p:attrName>ppt_x</p:attrName>
                                        </p:attrNameLst>
                                      </p:cBhvr>
                                      <p:tavLst>
                                        <p:tav tm="0">
                                          <p:val>
                                            <p:strVal val="#ppt_x"/>
                                          </p:val>
                                        </p:tav>
                                        <p:tav tm="100000">
                                          <p:val>
                                            <p:strVal val="#ppt_x"/>
                                          </p:val>
                                        </p:tav>
                                      </p:tavLst>
                                    </p:anim>
                                    <p:anim calcmode="lin" valueType="num">
                                      <p:cBhvr additive="base">
                                        <p:cTn id="8" dur="500" fill="hold"/>
                                        <p:tgtEl>
                                          <p:spTgt spid="49254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7"/>
                                        </p:tgtEl>
                                        <p:attrNameLst>
                                          <p:attrName>style.visibility</p:attrName>
                                        </p:attrNameLst>
                                      </p:cBhvr>
                                      <p:to>
                                        <p:strVal val="visible"/>
                                      </p:to>
                                    </p:set>
                                    <p:anim calcmode="lin" valueType="num">
                                      <p:cBhvr additive="base">
                                        <p:cTn id="12" dur="500" fill="hold"/>
                                        <p:tgtEl>
                                          <p:spTgt spid="492547"/>
                                        </p:tgtEl>
                                        <p:attrNameLst>
                                          <p:attrName>ppt_x</p:attrName>
                                        </p:attrNameLst>
                                      </p:cBhvr>
                                      <p:tavLst>
                                        <p:tav tm="0">
                                          <p:val>
                                            <p:strVal val="0-#ppt_w/2"/>
                                          </p:val>
                                        </p:tav>
                                        <p:tav tm="100000">
                                          <p:val>
                                            <p:strVal val="#ppt_x"/>
                                          </p:val>
                                        </p:tav>
                                      </p:tavLst>
                                    </p:anim>
                                    <p:anim calcmode="lin" valueType="num">
                                      <p:cBhvr additive="base">
                                        <p:cTn id="13" dur="500" fill="hold"/>
                                        <p:tgtEl>
                                          <p:spTgt spid="4925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2552"/>
                                        </p:tgtEl>
                                        <p:attrNameLst>
                                          <p:attrName>style.visibility</p:attrName>
                                        </p:attrNameLst>
                                      </p:cBhvr>
                                      <p:to>
                                        <p:strVal val="visible"/>
                                      </p:to>
                                    </p:set>
                                    <p:anim calcmode="lin" valueType="num">
                                      <p:cBhvr>
                                        <p:cTn id="18" dur="500" fill="hold"/>
                                        <p:tgtEl>
                                          <p:spTgt spid="492552"/>
                                        </p:tgtEl>
                                        <p:attrNameLst>
                                          <p:attrName>ppt_w</p:attrName>
                                        </p:attrNameLst>
                                      </p:cBhvr>
                                      <p:tavLst>
                                        <p:tav tm="0">
                                          <p:val>
                                            <p:fltVal val="0"/>
                                          </p:val>
                                        </p:tav>
                                        <p:tav tm="100000">
                                          <p:val>
                                            <p:strVal val="#ppt_w"/>
                                          </p:val>
                                        </p:tav>
                                      </p:tavLst>
                                    </p:anim>
                                    <p:anim calcmode="lin" valueType="num">
                                      <p:cBhvr>
                                        <p:cTn id="19" dur="500" fill="hold"/>
                                        <p:tgtEl>
                                          <p:spTgt spid="49255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2548"/>
                                        </p:tgtEl>
                                        <p:attrNameLst>
                                          <p:attrName>style.visibility</p:attrName>
                                        </p:attrNameLst>
                                      </p:cBhvr>
                                      <p:to>
                                        <p:strVal val="visible"/>
                                      </p:to>
                                    </p:set>
                                    <p:animEffect transition="in" filter="wipe(left)">
                                      <p:cBhvr>
                                        <p:cTn id="23" dur="500"/>
                                        <p:tgtEl>
                                          <p:spTgt spid="4925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2551"/>
                                        </p:tgtEl>
                                        <p:attrNameLst>
                                          <p:attrName>style.visibility</p:attrName>
                                        </p:attrNameLst>
                                      </p:cBhvr>
                                      <p:to>
                                        <p:strVal val="visible"/>
                                      </p:to>
                                    </p:set>
                                    <p:animEffect transition="in" filter="dissolve">
                                      <p:cBhvr>
                                        <p:cTn id="28" dur="500"/>
                                        <p:tgtEl>
                                          <p:spTgt spid="492551"/>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92549"/>
                                        </p:tgtEl>
                                        <p:attrNameLst>
                                          <p:attrName>style.visibility</p:attrName>
                                        </p:attrNameLst>
                                      </p:cBhvr>
                                      <p:to>
                                        <p:strVal val="visible"/>
                                      </p:to>
                                    </p:set>
                                    <p:animEffect transition="in" filter="wipe(left)">
                                      <p:cBhvr>
                                        <p:cTn id="32" dur="500"/>
                                        <p:tgtEl>
                                          <p:spTgt spid="4925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2550"/>
                                        </p:tgtEl>
                                        <p:attrNameLst>
                                          <p:attrName>style.visibility</p:attrName>
                                        </p:attrNameLst>
                                      </p:cBhvr>
                                      <p:to>
                                        <p:strVal val="visible"/>
                                      </p:to>
                                    </p:set>
                                    <p:animEffect transition="in" filter="dissolve">
                                      <p:cBhvr>
                                        <p:cTn id="37" dur="500"/>
                                        <p:tgtEl>
                                          <p:spTgt spid="492550"/>
                                        </p:tgtEl>
                                      </p:cBhvr>
                                    </p:animEffect>
                                  </p:childTnLst>
                                  <p:subTnLst>
                                    <p:set>
                                      <p:cBhvr override="childStyle">
                                        <p:cTn dur="1" fill="hold" display="0" masterRel="nextClick" afterEffect="1"/>
                                        <p:tgtEl>
                                          <p:spTgt spid="492550"/>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92555"/>
                                        </p:tgtEl>
                                        <p:attrNameLst>
                                          <p:attrName>style.visibility</p:attrName>
                                        </p:attrNameLst>
                                      </p:cBhvr>
                                      <p:to>
                                        <p:strVal val="visible"/>
                                      </p:to>
                                    </p:set>
                                    <p:anim calcmode="lin" valueType="num">
                                      <p:cBhvr>
                                        <p:cTn id="42" dur="500" fill="hold"/>
                                        <p:tgtEl>
                                          <p:spTgt spid="492555"/>
                                        </p:tgtEl>
                                        <p:attrNameLst>
                                          <p:attrName>ppt_w</p:attrName>
                                        </p:attrNameLst>
                                      </p:cBhvr>
                                      <p:tavLst>
                                        <p:tav tm="0">
                                          <p:val>
                                            <p:fltVal val="0"/>
                                          </p:val>
                                        </p:tav>
                                        <p:tav tm="100000">
                                          <p:val>
                                            <p:strVal val="#ppt_w"/>
                                          </p:val>
                                        </p:tav>
                                      </p:tavLst>
                                    </p:anim>
                                    <p:anim calcmode="lin" valueType="num">
                                      <p:cBhvr>
                                        <p:cTn id="43" dur="500" fill="hold"/>
                                        <p:tgtEl>
                                          <p:spTgt spid="4925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p:bldP spid="492547" grpId="0" autoUpdateAnimBg="0"/>
      <p:bldP spid="492548" grpId="0" animBg="1"/>
      <p:bldP spid="492549" grpId="0" animBg="1"/>
      <p:bldP spid="492550" grpId="0" animBg="1"/>
      <p:bldP spid="492551" grpId="0" autoUpdateAnimBg="0"/>
      <p:bldP spid="492552" grpId="0" animBg="1" autoUpdateAnimBg="0"/>
      <p:bldP spid="49255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4D3298EB-09E9-442D-B620-DFF8BC4A991E}" type="slidenum">
              <a:rPr lang="ko-KR" altLang="en-US" sz="1600" smtClean="0">
                <a:solidFill>
                  <a:schemeClr val="accent2"/>
                </a:solidFill>
                <a:latin typeface="Verdana" pitchFamily="34" charset="0"/>
                <a:ea typeface="Gulim" pitchFamily="34" charset="-127"/>
              </a:rPr>
              <a:pPr/>
              <a:t>94</a:t>
            </a:fld>
            <a:endParaRPr lang="en-US" altLang="ko-KR" sz="1600" smtClean="0">
              <a:solidFill>
                <a:schemeClr val="accent2"/>
              </a:solidFill>
              <a:latin typeface="Verdana" pitchFamily="34" charset="0"/>
              <a:ea typeface="Gulim" pitchFamily="34" charset="-127"/>
            </a:endParaRPr>
          </a:p>
        </p:txBody>
      </p:sp>
      <p:sp>
        <p:nvSpPr>
          <p:cNvPr id="7172" name="Rectangle 2"/>
          <p:cNvSpPr>
            <a:spLocks noGrp="1" noChangeArrowheads="1"/>
          </p:cNvSpPr>
          <p:nvPr>
            <p:ph type="title"/>
          </p:nvPr>
        </p:nvSpPr>
        <p:spPr>
          <a:xfrm>
            <a:off x="1768475" y="260350"/>
            <a:ext cx="7772400" cy="677863"/>
          </a:xfrm>
        </p:spPr>
        <p:txBody>
          <a:bodyPr/>
          <a:lstStyle/>
          <a:p>
            <a:r>
              <a:rPr lang="en-US" altLang="zh-CN" smtClean="0">
                <a:solidFill>
                  <a:srgbClr val="FFCC00"/>
                </a:solidFill>
                <a:latin typeface="Arial" charset="0"/>
                <a:ea typeface="黑体" pitchFamily="49" charset="-122"/>
              </a:rPr>
              <a:t>repeat</a:t>
            </a:r>
            <a:r>
              <a:rPr lang="zh-CN" altLang="en-US" smtClean="0">
                <a:solidFill>
                  <a:srgbClr val="FFCC00"/>
                </a:solidFill>
                <a:latin typeface="Arial" charset="0"/>
                <a:ea typeface="黑体" pitchFamily="49" charset="-122"/>
              </a:rPr>
              <a:t>语句举例</a:t>
            </a:r>
          </a:p>
        </p:txBody>
      </p:sp>
      <p:sp>
        <p:nvSpPr>
          <p:cNvPr id="7173" name="Rectangle 3"/>
          <p:cNvSpPr>
            <a:spLocks noGrp="1" noChangeArrowheads="1"/>
          </p:cNvSpPr>
          <p:nvPr>
            <p:ph type="body" idx="1"/>
          </p:nvPr>
        </p:nvSpPr>
        <p:spPr>
          <a:xfrm>
            <a:off x="557213" y="1077913"/>
            <a:ext cx="8281987" cy="585787"/>
          </a:xfrm>
        </p:spPr>
        <p:txBody>
          <a:bodyPr/>
          <a:lstStyle/>
          <a:p>
            <a:pPr marL="0" indent="0" algn="just">
              <a:lnSpc>
                <a:spcPct val="90000"/>
              </a:lnSpc>
              <a:spcBef>
                <a:spcPct val="0"/>
              </a:spcBef>
              <a:buClrTx/>
              <a:buFontTx/>
              <a:buNone/>
            </a:pPr>
            <a:r>
              <a:rPr lang="en-US" altLang="zh-CN" sz="2200" smtClean="0">
                <a:solidFill>
                  <a:srgbClr val="FF0066"/>
                </a:solidFill>
                <a:latin typeface="Arial" charset="0"/>
                <a:ea typeface="宋体" charset="-122"/>
              </a:rPr>
              <a:t>【</a:t>
            </a:r>
            <a:r>
              <a:rPr lang="zh-CN" altLang="en-US" sz="2200" smtClean="0">
                <a:solidFill>
                  <a:srgbClr val="FF0066"/>
                </a:solidFill>
                <a:latin typeface="Arial" charset="0"/>
                <a:ea typeface="宋体" charset="-122"/>
              </a:rPr>
              <a:t>例</a:t>
            </a:r>
            <a:r>
              <a:rPr lang="en-US" altLang="zh-CN" sz="2200" smtClean="0">
                <a:solidFill>
                  <a:srgbClr val="FF0066"/>
                </a:solidFill>
                <a:latin typeface="Arial" charset="0"/>
                <a:ea typeface="宋体" charset="-122"/>
              </a:rPr>
              <a:t>2.36】</a:t>
            </a:r>
            <a:r>
              <a:rPr lang="zh-CN" altLang="en-US" sz="2200" smtClean="0">
                <a:latin typeface="宋体" charset="-122"/>
                <a:ea typeface="宋体" charset="-122"/>
              </a:rPr>
              <a:t>用</a:t>
            </a:r>
            <a:r>
              <a:rPr lang="en-US" altLang="zh-CN" sz="2200" smtClean="0">
                <a:latin typeface="Arial" charset="0"/>
                <a:ea typeface="宋体" charset="-122"/>
              </a:rPr>
              <a:t>repeat</a:t>
            </a:r>
            <a:r>
              <a:rPr lang="zh-CN" altLang="en-US" sz="2200" smtClean="0">
                <a:latin typeface="Arial" charset="0"/>
                <a:ea typeface="宋体" charset="-122"/>
              </a:rPr>
              <a:t>语句和移位操作实现两个</a:t>
            </a:r>
            <a:r>
              <a:rPr lang="en-US" altLang="zh-CN" sz="2200" smtClean="0">
                <a:latin typeface="Arial" charset="0"/>
                <a:ea typeface="宋体" charset="-122"/>
              </a:rPr>
              <a:t>8</a:t>
            </a:r>
            <a:r>
              <a:rPr lang="zh-CN" altLang="en-US" sz="2200" smtClean="0">
                <a:latin typeface="Arial" charset="0"/>
                <a:ea typeface="宋体" charset="-122"/>
              </a:rPr>
              <a:t>位</a:t>
            </a:r>
            <a:r>
              <a:rPr lang="zh-CN" altLang="en-US" sz="2200" smtClean="0">
                <a:latin typeface="宋体" charset="-122"/>
                <a:ea typeface="宋体" charset="-122"/>
              </a:rPr>
              <a:t>二进制数乘法</a:t>
            </a:r>
          </a:p>
        </p:txBody>
      </p:sp>
      <p:sp>
        <p:nvSpPr>
          <p:cNvPr id="494596" name="Text Box 4"/>
          <p:cNvSpPr txBox="1">
            <a:spLocks noChangeArrowheads="1"/>
          </p:cNvSpPr>
          <p:nvPr/>
        </p:nvSpPr>
        <p:spPr bwMode="auto">
          <a:xfrm>
            <a:off x="2541588" y="6353175"/>
            <a:ext cx="4267200" cy="457200"/>
          </a:xfrm>
          <a:prstGeom prst="rect">
            <a:avLst/>
          </a:prstGeom>
          <a:solidFill>
            <a:srgbClr val="FFCC99"/>
          </a:solidFill>
          <a:ln>
            <a:noFill/>
          </a:ln>
          <a:effectLst>
            <a:prstShdw prst="shdw13" dist="53882" dir="13500000">
              <a:schemeClr val="bg2"/>
            </a:prstShdw>
          </a:effectLst>
          <a:extLs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lnSpc>
                <a:spcPct val="100000"/>
              </a:lnSpc>
              <a:spcBef>
                <a:spcPct val="50000"/>
              </a:spcBef>
              <a:buClrTx/>
              <a:buFontTx/>
              <a:buNone/>
            </a:pPr>
            <a:r>
              <a:rPr lang="zh-CN" altLang="en-US">
                <a:solidFill>
                  <a:srgbClr val="FF3399"/>
                </a:solidFill>
                <a:latin typeface="楷体_GB2312" pitchFamily="49" charset="-122"/>
                <a:ea typeface="楷体_GB2312" pitchFamily="49" charset="-122"/>
              </a:rPr>
              <a:t>注</a:t>
            </a:r>
            <a:r>
              <a:rPr lang="zh-CN" altLang="en-US">
                <a:latin typeface="楷体_GB2312" pitchFamily="49" charset="-122"/>
                <a:ea typeface="楷体_GB2312" pitchFamily="49" charset="-122"/>
              </a:rPr>
              <a:t>：不如采用</a:t>
            </a:r>
            <a:r>
              <a:rPr lang="en-US" altLang="zh-CN">
                <a:latin typeface="Arial" charset="0"/>
                <a:ea typeface="楷体_GB2312" pitchFamily="49" charset="-122"/>
              </a:rPr>
              <a:t>for</a:t>
            </a:r>
            <a:r>
              <a:rPr lang="zh-CN" altLang="en-US">
                <a:latin typeface="Arial" charset="0"/>
                <a:ea typeface="楷体_GB2312" pitchFamily="49" charset="-122"/>
              </a:rPr>
              <a:t>语句</a:t>
            </a:r>
            <a:r>
              <a:rPr lang="zh-CN" altLang="en-US">
                <a:latin typeface="楷体_GB2312" pitchFamily="49" charset="-122"/>
                <a:ea typeface="楷体_GB2312" pitchFamily="49" charset="-122"/>
              </a:rPr>
              <a:t>简单！</a:t>
            </a:r>
          </a:p>
        </p:txBody>
      </p:sp>
      <p:graphicFrame>
        <p:nvGraphicFramePr>
          <p:cNvPr id="494597" name="Object 5"/>
          <p:cNvGraphicFramePr>
            <a:graphicFrameLocks noChangeAspect="1"/>
          </p:cNvGraphicFramePr>
          <p:nvPr/>
        </p:nvGraphicFramePr>
        <p:xfrm>
          <a:off x="727075" y="1493838"/>
          <a:ext cx="7731125" cy="4792662"/>
        </p:xfrm>
        <a:graphic>
          <a:graphicData uri="http://schemas.openxmlformats.org/presentationml/2006/ole">
            <p:oleObj spid="_x0000_s7183" name="位图图像" r:id="rId4" imgW="6190476" imgH="3839111" progId="PBrush">
              <p:embed/>
            </p:oleObj>
          </a:graphicData>
        </a:graphic>
      </p:graphicFrame>
      <p:sp>
        <p:nvSpPr>
          <p:cNvPr id="494598" name="Rectangle 6"/>
          <p:cNvSpPr>
            <a:spLocks noChangeArrowheads="1"/>
          </p:cNvSpPr>
          <p:nvPr/>
        </p:nvSpPr>
        <p:spPr bwMode="auto">
          <a:xfrm>
            <a:off x="1931988" y="4318000"/>
            <a:ext cx="3300412" cy="1336675"/>
          </a:xfrm>
          <a:prstGeom prst="rect">
            <a:avLst/>
          </a:prstGeom>
          <a:noFill/>
          <a:ln w="19050">
            <a:solidFill>
              <a:srgbClr val="FF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94597"/>
                                        </p:tgtEl>
                                        <p:attrNameLst>
                                          <p:attrName>style.visibility</p:attrName>
                                        </p:attrNameLst>
                                      </p:cBhvr>
                                      <p:to>
                                        <p:strVal val="visible"/>
                                      </p:to>
                                    </p:set>
                                    <p:anim calcmode="lin" valueType="num">
                                      <p:cBhvr additive="base">
                                        <p:cTn id="7" dur="500" fill="hold"/>
                                        <p:tgtEl>
                                          <p:spTgt spid="494597"/>
                                        </p:tgtEl>
                                        <p:attrNameLst>
                                          <p:attrName>ppt_x</p:attrName>
                                        </p:attrNameLst>
                                      </p:cBhvr>
                                      <p:tavLst>
                                        <p:tav tm="0">
                                          <p:val>
                                            <p:strVal val="#ppt_x"/>
                                          </p:val>
                                        </p:tav>
                                        <p:tav tm="100000">
                                          <p:val>
                                            <p:strVal val="#ppt_x"/>
                                          </p:val>
                                        </p:tav>
                                      </p:tavLst>
                                    </p:anim>
                                    <p:anim calcmode="lin" valueType="num">
                                      <p:cBhvr additive="base">
                                        <p:cTn id="8" dur="500" fill="hold"/>
                                        <p:tgtEl>
                                          <p:spTgt spid="4945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4598"/>
                                        </p:tgtEl>
                                        <p:attrNameLst>
                                          <p:attrName>style.visibility</p:attrName>
                                        </p:attrNameLst>
                                      </p:cBhvr>
                                      <p:to>
                                        <p:strVal val="visible"/>
                                      </p:to>
                                    </p:set>
                                    <p:anim calcmode="lin" valueType="num">
                                      <p:cBhvr>
                                        <p:cTn id="13" dur="500" fill="hold"/>
                                        <p:tgtEl>
                                          <p:spTgt spid="494598"/>
                                        </p:tgtEl>
                                        <p:attrNameLst>
                                          <p:attrName>ppt_w</p:attrName>
                                        </p:attrNameLst>
                                      </p:cBhvr>
                                      <p:tavLst>
                                        <p:tav tm="0">
                                          <p:val>
                                            <p:fltVal val="0"/>
                                          </p:val>
                                        </p:tav>
                                        <p:tav tm="100000">
                                          <p:val>
                                            <p:strVal val="#ppt_w"/>
                                          </p:val>
                                        </p:tav>
                                      </p:tavLst>
                                    </p:anim>
                                    <p:anim calcmode="lin" valueType="num">
                                      <p:cBhvr>
                                        <p:cTn id="14" dur="500" fill="hold"/>
                                        <p:tgtEl>
                                          <p:spTgt spid="49459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4596"/>
                                        </p:tgtEl>
                                        <p:attrNameLst>
                                          <p:attrName>style.visibility</p:attrName>
                                        </p:attrNameLst>
                                      </p:cBhvr>
                                      <p:to>
                                        <p:strVal val="visible"/>
                                      </p:to>
                                    </p:set>
                                    <p:anim calcmode="lin" valueType="num">
                                      <p:cBhvr>
                                        <p:cTn id="19" dur="500" fill="hold"/>
                                        <p:tgtEl>
                                          <p:spTgt spid="494596"/>
                                        </p:tgtEl>
                                        <p:attrNameLst>
                                          <p:attrName>ppt_w</p:attrName>
                                        </p:attrNameLst>
                                      </p:cBhvr>
                                      <p:tavLst>
                                        <p:tav tm="0">
                                          <p:val>
                                            <p:fltVal val="0"/>
                                          </p:val>
                                        </p:tav>
                                        <p:tav tm="100000">
                                          <p:val>
                                            <p:strVal val="#ppt_w"/>
                                          </p:val>
                                        </p:tav>
                                      </p:tavLst>
                                    </p:anim>
                                    <p:anim calcmode="lin" valueType="num">
                                      <p:cBhvr>
                                        <p:cTn id="20" dur="500" fill="hold"/>
                                        <p:tgtEl>
                                          <p:spTgt spid="4945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nimBg="1" autoUpdateAnimBg="0"/>
      <p:bldP spid="494598"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76CEB02-CAC7-4F09-A8F0-89655526E724}" type="slidenum">
              <a:rPr lang="ko-KR" altLang="en-US" sz="1600" smtClean="0">
                <a:solidFill>
                  <a:schemeClr val="accent2"/>
                </a:solidFill>
                <a:latin typeface="Verdana" pitchFamily="34" charset="0"/>
                <a:ea typeface="Gulim" pitchFamily="34" charset="-127"/>
              </a:rPr>
              <a:pPr/>
              <a:t>95</a:t>
            </a:fld>
            <a:endParaRPr lang="en-US" altLang="ko-KR" sz="1600" smtClean="0">
              <a:solidFill>
                <a:schemeClr val="accent2"/>
              </a:solidFill>
              <a:latin typeface="Verdana" pitchFamily="34" charset="0"/>
              <a:ea typeface="Gulim" pitchFamily="34" charset="-127"/>
            </a:endParaRPr>
          </a:p>
        </p:txBody>
      </p:sp>
      <p:sp>
        <p:nvSpPr>
          <p:cNvPr id="496642" name="Rectangle 2"/>
          <p:cNvSpPr>
            <a:spLocks noGrp="1" noChangeArrowheads="1"/>
          </p:cNvSpPr>
          <p:nvPr>
            <p:ph type="title"/>
          </p:nvPr>
        </p:nvSpPr>
        <p:spPr>
          <a:xfrm>
            <a:off x="1731963" y="257175"/>
            <a:ext cx="7772400" cy="677863"/>
          </a:xfrm>
        </p:spPr>
        <p:txBody>
          <a:bodyPr/>
          <a:lstStyle/>
          <a:p>
            <a:r>
              <a:rPr lang="en-US" altLang="zh-CN" smtClean="0">
                <a:solidFill>
                  <a:srgbClr val="FFCC00"/>
                </a:solidFill>
                <a:latin typeface="Arial" charset="0"/>
                <a:ea typeface="黑体" pitchFamily="49" charset="-122"/>
              </a:rPr>
              <a:t>3</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 while</a:t>
            </a:r>
            <a:r>
              <a:rPr lang="zh-CN" altLang="en-US" smtClean="0">
                <a:solidFill>
                  <a:srgbClr val="FFCC00"/>
                </a:solidFill>
                <a:latin typeface="Arial" charset="0"/>
                <a:ea typeface="黑体" pitchFamily="49" charset="-122"/>
              </a:rPr>
              <a:t>语句</a:t>
            </a:r>
          </a:p>
        </p:txBody>
      </p:sp>
      <p:sp>
        <p:nvSpPr>
          <p:cNvPr id="496643" name="Rectangle 3"/>
          <p:cNvSpPr>
            <a:spLocks noGrp="1" noChangeArrowheads="1"/>
          </p:cNvSpPr>
          <p:nvPr>
            <p:ph type="body" idx="1"/>
          </p:nvPr>
        </p:nvSpPr>
        <p:spPr>
          <a:xfrm>
            <a:off x="328613" y="657225"/>
            <a:ext cx="8378825" cy="2336800"/>
          </a:xfrm>
        </p:spPr>
        <p:txBody>
          <a:bodyPr/>
          <a:lstStyle/>
          <a:p>
            <a:pPr algn="just">
              <a:lnSpc>
                <a:spcPct val="110000"/>
              </a:lnSpc>
              <a:buFont typeface="Wingdings" pitchFamily="2" charset="2"/>
              <a:buNone/>
            </a:pPr>
            <a:endParaRPr lang="zh-CN" altLang="en-US" smtClean="0">
              <a:solidFill>
                <a:srgbClr val="CC3300"/>
              </a:solidFill>
              <a:latin typeface="Arial" charset="0"/>
              <a:ea typeface="宋体" charset="-122"/>
            </a:endParaRPr>
          </a:p>
          <a:p>
            <a:pPr algn="just">
              <a:lnSpc>
                <a:spcPct val="110000"/>
              </a:lnSpc>
              <a:spcBef>
                <a:spcPct val="0"/>
              </a:spcBef>
            </a:pPr>
            <a:r>
              <a:rPr lang="zh-CN" altLang="en-US" sz="2000" smtClean="0">
                <a:solidFill>
                  <a:srgbClr val="FF0000"/>
                </a:solidFill>
                <a:latin typeface="Arial" charset="0"/>
                <a:ea typeface="宋体" charset="-122"/>
              </a:rPr>
              <a:t>功能</a:t>
            </a:r>
            <a:r>
              <a:rPr lang="zh-CN" altLang="en-US" sz="2000" smtClean="0">
                <a:latin typeface="Arial" charset="0"/>
                <a:ea typeface="宋体" charset="-122"/>
              </a:rPr>
              <a:t>：</a:t>
            </a:r>
            <a:r>
              <a:rPr lang="zh-CN" altLang="zh-CN" sz="2000" smtClean="0">
                <a:solidFill>
                  <a:srgbClr val="CC0066"/>
                </a:solidFill>
                <a:latin typeface="宋体" charset="-122"/>
                <a:ea typeface="宋体" charset="-122"/>
              </a:rPr>
              <a:t>有条件</a:t>
            </a:r>
            <a:r>
              <a:rPr lang="zh-CN" altLang="zh-CN" sz="2000" smtClean="0">
                <a:latin typeface="宋体" charset="-122"/>
                <a:ea typeface="宋体" charset="-122"/>
              </a:rPr>
              <a:t>地执行一条或多条语句。</a:t>
            </a:r>
            <a:r>
              <a:rPr lang="zh-CN" altLang="en-US" sz="2000" smtClean="0">
                <a:latin typeface="宋体" charset="-122"/>
                <a:ea typeface="宋体" charset="-122"/>
              </a:rPr>
              <a:t>只要循环执行条件表达式为真，则循环语句就重复执行！</a:t>
            </a:r>
          </a:p>
          <a:p>
            <a:pPr algn="just">
              <a:lnSpc>
                <a:spcPct val="110000"/>
              </a:lnSpc>
              <a:spcBef>
                <a:spcPct val="0"/>
              </a:spcBef>
            </a:pPr>
            <a:r>
              <a:rPr lang="zh-CN" altLang="en-US" sz="2000" smtClean="0">
                <a:solidFill>
                  <a:srgbClr val="FF0000"/>
                </a:solidFill>
                <a:latin typeface="Arial" charset="0"/>
                <a:ea typeface="宋体" charset="-122"/>
              </a:rPr>
              <a:t>规则</a:t>
            </a:r>
            <a:r>
              <a:rPr lang="zh-CN" altLang="en-US" sz="2000" smtClean="0">
                <a:latin typeface="Arial" charset="0"/>
                <a:ea typeface="宋体" charset="-122"/>
              </a:rPr>
              <a:t>：</a:t>
            </a:r>
            <a:r>
              <a:rPr lang="zh-CN" altLang="en-US" sz="2000" smtClean="0">
                <a:latin typeface="宋体" charset="-122"/>
                <a:ea typeface="宋体" charset="-122"/>
              </a:rPr>
              <a:t>首先判断循环执行条件表达式是否为真。若为真，则执行后面的语句或语句块；然后再回头判断循环执行条件表达式是否为真，若为真，再执行一次后面的语句；如此不断，直到条件表达式不为真。</a:t>
            </a:r>
          </a:p>
        </p:txBody>
      </p:sp>
      <p:sp>
        <p:nvSpPr>
          <p:cNvPr id="496645" name="Text Box 5"/>
          <p:cNvSpPr txBox="1">
            <a:spLocks noChangeArrowheads="1"/>
          </p:cNvSpPr>
          <p:nvPr/>
        </p:nvSpPr>
        <p:spPr bwMode="auto">
          <a:xfrm>
            <a:off x="2386013" y="2997200"/>
            <a:ext cx="3810000" cy="13208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lnSpc>
                <a:spcPct val="100000"/>
              </a:lnSpc>
              <a:spcBef>
                <a:spcPct val="0"/>
              </a:spcBef>
              <a:buClrTx/>
              <a:buFontTx/>
              <a:buNone/>
            </a:pPr>
            <a:r>
              <a:rPr lang="en-US" altLang="zh-CN" sz="2000">
                <a:solidFill>
                  <a:srgbClr val="FF0066"/>
                </a:solidFill>
                <a:latin typeface="Arial" charset="0"/>
              </a:rPr>
              <a:t>while</a:t>
            </a:r>
            <a:r>
              <a:rPr lang="en-US" altLang="zh-CN" sz="2000">
                <a:latin typeface="Arial" charset="0"/>
              </a:rPr>
              <a:t> (</a:t>
            </a:r>
            <a:r>
              <a:rPr lang="zh-CN" altLang="en-US" sz="2000">
                <a:latin typeface="Arial" charset="0"/>
              </a:rPr>
              <a:t>循环执行</a:t>
            </a:r>
            <a:r>
              <a:rPr lang="zh-CN" altLang="en-US" sz="2000">
                <a:solidFill>
                  <a:srgbClr val="FF6600"/>
                </a:solidFill>
                <a:latin typeface="Arial" charset="0"/>
              </a:rPr>
              <a:t>条件</a:t>
            </a:r>
            <a:r>
              <a:rPr lang="zh-CN" altLang="en-US" sz="2000">
                <a:latin typeface="Arial" charset="0"/>
              </a:rPr>
              <a:t>表达式</a:t>
            </a:r>
            <a:r>
              <a:rPr lang="en-US" altLang="zh-CN" sz="2000">
                <a:latin typeface="Arial" charset="0"/>
              </a:rPr>
              <a:t>)</a:t>
            </a:r>
          </a:p>
          <a:p>
            <a:pPr algn="l">
              <a:lnSpc>
                <a:spcPct val="100000"/>
              </a:lnSpc>
              <a:spcBef>
                <a:spcPct val="0"/>
              </a:spcBef>
              <a:buClrTx/>
              <a:buFontTx/>
              <a:buNone/>
            </a:pPr>
            <a:r>
              <a:rPr lang="zh-CN" altLang="en-US"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end</a:t>
            </a:r>
          </a:p>
        </p:txBody>
      </p:sp>
      <p:sp>
        <p:nvSpPr>
          <p:cNvPr id="496647" name="Rectangle 7"/>
          <p:cNvSpPr>
            <a:spLocks noChangeArrowheads="1"/>
          </p:cNvSpPr>
          <p:nvPr/>
        </p:nvSpPr>
        <p:spPr bwMode="auto">
          <a:xfrm>
            <a:off x="1208088" y="3322638"/>
            <a:ext cx="819150" cy="446087"/>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496648" name="Rectangle 8"/>
          <p:cNvSpPr>
            <a:spLocks noChangeArrowheads="1"/>
          </p:cNvSpPr>
          <p:nvPr/>
        </p:nvSpPr>
        <p:spPr bwMode="auto">
          <a:xfrm>
            <a:off x="185738" y="4459288"/>
            <a:ext cx="8707437" cy="1993900"/>
          </a:xfrm>
          <a:prstGeom prst="rect">
            <a:avLst/>
          </a:prstGeom>
          <a:solidFill>
            <a:srgbClr val="FFCC99"/>
          </a:solidFill>
          <a:ln>
            <a:noFill/>
          </a:ln>
          <a:effectLst>
            <a:prstShdw prst="shdw13" dist="53882" dir="13500000">
              <a:srgbClr val="808080"/>
            </a:prst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663575" indent="-663575" algn="l">
              <a:spcBef>
                <a:spcPct val="0"/>
              </a:spcBef>
              <a:buClrTx/>
              <a:buFontTx/>
              <a:buNone/>
            </a:pPr>
            <a:r>
              <a:rPr lang="en-US" altLang="zh-CN" sz="2200">
                <a:solidFill>
                  <a:srgbClr val="FF3399"/>
                </a:solidFill>
                <a:latin typeface="Arial" charset="0"/>
                <a:ea typeface="楷体_GB2312" pitchFamily="49" charset="-122"/>
              </a:rPr>
              <a:t>1</a:t>
            </a:r>
            <a:r>
              <a:rPr lang="en-US" altLang="zh-CN" sz="2200">
                <a:latin typeface="Arial" charset="0"/>
                <a:ea typeface="楷体_GB2312" pitchFamily="49" charset="-122"/>
              </a:rPr>
              <a:t>.</a:t>
            </a:r>
            <a:r>
              <a:rPr lang="zh-CN" altLang="en-US" sz="2200">
                <a:latin typeface="Arial" charset="0"/>
                <a:ea typeface="楷体_GB2312" pitchFamily="49" charset="-122"/>
              </a:rPr>
              <a:t>首先判断循环执行条件表达式是否为真，若不为真，则其后的语句一次也不被执行！</a:t>
            </a:r>
          </a:p>
          <a:p>
            <a:pPr marL="663575" indent="-663575" algn="l">
              <a:spcBef>
                <a:spcPct val="0"/>
              </a:spcBef>
              <a:buClrTx/>
              <a:buFontTx/>
              <a:buNone/>
            </a:pPr>
            <a:r>
              <a:rPr lang="en-US" altLang="zh-CN" sz="2200">
                <a:solidFill>
                  <a:srgbClr val="FF3399"/>
                </a:solidFill>
                <a:latin typeface="Arial" charset="0"/>
                <a:ea typeface="楷体_GB2312" pitchFamily="49" charset="-122"/>
              </a:rPr>
              <a:t>2</a:t>
            </a:r>
            <a:r>
              <a:rPr lang="en-US" altLang="zh-CN" sz="2200">
                <a:latin typeface="Arial" charset="0"/>
                <a:ea typeface="楷体_GB2312" pitchFamily="49" charset="-122"/>
              </a:rPr>
              <a:t>.</a:t>
            </a:r>
            <a:r>
              <a:rPr lang="zh-CN" altLang="en-US" sz="2200">
                <a:latin typeface="Arial" charset="0"/>
                <a:ea typeface="楷体_GB2312" pitchFamily="49" charset="-122"/>
              </a:rPr>
              <a:t>在执行语句中，必须有一条改变循环执行条件表达式的值的语句！</a:t>
            </a:r>
          </a:p>
          <a:p>
            <a:pPr marL="663575" indent="-663575">
              <a:spcBef>
                <a:spcPct val="0"/>
              </a:spcBef>
              <a:buClr>
                <a:srgbClr val="FF0066"/>
              </a:buClr>
              <a:buFont typeface="Wingdings" pitchFamily="2" charset="2"/>
              <a:buNone/>
            </a:pPr>
            <a:r>
              <a:rPr lang="en-US" altLang="zh-CN" sz="2200">
                <a:solidFill>
                  <a:srgbClr val="FF3399"/>
                </a:solidFill>
                <a:latin typeface="Arial" charset="0"/>
                <a:ea typeface="楷体_GB2312" pitchFamily="49" charset="-122"/>
              </a:rPr>
              <a:t>3</a:t>
            </a:r>
            <a:r>
              <a:rPr lang="en-US" altLang="zh-CN" sz="2200">
                <a:latin typeface="Arial" charset="0"/>
                <a:ea typeface="楷体_GB2312" pitchFamily="49" charset="-122"/>
              </a:rPr>
              <a:t>.while</a:t>
            </a:r>
            <a:r>
              <a:rPr lang="zh-CN" altLang="en-US" sz="2200">
                <a:latin typeface="Arial" charset="0"/>
                <a:ea typeface="楷体_GB2312" pitchFamily="49" charset="-122"/>
              </a:rPr>
              <a:t>语句只有当循环块有事件控制（即</a:t>
            </a:r>
            <a:r>
              <a:rPr lang="en-US" altLang="zh-CN" sz="2200">
                <a:latin typeface="Arial" charset="0"/>
                <a:ea typeface="楷体_GB2312" pitchFamily="49" charset="-122"/>
              </a:rPr>
              <a:t>@</a:t>
            </a:r>
            <a:r>
              <a:rPr lang="zh-CN" altLang="en-US" sz="2200">
                <a:latin typeface="Arial" charset="0"/>
                <a:ea typeface="楷体_GB2312" pitchFamily="49" charset="-122"/>
              </a:rPr>
              <a:t>（</a:t>
            </a:r>
            <a:r>
              <a:rPr lang="en-US" altLang="zh-CN" sz="2200">
                <a:latin typeface="Arial" charset="0"/>
                <a:ea typeface="楷体_GB2312" pitchFamily="49" charset="-122"/>
              </a:rPr>
              <a:t>posedge clock</a:t>
            </a:r>
            <a:r>
              <a:rPr lang="zh-CN" altLang="en-US" sz="2200">
                <a:latin typeface="Arial" charset="0"/>
                <a:ea typeface="楷体_GB2312" pitchFamily="49" charset="-122"/>
              </a:rPr>
              <a:t>））时才可综合！</a:t>
            </a:r>
          </a:p>
        </p:txBody>
      </p:sp>
      <p:sp>
        <p:nvSpPr>
          <p:cNvPr id="496649" name="AutoShape 9"/>
          <p:cNvSpPr>
            <a:spLocks noChangeArrowheads="1"/>
          </p:cNvSpPr>
          <p:nvPr/>
        </p:nvSpPr>
        <p:spPr bwMode="auto">
          <a:xfrm rot="21120300">
            <a:off x="6042025" y="2990850"/>
            <a:ext cx="3465513" cy="12509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marL="179388" lvl="1" algn="l">
              <a:lnSpc>
                <a:spcPct val="100000"/>
              </a:lnSpc>
              <a:spcBef>
                <a:spcPct val="30000"/>
              </a:spcBef>
              <a:buClrTx/>
              <a:buFontTx/>
              <a:buNone/>
              <a:defRPr/>
            </a:pPr>
            <a:r>
              <a:rPr kumimoji="1" lang="en-US" altLang="zh-CN" sz="2200">
                <a:solidFill>
                  <a:srgbClr val="000000"/>
                </a:solidFill>
                <a:latin typeface="华文新魏" pitchFamily="2" charset="-122"/>
                <a:ea typeface="华文新魏" pitchFamily="2" charset="-122"/>
              </a:rPr>
              <a:t>while</a:t>
            </a:r>
            <a:r>
              <a:rPr kumimoji="1" lang="zh-CN" altLang="en-US" sz="2200">
                <a:solidFill>
                  <a:srgbClr val="000000"/>
                </a:solidFill>
                <a:latin typeface="华文新魏" pitchFamily="2" charset="-122"/>
                <a:ea typeface="华文新魏" pitchFamily="2" charset="-122"/>
              </a:rPr>
              <a:t>语句通常用在测试文件中！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6642"/>
                                        </p:tgtEl>
                                        <p:attrNameLst>
                                          <p:attrName>style.visibility</p:attrName>
                                        </p:attrNameLst>
                                      </p:cBhvr>
                                      <p:to>
                                        <p:strVal val="visible"/>
                                      </p:to>
                                    </p:set>
                                    <p:anim calcmode="lin" valueType="num">
                                      <p:cBhvr additive="base">
                                        <p:cTn id="7" dur="500" fill="hold"/>
                                        <p:tgtEl>
                                          <p:spTgt spid="496642"/>
                                        </p:tgtEl>
                                        <p:attrNameLst>
                                          <p:attrName>ppt_x</p:attrName>
                                        </p:attrNameLst>
                                      </p:cBhvr>
                                      <p:tavLst>
                                        <p:tav tm="0">
                                          <p:val>
                                            <p:strVal val="#ppt_x"/>
                                          </p:val>
                                        </p:tav>
                                        <p:tav tm="100000">
                                          <p:val>
                                            <p:strVal val="#ppt_x"/>
                                          </p:val>
                                        </p:tav>
                                      </p:tavLst>
                                    </p:anim>
                                    <p:anim calcmode="lin" valueType="num">
                                      <p:cBhvr additive="base">
                                        <p:cTn id="8" dur="500" fill="hold"/>
                                        <p:tgtEl>
                                          <p:spTgt spid="49664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6643"/>
                                        </p:tgtEl>
                                        <p:attrNameLst>
                                          <p:attrName>style.visibility</p:attrName>
                                        </p:attrNameLst>
                                      </p:cBhvr>
                                      <p:to>
                                        <p:strVal val="visible"/>
                                      </p:to>
                                    </p:set>
                                    <p:anim calcmode="lin" valueType="num">
                                      <p:cBhvr additive="base">
                                        <p:cTn id="12" dur="500" fill="hold"/>
                                        <p:tgtEl>
                                          <p:spTgt spid="496643"/>
                                        </p:tgtEl>
                                        <p:attrNameLst>
                                          <p:attrName>ppt_x</p:attrName>
                                        </p:attrNameLst>
                                      </p:cBhvr>
                                      <p:tavLst>
                                        <p:tav tm="0">
                                          <p:val>
                                            <p:strVal val="0-#ppt_w/2"/>
                                          </p:val>
                                        </p:tav>
                                        <p:tav tm="100000">
                                          <p:val>
                                            <p:strVal val="#ppt_x"/>
                                          </p:val>
                                        </p:tav>
                                      </p:tavLst>
                                    </p:anim>
                                    <p:anim calcmode="lin" valueType="num">
                                      <p:cBhvr additive="base">
                                        <p:cTn id="13" dur="500" fill="hold"/>
                                        <p:tgtEl>
                                          <p:spTgt spid="49664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6647"/>
                                        </p:tgtEl>
                                        <p:attrNameLst>
                                          <p:attrName>style.visibility</p:attrName>
                                        </p:attrNameLst>
                                      </p:cBhvr>
                                      <p:to>
                                        <p:strVal val="visible"/>
                                      </p:to>
                                    </p:set>
                                    <p:anim calcmode="lin" valueType="num">
                                      <p:cBhvr>
                                        <p:cTn id="18" dur="500" fill="hold"/>
                                        <p:tgtEl>
                                          <p:spTgt spid="496647"/>
                                        </p:tgtEl>
                                        <p:attrNameLst>
                                          <p:attrName>ppt_w</p:attrName>
                                        </p:attrNameLst>
                                      </p:cBhvr>
                                      <p:tavLst>
                                        <p:tav tm="0">
                                          <p:val>
                                            <p:fltVal val="0"/>
                                          </p:val>
                                        </p:tav>
                                        <p:tav tm="100000">
                                          <p:val>
                                            <p:strVal val="#ppt_w"/>
                                          </p:val>
                                        </p:tav>
                                      </p:tavLst>
                                    </p:anim>
                                    <p:anim calcmode="lin" valueType="num">
                                      <p:cBhvr>
                                        <p:cTn id="19" dur="500" fill="hold"/>
                                        <p:tgtEl>
                                          <p:spTgt spid="496647"/>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96645"/>
                                        </p:tgtEl>
                                        <p:attrNameLst>
                                          <p:attrName>style.visibility</p:attrName>
                                        </p:attrNameLst>
                                      </p:cBhvr>
                                      <p:to>
                                        <p:strVal val="visible"/>
                                      </p:to>
                                    </p:set>
                                    <p:animEffect transition="in" filter="wipe(left)">
                                      <p:cBhvr>
                                        <p:cTn id="23" dur="500"/>
                                        <p:tgtEl>
                                          <p:spTgt spid="4966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96648"/>
                                        </p:tgtEl>
                                        <p:attrNameLst>
                                          <p:attrName>style.visibility</p:attrName>
                                        </p:attrNameLst>
                                      </p:cBhvr>
                                      <p:to>
                                        <p:strVal val="visible"/>
                                      </p:to>
                                    </p:set>
                                    <p:animEffect transition="in" filter="barn(outVertical)">
                                      <p:cBhvr>
                                        <p:cTn id="28" dur="500"/>
                                        <p:tgtEl>
                                          <p:spTgt spid="4966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96649"/>
                                        </p:tgtEl>
                                        <p:attrNameLst>
                                          <p:attrName>style.visibility</p:attrName>
                                        </p:attrNameLst>
                                      </p:cBhvr>
                                      <p:to>
                                        <p:strVal val="visible"/>
                                      </p:to>
                                    </p:set>
                                    <p:anim calcmode="lin" valueType="num">
                                      <p:cBhvr>
                                        <p:cTn id="33" dur="500" fill="hold"/>
                                        <p:tgtEl>
                                          <p:spTgt spid="496649"/>
                                        </p:tgtEl>
                                        <p:attrNameLst>
                                          <p:attrName>ppt_w</p:attrName>
                                        </p:attrNameLst>
                                      </p:cBhvr>
                                      <p:tavLst>
                                        <p:tav tm="0">
                                          <p:val>
                                            <p:fltVal val="0"/>
                                          </p:val>
                                        </p:tav>
                                        <p:tav tm="100000">
                                          <p:val>
                                            <p:strVal val="#ppt_w"/>
                                          </p:val>
                                        </p:tav>
                                      </p:tavLst>
                                    </p:anim>
                                    <p:anim calcmode="lin" valueType="num">
                                      <p:cBhvr>
                                        <p:cTn id="34" dur="500" fill="hold"/>
                                        <p:tgtEl>
                                          <p:spTgt spid="4966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3" grpId="0" autoUpdateAnimBg="0"/>
      <p:bldP spid="496645" grpId="0" animBg="1"/>
      <p:bldP spid="496647" grpId="0" animBg="1" autoUpdateAnimBg="0"/>
      <p:bldP spid="496648" grpId="0" animBg="1" autoUpdateAnimBg="0"/>
      <p:bldP spid="496649"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51724277-724B-4769-98AB-DE6B03832BBE}" type="slidenum">
              <a:rPr lang="ko-KR" altLang="en-US" sz="1600" smtClean="0">
                <a:solidFill>
                  <a:schemeClr val="accent2"/>
                </a:solidFill>
                <a:latin typeface="Verdana" pitchFamily="34" charset="0"/>
                <a:ea typeface="Gulim" pitchFamily="34" charset="-127"/>
              </a:rPr>
              <a:pPr/>
              <a:t>96</a:t>
            </a:fld>
            <a:endParaRPr lang="en-US" altLang="ko-KR" sz="1600" smtClean="0">
              <a:solidFill>
                <a:schemeClr val="accent2"/>
              </a:solidFill>
              <a:latin typeface="Verdana" pitchFamily="34" charset="0"/>
              <a:ea typeface="Gulim" pitchFamily="34" charset="-127"/>
            </a:endParaRPr>
          </a:p>
        </p:txBody>
      </p:sp>
      <p:sp>
        <p:nvSpPr>
          <p:cNvPr id="500738" name="Text Box 2"/>
          <p:cNvSpPr txBox="1">
            <a:spLocks noChangeArrowheads="1"/>
          </p:cNvSpPr>
          <p:nvPr/>
        </p:nvSpPr>
        <p:spPr bwMode="auto">
          <a:xfrm>
            <a:off x="642938" y="1724025"/>
            <a:ext cx="7432675" cy="5048250"/>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itchFamily="2" charset="2"/>
              <a:buNone/>
              <a:defRPr/>
            </a:pPr>
            <a:r>
              <a:rPr lang="en-US" altLang="zh-CN" sz="2000" dirty="0">
                <a:latin typeface="Arial" pitchFamily="34" charset="0"/>
                <a:ea typeface="宋体" pitchFamily="2" charset="-122"/>
              </a:rPr>
              <a:t>module  count1s_while ( </a:t>
            </a:r>
            <a:r>
              <a:rPr lang="en-US" altLang="zh-CN" sz="2000" dirty="0" err="1">
                <a:latin typeface="Arial" pitchFamily="34" charset="0"/>
                <a:ea typeface="宋体" pitchFamily="2" charset="-122"/>
              </a:rPr>
              <a:t>count,rega,clk</a:t>
            </a:r>
            <a:r>
              <a:rPr lang="en-US" altLang="zh-CN" sz="2000" dirty="0">
                <a:latin typeface="Arial" pitchFamily="34" charset="0"/>
                <a:ea typeface="宋体" pitchFamily="2" charset="-122"/>
              </a:rPr>
              <a:t> ); 	</a:t>
            </a:r>
          </a:p>
          <a:p>
            <a:pPr>
              <a:lnSpc>
                <a:spcPct val="90000"/>
              </a:lnSpc>
              <a:spcBef>
                <a:spcPct val="0"/>
              </a:spcBef>
              <a:buClrTx/>
              <a:buFontTx/>
              <a:buNone/>
              <a:defRPr/>
            </a:pPr>
            <a:r>
              <a:rPr lang="en-US" altLang="zh-CN" sz="2000" dirty="0">
                <a:latin typeface="Arial" pitchFamily="34" charset="0"/>
                <a:ea typeface="宋体" pitchFamily="2" charset="-122"/>
              </a:rPr>
              <a:t>     output[3:0] count;	</a:t>
            </a:r>
          </a:p>
          <a:p>
            <a:pPr>
              <a:lnSpc>
                <a:spcPct val="90000"/>
              </a:lnSpc>
              <a:spcBef>
                <a:spcPct val="0"/>
              </a:spcBef>
              <a:buClrTx/>
              <a:buFontTx/>
              <a:buNone/>
              <a:defRPr/>
            </a:pPr>
            <a:r>
              <a:rPr lang="en-US" altLang="zh-CN" sz="2000" dirty="0">
                <a:latin typeface="Arial" pitchFamily="34" charset="0"/>
                <a:ea typeface="宋体" pitchFamily="2" charset="-122"/>
              </a:rPr>
              <a:t>     input [7:0]   </a:t>
            </a:r>
            <a:r>
              <a:rPr lang="en-US" altLang="zh-CN" sz="2000" dirty="0" err="1">
                <a:latin typeface="Arial" pitchFamily="34" charset="0"/>
                <a:ea typeface="宋体" pitchFamily="2" charset="-122"/>
              </a:rPr>
              <a:t>rega</a:t>
            </a:r>
            <a:r>
              <a:rPr lang="en-US" altLang="zh-CN" sz="2000" dirty="0">
                <a:latin typeface="Arial" pitchFamily="34" charset="0"/>
                <a:ea typeface="宋体" pitchFamily="2" charset="-122"/>
              </a:rPr>
              <a:t>; </a:t>
            </a:r>
          </a:p>
          <a:p>
            <a:pPr>
              <a:lnSpc>
                <a:spcPct val="90000"/>
              </a:lnSpc>
              <a:spcBef>
                <a:spcPct val="0"/>
              </a:spcBef>
              <a:buClrTx/>
              <a:buFontTx/>
              <a:buNone/>
              <a:defRPr/>
            </a:pPr>
            <a:r>
              <a:rPr lang="en-US" altLang="zh-CN" sz="2000" dirty="0">
                <a:latin typeface="Arial" pitchFamily="34" charset="0"/>
                <a:ea typeface="宋体" pitchFamily="2" charset="-122"/>
              </a:rPr>
              <a:t>     input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reg</a:t>
            </a:r>
            <a:r>
              <a:rPr lang="en-US" altLang="zh-CN" sz="2000" dirty="0">
                <a:latin typeface="Arial" pitchFamily="34" charset="0"/>
                <a:ea typeface="宋体" pitchFamily="2" charset="-122"/>
              </a:rPr>
              <a:t>[3:0]      count;</a:t>
            </a:r>
          </a:p>
          <a:p>
            <a:pPr>
              <a:lnSpc>
                <a:spcPct val="90000"/>
              </a:lnSpc>
              <a:spcBef>
                <a:spcPct val="0"/>
              </a:spcBef>
              <a:buClrTx/>
              <a:buFontTx/>
              <a:buNone/>
              <a:defRPr/>
            </a:pPr>
            <a:r>
              <a:rPr lang="en-US" altLang="zh-CN" sz="2000" dirty="0">
                <a:latin typeface="Arial" pitchFamily="34" charset="0"/>
                <a:ea typeface="宋体" pitchFamily="2" charset="-122"/>
              </a:rPr>
              <a:t>     always @(</a:t>
            </a:r>
            <a:r>
              <a:rPr lang="en-US" altLang="zh-CN" sz="2000" dirty="0" err="1">
                <a:latin typeface="Arial" pitchFamily="34" charset="0"/>
                <a:ea typeface="宋体" pitchFamily="2" charset="-122"/>
              </a:rPr>
              <a:t>posedge</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clk</a:t>
            </a:r>
            <a:r>
              <a:rPr lang="en-US" altLang="zh-CN" sz="2000" dirty="0">
                <a:latin typeface="Arial" pitchFamily="34" charset="0"/>
                <a:ea typeface="宋体" pitchFamily="2" charset="-122"/>
              </a:rPr>
              <a:t>)				</a:t>
            </a:r>
          </a:p>
          <a:p>
            <a:pPr>
              <a:lnSpc>
                <a:spcPct val="90000"/>
              </a:lnSpc>
              <a:spcBef>
                <a:spcPct val="0"/>
              </a:spcBef>
              <a:buClrTx/>
              <a:buFontTx/>
              <a:buNone/>
              <a:defRPr/>
            </a:pPr>
            <a:r>
              <a:rPr lang="en-US" altLang="zh-CN" sz="2000" dirty="0">
                <a:latin typeface="Arial" pitchFamily="34" charset="0"/>
                <a:ea typeface="宋体" pitchFamily="2" charset="-122"/>
              </a:rPr>
              <a:t>        begin:count1</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reg</a:t>
            </a:r>
            <a:r>
              <a:rPr lang="en-US" altLang="zh-CN" sz="2000" dirty="0">
                <a:latin typeface="Arial" pitchFamily="34" charset="0"/>
                <a:ea typeface="宋体" pitchFamily="2" charset="-122"/>
              </a:rPr>
              <a:t>[7:0] </a:t>
            </a:r>
            <a:r>
              <a:rPr lang="en-US" altLang="zh-CN" sz="2000" dirty="0" err="1">
                <a:latin typeface="Arial" pitchFamily="34" charset="0"/>
                <a:ea typeface="宋体" pitchFamily="2" charset="-122"/>
              </a:rPr>
              <a:t>tempreg</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用作循环执行条件表达式</a:t>
            </a:r>
          </a:p>
          <a:p>
            <a:pPr>
              <a:lnSpc>
                <a:spcPct val="90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count = 0;                      </a:t>
            </a:r>
            <a:r>
              <a:rPr lang="en-US" altLang="zh-CN" sz="2000" b="0" dirty="0">
                <a:latin typeface="方正姚体" pitchFamily="2" charset="-122"/>
                <a:ea typeface="方正姚体" pitchFamily="2" charset="-122"/>
              </a:rPr>
              <a:t>// count</a:t>
            </a:r>
            <a:r>
              <a:rPr lang="zh-CN" altLang="en-US" sz="2000" b="0" dirty="0">
                <a:latin typeface="方正姚体" pitchFamily="2" charset="-122"/>
                <a:ea typeface="方正姚体" pitchFamily="2" charset="-122"/>
              </a:rPr>
              <a:t>初值为</a:t>
            </a:r>
            <a:r>
              <a:rPr lang="en-US" altLang="zh-CN" sz="2000" b="0" dirty="0">
                <a:latin typeface="方正姚体" pitchFamily="2" charset="-122"/>
                <a:ea typeface="方正姚体" pitchFamily="2" charset="-122"/>
              </a:rPr>
              <a:t>0</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tempreg</a:t>
            </a:r>
            <a:r>
              <a:rPr lang="en-US" altLang="zh-CN" sz="2000" dirty="0">
                <a:latin typeface="Arial" pitchFamily="34" charset="0"/>
                <a:ea typeface="宋体" pitchFamily="2" charset="-122"/>
              </a:rPr>
              <a:t> = </a:t>
            </a:r>
            <a:r>
              <a:rPr lang="en-US" altLang="zh-CN" sz="2000" dirty="0" err="1">
                <a:latin typeface="Arial" pitchFamily="34" charset="0"/>
                <a:ea typeface="宋体" pitchFamily="2" charset="-122"/>
              </a:rPr>
              <a:t>rega</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  </a:t>
            </a:r>
            <a:r>
              <a:rPr lang="en-US" altLang="zh-CN" sz="2000" b="0" dirty="0" err="1">
                <a:latin typeface="方正姚体" pitchFamily="2" charset="-122"/>
                <a:ea typeface="方正姚体" pitchFamily="2" charset="-122"/>
              </a:rPr>
              <a:t>tempreg</a:t>
            </a:r>
            <a:r>
              <a:rPr lang="en-US" altLang="zh-CN" sz="2000" b="0" dirty="0">
                <a:latin typeface="方正姚体" pitchFamily="2" charset="-122"/>
                <a:ea typeface="方正姚体" pitchFamily="2" charset="-122"/>
              </a:rPr>
              <a:t> </a:t>
            </a:r>
            <a:r>
              <a:rPr lang="zh-CN" altLang="en-US" sz="2000" b="0" dirty="0">
                <a:latin typeface="方正姚体" pitchFamily="2" charset="-122"/>
                <a:ea typeface="方正姚体" pitchFamily="2" charset="-122"/>
              </a:rPr>
              <a:t>初值为</a:t>
            </a:r>
            <a:r>
              <a:rPr lang="en-US" altLang="zh-CN" sz="2000" b="0" dirty="0" err="1">
                <a:latin typeface="方正姚体" pitchFamily="2" charset="-122"/>
                <a:ea typeface="方正姚体" pitchFamily="2" charset="-122"/>
              </a:rPr>
              <a:t>rega</a:t>
            </a:r>
            <a:endParaRPr lang="en-US" altLang="zh-CN" sz="2000" b="0" dirty="0">
              <a:latin typeface="方正姚体" pitchFamily="2" charset="-122"/>
              <a:ea typeface="方正姚体" pitchFamily="2" charset="-122"/>
            </a:endParaRP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a:solidFill>
                  <a:srgbClr val="FF0066"/>
                </a:solidFill>
                <a:latin typeface="Arial" pitchFamily="34" charset="0"/>
                <a:ea typeface="宋体" pitchFamily="2" charset="-122"/>
              </a:rPr>
              <a:t>while(</a:t>
            </a:r>
            <a:r>
              <a:rPr lang="en-US" altLang="zh-CN" sz="2000" dirty="0" err="1">
                <a:solidFill>
                  <a:srgbClr val="FF0066"/>
                </a:solidFill>
                <a:latin typeface="Arial" pitchFamily="34" charset="0"/>
                <a:ea typeface="宋体" pitchFamily="2" charset="-122"/>
              </a:rPr>
              <a:t>tempreg</a:t>
            </a:r>
            <a:r>
              <a:rPr lang="en-US" altLang="zh-CN" sz="2000" dirty="0">
                <a:solidFill>
                  <a:srgbClr val="FF0066"/>
                </a:solidFill>
                <a:latin typeface="Arial" pitchFamily="34" charset="0"/>
                <a:ea typeface="宋体" pitchFamily="2" charset="-122"/>
              </a:rPr>
              <a:t>)</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 </a:t>
            </a:r>
            <a:r>
              <a:rPr lang="zh-CN" altLang="en-US" sz="2000" b="0" dirty="0">
                <a:latin typeface="方正姚体" pitchFamily="2" charset="-122"/>
                <a:ea typeface="方正姚体" pitchFamily="2" charset="-122"/>
              </a:rPr>
              <a:t>若</a:t>
            </a:r>
            <a:r>
              <a:rPr lang="en-US" altLang="zh-CN" sz="2000" b="0" dirty="0" err="1">
                <a:latin typeface="方正姚体" pitchFamily="2" charset="-122"/>
                <a:ea typeface="方正姚体" pitchFamily="2" charset="-122"/>
              </a:rPr>
              <a:t>tempreg</a:t>
            </a:r>
            <a:r>
              <a:rPr lang="zh-CN" altLang="en-US" sz="2000" b="0" dirty="0">
                <a:latin typeface="方正姚体" pitchFamily="2" charset="-122"/>
                <a:ea typeface="方正姚体" pitchFamily="2" charset="-122"/>
              </a:rPr>
              <a:t>非</a:t>
            </a:r>
            <a:r>
              <a:rPr lang="en-US" altLang="zh-CN" sz="2000" b="0" dirty="0">
                <a:latin typeface="方正姚体" pitchFamily="2" charset="-122"/>
                <a:ea typeface="方正姚体" pitchFamily="2" charset="-122"/>
              </a:rPr>
              <a:t>0</a:t>
            </a:r>
            <a:r>
              <a:rPr lang="zh-CN" altLang="en-US" sz="2000" b="0" dirty="0">
                <a:latin typeface="方正姚体" pitchFamily="2" charset="-122"/>
                <a:ea typeface="方正姚体" pitchFamily="2" charset="-122"/>
              </a:rPr>
              <a:t>，则执行以下语句</a:t>
            </a:r>
          </a:p>
          <a:p>
            <a:pPr>
              <a:lnSpc>
                <a:spcPct val="90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begin</a:t>
            </a:r>
          </a:p>
          <a:p>
            <a:pPr>
              <a:lnSpc>
                <a:spcPct val="90000"/>
              </a:lnSpc>
              <a:spcBef>
                <a:spcPct val="0"/>
              </a:spcBef>
              <a:buClrTx/>
              <a:buFontTx/>
              <a:buNone/>
              <a:defRPr/>
            </a:pPr>
            <a:r>
              <a:rPr lang="en-US" altLang="zh-CN" sz="2000" dirty="0">
                <a:latin typeface="Arial" pitchFamily="34" charset="0"/>
                <a:ea typeface="宋体" pitchFamily="2" charset="-122"/>
              </a:rPr>
              <a:t>                    if(</a:t>
            </a:r>
            <a:r>
              <a:rPr lang="en-US" altLang="zh-CN" sz="2000" dirty="0" err="1">
                <a:latin typeface="Arial" pitchFamily="34" charset="0"/>
                <a:ea typeface="宋体" pitchFamily="2" charset="-122"/>
              </a:rPr>
              <a:t>tempreg</a:t>
            </a:r>
            <a:r>
              <a:rPr lang="en-US" altLang="zh-CN" sz="2000" dirty="0">
                <a:latin typeface="Arial" pitchFamily="34" charset="0"/>
                <a:ea typeface="宋体" pitchFamily="2" charset="-122"/>
              </a:rPr>
              <a:t>[0])      count = count+1; </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只要</a:t>
            </a:r>
            <a:r>
              <a:rPr lang="en-US" altLang="zh-CN" sz="2000" b="0" dirty="0" err="1">
                <a:latin typeface="方正姚体" pitchFamily="2" charset="-122"/>
                <a:ea typeface="方正姚体" pitchFamily="2" charset="-122"/>
              </a:rPr>
              <a:t>tempreg</a:t>
            </a:r>
            <a:r>
              <a:rPr lang="zh-CN" altLang="en-US" sz="2000" b="0" dirty="0">
                <a:latin typeface="方正姚体" pitchFamily="2" charset="-122"/>
                <a:ea typeface="方正姚体" pitchFamily="2" charset="-122"/>
              </a:rPr>
              <a:t>最低位为</a:t>
            </a:r>
            <a:r>
              <a:rPr lang="en-US" altLang="zh-CN" sz="2000" b="0" dirty="0">
                <a:latin typeface="方正姚体" pitchFamily="2" charset="-122"/>
                <a:ea typeface="方正姚体" pitchFamily="2" charset="-122"/>
              </a:rPr>
              <a:t>1</a:t>
            </a:r>
            <a:r>
              <a:rPr lang="zh-CN" altLang="en-US" sz="2000" b="0" dirty="0">
                <a:latin typeface="方正姚体" pitchFamily="2" charset="-122"/>
                <a:ea typeface="方正姚体" pitchFamily="2" charset="-122"/>
              </a:rPr>
              <a:t>，则 </a:t>
            </a:r>
            <a:r>
              <a:rPr lang="en-US" altLang="zh-CN" sz="2000" b="0" dirty="0">
                <a:latin typeface="方正姚体" pitchFamily="2" charset="-122"/>
                <a:ea typeface="方正姚体" pitchFamily="2" charset="-122"/>
              </a:rPr>
              <a:t>count</a:t>
            </a:r>
            <a:r>
              <a:rPr lang="zh-CN" altLang="en-US" sz="2000" b="0" dirty="0">
                <a:latin typeface="方正姚体" pitchFamily="2" charset="-122"/>
                <a:ea typeface="方正姚体" pitchFamily="2" charset="-122"/>
              </a:rPr>
              <a:t>加</a:t>
            </a:r>
            <a:r>
              <a:rPr lang="en-US" altLang="zh-CN" sz="2000" b="0" dirty="0">
                <a:latin typeface="方正姚体" pitchFamily="2" charset="-122"/>
                <a:ea typeface="方正姚体" pitchFamily="2" charset="-122"/>
              </a:rPr>
              <a:t>1</a:t>
            </a:r>
          </a:p>
          <a:p>
            <a:pPr>
              <a:lnSpc>
                <a:spcPct val="90000"/>
              </a:lnSpc>
              <a:spcBef>
                <a:spcPct val="0"/>
              </a:spcBef>
              <a:buClrTx/>
              <a:buFontTx/>
              <a:buNone/>
              <a:defRPr/>
            </a:pPr>
            <a:r>
              <a:rPr lang="en-US" altLang="zh-CN" sz="2000" dirty="0">
                <a:latin typeface="Arial" pitchFamily="34" charset="0"/>
                <a:ea typeface="宋体" pitchFamily="2" charset="-122"/>
              </a:rPr>
              <a:t>                    </a:t>
            </a:r>
            <a:r>
              <a:rPr lang="en-US" altLang="zh-CN" sz="2000" dirty="0" err="1">
                <a:solidFill>
                  <a:srgbClr val="FF0066"/>
                </a:solidFill>
                <a:latin typeface="Arial" pitchFamily="34" charset="0"/>
                <a:ea typeface="宋体" pitchFamily="2" charset="-122"/>
              </a:rPr>
              <a:t>tempreg</a:t>
            </a:r>
            <a:r>
              <a:rPr lang="en-US" altLang="zh-CN" sz="2000" dirty="0">
                <a:solidFill>
                  <a:srgbClr val="FF0066"/>
                </a:solidFill>
                <a:latin typeface="Arial" pitchFamily="34" charset="0"/>
                <a:ea typeface="宋体" pitchFamily="2" charset="-122"/>
              </a:rPr>
              <a:t> = </a:t>
            </a:r>
            <a:r>
              <a:rPr lang="en-US" altLang="zh-CN" sz="2000" dirty="0" err="1">
                <a:solidFill>
                  <a:srgbClr val="FF0066"/>
                </a:solidFill>
                <a:latin typeface="Arial" pitchFamily="34" charset="0"/>
                <a:ea typeface="宋体" pitchFamily="2" charset="-122"/>
              </a:rPr>
              <a:t>tempreg</a:t>
            </a:r>
            <a:r>
              <a:rPr lang="en-US" altLang="zh-CN" sz="2000" dirty="0">
                <a:solidFill>
                  <a:srgbClr val="FF0066"/>
                </a:solidFill>
                <a:latin typeface="Arial" pitchFamily="34" charset="0"/>
                <a:ea typeface="宋体" pitchFamily="2" charset="-122"/>
              </a:rPr>
              <a:t> &gt;&gt;1;</a:t>
            </a:r>
            <a:r>
              <a:rPr lang="en-US" altLang="zh-CN" sz="2000" dirty="0">
                <a:latin typeface="Arial" pitchFamily="34" charset="0"/>
                <a:ea typeface="宋体" pitchFamily="2" charset="-122"/>
              </a:rPr>
              <a:t>  </a:t>
            </a:r>
            <a:r>
              <a:rPr lang="en-US" altLang="zh-CN" sz="2000" b="0" dirty="0">
                <a:latin typeface="方正姚体" pitchFamily="2" charset="-122"/>
                <a:ea typeface="方正姚体" pitchFamily="2" charset="-122"/>
              </a:rPr>
              <a:t>//</a:t>
            </a:r>
            <a:r>
              <a:rPr lang="zh-CN" altLang="en-US" sz="2000" b="0" dirty="0">
                <a:latin typeface="方正姚体" pitchFamily="2" charset="-122"/>
                <a:ea typeface="方正姚体" pitchFamily="2" charset="-122"/>
              </a:rPr>
              <a:t>右移</a:t>
            </a:r>
            <a:r>
              <a:rPr lang="en-US" altLang="zh-CN" sz="2000" b="0" dirty="0">
                <a:latin typeface="方正姚体" pitchFamily="2" charset="-122"/>
                <a:ea typeface="方正姚体" pitchFamily="2" charset="-122"/>
              </a:rPr>
              <a:t>1</a:t>
            </a:r>
            <a:r>
              <a:rPr lang="zh-CN" altLang="en-US" sz="2000" b="0" dirty="0">
                <a:latin typeface="方正姚体" pitchFamily="2" charset="-122"/>
                <a:ea typeface="方正姚体" pitchFamily="2" charset="-122"/>
              </a:rPr>
              <a:t>位	</a:t>
            </a:r>
          </a:p>
          <a:p>
            <a:pPr>
              <a:lnSpc>
                <a:spcPct val="90000"/>
              </a:lnSpc>
              <a:spcBef>
                <a:spcPct val="0"/>
              </a:spcBef>
              <a:buClrTx/>
              <a:buFontTx/>
              <a:buNone/>
              <a:defRPr/>
            </a:pPr>
            <a:r>
              <a:rPr lang="zh-CN" altLang="en-US" sz="2000" dirty="0">
                <a:latin typeface="Arial" pitchFamily="34" charset="0"/>
                <a:ea typeface="宋体" pitchFamily="2" charset="-122"/>
              </a:rPr>
              <a:t>                </a:t>
            </a:r>
            <a:r>
              <a:rPr lang="en-US" altLang="zh-CN" sz="2000" dirty="0">
                <a:latin typeface="Arial" pitchFamily="34" charset="0"/>
                <a:ea typeface="宋体" pitchFamily="2" charset="-122"/>
              </a:rPr>
              <a:t>end</a:t>
            </a:r>
          </a:p>
          <a:p>
            <a:pPr>
              <a:lnSpc>
                <a:spcPct val="90000"/>
              </a:lnSpc>
              <a:spcBef>
                <a:spcPct val="0"/>
              </a:spcBef>
              <a:buClrTx/>
              <a:buFontTx/>
              <a:buNone/>
              <a:defRPr/>
            </a:pPr>
            <a:r>
              <a:rPr lang="en-US" altLang="zh-CN" sz="2000" dirty="0">
                <a:latin typeface="Arial" pitchFamily="34" charset="0"/>
                <a:ea typeface="宋体" pitchFamily="2" charset="-122"/>
              </a:rPr>
              <a:t>        end</a:t>
            </a:r>
          </a:p>
          <a:p>
            <a:pPr>
              <a:lnSpc>
                <a:spcPct val="90000"/>
              </a:lnSpc>
              <a:spcBef>
                <a:spcPct val="0"/>
              </a:spcBef>
              <a:buClrTx/>
              <a:buFontTx/>
              <a:buNone/>
              <a:defRPr/>
            </a:pPr>
            <a:r>
              <a:rPr lang="en-US" altLang="zh-CN" sz="2000" dirty="0" err="1">
                <a:latin typeface="Arial" pitchFamily="34" charset="0"/>
                <a:ea typeface="宋体" pitchFamily="2" charset="-122"/>
              </a:rPr>
              <a:t>endmodule</a:t>
            </a:r>
            <a:endParaRPr lang="en-US" altLang="zh-CN" dirty="0">
              <a:latin typeface="Times New Roman" pitchFamily="18" charset="0"/>
              <a:ea typeface="宋体" pitchFamily="2" charset="-122"/>
            </a:endParaRPr>
          </a:p>
        </p:txBody>
      </p:sp>
      <p:sp>
        <p:nvSpPr>
          <p:cNvPr id="105476" name="Rectangle 3"/>
          <p:cNvSpPr>
            <a:spLocks noGrp="1" noChangeArrowheads="1"/>
          </p:cNvSpPr>
          <p:nvPr>
            <p:ph type="title"/>
          </p:nvPr>
        </p:nvSpPr>
        <p:spPr>
          <a:xfrm>
            <a:off x="1660525" y="230188"/>
            <a:ext cx="7772400" cy="677862"/>
          </a:xfrm>
        </p:spPr>
        <p:txBody>
          <a:bodyPr/>
          <a:lstStyle/>
          <a:p>
            <a:r>
              <a:rPr lang="en-US" altLang="zh-CN" smtClean="0">
                <a:solidFill>
                  <a:srgbClr val="FFCC00"/>
                </a:solidFill>
                <a:latin typeface="Arial" charset="0"/>
                <a:ea typeface="黑体" pitchFamily="49" charset="-122"/>
              </a:rPr>
              <a:t>while</a:t>
            </a:r>
            <a:r>
              <a:rPr lang="zh-CN" altLang="en-US" smtClean="0">
                <a:solidFill>
                  <a:srgbClr val="FFCC00"/>
                </a:solidFill>
                <a:latin typeface="Arial" charset="0"/>
                <a:ea typeface="黑体" pitchFamily="49" charset="-122"/>
              </a:rPr>
              <a:t>语句举例</a:t>
            </a:r>
          </a:p>
        </p:txBody>
      </p:sp>
      <p:sp>
        <p:nvSpPr>
          <p:cNvPr id="105477" name="Rectangle 4"/>
          <p:cNvSpPr>
            <a:spLocks noGrp="1" noChangeArrowheads="1"/>
          </p:cNvSpPr>
          <p:nvPr>
            <p:ph type="body" idx="1"/>
          </p:nvPr>
        </p:nvSpPr>
        <p:spPr>
          <a:xfrm>
            <a:off x="0" y="1117600"/>
            <a:ext cx="8915400" cy="487363"/>
          </a:xfrm>
        </p:spPr>
        <p:txBody>
          <a:bodyPr/>
          <a:lstStyle/>
          <a:p>
            <a:pPr lvl="1">
              <a:lnSpc>
                <a:spcPct val="105000"/>
              </a:lnSpc>
              <a:buFont typeface="Wingdings" pitchFamily="2" charset="2"/>
              <a:buNone/>
            </a:pPr>
            <a:r>
              <a:rPr lang="en-US" altLang="zh-CN" smtClean="0">
                <a:solidFill>
                  <a:srgbClr val="FF0066"/>
                </a:solidFill>
                <a:latin typeface="Arial" charset="0"/>
                <a:ea typeface="宋体" charset="-122"/>
              </a:rPr>
              <a:t>【</a:t>
            </a:r>
            <a:r>
              <a:rPr lang="zh-CN" altLang="en-US" smtClean="0">
                <a:solidFill>
                  <a:srgbClr val="FF0066"/>
                </a:solidFill>
                <a:latin typeface="Arial" charset="0"/>
                <a:ea typeface="宋体" charset="-122"/>
              </a:rPr>
              <a:t>例</a:t>
            </a:r>
            <a:r>
              <a:rPr kumimoji="1" lang="en-US" altLang="zh-CN" smtClean="0">
                <a:solidFill>
                  <a:srgbClr val="FF0066"/>
                </a:solidFill>
                <a:latin typeface="Arial" charset="0"/>
                <a:ea typeface="宋体" charset="-122"/>
              </a:rPr>
              <a:t>2.37</a:t>
            </a:r>
            <a:r>
              <a:rPr lang="en-US" altLang="zh-CN" smtClean="0">
                <a:solidFill>
                  <a:srgbClr val="FF0066"/>
                </a:solidFill>
                <a:latin typeface="Arial" charset="0"/>
                <a:ea typeface="宋体" charset="-122"/>
              </a:rPr>
              <a:t>】</a:t>
            </a:r>
            <a:r>
              <a:rPr lang="zh-CN" altLang="en-US" sz="2200" smtClean="0">
                <a:latin typeface="宋体" charset="-122"/>
                <a:ea typeface="宋体" charset="-122"/>
              </a:rPr>
              <a:t>用</a:t>
            </a:r>
            <a:r>
              <a:rPr lang="en-US" altLang="zh-CN" sz="2200" smtClean="0">
                <a:latin typeface="Arial" charset="0"/>
                <a:ea typeface="宋体" charset="-122"/>
              </a:rPr>
              <a:t>while</a:t>
            </a:r>
            <a:r>
              <a:rPr lang="zh-CN" altLang="en-US" sz="2200" smtClean="0">
                <a:latin typeface="Arial" charset="0"/>
                <a:ea typeface="宋体" charset="-122"/>
              </a:rPr>
              <a:t>语句对一个</a:t>
            </a:r>
            <a:r>
              <a:rPr lang="en-US" altLang="zh-CN" sz="2200" smtClean="0">
                <a:latin typeface="Arial" charset="0"/>
                <a:ea typeface="宋体" charset="-122"/>
              </a:rPr>
              <a:t>8</a:t>
            </a:r>
            <a:r>
              <a:rPr lang="zh-CN" altLang="en-US" sz="2200" smtClean="0">
                <a:latin typeface="宋体" charset="-122"/>
                <a:ea typeface="宋体" charset="-122"/>
              </a:rPr>
              <a:t>位二进制数中值为</a:t>
            </a:r>
            <a:r>
              <a:rPr lang="en-US" altLang="zh-CN" sz="2200" smtClean="0">
                <a:latin typeface="Arial" charset="0"/>
                <a:ea typeface="宋体" charset="-122"/>
              </a:rPr>
              <a:t>1</a:t>
            </a:r>
            <a:r>
              <a:rPr lang="zh-CN" altLang="en-US" sz="2200" smtClean="0">
                <a:latin typeface="宋体" charset="-122"/>
                <a:ea typeface="宋体" charset="-122"/>
              </a:rPr>
              <a:t>的位进行计数</a:t>
            </a:r>
          </a:p>
        </p:txBody>
      </p:sp>
      <p:sp>
        <p:nvSpPr>
          <p:cNvPr id="500741" name="AutoShape 5"/>
          <p:cNvSpPr>
            <a:spLocks noChangeArrowheads="1"/>
          </p:cNvSpPr>
          <p:nvPr/>
        </p:nvSpPr>
        <p:spPr bwMode="auto">
          <a:xfrm>
            <a:off x="3667125" y="6211888"/>
            <a:ext cx="3962400" cy="381000"/>
          </a:xfrm>
          <a:prstGeom prst="wedgeRectCallout">
            <a:avLst>
              <a:gd name="adj1" fmla="val -48718"/>
              <a:gd name="adj2" fmla="val -132917"/>
            </a:avLst>
          </a:prstGeom>
          <a:solidFill>
            <a:srgbClr val="FFFF99"/>
          </a:solidFill>
          <a:ln w="9525">
            <a:solidFill>
              <a:srgbClr val="CC6600"/>
            </a:solidFill>
            <a:miter lim="800000"/>
            <a:headEnd/>
            <a:tailEnd/>
          </a:ln>
          <a:effectLst>
            <a:prstShdw prst="shdw17" dist="17961" dir="2700000">
              <a:srgbClr val="7A3D00"/>
            </a:prstShdw>
          </a:effectLst>
        </p:spPr>
        <p:txBody>
          <a:bodyPr anchor="b"/>
          <a:lstStyle/>
          <a:p>
            <a:pPr algn="ctr" eaLnBrk="1" hangingPunct="1">
              <a:lnSpc>
                <a:spcPct val="100000"/>
              </a:lnSpc>
              <a:spcBef>
                <a:spcPct val="0"/>
              </a:spcBef>
              <a:buClrTx/>
              <a:buFontTx/>
              <a:buNone/>
            </a:pPr>
            <a:r>
              <a:rPr lang="zh-CN" altLang="en-US" sz="2000">
                <a:latin typeface="楷体_GB2312" pitchFamily="49" charset="-122"/>
                <a:ea typeface="楷体_GB2312" pitchFamily="49" charset="-122"/>
              </a:rPr>
              <a:t>改变循环执行条件表达式的值</a:t>
            </a:r>
          </a:p>
        </p:txBody>
      </p:sp>
      <p:sp>
        <p:nvSpPr>
          <p:cNvPr id="500742" name="AutoShape 6"/>
          <p:cNvSpPr>
            <a:spLocks noChangeArrowheads="1"/>
          </p:cNvSpPr>
          <p:nvPr/>
        </p:nvSpPr>
        <p:spPr bwMode="auto">
          <a:xfrm rot="-76865">
            <a:off x="5303838" y="2020888"/>
            <a:ext cx="3549650" cy="1106487"/>
          </a:xfrm>
          <a:prstGeom prst="cloudCallout">
            <a:avLst>
              <a:gd name="adj1" fmla="val -65773"/>
              <a:gd name="adj2" fmla="val 66477"/>
            </a:avLst>
          </a:prstGeom>
          <a:solidFill>
            <a:srgbClr val="FFFF99"/>
          </a:solidFill>
          <a:ln w="9525">
            <a:solidFill>
              <a:srgbClr val="CC6600"/>
            </a:solidFill>
            <a:round/>
            <a:headEnd/>
            <a:tailEnd/>
          </a:ln>
        </p:spPr>
        <p:txBody>
          <a:bodyPr/>
          <a:lstStyle/>
          <a:p>
            <a:pPr algn="l" eaLnBrk="1" hangingPunct="1">
              <a:lnSpc>
                <a:spcPct val="100000"/>
              </a:lnSpc>
              <a:buClr>
                <a:schemeClr val="tx1"/>
              </a:buClr>
              <a:buSzPct val="80000"/>
              <a:buFont typeface="Wingdings" pitchFamily="2" charset="2"/>
              <a:buNone/>
            </a:pPr>
            <a:r>
              <a:rPr kumimoji="1" lang="zh-CN" altLang="en-US">
                <a:solidFill>
                  <a:srgbClr val="800000"/>
                </a:solidFill>
                <a:latin typeface="Tahoma" pitchFamily="34" charset="0"/>
                <a:ea typeface="华文行楷" pitchFamily="2" charset="-122"/>
              </a:rPr>
              <a:t>如何用</a:t>
            </a:r>
            <a:r>
              <a:rPr kumimoji="1" lang="en-US" altLang="zh-CN">
                <a:solidFill>
                  <a:srgbClr val="FF0066"/>
                </a:solidFill>
                <a:latin typeface="Tahoma" pitchFamily="34" charset="0"/>
                <a:ea typeface="华文行楷" pitchFamily="2" charset="-122"/>
              </a:rPr>
              <a:t>for</a:t>
            </a:r>
            <a:r>
              <a:rPr kumimoji="1" lang="zh-CN" altLang="en-US">
                <a:solidFill>
                  <a:srgbClr val="800000"/>
                </a:solidFill>
                <a:latin typeface="Tahoma" pitchFamily="34" charset="0"/>
                <a:ea typeface="华文行楷" pitchFamily="2" charset="-122"/>
              </a:rPr>
              <a:t>语句改写此程序呢？</a:t>
            </a:r>
          </a:p>
        </p:txBody>
      </p:sp>
      <p:sp>
        <p:nvSpPr>
          <p:cNvPr id="500743" name="Rectangle 7"/>
          <p:cNvSpPr>
            <a:spLocks noChangeArrowheads="1"/>
          </p:cNvSpPr>
          <p:nvPr/>
        </p:nvSpPr>
        <p:spPr bwMode="auto">
          <a:xfrm>
            <a:off x="1474788" y="4503738"/>
            <a:ext cx="3638550" cy="1643062"/>
          </a:xfrm>
          <a:prstGeom prst="rect">
            <a:avLst/>
          </a:prstGeom>
          <a:noFill/>
          <a:ln w="19050">
            <a:solidFill>
              <a:srgbClr val="FF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00738"/>
                                        </p:tgtEl>
                                        <p:attrNameLst>
                                          <p:attrName>style.visibility</p:attrName>
                                        </p:attrNameLst>
                                      </p:cBhvr>
                                      <p:to>
                                        <p:strVal val="visible"/>
                                      </p:to>
                                    </p:set>
                                    <p:anim calcmode="lin" valueType="num">
                                      <p:cBhvr additive="base">
                                        <p:cTn id="7" dur="500" fill="hold"/>
                                        <p:tgtEl>
                                          <p:spTgt spid="500738"/>
                                        </p:tgtEl>
                                        <p:attrNameLst>
                                          <p:attrName>ppt_x</p:attrName>
                                        </p:attrNameLst>
                                      </p:cBhvr>
                                      <p:tavLst>
                                        <p:tav tm="0">
                                          <p:val>
                                            <p:strVal val="0-#ppt_w/2"/>
                                          </p:val>
                                        </p:tav>
                                        <p:tav tm="100000">
                                          <p:val>
                                            <p:strVal val="#ppt_x"/>
                                          </p:val>
                                        </p:tav>
                                      </p:tavLst>
                                    </p:anim>
                                    <p:anim calcmode="lin" valueType="num">
                                      <p:cBhvr additive="base">
                                        <p:cTn id="8" dur="500" fill="hold"/>
                                        <p:tgtEl>
                                          <p:spTgt spid="5007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00741"/>
                                        </p:tgtEl>
                                        <p:attrNameLst>
                                          <p:attrName>style.visibility</p:attrName>
                                        </p:attrNameLst>
                                      </p:cBhvr>
                                      <p:to>
                                        <p:strVal val="visible"/>
                                      </p:to>
                                    </p:set>
                                    <p:animEffect transition="in" filter="dissolve">
                                      <p:cBhvr>
                                        <p:cTn id="13" dur="500"/>
                                        <p:tgtEl>
                                          <p:spTgt spid="5007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00743"/>
                                        </p:tgtEl>
                                        <p:attrNameLst>
                                          <p:attrName>style.visibility</p:attrName>
                                        </p:attrNameLst>
                                      </p:cBhvr>
                                      <p:to>
                                        <p:strVal val="visible"/>
                                      </p:to>
                                    </p:set>
                                    <p:anim calcmode="lin" valueType="num">
                                      <p:cBhvr>
                                        <p:cTn id="18" dur="500" fill="hold"/>
                                        <p:tgtEl>
                                          <p:spTgt spid="500743"/>
                                        </p:tgtEl>
                                        <p:attrNameLst>
                                          <p:attrName>ppt_w</p:attrName>
                                        </p:attrNameLst>
                                      </p:cBhvr>
                                      <p:tavLst>
                                        <p:tav tm="0">
                                          <p:val>
                                            <p:fltVal val="0"/>
                                          </p:val>
                                        </p:tav>
                                        <p:tav tm="100000">
                                          <p:val>
                                            <p:strVal val="#ppt_w"/>
                                          </p:val>
                                        </p:tav>
                                      </p:tavLst>
                                    </p:anim>
                                    <p:anim calcmode="lin" valueType="num">
                                      <p:cBhvr>
                                        <p:cTn id="19" dur="500" fill="hold"/>
                                        <p:tgtEl>
                                          <p:spTgt spid="50074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00742"/>
                                        </p:tgtEl>
                                        <p:attrNameLst>
                                          <p:attrName>style.visibility</p:attrName>
                                        </p:attrNameLst>
                                      </p:cBhvr>
                                      <p:to>
                                        <p:strVal val="visible"/>
                                      </p:to>
                                    </p:set>
                                    <p:animEffect transition="in" filter="dissolve">
                                      <p:cBhvr>
                                        <p:cTn id="24"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nimBg="1" autoUpdateAnimBg="0"/>
      <p:bldP spid="500741" grpId="0" animBg="1"/>
      <p:bldP spid="500742" grpId="0" animBg="1" autoUpdateAnimBg="0"/>
      <p:bldP spid="500743"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B238ED1C-BEFC-40E9-A8F0-3F25292C0332}" type="slidenum">
              <a:rPr lang="ko-KR" altLang="en-US" sz="1600" smtClean="0">
                <a:solidFill>
                  <a:schemeClr val="accent2"/>
                </a:solidFill>
                <a:latin typeface="Verdana" pitchFamily="34" charset="0"/>
                <a:ea typeface="Gulim" pitchFamily="34" charset="-127"/>
              </a:rPr>
              <a:pPr/>
              <a:t>97</a:t>
            </a:fld>
            <a:endParaRPr lang="en-US" altLang="ko-KR" sz="1600" smtClean="0">
              <a:solidFill>
                <a:schemeClr val="accent2"/>
              </a:solidFill>
              <a:latin typeface="Verdana" pitchFamily="34" charset="0"/>
              <a:ea typeface="Gulim" pitchFamily="34" charset="-127"/>
            </a:endParaRPr>
          </a:p>
        </p:txBody>
      </p:sp>
      <p:sp>
        <p:nvSpPr>
          <p:cNvPr id="8196" name="Rectangle 2"/>
          <p:cNvSpPr>
            <a:spLocks noGrp="1" noChangeArrowheads="1"/>
          </p:cNvSpPr>
          <p:nvPr>
            <p:ph type="title"/>
          </p:nvPr>
        </p:nvSpPr>
        <p:spPr>
          <a:xfrm>
            <a:off x="1660525" y="225425"/>
            <a:ext cx="7772400" cy="677863"/>
          </a:xfrm>
        </p:spPr>
        <p:txBody>
          <a:bodyPr/>
          <a:lstStyle/>
          <a:p>
            <a:r>
              <a:rPr lang="zh-CN" altLang="en-US" smtClean="0">
                <a:solidFill>
                  <a:srgbClr val="FFCC00"/>
                </a:solidFill>
                <a:latin typeface="Arial" charset="0"/>
                <a:ea typeface="黑体" pitchFamily="49" charset="-122"/>
              </a:rPr>
              <a:t>用</a:t>
            </a:r>
            <a:r>
              <a:rPr lang="en-US" altLang="zh-CN" smtClean="0">
                <a:solidFill>
                  <a:srgbClr val="FFCC00"/>
                </a:solidFill>
                <a:latin typeface="Arial" charset="0"/>
                <a:ea typeface="黑体" pitchFamily="49" charset="-122"/>
              </a:rPr>
              <a:t>for</a:t>
            </a:r>
            <a:r>
              <a:rPr lang="zh-CN" altLang="en-US" smtClean="0">
                <a:solidFill>
                  <a:srgbClr val="FFCC00"/>
                </a:solidFill>
                <a:latin typeface="Arial" charset="0"/>
                <a:ea typeface="黑体" pitchFamily="49" charset="-122"/>
              </a:rPr>
              <a:t>语句对</a:t>
            </a:r>
            <a:r>
              <a:rPr lang="en-US" altLang="zh-CN" smtClean="0">
                <a:solidFill>
                  <a:srgbClr val="FFCC00"/>
                </a:solidFill>
                <a:latin typeface="Arial" charset="0"/>
                <a:ea typeface="黑体" pitchFamily="49" charset="-122"/>
              </a:rPr>
              <a:t>8</a:t>
            </a:r>
            <a:r>
              <a:rPr lang="zh-CN" altLang="en-US" smtClean="0">
                <a:solidFill>
                  <a:srgbClr val="FFCC00"/>
                </a:solidFill>
                <a:latin typeface="Arial" charset="0"/>
                <a:ea typeface="黑体" pitchFamily="49" charset="-122"/>
              </a:rPr>
              <a:t>位二进制数中值为</a:t>
            </a:r>
            <a:r>
              <a:rPr lang="en-US" altLang="zh-CN" smtClean="0">
                <a:solidFill>
                  <a:srgbClr val="FFCC00"/>
                </a:solidFill>
                <a:latin typeface="Arial" charset="0"/>
                <a:ea typeface="黑体" pitchFamily="49" charset="-122"/>
              </a:rPr>
              <a:t>1</a:t>
            </a:r>
            <a:r>
              <a:rPr lang="zh-CN" altLang="en-US" smtClean="0">
                <a:solidFill>
                  <a:srgbClr val="FFCC00"/>
                </a:solidFill>
                <a:latin typeface="Arial" charset="0"/>
                <a:ea typeface="黑体" pitchFamily="49" charset="-122"/>
              </a:rPr>
              <a:t>的位进行计数</a:t>
            </a:r>
          </a:p>
        </p:txBody>
      </p:sp>
      <p:sp>
        <p:nvSpPr>
          <p:cNvPr id="8197" name="Rectangle 3"/>
          <p:cNvSpPr>
            <a:spLocks noGrp="1" noChangeArrowheads="1"/>
          </p:cNvSpPr>
          <p:nvPr>
            <p:ph type="body" idx="1"/>
          </p:nvPr>
        </p:nvSpPr>
        <p:spPr>
          <a:xfrm>
            <a:off x="388938" y="1509713"/>
            <a:ext cx="8489950" cy="585787"/>
          </a:xfrm>
        </p:spPr>
        <p:txBody>
          <a:bodyPr/>
          <a:lstStyle/>
          <a:p>
            <a:pPr marL="0" indent="0" algn="just">
              <a:spcBef>
                <a:spcPct val="0"/>
              </a:spcBef>
              <a:buClrTx/>
              <a:buFontTx/>
              <a:buNone/>
            </a:pPr>
            <a:r>
              <a:rPr lang="en-US" altLang="zh-CN" sz="2400" smtClean="0">
                <a:solidFill>
                  <a:srgbClr val="FF0066"/>
                </a:solidFill>
                <a:latin typeface="Arial" charset="0"/>
                <a:ea typeface="宋体" charset="-122"/>
              </a:rPr>
              <a:t>【</a:t>
            </a:r>
            <a:r>
              <a:rPr lang="zh-CN" altLang="en-US" sz="2400" smtClean="0">
                <a:solidFill>
                  <a:srgbClr val="FF0066"/>
                </a:solidFill>
                <a:latin typeface="Arial" charset="0"/>
                <a:ea typeface="宋体" charset="-122"/>
              </a:rPr>
              <a:t>例</a:t>
            </a:r>
            <a:r>
              <a:rPr kumimoji="1" lang="en-US" altLang="zh-CN" sz="2400" smtClean="0">
                <a:solidFill>
                  <a:srgbClr val="FF0066"/>
                </a:solidFill>
                <a:latin typeface="Arial" charset="0"/>
                <a:ea typeface="宋体" charset="-122"/>
              </a:rPr>
              <a:t>2.38</a:t>
            </a:r>
            <a:r>
              <a:rPr lang="en-US" altLang="zh-CN" sz="2400" smtClean="0">
                <a:solidFill>
                  <a:srgbClr val="FF0066"/>
                </a:solidFill>
                <a:latin typeface="Arial" charset="0"/>
                <a:ea typeface="宋体" charset="-122"/>
              </a:rPr>
              <a:t>】</a:t>
            </a:r>
            <a:r>
              <a:rPr lang="zh-CN" altLang="en-US" sz="2200" smtClean="0">
                <a:latin typeface="宋体" charset="-122"/>
                <a:ea typeface="宋体" charset="-122"/>
              </a:rPr>
              <a:t>用</a:t>
            </a:r>
            <a:r>
              <a:rPr lang="en-US" altLang="zh-CN" sz="2200" smtClean="0">
                <a:latin typeface="Arial" charset="0"/>
                <a:ea typeface="宋体" charset="-122"/>
              </a:rPr>
              <a:t>for</a:t>
            </a:r>
            <a:r>
              <a:rPr lang="zh-CN" altLang="en-US" sz="2200" smtClean="0">
                <a:latin typeface="Arial" charset="0"/>
                <a:ea typeface="宋体" charset="-122"/>
              </a:rPr>
              <a:t>语句对一个</a:t>
            </a:r>
            <a:r>
              <a:rPr lang="en-US" altLang="zh-CN" sz="2200" smtClean="0">
                <a:latin typeface="Arial" charset="0"/>
                <a:ea typeface="宋体" charset="-122"/>
              </a:rPr>
              <a:t>8</a:t>
            </a:r>
            <a:r>
              <a:rPr lang="zh-CN" altLang="en-US" sz="2200" smtClean="0">
                <a:latin typeface="Arial" charset="0"/>
                <a:ea typeface="宋体" charset="-122"/>
              </a:rPr>
              <a:t>位二进制数中值为</a:t>
            </a:r>
            <a:r>
              <a:rPr lang="en-US" altLang="zh-CN" sz="2200" smtClean="0">
                <a:latin typeface="Arial" charset="0"/>
                <a:ea typeface="宋体" charset="-122"/>
              </a:rPr>
              <a:t>1</a:t>
            </a:r>
            <a:r>
              <a:rPr lang="zh-CN" altLang="en-US" sz="2200" smtClean="0">
                <a:latin typeface="Arial" charset="0"/>
                <a:ea typeface="宋体" charset="-122"/>
              </a:rPr>
              <a:t>的</a:t>
            </a:r>
            <a:r>
              <a:rPr lang="zh-CN" altLang="en-US" sz="2200" smtClean="0">
                <a:latin typeface="宋体" charset="-122"/>
                <a:ea typeface="宋体" charset="-122"/>
              </a:rPr>
              <a:t>位进行计数。</a:t>
            </a:r>
          </a:p>
        </p:txBody>
      </p:sp>
      <p:graphicFrame>
        <p:nvGraphicFramePr>
          <p:cNvPr id="502788" name="Object 4"/>
          <p:cNvGraphicFramePr>
            <a:graphicFrameLocks noChangeAspect="1"/>
          </p:cNvGraphicFramePr>
          <p:nvPr/>
        </p:nvGraphicFramePr>
        <p:xfrm>
          <a:off x="285750" y="1989138"/>
          <a:ext cx="8567738" cy="4200525"/>
        </p:xfrm>
        <a:graphic>
          <a:graphicData uri="http://schemas.openxmlformats.org/presentationml/2006/ole">
            <p:oleObj spid="_x0000_s8207" name="位图图像" r:id="rId4" imgW="5380952" imgH="2638095" progId="PBrush">
              <p:embed/>
            </p:oleObj>
          </a:graphicData>
        </a:graphic>
      </p:graphicFrame>
      <p:sp>
        <p:nvSpPr>
          <p:cNvPr id="502790" name="Rectangle 6"/>
          <p:cNvSpPr>
            <a:spLocks noChangeArrowheads="1"/>
          </p:cNvSpPr>
          <p:nvPr/>
        </p:nvSpPr>
        <p:spPr bwMode="auto">
          <a:xfrm>
            <a:off x="1625600" y="4622800"/>
            <a:ext cx="3722688" cy="693738"/>
          </a:xfrm>
          <a:prstGeom prst="rect">
            <a:avLst/>
          </a:prstGeom>
          <a:noFill/>
          <a:ln w="19050">
            <a:solidFill>
              <a:srgbClr val="FF0000"/>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328581" name="AutoShape 5"/>
          <p:cNvSpPr>
            <a:spLocks noChangeArrowheads="1"/>
          </p:cNvSpPr>
          <p:nvPr/>
        </p:nvSpPr>
        <p:spPr bwMode="auto">
          <a:xfrm rot="-479700">
            <a:off x="6046788" y="727075"/>
            <a:ext cx="2655887" cy="827088"/>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algn="l">
              <a:lnSpc>
                <a:spcPct val="100000"/>
              </a:lnSpc>
              <a:spcBef>
                <a:spcPct val="0"/>
              </a:spcBef>
              <a:buClrTx/>
              <a:buFontTx/>
              <a:buNone/>
              <a:defRPr/>
            </a:pPr>
            <a:r>
              <a:rPr lang="zh-CN" altLang="en-US" sz="2800">
                <a:solidFill>
                  <a:srgbClr val="000000"/>
                </a:solidFill>
                <a:latin typeface="华文新魏" pitchFamily="2" charset="-122"/>
                <a:ea typeface="华文新魏" pitchFamily="2" charset="-122"/>
              </a:rPr>
              <a:t>简单！</a:t>
            </a:r>
            <a:endParaRPr lang="zh-CN" altLang="en-US" sz="2800">
              <a:solidFill>
                <a:srgbClr val="000000"/>
              </a:solidFill>
              <a:latin typeface="华文楷体" pitchFamily="2" charset="-122"/>
              <a:ea typeface="华文楷体"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02788"/>
                                        </p:tgtEl>
                                        <p:attrNameLst>
                                          <p:attrName>style.visibility</p:attrName>
                                        </p:attrNameLst>
                                      </p:cBhvr>
                                      <p:to>
                                        <p:strVal val="visible"/>
                                      </p:to>
                                    </p:set>
                                    <p:anim calcmode="lin" valueType="num">
                                      <p:cBhvr additive="base">
                                        <p:cTn id="7" dur="500" fill="hold"/>
                                        <p:tgtEl>
                                          <p:spTgt spid="502788"/>
                                        </p:tgtEl>
                                        <p:attrNameLst>
                                          <p:attrName>ppt_x</p:attrName>
                                        </p:attrNameLst>
                                      </p:cBhvr>
                                      <p:tavLst>
                                        <p:tav tm="0">
                                          <p:val>
                                            <p:strVal val="#ppt_x"/>
                                          </p:val>
                                        </p:tav>
                                        <p:tav tm="100000">
                                          <p:val>
                                            <p:strVal val="#ppt_x"/>
                                          </p:val>
                                        </p:tav>
                                      </p:tavLst>
                                    </p:anim>
                                    <p:anim calcmode="lin" valueType="num">
                                      <p:cBhvr additive="base">
                                        <p:cTn id="8" dur="500" fill="hold"/>
                                        <p:tgtEl>
                                          <p:spTgt spid="5027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2790"/>
                                        </p:tgtEl>
                                        <p:attrNameLst>
                                          <p:attrName>style.visibility</p:attrName>
                                        </p:attrNameLst>
                                      </p:cBhvr>
                                      <p:to>
                                        <p:strVal val="visible"/>
                                      </p:to>
                                    </p:set>
                                    <p:anim calcmode="lin" valueType="num">
                                      <p:cBhvr>
                                        <p:cTn id="13" dur="500" fill="hold"/>
                                        <p:tgtEl>
                                          <p:spTgt spid="502790"/>
                                        </p:tgtEl>
                                        <p:attrNameLst>
                                          <p:attrName>ppt_w</p:attrName>
                                        </p:attrNameLst>
                                      </p:cBhvr>
                                      <p:tavLst>
                                        <p:tav tm="0">
                                          <p:val>
                                            <p:fltVal val="0"/>
                                          </p:val>
                                        </p:tav>
                                        <p:tav tm="100000">
                                          <p:val>
                                            <p:strVal val="#ppt_w"/>
                                          </p:val>
                                        </p:tav>
                                      </p:tavLst>
                                    </p:anim>
                                    <p:anim calcmode="lin" valueType="num">
                                      <p:cBhvr>
                                        <p:cTn id="14" dur="500" fill="hold"/>
                                        <p:tgtEl>
                                          <p:spTgt spid="502790"/>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328581"/>
                                        </p:tgtEl>
                                        <p:attrNameLst>
                                          <p:attrName>style.visibility</p:attrName>
                                        </p:attrNameLst>
                                      </p:cBhvr>
                                      <p:to>
                                        <p:strVal val="visible"/>
                                      </p:to>
                                    </p:set>
                                    <p:anim calcmode="lin" valueType="num">
                                      <p:cBhvr>
                                        <p:cTn id="19" dur="500" fill="hold"/>
                                        <p:tgtEl>
                                          <p:spTgt spid="2328581"/>
                                        </p:tgtEl>
                                        <p:attrNameLst>
                                          <p:attrName>ppt_w</p:attrName>
                                        </p:attrNameLst>
                                      </p:cBhvr>
                                      <p:tavLst>
                                        <p:tav tm="0">
                                          <p:val>
                                            <p:fltVal val="0"/>
                                          </p:val>
                                        </p:tav>
                                        <p:tav tm="100000">
                                          <p:val>
                                            <p:strVal val="#ppt_w"/>
                                          </p:val>
                                        </p:tav>
                                      </p:tavLst>
                                    </p:anim>
                                    <p:anim calcmode="lin" valueType="num">
                                      <p:cBhvr>
                                        <p:cTn id="20" dur="500" fill="hold"/>
                                        <p:tgtEl>
                                          <p:spTgt spid="23285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0" grpId="0" animBg="1"/>
      <p:bldP spid="2328581"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EFF8BA1C-A9D0-46DC-B112-CAC51A4D4593}" type="slidenum">
              <a:rPr lang="ko-KR" altLang="en-US" sz="1600" smtClean="0">
                <a:solidFill>
                  <a:schemeClr val="accent2"/>
                </a:solidFill>
                <a:latin typeface="Verdana" pitchFamily="34" charset="0"/>
                <a:ea typeface="Gulim" pitchFamily="34" charset="-127"/>
              </a:rPr>
              <a:pPr/>
              <a:t>98</a:t>
            </a:fld>
            <a:endParaRPr lang="en-US" altLang="ko-KR" sz="1600" smtClean="0">
              <a:solidFill>
                <a:schemeClr val="accent2"/>
              </a:solidFill>
              <a:latin typeface="Verdana" pitchFamily="34" charset="0"/>
              <a:ea typeface="Gulim" pitchFamily="34" charset="-127"/>
            </a:endParaRPr>
          </a:p>
        </p:txBody>
      </p:sp>
      <p:sp>
        <p:nvSpPr>
          <p:cNvPr id="504834" name="Rectangle 2"/>
          <p:cNvSpPr>
            <a:spLocks noGrp="1" noChangeArrowheads="1"/>
          </p:cNvSpPr>
          <p:nvPr>
            <p:ph type="title"/>
          </p:nvPr>
        </p:nvSpPr>
        <p:spPr>
          <a:xfrm>
            <a:off x="1768475" y="246063"/>
            <a:ext cx="7772400" cy="677862"/>
          </a:xfrm>
        </p:spPr>
        <p:txBody>
          <a:bodyPr/>
          <a:lstStyle/>
          <a:p>
            <a:r>
              <a:rPr lang="en-US" altLang="zh-CN" smtClean="0">
                <a:solidFill>
                  <a:srgbClr val="FFCC00"/>
                </a:solidFill>
                <a:latin typeface="Arial" charset="0"/>
                <a:ea typeface="黑体" pitchFamily="49" charset="-122"/>
              </a:rPr>
              <a:t>4</a:t>
            </a:r>
            <a:r>
              <a:rPr lang="zh-CN" altLang="en-US" smtClean="0">
                <a:solidFill>
                  <a:srgbClr val="FFCC00"/>
                </a:solidFill>
                <a:latin typeface="Arial" charset="0"/>
                <a:ea typeface="黑体" pitchFamily="49" charset="-122"/>
              </a:rPr>
              <a:t>、</a:t>
            </a:r>
            <a:r>
              <a:rPr lang="en-US" altLang="zh-CN" smtClean="0">
                <a:solidFill>
                  <a:srgbClr val="FFCC00"/>
                </a:solidFill>
                <a:latin typeface="Arial" charset="0"/>
                <a:ea typeface="黑体" pitchFamily="49" charset="-122"/>
              </a:rPr>
              <a:t> forever</a:t>
            </a:r>
            <a:r>
              <a:rPr lang="zh-CN" altLang="en-US" smtClean="0">
                <a:solidFill>
                  <a:srgbClr val="FFCC00"/>
                </a:solidFill>
                <a:latin typeface="Arial" charset="0"/>
                <a:ea typeface="黑体" pitchFamily="49" charset="-122"/>
              </a:rPr>
              <a:t>语句</a:t>
            </a:r>
          </a:p>
        </p:txBody>
      </p:sp>
      <p:sp>
        <p:nvSpPr>
          <p:cNvPr id="106500" name="Rectangle 3"/>
          <p:cNvSpPr>
            <a:spLocks noGrp="1" noChangeArrowheads="1"/>
          </p:cNvSpPr>
          <p:nvPr>
            <p:ph type="body" idx="1"/>
          </p:nvPr>
        </p:nvSpPr>
        <p:spPr>
          <a:xfrm>
            <a:off x="455613" y="765175"/>
            <a:ext cx="7788275" cy="1138238"/>
          </a:xfrm>
        </p:spPr>
        <p:txBody>
          <a:bodyPr/>
          <a:lstStyle/>
          <a:p>
            <a:pPr algn="just">
              <a:lnSpc>
                <a:spcPct val="110000"/>
              </a:lnSpc>
              <a:buFont typeface="Wingdings" pitchFamily="2" charset="2"/>
              <a:buNone/>
            </a:pPr>
            <a:endParaRPr lang="zh-CN" altLang="en-US" sz="2400" smtClean="0">
              <a:latin typeface="宋体" charset="-122"/>
              <a:ea typeface="宋体" charset="-122"/>
            </a:endParaRPr>
          </a:p>
          <a:p>
            <a:pPr algn="just">
              <a:lnSpc>
                <a:spcPct val="110000"/>
              </a:lnSpc>
              <a:spcBef>
                <a:spcPct val="0"/>
              </a:spcBef>
            </a:pPr>
            <a:r>
              <a:rPr lang="zh-CN" altLang="en-US" sz="2400" smtClean="0">
                <a:solidFill>
                  <a:srgbClr val="FF0000"/>
                </a:solidFill>
                <a:latin typeface="Arial" charset="0"/>
                <a:ea typeface="宋体" charset="-122"/>
              </a:rPr>
              <a:t>功能</a:t>
            </a:r>
            <a:r>
              <a:rPr lang="zh-CN" altLang="en-US" sz="2400" smtClean="0">
                <a:latin typeface="Arial" charset="0"/>
                <a:ea typeface="宋体" charset="-122"/>
              </a:rPr>
              <a:t>：</a:t>
            </a:r>
            <a:r>
              <a:rPr lang="zh-CN" altLang="en-US" sz="2400" smtClean="0">
                <a:solidFill>
                  <a:srgbClr val="CC0066"/>
                </a:solidFill>
                <a:latin typeface="宋体" charset="-122"/>
                <a:ea typeface="宋体" charset="-122"/>
              </a:rPr>
              <a:t>无条件</a:t>
            </a:r>
            <a:r>
              <a:rPr lang="zh-CN" altLang="en-US" sz="2400" smtClean="0">
                <a:latin typeface="宋体" charset="-122"/>
                <a:ea typeface="宋体" charset="-122"/>
              </a:rPr>
              <a:t>连续执行</a:t>
            </a:r>
            <a:r>
              <a:rPr lang="en-US" altLang="zh-CN" sz="2400" smtClean="0">
                <a:latin typeface="Arial" charset="0"/>
                <a:ea typeface="宋体" charset="-122"/>
              </a:rPr>
              <a:t>forever</a:t>
            </a:r>
            <a:r>
              <a:rPr lang="zh-CN" altLang="en-US" sz="2400" smtClean="0">
                <a:latin typeface="Arial" charset="0"/>
                <a:ea typeface="宋体" charset="-122"/>
              </a:rPr>
              <a:t>后面</a:t>
            </a:r>
            <a:r>
              <a:rPr lang="zh-CN" altLang="en-US" sz="2400" smtClean="0">
                <a:latin typeface="宋体" charset="-122"/>
                <a:ea typeface="宋体" charset="-122"/>
              </a:rPr>
              <a:t>的语句或语句块。</a:t>
            </a:r>
          </a:p>
        </p:txBody>
      </p:sp>
      <p:sp>
        <p:nvSpPr>
          <p:cNvPr id="504837" name="Text Box 5"/>
          <p:cNvSpPr txBox="1">
            <a:spLocks noChangeArrowheads="1"/>
          </p:cNvSpPr>
          <p:nvPr/>
        </p:nvSpPr>
        <p:spPr bwMode="auto">
          <a:xfrm>
            <a:off x="2659063" y="1860550"/>
            <a:ext cx="1682750" cy="1320800"/>
          </a:xfrm>
          <a:prstGeom prst="rect">
            <a:avLst/>
          </a:prstGeom>
          <a:solidFill>
            <a:srgbClr val="66FFCC"/>
          </a:solidFill>
          <a:ln w="9525">
            <a:solidFill>
              <a:srgbClr val="CC6600"/>
            </a:solidFill>
            <a:miter lim="800000"/>
            <a:headEnd/>
            <a:tailEnd/>
          </a:ln>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a:lnSpc>
                <a:spcPct val="100000"/>
              </a:lnSpc>
              <a:spcBef>
                <a:spcPct val="0"/>
              </a:spcBef>
              <a:buClrTx/>
              <a:buFontTx/>
              <a:buNone/>
            </a:pPr>
            <a:r>
              <a:rPr lang="en-US" altLang="zh-CN" sz="2000">
                <a:solidFill>
                  <a:srgbClr val="FF0066"/>
                </a:solidFill>
                <a:latin typeface="Arial" charset="0"/>
              </a:rPr>
              <a:t>forever</a:t>
            </a: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begin</a:t>
            </a:r>
          </a:p>
          <a:p>
            <a:pPr algn="l">
              <a:lnSpc>
                <a:spcPct val="100000"/>
              </a:lnSpc>
              <a:spcBef>
                <a:spcPct val="0"/>
              </a:spcBef>
              <a:buClrTx/>
              <a:buFontTx/>
              <a:buNone/>
            </a:pPr>
            <a:r>
              <a:rPr lang="en-US" altLang="zh-CN" sz="2000">
                <a:latin typeface="Arial" charset="0"/>
              </a:rPr>
              <a:t>      ……</a:t>
            </a:r>
          </a:p>
          <a:p>
            <a:pPr algn="l">
              <a:lnSpc>
                <a:spcPct val="100000"/>
              </a:lnSpc>
              <a:spcBef>
                <a:spcPct val="0"/>
              </a:spcBef>
              <a:buClrTx/>
              <a:buFontTx/>
              <a:buNone/>
            </a:pPr>
            <a:r>
              <a:rPr lang="en-US" altLang="zh-CN" sz="2000">
                <a:latin typeface="Arial" charset="0"/>
              </a:rPr>
              <a:t>   </a:t>
            </a:r>
            <a:r>
              <a:rPr lang="en-US" altLang="zh-CN" sz="2000">
                <a:solidFill>
                  <a:srgbClr val="FF6600"/>
                </a:solidFill>
                <a:latin typeface="Arial" charset="0"/>
              </a:rPr>
              <a:t>end</a:t>
            </a:r>
          </a:p>
        </p:txBody>
      </p:sp>
      <p:sp>
        <p:nvSpPr>
          <p:cNvPr id="504839" name="Text Box 7"/>
          <p:cNvSpPr txBox="1">
            <a:spLocks noChangeArrowheads="1"/>
          </p:cNvSpPr>
          <p:nvPr/>
        </p:nvSpPr>
        <p:spPr bwMode="auto">
          <a:xfrm>
            <a:off x="576263" y="3392488"/>
            <a:ext cx="7935912" cy="230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spAutoFit/>
          </a:bodyPr>
          <a:lstStyle>
            <a:lvl1pPr marL="374650" indent="-374650">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spcBef>
                <a:spcPct val="0"/>
              </a:spcBef>
              <a:buClr>
                <a:srgbClr val="006666"/>
              </a:buClr>
              <a:buFont typeface="Wingdings" pitchFamily="2" charset="2"/>
              <a:buChar char="w"/>
            </a:pPr>
            <a:r>
              <a:rPr lang="en-US" altLang="zh-CN" sz="2200">
                <a:latin typeface="Arial" charset="0"/>
                <a:ea typeface="楷体_GB2312" pitchFamily="49" charset="-122"/>
              </a:rPr>
              <a:t>forever</a:t>
            </a:r>
            <a:r>
              <a:rPr lang="zh-CN" altLang="en-US" sz="2200">
                <a:latin typeface="Arial" charset="0"/>
                <a:ea typeface="楷体_GB2312" pitchFamily="49" charset="-122"/>
              </a:rPr>
              <a:t>循环应包括定时控制或能够使其自身停止循环，否则循环将无限进行下去！</a:t>
            </a:r>
          </a:p>
          <a:p>
            <a:pPr>
              <a:spcBef>
                <a:spcPct val="0"/>
              </a:spcBef>
              <a:buClr>
                <a:srgbClr val="006666"/>
              </a:buClr>
              <a:buFont typeface="Wingdings" pitchFamily="2" charset="2"/>
              <a:buChar char="w"/>
            </a:pPr>
            <a:r>
              <a:rPr lang="zh-CN" altLang="en-US" sz="2200">
                <a:latin typeface="Arial" charset="0"/>
                <a:ea typeface="楷体_GB2312" pitchFamily="49" charset="-122"/>
              </a:rPr>
              <a:t>常用在测试文件中产生周期性的波形，作为</a:t>
            </a:r>
            <a:r>
              <a:rPr lang="zh-CN" altLang="en-US" sz="2200">
                <a:solidFill>
                  <a:srgbClr val="CC0066"/>
                </a:solidFill>
                <a:latin typeface="Arial" charset="0"/>
                <a:ea typeface="楷体_GB2312" pitchFamily="49" charset="-122"/>
              </a:rPr>
              <a:t>仿真激励</a:t>
            </a:r>
            <a:r>
              <a:rPr lang="zh-CN" altLang="en-US" sz="2200">
                <a:latin typeface="Arial" charset="0"/>
                <a:ea typeface="楷体_GB2312" pitchFamily="49" charset="-122"/>
              </a:rPr>
              <a:t>信号。</a:t>
            </a:r>
          </a:p>
          <a:p>
            <a:pPr>
              <a:spcBef>
                <a:spcPct val="0"/>
              </a:spcBef>
              <a:buClr>
                <a:srgbClr val="006666"/>
              </a:buClr>
              <a:buFont typeface="Wingdings" pitchFamily="2" charset="2"/>
              <a:buChar char="w"/>
            </a:pPr>
            <a:r>
              <a:rPr lang="zh-CN" altLang="en-US" sz="2200">
                <a:latin typeface="Arial" charset="0"/>
                <a:ea typeface="楷体_GB2312" pitchFamily="49" charset="-122"/>
              </a:rPr>
              <a:t>可综合性：尽管</a:t>
            </a:r>
            <a:r>
              <a:rPr lang="en-US" altLang="zh-CN" sz="2200">
                <a:latin typeface="Arial" charset="0"/>
                <a:ea typeface="楷体_GB2312" pitchFamily="49" charset="-122"/>
              </a:rPr>
              <a:t>Quartus II</a:t>
            </a:r>
            <a:r>
              <a:rPr lang="zh-CN" altLang="en-US" sz="2200">
                <a:latin typeface="Arial" charset="0"/>
                <a:ea typeface="楷体_GB2312" pitchFamily="49" charset="-122"/>
              </a:rPr>
              <a:t>支持该语句，但</a:t>
            </a:r>
            <a:r>
              <a:rPr lang="zh-CN" altLang="en-US" sz="2200">
                <a:solidFill>
                  <a:srgbClr val="CC0066"/>
                </a:solidFill>
                <a:latin typeface="Arial" charset="0"/>
                <a:ea typeface="楷体_GB2312" pitchFamily="49" charset="-122"/>
              </a:rPr>
              <a:t>一般情况下是不可综合的</a:t>
            </a:r>
            <a:r>
              <a:rPr lang="zh-CN" altLang="en-US" sz="2200">
                <a:latin typeface="Arial" charset="0"/>
                <a:ea typeface="楷体_GB2312" pitchFamily="49" charset="-122"/>
              </a:rPr>
              <a:t>！如果</a:t>
            </a:r>
            <a:r>
              <a:rPr lang="en-US" altLang="zh-CN" sz="2200">
                <a:latin typeface="Arial" charset="0"/>
                <a:ea typeface="楷体_GB2312" pitchFamily="49" charset="-122"/>
              </a:rPr>
              <a:t>forever</a:t>
            </a:r>
            <a:r>
              <a:rPr lang="zh-CN" altLang="en-US" sz="2200">
                <a:latin typeface="Arial" charset="0"/>
                <a:ea typeface="楷体_GB2312" pitchFamily="49" charset="-122"/>
              </a:rPr>
              <a:t>循环被</a:t>
            </a:r>
            <a:r>
              <a:rPr lang="en-US" altLang="zh-CN" sz="2200">
                <a:latin typeface="Arial" charset="0"/>
                <a:ea typeface="楷体_GB2312" pitchFamily="49" charset="-122"/>
              </a:rPr>
              <a:t>@(posedge clock)</a:t>
            </a:r>
            <a:r>
              <a:rPr lang="zh-CN" altLang="en-US" sz="2200">
                <a:latin typeface="Arial" charset="0"/>
                <a:ea typeface="楷体_GB2312" pitchFamily="49" charset="-122"/>
              </a:rPr>
              <a:t>形式的时间控制打断，则是可综合的。</a:t>
            </a:r>
          </a:p>
        </p:txBody>
      </p:sp>
      <p:sp>
        <p:nvSpPr>
          <p:cNvPr id="504840" name="Rectangle 8"/>
          <p:cNvSpPr>
            <a:spLocks noChangeArrowheads="1"/>
          </p:cNvSpPr>
          <p:nvPr/>
        </p:nvSpPr>
        <p:spPr bwMode="auto">
          <a:xfrm>
            <a:off x="1419225" y="2216150"/>
            <a:ext cx="819150" cy="446088"/>
          </a:xfrm>
          <a:prstGeom prst="rect">
            <a:avLst/>
          </a:prstGeom>
          <a:noFill/>
          <a:ln w="25400">
            <a:solidFill>
              <a:srgbClr val="FF9900"/>
            </a:solidFill>
            <a:miter lim="800000"/>
            <a:headEnd/>
            <a:tailEnd/>
          </a:ln>
          <a:effectLst/>
        </p:spPr>
        <p:txBody>
          <a:bodyPr wrap="none">
            <a:spAutoFit/>
          </a:bodyPr>
          <a:lstStyle/>
          <a:p>
            <a:pPr algn="l" eaLnBrk="1" hangingPunct="1">
              <a:lnSpc>
                <a:spcPct val="90000"/>
              </a:lnSpc>
              <a:spcBef>
                <a:spcPct val="30000"/>
              </a:spcBef>
              <a:buClr>
                <a:schemeClr val="tx2"/>
              </a:buClr>
              <a:buSzPct val="85000"/>
              <a:buFont typeface="Wingdings" pitchFamily="2" charset="2"/>
              <a:buNone/>
              <a:defRPr/>
            </a:pPr>
            <a:r>
              <a:rPr kumimoji="1" lang="zh-CN" altLang="en-US">
                <a:solidFill>
                  <a:srgbClr val="CC0000"/>
                </a:solidFill>
                <a:effectLst>
                  <a:outerShdw blurRad="38100" dist="38100" dir="2700000" algn="tl">
                    <a:srgbClr val="C0C0C0"/>
                  </a:outerShdw>
                </a:effectLst>
                <a:latin typeface="华文彩云" pitchFamily="2" charset="-122"/>
                <a:ea typeface="华文彩云" pitchFamily="2" charset="-122"/>
              </a:rPr>
              <a:t>格式</a:t>
            </a:r>
          </a:p>
        </p:txBody>
      </p:sp>
      <p:sp>
        <p:nvSpPr>
          <p:cNvPr id="504841" name="AutoShape 9"/>
          <p:cNvSpPr>
            <a:spLocks noChangeArrowheads="1"/>
          </p:cNvSpPr>
          <p:nvPr/>
        </p:nvSpPr>
        <p:spPr bwMode="auto">
          <a:xfrm rot="21120300">
            <a:off x="5187950" y="1781175"/>
            <a:ext cx="3702050" cy="1250950"/>
          </a:xfrm>
          <a:prstGeom prst="star16">
            <a:avLst>
              <a:gd name="adj" fmla="val 37500"/>
            </a:avLst>
          </a:prstGeom>
          <a:gradFill rotWithShape="0">
            <a:gsLst>
              <a:gs pos="0">
                <a:srgbClr val="FFCF01"/>
              </a:gs>
              <a:gs pos="100000">
                <a:srgbClr val="FFFF00"/>
              </a:gs>
            </a:gsLst>
            <a:lin ang="2700000" scaled="1"/>
          </a:gradFill>
          <a:ln w="9525">
            <a:noFill/>
            <a:miter lim="800000"/>
            <a:headEnd/>
            <a:tailEnd/>
          </a:ln>
          <a:effectLst>
            <a:outerShdw dist="35921" dir="2700000" algn="ctr" rotWithShape="0">
              <a:schemeClr val="bg2"/>
            </a:outerShdw>
          </a:effectLst>
        </p:spPr>
        <p:txBody>
          <a:bodyPr anchor="ctr" anchorCtr="1"/>
          <a:lstStyle/>
          <a:p>
            <a:pPr marL="179388" lvl="1" algn="l">
              <a:lnSpc>
                <a:spcPct val="100000"/>
              </a:lnSpc>
              <a:spcBef>
                <a:spcPct val="30000"/>
              </a:spcBef>
              <a:buClrTx/>
              <a:buFontTx/>
              <a:buNone/>
              <a:defRPr/>
            </a:pPr>
            <a:r>
              <a:rPr kumimoji="1" lang="en-US" altLang="zh-CN" sz="2200">
                <a:solidFill>
                  <a:srgbClr val="000000"/>
                </a:solidFill>
                <a:latin typeface="华文新魏" pitchFamily="2" charset="-122"/>
                <a:ea typeface="华文新魏" pitchFamily="2" charset="-122"/>
              </a:rPr>
              <a:t>forever</a:t>
            </a:r>
            <a:r>
              <a:rPr kumimoji="1" lang="zh-CN" altLang="en-US" sz="2200">
                <a:solidFill>
                  <a:srgbClr val="000000"/>
                </a:solidFill>
                <a:latin typeface="华文新魏" pitchFamily="2" charset="-122"/>
                <a:ea typeface="华文新魏" pitchFamily="2" charset="-122"/>
              </a:rPr>
              <a:t>语句通常用在测试文件中！</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4834"/>
                                        </p:tgtEl>
                                        <p:attrNameLst>
                                          <p:attrName>style.visibility</p:attrName>
                                        </p:attrNameLst>
                                      </p:cBhvr>
                                      <p:to>
                                        <p:strVal val="visible"/>
                                      </p:to>
                                    </p:set>
                                    <p:anim calcmode="lin" valueType="num">
                                      <p:cBhvr additive="base">
                                        <p:cTn id="7" dur="500" fill="hold"/>
                                        <p:tgtEl>
                                          <p:spTgt spid="504834"/>
                                        </p:tgtEl>
                                        <p:attrNameLst>
                                          <p:attrName>ppt_x</p:attrName>
                                        </p:attrNameLst>
                                      </p:cBhvr>
                                      <p:tavLst>
                                        <p:tav tm="0">
                                          <p:val>
                                            <p:strVal val="#ppt_x"/>
                                          </p:val>
                                        </p:tav>
                                        <p:tav tm="100000">
                                          <p:val>
                                            <p:strVal val="#ppt_x"/>
                                          </p:val>
                                        </p:tav>
                                      </p:tavLst>
                                    </p:anim>
                                    <p:anim calcmode="lin" valueType="num">
                                      <p:cBhvr additive="base">
                                        <p:cTn id="8" dur="500" fill="hold"/>
                                        <p:tgtEl>
                                          <p:spTgt spid="5048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 calcmode="lin" valueType="num">
                                      <p:cBhvr>
                                        <p:cTn id="13" dur="500" fill="hold"/>
                                        <p:tgtEl>
                                          <p:spTgt spid="504840"/>
                                        </p:tgtEl>
                                        <p:attrNameLst>
                                          <p:attrName>ppt_w</p:attrName>
                                        </p:attrNameLst>
                                      </p:cBhvr>
                                      <p:tavLst>
                                        <p:tav tm="0">
                                          <p:val>
                                            <p:fltVal val="0"/>
                                          </p:val>
                                        </p:tav>
                                        <p:tav tm="100000">
                                          <p:val>
                                            <p:strVal val="#ppt_w"/>
                                          </p:val>
                                        </p:tav>
                                      </p:tavLst>
                                    </p:anim>
                                    <p:anim calcmode="lin" valueType="num">
                                      <p:cBhvr>
                                        <p:cTn id="14" dur="500" fill="hold"/>
                                        <p:tgtEl>
                                          <p:spTgt spid="50484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504837"/>
                                        </p:tgtEl>
                                        <p:attrNameLst>
                                          <p:attrName>style.visibility</p:attrName>
                                        </p:attrNameLst>
                                      </p:cBhvr>
                                      <p:to>
                                        <p:strVal val="visible"/>
                                      </p:to>
                                    </p:set>
                                    <p:animEffect transition="in" filter="wipe(left)">
                                      <p:cBhvr>
                                        <p:cTn id="18" dur="500"/>
                                        <p:tgtEl>
                                          <p:spTgt spid="5048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04839"/>
                                        </p:tgtEl>
                                        <p:attrNameLst>
                                          <p:attrName>style.visibility</p:attrName>
                                        </p:attrNameLst>
                                      </p:cBhvr>
                                      <p:to>
                                        <p:strVal val="visible"/>
                                      </p:to>
                                    </p:set>
                                    <p:anim calcmode="lin" valueType="num">
                                      <p:cBhvr additive="base">
                                        <p:cTn id="23" dur="500" fill="hold"/>
                                        <p:tgtEl>
                                          <p:spTgt spid="504839"/>
                                        </p:tgtEl>
                                        <p:attrNameLst>
                                          <p:attrName>ppt_x</p:attrName>
                                        </p:attrNameLst>
                                      </p:cBhvr>
                                      <p:tavLst>
                                        <p:tav tm="0">
                                          <p:val>
                                            <p:strVal val="0-#ppt_w/2"/>
                                          </p:val>
                                        </p:tav>
                                        <p:tav tm="100000">
                                          <p:val>
                                            <p:strVal val="#ppt_x"/>
                                          </p:val>
                                        </p:tav>
                                      </p:tavLst>
                                    </p:anim>
                                    <p:anim calcmode="lin" valueType="num">
                                      <p:cBhvr additive="base">
                                        <p:cTn id="24" dur="500" fill="hold"/>
                                        <p:tgtEl>
                                          <p:spTgt spid="50483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504841"/>
                                        </p:tgtEl>
                                        <p:attrNameLst>
                                          <p:attrName>style.visibility</p:attrName>
                                        </p:attrNameLst>
                                      </p:cBhvr>
                                      <p:to>
                                        <p:strVal val="visible"/>
                                      </p:to>
                                    </p:set>
                                    <p:anim calcmode="lin" valueType="num">
                                      <p:cBhvr>
                                        <p:cTn id="29" dur="500" fill="hold"/>
                                        <p:tgtEl>
                                          <p:spTgt spid="504841"/>
                                        </p:tgtEl>
                                        <p:attrNameLst>
                                          <p:attrName>ppt_w</p:attrName>
                                        </p:attrNameLst>
                                      </p:cBhvr>
                                      <p:tavLst>
                                        <p:tav tm="0">
                                          <p:val>
                                            <p:fltVal val="0"/>
                                          </p:val>
                                        </p:tav>
                                        <p:tav tm="100000">
                                          <p:val>
                                            <p:strVal val="#ppt_w"/>
                                          </p:val>
                                        </p:tav>
                                      </p:tavLst>
                                    </p:anim>
                                    <p:anim calcmode="lin" valueType="num">
                                      <p:cBhvr>
                                        <p:cTn id="30" dur="500" fill="hold"/>
                                        <p:tgtEl>
                                          <p:spTgt spid="5048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p:bldP spid="504837" grpId="0" animBg="1"/>
      <p:bldP spid="504839" grpId="0" autoUpdateAnimBg="0"/>
      <p:bldP spid="504840" grpId="0" animBg="1" autoUpdateAnimBg="0"/>
      <p:bldP spid="504841"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5"/>
          <p:cNvSpPr>
            <a:spLocks noGrp="1" noChangeArrowheads="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fld id="{A028D700-A52D-4D42-8E8B-67BCF7ECFF3D}" type="slidenum">
              <a:rPr lang="ko-KR" altLang="en-US" sz="1600" smtClean="0">
                <a:solidFill>
                  <a:schemeClr val="accent2"/>
                </a:solidFill>
                <a:latin typeface="Verdana" pitchFamily="34" charset="0"/>
                <a:ea typeface="Gulim" pitchFamily="34" charset="-127"/>
              </a:rPr>
              <a:pPr/>
              <a:t>99</a:t>
            </a:fld>
            <a:endParaRPr lang="en-US" altLang="ko-KR" sz="1600" smtClean="0">
              <a:solidFill>
                <a:schemeClr val="accent2"/>
              </a:solidFill>
              <a:latin typeface="Verdana" pitchFamily="34" charset="0"/>
              <a:ea typeface="Gulim" pitchFamily="34" charset="-127"/>
            </a:endParaRPr>
          </a:p>
        </p:txBody>
      </p:sp>
      <p:sp>
        <p:nvSpPr>
          <p:cNvPr id="107523" name="Rectangle 2"/>
          <p:cNvSpPr>
            <a:spLocks noGrp="1" noChangeArrowheads="1"/>
          </p:cNvSpPr>
          <p:nvPr>
            <p:ph type="title"/>
          </p:nvPr>
        </p:nvSpPr>
        <p:spPr>
          <a:xfrm>
            <a:off x="1692275" y="266700"/>
            <a:ext cx="7772400" cy="677863"/>
          </a:xfrm>
        </p:spPr>
        <p:txBody>
          <a:bodyPr/>
          <a:lstStyle/>
          <a:p>
            <a:r>
              <a:rPr lang="en-US" altLang="zh-CN" smtClean="0">
                <a:solidFill>
                  <a:srgbClr val="FFCC00"/>
                </a:solidFill>
                <a:latin typeface="Arial" charset="0"/>
                <a:ea typeface="黑体" pitchFamily="49" charset="-122"/>
              </a:rPr>
              <a:t>forever</a:t>
            </a:r>
            <a:r>
              <a:rPr lang="zh-CN" altLang="en-US" smtClean="0">
                <a:solidFill>
                  <a:srgbClr val="FFCC00"/>
                </a:solidFill>
                <a:latin typeface="Arial" charset="0"/>
                <a:ea typeface="黑体" pitchFamily="49" charset="-122"/>
              </a:rPr>
              <a:t>语句举例</a:t>
            </a:r>
          </a:p>
        </p:txBody>
      </p:sp>
      <p:sp>
        <p:nvSpPr>
          <p:cNvPr id="107524" name="Rectangle 3"/>
          <p:cNvSpPr>
            <a:spLocks noGrp="1" noChangeArrowheads="1"/>
          </p:cNvSpPr>
          <p:nvPr>
            <p:ph type="body" idx="1"/>
          </p:nvPr>
        </p:nvSpPr>
        <p:spPr>
          <a:xfrm>
            <a:off x="846138" y="1111250"/>
            <a:ext cx="7486650" cy="714375"/>
          </a:xfrm>
        </p:spPr>
        <p:txBody>
          <a:bodyPr/>
          <a:lstStyle/>
          <a:p>
            <a:pPr algn="just">
              <a:lnSpc>
                <a:spcPct val="110000"/>
              </a:lnSpc>
            </a:pPr>
            <a:r>
              <a:rPr lang="en-US" altLang="zh-CN" sz="2400" smtClean="0">
                <a:latin typeface="Arial" charset="0"/>
                <a:ea typeface="宋体" charset="-122"/>
              </a:rPr>
              <a:t>forever</a:t>
            </a:r>
            <a:r>
              <a:rPr lang="zh-CN" altLang="en-US" sz="2400" smtClean="0">
                <a:latin typeface="Arial" charset="0"/>
                <a:ea typeface="宋体" charset="-122"/>
              </a:rPr>
              <a:t>语句在测试文件中描述时钟很有用！</a:t>
            </a:r>
          </a:p>
        </p:txBody>
      </p:sp>
      <p:sp>
        <p:nvSpPr>
          <p:cNvPr id="506884" name="Text Box 4"/>
          <p:cNvSpPr txBox="1">
            <a:spLocks noChangeArrowheads="1"/>
          </p:cNvSpPr>
          <p:nvPr/>
        </p:nvSpPr>
        <p:spPr bwMode="auto">
          <a:xfrm>
            <a:off x="1274763" y="4968875"/>
            <a:ext cx="6745287" cy="1379538"/>
          </a:xfrm>
          <a:prstGeom prst="rect">
            <a:avLst/>
          </a:prstGeom>
          <a:solidFill>
            <a:srgbClr val="FFCC99"/>
          </a:solidFill>
          <a:ln w="9525">
            <a:solidFill>
              <a:schemeClr val="tx1"/>
            </a:solidFill>
            <a:miter lim="800000"/>
            <a:headEnd/>
            <a:tailEnd/>
          </a:ln>
          <a:effectLst>
            <a:prstShdw prst="shdw13" dist="53882" dir="13500000">
              <a:schemeClr val="bg2"/>
            </a:prstShdw>
          </a:effectLst>
        </p:spPr>
        <p:txBody>
          <a:bodyPr anchor="b">
            <a:spAutoFit/>
          </a:bodyPr>
          <a:lstStyle>
            <a:lvl1pPr>
              <a:defRPr sz="2400" b="1">
                <a:solidFill>
                  <a:schemeClr val="tx1"/>
                </a:solidFill>
                <a:latin typeface="宋体" charset="-122"/>
                <a:ea typeface="宋体" charset="-122"/>
              </a:defRPr>
            </a:lvl1pPr>
            <a:lvl2pPr marL="742950" indent="-285750">
              <a:defRPr sz="2400" b="1">
                <a:solidFill>
                  <a:schemeClr val="tx1"/>
                </a:solidFill>
                <a:latin typeface="宋体" charset="-122"/>
                <a:ea typeface="宋体" charset="-122"/>
              </a:defRPr>
            </a:lvl2pPr>
            <a:lvl3pPr marL="1143000" indent="-228600">
              <a:defRPr sz="2400" b="1">
                <a:solidFill>
                  <a:schemeClr val="tx1"/>
                </a:solidFill>
                <a:latin typeface="宋体" charset="-122"/>
                <a:ea typeface="宋体" charset="-122"/>
              </a:defRPr>
            </a:lvl3pPr>
            <a:lvl4pPr marL="1600200" indent="-228600">
              <a:defRPr sz="2400" b="1">
                <a:solidFill>
                  <a:schemeClr val="tx1"/>
                </a:solidFill>
                <a:latin typeface="宋体" charset="-122"/>
                <a:ea typeface="宋体" charset="-122"/>
              </a:defRPr>
            </a:lvl4pPr>
            <a:lvl5pPr marL="2057400" indent="-228600">
              <a:defRPr sz="2400" b="1">
                <a:solidFill>
                  <a:schemeClr val="tx1"/>
                </a:solidFill>
                <a:latin typeface="宋体" charset="-122"/>
                <a:ea typeface="宋体" charset="-122"/>
              </a:defRPr>
            </a:lvl5pPr>
            <a:lvl6pPr marL="25146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6pPr>
            <a:lvl7pPr marL="29718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7pPr>
            <a:lvl8pPr marL="34290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8pPr>
            <a:lvl9pPr marL="3886200" indent="-228600" algn="just" eaLnBrk="0" fontAlgn="base" hangingPunct="0">
              <a:lnSpc>
                <a:spcPct val="110000"/>
              </a:lnSpc>
              <a:spcBef>
                <a:spcPct val="20000"/>
              </a:spcBef>
              <a:spcAft>
                <a:spcPct val="0"/>
              </a:spcAft>
              <a:buClr>
                <a:schemeClr val="folHlink"/>
              </a:buClr>
              <a:buFont typeface="Wingdings" pitchFamily="2" charset="2"/>
              <a:buChar char="§"/>
              <a:defRPr sz="2400" b="1">
                <a:solidFill>
                  <a:schemeClr val="tx1"/>
                </a:solidFill>
                <a:latin typeface="宋体" charset="-122"/>
                <a:ea typeface="宋体" charset="-122"/>
              </a:defRPr>
            </a:lvl9pPr>
          </a:lstStyle>
          <a:p>
            <a:pPr algn="l" eaLnBrk="1" hangingPunct="1">
              <a:spcBef>
                <a:spcPct val="10000"/>
              </a:spcBef>
              <a:buClr>
                <a:srgbClr val="FF0066"/>
              </a:buClr>
              <a:buFont typeface="Wingdings" pitchFamily="2" charset="2"/>
              <a:buChar char="v"/>
            </a:pPr>
            <a:r>
              <a:rPr lang="zh-CN" altLang="en-US">
                <a:latin typeface="Arial" charset="0"/>
                <a:ea typeface="楷体_GB2312" pitchFamily="49" charset="-122"/>
              </a:rPr>
              <a:t>常用</a:t>
            </a:r>
            <a:r>
              <a:rPr lang="en-US" altLang="zh-CN">
                <a:latin typeface="Arial" charset="0"/>
                <a:ea typeface="楷体_GB2312" pitchFamily="49" charset="-122"/>
              </a:rPr>
              <a:t>disable</a:t>
            </a:r>
            <a:r>
              <a:rPr lang="zh-CN" altLang="en-US">
                <a:latin typeface="Arial" charset="0"/>
                <a:ea typeface="楷体_GB2312" pitchFamily="49" charset="-122"/>
              </a:rPr>
              <a:t>语句跳出循环！</a:t>
            </a:r>
          </a:p>
          <a:p>
            <a:pPr algn="l" eaLnBrk="1" hangingPunct="1">
              <a:spcBef>
                <a:spcPct val="10000"/>
              </a:spcBef>
              <a:buClr>
                <a:srgbClr val="FF0066"/>
              </a:buClr>
              <a:buFont typeface="Wingdings" pitchFamily="2" charset="2"/>
              <a:buChar char="v"/>
            </a:pPr>
            <a:r>
              <a:rPr lang="zh-CN" altLang="en-US">
                <a:latin typeface="Arial" charset="0"/>
                <a:ea typeface="楷体_GB2312" pitchFamily="49" charset="-122"/>
              </a:rPr>
              <a:t>不同于</a:t>
            </a:r>
            <a:r>
              <a:rPr lang="en-US" altLang="zh-CN">
                <a:latin typeface="Arial" charset="0"/>
                <a:ea typeface="楷体_GB2312" pitchFamily="49" charset="-122"/>
              </a:rPr>
              <a:t>always</a:t>
            </a:r>
            <a:r>
              <a:rPr lang="zh-CN" altLang="en-US">
                <a:latin typeface="Arial" charset="0"/>
                <a:ea typeface="楷体_GB2312" pitchFamily="49" charset="-122"/>
              </a:rPr>
              <a:t>语句，不能独立写在程序中，</a:t>
            </a:r>
          </a:p>
          <a:p>
            <a:pPr algn="l" eaLnBrk="1" hangingPunct="1">
              <a:spcBef>
                <a:spcPct val="10000"/>
              </a:spcBef>
              <a:buClrTx/>
              <a:buFontTx/>
              <a:buNone/>
            </a:pPr>
            <a:r>
              <a:rPr lang="zh-CN" altLang="en-US">
                <a:latin typeface="Arial" charset="0"/>
                <a:ea typeface="楷体_GB2312" pitchFamily="49" charset="-122"/>
              </a:rPr>
              <a:t>    一般用在</a:t>
            </a:r>
            <a:r>
              <a:rPr lang="en-US" altLang="zh-CN">
                <a:solidFill>
                  <a:srgbClr val="FF0066"/>
                </a:solidFill>
                <a:latin typeface="Arial" charset="0"/>
                <a:ea typeface="楷体_GB2312" pitchFamily="49" charset="-122"/>
              </a:rPr>
              <a:t>initial</a:t>
            </a:r>
            <a:r>
              <a:rPr lang="zh-CN" altLang="en-US">
                <a:latin typeface="Arial" charset="0"/>
                <a:ea typeface="楷体_GB2312" pitchFamily="49" charset="-122"/>
              </a:rPr>
              <a:t>语句块中！</a:t>
            </a:r>
          </a:p>
        </p:txBody>
      </p:sp>
      <p:sp>
        <p:nvSpPr>
          <p:cNvPr id="506885" name="Text Box 5"/>
          <p:cNvSpPr txBox="1">
            <a:spLocks noChangeArrowheads="1"/>
          </p:cNvSpPr>
          <p:nvPr/>
        </p:nvSpPr>
        <p:spPr bwMode="auto">
          <a:xfrm>
            <a:off x="2487613" y="1663700"/>
            <a:ext cx="3922712" cy="3032125"/>
          </a:xfrm>
          <a:prstGeom prst="rect">
            <a:avLst/>
          </a:prstGeom>
          <a:solidFill>
            <a:srgbClr val="ADD6FF"/>
          </a:solidFill>
          <a:ln w="12700">
            <a:solidFill>
              <a:schemeClr val="tx1"/>
            </a:solidFill>
            <a:miter lim="800000"/>
            <a:headEnd/>
            <a:tailEnd/>
          </a:ln>
          <a:effectLst>
            <a:outerShdw dist="107763" dir="2700000" algn="ctr" rotWithShape="0">
              <a:schemeClr val="bg2"/>
            </a:outerShdw>
          </a:effectLst>
        </p:spPr>
        <p:txBody>
          <a:bodyPr anchor="b">
            <a:spAutoFit/>
          </a:bodyPr>
          <a:lstStyle/>
          <a:p>
            <a:pPr eaLnBrk="1" hangingPunct="1">
              <a:lnSpc>
                <a:spcPct val="90000"/>
              </a:lnSpc>
              <a:buClr>
                <a:srgbClr val="3333FF"/>
              </a:buClr>
              <a:buFont typeface="Wingdings" pitchFamily="2" charset="2"/>
              <a:buNone/>
              <a:defRPr/>
            </a:pPr>
            <a:r>
              <a:rPr lang="en-US" altLang="zh-CN" sz="2000" dirty="0">
                <a:solidFill>
                  <a:srgbClr val="E43600"/>
                </a:solidFill>
                <a:latin typeface="Times New Roman" pitchFamily="18" charset="0"/>
                <a:ea typeface="宋体" pitchFamily="2" charset="-122"/>
              </a:rPr>
              <a:t>initial</a:t>
            </a:r>
          </a:p>
          <a:p>
            <a:pPr eaLnBrk="1" hangingPunct="1">
              <a:lnSpc>
                <a:spcPct val="90000"/>
              </a:lnSpc>
              <a:buClr>
                <a:srgbClr val="3333FF"/>
              </a:buClr>
              <a:buFont typeface="Wingdings" pitchFamily="2" charset="2"/>
              <a:buNone/>
              <a:defRPr/>
            </a:pPr>
            <a:r>
              <a:rPr lang="en-US" altLang="zh-CN" sz="2000" dirty="0">
                <a:latin typeface="Times New Roman" pitchFamily="18" charset="0"/>
                <a:ea typeface="宋体" pitchFamily="2" charset="-122"/>
              </a:rPr>
              <a:t>   begin : Clocking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0;</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a:solidFill>
                  <a:srgbClr val="FF3399"/>
                </a:solidFill>
                <a:latin typeface="Times New Roman" pitchFamily="18" charset="0"/>
                <a:ea typeface="宋体" pitchFamily="2" charset="-122"/>
              </a:rPr>
              <a:t>forever</a:t>
            </a:r>
            <a:r>
              <a:rPr lang="en-US" altLang="zh-CN" sz="2000" dirty="0">
                <a:latin typeface="Times New Roman" pitchFamily="18" charset="0"/>
                <a:ea typeface="宋体" pitchFamily="2" charset="-122"/>
              </a:rPr>
              <a:t> #10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 = !</a:t>
            </a:r>
            <a:r>
              <a:rPr lang="en-US" altLang="zh-CN" sz="2000" dirty="0" err="1">
                <a:latin typeface="Times New Roman" pitchFamily="18" charset="0"/>
                <a:ea typeface="宋体" pitchFamily="2" charset="-122"/>
              </a:rPr>
              <a:t>clk</a:t>
            </a:r>
            <a:r>
              <a:rPr lang="en-US" altLang="zh-CN" sz="2000" dirty="0">
                <a:latin typeface="Times New Roman" pitchFamily="18" charset="0"/>
                <a:ea typeface="宋体" pitchFamily="2" charset="-122"/>
              </a:rPr>
              <a:t>;</a:t>
            </a:r>
          </a:p>
          <a:p>
            <a:pPr>
              <a:lnSpc>
                <a:spcPct val="90000"/>
              </a:lnSpc>
              <a:spcBef>
                <a:spcPct val="0"/>
              </a:spcBef>
              <a:buClrTx/>
              <a:buFontTx/>
              <a:buNone/>
              <a:defRPr/>
            </a:pPr>
            <a:r>
              <a:rPr lang="en-US" altLang="zh-CN" sz="2000" dirty="0">
                <a:latin typeface="Times New Roman" pitchFamily="18" charset="0"/>
                <a:ea typeface="宋体" pitchFamily="2" charset="-122"/>
              </a:rPr>
              <a:t>   end</a:t>
            </a:r>
          </a:p>
          <a:p>
            <a:pPr eaLnBrk="1" hangingPunct="1">
              <a:lnSpc>
                <a:spcPct val="90000"/>
              </a:lnSpc>
              <a:buClr>
                <a:srgbClr val="3333FF"/>
              </a:buClr>
              <a:buFont typeface="Wingdings" pitchFamily="2" charset="2"/>
              <a:buNone/>
              <a:defRPr/>
            </a:pPr>
            <a:r>
              <a:rPr lang="en-US" altLang="zh-CN" sz="2000" dirty="0">
                <a:solidFill>
                  <a:srgbClr val="E43600"/>
                </a:solidFill>
                <a:latin typeface="Times New Roman" pitchFamily="18" charset="0"/>
                <a:ea typeface="宋体" pitchFamily="2" charset="-122"/>
              </a:rPr>
              <a:t>initial</a:t>
            </a:r>
          </a:p>
          <a:p>
            <a:pPr eaLnBrk="1" hangingPunct="1">
              <a:lnSpc>
                <a:spcPct val="90000"/>
              </a:lnSpc>
              <a:buClr>
                <a:srgbClr val="3333FF"/>
              </a:buClr>
              <a:buFont typeface="Wingdings" pitchFamily="2" charset="2"/>
              <a:buNone/>
              <a:defRPr/>
            </a:pPr>
            <a:r>
              <a:rPr lang="en-US" altLang="zh-CN" sz="2000" dirty="0">
                <a:latin typeface="Times New Roman" pitchFamily="18" charset="0"/>
                <a:ea typeface="宋体" pitchFamily="2" charset="-122"/>
              </a:rPr>
              <a:t>   begin : Stimulus	</a:t>
            </a:r>
          </a:p>
          <a:p>
            <a:pPr>
              <a:lnSpc>
                <a:spcPct val="90000"/>
              </a:lnSpc>
              <a:spcBef>
                <a:spcPct val="0"/>
              </a:spcBef>
              <a:buClrTx/>
              <a:buFontTx/>
              <a:buNone/>
              <a:defRPr/>
            </a:pPr>
            <a:r>
              <a:rPr lang="en-US" altLang="zh-CN" sz="2000" dirty="0">
                <a:latin typeface="Times New Roman" pitchFamily="18" charset="0"/>
                <a:ea typeface="宋体" pitchFamily="2" charset="-122"/>
              </a:rPr>
              <a:t>       ……</a:t>
            </a:r>
          </a:p>
          <a:p>
            <a:pPr>
              <a:lnSpc>
                <a:spcPct val="90000"/>
              </a:lnSpc>
              <a:spcBef>
                <a:spcPct val="0"/>
              </a:spcBef>
              <a:buClrTx/>
              <a:buFontTx/>
              <a:buNone/>
              <a:defRPr/>
            </a:pPr>
            <a:r>
              <a:rPr lang="en-US" altLang="zh-CN" sz="2000" dirty="0">
                <a:latin typeface="Times New Roman" pitchFamily="18" charset="0"/>
                <a:ea typeface="宋体" pitchFamily="2" charset="-122"/>
              </a:rPr>
              <a:t>       </a:t>
            </a:r>
            <a:r>
              <a:rPr lang="en-US" altLang="zh-CN" sz="2000" dirty="0">
                <a:solidFill>
                  <a:srgbClr val="FF3399"/>
                </a:solidFill>
                <a:latin typeface="Times New Roman" pitchFamily="18" charset="0"/>
                <a:ea typeface="宋体" pitchFamily="2" charset="-122"/>
              </a:rPr>
              <a:t>disable</a:t>
            </a:r>
            <a:r>
              <a:rPr lang="en-US" altLang="zh-CN" sz="2000" dirty="0">
                <a:latin typeface="Times New Roman" pitchFamily="18" charset="0"/>
                <a:ea typeface="宋体" pitchFamily="2" charset="-122"/>
              </a:rPr>
              <a:t> Clocking; // </a:t>
            </a:r>
            <a:r>
              <a:rPr lang="zh-CN" altLang="en-US" sz="2000" dirty="0">
                <a:latin typeface="Times New Roman" pitchFamily="18" charset="0"/>
                <a:ea typeface="宋体" pitchFamily="2" charset="-122"/>
              </a:rPr>
              <a:t>停止时钟</a:t>
            </a:r>
          </a:p>
          <a:p>
            <a:pPr>
              <a:lnSpc>
                <a:spcPct val="90000"/>
              </a:lnSpc>
              <a:spcBef>
                <a:spcPct val="0"/>
              </a:spcBef>
              <a:buClrTx/>
              <a:buFontTx/>
              <a:buNone/>
              <a:defRPr/>
            </a:pPr>
            <a:r>
              <a:rPr lang="zh-CN" altLang="en-US" sz="2000" dirty="0">
                <a:latin typeface="Times New Roman" pitchFamily="18" charset="0"/>
                <a:ea typeface="宋体" pitchFamily="2" charset="-122"/>
              </a:rPr>
              <a:t>   </a:t>
            </a:r>
            <a:r>
              <a:rPr lang="en-US" altLang="zh-CN" sz="2000" dirty="0">
                <a:latin typeface="Times New Roman" pitchFamily="18" charset="0"/>
                <a:ea typeface="宋体" pitchFamily="2" charset="-122"/>
              </a:rPr>
              <a:t>end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06885"/>
                                        </p:tgtEl>
                                        <p:attrNameLst>
                                          <p:attrName>style.visibility</p:attrName>
                                        </p:attrNameLst>
                                      </p:cBhvr>
                                      <p:to>
                                        <p:strVal val="visible"/>
                                      </p:to>
                                    </p:set>
                                    <p:anim calcmode="lin" valueType="num">
                                      <p:cBhvr additive="base">
                                        <p:cTn id="7" dur="500" fill="hold"/>
                                        <p:tgtEl>
                                          <p:spTgt spid="506885"/>
                                        </p:tgtEl>
                                        <p:attrNameLst>
                                          <p:attrName>ppt_x</p:attrName>
                                        </p:attrNameLst>
                                      </p:cBhvr>
                                      <p:tavLst>
                                        <p:tav tm="0">
                                          <p:val>
                                            <p:strVal val="1+#ppt_w/2"/>
                                          </p:val>
                                        </p:tav>
                                        <p:tav tm="100000">
                                          <p:val>
                                            <p:strVal val="#ppt_x"/>
                                          </p:val>
                                        </p:tav>
                                      </p:tavLst>
                                    </p:anim>
                                    <p:anim calcmode="lin" valueType="num">
                                      <p:cBhvr additive="base">
                                        <p:cTn id="8" dur="500" fill="hold"/>
                                        <p:tgtEl>
                                          <p:spTgt spid="50688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06884"/>
                                        </p:tgtEl>
                                        <p:attrNameLst>
                                          <p:attrName>style.visibility</p:attrName>
                                        </p:attrNameLst>
                                      </p:cBhvr>
                                      <p:to>
                                        <p:strVal val="visible"/>
                                      </p:to>
                                    </p:set>
                                    <p:anim calcmode="lin" valueType="num">
                                      <p:cBhvr>
                                        <p:cTn id="13" dur="500" fill="hold"/>
                                        <p:tgtEl>
                                          <p:spTgt spid="506884"/>
                                        </p:tgtEl>
                                        <p:attrNameLst>
                                          <p:attrName>ppt_w</p:attrName>
                                        </p:attrNameLst>
                                      </p:cBhvr>
                                      <p:tavLst>
                                        <p:tav tm="0">
                                          <p:val>
                                            <p:fltVal val="0"/>
                                          </p:val>
                                        </p:tav>
                                        <p:tav tm="100000">
                                          <p:val>
                                            <p:strVal val="#ppt_w"/>
                                          </p:val>
                                        </p:tav>
                                      </p:tavLst>
                                    </p:anim>
                                    <p:anim calcmode="lin" valueType="num">
                                      <p:cBhvr>
                                        <p:cTn id="14" dur="500" fill="hold"/>
                                        <p:tgtEl>
                                          <p:spTgt spid="5068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nimBg="1" autoUpdateAnimBg="0"/>
      <p:bldP spid="506885" grpId="0" animBg="1"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000" b="1" i="0" u="sng" strike="noStrike" cap="none" normalizeH="0" baseline="0" smtClean="0">
            <a:ln>
              <a:noFill/>
            </a:ln>
            <a:solidFill>
              <a:schemeClr val="accent1"/>
            </a:solidFill>
            <a:effectLst/>
            <a:latin typeface="Lucida Sans Unicode" pitchFamily="34" charset="0"/>
            <a:ea typeface="굴림" pitchFamily="50" charset="-127"/>
          </a:defRPr>
        </a:defPPr>
      </a:lstStyle>
    </a:lnDef>
  </a:objectDefaults>
  <a:extraClrSchemeLst>
    <a:extraClrScheme>
      <a:clrScheme name="Office 主题 1">
        <a:dk1>
          <a:srgbClr val="000000"/>
        </a:dk1>
        <a:lt1>
          <a:srgbClr val="FFFFFF"/>
        </a:lt1>
        <a:dk2>
          <a:srgbClr val="323846"/>
        </a:dk2>
        <a:lt2>
          <a:srgbClr val="1E116F"/>
        </a:lt2>
        <a:accent1>
          <a:srgbClr val="98ECF2"/>
        </a:accent1>
        <a:accent2>
          <a:srgbClr val="9999FF"/>
        </a:accent2>
        <a:accent3>
          <a:srgbClr val="FFFFFF"/>
        </a:accent3>
        <a:accent4>
          <a:srgbClr val="000000"/>
        </a:accent4>
        <a:accent5>
          <a:srgbClr val="CAF4F7"/>
        </a:accent5>
        <a:accent6>
          <a:srgbClr val="8A8AE7"/>
        </a:accent6>
        <a:hlink>
          <a:srgbClr val="003399"/>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23846"/>
        </a:dk2>
        <a:lt2>
          <a:srgbClr val="003D3C"/>
        </a:lt2>
        <a:accent1>
          <a:srgbClr val="F6E884"/>
        </a:accent1>
        <a:accent2>
          <a:srgbClr val="E79C39"/>
        </a:accent2>
        <a:accent3>
          <a:srgbClr val="FFFFFF"/>
        </a:accent3>
        <a:accent4>
          <a:srgbClr val="000000"/>
        </a:accent4>
        <a:accent5>
          <a:srgbClr val="FAF2C2"/>
        </a:accent5>
        <a:accent6>
          <a:srgbClr val="D18D33"/>
        </a:accent6>
        <a:hlink>
          <a:srgbClr val="663300"/>
        </a:hlink>
        <a:folHlink>
          <a:srgbClr val="B2B2B2"/>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323846"/>
        </a:dk2>
        <a:lt2>
          <a:srgbClr val="003D3C"/>
        </a:lt2>
        <a:accent1>
          <a:srgbClr val="C5FF8B"/>
        </a:accent1>
        <a:accent2>
          <a:srgbClr val="7DD9B6"/>
        </a:accent2>
        <a:accent3>
          <a:srgbClr val="FFFFFF"/>
        </a:accent3>
        <a:accent4>
          <a:srgbClr val="000000"/>
        </a:accent4>
        <a:accent5>
          <a:srgbClr val="DFFFC4"/>
        </a:accent5>
        <a:accent6>
          <a:srgbClr val="71C4A5"/>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xp模板">
  <a:themeElements>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xp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xp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xp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xp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xp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xp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xp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xp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20610</TotalTime>
  <Words>18902</Words>
  <Application>Microsoft Office PowerPoint</Application>
  <PresentationFormat>全屏显示(4:3)</PresentationFormat>
  <Paragraphs>2115</Paragraphs>
  <Slides>122</Slides>
  <Notes>122</Notes>
  <HiddenSlides>2</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122</vt:i4>
      </vt:variant>
    </vt:vector>
  </HeadingPairs>
  <TitlesOfParts>
    <vt:vector size="128" baseType="lpstr">
      <vt:lpstr>Office 主题</vt:lpstr>
      <vt:lpstr>gxp模板</vt:lpstr>
      <vt:lpstr>3_gxp模板-2</vt:lpstr>
      <vt:lpstr>文档</vt:lpstr>
      <vt:lpstr>位图图像</vt:lpstr>
      <vt:lpstr>Equation</vt:lpstr>
      <vt:lpstr>幻灯片 1</vt:lpstr>
      <vt:lpstr>提纲</vt:lpstr>
      <vt:lpstr>简单的Verilog HDL例子</vt:lpstr>
      <vt:lpstr>硬件描述语言简介</vt:lpstr>
      <vt:lpstr>Verilog HDL 与VHDL的比较</vt:lpstr>
      <vt:lpstr>Verilog HDL简介</vt:lpstr>
      <vt:lpstr>Verilog HDL的特点</vt:lpstr>
      <vt:lpstr>Verilog HDL与C语言的比较</vt:lpstr>
      <vt:lpstr>运算符的比较</vt:lpstr>
      <vt:lpstr>2.5.1  Verilog HDL基本结构</vt:lpstr>
      <vt:lpstr>简单的Verilog HDL例子（1/3）</vt:lpstr>
      <vt:lpstr>简单的Verilog HDL例子（2/3）</vt:lpstr>
      <vt:lpstr>简单的Verilog HDL例子（3/3）</vt:lpstr>
      <vt:lpstr>Verilog HDL基本结构总结</vt:lpstr>
      <vt:lpstr>二、Verilog HDL模块的结构</vt:lpstr>
      <vt:lpstr>模块端口定义与I/O说明</vt:lpstr>
      <vt:lpstr>信号类型声明与功能描述</vt:lpstr>
      <vt:lpstr>逻辑功能定义</vt:lpstr>
      <vt:lpstr>逻辑功能定义（续）</vt:lpstr>
      <vt:lpstr>Verilog HDL程序的三种描述方式</vt:lpstr>
      <vt:lpstr>三、 Verilog HDL模块的模板</vt:lpstr>
      <vt:lpstr>Verilog HDL模块的模板（续）</vt:lpstr>
      <vt:lpstr> 2.5.2  Verilog HDL的词法</vt:lpstr>
      <vt:lpstr>二、常数</vt:lpstr>
      <vt:lpstr>x和z值</vt:lpstr>
      <vt:lpstr>实数（Real）</vt:lpstr>
      <vt:lpstr>三、字符串</vt:lpstr>
      <vt:lpstr>四、标识符 </vt:lpstr>
      <vt:lpstr>五、关键字</vt:lpstr>
      <vt:lpstr>六、运算符及表达式</vt:lpstr>
      <vt:lpstr>1、算术运算符</vt:lpstr>
      <vt:lpstr>2、逻辑运算符</vt:lpstr>
      <vt:lpstr>3、位运算符</vt:lpstr>
      <vt:lpstr>4、关系运算符</vt:lpstr>
      <vt:lpstr>5、等值运算符</vt:lpstr>
      <vt:lpstr>6、缩减（缩位）运算符</vt:lpstr>
      <vt:lpstr>7、移位运算符</vt:lpstr>
      <vt:lpstr>8、条件运算符</vt:lpstr>
      <vt:lpstr>9、位拼接运算符</vt:lpstr>
      <vt:lpstr>运算符的优先级</vt:lpstr>
      <vt:lpstr>七、 Verilog HDL数据对象</vt:lpstr>
      <vt:lpstr>变量</vt:lpstr>
      <vt:lpstr>nets型变量</vt:lpstr>
      <vt:lpstr>wire型变量</vt:lpstr>
      <vt:lpstr>wire型向量（总线）</vt:lpstr>
      <vt:lpstr>register型变量</vt:lpstr>
      <vt:lpstr>register型变量与nets型变量的区别</vt:lpstr>
      <vt:lpstr>reg型变量</vt:lpstr>
      <vt:lpstr>reg型变量生成触发器和组合逻辑举例</vt:lpstr>
      <vt:lpstr>memory型变量</vt:lpstr>
      <vt:lpstr>2.5.3  Verilog HDL常用语句</vt:lpstr>
      <vt:lpstr>Verilog HDL常用语句</vt:lpstr>
      <vt:lpstr>一、结构声明语句</vt:lpstr>
      <vt:lpstr>always块语句</vt:lpstr>
      <vt:lpstr>敏感信号表达式</vt:lpstr>
      <vt:lpstr>always语句举例（1/2）</vt:lpstr>
      <vt:lpstr>always语句举例（2/2）</vt:lpstr>
      <vt:lpstr>always块语句使用注意事项</vt:lpstr>
      <vt:lpstr>2、initial语句</vt:lpstr>
      <vt:lpstr>initial语句举例</vt:lpstr>
      <vt:lpstr>3、task语句</vt:lpstr>
      <vt:lpstr>task语句使用注意事项</vt:lpstr>
      <vt:lpstr>task语句举例</vt:lpstr>
      <vt:lpstr>4个4位二进制输入数据的冒泡排序源程序</vt:lpstr>
      <vt:lpstr>sort4.v的测试文件</vt:lpstr>
      <vt:lpstr>sort4.v的仿真波形task_Top.wlf</vt:lpstr>
      <vt:lpstr>4、function语句</vt:lpstr>
      <vt:lpstr>function语句举例</vt:lpstr>
      <vt:lpstr>函数的使用规则</vt:lpstr>
      <vt:lpstr>任务与函数的区别</vt:lpstr>
      <vt:lpstr>二、赋值语句</vt:lpstr>
      <vt:lpstr>2、连续赋值语句（assign语句）</vt:lpstr>
      <vt:lpstr>3、过程赋值语句</vt:lpstr>
      <vt:lpstr>非阻塞赋值与阻塞赋值的区别</vt:lpstr>
      <vt:lpstr>非阻塞赋值与阻塞赋值的区别（续）</vt:lpstr>
      <vt:lpstr>非阻塞赋值与阻塞赋值方式的主要区别</vt:lpstr>
      <vt:lpstr>三、条件语句</vt:lpstr>
      <vt:lpstr>if-else语句的表示方式</vt:lpstr>
      <vt:lpstr>if-else语句举例</vt:lpstr>
      <vt:lpstr>count60.v的仿真波形</vt:lpstr>
      <vt:lpstr>if-else语句使用注意事项</vt:lpstr>
      <vt:lpstr>2、case语句</vt:lpstr>
      <vt:lpstr>case语句的语法格式</vt:lpstr>
      <vt:lpstr>casez与casex语句</vt:lpstr>
      <vt:lpstr>casez语句举例</vt:lpstr>
      <vt:lpstr>使用条件语句注意事项</vt:lpstr>
      <vt:lpstr>如何正确使用if语句？</vt:lpstr>
      <vt:lpstr>如何正确使用case语句？</vt:lpstr>
      <vt:lpstr>四、循环语句</vt:lpstr>
      <vt:lpstr>1、for语句</vt:lpstr>
      <vt:lpstr>for语句举例</vt:lpstr>
      <vt:lpstr>用for语句实现两个8位二进制数乘法</vt:lpstr>
      <vt:lpstr>2、repeat语句</vt:lpstr>
      <vt:lpstr>repeat语句举例</vt:lpstr>
      <vt:lpstr>3、 while语句</vt:lpstr>
      <vt:lpstr>while语句举例</vt:lpstr>
      <vt:lpstr>用for语句对8位二进制数中值为1的位进行计数</vt:lpstr>
      <vt:lpstr>4、 forever语句</vt:lpstr>
      <vt:lpstr>forever语句举例</vt:lpstr>
      <vt:lpstr>同一循环的不同实现方式</vt:lpstr>
      <vt:lpstr>五、语句的顺序执行与并行执行</vt:lpstr>
      <vt:lpstr>语句的顺序执行举例</vt:lpstr>
      <vt:lpstr>语句的顺序执行的功能仿真</vt:lpstr>
      <vt:lpstr>2、语句的并行执行</vt:lpstr>
      <vt:lpstr>2.5.4  不同抽象级别的Verilog HDL模型</vt:lpstr>
      <vt:lpstr>Verilog HDL的行为描述和结构描述</vt:lpstr>
      <vt:lpstr>1、Verilog HDL的门级描述</vt:lpstr>
      <vt:lpstr>门原语调用举例（1/2）</vt:lpstr>
      <vt:lpstr>门原语调用举例（2/2）</vt:lpstr>
      <vt:lpstr>2、Verilog HDL的行为描述</vt:lpstr>
      <vt:lpstr>（1）算法级抽象—逻辑表达式</vt:lpstr>
      <vt:lpstr> </vt:lpstr>
      <vt:lpstr> </vt:lpstr>
      <vt:lpstr>不同抽象级别的Verilog HDL模型小结</vt:lpstr>
      <vt:lpstr>思  考</vt:lpstr>
      <vt:lpstr>本章小结（1/7）</vt:lpstr>
      <vt:lpstr>本章小结（2/7）</vt:lpstr>
      <vt:lpstr>本章小结（3/7）</vt:lpstr>
      <vt:lpstr>本章小结（4/7）</vt:lpstr>
      <vt:lpstr>本章小结（5/7）</vt:lpstr>
      <vt:lpstr>本章小结（6/7）</vt:lpstr>
      <vt:lpstr>本章小结（7/7）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문보라</dc:creator>
  <cp:lastModifiedBy>Aimin Feng</cp:lastModifiedBy>
  <cp:revision>1827</cp:revision>
  <dcterms:created xsi:type="dcterms:W3CDTF">2004-02-28T11:56:03Z</dcterms:created>
  <dcterms:modified xsi:type="dcterms:W3CDTF">2015-04-13T07:15:24Z</dcterms:modified>
</cp:coreProperties>
</file>