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8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2013/6/21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29761"/>
          </a:xfrm>
        </p:spPr>
        <p:txBody>
          <a:bodyPr/>
          <a:lstStyle/>
          <a:p>
            <a:pPr algn="ctr"/>
            <a:r>
              <a:rPr lang="en-US" altLang="zh-CN" dirty="0" smtClean="0"/>
              <a:t>Verilog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" y="1119083"/>
            <a:ext cx="5544616" cy="561662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ALU(</a:t>
            </a:r>
            <a:r>
              <a:rPr lang="zh-CN" altLang="en-US" dirty="0" smtClean="0"/>
              <a:t>带进位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梯形 13"/>
          <p:cNvSpPr/>
          <p:nvPr/>
        </p:nvSpPr>
        <p:spPr>
          <a:xfrm rot="5400000">
            <a:off x="6155128" y="4395447"/>
            <a:ext cx="1656184" cy="100811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>
            <a:off x="7487276" y="4899503"/>
            <a:ext cx="79208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75863" y="5367555"/>
            <a:ext cx="79208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704891" y="4503459"/>
            <a:ext cx="79208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27036" y="392739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7880" y="485239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55328" y="427262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</a:t>
            </a:r>
            <a:endParaRPr lang="zh-CN" altLang="en-US" sz="2400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767196" y="5583579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973911" y="5583579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199244" y="5583579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875952" y="3630247"/>
            <a:ext cx="7122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620791" y="3630247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9436" y="319640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ci</a:t>
            </a:r>
            <a:endParaRPr lang="zh-CN" altLang="en-US" sz="24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243056" y="5313504"/>
            <a:ext cx="7122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67951" y="643754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op</a:t>
            </a:r>
            <a:endParaRPr lang="zh-CN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8750" y="610416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7955328" y="5313504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54550" y="5957203"/>
            <a:ext cx="7122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内容占位符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105998"/>
              </p:ext>
            </p:extLst>
          </p:nvPr>
        </p:nvGraphicFramePr>
        <p:xfrm>
          <a:off x="4499992" y="229684"/>
          <a:ext cx="46440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843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+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+ B +ci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– B – ci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&amp;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|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^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只在时钟到来时才改变</a:t>
            </a:r>
            <a:endParaRPr lang="en-US" altLang="zh-CN" dirty="0" smtClean="0"/>
          </a:p>
          <a:p>
            <a:r>
              <a:rPr lang="zh-CN" altLang="en-US" dirty="0" smtClean="0"/>
              <a:t>有记忆功能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7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 寄存器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0741" y="1700808"/>
            <a:ext cx="1728192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008733" y="2780928"/>
            <a:ext cx="576064" cy="4320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16645" y="2996952"/>
            <a:ext cx="864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00821" y="3501008"/>
            <a:ext cx="21602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4"/>
          </p:cNvCxnSpPr>
          <p:nvPr/>
        </p:nvCxnSpPr>
        <p:spPr>
          <a:xfrm>
            <a:off x="1908833" y="3789040"/>
            <a:ext cx="0" cy="648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6645" y="2060848"/>
            <a:ext cx="864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08933" y="2060848"/>
            <a:ext cx="864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0741" y="1876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04877" y="1876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6765" y="25242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0261" y="3131676"/>
            <a:ext cx="11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reset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944837" y="1052736"/>
            <a:ext cx="0" cy="648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6536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</a:t>
            </a:r>
            <a:endParaRPr lang="zh-CN" altLang="en-US" dirty="0"/>
          </a:p>
        </p:txBody>
      </p:sp>
      <p:pic>
        <p:nvPicPr>
          <p:cNvPr id="18" name="内容占位符 17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8" y="2750058"/>
            <a:ext cx="8186198" cy="34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/>
          <a:lstStyle/>
          <a:p>
            <a:r>
              <a:rPr lang="zh-CN" altLang="en-US" dirty="0" smtClean="0"/>
              <a:t>多个触发寄存器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寄存器组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45035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" y="1628800"/>
            <a:ext cx="8996637" cy="446449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7717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4" name="云形 3"/>
          <p:cNvSpPr/>
          <p:nvPr/>
        </p:nvSpPr>
        <p:spPr>
          <a:xfrm>
            <a:off x="3203848" y="3902744"/>
            <a:ext cx="2520280" cy="15841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组合逻辑</a:t>
            </a:r>
            <a:endParaRPr lang="zh-CN" altLang="en-US" sz="28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19872" y="2154585"/>
            <a:ext cx="2088232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状态寄存器</a:t>
            </a:r>
            <a:endParaRPr lang="zh-CN" altLang="en-US" sz="28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521882" y="241234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3419872" y="2221458"/>
            <a:ext cx="432048" cy="38176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47664" y="328498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67744" y="3284984"/>
            <a:ext cx="0" cy="1409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2"/>
          </p:cNvCxnSpPr>
          <p:nvPr/>
        </p:nvCxnSpPr>
        <p:spPr>
          <a:xfrm>
            <a:off x="2267744" y="4694832"/>
            <a:ext cx="943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08104" y="285583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0"/>
          </p:cNvCxnSpPr>
          <p:nvPr/>
        </p:nvCxnSpPr>
        <p:spPr>
          <a:xfrm>
            <a:off x="5722028" y="4694832"/>
            <a:ext cx="18743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64288" y="2615816"/>
            <a:ext cx="14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当前状态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96336" y="4463999"/>
            <a:ext cx="14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输出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460" y="3054151"/>
            <a:ext cx="14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9460" y="2196318"/>
            <a:ext cx="14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时钟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835696" y="1052736"/>
            <a:ext cx="4823486" cy="525658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0111</a:t>
            </a:r>
            <a:r>
              <a:rPr lang="zh-CN" altLang="en-US" dirty="0" smtClean="0"/>
              <a:t>序列识别器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51541" y="2420888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84219" y="4005064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55976" y="4365104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88224" y="3929923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曲线连接符 28"/>
          <p:cNvCxnSpPr>
            <a:stCxn id="5" idx="1"/>
            <a:endCxn id="5" idx="7"/>
          </p:cNvCxnSpPr>
          <p:nvPr/>
        </p:nvCxnSpPr>
        <p:spPr>
          <a:xfrm rot="5400000" flipH="1" flipV="1">
            <a:off x="1727605" y="2161184"/>
            <a:ext cx="12700" cy="814678"/>
          </a:xfrm>
          <a:prstGeom prst="curvedConnector3">
            <a:avLst>
              <a:gd name="adj1" fmla="val 63910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0" idx="1"/>
          </p:cNvCxnSpPr>
          <p:nvPr/>
        </p:nvCxnSpPr>
        <p:spPr>
          <a:xfrm>
            <a:off x="1733955" y="3429000"/>
            <a:ext cx="718989" cy="723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6"/>
            <a:endCxn id="11" idx="2"/>
          </p:cNvCxnSpPr>
          <p:nvPr/>
        </p:nvCxnSpPr>
        <p:spPr>
          <a:xfrm>
            <a:off x="3436347" y="4509120"/>
            <a:ext cx="919629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6"/>
          </p:cNvCxnSpPr>
          <p:nvPr/>
        </p:nvCxnSpPr>
        <p:spPr>
          <a:xfrm flipV="1">
            <a:off x="5508104" y="4509120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5"/>
          </p:cNvCxnSpPr>
          <p:nvPr/>
        </p:nvCxnSpPr>
        <p:spPr>
          <a:xfrm flipH="1" flipV="1">
            <a:off x="2134944" y="3281365"/>
            <a:ext cx="564848" cy="6485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284219" y="3068961"/>
            <a:ext cx="2647821" cy="12961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" idx="6"/>
          </p:cNvCxnSpPr>
          <p:nvPr/>
        </p:nvCxnSpPr>
        <p:spPr>
          <a:xfrm flipH="1" flipV="1">
            <a:off x="2303669" y="2924944"/>
            <a:ext cx="4356563" cy="12277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31232" y="195600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2452944" y="340670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067944" y="354918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5508104" y="334403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0/1</a:t>
            </a:r>
            <a:endParaRPr lang="zh-CN" alt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1439573" y="367867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3400317" y="48499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5860526" y="489576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38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0111</a:t>
            </a:r>
            <a:r>
              <a:rPr lang="zh-CN" altLang="en-US" dirty="0"/>
              <a:t>序列识别器</a:t>
            </a:r>
            <a:r>
              <a:rPr lang="en-US" altLang="zh-CN" dirty="0"/>
              <a:t>(</a:t>
            </a:r>
            <a:r>
              <a:rPr lang="zh-CN" altLang="en-US" dirty="0"/>
              <a:t>状态机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0111</a:t>
            </a:r>
            <a:r>
              <a:rPr lang="zh-CN" altLang="en-US" dirty="0" smtClean="0"/>
              <a:t>序列识别器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0" y="1268760"/>
            <a:ext cx="847683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0101</a:t>
            </a:r>
            <a:r>
              <a:rPr lang="zh-CN" altLang="en-US" dirty="0" smtClean="0"/>
              <a:t>序列识别器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51541" y="2420888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84219" y="4005064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55976" y="4365104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88224" y="3929923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曲线连接符 7"/>
          <p:cNvCxnSpPr>
            <a:stCxn id="4" idx="1"/>
            <a:endCxn id="4" idx="7"/>
          </p:cNvCxnSpPr>
          <p:nvPr/>
        </p:nvCxnSpPr>
        <p:spPr>
          <a:xfrm rot="5400000" flipH="1" flipV="1">
            <a:off x="1727605" y="2161184"/>
            <a:ext cx="12700" cy="814678"/>
          </a:xfrm>
          <a:prstGeom prst="curvedConnector3">
            <a:avLst>
              <a:gd name="adj1" fmla="val 63910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4"/>
            <a:endCxn id="5" idx="1"/>
          </p:cNvCxnSpPr>
          <p:nvPr/>
        </p:nvCxnSpPr>
        <p:spPr>
          <a:xfrm>
            <a:off x="1727605" y="3429000"/>
            <a:ext cx="725339" cy="723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3436347" y="4509120"/>
            <a:ext cx="919629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7"/>
            <a:endCxn id="22" idx="4"/>
          </p:cNvCxnSpPr>
          <p:nvPr/>
        </p:nvCxnSpPr>
        <p:spPr>
          <a:xfrm flipV="1">
            <a:off x="7571627" y="3429000"/>
            <a:ext cx="456757" cy="648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284219" y="3068961"/>
            <a:ext cx="2647821" cy="12961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1232" y="195600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90689" y="511160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354918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439573" y="367867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47385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0526" y="489576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2" name="椭圆 21"/>
          <p:cNvSpPr/>
          <p:nvPr/>
        </p:nvSpPr>
        <p:spPr>
          <a:xfrm>
            <a:off x="7452320" y="2420888"/>
            <a:ext cx="115212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6" idx="5"/>
          </p:cNvCxnSpPr>
          <p:nvPr/>
        </p:nvCxnSpPr>
        <p:spPr>
          <a:xfrm flipV="1">
            <a:off x="5339379" y="4689140"/>
            <a:ext cx="1320853" cy="536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78888" y="378797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cxnSp>
        <p:nvCxnSpPr>
          <p:cNvPr id="31" name="曲线连接符 30"/>
          <p:cNvCxnSpPr>
            <a:stCxn id="5" idx="2"/>
            <a:endCxn id="5" idx="4"/>
          </p:cNvCxnSpPr>
          <p:nvPr/>
        </p:nvCxnSpPr>
        <p:spPr>
          <a:xfrm rot="10800000" flipH="1" flipV="1">
            <a:off x="2284219" y="4509120"/>
            <a:ext cx="576064" cy="504056"/>
          </a:xfrm>
          <a:prstGeom prst="curvedConnector4">
            <a:avLst>
              <a:gd name="adj1" fmla="val -57044"/>
              <a:gd name="adj2" fmla="val 16802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4" idx="6"/>
          </p:cNvCxnSpPr>
          <p:nvPr/>
        </p:nvCxnSpPr>
        <p:spPr>
          <a:xfrm flipH="1">
            <a:off x="2303669" y="2924944"/>
            <a:ext cx="51486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43437" y="247922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cxnSp>
        <p:nvCxnSpPr>
          <p:cNvPr id="43" name="直接箭头连接符 42"/>
          <p:cNvCxnSpPr>
            <a:stCxn id="22" idx="3"/>
            <a:endCxn id="6" idx="7"/>
          </p:cNvCxnSpPr>
          <p:nvPr/>
        </p:nvCxnSpPr>
        <p:spPr>
          <a:xfrm flipH="1">
            <a:off x="5339379" y="3281365"/>
            <a:ext cx="2281666" cy="12313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72200" y="355433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cxnSp>
        <p:nvCxnSpPr>
          <p:cNvPr id="49" name="曲线连接符 48"/>
          <p:cNvCxnSpPr>
            <a:stCxn id="7" idx="4"/>
            <a:endCxn id="5" idx="5"/>
          </p:cNvCxnSpPr>
          <p:nvPr/>
        </p:nvCxnSpPr>
        <p:spPr>
          <a:xfrm rot="5400000" flipH="1">
            <a:off x="5179708" y="2953455"/>
            <a:ext cx="72494" cy="3896666"/>
          </a:xfrm>
          <a:prstGeom prst="curvedConnector3">
            <a:avLst>
              <a:gd name="adj1" fmla="val -168033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51347" y="572192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03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9" grpId="0"/>
      <p:bldP spid="20" grpId="0"/>
      <p:bldP spid="21" grpId="0"/>
      <p:bldP spid="22" grpId="0" animBg="1"/>
      <p:bldP spid="29" grpId="0"/>
      <p:bldP spid="42" grpId="0"/>
      <p:bldP spid="4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551"/>
            <a:ext cx="6120680" cy="6702449"/>
          </a:xfrm>
        </p:spPr>
      </p:pic>
      <p:sp>
        <p:nvSpPr>
          <p:cNvPr id="5" name="矩形 4"/>
          <p:cNvSpPr/>
          <p:nvPr/>
        </p:nvSpPr>
        <p:spPr>
          <a:xfrm>
            <a:off x="4644008" y="93275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状态寄存器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云形 5"/>
          <p:cNvSpPr/>
          <p:nvPr/>
        </p:nvSpPr>
        <p:spPr>
          <a:xfrm>
            <a:off x="5436096" y="2996952"/>
            <a:ext cx="2304256" cy="151216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6149318" y="680728"/>
            <a:ext cx="1872208" cy="129614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635896" y="15567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2"/>
          </p:cNvCxnSpPr>
          <p:nvPr/>
        </p:nvCxnSpPr>
        <p:spPr>
          <a:xfrm>
            <a:off x="5796136" y="1328800"/>
            <a:ext cx="3589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75630" y="1328800"/>
            <a:ext cx="0" cy="9480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975630" y="2276872"/>
            <a:ext cx="2628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0"/>
          </p:cNvCxnSpPr>
          <p:nvPr/>
        </p:nvCxnSpPr>
        <p:spPr>
          <a:xfrm flipH="1" flipV="1">
            <a:off x="4139952" y="404664"/>
            <a:ext cx="3880014" cy="924136"/>
          </a:xfrm>
          <a:prstGeom prst="bentConnector3">
            <a:avLst>
              <a:gd name="adj1" fmla="val -593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139952" y="404664"/>
            <a:ext cx="0" cy="6480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39952" y="10527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6" idx="2"/>
          </p:cNvCxnSpPr>
          <p:nvPr/>
        </p:nvCxnSpPr>
        <p:spPr>
          <a:xfrm>
            <a:off x="3995936" y="3753036"/>
            <a:ext cx="1447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75630" y="22768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0"/>
          </p:cNvCxnSpPr>
          <p:nvPr/>
        </p:nvCxnSpPr>
        <p:spPr>
          <a:xfrm>
            <a:off x="7738432" y="3753036"/>
            <a:ext cx="1010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572000" y="1976872"/>
            <a:ext cx="0" cy="17761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2000" y="197687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等腰三角形 43"/>
          <p:cNvSpPr/>
          <p:nvPr/>
        </p:nvSpPr>
        <p:spPr>
          <a:xfrm rot="5400000" flipH="1">
            <a:off x="4550440" y="1433231"/>
            <a:ext cx="396044" cy="1871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51920" y="33808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39215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39214" y="2348113"/>
            <a:ext cx="1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状态输出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71900" y="15643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时钟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0135" y="34260"/>
            <a:ext cx="136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一状态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7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zh-CN" altLang="zh-CN" dirty="0"/>
              <a:t>复习第一次课所讲内容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正确</a:t>
            </a:r>
            <a:r>
              <a:rPr lang="zh-CN" altLang="zh-CN" dirty="0"/>
              <a:t>的代码风格</a:t>
            </a:r>
            <a:r>
              <a:rPr lang="zh-CN" altLang="zh-CN" dirty="0" smtClean="0"/>
              <a:t>，参数传递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zh-CN" dirty="0" smtClean="0">
                <a:solidFill>
                  <a:srgbClr val="FF0000"/>
                </a:solidFill>
              </a:rPr>
              <a:t>状态机</a:t>
            </a:r>
            <a:r>
              <a:rPr lang="zh-CN" altLang="en-US" dirty="0" smtClean="0">
                <a:solidFill>
                  <a:srgbClr val="FF0000"/>
                </a:solidFill>
              </a:rPr>
              <a:t>的描述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dirty="0"/>
              <a:t>深刻理解</a:t>
            </a:r>
            <a:r>
              <a:rPr lang="en-US" altLang="zh-CN" dirty="0"/>
              <a:t>Verilog</a:t>
            </a:r>
            <a:r>
              <a:rPr lang="zh-CN" altLang="zh-CN" dirty="0" smtClean="0"/>
              <a:t>最好</a:t>
            </a:r>
            <a:r>
              <a:rPr lang="zh-CN" altLang="en-US" dirty="0" smtClean="0"/>
              <a:t>的方</a:t>
            </a:r>
            <a:r>
              <a:rPr lang="zh-CN" altLang="zh-CN" dirty="0" smtClean="0"/>
              <a:t>法</a:t>
            </a:r>
            <a:r>
              <a:rPr lang="zh-CN" altLang="zh-CN" dirty="0"/>
              <a:t>就是实践。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关键字，标识符，数字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wire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reg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存储器</a:t>
            </a:r>
            <a:r>
              <a:rPr lang="zh-CN" altLang="en-US" dirty="0"/>
              <a:t>，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模块结构，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assign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always</a:t>
            </a:r>
            <a:r>
              <a:rPr lang="zh-CN" altLang="en-US" dirty="0" smtClean="0"/>
              <a:t>，实例元件语句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zh-CN" altLang="en-US" dirty="0" smtClean="0"/>
              <a:t>赋值、</a:t>
            </a:r>
            <a:r>
              <a:rPr lang="en-US" altLang="zh-CN" dirty="0" smtClean="0">
                <a:solidFill>
                  <a:srgbClr val="FF0000"/>
                </a:solidFill>
              </a:rPr>
              <a:t>if-else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case</a:t>
            </a:r>
          </a:p>
          <a:p>
            <a:r>
              <a:rPr lang="zh-CN" altLang="en-US" dirty="0" smtClean="0"/>
              <a:t>数据流描述、行为描述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28175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正确地描述你的硬件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762000"/>
          </a:xfrm>
        </p:spPr>
        <p:txBody>
          <a:bodyPr/>
          <a:lstStyle/>
          <a:p>
            <a:r>
              <a:rPr lang="zh-CN" altLang="en-US" dirty="0" smtClean="0"/>
              <a:t>组合逻辑电路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4008" y="1484784"/>
            <a:ext cx="4041775" cy="762000"/>
          </a:xfrm>
        </p:spPr>
        <p:txBody>
          <a:bodyPr/>
          <a:lstStyle/>
          <a:p>
            <a:r>
              <a:rPr lang="zh-CN" altLang="en-US" dirty="0" smtClean="0"/>
              <a:t>时序电路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67544" y="2276872"/>
            <a:ext cx="4040188" cy="39417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assign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always@</a:t>
            </a:r>
            <a:r>
              <a:rPr lang="zh-CN" altLang="en-US" dirty="0" smtClean="0"/>
              <a:t>（变量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begin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if-else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case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阻塞赋值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end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2276872"/>
            <a:ext cx="4041775" cy="3941763"/>
          </a:xfrm>
        </p:spPr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always</a:t>
            </a:r>
            <a:r>
              <a:rPr lang="en-US" altLang="zh-CN" dirty="0" smtClean="0"/>
              <a:t>@( </a:t>
            </a:r>
            <a:r>
              <a:rPr lang="en-US" altLang="zh-CN" dirty="0" smtClean="0">
                <a:solidFill>
                  <a:srgbClr val="FF0000"/>
                </a:solidFill>
              </a:rPr>
              <a:t>edge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时钟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begin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if-else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case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非阻塞赋值</a:t>
            </a:r>
            <a:r>
              <a:rPr lang="en-US" altLang="zh-CN" dirty="0" smtClean="0">
                <a:solidFill>
                  <a:srgbClr val="FF0000"/>
                </a:solidFill>
              </a:rPr>
              <a:t>&lt;=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5536" y="4255938"/>
            <a:ext cx="3456384" cy="64807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44008" y="3937036"/>
            <a:ext cx="3456384" cy="64807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9652" y="2636912"/>
            <a:ext cx="3456384" cy="64807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36096" y="2492896"/>
            <a:ext cx="3456384" cy="64807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0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描述基本器件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762000"/>
          </a:xfrm>
        </p:spPr>
        <p:txBody>
          <a:bodyPr/>
          <a:lstStyle/>
          <a:p>
            <a:r>
              <a:rPr lang="zh-CN" altLang="en-US" dirty="0" smtClean="0"/>
              <a:t>组合逻辑电路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4008" y="1484784"/>
            <a:ext cx="4041775" cy="762000"/>
          </a:xfrm>
        </p:spPr>
        <p:txBody>
          <a:bodyPr/>
          <a:lstStyle/>
          <a:p>
            <a:r>
              <a:rPr lang="zh-CN" altLang="en-US" dirty="0" smtClean="0"/>
              <a:t>时序电路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67544" y="2276873"/>
            <a:ext cx="4040188" cy="1728192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路选择器</a:t>
            </a:r>
            <a:endParaRPr lang="en-US" altLang="zh-CN" dirty="0" smtClean="0"/>
          </a:p>
          <a:p>
            <a:r>
              <a:rPr lang="zh-CN" altLang="en-US" dirty="0" smtClean="0"/>
              <a:t>译码器</a:t>
            </a:r>
            <a:endParaRPr lang="en-US" altLang="zh-CN" dirty="0" smtClean="0"/>
          </a:p>
          <a:p>
            <a:r>
              <a:rPr lang="zh-CN" altLang="en-US" dirty="0"/>
              <a:t>运算器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2276873"/>
            <a:ext cx="4041775" cy="1656184"/>
          </a:xfrm>
        </p:spPr>
        <p:txBody>
          <a:bodyPr/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/>
              <a:t>计数器</a:t>
            </a:r>
            <a:endParaRPr lang="en-US" altLang="zh-CN" dirty="0" smtClean="0"/>
          </a:p>
          <a:p>
            <a:r>
              <a:rPr lang="zh-CN" altLang="en-US" dirty="0"/>
              <a:t>状态机</a:t>
            </a:r>
            <a:endParaRPr lang="en-US" altLang="zh-CN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95536" y="3645024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 smtClean="0"/>
              <a:t>复杂电路</a:t>
            </a:r>
            <a:endParaRPr lang="zh-CN" altLang="en-US" dirty="0"/>
          </a:p>
        </p:txBody>
      </p:sp>
      <p:sp>
        <p:nvSpPr>
          <p:cNvPr id="12" name="内容占位符 4"/>
          <p:cNvSpPr txBox="1">
            <a:spLocks/>
          </p:cNvSpPr>
          <p:nvPr/>
        </p:nvSpPr>
        <p:spPr>
          <a:xfrm>
            <a:off x="470148" y="4653136"/>
            <a:ext cx="4040188" cy="1728192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实例基本器件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基本逻辑语句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3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090864" cy="52420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MIPS CPU</a:t>
            </a:r>
            <a:r>
              <a:rPr lang="zh-CN" altLang="en-US" dirty="0" smtClean="0"/>
              <a:t>数据通路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带使能译码器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540130" cy="3288178"/>
          </a:xfrm>
        </p:spPr>
      </p:pic>
    </p:spTree>
    <p:extLst>
      <p:ext uri="{BB962C8B-B14F-4D97-AF65-F5344CB8AC3E}">
        <p14:creationId xmlns:p14="http://schemas.microsoft.com/office/powerpoint/2010/main" val="28716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7200800" cy="428282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参数的二路选择器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69160"/>
            <a:ext cx="6383175" cy="19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运算器 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 rot="5400000">
            <a:off x="3671900" y="2960948"/>
            <a:ext cx="1656184" cy="100811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/>
          <p:cNvCxnSpPr>
            <a:stCxn id="4" idx="0"/>
          </p:cNvCxnSpPr>
          <p:nvPr/>
        </p:nvCxnSpPr>
        <p:spPr>
          <a:xfrm>
            <a:off x="5004048" y="3465004"/>
            <a:ext cx="79208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192635" y="3933056"/>
            <a:ext cx="79208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21663" y="3068960"/>
            <a:ext cx="79208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44652" y="34179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72100" y="2838127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283968" y="4149080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90683" y="4149080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716016" y="4149080"/>
            <a:ext cx="0" cy="6480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4515" y="494004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6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593</TotalTime>
  <Words>294</Words>
  <Application>Microsoft Office PowerPoint</Application>
  <PresentationFormat>全屏显示(4:3)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聚合</vt:lpstr>
      <vt:lpstr>Verilog专题(二)</vt:lpstr>
      <vt:lpstr>内容概要</vt:lpstr>
      <vt:lpstr>复习</vt:lpstr>
      <vt:lpstr>正确地描述你的硬件</vt:lpstr>
      <vt:lpstr>描述基本器件</vt:lpstr>
      <vt:lpstr>MIPS CPU数据通路</vt:lpstr>
      <vt:lpstr>带使能译码器</vt:lpstr>
      <vt:lpstr>带参数的二路选择器</vt:lpstr>
      <vt:lpstr>运算器 </vt:lpstr>
      <vt:lpstr>ALU(带进位)</vt:lpstr>
      <vt:lpstr>时序电路</vt:lpstr>
      <vt:lpstr>触发 寄存器</vt:lpstr>
      <vt:lpstr>寄存器组</vt:lpstr>
      <vt:lpstr>计数器</vt:lpstr>
      <vt:lpstr>状态机</vt:lpstr>
      <vt:lpstr>0111序列识别器(状态机)</vt:lpstr>
      <vt:lpstr>0111序列识别器(状态机)</vt:lpstr>
      <vt:lpstr>0101序列识别器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chenml</dc:creator>
  <cp:lastModifiedBy>chenml</cp:lastModifiedBy>
  <cp:revision>21</cp:revision>
  <dcterms:modified xsi:type="dcterms:W3CDTF">2013-06-21T07:06:50Z</dcterms:modified>
</cp:coreProperties>
</file>