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268" r:id="rId3"/>
    <p:sldId id="330" r:id="rId4"/>
    <p:sldId id="260" r:id="rId5"/>
    <p:sldId id="267" r:id="rId6"/>
    <p:sldId id="295" r:id="rId7"/>
    <p:sldId id="300" r:id="rId8"/>
    <p:sldId id="301" r:id="rId9"/>
    <p:sldId id="271" r:id="rId10"/>
    <p:sldId id="272" r:id="rId11"/>
    <p:sldId id="269" r:id="rId12"/>
    <p:sldId id="331" r:id="rId13"/>
    <p:sldId id="302" r:id="rId14"/>
    <p:sldId id="262" r:id="rId15"/>
    <p:sldId id="273" r:id="rId16"/>
    <p:sldId id="303" r:id="rId17"/>
    <p:sldId id="275" r:id="rId18"/>
    <p:sldId id="277" r:id="rId19"/>
    <p:sldId id="279" r:id="rId20"/>
    <p:sldId id="284" r:id="rId21"/>
    <p:sldId id="285" r:id="rId22"/>
    <p:sldId id="286" r:id="rId23"/>
    <p:sldId id="306" r:id="rId24"/>
    <p:sldId id="280" r:id="rId25"/>
    <p:sldId id="304" r:id="rId26"/>
    <p:sldId id="290" r:id="rId27"/>
    <p:sldId id="345" r:id="rId28"/>
    <p:sldId id="307" r:id="rId29"/>
    <p:sldId id="313" r:id="rId30"/>
    <p:sldId id="314" r:id="rId31"/>
    <p:sldId id="338" r:id="rId32"/>
    <p:sldId id="308" r:id="rId33"/>
    <p:sldId id="311" r:id="rId34"/>
    <p:sldId id="312" r:id="rId35"/>
    <p:sldId id="281" r:id="rId36"/>
    <p:sldId id="323" r:id="rId37"/>
    <p:sldId id="332" r:id="rId38"/>
    <p:sldId id="334" r:id="rId39"/>
    <p:sldId id="319" r:id="rId40"/>
    <p:sldId id="339" r:id="rId41"/>
    <p:sldId id="321" r:id="rId42"/>
    <p:sldId id="335" r:id="rId43"/>
    <p:sldId id="340" r:id="rId44"/>
    <p:sldId id="336" r:id="rId45"/>
    <p:sldId id="341" r:id="rId46"/>
    <p:sldId id="325" r:id="rId47"/>
    <p:sldId id="337" r:id="rId48"/>
    <p:sldId id="329" r:id="rId49"/>
    <p:sldId id="342" r:id="rId50"/>
    <p:sldId id="328" r:id="rId51"/>
    <p:sldId id="326" r:id="rId52"/>
    <p:sldId id="343" r:id="rId53"/>
    <p:sldId id="327" r:id="rId54"/>
    <p:sldId id="344" r:id="rId55"/>
    <p:sldId id="333" r:id="rId56"/>
    <p:sldId id="263" r:id="rId57"/>
    <p:sldId id="264" r:id="rId5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4" autoAdjust="0"/>
    <p:restoredTop sz="78268" autoAdjust="0"/>
  </p:normalViewPr>
  <p:slideViewPr>
    <p:cSldViewPr>
      <p:cViewPr varScale="1">
        <p:scale>
          <a:sx n="60" d="100"/>
          <a:sy n="60" d="100"/>
        </p:scale>
        <p:origin x="-126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8853E35-EAFD-4DA0-99CE-DC8860F39846}" type="datetimeFigureOut">
              <a:rPr lang="zh-CN" altLang="en-US"/>
              <a:pPr>
                <a:defRPr/>
              </a:pPr>
              <a:t>2013-12-17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50E026A-E58A-492A-8E20-38FB374FE4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smtClean="0"/>
              <a:t>引出</a:t>
            </a:r>
            <a:r>
              <a:rPr lang="en-US" altLang="zh-CN" smtClean="0"/>
              <a:t>HDL</a:t>
            </a:r>
            <a:r>
              <a:rPr lang="zh-CN" altLang="en-US" smtClean="0"/>
              <a:t>产生</a:t>
            </a:r>
          </a:p>
        </p:txBody>
      </p:sp>
      <p:sp>
        <p:nvSpPr>
          <p:cNvPr id="2048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21AF27D-8452-4AA5-8437-BCDDA5220D80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最终到寄存器组！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这是最难得了！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mtClean="0"/>
              <a:t>Wire </a:t>
            </a:r>
            <a:r>
              <a:rPr lang="zh-CN" altLang="en-US" smtClean="0"/>
              <a:t>究竟是指</a:t>
            </a:r>
            <a:r>
              <a:rPr lang="en-US" altLang="zh-CN" smtClean="0"/>
              <a:t>q</a:t>
            </a:r>
            <a:r>
              <a:rPr lang="zh-CN" altLang="en-US" smtClean="0"/>
              <a:t>还是指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因为没有明确说是什么类型，就是</a:t>
            </a:r>
            <a:r>
              <a:rPr lang="en-US" altLang="zh-CN" smtClean="0"/>
              <a:t>wire</a:t>
            </a:r>
            <a:r>
              <a:rPr lang="zh-CN" altLang="en-US" smtClean="0"/>
              <a:t>类型！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这里想知道对输入输出的数据类型</a:t>
            </a:r>
            <a:r>
              <a:rPr lang="en-US" altLang="zh-CN" smtClean="0"/>
              <a:t>?</a:t>
            </a:r>
          </a:p>
          <a:p>
            <a:r>
              <a:rPr lang="en-US" altLang="zh-CN" smtClean="0"/>
              <a:t>Always@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2538AEF-F74E-4AB0-A4A1-79656791B92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实例元件语句！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参数常量！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会加法器，计数器，译码器，</a:t>
            </a:r>
            <a:r>
              <a:rPr lang="en-US" altLang="zh-CN" smtClean="0"/>
              <a:t>alu</a:t>
            </a:r>
            <a:r>
              <a:rPr lang="zh-CN" altLang="en-US" smtClean="0"/>
              <a:t>，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mtClean="0"/>
              <a:t>带复位的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7FDC772-487D-4036-A58A-479EC1320F5D}" type="datetimeFigureOut">
              <a:rPr lang="zh-CN" altLang="en-US"/>
              <a:pPr>
                <a:defRPr/>
              </a:pPr>
              <a:t>2013-12-17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CCBF480B-ADD7-42E6-AD19-C8EC4EDAC3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E917D-59E7-4B07-BF07-C7AAABA58573}" type="datetimeFigureOut">
              <a:rPr lang="zh-CN" altLang="en-US"/>
              <a:pPr>
                <a:defRPr/>
              </a:pPr>
              <a:t>2013-12-17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F4694-C76C-407A-8FEE-55A35D42F1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1EFD7-5D80-41B2-8918-135B0E8A7415}" type="datetimeFigureOut">
              <a:rPr lang="zh-CN" altLang="en-US"/>
              <a:pPr>
                <a:defRPr/>
              </a:pPr>
              <a:t>2013-12-17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A184C-6C09-4D2F-A6E7-4472E1F385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E59D9-AF24-42B6-A071-7CFD521DB826}" type="datetimeFigureOut">
              <a:rPr lang="zh-CN" altLang="en-US"/>
              <a:pPr>
                <a:defRPr/>
              </a:pPr>
              <a:t>2013-12-17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D6A88-C921-4156-BB6B-C6640358F0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954D99F-9D63-4FDF-8C87-E94F7F228D0E}" type="datetimeFigureOut">
              <a:rPr lang="zh-CN" altLang="en-US"/>
              <a:pPr>
                <a:defRPr/>
              </a:pPr>
              <a:t>2013-12-17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6A2A90F-5E33-475C-B593-E5249718C5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3CFD84C-3E38-41EF-A731-6C3C3CDEC35A}" type="datetimeFigureOut">
              <a:rPr lang="zh-CN" altLang="en-US"/>
              <a:pPr>
                <a:defRPr/>
              </a:pPr>
              <a:t>2013-12-17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5ADE32A-5E6E-4EDF-A357-F75A37B162C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4A7CB23-2C91-4757-9794-B187B652B6EB}" type="datetimeFigureOut">
              <a:rPr lang="zh-CN" altLang="en-US"/>
              <a:pPr>
                <a:defRPr/>
              </a:pPr>
              <a:t>2013-12-17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9376AD9-31F3-44A0-8F0E-B48A123073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C5CCBB7-92C4-45E1-869D-F40394992939}" type="datetimeFigureOut">
              <a:rPr lang="zh-CN" altLang="en-US"/>
              <a:pPr>
                <a:defRPr/>
              </a:pPr>
              <a:t>2013-12-17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6B708F7-5640-4EAC-B15D-528CE9BC47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96262-EDC7-47D1-A62E-AA1E8FF000F8}" type="datetimeFigureOut">
              <a:rPr lang="zh-CN" altLang="en-US"/>
              <a:pPr>
                <a:defRPr/>
              </a:pPr>
              <a:t>2013-12-17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C3D99-4077-4AE4-A4DD-2C9A26128B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3C63ECD-384D-45E0-B5CD-D132816362D9}" type="datetimeFigureOut">
              <a:rPr lang="zh-CN" altLang="en-US"/>
              <a:pPr>
                <a:defRPr/>
              </a:pPr>
              <a:t>2013-12-17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6DEED00-32D8-4FA2-9119-DE05A36083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7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8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AC0EE4CC-2E65-4EBD-95D1-15DBC0208C5B}" type="datetimeFigureOut">
              <a:rPr lang="zh-CN" altLang="en-US"/>
              <a:pPr>
                <a:defRPr/>
              </a:pPr>
              <a:t>2013-12-17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18B8BA2-E86E-4F49-B6E2-81B9ABAB90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2CD28B6A-A183-4819-9CB9-FAD84C97F672}" type="datetimeFigureOut">
              <a:rPr lang="zh-CN" altLang="en-US"/>
              <a:pPr>
                <a:defRPr/>
              </a:pPr>
              <a:t>2013-12-17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EF47342A-E3C5-4CD5-A02B-C3CE84582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  <p:sldLayoutId id="2147483674" r:id="rId4"/>
    <p:sldLayoutId id="2147483675" r:id="rId5"/>
    <p:sldLayoutId id="2147483676" r:id="rId6"/>
    <p:sldLayoutId id="2147483670" r:id="rId7"/>
    <p:sldLayoutId id="2147483677" r:id="rId8"/>
    <p:sldLayoutId id="2147483678" r:id="rId9"/>
    <p:sldLayoutId id="2147483669" r:id="rId10"/>
    <p:sldLayoutId id="214748366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340768"/>
            <a:ext cx="7772400" cy="1829761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zh-CN" altLang="en-US" dirty="0" smtClean="0"/>
              <a:t>硬件描述语言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Verilog</a:t>
            </a:r>
            <a:endParaRPr lang="zh-CN" altLang="en-US" dirty="0"/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algn="ctr"/>
            <a:r>
              <a:rPr lang="zh-CN" altLang="en-US" smtClean="0"/>
              <a:t>   陈明朗   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软件综合后的电路图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10200"/>
            <a:ext cx="4041775" cy="762000"/>
          </a:xfrm>
        </p:spPr>
        <p:txBody>
          <a:bodyPr/>
          <a:lstStyle/>
          <a:p>
            <a:r>
              <a:rPr lang="zh-CN" altLang="en-US" smtClean="0"/>
              <a:t>模</a:t>
            </a:r>
            <a:r>
              <a:rPr lang="en-US" altLang="zh-CN" smtClean="0"/>
              <a:t>16</a:t>
            </a:r>
            <a:r>
              <a:rPr lang="zh-CN" altLang="en-US" smtClean="0"/>
              <a:t>计数器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>
          <a:xfrm>
            <a:off x="3995738" y="1628775"/>
            <a:ext cx="5040312" cy="3529013"/>
          </a:xfrm>
          <a:ln>
            <a:prstDash val="solid"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0" y="1196975"/>
            <a:ext cx="4040188" cy="3887788"/>
          </a:xfrm>
          <a:ln>
            <a:prstDash val="solid"/>
          </a:ln>
        </p:spPr>
      </p:pic>
      <p:sp>
        <p:nvSpPr>
          <p:cNvPr id="6" name="椭圆 5"/>
          <p:cNvSpPr/>
          <p:nvPr/>
        </p:nvSpPr>
        <p:spPr>
          <a:xfrm>
            <a:off x="3851275" y="3429000"/>
            <a:ext cx="4033838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algn="just" fontAlgn="auto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Font typeface="Wingdings 3"/>
              <a:buChar char=""/>
              <a:defRPr/>
            </a:pPr>
            <a:r>
              <a:rPr lang="zh-CN" altLang="en-US" sz="3600" dirty="0" smtClean="0">
                <a:latin typeface="+mn-ea"/>
              </a:rPr>
              <a:t>语法结构上的主要</a:t>
            </a:r>
            <a:r>
              <a:rPr lang="zh-CN" altLang="en-US" sz="3600" dirty="0" smtClean="0">
                <a:solidFill>
                  <a:schemeClr val="hlink"/>
                </a:solidFill>
                <a:latin typeface="+mn-ea"/>
              </a:rPr>
              <a:t>特点</a:t>
            </a:r>
            <a:r>
              <a:rPr lang="zh-CN" altLang="en-US" sz="3600" dirty="0" smtClean="0">
                <a:latin typeface="+mn-ea"/>
              </a:rPr>
              <a:t>：</a:t>
            </a:r>
            <a:endParaRPr lang="en-US" altLang="zh-CN" sz="3600" dirty="0" smtClean="0">
              <a:latin typeface="+mn-ea"/>
            </a:endParaRPr>
          </a:p>
          <a:p>
            <a:pPr marL="109728" indent="0" algn="just" fontAlgn="auto">
              <a:lnSpc>
                <a:spcPct val="120000"/>
              </a:lnSpc>
              <a:spcAft>
                <a:spcPts val="0"/>
              </a:spcAft>
              <a:buClr>
                <a:schemeClr val="folHlink"/>
              </a:buClr>
              <a:buFont typeface="Wingdings 3"/>
              <a:buNone/>
              <a:defRPr/>
            </a:pPr>
            <a:endParaRPr lang="zh-CN" altLang="en-US" sz="2800" dirty="0" smtClean="0">
              <a:latin typeface="+mn-ea"/>
            </a:endParaRPr>
          </a:p>
          <a:p>
            <a:pPr marL="621792" lvl="1" fontAlgn="auto">
              <a:lnSpc>
                <a:spcPct val="12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zh-CN" altLang="en-US" sz="3200" dirty="0" smtClean="0">
                <a:latin typeface="+mn-ea"/>
              </a:rPr>
              <a:t>形式化</a:t>
            </a:r>
            <a:r>
              <a:rPr lang="zh-CN" altLang="en-US" sz="3200" dirty="0">
                <a:latin typeface="+mn-ea"/>
              </a:rPr>
              <a:t>地表示电路的</a:t>
            </a:r>
            <a:r>
              <a:rPr lang="zh-CN" altLang="en-US" sz="3200" dirty="0">
                <a:solidFill>
                  <a:srgbClr val="FF33CC"/>
                </a:solidFill>
                <a:latin typeface="+mn-ea"/>
              </a:rPr>
              <a:t>行为</a:t>
            </a:r>
            <a:r>
              <a:rPr lang="zh-CN" altLang="en-US" sz="3200" dirty="0">
                <a:latin typeface="+mn-ea"/>
              </a:rPr>
              <a:t>和</a:t>
            </a:r>
            <a:r>
              <a:rPr lang="zh-CN" altLang="en-US" sz="3200" dirty="0">
                <a:solidFill>
                  <a:srgbClr val="FF33CC"/>
                </a:solidFill>
                <a:latin typeface="+mn-ea"/>
              </a:rPr>
              <a:t>结构</a:t>
            </a:r>
            <a:r>
              <a:rPr lang="zh-CN" altLang="en-US" sz="3200" dirty="0" smtClean="0">
                <a:latin typeface="+mn-ea"/>
              </a:rPr>
              <a:t>；</a:t>
            </a:r>
            <a:endParaRPr lang="en-US" altLang="zh-CN" sz="3200" dirty="0" smtClean="0">
              <a:latin typeface="+mn-ea"/>
            </a:endParaRPr>
          </a:p>
          <a:p>
            <a:pPr marL="621792" lvl="1" fontAlgn="auto">
              <a:lnSpc>
                <a:spcPct val="12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zh-CN" altLang="en-US" sz="3200" dirty="0">
              <a:latin typeface="+mn-ea"/>
            </a:endParaRPr>
          </a:p>
          <a:p>
            <a:pPr marL="621792" lvl="1" fontAlgn="auto">
              <a:lnSpc>
                <a:spcPct val="12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zh-CN" altLang="zh-CN" sz="3200" dirty="0">
                <a:latin typeface="+mn-ea"/>
              </a:rPr>
              <a:t>借用</a:t>
            </a:r>
            <a:r>
              <a:rPr lang="en-US" altLang="zh-CN" sz="3200" dirty="0">
                <a:solidFill>
                  <a:srgbClr val="FF33CC"/>
                </a:solidFill>
                <a:latin typeface="+mn-ea"/>
              </a:rPr>
              <a:t>C</a:t>
            </a:r>
            <a:r>
              <a:rPr lang="zh-CN" altLang="en-US" sz="3200" dirty="0">
                <a:solidFill>
                  <a:srgbClr val="FF33CC"/>
                </a:solidFill>
                <a:latin typeface="+mn-ea"/>
              </a:rPr>
              <a:t>语言</a:t>
            </a:r>
            <a:r>
              <a:rPr lang="zh-CN" altLang="en-US" sz="3200" dirty="0">
                <a:latin typeface="+mn-ea"/>
              </a:rPr>
              <a:t>的结构和语句；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en-US" sz="3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Verilog HDL</a:t>
            </a:r>
            <a:r>
              <a:rPr lang="zh-CN" altLang="en-US" dirty="0"/>
              <a:t>的</a:t>
            </a:r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724525" y="3789363"/>
            <a:ext cx="2951163" cy="1439862"/>
          </a:xfrm>
          <a:prstGeom prst="star16">
            <a:avLst>
              <a:gd name="adj" fmla="val 37500"/>
            </a:avLst>
          </a:prstGeom>
          <a:gradFill rotWithShape="0">
            <a:gsLst>
              <a:gs pos="0">
                <a:schemeClr val="accent2"/>
              </a:gs>
              <a:gs pos="100000">
                <a:srgbClr val="FFFF00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 anchorCtr="1"/>
          <a:lstStyle/>
          <a:p>
            <a:pPr fontAlgn="auto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>
                <a:srgbClr val="3333FF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latin typeface="+mn-ea"/>
                <a:ea typeface="+mn-ea"/>
              </a:rPr>
              <a:t>与</a:t>
            </a:r>
            <a:r>
              <a:rPr lang="en-US" altLang="zh-CN" sz="2400" dirty="0">
                <a:latin typeface="+mn-ea"/>
                <a:ea typeface="+mn-ea"/>
              </a:rPr>
              <a:t>C</a:t>
            </a:r>
            <a:r>
              <a:rPr lang="zh-CN" altLang="en-US" sz="2400" dirty="0">
                <a:latin typeface="+mn-ea"/>
                <a:ea typeface="+mn-ea"/>
              </a:rPr>
              <a:t>语言非常相似！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C</a:t>
            </a:r>
            <a:r>
              <a:rPr lang="zh-CN" altLang="en-US" dirty="0" smtClean="0"/>
              <a:t>与</a:t>
            </a:r>
            <a:r>
              <a:rPr lang="en-US" altLang="zh-CN" dirty="0" smtClean="0"/>
              <a:t>Verilog</a:t>
            </a:r>
            <a:r>
              <a:rPr lang="zh-CN" altLang="en-US" dirty="0" smtClean="0"/>
              <a:t>的意义不同</a:t>
            </a:r>
            <a:endParaRPr lang="zh-CN" altLang="en-US" dirty="0"/>
          </a:p>
        </p:txBody>
      </p:sp>
      <p:sp>
        <p:nvSpPr>
          <p:cNvPr id="27650" name="文本占位符 2"/>
          <p:cNvSpPr>
            <a:spLocks noGrp="1"/>
          </p:cNvSpPr>
          <p:nvPr>
            <p:ph type="body" idx="1"/>
          </p:nvPr>
        </p:nvSpPr>
        <p:spPr>
          <a:xfrm>
            <a:off x="539750" y="1484313"/>
            <a:ext cx="4040188" cy="762000"/>
          </a:xfrm>
        </p:spPr>
        <p:txBody>
          <a:bodyPr/>
          <a:lstStyle/>
          <a:p>
            <a:r>
              <a:rPr lang="en-US" altLang="zh-CN" smtClean="0"/>
              <a:t>C</a:t>
            </a:r>
            <a:r>
              <a:rPr lang="zh-CN" altLang="en-US" smtClean="0"/>
              <a:t>语言</a:t>
            </a:r>
          </a:p>
        </p:txBody>
      </p:sp>
      <p:sp>
        <p:nvSpPr>
          <p:cNvPr id="27651" name="文本占位符 3"/>
          <p:cNvSpPr>
            <a:spLocks noGrp="1"/>
          </p:cNvSpPr>
          <p:nvPr>
            <p:ph type="body" sz="half" idx="3"/>
          </p:nvPr>
        </p:nvSpPr>
        <p:spPr>
          <a:xfrm>
            <a:off x="4716463" y="1484313"/>
            <a:ext cx="4041775" cy="762000"/>
          </a:xfrm>
        </p:spPr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</a:rPr>
              <a:t>Verilog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27652" name="内容占位符 4"/>
          <p:cNvSpPr>
            <a:spLocks noGrp="1"/>
          </p:cNvSpPr>
          <p:nvPr>
            <p:ph sz="quarter" idx="2"/>
          </p:nvPr>
        </p:nvSpPr>
        <p:spPr>
          <a:xfrm>
            <a:off x="395288" y="2949575"/>
            <a:ext cx="4040187" cy="1703388"/>
          </a:xfrm>
          <a:ln w="6350">
            <a:solidFill>
              <a:schemeClr val="tx1"/>
            </a:solidFill>
          </a:ln>
        </p:spPr>
        <p:txBody>
          <a:bodyPr/>
          <a:lstStyle/>
          <a:p>
            <a:r>
              <a:rPr lang="zh-CN" altLang="en-US" smtClean="0"/>
              <a:t>描述逻辑算法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语句顺序执行</a:t>
            </a:r>
          </a:p>
        </p:txBody>
      </p:sp>
      <p:sp>
        <p:nvSpPr>
          <p:cNvPr id="27653" name="内容占位符 5"/>
          <p:cNvSpPr>
            <a:spLocks noGrp="1"/>
          </p:cNvSpPr>
          <p:nvPr>
            <p:ph sz="quarter" idx="4"/>
          </p:nvPr>
        </p:nvSpPr>
        <p:spPr>
          <a:xfrm>
            <a:off x="4572000" y="2924175"/>
            <a:ext cx="4041775" cy="1728788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mtClean="0"/>
              <a:t>描述硬件</a:t>
            </a:r>
            <a:endParaRPr lang="en-US" altLang="zh-CN" smtClean="0"/>
          </a:p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语句并行执行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 sz="4400" smtClean="0"/>
              <a:t>词法</a:t>
            </a:r>
            <a:endParaRPr lang="en-US" altLang="zh-CN" sz="4400" smtClean="0"/>
          </a:p>
          <a:p>
            <a:r>
              <a:rPr lang="en-US" altLang="zh-CN" sz="4400" smtClean="0"/>
              <a:t>    </a:t>
            </a:r>
            <a:r>
              <a:rPr lang="en-US" altLang="zh-CN" sz="3600" smtClean="0"/>
              <a:t>(</a:t>
            </a:r>
            <a:r>
              <a:rPr lang="zh-CN" altLang="en-US" sz="3600" smtClean="0"/>
              <a:t>哪些单词可用</a:t>
            </a:r>
            <a:r>
              <a:rPr lang="en-US" altLang="zh-CN" sz="3600" smtClean="0"/>
              <a:t>)</a:t>
            </a:r>
          </a:p>
          <a:p>
            <a:r>
              <a:rPr lang="zh-CN" altLang="en-US" sz="4400" smtClean="0"/>
              <a:t>语法</a:t>
            </a:r>
            <a:endParaRPr lang="en-US" altLang="zh-CN" sz="4400" smtClean="0"/>
          </a:p>
          <a:p>
            <a:r>
              <a:rPr lang="en-US" altLang="zh-CN" sz="4400" smtClean="0"/>
              <a:t>    </a:t>
            </a:r>
            <a:r>
              <a:rPr lang="en-US" altLang="zh-CN" sz="3600" smtClean="0"/>
              <a:t>(</a:t>
            </a:r>
            <a:r>
              <a:rPr lang="zh-CN" altLang="en-US" sz="3600" smtClean="0"/>
              <a:t>单词如何组织成有意义的语句</a:t>
            </a:r>
            <a:r>
              <a:rPr lang="en-US" altLang="zh-CN" sz="3600" smtClean="0"/>
              <a:t>)</a:t>
            </a:r>
            <a:endParaRPr lang="zh-CN" altLang="en-US" sz="44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编写</a:t>
            </a:r>
            <a:r>
              <a:rPr lang="en-US" altLang="zh-CN" dirty="0" smtClean="0"/>
              <a:t>Verilog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关键字 （用着用着就熟悉了）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标识符 （与</a:t>
            </a:r>
            <a:r>
              <a:rPr lang="en-US" altLang="zh-CN" smtClean="0"/>
              <a:t>C</a:t>
            </a:r>
            <a:r>
              <a:rPr lang="zh-CN" altLang="en-US" smtClean="0"/>
              <a:t>语言类似）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注释    （与</a:t>
            </a:r>
            <a:r>
              <a:rPr lang="en-US" altLang="zh-CN" smtClean="0"/>
              <a:t>C++</a:t>
            </a:r>
            <a:r>
              <a:rPr lang="zh-CN" altLang="en-US" smtClean="0"/>
              <a:t>相同）</a:t>
            </a:r>
            <a:r>
              <a:rPr lang="en-US" altLang="zh-CN" smtClean="0"/>
              <a:t>//   /**/</a:t>
            </a:r>
          </a:p>
          <a:p>
            <a:endParaRPr lang="en-US" altLang="zh-CN" smtClean="0"/>
          </a:p>
          <a:p>
            <a:r>
              <a:rPr lang="zh-CN" altLang="en-US" smtClean="0"/>
              <a:t>数字的写法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Verilog</a:t>
            </a:r>
            <a:r>
              <a:rPr lang="zh-CN" altLang="zh-CN" dirty="0" smtClean="0"/>
              <a:t>的</a:t>
            </a:r>
            <a:r>
              <a:rPr lang="zh-CN" altLang="en-US" dirty="0"/>
              <a:t>词法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172200"/>
            <a:ext cx="1905000" cy="457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CF0BA35-FE73-4AB8-AEB7-369716494B12}" type="slidenum">
              <a:rPr lang="en-US" altLang="zh-CN" sz="1600" b="1">
                <a:solidFill>
                  <a:srgbClr val="FF0066"/>
                </a:solidFill>
                <a:latin typeface="Tahoma" pitchFamily="34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 sz="1600" b="1">
              <a:solidFill>
                <a:srgbClr val="FF0066"/>
              </a:solidFill>
              <a:latin typeface="Tahoma" pitchFamily="34" charset="0"/>
              <a:ea typeface="宋体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869950" y="728663"/>
            <a:ext cx="3773488" cy="55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algn="just">
              <a:spcBef>
                <a:spcPts val="400"/>
              </a:spcBef>
              <a:buClr>
                <a:schemeClr val="accent1"/>
              </a:buClr>
              <a:buSzPct val="68000"/>
              <a:buFont typeface="Wingdings" pitchFamily="2" charset="2"/>
              <a:buNone/>
            </a:pPr>
            <a:r>
              <a:rPr lang="en-US" altLang="zh-CN" sz="2700">
                <a:latin typeface="Times New Roman" charset="0"/>
                <a:ea typeface="黑体" pitchFamily="2" charset="-122"/>
              </a:rPr>
              <a:t>Verilog HDL</a:t>
            </a:r>
            <a:r>
              <a:rPr lang="zh-CN" altLang="en-US" sz="2700">
                <a:solidFill>
                  <a:srgbClr val="FF0000"/>
                </a:solidFill>
                <a:latin typeface="宋体" charset="-122"/>
                <a:ea typeface="黑体" pitchFamily="2" charset="-122"/>
              </a:rPr>
              <a:t>关键字</a:t>
            </a:r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2560638" y="1536700"/>
            <a:ext cx="1782762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solidFill>
                  <a:srgbClr val="FF0000"/>
                </a:solidFill>
                <a:ea typeface="黑体" pitchFamily="2" charset="-122"/>
              </a:rPr>
              <a:t>edge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solidFill>
                  <a:srgbClr val="FF0000"/>
                </a:solidFill>
                <a:ea typeface="黑体" pitchFamily="2" charset="-122"/>
              </a:rPr>
              <a:t>else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solidFill>
                  <a:srgbClr val="FF0000"/>
                </a:solidFill>
                <a:ea typeface="黑体" pitchFamily="2" charset="-122"/>
              </a:rPr>
              <a:t>end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endcase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endfunction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endprimitive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endmodule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endspecify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endtable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endtask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event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for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force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forever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fork</a:t>
            </a:r>
          </a:p>
        </p:txBody>
      </p:sp>
      <p:sp>
        <p:nvSpPr>
          <p:cNvPr id="30724" name="Rectangle 6"/>
          <p:cNvSpPr>
            <a:spLocks noChangeArrowheads="1"/>
          </p:cNvSpPr>
          <p:nvPr/>
        </p:nvSpPr>
        <p:spPr bwMode="auto">
          <a:xfrm>
            <a:off x="4481513" y="1828800"/>
            <a:ext cx="1909762" cy="461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function highz0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highz1 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solidFill>
                  <a:srgbClr val="FF0000"/>
                </a:solidFill>
                <a:ea typeface="黑体" pitchFamily="2" charset="-122"/>
              </a:rPr>
              <a:t>if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ifnone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initial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solidFill>
                  <a:srgbClr val="FF0000"/>
                </a:solidFill>
                <a:ea typeface="黑体" pitchFamily="2" charset="-122"/>
              </a:rPr>
              <a:t>inout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solidFill>
                  <a:srgbClr val="FF0000"/>
                </a:solidFill>
                <a:ea typeface="黑体" pitchFamily="2" charset="-122"/>
              </a:rPr>
              <a:t>input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integer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join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large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macromodule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medium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module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nand</a:t>
            </a:r>
          </a:p>
        </p:txBody>
      </p:sp>
      <p:sp>
        <p:nvSpPr>
          <p:cNvPr id="30725" name="Rectangle 7"/>
          <p:cNvSpPr>
            <a:spLocks noChangeArrowheads="1"/>
          </p:cNvSpPr>
          <p:nvPr/>
        </p:nvSpPr>
        <p:spPr bwMode="auto">
          <a:xfrm>
            <a:off x="6572250" y="1546225"/>
            <a:ext cx="153035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negedge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nor not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notif0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notif1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nmos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solidFill>
                  <a:srgbClr val="FF0000"/>
                </a:solidFill>
                <a:ea typeface="黑体" pitchFamily="2" charset="-122"/>
              </a:rPr>
              <a:t>or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solidFill>
                  <a:srgbClr val="FF0000"/>
                </a:solidFill>
                <a:ea typeface="黑体" pitchFamily="2" charset="-122"/>
              </a:rPr>
              <a:t>output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solidFill>
                  <a:srgbClr val="FF0000"/>
                </a:solidFill>
                <a:ea typeface="黑体" pitchFamily="2" charset="-122"/>
              </a:rPr>
              <a:t>parameter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pmos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posedge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primitive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pulldown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pullup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pull0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pull1</a:t>
            </a:r>
          </a:p>
        </p:txBody>
      </p:sp>
      <p:sp>
        <p:nvSpPr>
          <p:cNvPr id="30726" name="Rectangle 9"/>
          <p:cNvSpPr>
            <a:spLocks noChangeArrowheads="1"/>
          </p:cNvSpPr>
          <p:nvPr/>
        </p:nvSpPr>
        <p:spPr bwMode="auto">
          <a:xfrm>
            <a:off x="869950" y="1549400"/>
            <a:ext cx="1873250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solidFill>
                  <a:srgbClr val="FF0000"/>
                </a:solidFill>
                <a:ea typeface="黑体" pitchFamily="2" charset="-122"/>
              </a:rPr>
              <a:t>and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solidFill>
                  <a:srgbClr val="FF0000"/>
                </a:solidFill>
                <a:ea typeface="黑体" pitchFamily="2" charset="-122"/>
              </a:rPr>
              <a:t>always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solidFill>
                  <a:srgbClr val="FF0000"/>
                </a:solidFill>
                <a:ea typeface="黑体" pitchFamily="2" charset="-122"/>
              </a:rPr>
              <a:t>assign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solidFill>
                  <a:srgbClr val="FF0000"/>
                </a:solidFill>
                <a:ea typeface="黑体" pitchFamily="2" charset="-122"/>
              </a:rPr>
              <a:t>begin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buf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bufif0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bufif1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solidFill>
                  <a:srgbClr val="FF0000"/>
                </a:solidFill>
                <a:ea typeface="黑体" pitchFamily="2" charset="-122"/>
              </a:rPr>
              <a:t>case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casex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casez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cmos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deassign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default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defparam</a:t>
            </a:r>
          </a:p>
          <a:p>
            <a:pPr>
              <a:lnSpc>
                <a:spcPct val="105000"/>
              </a:lnSpc>
              <a:buClr>
                <a:srgbClr val="3333FF"/>
              </a:buClr>
              <a:buFont typeface="Wingdings" pitchFamily="2" charset="2"/>
              <a:buNone/>
            </a:pPr>
            <a:r>
              <a:rPr kumimoji="1" lang="en-US" altLang="zh-CN" sz="2000">
                <a:ea typeface="黑体" pitchFamily="2" charset="-122"/>
              </a:rPr>
              <a:t>disable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27" name="Group 83"/>
          <p:cNvGraphicFramePr>
            <a:graphicFrameLocks noGrp="1"/>
          </p:cNvGraphicFramePr>
          <p:nvPr>
            <p:ph idx="1"/>
          </p:nvPr>
        </p:nvGraphicFramePr>
        <p:xfrm>
          <a:off x="2339975" y="3932238"/>
          <a:ext cx="6645275" cy="2921000"/>
        </p:xfrm>
        <a:graphic>
          <a:graphicData uri="http://schemas.openxmlformats.org/drawingml/2006/table">
            <a:tbl>
              <a:tblPr/>
              <a:tblGrid>
                <a:gridCol w="2376488"/>
                <a:gridCol w="979487"/>
                <a:gridCol w="979488"/>
                <a:gridCol w="704850"/>
                <a:gridCol w="1604962"/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位数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进制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存储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3’b101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5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101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‘b101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-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5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0…000101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8’b1110_0001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8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225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11100001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-8’b1101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8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-13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11110011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8’d13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8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13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00001101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8’o15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8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13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00001101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F0F4"/>
                    </a:solidFill>
                  </a:tcPr>
                </a:tc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8’hd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8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十六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13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Lucida Sans Unicode" pitchFamily="34" charset="0"/>
                          <a:ea typeface="黑体" pitchFamily="2" charset="-122"/>
                        </a:rPr>
                        <a:t>00001101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Lucida Sans Unicode" pitchFamily="34" charset="0"/>
                        <a:ea typeface="黑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0E8"/>
                    </a:solidFill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数字的写法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4213" y="1196975"/>
          <a:ext cx="3240087" cy="1843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180"/>
                <a:gridCol w="1620180"/>
              </a:tblGrid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‘</a:t>
                      </a:r>
                      <a:r>
                        <a:rPr lang="zh-CN" altLang="en-US" dirty="0" smtClean="0"/>
                        <a:t>后的字母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意义</a:t>
                      </a:r>
                      <a:endParaRPr lang="zh-CN" altLang="en-US" dirty="0"/>
                    </a:p>
                  </a:txBody>
                  <a:tcPr/>
                </a:tc>
              </a:tr>
              <a:tr h="22682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二进制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八进制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十进制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十六进制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标题 2"/>
          <p:cNvSpPr txBox="1">
            <a:spLocks/>
          </p:cNvSpPr>
          <p:nvPr/>
        </p:nvSpPr>
        <p:spPr>
          <a:xfrm>
            <a:off x="4355976" y="1196752"/>
            <a:ext cx="4629200" cy="1935088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3200" dirty="0" smtClean="0"/>
              <a:t>书写格式：</a:t>
            </a:r>
            <a:endParaRPr lang="en-US" altLang="zh-CN" sz="3200" dirty="0" smtClean="0"/>
          </a:p>
          <a:p>
            <a:pPr fontAlgn="auto">
              <a:spcAft>
                <a:spcPts val="0"/>
              </a:spcAft>
              <a:defRPr/>
            </a:pPr>
            <a:endParaRPr lang="en-US" altLang="zh-CN" sz="3200" dirty="0"/>
          </a:p>
          <a:p>
            <a:pPr fontAlgn="auto">
              <a:spcAft>
                <a:spcPts val="0"/>
              </a:spcAft>
              <a:defRPr/>
            </a:pPr>
            <a:r>
              <a:rPr lang="en-US" altLang="zh-CN" sz="3200" dirty="0" smtClean="0"/>
              <a:t>&lt;</a:t>
            </a:r>
            <a:r>
              <a:rPr lang="zh-CN" altLang="en-US" sz="3200" dirty="0" smtClean="0"/>
              <a:t>位数</a:t>
            </a:r>
            <a:r>
              <a:rPr lang="en-US" altLang="zh-CN" sz="3200" dirty="0" smtClean="0"/>
              <a:t>&gt;’&lt;</a:t>
            </a:r>
            <a:r>
              <a:rPr lang="zh-CN" altLang="en-US" sz="3200" dirty="0" smtClean="0"/>
              <a:t>进制</a:t>
            </a:r>
            <a:r>
              <a:rPr lang="en-US" altLang="zh-CN" sz="3200" dirty="0" smtClean="0"/>
              <a:t>&gt;</a:t>
            </a:r>
            <a:r>
              <a:rPr lang="zh-CN" altLang="en-US" sz="3200" dirty="0" smtClean="0"/>
              <a:t>数字</a:t>
            </a:r>
            <a:endParaRPr lang="zh-CN" altLang="en-US" sz="3200" dirty="0"/>
          </a:p>
        </p:txBody>
      </p:sp>
      <p:sp>
        <p:nvSpPr>
          <p:cNvPr id="11" name="标题 2"/>
          <p:cNvSpPr txBox="1">
            <a:spLocks/>
          </p:cNvSpPr>
          <p:nvPr/>
        </p:nvSpPr>
        <p:spPr>
          <a:xfrm>
            <a:off x="283929" y="3131840"/>
            <a:ext cx="4629200" cy="80121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3200" dirty="0" smtClean="0"/>
              <a:t>负数在位数前加</a:t>
            </a:r>
            <a:r>
              <a:rPr lang="en-US" altLang="zh-CN" sz="3200" dirty="0" smtClean="0"/>
              <a:t>”-”</a:t>
            </a:r>
          </a:p>
        </p:txBody>
      </p:sp>
      <p:sp>
        <p:nvSpPr>
          <p:cNvPr id="15" name="矩形 14"/>
          <p:cNvSpPr/>
          <p:nvPr/>
        </p:nvSpPr>
        <p:spPr>
          <a:xfrm>
            <a:off x="250825" y="4346575"/>
            <a:ext cx="1152525" cy="143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长数字之间可以用下划线隔开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15" idx="3"/>
          </p:cNvCxnSpPr>
          <p:nvPr/>
        </p:nvCxnSpPr>
        <p:spPr>
          <a:xfrm>
            <a:off x="1403350" y="5067300"/>
            <a:ext cx="792163" cy="233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172200"/>
            <a:ext cx="1905000" cy="457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4175954-AB77-4E3B-80CB-08DF995C1DB1}" type="slidenum">
              <a:rPr lang="en-US" altLang="zh-CN" sz="1600" b="1">
                <a:solidFill>
                  <a:srgbClr val="FF0066"/>
                </a:solidFill>
                <a:latin typeface="Tahoma" pitchFamily="34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 sz="1600" b="1">
              <a:solidFill>
                <a:srgbClr val="FF0066"/>
              </a:solidFill>
              <a:latin typeface="Tahoma" pitchFamily="34" charset="0"/>
              <a:ea typeface="宋体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50863" y="219075"/>
            <a:ext cx="7772400" cy="67786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华文楷体" pitchFamily="2" charset="-122"/>
              </a:rPr>
              <a:t>特殊数字</a:t>
            </a:r>
            <a:r>
              <a:rPr lang="en-US" altLang="zh-CN" dirty="0" smtClean="0">
                <a:latin typeface="华文楷体" pitchFamily="2" charset="-122"/>
              </a:rPr>
              <a:t>x </a:t>
            </a:r>
            <a:r>
              <a:rPr lang="zh-CN" altLang="en-US" dirty="0" smtClean="0">
                <a:latin typeface="华文楷体" pitchFamily="2" charset="-122"/>
              </a:rPr>
              <a:t> </a:t>
            </a:r>
            <a:r>
              <a:rPr lang="en-US" altLang="zh-CN" dirty="0" smtClean="0">
                <a:latin typeface="华文楷体" pitchFamily="2" charset="-122"/>
              </a:rPr>
              <a:t>z </a:t>
            </a:r>
            <a:endParaRPr lang="zh-CN" altLang="en-US" dirty="0" smtClean="0">
              <a:latin typeface="华文楷体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03200" y="1263650"/>
            <a:ext cx="7761288" cy="957263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93192" lvl="1" indent="0" algn="just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Verdana"/>
              <a:buNone/>
              <a:defRPr/>
            </a:pPr>
            <a:endParaRPr lang="en-US" altLang="zh-CN" sz="2000" dirty="0" smtClean="0">
              <a:latin typeface="+mn-ea"/>
            </a:endParaRPr>
          </a:p>
          <a:p>
            <a:pPr lvl="1" algn="just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zh-CN" sz="2000" dirty="0" smtClean="0">
                <a:latin typeface="+mn-ea"/>
              </a:rPr>
              <a:t>x</a:t>
            </a:r>
            <a:r>
              <a:rPr lang="zh-CN" altLang="en-US" sz="2000" dirty="0" smtClean="0">
                <a:latin typeface="+mn-ea"/>
              </a:rPr>
              <a:t>表示不定值，</a:t>
            </a:r>
            <a:r>
              <a:rPr lang="en-US" altLang="zh-CN" sz="2000" dirty="0" smtClean="0">
                <a:latin typeface="+mn-ea"/>
              </a:rPr>
              <a:t>z</a:t>
            </a:r>
            <a:r>
              <a:rPr lang="zh-CN" altLang="en-US" sz="2000" dirty="0" smtClean="0">
                <a:latin typeface="+mn-ea"/>
              </a:rPr>
              <a:t>表示高阻值；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389063" y="3500438"/>
          <a:ext cx="6096000" cy="1108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与左栏等价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8’b0000_xxxx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8’h0x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8’b1100_zzzz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8’hcz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04788" y="2311400"/>
            <a:ext cx="7761287" cy="957263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93192" lvl="1" indent="0" algn="just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Verdana"/>
              <a:buNone/>
              <a:defRPr/>
            </a:pPr>
            <a:endParaRPr lang="en-US" altLang="zh-CN" sz="2000" dirty="0" smtClean="0">
              <a:latin typeface="+mn-ea"/>
            </a:endParaRPr>
          </a:p>
          <a:p>
            <a:pPr lvl="1" algn="just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zh-CN" altLang="en-US" sz="2000" dirty="0" smtClean="0">
                <a:latin typeface="+mn-ea"/>
              </a:rPr>
              <a:t>例： </a:t>
            </a:r>
            <a:endParaRPr lang="en-US" altLang="zh-CN" sz="2000" dirty="0" smtClean="0">
              <a:latin typeface="+mn-ea"/>
            </a:endParaRPr>
          </a:p>
          <a:p>
            <a:pPr lvl="1" algn="just" fontAlgn="auto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defRPr/>
            </a:pPr>
            <a:endParaRPr lang="zh-CN" altLang="en-US" sz="2000" dirty="0" smtClean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常量、变量</a:t>
            </a: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运算符及表达式</a:t>
            </a: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语句</a:t>
            </a:r>
            <a:endParaRPr lang="en-US" altLang="zh-CN" dirty="0" smtClean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 smtClean="0"/>
              <a:t>	assign / = / if-else/case /</a:t>
            </a:r>
            <a:r>
              <a:rPr lang="zh-CN" altLang="en-US" dirty="0" smtClean="0"/>
              <a:t>语句块</a:t>
            </a: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/>
              <a:t>实例元件语句</a:t>
            </a:r>
            <a:endParaRPr lang="en-US" altLang="zh-CN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结构说明语句</a:t>
            </a:r>
            <a:endParaRPr lang="en-US" altLang="zh-CN" dirty="0" smtClean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always / initial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Verilog</a:t>
            </a:r>
            <a:r>
              <a:rPr lang="zh-CN" altLang="en-US" dirty="0" smtClean="0"/>
              <a:t>的语法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187950"/>
          </a:xfrm>
        </p:spPr>
        <p:txBody>
          <a:bodyPr>
            <a:normAutofit/>
          </a:bodyPr>
          <a:lstStyle/>
          <a:p>
            <a:pPr marL="342900" indent="-342900" algn="just" eaLnBrk="0" fontAlgn="auto" hangingPunct="0">
              <a:lnSpc>
                <a:spcPct val="110000"/>
              </a:lnSpc>
              <a:spcAft>
                <a:spcPts val="0"/>
              </a:spcAft>
              <a:buClr>
                <a:srgbClr val="00B0F0"/>
              </a:buClr>
              <a:buFont typeface="Wingdings" pitchFamily="2" charset="2"/>
              <a:buChar char="§"/>
              <a:defRPr/>
            </a:pPr>
            <a:r>
              <a:rPr lang="zh-CN" altLang="zh-CN" sz="2400" dirty="0" smtClean="0">
                <a:latin typeface="+mn-ea"/>
              </a:rPr>
              <a:t>在</a:t>
            </a:r>
            <a:r>
              <a:rPr lang="zh-CN" altLang="en-US" sz="2400" dirty="0">
                <a:latin typeface="+mn-ea"/>
              </a:rPr>
              <a:t>代码</a:t>
            </a:r>
            <a:r>
              <a:rPr lang="zh-CN" altLang="zh-CN" sz="2400" dirty="0" smtClean="0">
                <a:latin typeface="+mn-ea"/>
              </a:rPr>
              <a:t>运行</a:t>
            </a:r>
            <a:r>
              <a:rPr lang="zh-CN" altLang="zh-CN" sz="2400" dirty="0">
                <a:latin typeface="+mn-ea"/>
              </a:rPr>
              <a:t>过程中，其值不能被改变的量，称为</a:t>
            </a:r>
            <a:r>
              <a:rPr kumimoji="1" lang="zh-CN" altLang="zh-CN" sz="2400" dirty="0">
                <a:solidFill>
                  <a:schemeClr val="hlink"/>
                </a:solidFill>
                <a:latin typeface="+mn-ea"/>
              </a:rPr>
              <a:t>常量</a:t>
            </a:r>
            <a:r>
              <a:rPr lang="zh-CN" altLang="zh-CN" sz="2400" dirty="0">
                <a:latin typeface="+mn-ea"/>
              </a:rPr>
              <a:t>。</a:t>
            </a:r>
            <a:endParaRPr lang="zh-CN" altLang="en-US" sz="2400" dirty="0">
              <a:latin typeface="+mn-ea"/>
            </a:endParaRPr>
          </a:p>
          <a:p>
            <a:pPr marL="800100" lvl="1" indent="-342900" algn="just" eaLnBrk="0" fontAlgn="auto" hangingPunct="0">
              <a:lnSpc>
                <a:spcPct val="110000"/>
              </a:lnSpc>
              <a:spcBef>
                <a:spcPts val="324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Wingdings" pitchFamily="2" charset="2"/>
              <a:buChar char="u"/>
              <a:defRPr/>
            </a:pPr>
            <a:r>
              <a:rPr lang="zh-CN" altLang="en-US" sz="2400" dirty="0">
                <a:latin typeface="+mn-ea"/>
              </a:rPr>
              <a:t>数字（包括整数，</a:t>
            </a:r>
            <a:r>
              <a:rPr lang="en-US" altLang="zh-CN" sz="2400" dirty="0">
                <a:latin typeface="+mn-ea"/>
              </a:rPr>
              <a:t>x</a:t>
            </a:r>
            <a:r>
              <a:rPr lang="zh-CN" altLang="en-US" sz="2400" dirty="0">
                <a:latin typeface="+mn-ea"/>
              </a:rPr>
              <a:t>和</a:t>
            </a:r>
            <a:r>
              <a:rPr lang="en-US" altLang="zh-CN" sz="2400" dirty="0">
                <a:latin typeface="+mn-ea"/>
              </a:rPr>
              <a:t>z</a:t>
            </a:r>
            <a:r>
              <a:rPr lang="zh-CN" altLang="en-US" sz="2400" dirty="0">
                <a:latin typeface="+mn-ea"/>
              </a:rPr>
              <a:t>值，负数）</a:t>
            </a:r>
          </a:p>
          <a:p>
            <a:pPr marL="800100" lvl="1" indent="-342900" algn="just" eaLnBrk="0" fontAlgn="auto" hangingPunct="0">
              <a:lnSpc>
                <a:spcPct val="110000"/>
              </a:lnSpc>
              <a:spcBef>
                <a:spcPts val="324"/>
              </a:spcBef>
              <a:spcAft>
                <a:spcPts val="0"/>
              </a:spcAft>
              <a:buClr>
                <a:srgbClr val="00B0F0"/>
              </a:buClr>
              <a:buSzPct val="80000"/>
              <a:buFont typeface="Wingdings" pitchFamily="2" charset="2"/>
              <a:buChar char="u"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parameter</a:t>
            </a:r>
            <a:r>
              <a:rPr lang="zh-CN" altLang="en-US" sz="2400" dirty="0">
                <a:latin typeface="+mn-ea"/>
              </a:rPr>
              <a:t>常量（或称符号常量）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>
                <a:latin typeface="+mn-ea"/>
              </a:rPr>
              <a:t> </a:t>
            </a:r>
            <a:r>
              <a:rPr lang="en-US" altLang="zh-CN" dirty="0" smtClean="0">
                <a:latin typeface="+mn-ea"/>
              </a:rPr>
              <a:t> </a:t>
            </a:r>
            <a:r>
              <a:rPr lang="zh-CN" altLang="en-US" dirty="0" smtClean="0">
                <a:latin typeface="+mn-ea"/>
              </a:rPr>
              <a:t>定义格式：</a:t>
            </a:r>
            <a:endParaRPr lang="en-US" altLang="zh-CN" dirty="0" smtClean="0">
              <a:latin typeface="+mn-ea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zh-CN" dirty="0">
              <a:latin typeface="+mn-ea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zh-CN" dirty="0" smtClean="0">
              <a:latin typeface="+mn-ea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例：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kumimoji="1" lang="zh-CN" altLang="en-US" sz="4400" dirty="0" smtClean="0">
                <a:solidFill>
                  <a:schemeClr val="tx1"/>
                </a:solidFill>
                <a:latin typeface="宋体" charset="-122"/>
              </a:rPr>
              <a:t>常量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813050" y="2924175"/>
            <a:ext cx="4206875" cy="13239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just" eaLnBrk="0" hangingPunct="0"/>
            <a:r>
              <a:rPr lang="en-US" altLang="zh-CN" sz="2000" b="1">
                <a:solidFill>
                  <a:srgbClr val="FF0066"/>
                </a:solidFill>
                <a:latin typeface="宋体" charset="-122"/>
              </a:rPr>
              <a:t>parameter</a:t>
            </a:r>
            <a:r>
              <a:rPr lang="en-US" altLang="zh-CN" sz="2000" b="1">
                <a:latin typeface="宋体" charset="-122"/>
              </a:rPr>
              <a:t> </a:t>
            </a:r>
            <a:r>
              <a:rPr lang="zh-CN" altLang="en-US" sz="2000" b="1">
                <a:latin typeface="宋体" charset="-122"/>
              </a:rPr>
              <a:t>变量名</a:t>
            </a:r>
            <a:r>
              <a:rPr lang="en-US" altLang="zh-CN" sz="2000" b="1">
                <a:latin typeface="宋体" charset="-122"/>
              </a:rPr>
              <a:t>1 = </a:t>
            </a:r>
            <a:r>
              <a:rPr lang="zh-CN" altLang="en-US" sz="2000" b="1">
                <a:latin typeface="宋体" charset="-122"/>
              </a:rPr>
              <a:t>数字</a:t>
            </a:r>
            <a:r>
              <a:rPr lang="en-US" altLang="zh-CN" sz="2000" b="1">
                <a:latin typeface="宋体" charset="-122"/>
              </a:rPr>
              <a:t>,</a:t>
            </a:r>
          </a:p>
          <a:p>
            <a:pPr algn="just" eaLnBrk="0" hangingPunct="0"/>
            <a:r>
              <a:rPr lang="en-US" altLang="zh-CN" sz="2000" b="1">
                <a:latin typeface="宋体" charset="-122"/>
              </a:rPr>
              <a:t>          </a:t>
            </a:r>
            <a:r>
              <a:rPr lang="zh-CN" altLang="en-US" sz="2000" b="1">
                <a:latin typeface="宋体" charset="-122"/>
              </a:rPr>
              <a:t>变量名</a:t>
            </a:r>
            <a:r>
              <a:rPr lang="en-US" altLang="zh-CN" sz="2000" b="1">
                <a:latin typeface="宋体" charset="-122"/>
              </a:rPr>
              <a:t>2 = </a:t>
            </a:r>
            <a:r>
              <a:rPr lang="zh-CN" altLang="en-US" sz="2000" b="1">
                <a:latin typeface="宋体" charset="-122"/>
              </a:rPr>
              <a:t>数字，</a:t>
            </a:r>
            <a:endParaRPr lang="en-US" altLang="zh-CN" sz="2000" b="1">
              <a:latin typeface="宋体" charset="-122"/>
            </a:endParaRPr>
          </a:p>
          <a:p>
            <a:pPr algn="just" eaLnBrk="0" hangingPunct="0"/>
            <a:r>
              <a:rPr lang="en-US" altLang="zh-CN" sz="2000" b="1">
                <a:latin typeface="宋体" charset="-122"/>
              </a:rPr>
              <a:t>          </a:t>
            </a:r>
            <a:r>
              <a:rPr lang="en-US" altLang="zh-CN" sz="2000" b="1">
                <a:latin typeface="Times New Roman" charset="0"/>
              </a:rPr>
              <a:t>……</a:t>
            </a:r>
            <a:r>
              <a:rPr lang="en-US" altLang="zh-CN" sz="2000" b="1">
                <a:latin typeface="宋体" charset="-122"/>
              </a:rPr>
              <a:t>,</a:t>
            </a:r>
          </a:p>
          <a:p>
            <a:pPr algn="just" eaLnBrk="0" hangingPunct="0"/>
            <a:r>
              <a:rPr lang="en-US" altLang="zh-CN" sz="2000" b="1">
                <a:latin typeface="宋体" charset="-122"/>
              </a:rPr>
              <a:t>          </a:t>
            </a:r>
            <a:r>
              <a:rPr lang="zh-CN" altLang="en-US" sz="2000" b="1">
                <a:latin typeface="宋体" charset="-122"/>
              </a:rPr>
              <a:t>变量名</a:t>
            </a:r>
            <a:r>
              <a:rPr lang="en-US" altLang="zh-CN" sz="2000" b="1">
                <a:latin typeface="宋体" charset="-122"/>
              </a:rPr>
              <a:t>n = </a:t>
            </a:r>
            <a:r>
              <a:rPr lang="zh-CN" altLang="en-US" sz="2000" b="1">
                <a:latin typeface="宋体" charset="-122"/>
              </a:rPr>
              <a:t>数字</a:t>
            </a:r>
            <a:r>
              <a:rPr lang="en-US" altLang="zh-CN" sz="2000" b="1">
                <a:solidFill>
                  <a:srgbClr val="FF0000"/>
                </a:solidFill>
                <a:latin typeface="宋体" charset="-122"/>
              </a:rPr>
              <a:t>;</a:t>
            </a:r>
          </a:p>
        </p:txBody>
      </p:sp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4265613"/>
            <a:ext cx="5832475" cy="268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流程图: 可选过程 5"/>
          <p:cNvSpPr/>
          <p:nvPr/>
        </p:nvSpPr>
        <p:spPr>
          <a:xfrm>
            <a:off x="6851650" y="5300663"/>
            <a:ext cx="1835150" cy="1008062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/>
              <a:t>提高代码的可读性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内容占位符 1"/>
          <p:cNvSpPr>
            <a:spLocks noGrp="1"/>
          </p:cNvSpPr>
          <p:nvPr>
            <p:ph idx="1"/>
          </p:nvPr>
        </p:nvSpPr>
        <p:spPr>
          <a:xfrm>
            <a:off x="539750" y="2133600"/>
            <a:ext cx="8229600" cy="4525963"/>
          </a:xfrm>
        </p:spPr>
        <p:txBody>
          <a:bodyPr/>
          <a:lstStyle/>
          <a:p>
            <a:r>
              <a:rPr lang="zh-CN" altLang="en-US" smtClean="0"/>
              <a:t>一、什么是</a:t>
            </a:r>
            <a:r>
              <a:rPr lang="en-US" altLang="zh-CN" smtClean="0"/>
              <a:t>VerilogHDL</a:t>
            </a:r>
            <a:r>
              <a:rPr lang="zh-CN" altLang="en-US" smtClean="0"/>
              <a:t>？</a:t>
            </a:r>
            <a:endParaRPr lang="zh-CN" altLang="zh-CN" smtClean="0"/>
          </a:p>
          <a:p>
            <a:r>
              <a:rPr lang="zh-CN" altLang="en-US" smtClean="0"/>
              <a:t>二、</a:t>
            </a:r>
            <a:r>
              <a:rPr lang="en-US" altLang="zh-CN" smtClean="0"/>
              <a:t>Verilog</a:t>
            </a:r>
            <a:r>
              <a:rPr lang="zh-CN" altLang="en-US" smtClean="0"/>
              <a:t>的词法</a:t>
            </a:r>
            <a:endParaRPr lang="zh-CN" altLang="zh-CN" smtClean="0"/>
          </a:p>
          <a:p>
            <a:r>
              <a:rPr lang="zh-CN" altLang="en-US" smtClean="0"/>
              <a:t>三、</a:t>
            </a:r>
            <a:r>
              <a:rPr lang="en-US" altLang="zh-CN" smtClean="0"/>
              <a:t>Verilog</a:t>
            </a:r>
            <a:r>
              <a:rPr lang="zh-CN" altLang="zh-CN" smtClean="0"/>
              <a:t>的语法</a:t>
            </a:r>
          </a:p>
          <a:p>
            <a:r>
              <a:rPr lang="zh-CN" altLang="en-US" smtClean="0"/>
              <a:t>四、</a:t>
            </a:r>
            <a:r>
              <a:rPr lang="en-US" altLang="zh-CN" smtClean="0"/>
              <a:t>Verilog</a:t>
            </a:r>
            <a:r>
              <a:rPr lang="zh-CN" altLang="zh-CN" smtClean="0"/>
              <a:t>描述组合逻辑电路</a:t>
            </a:r>
          </a:p>
          <a:p>
            <a:r>
              <a:rPr lang="zh-CN" altLang="en-US" smtClean="0"/>
              <a:t>五、</a:t>
            </a:r>
            <a:r>
              <a:rPr lang="en-US" altLang="zh-CN" smtClean="0"/>
              <a:t>Verilog</a:t>
            </a:r>
            <a:r>
              <a:rPr lang="zh-CN" altLang="zh-CN" smtClean="0"/>
              <a:t>描述时序电路</a:t>
            </a:r>
          </a:p>
          <a:p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内容概要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172200"/>
            <a:ext cx="1905000" cy="457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D0A20B3-D6E9-4B3E-9085-E80297014A15}" type="slidenum">
              <a:rPr lang="en-US" altLang="zh-CN" sz="1600" b="1">
                <a:solidFill>
                  <a:srgbClr val="FF0066"/>
                </a:solidFill>
                <a:latin typeface="Tahoma" pitchFamily="34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 sz="1600" b="1">
              <a:solidFill>
                <a:srgbClr val="FF0066"/>
              </a:solidFill>
              <a:latin typeface="Tahoma" pitchFamily="34" charset="0"/>
              <a:ea typeface="宋体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423863"/>
            <a:ext cx="7772400" cy="676275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sz="4400" dirty="0" smtClean="0">
                <a:latin typeface="华文楷体" pitchFamily="2" charset="-122"/>
              </a:rPr>
              <a:t>变量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166813"/>
            <a:ext cx="8661400" cy="1757362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279400" indent="-279400" algn="just" fontAlgn="auto">
              <a:lnSpc>
                <a:spcPct val="110000"/>
              </a:lnSpc>
              <a:defRPr/>
            </a:pPr>
            <a:r>
              <a:rPr lang="en-US" altLang="zh-CN" dirty="0" smtClean="0">
                <a:solidFill>
                  <a:srgbClr val="FF0066"/>
                </a:solidFill>
                <a:latin typeface="Times New Roman" pitchFamily="18" charset="0"/>
              </a:rPr>
              <a:t>wire</a:t>
            </a:r>
            <a:r>
              <a:rPr lang="zh-CN" altLang="en-US" dirty="0" smtClean="0">
                <a:latin typeface="宋体" charset="-122"/>
              </a:rPr>
              <a:t>型变量</a:t>
            </a:r>
          </a:p>
          <a:p>
            <a:pPr marL="755650" lvl="1" algn="just" fontAlgn="auto">
              <a:lnSpc>
                <a:spcPct val="110000"/>
              </a:lnSpc>
              <a:spcAft>
                <a:spcPts val="0"/>
              </a:spcAft>
              <a:buSzPct val="85000"/>
              <a:defRPr/>
            </a:pPr>
            <a:r>
              <a:rPr lang="zh-CN" altLang="en-US" sz="2200" dirty="0" smtClean="0">
                <a:latin typeface="+mn-ea"/>
              </a:rPr>
              <a:t>总线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770063" y="2486025"/>
            <a:ext cx="4800600" cy="3968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just" eaLnBrk="0" hangingPunct="0"/>
            <a:r>
              <a:rPr lang="en-US" altLang="zh-CN" sz="2000" b="1">
                <a:solidFill>
                  <a:srgbClr val="FF0066"/>
                </a:solidFill>
                <a:latin typeface="宋体" charset="-122"/>
              </a:rPr>
              <a:t>wire</a:t>
            </a:r>
            <a:r>
              <a:rPr lang="en-US" altLang="zh-CN" sz="2000" b="1">
                <a:latin typeface="宋体" charset="-122"/>
              </a:rPr>
              <a:t> </a:t>
            </a:r>
            <a:r>
              <a:rPr lang="zh-CN" altLang="en-US" sz="2000" b="1">
                <a:latin typeface="宋体" charset="-122"/>
              </a:rPr>
              <a:t>变量名</a:t>
            </a:r>
            <a:r>
              <a:rPr lang="en-US" altLang="zh-CN" sz="2000" b="1">
                <a:latin typeface="宋体" charset="-122"/>
              </a:rPr>
              <a:t>1,</a:t>
            </a:r>
            <a:r>
              <a:rPr lang="zh-CN" altLang="en-US" sz="2000" b="1">
                <a:latin typeface="宋体" charset="-122"/>
              </a:rPr>
              <a:t>变量名</a:t>
            </a:r>
            <a:r>
              <a:rPr lang="en-US" altLang="zh-CN" sz="2000" b="1">
                <a:latin typeface="宋体" charset="-122"/>
              </a:rPr>
              <a:t>2, </a:t>
            </a:r>
            <a:r>
              <a:rPr lang="en-US" altLang="zh-CN" sz="2000" b="1">
                <a:latin typeface="Times New Roman" charset="0"/>
              </a:rPr>
              <a:t>……</a:t>
            </a:r>
            <a:r>
              <a:rPr lang="en-US" altLang="zh-CN" sz="2000" b="1">
                <a:latin typeface="宋体" charset="-122"/>
              </a:rPr>
              <a:t>,</a:t>
            </a:r>
            <a:r>
              <a:rPr lang="zh-CN" altLang="en-US" sz="2000" b="1">
                <a:latin typeface="宋体" charset="-122"/>
              </a:rPr>
              <a:t>变量名</a:t>
            </a:r>
            <a:r>
              <a:rPr lang="en-US" altLang="zh-CN" sz="2000" b="1">
                <a:latin typeface="宋体" charset="-122"/>
              </a:rPr>
              <a:t>n;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28775" y="2963863"/>
            <a:ext cx="5886450" cy="4000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just" eaLnBrk="0" hangingPunct="0"/>
            <a:r>
              <a:rPr lang="en-US" altLang="zh-CN" sz="2000" b="1">
                <a:solidFill>
                  <a:srgbClr val="FF0066"/>
                </a:solidFill>
                <a:latin typeface="宋体" charset="-122"/>
              </a:rPr>
              <a:t>wire[n-1:0]</a:t>
            </a:r>
            <a:r>
              <a:rPr lang="en-US" altLang="zh-CN" sz="2000" b="1">
                <a:latin typeface="宋体" charset="-122"/>
              </a:rPr>
              <a:t> </a:t>
            </a:r>
            <a:r>
              <a:rPr lang="zh-CN" altLang="en-US" sz="2000" b="1">
                <a:latin typeface="宋体" charset="-122"/>
              </a:rPr>
              <a:t>变量名</a:t>
            </a:r>
            <a:r>
              <a:rPr lang="en-US" altLang="zh-CN" sz="2000" b="1">
                <a:latin typeface="宋体" charset="-122"/>
              </a:rPr>
              <a:t>1,</a:t>
            </a:r>
            <a:r>
              <a:rPr lang="zh-CN" altLang="en-US" sz="2000" b="1">
                <a:latin typeface="宋体" charset="-122"/>
              </a:rPr>
              <a:t>变量名</a:t>
            </a:r>
            <a:r>
              <a:rPr lang="en-US" altLang="zh-CN" sz="2000" b="1">
                <a:latin typeface="宋体" charset="-122"/>
              </a:rPr>
              <a:t>2, </a:t>
            </a:r>
            <a:r>
              <a:rPr lang="en-US" altLang="zh-CN" sz="2000" b="1">
                <a:latin typeface="Times New Roman" charset="0"/>
              </a:rPr>
              <a:t>……</a:t>
            </a:r>
            <a:r>
              <a:rPr lang="en-US" altLang="zh-CN" sz="2000" b="1">
                <a:latin typeface="宋体" charset="-122"/>
              </a:rPr>
              <a:t>,</a:t>
            </a:r>
            <a:r>
              <a:rPr lang="zh-CN" altLang="en-US" sz="2000" b="1">
                <a:latin typeface="宋体" charset="-122"/>
              </a:rPr>
              <a:t>变量名</a:t>
            </a:r>
            <a:r>
              <a:rPr lang="en-US" altLang="zh-CN" sz="2000" b="1">
                <a:latin typeface="宋体" charset="-122"/>
              </a:rPr>
              <a:t>m;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443163" y="3681413"/>
            <a:ext cx="1371600" cy="685800"/>
          </a:xfrm>
          <a:prstGeom prst="wedgeRoundRectCallout">
            <a:avLst>
              <a:gd name="adj1" fmla="val -46991"/>
              <a:gd name="adj2" fmla="val -80093"/>
              <a:gd name="adj3" fmla="val 16667"/>
            </a:avLst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</p:spPr>
        <p:txBody>
          <a:bodyPr anchor="b"/>
          <a:lstStyle/>
          <a:p>
            <a:r>
              <a:rPr kumimoji="1" lang="zh-CN" altLang="en-US" sz="2000">
                <a:latin typeface="Lucida Sans Unicode" pitchFamily="34" charset="0"/>
                <a:ea typeface="黑体" pitchFamily="2" charset="-122"/>
              </a:rPr>
              <a:t>位宽为</a:t>
            </a:r>
            <a:r>
              <a:rPr kumimoji="1" lang="en-US" altLang="zh-CN" sz="2000">
                <a:solidFill>
                  <a:srgbClr val="FF0066"/>
                </a:solidFill>
                <a:latin typeface="Lucida Sans Unicode" pitchFamily="34" charset="0"/>
                <a:ea typeface="黑体" pitchFamily="2" charset="-122"/>
              </a:rPr>
              <a:t>n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71513" y="2447925"/>
            <a:ext cx="819150" cy="446088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kumimoji="1" lang="zh-CN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  <a:t>格式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71500" y="4525963"/>
            <a:ext cx="7199313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Lucida Sans Unicode" pitchFamily="34" charset="0"/>
                <a:ea typeface="黑体" pitchFamily="2" charset="-122"/>
              </a:rPr>
              <a:t>例：</a:t>
            </a:r>
            <a:r>
              <a:rPr lang="en-US" altLang="zh-CN" sz="2400">
                <a:latin typeface="Lucida Sans Unicode" pitchFamily="34" charset="0"/>
                <a:ea typeface="黑体" pitchFamily="2" charset="-122"/>
              </a:rPr>
              <a:t>wire         a;  //</a:t>
            </a:r>
            <a:r>
              <a:rPr lang="zh-CN" altLang="en-US" sz="2400">
                <a:latin typeface="Lucida Sans Unicode" pitchFamily="34" charset="0"/>
                <a:ea typeface="黑体" pitchFamily="2" charset="-122"/>
              </a:rPr>
              <a:t>声明</a:t>
            </a:r>
            <a:r>
              <a:rPr lang="en-US" altLang="zh-CN" sz="2400">
                <a:latin typeface="Lucida Sans Unicode" pitchFamily="34" charset="0"/>
                <a:ea typeface="黑体" pitchFamily="2" charset="-122"/>
              </a:rPr>
              <a:t>wire</a:t>
            </a:r>
            <a:r>
              <a:rPr lang="zh-CN" altLang="en-US" sz="2400">
                <a:latin typeface="Lucida Sans Unicode" pitchFamily="34" charset="0"/>
                <a:ea typeface="黑体" pitchFamily="2" charset="-122"/>
              </a:rPr>
              <a:t>型变量</a:t>
            </a:r>
            <a:r>
              <a:rPr lang="en-US" altLang="zh-CN" sz="2400">
                <a:latin typeface="Lucida Sans Unicode" pitchFamily="34" charset="0"/>
                <a:ea typeface="黑体" pitchFamily="2" charset="-122"/>
              </a:rPr>
              <a:t>a,</a:t>
            </a:r>
            <a:r>
              <a:rPr lang="zh-CN" altLang="en-US" sz="2400">
                <a:latin typeface="Lucida Sans Unicode" pitchFamily="34" charset="0"/>
                <a:ea typeface="黑体" pitchFamily="2" charset="-122"/>
              </a:rPr>
              <a:t>数据宽度</a:t>
            </a:r>
            <a:r>
              <a:rPr lang="en-US" altLang="zh-CN" sz="2400">
                <a:latin typeface="Lucida Sans Unicode" pitchFamily="34" charset="0"/>
                <a:ea typeface="黑体" pitchFamily="2" charset="-122"/>
              </a:rPr>
              <a:t>1     </a:t>
            </a:r>
          </a:p>
          <a:p>
            <a:r>
              <a:rPr lang="en-US" altLang="zh-CN" sz="2400">
                <a:latin typeface="Lucida Sans Unicode" pitchFamily="34" charset="0"/>
                <a:ea typeface="黑体" pitchFamily="2" charset="-122"/>
              </a:rPr>
              <a:t>       wire[7:0] b;  //</a:t>
            </a:r>
            <a:r>
              <a:rPr lang="zh-CN" altLang="en-US" sz="2400">
                <a:latin typeface="Lucida Sans Unicode" pitchFamily="34" charset="0"/>
                <a:ea typeface="黑体" pitchFamily="2" charset="-122"/>
              </a:rPr>
              <a:t>声明</a:t>
            </a:r>
            <a:r>
              <a:rPr lang="en-US" altLang="zh-CN" sz="2400">
                <a:latin typeface="Lucida Sans Unicode" pitchFamily="34" charset="0"/>
                <a:ea typeface="黑体" pitchFamily="2" charset="-122"/>
              </a:rPr>
              <a:t>wire</a:t>
            </a:r>
            <a:r>
              <a:rPr lang="zh-CN" altLang="en-US" sz="2400">
                <a:latin typeface="Lucida Sans Unicode" pitchFamily="34" charset="0"/>
                <a:ea typeface="黑体" pitchFamily="2" charset="-122"/>
              </a:rPr>
              <a:t>型变量</a:t>
            </a:r>
            <a:r>
              <a:rPr lang="en-US" altLang="zh-CN" sz="2400">
                <a:latin typeface="Lucida Sans Unicode" pitchFamily="34" charset="0"/>
                <a:ea typeface="黑体" pitchFamily="2" charset="-122"/>
              </a:rPr>
              <a:t>b,</a:t>
            </a:r>
            <a:r>
              <a:rPr lang="zh-CN" altLang="en-US" sz="2400">
                <a:latin typeface="Lucida Sans Unicode" pitchFamily="34" charset="0"/>
                <a:ea typeface="黑体" pitchFamily="2" charset="-122"/>
              </a:rPr>
              <a:t>数据宽度</a:t>
            </a:r>
            <a:r>
              <a:rPr lang="en-US" altLang="zh-CN" sz="2400">
                <a:latin typeface="Lucida Sans Unicode" pitchFamily="34" charset="0"/>
                <a:ea typeface="黑体" pitchFamily="2" charset="-122"/>
              </a:rPr>
              <a:t>8</a:t>
            </a:r>
            <a:endParaRPr lang="zh-CN" altLang="en-US" sz="2400">
              <a:latin typeface="Lucida Sans Unicode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nimBg="1" autoUpdateAnimBg="0"/>
      <p:bldP spid="6" grpId="0" animBg="1" autoUpdateAnimBg="0"/>
      <p:bldP spid="7" grpId="0" animBg="1" autoUpdateAnimBg="0"/>
      <p:bldP spid="10" grpId="0" animBg="1" autoUpdateAnimBg="0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172200"/>
            <a:ext cx="1905000" cy="457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767FF4E-8974-4CD8-B19E-A8B7A91CFF60}" type="slidenum">
              <a:rPr lang="en-US" altLang="zh-CN" sz="1600" b="1">
                <a:solidFill>
                  <a:srgbClr val="FF0066"/>
                </a:solidFill>
                <a:latin typeface="Tahoma" pitchFamily="34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 sz="1600" b="1">
              <a:solidFill>
                <a:srgbClr val="FF0066"/>
              </a:solidFill>
              <a:latin typeface="Tahoma" pitchFamily="34" charset="0"/>
              <a:ea typeface="宋体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58813" y="333375"/>
            <a:ext cx="7772400" cy="677863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华文楷体" pitchFamily="2" charset="-122"/>
              </a:rPr>
              <a:t>变量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1543050"/>
            <a:ext cx="8066088" cy="142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algn="just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altLang="zh-CN" sz="2700">
                <a:solidFill>
                  <a:srgbClr val="FF0066"/>
                </a:solidFill>
                <a:latin typeface="Times New Roman" charset="0"/>
                <a:ea typeface="黑体" pitchFamily="2" charset="-122"/>
              </a:rPr>
              <a:t>reg</a:t>
            </a:r>
            <a:r>
              <a:rPr lang="zh-CN" altLang="en-US" sz="2700">
                <a:latin typeface="宋体" charset="-122"/>
                <a:ea typeface="黑体" pitchFamily="2" charset="-122"/>
              </a:rPr>
              <a:t>型变量</a:t>
            </a:r>
          </a:p>
          <a:p>
            <a:pPr marL="620713" lvl="1" indent="-228600" algn="just">
              <a:lnSpc>
                <a:spcPct val="120000"/>
              </a:lnSpc>
              <a:buClr>
                <a:schemeClr val="accent1"/>
              </a:buClr>
              <a:buFont typeface="Verdana" pitchFamily="34" charset="0"/>
              <a:buChar char="◦"/>
            </a:pPr>
            <a:r>
              <a:rPr lang="zh-CN" altLang="en-US" sz="2300">
                <a:solidFill>
                  <a:srgbClr val="FF0066"/>
                </a:solidFill>
                <a:latin typeface="华文新魏" pitchFamily="2" charset="-122"/>
                <a:ea typeface="华文新魏" pitchFamily="2" charset="-122"/>
              </a:rPr>
              <a:t>定义</a:t>
            </a:r>
            <a:r>
              <a:rPr lang="en-US" altLang="zh-CN" sz="2300">
                <a:latin typeface="Times New Roman" charset="0"/>
                <a:ea typeface="华文新魏" pitchFamily="2" charset="-122"/>
              </a:rPr>
              <a:t>——</a:t>
            </a:r>
            <a:r>
              <a:rPr lang="zh-CN" altLang="en-US" sz="2300">
                <a:latin typeface="华文新魏" pitchFamily="2" charset="-122"/>
                <a:ea typeface="华文新魏" pitchFamily="2" charset="-122"/>
              </a:rPr>
              <a:t>在过程块中被赋值的信号</a:t>
            </a:r>
            <a:r>
              <a:rPr lang="zh-CN" altLang="en-US" sz="2300">
                <a:latin typeface="宋体" charset="-122"/>
                <a:ea typeface="黑体" pitchFamily="2" charset="-122"/>
              </a:rPr>
              <a:t>，</a:t>
            </a:r>
            <a:r>
              <a:rPr lang="zh-CN" altLang="en-US" sz="2200">
                <a:solidFill>
                  <a:srgbClr val="FF33CC"/>
                </a:solidFill>
                <a:latin typeface="Times New Roman" charset="0"/>
                <a:ea typeface="黑体" pitchFamily="2" charset="-122"/>
              </a:rPr>
              <a:t>往往</a:t>
            </a:r>
            <a:r>
              <a:rPr lang="zh-CN" altLang="en-US" sz="2200">
                <a:latin typeface="宋体" charset="-122"/>
                <a:ea typeface="黑体" pitchFamily="2" charset="-122"/>
              </a:rPr>
              <a:t>代表触发器，但</a:t>
            </a:r>
            <a:r>
              <a:rPr lang="zh-CN" altLang="en-US" sz="2200">
                <a:solidFill>
                  <a:srgbClr val="FF33CC"/>
                </a:solidFill>
                <a:latin typeface="Times New Roman" charset="0"/>
                <a:ea typeface="黑体" pitchFamily="2" charset="-122"/>
              </a:rPr>
              <a:t>不一定</a:t>
            </a:r>
            <a:r>
              <a:rPr lang="zh-CN" altLang="en-US" sz="2200">
                <a:latin typeface="宋体" charset="-122"/>
                <a:ea typeface="黑体" pitchFamily="2" charset="-122"/>
              </a:rPr>
              <a:t>就是触发器（也可以是组合逻辑信号）！</a:t>
            </a:r>
            <a:endParaRPr lang="zh-CN" altLang="en-US" sz="2300">
              <a:solidFill>
                <a:srgbClr val="FF0000"/>
              </a:solidFill>
              <a:latin typeface="宋体" charset="-122"/>
              <a:ea typeface="黑体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44713" y="3060700"/>
            <a:ext cx="4800600" cy="3968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just" eaLnBrk="0" hangingPunct="0"/>
            <a:r>
              <a:rPr lang="en-US" altLang="zh-CN" sz="2000" b="1">
                <a:solidFill>
                  <a:srgbClr val="FF0066"/>
                </a:solidFill>
                <a:latin typeface="宋体" charset="-122"/>
              </a:rPr>
              <a:t>reg</a:t>
            </a:r>
            <a:r>
              <a:rPr lang="en-US" altLang="zh-CN" sz="2000" b="1">
                <a:latin typeface="宋体" charset="-122"/>
              </a:rPr>
              <a:t> </a:t>
            </a:r>
            <a:r>
              <a:rPr lang="zh-CN" altLang="en-US" sz="2000" b="1">
                <a:latin typeface="宋体" charset="-122"/>
              </a:rPr>
              <a:t>数据名</a:t>
            </a:r>
            <a:r>
              <a:rPr lang="en-US" altLang="zh-CN" sz="2000" b="1">
                <a:latin typeface="宋体" charset="-122"/>
              </a:rPr>
              <a:t>1,</a:t>
            </a:r>
            <a:r>
              <a:rPr lang="zh-CN" altLang="en-US" sz="2000" b="1">
                <a:latin typeface="宋体" charset="-122"/>
              </a:rPr>
              <a:t>数据名</a:t>
            </a:r>
            <a:r>
              <a:rPr lang="en-US" altLang="zh-CN" sz="2000" b="1">
                <a:latin typeface="宋体" charset="-122"/>
              </a:rPr>
              <a:t>2, </a:t>
            </a:r>
            <a:r>
              <a:rPr lang="en-US" altLang="zh-CN" sz="2000" b="1">
                <a:latin typeface="Times New Roman" charset="0"/>
              </a:rPr>
              <a:t>……</a:t>
            </a:r>
            <a:r>
              <a:rPr lang="en-US" altLang="zh-CN" sz="2000" b="1">
                <a:latin typeface="宋体" charset="-122"/>
              </a:rPr>
              <a:t>,</a:t>
            </a:r>
            <a:r>
              <a:rPr lang="zh-CN" altLang="en-US" sz="2000" b="1">
                <a:latin typeface="宋体" charset="-122"/>
              </a:rPr>
              <a:t>数据名</a:t>
            </a:r>
            <a:r>
              <a:rPr lang="en-US" altLang="zh-CN" sz="2000" b="1">
                <a:latin typeface="宋体" charset="-122"/>
              </a:rPr>
              <a:t>n;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71675" y="3678238"/>
            <a:ext cx="5715000" cy="4000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just" eaLnBrk="0" hangingPunct="0"/>
            <a:r>
              <a:rPr lang="en-US" altLang="zh-CN" sz="2000" b="1">
                <a:solidFill>
                  <a:srgbClr val="FF0066"/>
                </a:solidFill>
                <a:latin typeface="宋体" charset="-122"/>
              </a:rPr>
              <a:t>reg[n-1:0]</a:t>
            </a:r>
            <a:r>
              <a:rPr lang="en-US" altLang="zh-CN" sz="2000" b="1">
                <a:latin typeface="宋体" charset="-122"/>
              </a:rPr>
              <a:t> </a:t>
            </a:r>
            <a:r>
              <a:rPr lang="zh-CN" altLang="en-US" sz="2000" b="1">
                <a:latin typeface="宋体" charset="-122"/>
              </a:rPr>
              <a:t>数据名</a:t>
            </a:r>
            <a:r>
              <a:rPr lang="en-US" altLang="zh-CN" sz="2000" b="1">
                <a:latin typeface="宋体" charset="-122"/>
              </a:rPr>
              <a:t>1,</a:t>
            </a:r>
            <a:r>
              <a:rPr lang="zh-CN" altLang="en-US" sz="2000" b="1">
                <a:latin typeface="宋体" charset="-122"/>
              </a:rPr>
              <a:t>数据名</a:t>
            </a:r>
            <a:r>
              <a:rPr lang="en-US" altLang="zh-CN" sz="2000" b="1">
                <a:latin typeface="宋体" charset="-122"/>
              </a:rPr>
              <a:t>2, </a:t>
            </a:r>
            <a:r>
              <a:rPr lang="en-US" altLang="zh-CN" sz="2000" b="1">
                <a:latin typeface="Times New Roman" charset="0"/>
              </a:rPr>
              <a:t>……</a:t>
            </a:r>
            <a:r>
              <a:rPr lang="en-US" altLang="zh-CN" sz="2000" b="1">
                <a:latin typeface="宋体" charset="-122"/>
              </a:rPr>
              <a:t>,</a:t>
            </a:r>
            <a:r>
              <a:rPr lang="zh-CN" altLang="en-US" sz="2000" b="1">
                <a:latin typeface="宋体" charset="-122"/>
              </a:rPr>
              <a:t>数据名</a:t>
            </a:r>
            <a:r>
              <a:rPr lang="en-US" altLang="zh-CN" sz="2000" b="1">
                <a:latin typeface="宋体" charset="-122"/>
              </a:rPr>
              <a:t>m;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2638425" y="4291013"/>
            <a:ext cx="1371600" cy="685800"/>
          </a:xfrm>
          <a:prstGeom prst="wedgeRoundRectCallout">
            <a:avLst>
              <a:gd name="adj1" fmla="val -46991"/>
              <a:gd name="adj2" fmla="val -80093"/>
              <a:gd name="adj3" fmla="val 16667"/>
            </a:avLst>
          </a:prstGeom>
          <a:solidFill>
            <a:srgbClr val="FFCC99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7A5C"/>
            </a:prstShdw>
          </a:effectLst>
        </p:spPr>
        <p:txBody>
          <a:bodyPr anchor="b"/>
          <a:lstStyle/>
          <a:p>
            <a:r>
              <a:rPr kumimoji="1" lang="zh-CN" altLang="en-US" sz="2000">
                <a:latin typeface="Lucida Sans Unicode" pitchFamily="34" charset="0"/>
                <a:ea typeface="黑体" pitchFamily="2" charset="-122"/>
              </a:rPr>
              <a:t>每个变量位宽为</a:t>
            </a:r>
            <a:r>
              <a:rPr kumimoji="1" lang="en-US" altLang="zh-CN" sz="2000">
                <a:solidFill>
                  <a:srgbClr val="FF0066"/>
                </a:solidFill>
                <a:latin typeface="Lucida Sans Unicode" pitchFamily="34" charset="0"/>
                <a:ea typeface="黑体" pitchFamily="2" charset="-122"/>
              </a:rPr>
              <a:t>n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819775" y="4291013"/>
            <a:ext cx="1676400" cy="685800"/>
          </a:xfrm>
          <a:prstGeom prst="wedgeRoundRectCallout">
            <a:avLst>
              <a:gd name="adj1" fmla="val -47537"/>
              <a:gd name="adj2" fmla="val -80093"/>
              <a:gd name="adj3" fmla="val 16667"/>
            </a:avLst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7A7A"/>
            </a:prstShdw>
          </a:effectLst>
        </p:spPr>
        <p:txBody>
          <a:bodyPr anchor="b"/>
          <a:lstStyle/>
          <a:p>
            <a:r>
              <a:rPr kumimoji="1" lang="zh-CN" altLang="en-US" sz="2000">
                <a:latin typeface="Lucida Sans Unicode" pitchFamily="34" charset="0"/>
                <a:ea typeface="黑体" pitchFamily="2" charset="-122"/>
              </a:rPr>
              <a:t>共声明了</a:t>
            </a:r>
            <a:r>
              <a:rPr kumimoji="1" lang="en-US" altLang="zh-CN" sz="2000">
                <a:solidFill>
                  <a:srgbClr val="FF0066"/>
                </a:solidFill>
                <a:latin typeface="Lucida Sans Unicode" pitchFamily="34" charset="0"/>
                <a:ea typeface="黑体" pitchFamily="2" charset="-122"/>
              </a:rPr>
              <a:t>m</a:t>
            </a:r>
            <a:r>
              <a:rPr kumimoji="1" lang="zh-CN" altLang="en-US" sz="2000">
                <a:latin typeface="Lucida Sans Unicode" pitchFamily="34" charset="0"/>
                <a:ea typeface="黑体" pitchFamily="2" charset="-122"/>
              </a:rPr>
              <a:t>个</a:t>
            </a:r>
            <a:r>
              <a:rPr kumimoji="1" lang="en-US" altLang="zh-CN" sz="2000">
                <a:latin typeface="Lucida Sans Unicode" pitchFamily="34" charset="0"/>
                <a:ea typeface="黑体" pitchFamily="2" charset="-122"/>
              </a:rPr>
              <a:t>reg</a:t>
            </a:r>
            <a:r>
              <a:rPr kumimoji="1" lang="zh-CN" altLang="en-US" sz="2000">
                <a:latin typeface="Lucida Sans Unicode" pitchFamily="34" charset="0"/>
                <a:ea typeface="黑体" pitchFamily="2" charset="-122"/>
              </a:rPr>
              <a:t>型变量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133475" y="3032125"/>
            <a:ext cx="819150" cy="446088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kumimoji="1" lang="zh-CN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  <a:t>格式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38188" y="5157788"/>
            <a:ext cx="7199312" cy="83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Lucida Sans Unicode" pitchFamily="34" charset="0"/>
                <a:ea typeface="黑体" pitchFamily="2" charset="-122"/>
              </a:rPr>
              <a:t>例：</a:t>
            </a:r>
            <a:r>
              <a:rPr lang="en-US" altLang="zh-CN" sz="2400">
                <a:latin typeface="Lucida Sans Unicode" pitchFamily="34" charset="0"/>
                <a:ea typeface="黑体" pitchFamily="2" charset="-122"/>
              </a:rPr>
              <a:t>reg         a;  //</a:t>
            </a:r>
            <a:r>
              <a:rPr lang="zh-CN" altLang="en-US" sz="2400">
                <a:latin typeface="Lucida Sans Unicode" pitchFamily="34" charset="0"/>
                <a:ea typeface="黑体" pitchFamily="2" charset="-122"/>
              </a:rPr>
              <a:t>声明</a:t>
            </a:r>
            <a:r>
              <a:rPr lang="en-US" altLang="zh-CN" sz="2400">
                <a:latin typeface="Lucida Sans Unicode" pitchFamily="34" charset="0"/>
                <a:ea typeface="黑体" pitchFamily="2" charset="-122"/>
              </a:rPr>
              <a:t>reg</a:t>
            </a:r>
            <a:r>
              <a:rPr lang="zh-CN" altLang="en-US" sz="2400">
                <a:latin typeface="Lucida Sans Unicode" pitchFamily="34" charset="0"/>
                <a:ea typeface="黑体" pitchFamily="2" charset="-122"/>
              </a:rPr>
              <a:t>型变量</a:t>
            </a:r>
            <a:r>
              <a:rPr lang="en-US" altLang="zh-CN" sz="2400">
                <a:latin typeface="Lucida Sans Unicode" pitchFamily="34" charset="0"/>
                <a:ea typeface="黑体" pitchFamily="2" charset="-122"/>
              </a:rPr>
              <a:t>a,</a:t>
            </a:r>
            <a:r>
              <a:rPr lang="zh-CN" altLang="en-US" sz="2400">
                <a:latin typeface="Lucida Sans Unicode" pitchFamily="34" charset="0"/>
                <a:ea typeface="黑体" pitchFamily="2" charset="-122"/>
              </a:rPr>
              <a:t>数据位宽</a:t>
            </a:r>
            <a:r>
              <a:rPr lang="en-US" altLang="zh-CN" sz="2400">
                <a:latin typeface="Lucida Sans Unicode" pitchFamily="34" charset="0"/>
                <a:ea typeface="黑体" pitchFamily="2" charset="-122"/>
              </a:rPr>
              <a:t>1     </a:t>
            </a:r>
          </a:p>
          <a:p>
            <a:r>
              <a:rPr lang="en-US" altLang="zh-CN" sz="2400">
                <a:latin typeface="Lucida Sans Unicode" pitchFamily="34" charset="0"/>
                <a:ea typeface="黑体" pitchFamily="2" charset="-122"/>
              </a:rPr>
              <a:t>       reg[7:0] b;  //</a:t>
            </a:r>
            <a:r>
              <a:rPr lang="zh-CN" altLang="en-US" sz="2400">
                <a:latin typeface="Lucida Sans Unicode" pitchFamily="34" charset="0"/>
                <a:ea typeface="黑体" pitchFamily="2" charset="-122"/>
              </a:rPr>
              <a:t>声明</a:t>
            </a:r>
            <a:r>
              <a:rPr lang="en-US" altLang="zh-CN" sz="2400">
                <a:latin typeface="Lucida Sans Unicode" pitchFamily="34" charset="0"/>
                <a:ea typeface="黑体" pitchFamily="2" charset="-122"/>
              </a:rPr>
              <a:t>reg</a:t>
            </a:r>
            <a:r>
              <a:rPr lang="zh-CN" altLang="en-US" sz="2400">
                <a:latin typeface="Lucida Sans Unicode" pitchFamily="34" charset="0"/>
                <a:ea typeface="黑体" pitchFamily="2" charset="-122"/>
              </a:rPr>
              <a:t>型变量</a:t>
            </a:r>
            <a:r>
              <a:rPr lang="en-US" altLang="zh-CN" sz="2400">
                <a:latin typeface="Lucida Sans Unicode" pitchFamily="34" charset="0"/>
                <a:ea typeface="黑体" pitchFamily="2" charset="-122"/>
              </a:rPr>
              <a:t>b,</a:t>
            </a:r>
            <a:r>
              <a:rPr lang="zh-CN" altLang="en-US" sz="2400">
                <a:latin typeface="Lucida Sans Unicode" pitchFamily="34" charset="0"/>
                <a:ea typeface="黑体" pitchFamily="2" charset="-122"/>
              </a:rPr>
              <a:t>数据位宽</a:t>
            </a:r>
            <a:r>
              <a:rPr lang="en-US" altLang="zh-CN" sz="2400">
                <a:latin typeface="Lucida Sans Unicode" pitchFamily="34" charset="0"/>
                <a:ea typeface="黑体" pitchFamily="2" charset="-122"/>
              </a:rPr>
              <a:t>8</a:t>
            </a:r>
            <a:endParaRPr lang="zh-CN" altLang="en-US" sz="2400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9" name="流程图: 过程 8"/>
          <p:cNvSpPr/>
          <p:nvPr/>
        </p:nvSpPr>
        <p:spPr>
          <a:xfrm>
            <a:off x="3306763" y="333375"/>
            <a:ext cx="5064125" cy="1655763"/>
          </a:xfrm>
          <a:prstGeom prst="flowChart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 err="1"/>
              <a:t>reg</a:t>
            </a:r>
            <a:r>
              <a:rPr lang="en-US" altLang="zh-CN" sz="2800" dirty="0"/>
              <a:t> </a:t>
            </a:r>
            <a:r>
              <a:rPr lang="zh-CN" altLang="en-US" sz="2800" dirty="0"/>
              <a:t>型变量具有记忆功能</a:t>
            </a:r>
            <a:endParaRPr lang="en-US" altLang="zh-CN" sz="28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/>
              <a:t>wire</a:t>
            </a:r>
            <a:r>
              <a:rPr lang="zh-CN" altLang="en-US" sz="2800" dirty="0"/>
              <a:t>型没有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11" grpId="0" animBg="1" autoUpdateAnimBg="0"/>
      <p:bldP spid="12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172200"/>
            <a:ext cx="1905000" cy="457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AE58951-F29E-49E1-8869-B550CCEB0D58}" type="slidenum">
              <a:rPr lang="en-US" altLang="zh-CN" sz="1600" b="1">
                <a:solidFill>
                  <a:srgbClr val="FF0066"/>
                </a:solidFill>
                <a:latin typeface="Tahoma" pitchFamily="34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 sz="1600" b="1">
              <a:solidFill>
                <a:srgbClr val="FF0066"/>
              </a:solidFill>
              <a:latin typeface="Tahoma" pitchFamily="34" charset="0"/>
              <a:ea typeface="宋体" charset="-122"/>
            </a:endParaRPr>
          </a:p>
        </p:txBody>
      </p:sp>
      <p:sp>
        <p:nvSpPr>
          <p:cNvPr id="3" name="Rectangle 2050"/>
          <p:cNvSpPr txBox="1">
            <a:spLocks noChangeArrowheads="1"/>
          </p:cNvSpPr>
          <p:nvPr/>
        </p:nvSpPr>
        <p:spPr>
          <a:xfrm>
            <a:off x="685800" y="84138"/>
            <a:ext cx="7772400" cy="677862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latin typeface="华文楷体" pitchFamily="2" charset="-122"/>
              </a:rPr>
              <a:t>变量</a:t>
            </a:r>
          </a:p>
        </p:txBody>
      </p:sp>
      <p:sp>
        <p:nvSpPr>
          <p:cNvPr id="4" name="Rectangle 2051"/>
          <p:cNvSpPr txBox="1">
            <a:spLocks noChangeArrowheads="1"/>
          </p:cNvSpPr>
          <p:nvPr/>
        </p:nvSpPr>
        <p:spPr>
          <a:xfrm>
            <a:off x="231775" y="1535113"/>
            <a:ext cx="8915400" cy="2133600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just" fontAlgn="auto">
              <a:lnSpc>
                <a:spcPct val="110000"/>
              </a:lnSpc>
              <a:spcBef>
                <a:spcPct val="0"/>
              </a:spcBef>
              <a:buFont typeface="Wingdings 3"/>
              <a:buNone/>
              <a:defRPr/>
            </a:pPr>
            <a:r>
              <a:rPr lang="zh-CN" altLang="en-US" dirty="0" smtClean="0">
                <a:solidFill>
                  <a:srgbClr val="FF0066"/>
                </a:solidFill>
                <a:latin typeface="+mn-ea"/>
              </a:rPr>
              <a:t>定义</a:t>
            </a:r>
            <a:r>
              <a:rPr lang="en-US" altLang="zh-CN" dirty="0" smtClean="0">
                <a:latin typeface="+mn-ea"/>
              </a:rPr>
              <a:t>——</a:t>
            </a:r>
            <a:r>
              <a:rPr lang="zh-CN" altLang="en-US" dirty="0" smtClean="0">
                <a:latin typeface="+mn-ea"/>
              </a:rPr>
              <a:t>由若干个相同宽度的</a:t>
            </a:r>
            <a:r>
              <a:rPr lang="en-US" altLang="zh-CN" dirty="0" err="1" smtClean="0">
                <a:latin typeface="+mn-ea"/>
              </a:rPr>
              <a:t>reg</a:t>
            </a:r>
            <a:r>
              <a:rPr lang="zh-CN" altLang="en-US" dirty="0" smtClean="0">
                <a:latin typeface="+mn-ea"/>
              </a:rPr>
              <a:t>型向量构成的数组。</a:t>
            </a:r>
          </a:p>
          <a:p>
            <a:pPr algn="just" fontAlgn="auto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zh-CN" dirty="0" smtClean="0">
                <a:latin typeface="+mn-ea"/>
              </a:rPr>
              <a:t>Verilog HDL</a:t>
            </a:r>
            <a:r>
              <a:rPr lang="zh-CN" altLang="en-US" dirty="0" smtClean="0">
                <a:latin typeface="+mn-ea"/>
              </a:rPr>
              <a:t>通过</a:t>
            </a:r>
            <a:r>
              <a:rPr lang="en-US" altLang="zh-CN" dirty="0" err="1" smtClean="0">
                <a:latin typeface="+mn-ea"/>
              </a:rPr>
              <a:t>reg</a:t>
            </a:r>
            <a:r>
              <a:rPr lang="zh-CN" altLang="en-US" dirty="0" smtClean="0">
                <a:latin typeface="+mn-ea"/>
              </a:rPr>
              <a:t>型变量建立数组来对</a:t>
            </a:r>
            <a:r>
              <a:rPr lang="zh-CN" altLang="en-US" dirty="0" smtClean="0">
                <a:solidFill>
                  <a:srgbClr val="FF33CC"/>
                </a:solidFill>
                <a:latin typeface="+mn-ea"/>
              </a:rPr>
              <a:t>存储器</a:t>
            </a:r>
            <a:r>
              <a:rPr lang="zh-CN" altLang="en-US" dirty="0" smtClean="0">
                <a:latin typeface="+mn-ea"/>
              </a:rPr>
              <a:t>建模。</a:t>
            </a:r>
          </a:p>
          <a:p>
            <a:pPr algn="just" fontAlgn="auto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zh-CN" dirty="0" smtClean="0">
                <a:latin typeface="+mn-ea"/>
              </a:rPr>
              <a:t>memory</a:t>
            </a:r>
            <a:r>
              <a:rPr lang="zh-CN" altLang="en-US" dirty="0" smtClean="0">
                <a:latin typeface="+mn-ea"/>
              </a:rPr>
              <a:t>型变量可描述</a:t>
            </a:r>
            <a:r>
              <a:rPr lang="en-US" altLang="zh-CN" dirty="0" smtClean="0">
                <a:latin typeface="+mn-ea"/>
              </a:rPr>
              <a:t>RAM</a:t>
            </a:r>
            <a:r>
              <a:rPr lang="zh-CN" altLang="en-US" dirty="0" smtClean="0">
                <a:latin typeface="+mn-ea"/>
              </a:rPr>
              <a:t>、</a:t>
            </a:r>
            <a:r>
              <a:rPr lang="en-US" altLang="zh-CN" dirty="0" smtClean="0">
                <a:latin typeface="+mn-ea"/>
              </a:rPr>
              <a:t>ROM</a:t>
            </a:r>
            <a:r>
              <a:rPr lang="zh-CN" altLang="en-US" dirty="0" smtClean="0">
                <a:latin typeface="+mn-ea"/>
              </a:rPr>
              <a:t>和</a:t>
            </a:r>
            <a:r>
              <a:rPr lang="en-US" altLang="zh-CN" dirty="0" err="1" smtClean="0">
                <a:latin typeface="+mn-ea"/>
              </a:rPr>
              <a:t>reg</a:t>
            </a:r>
            <a:r>
              <a:rPr lang="zh-CN" altLang="en-US" dirty="0" smtClean="0">
                <a:latin typeface="+mn-ea"/>
              </a:rPr>
              <a:t>堆。</a:t>
            </a:r>
          </a:p>
        </p:txBody>
      </p:sp>
      <p:sp>
        <p:nvSpPr>
          <p:cNvPr id="5" name="Text Box 2052"/>
          <p:cNvSpPr txBox="1">
            <a:spLocks noChangeArrowheads="1"/>
          </p:cNvSpPr>
          <p:nvPr/>
        </p:nvSpPr>
        <p:spPr bwMode="auto">
          <a:xfrm>
            <a:off x="973138" y="3571875"/>
            <a:ext cx="3722687" cy="388938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just" eaLnBrk="0" hangingPunct="0">
              <a:lnSpc>
                <a:spcPct val="110000"/>
              </a:lnSpc>
            </a:pPr>
            <a:r>
              <a:rPr lang="en-US" altLang="zh-CN" sz="2000" b="1">
                <a:solidFill>
                  <a:srgbClr val="FF0066"/>
                </a:solidFill>
                <a:latin typeface="宋体" charset="-122"/>
              </a:rPr>
              <a:t>reg[n-1:0]</a:t>
            </a:r>
            <a:r>
              <a:rPr lang="en-US" altLang="zh-CN" sz="2000" b="1">
                <a:latin typeface="宋体" charset="-122"/>
              </a:rPr>
              <a:t> </a:t>
            </a:r>
            <a:r>
              <a:rPr lang="zh-CN" altLang="en-US" sz="2000" b="1">
                <a:latin typeface="宋体" charset="-122"/>
              </a:rPr>
              <a:t>存储器名</a:t>
            </a:r>
            <a:r>
              <a:rPr lang="en-US" altLang="zh-CN" sz="2000" b="1">
                <a:solidFill>
                  <a:srgbClr val="FF0066"/>
                </a:solidFill>
                <a:latin typeface="宋体" charset="-122"/>
              </a:rPr>
              <a:t>[m-1:0]</a:t>
            </a:r>
            <a:r>
              <a:rPr lang="en-US" altLang="zh-CN" sz="2000" b="1">
                <a:latin typeface="宋体" charset="-122"/>
              </a:rPr>
              <a:t>;</a:t>
            </a:r>
          </a:p>
        </p:txBody>
      </p:sp>
      <p:sp>
        <p:nvSpPr>
          <p:cNvPr id="6" name="AutoShape 2053"/>
          <p:cNvSpPr>
            <a:spLocks noChangeArrowheads="1"/>
          </p:cNvSpPr>
          <p:nvPr/>
        </p:nvSpPr>
        <p:spPr bwMode="auto">
          <a:xfrm>
            <a:off x="1952625" y="4197350"/>
            <a:ext cx="1676400" cy="685800"/>
          </a:xfrm>
          <a:prstGeom prst="wedgeRoundRectCallout">
            <a:avLst>
              <a:gd name="adj1" fmla="val -47537"/>
              <a:gd name="adj2" fmla="val -80093"/>
              <a:gd name="adj3" fmla="val 16667"/>
            </a:avLst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7A99"/>
            </a:prstShdw>
          </a:effectLst>
        </p:spPr>
        <p:txBody>
          <a:bodyPr anchor="b"/>
          <a:lstStyle/>
          <a:p>
            <a:r>
              <a:rPr kumimoji="1" lang="zh-CN" altLang="en-US" sz="2000">
                <a:latin typeface="Lucida Sans Unicode" pitchFamily="34" charset="0"/>
                <a:ea typeface="黑体" pitchFamily="2" charset="-122"/>
              </a:rPr>
              <a:t>每个存储单元位宽为</a:t>
            </a:r>
            <a:r>
              <a:rPr kumimoji="1" lang="en-US" altLang="zh-CN" sz="2000">
                <a:solidFill>
                  <a:srgbClr val="FF0066"/>
                </a:solidFill>
                <a:latin typeface="Times New Roman" charset="0"/>
                <a:ea typeface="黑体" pitchFamily="2" charset="-122"/>
              </a:rPr>
              <a:t>n</a:t>
            </a:r>
          </a:p>
        </p:txBody>
      </p:sp>
      <p:sp>
        <p:nvSpPr>
          <p:cNvPr id="7" name="AutoShape 2054"/>
          <p:cNvSpPr>
            <a:spLocks noChangeArrowheads="1"/>
          </p:cNvSpPr>
          <p:nvPr/>
        </p:nvSpPr>
        <p:spPr bwMode="auto">
          <a:xfrm>
            <a:off x="3857625" y="4197350"/>
            <a:ext cx="1676400" cy="685800"/>
          </a:xfrm>
          <a:prstGeom prst="wedgeRoundRectCallout">
            <a:avLst>
              <a:gd name="adj1" fmla="val -47537"/>
              <a:gd name="adj2" fmla="val -80093"/>
              <a:gd name="adj3" fmla="val 16667"/>
            </a:avLst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997A99"/>
            </a:prstShdw>
          </a:effectLst>
        </p:spPr>
        <p:txBody>
          <a:bodyPr anchor="b"/>
          <a:lstStyle/>
          <a:p>
            <a:r>
              <a:rPr kumimoji="1" lang="zh-CN" altLang="en-US" sz="2000">
                <a:latin typeface="Lucida Sans Unicode" pitchFamily="34" charset="0"/>
                <a:ea typeface="黑体" pitchFamily="2" charset="-122"/>
              </a:rPr>
              <a:t>共有</a:t>
            </a:r>
            <a:r>
              <a:rPr kumimoji="1" lang="en-US" altLang="zh-CN" sz="2000">
                <a:solidFill>
                  <a:srgbClr val="FF0066"/>
                </a:solidFill>
                <a:latin typeface="Times New Roman" charset="0"/>
                <a:ea typeface="黑体" pitchFamily="2" charset="-122"/>
              </a:rPr>
              <a:t>m</a:t>
            </a:r>
            <a:r>
              <a:rPr kumimoji="1" lang="zh-CN" altLang="en-US" sz="2000">
                <a:latin typeface="Lucida Sans Unicode" pitchFamily="34" charset="0"/>
                <a:ea typeface="黑体" pitchFamily="2" charset="-122"/>
              </a:rPr>
              <a:t>个存储单元</a:t>
            </a:r>
          </a:p>
        </p:txBody>
      </p:sp>
      <p:sp>
        <p:nvSpPr>
          <p:cNvPr id="8" name="Text Box 2057"/>
          <p:cNvSpPr txBox="1">
            <a:spLocks noChangeArrowheads="1"/>
          </p:cNvSpPr>
          <p:nvPr/>
        </p:nvSpPr>
        <p:spPr bwMode="auto">
          <a:xfrm>
            <a:off x="239713" y="989013"/>
            <a:ext cx="4908550" cy="46355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33CC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33CC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33CC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33CC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33CC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33CC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33CC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33CC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33CC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fontAlgn="auto" hangingPunct="1">
              <a:lnSpc>
                <a:spcPct val="85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2800" dirty="0" smtClean="0">
                <a:solidFill>
                  <a:srgbClr val="FF0000"/>
                </a:solidFill>
                <a:latin typeface="+mn-ea"/>
                <a:ea typeface="+mn-ea"/>
              </a:rPr>
              <a:t>memory</a:t>
            </a:r>
            <a:r>
              <a:rPr kumimoji="1"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型变量</a:t>
            </a:r>
            <a:r>
              <a:rPr kumimoji="1" lang="en-US" altLang="zh-CN" sz="2800" dirty="0" smtClean="0">
                <a:solidFill>
                  <a:srgbClr val="990000"/>
                </a:solidFill>
                <a:latin typeface="+mn-ea"/>
                <a:ea typeface="+mn-ea"/>
              </a:rPr>
              <a:t>——</a:t>
            </a:r>
            <a:r>
              <a:rPr kumimoji="1" lang="en-US" altLang="zh-CN" sz="2800" dirty="0" err="1" smtClean="0">
                <a:solidFill>
                  <a:srgbClr val="FF0000"/>
                </a:solidFill>
                <a:latin typeface="+mn-ea"/>
                <a:ea typeface="+mn-ea"/>
              </a:rPr>
              <a:t>reg</a:t>
            </a:r>
            <a:r>
              <a:rPr kumimoji="1" lang="zh-CN" altLang="en-US" sz="2800" dirty="0" smtClean="0">
                <a:solidFill>
                  <a:schemeClr val="tx1"/>
                </a:solidFill>
                <a:latin typeface="+mn-ea"/>
                <a:ea typeface="+mn-ea"/>
              </a:rPr>
              <a:t>数组</a:t>
            </a:r>
            <a:endParaRPr kumimoji="1" lang="zh-CN" altLang="en-US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84213" y="5013325"/>
            <a:ext cx="8010525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>
                <a:latin typeface="Lucida Sans Unicode" pitchFamily="34" charset="0"/>
                <a:ea typeface="黑体" pitchFamily="2" charset="-122"/>
              </a:rPr>
              <a:t>例：</a:t>
            </a:r>
            <a:r>
              <a:rPr lang="en-US" altLang="zh-CN" sz="2400">
                <a:latin typeface="Lucida Sans Unicode" pitchFamily="34" charset="0"/>
                <a:ea typeface="黑体" pitchFamily="2" charset="-122"/>
              </a:rPr>
              <a:t>reg[7:0]  RAM[63:0];  //</a:t>
            </a:r>
            <a:r>
              <a:rPr lang="zh-CN" altLang="en-US" sz="2400">
                <a:latin typeface="Lucida Sans Unicode" pitchFamily="34" charset="0"/>
                <a:ea typeface="黑体" pitchFamily="2" charset="-122"/>
              </a:rPr>
              <a:t>声明储存器</a:t>
            </a:r>
            <a:r>
              <a:rPr lang="en-US" altLang="zh-CN" sz="2400">
                <a:latin typeface="Lucida Sans Unicode" pitchFamily="34" charset="0"/>
                <a:ea typeface="黑体" pitchFamily="2" charset="-122"/>
              </a:rPr>
              <a:t>RAM     </a:t>
            </a:r>
          </a:p>
          <a:p>
            <a:r>
              <a:rPr lang="en-US" altLang="zh-CN" sz="2400">
                <a:latin typeface="Lucida Sans Unicode" pitchFamily="34" charset="0"/>
                <a:ea typeface="黑体" pitchFamily="2" charset="-122"/>
              </a:rPr>
              <a:t>       RAM[10]  =  8’d34 ;  //</a:t>
            </a:r>
            <a:r>
              <a:rPr lang="zh-CN" altLang="en-US" sz="2400">
                <a:latin typeface="Lucida Sans Unicode" pitchFamily="34" charset="0"/>
                <a:ea typeface="黑体" pitchFamily="2" charset="-122"/>
              </a:rPr>
              <a:t>访问第</a:t>
            </a:r>
            <a:r>
              <a:rPr lang="en-US" altLang="zh-CN" sz="2400">
                <a:latin typeface="Lucida Sans Unicode" pitchFamily="34" charset="0"/>
                <a:ea typeface="黑体" pitchFamily="2" charset="-122"/>
              </a:rPr>
              <a:t>10</a:t>
            </a:r>
            <a:r>
              <a:rPr lang="zh-CN" altLang="en-US" sz="2400">
                <a:latin typeface="Lucida Sans Unicode" pitchFamily="34" charset="0"/>
                <a:ea typeface="黑体" pitchFamily="2" charset="-122"/>
              </a:rPr>
              <a:t>个储存单元</a:t>
            </a:r>
            <a:endParaRPr lang="en-US" altLang="zh-CN" sz="2400">
              <a:latin typeface="Lucida Sans Unicode" pitchFamily="34" charset="0"/>
              <a:ea typeface="黑体" pitchFamily="2" charset="-122"/>
            </a:endParaRPr>
          </a:p>
          <a:p>
            <a:r>
              <a:rPr lang="en-US" altLang="zh-CN" sz="2400">
                <a:latin typeface="Lucida Sans Unicode" pitchFamily="34" charset="0"/>
                <a:ea typeface="黑体" pitchFamily="2" charset="-122"/>
              </a:rPr>
              <a:t>       </a:t>
            </a:r>
            <a:r>
              <a:rPr lang="en-US" altLang="zh-CN" sz="2400">
                <a:solidFill>
                  <a:srgbClr val="FF0000"/>
                </a:solidFill>
                <a:latin typeface="Lucida Sans Unicode" pitchFamily="34" charset="0"/>
                <a:ea typeface="黑体" pitchFamily="2" charset="-122"/>
              </a:rPr>
              <a:t> //</a:t>
            </a:r>
            <a:r>
              <a:rPr lang="zh-CN" altLang="en-US" sz="2400">
                <a:solidFill>
                  <a:srgbClr val="FF0000"/>
                </a:solidFill>
                <a:latin typeface="Lucida Sans Unicode" pitchFamily="34" charset="0"/>
                <a:ea typeface="黑体" pitchFamily="2" charset="-122"/>
              </a:rPr>
              <a:t>看起来类似高级语言中的数组，但区别很大！</a:t>
            </a:r>
            <a:r>
              <a:rPr lang="en-US" altLang="zh-CN" sz="2400">
                <a:latin typeface="Lucida Sans Unicode" pitchFamily="34" charset="0"/>
                <a:ea typeface="黑体" pitchFamily="2" charset="-122"/>
              </a:rPr>
              <a:t> </a:t>
            </a:r>
          </a:p>
          <a:p>
            <a:r>
              <a:rPr lang="en-US" altLang="zh-CN" sz="2400">
                <a:solidFill>
                  <a:srgbClr val="FF0000"/>
                </a:solidFill>
                <a:latin typeface="Lucida Sans Unicode" pitchFamily="34" charset="0"/>
                <a:ea typeface="黑体" pitchFamily="2" charset="-122"/>
              </a:rPr>
              <a:t>                    //[10]</a:t>
            </a:r>
            <a:r>
              <a:rPr lang="zh-CN" altLang="en-US" sz="2400">
                <a:solidFill>
                  <a:srgbClr val="FF0000"/>
                </a:solidFill>
                <a:latin typeface="Lucida Sans Unicode" pitchFamily="34" charset="0"/>
                <a:ea typeface="黑体" pitchFamily="2" charset="-122"/>
              </a:rPr>
              <a:t>的意义是地址</a:t>
            </a:r>
            <a:endParaRPr lang="en-US" altLang="zh-CN" sz="2400">
              <a:latin typeface="Lucida Sans Unicode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ln w="63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zh-CN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dirty="0" smtClean="0"/>
              <a:t>Verilog</a:t>
            </a:r>
            <a:r>
              <a:rPr lang="zh-CN" altLang="en-US" dirty="0" smtClean="0"/>
              <a:t>高级部分</a:t>
            </a:r>
            <a:endParaRPr lang="en-US" altLang="zh-CN" dirty="0" smtClean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其他变量</a:t>
            </a:r>
            <a:endParaRPr lang="zh-CN" altLang="en-US" dirty="0"/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3" y="2189163"/>
            <a:ext cx="3743325" cy="297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运算符</a:t>
            </a:r>
            <a:endParaRPr lang="zh-CN" altLang="en-US" dirty="0"/>
          </a:p>
        </p:txBody>
      </p:sp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172200"/>
            <a:ext cx="1905000" cy="457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56091A0-2E45-46C5-AC14-657530385553}" type="slidenum">
              <a:rPr lang="en-US" altLang="zh-CN" sz="1600" b="1">
                <a:solidFill>
                  <a:srgbClr val="FF0066"/>
                </a:solidFill>
                <a:latin typeface="Tahoma" pitchFamily="34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 sz="1600" b="1">
              <a:solidFill>
                <a:srgbClr val="FF0066"/>
              </a:solidFill>
              <a:latin typeface="Tahoma" pitchFamily="34" charset="0"/>
              <a:ea typeface="宋体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81138"/>
            <a:ext cx="6778625" cy="4525962"/>
          </a:xfrm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一、算术运算符 </a:t>
            </a:r>
            <a:r>
              <a:rPr lang="en-US" altLang="zh-CN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(+,- ,*,/,%)</a:t>
            </a:r>
            <a:endParaRPr lang="zh-CN" altLang="en-US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二、逻辑运算符</a:t>
            </a:r>
            <a:r>
              <a:rPr lang="en-US" altLang="zh-CN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(&amp;&amp; , || , !)</a:t>
            </a:r>
            <a:endParaRPr lang="zh-CN" altLang="en-US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三、位运算符</a:t>
            </a:r>
            <a:r>
              <a:rPr lang="en-US" altLang="zh-CN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(&amp;, |,~, ^, ^~)</a:t>
            </a:r>
            <a:endParaRPr lang="zh-CN" altLang="en-US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四、关系运算符</a:t>
            </a:r>
            <a:r>
              <a:rPr lang="en-US" altLang="zh-CN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(&gt; , &lt; , &gt;= , &lt;=)</a:t>
            </a:r>
            <a:endParaRPr lang="zh-CN" altLang="en-US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五、赋值运算符</a:t>
            </a:r>
            <a:r>
              <a:rPr lang="zh-CN" altLang="en-US" sz="280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en-US" altLang="zh-CN" sz="280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( &lt;= , =)</a:t>
            </a:r>
          </a:p>
          <a:p>
            <a:pPr>
              <a:lnSpc>
                <a:spcPct val="110000"/>
              </a:lnSpc>
              <a:buFont typeface="Wingdings 3" pitchFamily="18" charset="2"/>
              <a:buNone/>
            </a:pPr>
            <a:r>
              <a:rPr lang="zh-CN" altLang="en-US" sz="280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六、移位运算符（</a:t>
            </a:r>
            <a:r>
              <a:rPr lang="en-US" altLang="zh-CN" sz="280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&lt;&lt; , &gt;&gt;</a:t>
            </a:r>
            <a:r>
              <a:rPr lang="zh-CN" altLang="en-US" sz="280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）</a:t>
            </a:r>
          </a:p>
          <a:p>
            <a:pPr>
              <a:lnSpc>
                <a:spcPct val="110000"/>
              </a:lnSpc>
              <a:buFont typeface="Wingdings 3" pitchFamily="18" charset="2"/>
              <a:buNone/>
            </a:pPr>
            <a:r>
              <a:rPr lang="zh-CN" altLang="en-US" sz="280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七、条件运算符</a:t>
            </a:r>
            <a:r>
              <a:rPr lang="en-US" altLang="zh-CN" sz="280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( ? : )</a:t>
            </a:r>
            <a:endParaRPr lang="zh-CN" altLang="en-US" sz="280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  <a:buFont typeface="Wingdings 3" pitchFamily="18" charset="2"/>
              <a:buNone/>
            </a:pPr>
            <a:r>
              <a:rPr lang="zh-CN" altLang="en-US" sz="280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八、位拼接运算符</a:t>
            </a:r>
            <a:r>
              <a:rPr lang="en-US" altLang="zh-CN" sz="280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( {} )</a:t>
            </a:r>
            <a:endParaRPr lang="zh-CN" altLang="en-US" sz="280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zh-CN" altLang="en-US" sz="2800" smtClean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" name="右大括号 1"/>
          <p:cNvSpPr/>
          <p:nvPr/>
        </p:nvSpPr>
        <p:spPr>
          <a:xfrm>
            <a:off x="5148263" y="1484313"/>
            <a:ext cx="1008062" cy="35290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00788" y="2708275"/>
            <a:ext cx="2232025" cy="1296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/>
              <a:t>与</a:t>
            </a:r>
            <a:r>
              <a:rPr lang="en-US" altLang="zh-CN" sz="2800" dirty="0"/>
              <a:t>C</a:t>
            </a:r>
            <a:r>
              <a:rPr lang="zh-CN" altLang="en-US" sz="2800" dirty="0"/>
              <a:t>语言类似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FF0000"/>
                </a:solidFill>
              </a:rPr>
              <a:t>reg</a:t>
            </a:r>
            <a:r>
              <a:rPr lang="en-US" altLang="zh-CN" smtClean="0"/>
              <a:t>[0:7]   a_8 , b_8 ;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reg</a:t>
            </a:r>
            <a:r>
              <a:rPr lang="en-US" altLang="zh-CN" smtClean="0"/>
              <a:t>[0:15] a_16 , b_16 ;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reg</a:t>
            </a:r>
            <a:r>
              <a:rPr lang="en-US" altLang="zh-CN" smtClean="0"/>
              <a:t>[0:19] a_20 ;</a:t>
            </a:r>
          </a:p>
          <a:p>
            <a:endParaRPr lang="en-US" altLang="zh-CN" smtClean="0"/>
          </a:p>
          <a:p>
            <a:r>
              <a:rPr lang="en-US" altLang="zh-CN" smtClean="0">
                <a:solidFill>
                  <a:srgbClr val="FF0000"/>
                </a:solidFill>
              </a:rPr>
              <a:t>always</a:t>
            </a:r>
            <a:r>
              <a:rPr lang="en-US" altLang="zh-CN" smtClean="0"/>
              <a:t>…</a:t>
            </a:r>
            <a:r>
              <a:rPr lang="en-US" altLang="zh-CN" smtClean="0">
                <a:solidFill>
                  <a:srgbClr val="FF0000"/>
                </a:solidFill>
              </a:rPr>
              <a:t>begin</a:t>
            </a:r>
          </a:p>
          <a:p>
            <a:r>
              <a:rPr lang="en-US" altLang="zh-CN" smtClean="0"/>
              <a:t>   a_16 = {a_8,b_8} ;</a:t>
            </a:r>
          </a:p>
          <a:p>
            <a:r>
              <a:rPr lang="en-US" altLang="zh-CN" smtClean="0"/>
              <a:t>   a_20 = {a_8[7:4] , a_16 } ;</a:t>
            </a:r>
          </a:p>
          <a:p>
            <a:r>
              <a:rPr lang="en-US" altLang="zh-CN" smtClean="0"/>
              <a:t>   {a_8,b_8} = 16’haacc ;</a:t>
            </a:r>
          </a:p>
          <a:p>
            <a:r>
              <a:rPr lang="en-US" altLang="zh-CN" smtClean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拼接运算符 （例）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7010400" y="6172200"/>
            <a:ext cx="1905000" cy="457200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16288F-7FC4-4E91-BA9F-9949F3FB5A23}" type="slidenum">
              <a:rPr lang="en-US" altLang="zh-CN" sz="1600" b="1">
                <a:solidFill>
                  <a:srgbClr val="FF0066"/>
                </a:solidFill>
                <a:latin typeface="Tahoma" pitchFamily="34" charset="0"/>
                <a:ea typeface="宋体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CN" sz="1600" b="1">
              <a:solidFill>
                <a:srgbClr val="FF0066"/>
              </a:solidFill>
              <a:latin typeface="Tahoma" pitchFamily="34" charset="0"/>
              <a:ea typeface="宋体" charset="-122"/>
            </a:endParaRPr>
          </a:p>
        </p:txBody>
      </p:sp>
      <p:graphicFrame>
        <p:nvGraphicFramePr>
          <p:cNvPr id="9" name="Group 5"/>
          <p:cNvGraphicFramePr>
            <a:graphicFrameLocks noGrp="1"/>
          </p:cNvGraphicFramePr>
          <p:nvPr/>
        </p:nvGraphicFramePr>
        <p:xfrm>
          <a:off x="539750" y="1439863"/>
          <a:ext cx="5197475" cy="3995737"/>
        </p:xfrm>
        <a:graphic>
          <a:graphicData uri="http://schemas.openxmlformats.org/drawingml/2006/table">
            <a:tbl>
              <a:tblPr/>
              <a:tblGrid>
                <a:gridCol w="1676400"/>
                <a:gridCol w="2438400"/>
                <a:gridCol w="1082675"/>
              </a:tblGrid>
              <a:tr h="305020"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类  别</a:t>
                      </a:r>
                    </a:p>
                  </a:txBody>
                  <a:tcPr marL="30724" marR="30724" marT="15361" marB="153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运  算  符</a:t>
                      </a:r>
                    </a:p>
                  </a:txBody>
                  <a:tcPr marL="30724" marR="30724" marT="15361" marB="153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优先级</a:t>
                      </a:r>
                    </a:p>
                  </a:txBody>
                  <a:tcPr marL="30724" marR="30724" marT="15361" marB="153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05020"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逻辑、位运算符</a:t>
                      </a:r>
                    </a:p>
                  </a:txBody>
                  <a:tcPr marL="30724" marR="30724" marT="15361" marB="153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!  ~</a:t>
                      </a:r>
                    </a:p>
                  </a:txBody>
                  <a:tcPr marL="30724" marR="30724" marT="15361" marB="153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rowSpan="12"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高</a:t>
                      </a:r>
                    </a:p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低</a:t>
                      </a:r>
                    </a:p>
                  </a:txBody>
                  <a:tcPr marL="30724" marR="30724" marT="15361" marB="153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305020">
                <a:tc rowSpan="2"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算术运算符</a:t>
                      </a:r>
                    </a:p>
                  </a:txBody>
                  <a:tcPr marL="30724" marR="30724" marT="15361" marB="153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  /  %</a:t>
                      </a:r>
                    </a:p>
                  </a:txBody>
                  <a:tcPr marL="30724" marR="30724" marT="15361" marB="153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50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  －</a:t>
                      </a:r>
                    </a:p>
                  </a:txBody>
                  <a:tcPr marL="30724" marR="30724" marT="15361" marB="153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5020"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移位运算符</a:t>
                      </a:r>
                    </a:p>
                  </a:txBody>
                  <a:tcPr marL="30724" marR="30724" marT="15361" marB="153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&lt;&lt;  &gt;&gt;</a:t>
                      </a:r>
                    </a:p>
                  </a:txBody>
                  <a:tcPr marL="30724" marR="30724" marT="15361" marB="153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5020"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关系运算符</a:t>
                      </a:r>
                    </a:p>
                  </a:txBody>
                  <a:tcPr marL="30724" marR="30724" marT="15361" marB="153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&lt;  &lt;=  &gt;  &gt;=</a:t>
                      </a:r>
                    </a:p>
                  </a:txBody>
                  <a:tcPr marL="30724" marR="30724" marT="15361" marB="153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5020"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等式运算符</a:t>
                      </a:r>
                    </a:p>
                  </a:txBody>
                  <a:tcPr marL="30724" marR="30724" marT="15361" marB="153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= =  ! =  ===  !==</a:t>
                      </a:r>
                    </a:p>
                  </a:txBody>
                  <a:tcPr marL="30724" marR="30724" marT="15361" marB="153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5020">
                <a:tc rowSpan="3"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缩减、位运算符</a:t>
                      </a:r>
                    </a:p>
                  </a:txBody>
                  <a:tcPr marL="30724" marR="30724" marT="15361" marB="153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&amp;  ~&amp;</a:t>
                      </a:r>
                    </a:p>
                  </a:txBody>
                  <a:tcPr marL="30724" marR="30724" marT="15361" marB="153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549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^  ^~</a:t>
                      </a:r>
                    </a:p>
                  </a:txBody>
                  <a:tcPr marL="30724" marR="30724" marT="15361" marB="153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50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|  ~|</a:t>
                      </a:r>
                    </a:p>
                  </a:txBody>
                  <a:tcPr marL="30724" marR="30724" marT="15361" marB="153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5020">
                <a:tc rowSpan="2"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逻辑运算符</a:t>
                      </a:r>
                    </a:p>
                  </a:txBody>
                  <a:tcPr marL="30724" marR="30724" marT="15361" marB="153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&amp;&amp;</a:t>
                      </a:r>
                    </a:p>
                  </a:txBody>
                  <a:tcPr marL="30724" marR="30724" marT="15361" marB="153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50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||</a:t>
                      </a:r>
                    </a:p>
                  </a:txBody>
                  <a:tcPr marL="30724" marR="30724" marT="15361" marB="153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5020"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条件运算符</a:t>
                      </a:r>
                    </a:p>
                  </a:txBody>
                  <a:tcPr marL="30724" marR="30724" marT="15361" marB="1536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716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33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？：</a:t>
                      </a:r>
                    </a:p>
                  </a:txBody>
                  <a:tcPr marL="30724" marR="30724" marT="15361" marB="1536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 Box 49"/>
          <p:cNvSpPr txBox="1">
            <a:spLocks noChangeArrowheads="1"/>
          </p:cNvSpPr>
          <p:nvPr/>
        </p:nvSpPr>
        <p:spPr bwMode="auto">
          <a:xfrm>
            <a:off x="6027738" y="3173413"/>
            <a:ext cx="2947987" cy="2382837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3" dist="53882" dir="13500000">
              <a:schemeClr val="bg2"/>
            </a:prstShdw>
          </a:effectLst>
        </p:spPr>
        <p:txBody>
          <a:bodyPr anchor="b">
            <a:spAutoFit/>
          </a:bodyPr>
          <a:lstStyle>
            <a:lvl1pPr marL="195263" indent="-195263" eaLnBrk="0" hangingPunct="0">
              <a:defRPr sz="1600" b="1">
                <a:solidFill>
                  <a:srgbClr val="FF33CC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sz="1600" b="1">
                <a:solidFill>
                  <a:srgbClr val="FF33CC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sz="1600" b="1">
                <a:solidFill>
                  <a:srgbClr val="FF33CC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sz="1600" b="1">
                <a:solidFill>
                  <a:srgbClr val="FF33CC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sz="1600" b="1">
                <a:solidFill>
                  <a:srgbClr val="FF33CC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33CC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33CC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33CC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33CC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Ø"/>
              <a:defRPr/>
            </a:pP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为提高程序的可读性，建议使用</a:t>
            </a:r>
            <a:r>
              <a:rPr lang="zh-CN" altLang="en-US" sz="2200" dirty="0">
                <a:solidFill>
                  <a:srgbClr val="FF66CC"/>
                </a:solidFill>
                <a:latin typeface="+mn-ea"/>
                <a:ea typeface="+mn-ea"/>
              </a:rPr>
              <a:t>括号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来控制运算的优先级！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Char char="Ø"/>
              <a:defRPr/>
            </a:pPr>
            <a:r>
              <a:rPr lang="en-US" altLang="zh-CN" sz="2200" b="0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zh-CN" altLang="en-US" sz="2200" b="0" dirty="0">
                <a:solidFill>
                  <a:srgbClr val="FF0066"/>
                </a:solidFill>
                <a:latin typeface="+mn-ea"/>
                <a:ea typeface="+mn-ea"/>
              </a:rPr>
              <a:t>例</a:t>
            </a:r>
            <a:r>
              <a:rPr lang="en-US" altLang="zh-CN" sz="2200" b="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  <a:ea typeface="+mn-ea"/>
              </a:rPr>
              <a:t>a&gt;b)&amp;&amp;(b&gt;c) 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800" b="0" dirty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zh-CN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  <a:ea typeface="+mn-ea"/>
              </a:rPr>
              <a:t>a= =b)||(x= = y) 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itchFamily="2" charset="2"/>
              <a:buNone/>
              <a:defRPr/>
            </a:pPr>
            <a:r>
              <a:rPr lang="en-US" altLang="zh-CN" sz="1800" b="0" dirty="0">
                <a:solidFill>
                  <a:schemeClr val="tx1"/>
                </a:solidFill>
                <a:latin typeface="+mn-ea"/>
                <a:ea typeface="+mn-ea"/>
              </a:rPr>
              <a:t>       </a:t>
            </a:r>
            <a:r>
              <a:rPr lang="zh-CN" altLang="en-US" sz="1800" b="0" dirty="0" smtClean="0">
                <a:solidFill>
                  <a:schemeClr val="tx1"/>
                </a:solidFill>
                <a:latin typeface="+mn-ea"/>
                <a:ea typeface="+mn-ea"/>
              </a:rPr>
              <a:t>（</a:t>
            </a:r>
            <a:r>
              <a:rPr lang="en-US" altLang="zh-CN" sz="1800" b="0" dirty="0">
                <a:solidFill>
                  <a:schemeClr val="tx1"/>
                </a:solidFill>
                <a:latin typeface="+mn-ea"/>
                <a:ea typeface="+mn-ea"/>
              </a:rPr>
              <a:t>!a)||(a&gt;b)</a:t>
            </a:r>
          </a:p>
        </p:txBody>
      </p:sp>
      <p:sp>
        <p:nvSpPr>
          <p:cNvPr id="12" name="Line 50"/>
          <p:cNvSpPr>
            <a:spLocks noChangeShapeType="1"/>
          </p:cNvSpPr>
          <p:nvPr/>
        </p:nvSpPr>
        <p:spPr bwMode="auto">
          <a:xfrm>
            <a:off x="5251450" y="2133600"/>
            <a:ext cx="0" cy="2870200"/>
          </a:xfrm>
          <a:prstGeom prst="line">
            <a:avLst/>
          </a:prstGeom>
          <a:noFill/>
          <a:ln w="22225">
            <a:solidFill>
              <a:srgbClr val="FF3399"/>
            </a:solidFill>
            <a:round/>
            <a:headEnd/>
            <a:tailEnd type="triangle" w="med" len="med"/>
          </a:ln>
        </p:spPr>
        <p:txBody>
          <a:bodyPr anchor="b"/>
          <a:lstStyle/>
          <a:p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运算符</a:t>
            </a:r>
            <a:r>
              <a:rPr lang="zh-CN" altLang="en-US" dirty="0">
                <a:solidFill>
                  <a:srgbClr val="FF0000"/>
                </a:solidFill>
                <a:latin typeface="宋体" charset="-122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宋体" charset="-122"/>
              </a:rPr>
              <a:t>优先级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 sz="4400" smtClean="0"/>
              <a:t>词法</a:t>
            </a:r>
            <a:endParaRPr lang="en-US" altLang="zh-CN" sz="4400" smtClean="0"/>
          </a:p>
          <a:p>
            <a:r>
              <a:rPr lang="en-US" altLang="zh-CN" sz="4400" smtClean="0"/>
              <a:t>    </a:t>
            </a:r>
            <a:r>
              <a:rPr lang="en-US" altLang="zh-CN" sz="3600" smtClean="0"/>
              <a:t>(</a:t>
            </a:r>
            <a:r>
              <a:rPr lang="zh-CN" altLang="en-US" sz="3600" smtClean="0"/>
              <a:t>哪些单词可用</a:t>
            </a:r>
            <a:r>
              <a:rPr lang="en-US" altLang="zh-CN" sz="3600" smtClean="0"/>
              <a:t>)</a:t>
            </a:r>
          </a:p>
          <a:p>
            <a:r>
              <a:rPr lang="zh-CN" altLang="en-US" sz="4400" smtClean="0">
                <a:solidFill>
                  <a:srgbClr val="FF0000"/>
                </a:solidFill>
              </a:rPr>
              <a:t>语法</a:t>
            </a:r>
            <a:endParaRPr lang="en-US" altLang="zh-CN" sz="4400" smtClean="0">
              <a:solidFill>
                <a:srgbClr val="FF0000"/>
              </a:solidFill>
            </a:endParaRPr>
          </a:p>
          <a:p>
            <a:r>
              <a:rPr lang="en-US" altLang="zh-CN" sz="4400" smtClean="0">
                <a:solidFill>
                  <a:srgbClr val="FF0000"/>
                </a:solidFill>
              </a:rPr>
              <a:t>    </a:t>
            </a:r>
            <a:r>
              <a:rPr lang="en-US" altLang="zh-CN" sz="3600" smtClean="0">
                <a:solidFill>
                  <a:srgbClr val="FF0000"/>
                </a:solidFill>
              </a:rPr>
              <a:t>(</a:t>
            </a:r>
            <a:r>
              <a:rPr lang="zh-CN" altLang="en-US" sz="3600" smtClean="0">
                <a:solidFill>
                  <a:srgbClr val="FF0000"/>
                </a:solidFill>
              </a:rPr>
              <a:t>单词如何组织成有意义的语句</a:t>
            </a:r>
            <a:r>
              <a:rPr lang="en-US" altLang="zh-CN" sz="3600" smtClean="0">
                <a:solidFill>
                  <a:srgbClr val="FF0000"/>
                </a:solidFill>
              </a:rPr>
              <a:t>)</a:t>
            </a:r>
            <a:endParaRPr lang="zh-CN" altLang="en-US" sz="440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编写</a:t>
            </a:r>
            <a:r>
              <a:rPr lang="en-US" altLang="zh-CN" dirty="0" smtClean="0"/>
              <a:t>Verilog</a:t>
            </a:r>
            <a:r>
              <a:rPr lang="zh-CN" altLang="en-US" dirty="0" smtClean="0"/>
              <a:t>代码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内容占位符 1"/>
          <p:cNvSpPr>
            <a:spLocks noGrp="1"/>
          </p:cNvSpPr>
          <p:nvPr>
            <p:ph idx="1"/>
          </p:nvPr>
        </p:nvSpPr>
        <p:spPr>
          <a:xfrm>
            <a:off x="461963" y="1246188"/>
            <a:ext cx="8229600" cy="4525962"/>
          </a:xfrm>
        </p:spPr>
        <p:txBody>
          <a:bodyPr/>
          <a:lstStyle/>
          <a:p>
            <a:r>
              <a:rPr lang="en-US" altLang="zh-CN" sz="2400" smtClean="0">
                <a:solidFill>
                  <a:srgbClr val="FF0000"/>
                </a:solidFill>
              </a:rPr>
              <a:t>module</a:t>
            </a:r>
            <a:r>
              <a:rPr lang="en-US" altLang="zh-CN" sz="2400" smtClean="0"/>
              <a:t> &lt;</a:t>
            </a:r>
            <a:r>
              <a:rPr lang="zh-CN" altLang="en-US" sz="2400" smtClean="0"/>
              <a:t>模块名</a:t>
            </a:r>
            <a:r>
              <a:rPr lang="en-US" altLang="zh-CN" sz="2400" smtClean="0"/>
              <a:t>&gt;(</a:t>
            </a:r>
            <a:r>
              <a:rPr lang="zh-CN" altLang="en-US" sz="2400" smtClean="0"/>
              <a:t>口</a:t>
            </a:r>
            <a:r>
              <a:rPr lang="en-US" altLang="zh-CN" sz="2400" smtClean="0"/>
              <a:t>1</a:t>
            </a:r>
            <a:r>
              <a:rPr lang="zh-CN" altLang="en-US" sz="2400" smtClean="0"/>
              <a:t>，口</a:t>
            </a:r>
            <a:r>
              <a:rPr lang="en-US" altLang="zh-CN" sz="2400" smtClean="0"/>
              <a:t>2</a:t>
            </a:r>
            <a:r>
              <a:rPr lang="zh-CN" altLang="en-US" sz="2400" smtClean="0"/>
              <a:t>，</a:t>
            </a:r>
            <a:r>
              <a:rPr lang="en-US" altLang="zh-CN" sz="2400" smtClean="0"/>
              <a:t>……);</a:t>
            </a:r>
          </a:p>
          <a:p>
            <a:r>
              <a:rPr lang="en-US" altLang="zh-CN" sz="2400" smtClean="0"/>
              <a:t>   &lt;I/O</a:t>
            </a:r>
            <a:r>
              <a:rPr lang="zh-CN" altLang="en-US" sz="2400" smtClean="0"/>
              <a:t>端口说明</a:t>
            </a:r>
            <a:r>
              <a:rPr lang="en-US" altLang="zh-CN" sz="2400" smtClean="0"/>
              <a:t>&gt;</a:t>
            </a:r>
          </a:p>
          <a:p>
            <a:r>
              <a:rPr lang="en-US" altLang="zh-CN" sz="2400" smtClean="0"/>
              <a:t>      ……</a:t>
            </a:r>
          </a:p>
          <a:p>
            <a:r>
              <a:rPr lang="en-US" altLang="zh-CN" sz="2400" smtClean="0"/>
              <a:t>   &lt;</a:t>
            </a:r>
            <a:r>
              <a:rPr lang="zh-CN" altLang="en-US" sz="2400" smtClean="0"/>
              <a:t>内部信号说明</a:t>
            </a:r>
            <a:r>
              <a:rPr lang="en-US" altLang="zh-CN" sz="2400" smtClean="0"/>
              <a:t>&gt; </a:t>
            </a:r>
            <a:r>
              <a:rPr lang="zh-CN" altLang="en-US" sz="2400" smtClean="0"/>
              <a:t>（变量声明）</a:t>
            </a:r>
            <a:endParaRPr lang="en-US" altLang="zh-CN" sz="2400" smtClean="0"/>
          </a:p>
          <a:p>
            <a:r>
              <a:rPr lang="en-US" altLang="zh-CN" sz="2400" smtClean="0"/>
              <a:t>      ……</a:t>
            </a:r>
          </a:p>
          <a:p>
            <a:r>
              <a:rPr lang="en-US" altLang="zh-CN" sz="2400" smtClean="0"/>
              <a:t>   &lt;assign</a:t>
            </a:r>
            <a:r>
              <a:rPr lang="zh-CN" altLang="en-US" sz="2400" smtClean="0"/>
              <a:t>语句</a:t>
            </a:r>
            <a:r>
              <a:rPr lang="en-US" altLang="zh-CN" sz="2400" smtClean="0"/>
              <a:t>&gt;</a:t>
            </a:r>
            <a:r>
              <a:rPr lang="zh-CN" altLang="en-US" sz="2400" smtClean="0"/>
              <a:t>        </a:t>
            </a:r>
            <a:endParaRPr lang="en-US" altLang="zh-CN" sz="2400" smtClean="0"/>
          </a:p>
          <a:p>
            <a:r>
              <a:rPr lang="en-US" altLang="zh-CN" sz="2400" smtClean="0"/>
              <a:t>   &lt;</a:t>
            </a:r>
            <a:r>
              <a:rPr lang="zh-CN" altLang="en-US" sz="2400" smtClean="0"/>
              <a:t>实例元件语句</a:t>
            </a:r>
            <a:r>
              <a:rPr lang="en-US" altLang="zh-CN" sz="2400" smtClean="0"/>
              <a:t>&gt;</a:t>
            </a:r>
          </a:p>
          <a:p>
            <a:r>
              <a:rPr lang="en-US" altLang="zh-CN" sz="2400" smtClean="0"/>
              <a:t>   &lt;</a:t>
            </a:r>
            <a:r>
              <a:rPr lang="zh-CN" altLang="en-US" sz="2400" smtClean="0"/>
              <a:t>结构说明语句块</a:t>
            </a:r>
            <a:r>
              <a:rPr lang="en-US" altLang="zh-CN" sz="2400" smtClean="0"/>
              <a:t>&gt;</a:t>
            </a:r>
          </a:p>
          <a:p>
            <a:r>
              <a:rPr lang="en-US" altLang="zh-CN" sz="2400" smtClean="0">
                <a:solidFill>
                  <a:srgbClr val="FF0000"/>
                </a:solidFill>
              </a:rPr>
              <a:t>endmodule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Verilog</a:t>
            </a:r>
            <a:r>
              <a:rPr lang="zh-CN" altLang="en-US" dirty="0" smtClean="0"/>
              <a:t>模块基本结构</a:t>
            </a:r>
            <a:endParaRPr lang="zh-CN" altLang="en-US" dirty="0"/>
          </a:p>
        </p:txBody>
      </p:sp>
      <p:sp>
        <p:nvSpPr>
          <p:cNvPr id="4" name="双大括号 3"/>
          <p:cNvSpPr/>
          <p:nvPr/>
        </p:nvSpPr>
        <p:spPr>
          <a:xfrm>
            <a:off x="4611688" y="2941638"/>
            <a:ext cx="2303462" cy="136842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dirty="0"/>
              <a:t>内部功能定义</a:t>
            </a:r>
            <a:endParaRPr lang="zh-CN" altLang="en-US" sz="3200" dirty="0"/>
          </a:p>
        </p:txBody>
      </p:sp>
      <p:pic>
        <p:nvPicPr>
          <p:cNvPr id="44036" name="图片 6" descr="屏幕剪辑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238" y="3314700"/>
            <a:ext cx="95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流程图: 过程 5"/>
          <p:cNvSpPr/>
          <p:nvPr/>
        </p:nvSpPr>
        <p:spPr>
          <a:xfrm>
            <a:off x="5345113" y="4767263"/>
            <a:ext cx="2879725" cy="194310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337050" y="5127625"/>
            <a:ext cx="100806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337050" y="5343525"/>
            <a:ext cx="100806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337050" y="5559425"/>
            <a:ext cx="100806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337050" y="5775325"/>
            <a:ext cx="1008063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8224838" y="5280025"/>
            <a:ext cx="7207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345113" y="5127625"/>
            <a:ext cx="57626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345113" y="5343525"/>
            <a:ext cx="57626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345113" y="5559425"/>
            <a:ext cx="57626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345113" y="5775325"/>
            <a:ext cx="57626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7648575" y="5280025"/>
            <a:ext cx="5762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流程图: 过程 24"/>
          <p:cNvSpPr/>
          <p:nvPr/>
        </p:nvSpPr>
        <p:spPr>
          <a:xfrm>
            <a:off x="5724525" y="4910138"/>
            <a:ext cx="2079625" cy="1504950"/>
          </a:xfrm>
          <a:prstGeom prst="flowChartProcess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内部逻辑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8224838" y="5800725"/>
            <a:ext cx="720725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648575" y="5800725"/>
            <a:ext cx="57626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322638" y="5102225"/>
            <a:ext cx="9144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/>
              <a:t>输入</a:t>
            </a:r>
            <a:endParaRPr lang="zh-CN" altLang="en-US" sz="2400" dirty="0"/>
          </a:p>
        </p:txBody>
      </p:sp>
      <p:sp>
        <p:nvSpPr>
          <p:cNvPr id="38" name="圆角矩形 37"/>
          <p:cNvSpPr/>
          <p:nvPr/>
        </p:nvSpPr>
        <p:spPr>
          <a:xfrm>
            <a:off x="8229600" y="4310063"/>
            <a:ext cx="914400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/>
              <a:t>输出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内容占位符 1"/>
          <p:cNvSpPr>
            <a:spLocks noGrp="1"/>
          </p:cNvSpPr>
          <p:nvPr>
            <p:ph idx="1"/>
          </p:nvPr>
        </p:nvSpPr>
        <p:spPr>
          <a:xfrm>
            <a:off x="457200" y="476250"/>
            <a:ext cx="8229600" cy="5530850"/>
          </a:xfrm>
        </p:spPr>
        <p:txBody>
          <a:bodyPr/>
          <a:lstStyle/>
          <a:p>
            <a:r>
              <a:rPr lang="en-US" altLang="zh-CN" sz="2800" smtClean="0">
                <a:latin typeface="Times New Roman" charset="0"/>
              </a:rPr>
              <a:t>assign</a:t>
            </a:r>
            <a:r>
              <a:rPr lang="zh-CN" altLang="en-US" sz="2800" smtClean="0">
                <a:latin typeface="Times New Roman" charset="0"/>
              </a:rPr>
              <a:t>语句：无论右边表达式操作数何时发生变化，右边表达式都会重新计算，并且给左边变量赋值。</a:t>
            </a:r>
            <a:endParaRPr lang="en-US" altLang="zh-CN" sz="2800" smtClean="0">
              <a:latin typeface="宋体" charset="-122"/>
            </a:endParaRPr>
          </a:p>
          <a:p>
            <a:endParaRPr lang="zh-CN" altLang="en-US" smtClean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58988" y="2014538"/>
            <a:ext cx="4800600" cy="40005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just" eaLnBrk="0" hangingPunct="0"/>
            <a:r>
              <a:rPr lang="en-US" altLang="zh-CN" sz="2000" b="1">
                <a:latin typeface="宋体" charset="-122"/>
              </a:rPr>
              <a:t>assign</a:t>
            </a:r>
            <a:r>
              <a:rPr lang="zh-CN" altLang="en-US" sz="2000" b="1">
                <a:latin typeface="宋体" charset="-122"/>
              </a:rPr>
              <a:t>  </a:t>
            </a:r>
            <a:r>
              <a:rPr lang="en-US" altLang="zh-CN" sz="2000" b="1">
                <a:latin typeface="宋体" charset="-122"/>
              </a:rPr>
              <a:t>&lt;</a:t>
            </a:r>
            <a:r>
              <a:rPr lang="zh-CN" altLang="en-US" sz="2000" b="1">
                <a:latin typeface="宋体" charset="-122"/>
              </a:rPr>
              <a:t>变量</a:t>
            </a:r>
            <a:r>
              <a:rPr lang="en-US" altLang="zh-CN" sz="2000" b="1">
                <a:latin typeface="宋体" charset="-122"/>
              </a:rPr>
              <a:t>&gt;</a:t>
            </a:r>
            <a:r>
              <a:rPr lang="zh-CN" altLang="en-US" sz="2000" b="1">
                <a:latin typeface="宋体" charset="-122"/>
              </a:rPr>
              <a:t> </a:t>
            </a:r>
            <a:r>
              <a:rPr lang="en-US" altLang="zh-CN" sz="2000" b="1">
                <a:latin typeface="宋体" charset="-122"/>
              </a:rPr>
              <a:t>= &lt;</a:t>
            </a:r>
            <a:r>
              <a:rPr lang="zh-CN" altLang="en-US" sz="2000" b="1">
                <a:latin typeface="宋体" charset="-122"/>
              </a:rPr>
              <a:t>表达式 </a:t>
            </a:r>
            <a:r>
              <a:rPr lang="en-US" altLang="zh-CN" sz="2000" b="1">
                <a:latin typeface="宋体" charset="-122"/>
              </a:rPr>
              <a:t>&gt;</a:t>
            </a:r>
            <a:r>
              <a:rPr lang="zh-CN" altLang="en-US" sz="2000" b="1">
                <a:latin typeface="宋体" charset="-122"/>
              </a:rPr>
              <a:t> ；</a:t>
            </a:r>
            <a:endParaRPr lang="en-US" altLang="zh-CN" sz="2000" b="1">
              <a:latin typeface="宋体" charset="-12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047750" y="1989138"/>
            <a:ext cx="819150" cy="446087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kumimoji="1" lang="zh-CN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  <a:t>格式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7750" y="2684463"/>
            <a:ext cx="3749675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云形标注 5"/>
          <p:cNvSpPr/>
          <p:nvPr/>
        </p:nvSpPr>
        <p:spPr>
          <a:xfrm>
            <a:off x="4859338" y="3141663"/>
            <a:ext cx="4284662" cy="2016125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/>
              <a:t>一般用于赋值</a:t>
            </a:r>
            <a:r>
              <a:rPr lang="en-US" altLang="zh-CN" sz="2400" dirty="0">
                <a:solidFill>
                  <a:srgbClr val="FF0000"/>
                </a:solidFill>
              </a:rPr>
              <a:t>wire</a:t>
            </a:r>
            <a:r>
              <a:rPr lang="zh-CN" altLang="en-US" sz="2400" dirty="0"/>
              <a:t>型变量</a:t>
            </a:r>
            <a:endParaRPr lang="zh-CN" altLang="en-US" sz="2400" dirty="0"/>
          </a:p>
        </p:txBody>
      </p:sp>
      <p:sp>
        <p:nvSpPr>
          <p:cNvPr id="7" name="矩形标注 6"/>
          <p:cNvSpPr/>
          <p:nvPr/>
        </p:nvSpPr>
        <p:spPr>
          <a:xfrm>
            <a:off x="6011863" y="1689100"/>
            <a:ext cx="2952750" cy="1081088"/>
          </a:xfrm>
          <a:prstGeom prst="wedgeRectCallout">
            <a:avLst>
              <a:gd name="adj1" fmla="val -140297"/>
              <a:gd name="adj2" fmla="val 157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200" dirty="0">
                <a:latin typeface="+mn-ea"/>
              </a:rPr>
              <a:t>模块中</a:t>
            </a:r>
            <a:r>
              <a:rPr lang="zh-CN" altLang="en-US" sz="2200" dirty="0">
                <a:latin typeface="+mn-ea"/>
              </a:rPr>
              <a:t>的</a:t>
            </a:r>
            <a:r>
              <a:rPr lang="en-US" altLang="zh-CN" sz="2200" dirty="0">
                <a:latin typeface="+mn-ea"/>
              </a:rPr>
              <a:t>I/O</a:t>
            </a:r>
            <a:r>
              <a:rPr lang="zh-CN" altLang="en-US" sz="2200" dirty="0">
                <a:latin typeface="+mn-ea"/>
              </a:rPr>
              <a:t>端口类型</a:t>
            </a:r>
            <a:r>
              <a:rPr lang="zh-CN" altLang="en-US" sz="2200" dirty="0">
                <a:solidFill>
                  <a:srgbClr val="FF0000"/>
                </a:solidFill>
                <a:latin typeface="+mn-ea"/>
              </a:rPr>
              <a:t>缺省</a:t>
            </a:r>
            <a:r>
              <a:rPr lang="zh-CN" altLang="en-US" sz="2200" dirty="0">
                <a:latin typeface="+mn-ea"/>
              </a:rPr>
              <a:t>为</a:t>
            </a:r>
            <a:r>
              <a:rPr lang="en-US" altLang="zh-CN" sz="2200" dirty="0">
                <a:solidFill>
                  <a:srgbClr val="FF0000"/>
                </a:solidFill>
                <a:latin typeface="+mn-ea"/>
              </a:rPr>
              <a:t>wire</a:t>
            </a:r>
            <a:r>
              <a:rPr lang="zh-CN" altLang="en-US" sz="2200" dirty="0">
                <a:latin typeface="+mn-ea"/>
              </a:rPr>
              <a:t>型。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8" name="八角星 7"/>
          <p:cNvSpPr/>
          <p:nvPr/>
        </p:nvSpPr>
        <p:spPr>
          <a:xfrm>
            <a:off x="2447925" y="4614863"/>
            <a:ext cx="5040313" cy="2386012"/>
          </a:xfrm>
          <a:prstGeom prst="star8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assign</a:t>
            </a:r>
            <a:r>
              <a:rPr lang="zh-CN" altLang="en-US" sz="2400" dirty="0"/>
              <a:t>语句</a:t>
            </a:r>
            <a:r>
              <a:rPr lang="zh-CN" altLang="en-US" sz="2400" dirty="0">
                <a:solidFill>
                  <a:srgbClr val="FF0000"/>
                </a:solidFill>
              </a:rPr>
              <a:t>一直</a:t>
            </a:r>
            <a:r>
              <a:rPr lang="zh-CN" altLang="en-US" sz="2400" dirty="0"/>
              <a:t>执行，因而也被称为</a:t>
            </a:r>
            <a:r>
              <a:rPr lang="zh-CN" altLang="en-US" sz="2400" dirty="0">
                <a:solidFill>
                  <a:srgbClr val="FF0000"/>
                </a:solidFill>
              </a:rPr>
              <a:t>连续赋值</a:t>
            </a:r>
            <a:r>
              <a:rPr lang="zh-CN" altLang="en-US" sz="2400" dirty="0"/>
              <a:t>语句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2332038"/>
            <a:ext cx="8229600" cy="3544887"/>
          </a:xfrm>
        </p:spPr>
        <p:txBody>
          <a:bodyPr>
            <a:normAutofit/>
          </a:bodyPr>
          <a:lstStyle/>
          <a:p>
            <a:pPr marL="365760" indent="-256032" algn="just" fontAlgn="auto">
              <a:lnSpc>
                <a:spcPct val="110000"/>
              </a:lnSpc>
              <a:spcBef>
                <a:spcPct val="5000"/>
              </a:spcBef>
              <a:spcAft>
                <a:spcPts val="0"/>
              </a:spcAft>
              <a:buClr>
                <a:schemeClr val="folHlink"/>
              </a:buClr>
              <a:buFont typeface="Wingdings 3"/>
              <a:buChar char=""/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</a:rPr>
              <a:t>定义：</a:t>
            </a:r>
            <a:r>
              <a:rPr lang="en-US" altLang="zh-CN" dirty="0" smtClean="0">
                <a:latin typeface="Times New Roman" pitchFamily="18" charset="0"/>
              </a:rPr>
              <a:t>Verilog </a:t>
            </a:r>
            <a:r>
              <a:rPr lang="en-US" altLang="zh-CN" dirty="0">
                <a:latin typeface="Times New Roman" pitchFamily="18" charset="0"/>
              </a:rPr>
              <a:t>HDL</a:t>
            </a:r>
            <a:r>
              <a:rPr lang="zh-CN" altLang="en-US" dirty="0">
                <a:latin typeface="Times New Roman" pitchFamily="18" charset="0"/>
              </a:rPr>
              <a:t>是一种用于</a:t>
            </a:r>
            <a:r>
              <a:rPr lang="zh-CN" altLang="en-US" dirty="0">
                <a:solidFill>
                  <a:srgbClr val="FF66CC"/>
                </a:solidFill>
                <a:latin typeface="Times New Roman" pitchFamily="18" charset="0"/>
              </a:rPr>
              <a:t>数字</a:t>
            </a:r>
            <a:r>
              <a:rPr lang="zh-CN" altLang="en-US" dirty="0">
                <a:latin typeface="Times New Roman" pitchFamily="18" charset="0"/>
              </a:rPr>
              <a:t>逻辑电路设计的硬件描述语言（</a:t>
            </a:r>
            <a:r>
              <a:rPr lang="en-US" altLang="zh-CN" dirty="0" smtClean="0">
                <a:latin typeface="Times New Roman" pitchFamily="18" charset="0"/>
              </a:rPr>
              <a:t>Hardware </a:t>
            </a:r>
            <a:r>
              <a:rPr lang="en-US" altLang="zh-CN" dirty="0">
                <a:latin typeface="Times New Roman" pitchFamily="18" charset="0"/>
              </a:rPr>
              <a:t>Description Language </a:t>
            </a:r>
            <a:r>
              <a:rPr lang="en-US" altLang="zh-CN" dirty="0" smtClean="0">
                <a:latin typeface="Times New Roman" pitchFamily="18" charset="0"/>
              </a:rPr>
              <a:t>)</a:t>
            </a:r>
            <a:r>
              <a:rPr lang="zh-CN" altLang="en-US" dirty="0" smtClean="0">
                <a:latin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</a:endParaRPr>
          </a:p>
          <a:p>
            <a:pPr marL="109728" indent="0" algn="just" fontAlgn="auto">
              <a:lnSpc>
                <a:spcPct val="110000"/>
              </a:lnSpc>
              <a:spcBef>
                <a:spcPct val="5000"/>
              </a:spcBef>
              <a:spcAft>
                <a:spcPts val="0"/>
              </a:spcAft>
              <a:buClr>
                <a:schemeClr val="folHlink"/>
              </a:buClr>
              <a:buFont typeface="Wingdings 3"/>
              <a:buNone/>
              <a:defRPr/>
            </a:pPr>
            <a:endParaRPr lang="en-US" altLang="zh-CN" dirty="0">
              <a:latin typeface="宋体" charset="-122"/>
            </a:endParaRPr>
          </a:p>
          <a:p>
            <a:pPr marL="365760" indent="-256032" algn="just" fontAlgn="auto">
              <a:lnSpc>
                <a:spcPct val="110000"/>
              </a:lnSpc>
              <a:spcBef>
                <a:spcPct val="5000"/>
              </a:spcBef>
              <a:spcAft>
                <a:spcPts val="0"/>
              </a:spcAft>
              <a:buClr>
                <a:schemeClr val="folHlink"/>
              </a:buClr>
              <a:buFont typeface="Wingdings 3"/>
              <a:buChar char=""/>
              <a:defRPr/>
            </a:pPr>
            <a:r>
              <a:rPr lang="zh-CN" altLang="en-US" dirty="0" smtClean="0">
                <a:latin typeface="宋体" charset="-122"/>
              </a:rPr>
              <a:t>使用</a:t>
            </a:r>
            <a:r>
              <a:rPr lang="en-US" altLang="zh-CN" dirty="0" err="1" smtClean="0">
                <a:latin typeface="宋体" charset="-122"/>
              </a:rPr>
              <a:t>VerilogHDL</a:t>
            </a:r>
            <a:r>
              <a:rPr lang="zh-CN" altLang="en-US" dirty="0" smtClean="0">
                <a:latin typeface="宋体" charset="-122"/>
              </a:rPr>
              <a:t>可以像设计软件一样设计硬件系统</a:t>
            </a:r>
            <a:endParaRPr lang="zh-CN" altLang="en-US" dirty="0">
              <a:latin typeface="宋体" charset="-122"/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什么是</a:t>
            </a:r>
            <a:r>
              <a:rPr lang="en-US" altLang="zh-CN" dirty="0" err="1" smtClean="0"/>
              <a:t>VerilogHDL</a:t>
            </a:r>
            <a:r>
              <a:rPr lang="en-US" altLang="zh-CN" dirty="0" smtClean="0"/>
              <a:t> 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实例</a:t>
            </a:r>
            <a:r>
              <a:rPr lang="zh-CN" altLang="en-US" dirty="0" smtClean="0"/>
              <a:t>元件或子模块语句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19250" y="1193800"/>
            <a:ext cx="4800600" cy="3968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just" eaLnBrk="0" hangingPunct="0"/>
            <a:r>
              <a:rPr lang="zh-CN" altLang="en-US" sz="2000" b="1">
                <a:latin typeface="宋体" charset="-122"/>
              </a:rPr>
              <a:t>模块名  实例名（口</a:t>
            </a:r>
            <a:r>
              <a:rPr lang="en-US" altLang="zh-CN" sz="2000" b="1">
                <a:latin typeface="宋体" charset="-122"/>
              </a:rPr>
              <a:t>1</a:t>
            </a:r>
            <a:r>
              <a:rPr lang="zh-CN" altLang="en-US" sz="2000" b="1">
                <a:latin typeface="宋体" charset="-122"/>
              </a:rPr>
              <a:t>，口</a:t>
            </a:r>
            <a:r>
              <a:rPr lang="en-US" altLang="zh-CN" sz="2000" b="1">
                <a:latin typeface="宋体" charset="-122"/>
              </a:rPr>
              <a:t>2</a:t>
            </a:r>
            <a:r>
              <a:rPr lang="zh-CN" altLang="en-US" sz="2000" b="1">
                <a:latin typeface="宋体" charset="-122"/>
              </a:rPr>
              <a:t>，</a:t>
            </a:r>
            <a:r>
              <a:rPr lang="en-US" altLang="zh-CN" sz="2000" b="1">
                <a:latin typeface="宋体" charset="-122"/>
              </a:rPr>
              <a:t>……</a:t>
            </a:r>
            <a:r>
              <a:rPr lang="zh-CN" altLang="en-US" sz="2000" b="1">
                <a:latin typeface="宋体" charset="-122"/>
              </a:rPr>
              <a:t>）</a:t>
            </a:r>
            <a:endParaRPr lang="en-US" altLang="zh-CN" sz="2000" b="1">
              <a:latin typeface="宋体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608013" y="1165225"/>
            <a:ext cx="819150" cy="446088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kumimoji="1" lang="zh-CN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  <a:t>格式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179388" y="1611313"/>
            <a:ext cx="8229600" cy="1298575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defRPr/>
            </a:pPr>
            <a:r>
              <a:rPr lang="zh-CN" altLang="en-US" dirty="0" smtClean="0"/>
              <a:t>例：</a:t>
            </a:r>
            <a:endParaRPr lang="en-US" altLang="zh-CN" dirty="0" smtClean="0"/>
          </a:p>
          <a:p>
            <a:pPr fontAlgn="auto">
              <a:defRPr/>
            </a:pPr>
            <a:r>
              <a:rPr lang="zh-CN" altLang="en-US" dirty="0"/>
              <a:t>四</a:t>
            </a:r>
            <a:r>
              <a:rPr lang="zh-CN" altLang="en-US" dirty="0" smtClean="0"/>
              <a:t>路选择器</a:t>
            </a:r>
            <a:endParaRPr lang="en-US" altLang="zh-CN" dirty="0" smtClean="0"/>
          </a:p>
          <a:p>
            <a:pPr marL="109728" indent="0" fontAlgn="auto">
              <a:buFont typeface="Wingdings 3"/>
              <a:buNone/>
              <a:defRPr/>
            </a:pPr>
            <a:endParaRPr lang="zh-CN" altLang="en-US" dirty="0"/>
          </a:p>
        </p:txBody>
      </p:sp>
      <p:pic>
        <p:nvPicPr>
          <p:cNvPr id="2" name="图片 1" descr="屏幕剪辑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7125" y="1916113"/>
            <a:ext cx="6713538" cy="4973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实例</a:t>
            </a:r>
            <a:r>
              <a:rPr lang="zh-CN" altLang="en-US" dirty="0" smtClean="0"/>
              <a:t>元件或子模块语句</a:t>
            </a:r>
            <a:endParaRPr lang="zh-CN" altLang="en-US" dirty="0"/>
          </a:p>
        </p:txBody>
      </p:sp>
      <p:sp>
        <p:nvSpPr>
          <p:cNvPr id="47106" name="Text Box 4"/>
          <p:cNvSpPr txBox="1">
            <a:spLocks noChangeArrowheads="1"/>
          </p:cNvSpPr>
          <p:nvPr/>
        </p:nvSpPr>
        <p:spPr bwMode="auto">
          <a:xfrm>
            <a:off x="1911350" y="1193800"/>
            <a:ext cx="4800600" cy="39687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just" eaLnBrk="0" hangingPunct="0"/>
            <a:r>
              <a:rPr lang="zh-CN" altLang="en-US" sz="2000" b="1">
                <a:latin typeface="宋体" charset="-122"/>
              </a:rPr>
              <a:t>模块名  实例名（口</a:t>
            </a:r>
            <a:r>
              <a:rPr lang="en-US" altLang="zh-CN" sz="2000" b="1">
                <a:latin typeface="宋体" charset="-122"/>
              </a:rPr>
              <a:t>1</a:t>
            </a:r>
            <a:r>
              <a:rPr lang="zh-CN" altLang="en-US" sz="2000" b="1">
                <a:latin typeface="宋体" charset="-122"/>
              </a:rPr>
              <a:t>，口</a:t>
            </a:r>
            <a:r>
              <a:rPr lang="en-US" altLang="zh-CN" sz="2000" b="1">
                <a:latin typeface="宋体" charset="-122"/>
              </a:rPr>
              <a:t>2</a:t>
            </a:r>
            <a:r>
              <a:rPr lang="zh-CN" altLang="en-US" sz="2000" b="1">
                <a:latin typeface="宋体" charset="-122"/>
              </a:rPr>
              <a:t>，</a:t>
            </a:r>
            <a:r>
              <a:rPr lang="en-US" altLang="zh-CN" sz="2000" b="1">
                <a:latin typeface="宋体" charset="-122"/>
              </a:rPr>
              <a:t>……</a:t>
            </a:r>
            <a:r>
              <a:rPr lang="zh-CN" altLang="en-US" sz="2000" b="1">
                <a:latin typeface="宋体" charset="-122"/>
              </a:rPr>
              <a:t>）</a:t>
            </a:r>
            <a:endParaRPr lang="en-US" altLang="zh-CN" sz="2000" b="1">
              <a:latin typeface="宋体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900113" y="1165225"/>
            <a:ext cx="819150" cy="446088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>
                <a:schemeClr val="tx2"/>
              </a:buClr>
              <a:buSzPct val="85000"/>
              <a:buFont typeface="Wingdings" pitchFamily="2" charset="2"/>
              <a:buNone/>
              <a:defRPr/>
            </a:pPr>
            <a:r>
              <a:rPr kumimoji="1" lang="zh-CN" altLang="en-US" sz="24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  <a:t>格式</a:t>
            </a:r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395288" y="1611313"/>
            <a:ext cx="8229600" cy="1298575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defRPr/>
            </a:pPr>
            <a:r>
              <a:rPr lang="zh-CN" altLang="en-US" dirty="0" smtClean="0"/>
              <a:t>例：四路选择器</a:t>
            </a:r>
            <a:endParaRPr lang="en-US" altLang="zh-CN" dirty="0" smtClean="0"/>
          </a:p>
          <a:p>
            <a:pPr marL="109728" indent="0" fontAlgn="auto">
              <a:buFont typeface="Wingdings 3"/>
              <a:buNone/>
              <a:defRPr/>
            </a:pPr>
            <a:endParaRPr lang="zh-CN" altLang="en-US" dirty="0"/>
          </a:p>
        </p:txBody>
      </p:sp>
      <p:pic>
        <p:nvPicPr>
          <p:cNvPr id="47109" name="图片 9" descr="屏幕剪辑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13" y="2236788"/>
            <a:ext cx="59150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云形标注 7"/>
          <p:cNvSpPr/>
          <p:nvPr/>
        </p:nvSpPr>
        <p:spPr>
          <a:xfrm>
            <a:off x="6000750" y="3184525"/>
            <a:ext cx="2808288" cy="1439863"/>
          </a:xfrm>
          <a:prstGeom prst="cloudCallout">
            <a:avLst>
              <a:gd name="adj1" fmla="val -31169"/>
              <a:gd name="adj2" fmla="val 897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参数信号必须与底层模块一一对应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684213" y="4170363"/>
            <a:ext cx="6335712" cy="1800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0825" y="1868488"/>
            <a:ext cx="8229600" cy="3671887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dirty="0" smtClean="0"/>
              <a:t>always </a:t>
            </a:r>
            <a:r>
              <a:rPr lang="zh-CN" altLang="en-US" dirty="0" smtClean="0"/>
              <a:t>块  （有触发条件）</a:t>
            </a:r>
            <a:endParaRPr lang="en-US" altLang="zh-CN" dirty="0" smtClean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dirty="0" smtClean="0"/>
              <a:t>initial </a:t>
            </a:r>
            <a:r>
              <a:rPr lang="zh-CN" altLang="en-US" dirty="0" smtClean="0"/>
              <a:t>块  （</a:t>
            </a:r>
            <a:r>
              <a:rPr lang="zh-CN" altLang="en-US" sz="2400" dirty="0" smtClean="0"/>
              <a:t>没触发条件，只在仿真零时刻执行一次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结构说明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147763" y="2420938"/>
            <a:ext cx="4800600" cy="70802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just" eaLnBrk="0" hangingPunct="0"/>
            <a:r>
              <a:rPr lang="en-US" altLang="zh-CN" sz="2000" b="1">
                <a:latin typeface="宋体" charset="-122"/>
              </a:rPr>
              <a:t>always @</a:t>
            </a:r>
            <a:r>
              <a:rPr lang="zh-CN" altLang="en-US" sz="2000" b="1">
                <a:latin typeface="宋体" charset="-122"/>
              </a:rPr>
              <a:t> </a:t>
            </a:r>
            <a:r>
              <a:rPr lang="en-US" altLang="zh-CN" sz="2000" b="1">
                <a:latin typeface="宋体" charset="-122"/>
              </a:rPr>
              <a:t>( </a:t>
            </a:r>
            <a:r>
              <a:rPr lang="zh-CN" altLang="en-US" sz="2000" b="1">
                <a:latin typeface="宋体" charset="-122"/>
              </a:rPr>
              <a:t>敏感信号列表</a:t>
            </a:r>
            <a:r>
              <a:rPr lang="en-US" altLang="zh-CN" sz="2000" b="1">
                <a:latin typeface="宋体" charset="-122"/>
              </a:rPr>
              <a:t>)</a:t>
            </a:r>
          </a:p>
          <a:p>
            <a:pPr algn="just" eaLnBrk="0" hangingPunct="0"/>
            <a:r>
              <a:rPr lang="en-US" altLang="zh-CN" sz="2000" b="1">
                <a:latin typeface="宋体" charset="-122"/>
              </a:rPr>
              <a:t>   &lt;</a:t>
            </a:r>
            <a:r>
              <a:rPr lang="zh-CN" altLang="en-US" sz="2000" b="1">
                <a:latin typeface="宋体" charset="-122"/>
              </a:rPr>
              <a:t>语句</a:t>
            </a:r>
            <a:r>
              <a:rPr lang="en-US" altLang="zh-CN" sz="2000" b="1">
                <a:latin typeface="宋体" charset="-122"/>
              </a:rPr>
              <a:t>&gt;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47763" y="3789363"/>
            <a:ext cx="4800600" cy="708025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pPr algn="just" eaLnBrk="0" hangingPunct="0"/>
            <a:r>
              <a:rPr lang="en-US" altLang="zh-CN" sz="2000" b="1">
                <a:latin typeface="宋体" charset="-122"/>
              </a:rPr>
              <a:t>initial </a:t>
            </a:r>
          </a:p>
          <a:p>
            <a:pPr algn="just" eaLnBrk="0" hangingPunct="0"/>
            <a:r>
              <a:rPr lang="en-US" altLang="zh-CN" sz="2000" b="1">
                <a:latin typeface="宋体" charset="-122"/>
              </a:rPr>
              <a:t>   &lt;</a:t>
            </a:r>
            <a:r>
              <a:rPr lang="zh-CN" altLang="en-US" sz="2000" b="1">
                <a:latin typeface="宋体" charset="-122"/>
              </a:rPr>
              <a:t>语句</a:t>
            </a:r>
            <a:r>
              <a:rPr lang="en-US" altLang="zh-CN" sz="2000" b="1">
                <a:latin typeface="宋体" charset="-122"/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内容占位符 1"/>
          <p:cNvSpPr>
            <a:spLocks noGrp="1"/>
          </p:cNvSpPr>
          <p:nvPr>
            <p:ph idx="1"/>
          </p:nvPr>
        </p:nvSpPr>
        <p:spPr>
          <a:xfrm>
            <a:off x="179388" y="1481138"/>
            <a:ext cx="8856662" cy="4525962"/>
          </a:xfrm>
        </p:spPr>
        <p:txBody>
          <a:bodyPr/>
          <a:lstStyle/>
          <a:p>
            <a:pPr marL="0" indent="0" algn="just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400" smtClean="0">
              <a:latin typeface="Times New Roman" charset="0"/>
            </a:endParaRPr>
          </a:p>
          <a:p>
            <a:pPr marL="0" indent="0" algn="just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  <a:latin typeface="Times New Roman" charset="0"/>
              </a:rPr>
              <a:t>always</a:t>
            </a:r>
            <a:r>
              <a:rPr lang="en-US" altLang="zh-CN" sz="2400" smtClean="0">
                <a:latin typeface="Times New Roman" charset="0"/>
              </a:rPr>
              <a:t> @(a </a:t>
            </a:r>
            <a:r>
              <a:rPr lang="en-US" altLang="zh-CN" sz="2400" smtClean="0">
                <a:solidFill>
                  <a:srgbClr val="FF0000"/>
                </a:solidFill>
                <a:latin typeface="Times New Roman" charset="0"/>
              </a:rPr>
              <a:t>or</a:t>
            </a:r>
            <a:r>
              <a:rPr lang="en-US" altLang="zh-CN" sz="2400" smtClean="0">
                <a:latin typeface="Times New Roman" charset="0"/>
              </a:rPr>
              <a:t> b) // </a:t>
            </a:r>
            <a:r>
              <a:rPr lang="zh-CN" altLang="en-US" sz="2400" smtClean="0">
                <a:latin typeface="Times New Roman" charset="0"/>
              </a:rPr>
              <a:t>每当</a:t>
            </a:r>
            <a:r>
              <a:rPr lang="en-US" altLang="zh-CN" sz="2400" smtClean="0">
                <a:latin typeface="Times New Roman" charset="0"/>
              </a:rPr>
              <a:t>a</a:t>
            </a:r>
            <a:r>
              <a:rPr lang="zh-CN" altLang="en-US" sz="2400" smtClean="0">
                <a:latin typeface="Times New Roman" charset="0"/>
              </a:rPr>
              <a:t>或</a:t>
            </a:r>
            <a:r>
              <a:rPr lang="en-US" altLang="zh-CN" sz="2400" smtClean="0">
                <a:latin typeface="Times New Roman" charset="0"/>
              </a:rPr>
              <a:t>b</a:t>
            </a:r>
            <a:r>
              <a:rPr lang="zh-CN" altLang="en-US" sz="2400" smtClean="0">
                <a:latin typeface="Times New Roman" charset="0"/>
              </a:rPr>
              <a:t>的值变化时执行一遍块内语句</a:t>
            </a:r>
            <a:r>
              <a:rPr lang="en-US" altLang="zh-CN" sz="2400" smtClean="0">
                <a:latin typeface="Times New Roman" charset="0"/>
              </a:rPr>
              <a:t>                   </a:t>
            </a:r>
          </a:p>
          <a:p>
            <a:pPr marL="0" indent="0" algn="just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charset="0"/>
              </a:rPr>
              <a:t>    </a:t>
            </a:r>
            <a:r>
              <a:rPr lang="en-US" altLang="zh-CN" sz="2400" smtClean="0">
                <a:solidFill>
                  <a:srgbClr val="FF0000"/>
                </a:solidFill>
                <a:latin typeface="Times New Roman" charset="0"/>
              </a:rPr>
              <a:t>begin</a:t>
            </a:r>
            <a:r>
              <a:rPr lang="en-US" altLang="zh-CN" sz="2400" smtClean="0">
                <a:latin typeface="Times New Roman" charset="0"/>
              </a:rPr>
              <a:t>         </a:t>
            </a:r>
          </a:p>
          <a:p>
            <a:pPr marL="0" indent="0" algn="just">
              <a:spcBef>
                <a:spcPct val="0"/>
              </a:spcBef>
              <a:buClrTx/>
              <a:buFontTx/>
              <a:buNone/>
            </a:pPr>
            <a:r>
              <a:rPr lang="en-US" altLang="zh-CN" sz="2400" smtClean="0">
                <a:latin typeface="Times New Roman" charset="0"/>
              </a:rPr>
              <a:t>   	&lt;</a:t>
            </a:r>
            <a:r>
              <a:rPr lang="zh-CN" altLang="en-US" sz="2400" smtClean="0">
                <a:latin typeface="Times New Roman" charset="0"/>
              </a:rPr>
              <a:t>语句</a:t>
            </a:r>
            <a:r>
              <a:rPr lang="en-US" altLang="zh-CN" sz="2400" smtClean="0">
                <a:latin typeface="Times New Roman" charset="0"/>
              </a:rPr>
              <a:t>&gt; ……</a:t>
            </a:r>
          </a:p>
          <a:p>
            <a:pPr marL="0" indent="0" algn="just">
              <a:spcBef>
                <a:spcPct val="0"/>
              </a:spcBef>
              <a:buClrTx/>
              <a:buFontTx/>
              <a:buNone/>
            </a:pPr>
            <a:r>
              <a:rPr lang="en-US" altLang="zh-CN" sz="2400" smtClean="0">
                <a:latin typeface="Times New Roman" charset="0"/>
              </a:rPr>
              <a:t> </a:t>
            </a:r>
            <a:r>
              <a:rPr lang="en-US" altLang="zh-CN" sz="2400" smtClean="0">
                <a:solidFill>
                  <a:srgbClr val="FF0000"/>
                </a:solidFill>
                <a:latin typeface="Times New Roman" charset="0"/>
              </a:rPr>
              <a:t>end</a:t>
            </a:r>
          </a:p>
          <a:p>
            <a:pPr marL="0" indent="0" algn="just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400" smtClean="0">
              <a:latin typeface="Times New Roman" charset="0"/>
            </a:endParaRPr>
          </a:p>
          <a:p>
            <a:pPr marL="0" indent="0" algn="just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400" smtClean="0">
              <a:latin typeface="Times New Roman" charset="0"/>
            </a:endParaRPr>
          </a:p>
          <a:p>
            <a:pPr marL="0" indent="0" algn="just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00"/>
                </a:solidFill>
                <a:latin typeface="Times New Roman" charset="0"/>
              </a:rPr>
              <a:t>always</a:t>
            </a:r>
            <a:r>
              <a:rPr lang="en-US" altLang="zh-CN" sz="2400" smtClean="0">
                <a:latin typeface="Times New Roman" charset="0"/>
              </a:rPr>
              <a:t> @(</a:t>
            </a:r>
            <a:r>
              <a:rPr lang="en-US" altLang="zh-CN" sz="2400" smtClean="0">
                <a:solidFill>
                  <a:srgbClr val="FF0000"/>
                </a:solidFill>
                <a:latin typeface="Times New Roman" charset="0"/>
              </a:rPr>
              <a:t>posedge</a:t>
            </a:r>
            <a:r>
              <a:rPr lang="en-US" altLang="zh-CN" sz="2400" smtClean="0">
                <a:latin typeface="Times New Roman" charset="0"/>
              </a:rPr>
              <a:t> clk) // </a:t>
            </a:r>
            <a:r>
              <a:rPr lang="zh-CN" altLang="en-US" sz="2400" smtClean="0">
                <a:latin typeface="Times New Roman" charset="0"/>
              </a:rPr>
              <a:t>每当时钟上升沿到来时执行一遍块内语句</a:t>
            </a:r>
            <a:r>
              <a:rPr lang="en-US" altLang="zh-CN" sz="2400" smtClean="0">
                <a:latin typeface="Times New Roman" charset="0"/>
              </a:rPr>
              <a:t>                   </a:t>
            </a:r>
          </a:p>
          <a:p>
            <a:pPr marL="0" indent="0" algn="just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latin typeface="Times New Roman" charset="0"/>
              </a:rPr>
              <a:t>    </a:t>
            </a:r>
            <a:r>
              <a:rPr lang="en-US" altLang="zh-CN" sz="2400" smtClean="0">
                <a:solidFill>
                  <a:srgbClr val="FF0000"/>
                </a:solidFill>
                <a:latin typeface="Times New Roman" charset="0"/>
              </a:rPr>
              <a:t>begin</a:t>
            </a:r>
            <a:r>
              <a:rPr lang="en-US" altLang="zh-CN" sz="2400" smtClean="0">
                <a:latin typeface="Times New Roman" charset="0"/>
              </a:rPr>
              <a:t>      </a:t>
            </a:r>
          </a:p>
          <a:p>
            <a:pPr marL="0" indent="0" algn="just">
              <a:spcBef>
                <a:spcPct val="0"/>
              </a:spcBef>
              <a:buClrTx/>
              <a:buFontTx/>
              <a:buNone/>
            </a:pPr>
            <a:r>
              <a:rPr lang="en-US" altLang="zh-CN" sz="2400" smtClean="0">
                <a:latin typeface="Times New Roman" charset="0"/>
              </a:rPr>
              <a:t>   	&lt;</a:t>
            </a:r>
            <a:r>
              <a:rPr lang="zh-CN" altLang="en-US" sz="2400" smtClean="0">
                <a:latin typeface="Times New Roman" charset="0"/>
              </a:rPr>
              <a:t>语句</a:t>
            </a:r>
            <a:r>
              <a:rPr lang="en-US" altLang="zh-CN" sz="2400" smtClean="0">
                <a:latin typeface="Times New Roman" charset="0"/>
              </a:rPr>
              <a:t>&gt; ……</a:t>
            </a:r>
          </a:p>
          <a:p>
            <a:pPr marL="0" indent="0" algn="just">
              <a:spcBef>
                <a:spcPct val="0"/>
              </a:spcBef>
              <a:buClrTx/>
              <a:buFontTx/>
              <a:buNone/>
            </a:pPr>
            <a:r>
              <a:rPr lang="en-US" altLang="zh-CN" sz="2400" smtClean="0">
                <a:latin typeface="Times New Roman" charset="0"/>
              </a:rPr>
              <a:t> </a:t>
            </a:r>
            <a:r>
              <a:rPr lang="en-US" altLang="zh-CN" sz="2400" smtClean="0">
                <a:solidFill>
                  <a:srgbClr val="FF0000"/>
                </a:solidFill>
                <a:latin typeface="Times New Roman" charset="0"/>
              </a:rPr>
              <a:t>end</a:t>
            </a:r>
          </a:p>
          <a:p>
            <a:pPr marL="0" indent="0" algn="just">
              <a:spcBef>
                <a:spcPct val="0"/>
              </a:spcBef>
              <a:buClrTx/>
              <a:buFontTx/>
              <a:buNone/>
            </a:pPr>
            <a:endParaRPr lang="en-US" altLang="zh-CN" sz="2400" smtClean="0">
              <a:latin typeface="Times New Roman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always </a:t>
            </a:r>
            <a:r>
              <a:rPr lang="zh-CN" altLang="en-US" dirty="0" smtClean="0"/>
              <a:t>块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5251450" y="4818063"/>
            <a:ext cx="3313113" cy="158432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当敏感信号是沿触发时，那么该</a:t>
            </a:r>
            <a:r>
              <a:rPr lang="en-US" altLang="zh-CN" dirty="0"/>
              <a:t>always</a:t>
            </a:r>
            <a:r>
              <a:rPr lang="zh-CN" altLang="en-US" dirty="0"/>
              <a:t>块描述的是时序电路</a:t>
            </a:r>
            <a:endParaRPr lang="zh-CN" altLang="en-US" dirty="0"/>
          </a:p>
        </p:txBody>
      </p:sp>
      <p:sp>
        <p:nvSpPr>
          <p:cNvPr id="5" name="云形标注 4"/>
          <p:cNvSpPr/>
          <p:nvPr/>
        </p:nvSpPr>
        <p:spPr>
          <a:xfrm>
            <a:off x="4356100" y="2492375"/>
            <a:ext cx="2808288" cy="936625"/>
          </a:xfrm>
          <a:prstGeom prst="cloudCallout">
            <a:avLst>
              <a:gd name="adj1" fmla="val -120065"/>
              <a:gd name="adj2" fmla="val -770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电平触发</a:t>
            </a:r>
            <a:endParaRPr lang="zh-CN" altLang="en-US" dirty="0"/>
          </a:p>
        </p:txBody>
      </p:sp>
      <p:sp>
        <p:nvSpPr>
          <p:cNvPr id="6" name="云形标注 5"/>
          <p:cNvSpPr/>
          <p:nvPr/>
        </p:nvSpPr>
        <p:spPr>
          <a:xfrm>
            <a:off x="2443163" y="5653088"/>
            <a:ext cx="2808287" cy="935037"/>
          </a:xfrm>
          <a:prstGeom prst="cloudCallout">
            <a:avLst>
              <a:gd name="adj1" fmla="val -32203"/>
              <a:gd name="adj2" fmla="val -1623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也</a:t>
            </a:r>
            <a:r>
              <a:rPr lang="zh-CN" altLang="en-US" dirty="0"/>
              <a:t>可以是信号沿触发</a:t>
            </a:r>
            <a:r>
              <a:rPr lang="en-US" altLang="zh-CN" dirty="0"/>
              <a:t>,</a:t>
            </a:r>
            <a:r>
              <a:rPr lang="zh-CN" altLang="en-US" dirty="0"/>
              <a:t>只能一位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155700"/>
          </a:xfrm>
        </p:spPr>
        <p:txBody>
          <a:bodyPr>
            <a:normAutofit fontScale="925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sz="3000" dirty="0" smtClean="0"/>
              <a:t>与</a:t>
            </a:r>
            <a:r>
              <a:rPr lang="en-US" altLang="zh-CN" sz="3000" dirty="0" smtClean="0">
                <a:solidFill>
                  <a:srgbClr val="FF0000"/>
                </a:solidFill>
              </a:rPr>
              <a:t>always</a:t>
            </a:r>
            <a:r>
              <a:rPr lang="zh-CN" altLang="en-US" sz="3000" dirty="0" smtClean="0"/>
              <a:t>块的区别：</a:t>
            </a:r>
            <a:r>
              <a:rPr lang="zh-CN" altLang="en-US" sz="3000" dirty="0" smtClean="0">
                <a:solidFill>
                  <a:srgbClr val="FF0000"/>
                </a:solidFill>
              </a:rPr>
              <a:t>无触发条件</a:t>
            </a:r>
            <a:r>
              <a:rPr lang="zh-CN" altLang="en-US" sz="3000" dirty="0" smtClean="0"/>
              <a:t>只在仿真零时刻执行一次</a:t>
            </a: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en-US" dirty="0" smtClean="0"/>
              <a:t>一般</a:t>
            </a:r>
            <a:r>
              <a:rPr lang="zh-CN" altLang="en-US" dirty="0"/>
              <a:t>用于</a:t>
            </a:r>
            <a:r>
              <a:rPr lang="zh-CN" altLang="en-US" dirty="0">
                <a:solidFill>
                  <a:srgbClr val="FF0000"/>
                </a:solidFill>
              </a:rPr>
              <a:t>测试激励文件</a:t>
            </a:r>
            <a:endParaRPr lang="en-US" altLang="zh-CN" dirty="0">
              <a:solidFill>
                <a:srgbClr val="FF000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" pitchFamily="2" charset="2"/>
              <a:buChar char="u"/>
              <a:defRPr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initial </a:t>
            </a:r>
            <a:r>
              <a:rPr lang="zh-CN" altLang="en-US" dirty="0"/>
              <a:t>块</a:t>
            </a:r>
          </a:p>
        </p:txBody>
      </p:sp>
      <p:sp>
        <p:nvSpPr>
          <p:cNvPr id="50179" name="内容占位符 1"/>
          <p:cNvSpPr txBox="1">
            <a:spLocks/>
          </p:cNvSpPr>
          <p:nvPr/>
        </p:nvSpPr>
        <p:spPr bwMode="auto">
          <a:xfrm>
            <a:off x="395288" y="2420938"/>
            <a:ext cx="8229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zh-CN" altLang="en-US" sz="2700">
                <a:latin typeface="Lucida Sans Unicode" pitchFamily="34" charset="0"/>
                <a:ea typeface="黑体" pitchFamily="2" charset="-122"/>
              </a:rPr>
              <a:t>例：</a:t>
            </a:r>
            <a:endParaRPr lang="en-US" altLang="zh-CN" sz="2700">
              <a:solidFill>
                <a:srgbClr val="FF0000"/>
              </a:solidFill>
              <a:latin typeface="Lucida Sans Unicode" pitchFamily="34" charset="0"/>
              <a:ea typeface="黑体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8538" y="2597150"/>
            <a:ext cx="5688012" cy="430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椭圆 4"/>
          <p:cNvSpPr/>
          <p:nvPr/>
        </p:nvSpPr>
        <p:spPr>
          <a:xfrm>
            <a:off x="2411413" y="3344863"/>
            <a:ext cx="5400675" cy="1392237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043487"/>
          </a:xfrm>
        </p:spPr>
        <p:txBody>
          <a:bodyPr>
            <a:normAutofit lnSpcReduction="1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赋值语句 </a:t>
            </a:r>
            <a:endParaRPr lang="en-US" altLang="zh-CN" dirty="0" smtClean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&gt; =|&lt;= 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条件语句 </a:t>
            </a:r>
            <a:endParaRPr lang="en-US" altLang="zh-CN" dirty="0" smtClean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if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&gt;&lt;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1&gt;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else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语句</a:t>
            </a:r>
            <a:r>
              <a:rPr lang="en-US" altLang="zh-CN" dirty="0" smtClean="0"/>
              <a:t>2&gt;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dirty="0" smtClean="0"/>
              <a:t> </a:t>
            </a:r>
            <a:r>
              <a:rPr lang="zh-CN" altLang="en-US" dirty="0" smtClean="0"/>
              <a:t>多分支选择语句</a:t>
            </a:r>
            <a:endParaRPr lang="en-US" altLang="zh-CN" dirty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case</a:t>
            </a:r>
            <a:r>
              <a:rPr lang="en-US" altLang="zh-CN" dirty="0" smtClean="0"/>
              <a:t>(</a:t>
            </a:r>
            <a:r>
              <a:rPr lang="zh-CN" altLang="en-US" dirty="0" smtClean="0"/>
              <a:t>表达式</a:t>
            </a:r>
            <a:r>
              <a:rPr lang="en-US" altLang="zh-CN" dirty="0" smtClean="0"/>
              <a:t>) 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分支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；分支</a:t>
            </a:r>
            <a:r>
              <a:rPr lang="en-US" altLang="zh-CN" dirty="0" smtClean="0"/>
              <a:t>2</a:t>
            </a:r>
            <a:r>
              <a:rPr lang="zh-CN" altLang="en-US" dirty="0" smtClean="0"/>
              <a:t>；</a:t>
            </a:r>
            <a:r>
              <a:rPr lang="en-US" altLang="zh-CN" dirty="0" smtClean="0"/>
              <a:t>…… </a:t>
            </a:r>
            <a:r>
              <a:rPr lang="en-US" altLang="zh-CN" dirty="0" smtClean="0">
                <a:solidFill>
                  <a:srgbClr val="FF0000"/>
                </a:solidFill>
              </a:rPr>
              <a:t>default</a:t>
            </a:r>
            <a:r>
              <a:rPr lang="en-US" altLang="zh-CN" dirty="0" smtClean="0"/>
              <a:t>: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endcase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 块</a:t>
            </a:r>
            <a:r>
              <a:rPr lang="zh-CN" altLang="en-US" dirty="0"/>
              <a:t>语句</a:t>
            </a:r>
            <a:r>
              <a:rPr lang="zh-CN" altLang="en-US" dirty="0" smtClean="0"/>
              <a:t> </a:t>
            </a:r>
            <a:r>
              <a:rPr lang="en-US" altLang="zh-CN" dirty="0" smtClean="0"/>
              <a:t>     </a:t>
            </a:r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begin</a:t>
            </a:r>
            <a:r>
              <a:rPr lang="en-US" altLang="zh-CN" dirty="0" smtClean="0"/>
              <a:t>  &lt;</a:t>
            </a:r>
            <a:r>
              <a:rPr lang="zh-CN" altLang="en-US" dirty="0" smtClean="0"/>
              <a:t>多条语句</a:t>
            </a:r>
            <a:r>
              <a:rPr lang="en-US" altLang="zh-CN" dirty="0" smtClean="0"/>
              <a:t>&gt;  </a:t>
            </a:r>
            <a:r>
              <a:rPr lang="en-US" altLang="zh-CN" dirty="0" smtClean="0">
                <a:solidFill>
                  <a:srgbClr val="FF0000"/>
                </a:solidFill>
              </a:rPr>
              <a:t>end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5" name="椭圆形标注 4"/>
          <p:cNvSpPr/>
          <p:nvPr/>
        </p:nvSpPr>
        <p:spPr>
          <a:xfrm>
            <a:off x="5651500" y="2349500"/>
            <a:ext cx="3241675" cy="2016125"/>
          </a:xfrm>
          <a:prstGeom prst="wedgeEllipseCallout">
            <a:avLst>
              <a:gd name="adj1" fmla="val -93396"/>
              <a:gd name="adj2" fmla="val -3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rgbClr val="FF0000"/>
                </a:solidFill>
              </a:rPr>
              <a:t>if</a:t>
            </a:r>
            <a:r>
              <a:rPr lang="zh-CN" altLang="en-US" sz="2800" dirty="0"/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case</a:t>
            </a:r>
            <a:r>
              <a:rPr lang="zh-CN" altLang="en-US" sz="2800" dirty="0"/>
              <a:t>只能在</a:t>
            </a:r>
            <a:r>
              <a:rPr lang="en-US" altLang="zh-CN" sz="2800" dirty="0">
                <a:solidFill>
                  <a:srgbClr val="FF0000"/>
                </a:solidFill>
              </a:rPr>
              <a:t>always</a:t>
            </a:r>
            <a:r>
              <a:rPr lang="zh-CN" altLang="en-US" sz="2800" dirty="0"/>
              <a:t>块</a:t>
            </a:r>
            <a:r>
              <a:rPr lang="zh-CN" altLang="en-US" sz="2800" dirty="0"/>
              <a:t>中使用</a:t>
            </a:r>
            <a:endParaRPr lang="zh-CN" altLang="en-US" sz="2800" dirty="0"/>
          </a:p>
        </p:txBody>
      </p:sp>
      <p:sp>
        <p:nvSpPr>
          <p:cNvPr id="6" name="椭圆形标注 5"/>
          <p:cNvSpPr/>
          <p:nvPr/>
        </p:nvSpPr>
        <p:spPr>
          <a:xfrm>
            <a:off x="5651500" y="12700"/>
            <a:ext cx="3241675" cy="2016125"/>
          </a:xfrm>
          <a:prstGeom prst="wedgeEllipseCallout">
            <a:avLst>
              <a:gd name="adj1" fmla="val -87126"/>
              <a:gd name="adj2" fmla="val 459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</a:rPr>
              <a:t>能在</a:t>
            </a:r>
            <a:r>
              <a:rPr lang="en-US" altLang="zh-CN" sz="2800" dirty="0">
                <a:solidFill>
                  <a:srgbClr val="FF0000"/>
                </a:solidFill>
              </a:rPr>
              <a:t>always </a:t>
            </a:r>
            <a:r>
              <a:rPr lang="zh-CN" altLang="en-US" sz="2800" dirty="0">
                <a:solidFill>
                  <a:schemeClr val="bg1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initial</a:t>
            </a:r>
            <a:r>
              <a:rPr lang="zh-CN" altLang="en-US" sz="2800" dirty="0"/>
              <a:t>块中使用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例：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语句（例）赋值语句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509588" y="5326063"/>
            <a:ext cx="6335712" cy="1206500"/>
          </a:xfrm>
          <a:prstGeom prst="round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/>
              <a:t>赋值只能</a:t>
            </a:r>
            <a:r>
              <a:rPr lang="zh-CN" altLang="en-US" sz="2000" dirty="0"/>
              <a:t>写在</a:t>
            </a:r>
            <a:r>
              <a:rPr lang="zh-CN" altLang="en-US" sz="2000" dirty="0"/>
              <a:t>在</a:t>
            </a:r>
            <a:r>
              <a:rPr lang="en-US" altLang="zh-CN" sz="2000" dirty="0">
                <a:solidFill>
                  <a:srgbClr val="FF0000"/>
                </a:solidFill>
              </a:rPr>
              <a:t>always/initial</a:t>
            </a:r>
            <a:r>
              <a:rPr lang="zh-CN" altLang="en-US" sz="2000" dirty="0">
                <a:solidFill>
                  <a:srgbClr val="FF0000"/>
                </a:solidFill>
              </a:rPr>
              <a:t>块</a:t>
            </a:r>
            <a:r>
              <a:rPr lang="zh-CN" altLang="en-US" sz="2000" dirty="0"/>
              <a:t>中，左边是</a:t>
            </a:r>
            <a:r>
              <a:rPr lang="en-US" altLang="zh-CN" sz="2000" dirty="0" err="1">
                <a:solidFill>
                  <a:srgbClr val="FF0000"/>
                </a:solidFill>
              </a:rPr>
              <a:t>reg</a:t>
            </a:r>
            <a:r>
              <a:rPr lang="zh-CN" altLang="en-US" sz="2000" dirty="0">
                <a:solidFill>
                  <a:srgbClr val="FF0000"/>
                </a:solidFill>
              </a:rPr>
              <a:t>变量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assign</a:t>
            </a:r>
            <a:r>
              <a:rPr lang="en-US" altLang="zh-CN" sz="2000" dirty="0"/>
              <a:t> </a:t>
            </a:r>
            <a:r>
              <a:rPr lang="zh-CN" altLang="en-US" sz="2000" dirty="0"/>
              <a:t>语句只能写在</a:t>
            </a:r>
            <a:r>
              <a:rPr lang="en-US" altLang="zh-CN" sz="2000" dirty="0">
                <a:solidFill>
                  <a:srgbClr val="FF0000"/>
                </a:solidFill>
              </a:rPr>
              <a:t>always</a:t>
            </a:r>
            <a:r>
              <a:rPr lang="zh-CN" altLang="en-US" sz="2000" dirty="0"/>
              <a:t>外，左边是</a:t>
            </a:r>
            <a:r>
              <a:rPr lang="en-US" altLang="zh-CN" sz="2000" dirty="0">
                <a:solidFill>
                  <a:srgbClr val="FF0000"/>
                </a:solidFill>
              </a:rPr>
              <a:t>wire</a:t>
            </a:r>
            <a:r>
              <a:rPr lang="zh-CN" altLang="en-US" sz="2000" dirty="0"/>
              <a:t>变量，与</a:t>
            </a:r>
            <a:r>
              <a:rPr lang="en-US" altLang="zh-CN" sz="2000" dirty="0">
                <a:solidFill>
                  <a:srgbClr val="FF0000"/>
                </a:solidFill>
              </a:rPr>
              <a:t>always</a:t>
            </a:r>
            <a:r>
              <a:rPr lang="zh-CN" altLang="en-US" sz="2000" dirty="0">
                <a:solidFill>
                  <a:schemeClr val="tx1"/>
                </a:solidFill>
              </a:rPr>
              <a:t>块</a:t>
            </a:r>
            <a:r>
              <a:rPr lang="zh-CN" altLang="en-US" sz="2000" dirty="0"/>
              <a:t>并发执行</a:t>
            </a:r>
            <a:endParaRPr lang="en-US" altLang="zh-CN" sz="2000" dirty="0"/>
          </a:p>
        </p:txBody>
      </p:sp>
      <p:sp>
        <p:nvSpPr>
          <p:cNvPr id="52228" name="TextBox 4"/>
          <p:cNvSpPr txBox="1">
            <a:spLocks noChangeArrowheads="1"/>
          </p:cNvSpPr>
          <p:nvPr/>
        </p:nvSpPr>
        <p:spPr bwMode="auto">
          <a:xfrm>
            <a:off x="827088" y="2060575"/>
            <a:ext cx="4968875" cy="1816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Lucida Sans Unicode" pitchFamily="34" charset="0"/>
                <a:ea typeface="黑体" pitchFamily="2" charset="-122"/>
              </a:rPr>
              <a:t>a_8 = {b_8[7:4] , c_8[3:0]} ;</a:t>
            </a:r>
          </a:p>
          <a:p>
            <a:r>
              <a:rPr lang="en-US" altLang="zh-CN" sz="2800">
                <a:latin typeface="Lucida Sans Unicode" pitchFamily="34" charset="0"/>
                <a:ea typeface="黑体" pitchFamily="2" charset="-122"/>
              </a:rPr>
              <a:t>a_8 = b_16[ 8: 1] ;</a:t>
            </a:r>
          </a:p>
          <a:p>
            <a:endParaRPr lang="en-US" altLang="zh-CN" sz="2800">
              <a:latin typeface="Lucida Sans Unicode" pitchFamily="34" charset="0"/>
              <a:ea typeface="黑体" pitchFamily="2" charset="-122"/>
            </a:endParaRPr>
          </a:p>
          <a:p>
            <a:r>
              <a:rPr lang="en-US" altLang="zh-CN" sz="2800">
                <a:latin typeface="Lucida Sans Unicode" pitchFamily="34" charset="0"/>
                <a:ea typeface="黑体" pitchFamily="2" charset="-122"/>
              </a:rPr>
              <a:t>b_16[ 15:8 ] = a_8 ; </a:t>
            </a:r>
            <a:endParaRPr lang="zh-CN" altLang="en-US" sz="2800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5614988" y="1052513"/>
            <a:ext cx="3529012" cy="2663825"/>
          </a:xfrm>
          <a:prstGeom prst="cloudCallout">
            <a:avLst>
              <a:gd name="adj1" fmla="val -84189"/>
              <a:gd name="adj2" fmla="val 439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FF0000"/>
                </a:solidFill>
              </a:rPr>
              <a:t>不</a:t>
            </a:r>
            <a:r>
              <a:rPr lang="zh-CN" altLang="en-US" sz="2400" dirty="0"/>
              <a:t>建议将一个</a:t>
            </a:r>
            <a:r>
              <a:rPr lang="en-US" altLang="zh-CN" sz="2400" dirty="0" err="1">
                <a:solidFill>
                  <a:srgbClr val="FF0000"/>
                </a:solidFill>
              </a:rPr>
              <a:t>reg</a:t>
            </a:r>
            <a:r>
              <a:rPr lang="zh-CN" altLang="en-US" sz="2400" dirty="0"/>
              <a:t>变量</a:t>
            </a:r>
            <a:r>
              <a:rPr lang="zh-CN" altLang="en-US" sz="2400" dirty="0">
                <a:solidFill>
                  <a:srgbClr val="FF0000"/>
                </a:solidFill>
              </a:rPr>
              <a:t>拆开</a:t>
            </a:r>
            <a:r>
              <a:rPr lang="zh-CN" altLang="en-US" sz="2400" dirty="0"/>
              <a:t>分别赋值，会出现问题</a:t>
            </a:r>
            <a:endParaRPr lang="en-US" altLang="zh-CN" sz="2400" dirty="0"/>
          </a:p>
        </p:txBody>
      </p:sp>
      <p:sp>
        <p:nvSpPr>
          <p:cNvPr id="9" name="圆角矩形 8"/>
          <p:cNvSpPr/>
          <p:nvPr/>
        </p:nvSpPr>
        <p:spPr>
          <a:xfrm>
            <a:off x="539750" y="3956050"/>
            <a:ext cx="6335713" cy="1368425"/>
          </a:xfrm>
          <a:prstGeom prst="roundRect">
            <a:avLst/>
          </a:prstGeo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dirty="0">
                <a:solidFill>
                  <a:srgbClr val="FF0000"/>
                </a:solidFill>
              </a:rPr>
              <a:t>注意！</a:t>
            </a:r>
            <a:r>
              <a:rPr lang="zh-CN" altLang="en-US" sz="2000" dirty="0"/>
              <a:t>与</a:t>
            </a:r>
            <a:r>
              <a:rPr lang="en-US" altLang="zh-CN" sz="2000" dirty="0"/>
              <a:t>assign</a:t>
            </a:r>
            <a:r>
              <a:rPr lang="zh-CN" altLang="en-US" sz="2000" dirty="0"/>
              <a:t>的区别：</a:t>
            </a:r>
            <a:endParaRPr lang="en-US" altLang="zh-CN" sz="2000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assign </a:t>
            </a:r>
            <a:r>
              <a:rPr lang="zh-CN" altLang="en-US" sz="2000" dirty="0">
                <a:solidFill>
                  <a:schemeClr val="tx1"/>
                </a:solidFill>
              </a:rPr>
              <a:t>连续赋值：</a:t>
            </a:r>
            <a:r>
              <a:rPr lang="zh-CN" altLang="en-US" sz="2000" dirty="0">
                <a:solidFill>
                  <a:schemeClr val="tx1"/>
                </a:solidFill>
              </a:rPr>
              <a:t>等号</a:t>
            </a:r>
            <a:r>
              <a:rPr lang="zh-CN" altLang="en-US" sz="2000" dirty="0">
                <a:solidFill>
                  <a:schemeClr val="tx1"/>
                </a:solidFill>
              </a:rPr>
              <a:t>左边恒等右边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always</a:t>
            </a:r>
            <a:r>
              <a:rPr lang="zh-CN" altLang="en-US" sz="2000" dirty="0">
                <a:solidFill>
                  <a:schemeClr val="tx1"/>
                </a:solidFill>
              </a:rPr>
              <a:t>块内赋值：在</a:t>
            </a:r>
            <a:r>
              <a:rPr lang="en-US" altLang="zh-CN" sz="2000" dirty="0">
                <a:solidFill>
                  <a:srgbClr val="FF0000"/>
                </a:solidFill>
              </a:rPr>
              <a:t>always</a:t>
            </a:r>
            <a:r>
              <a:rPr lang="zh-CN" altLang="en-US" sz="2000" dirty="0">
                <a:solidFill>
                  <a:schemeClr val="tx1"/>
                </a:solidFill>
              </a:rPr>
              <a:t>触发</a:t>
            </a:r>
            <a:r>
              <a:rPr lang="zh-CN" altLang="en-US" sz="2000" dirty="0">
                <a:solidFill>
                  <a:srgbClr val="FF0000"/>
                </a:solidFill>
              </a:rPr>
              <a:t>时</a:t>
            </a:r>
            <a:r>
              <a:rPr lang="zh-CN" altLang="en-US" sz="2000" dirty="0">
                <a:solidFill>
                  <a:schemeClr val="tx1"/>
                </a:solidFill>
              </a:rPr>
              <a:t>右边复制给左边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阻塞赋值与非阻塞赋值</a:t>
            </a:r>
          </a:p>
        </p:txBody>
      </p:sp>
      <p:sp>
        <p:nvSpPr>
          <p:cNvPr id="53250" name="文本占位符 2"/>
          <p:cNvSpPr>
            <a:spLocks noGrp="1"/>
          </p:cNvSpPr>
          <p:nvPr>
            <p:ph type="body" idx="1"/>
          </p:nvPr>
        </p:nvSpPr>
        <p:spPr>
          <a:xfrm>
            <a:off x="611188" y="1700213"/>
            <a:ext cx="4040187" cy="762000"/>
          </a:xfrm>
        </p:spPr>
        <p:txBody>
          <a:bodyPr/>
          <a:lstStyle/>
          <a:p>
            <a:r>
              <a:rPr lang="zh-CN" altLang="en-US" smtClean="0"/>
              <a:t>阻塞赋值  </a:t>
            </a:r>
            <a:r>
              <a:rPr lang="en-US" altLang="zh-CN" smtClean="0"/>
              <a:t>=</a:t>
            </a:r>
            <a:endParaRPr lang="zh-CN" altLang="en-US" smtClean="0"/>
          </a:p>
        </p:txBody>
      </p:sp>
      <p:sp>
        <p:nvSpPr>
          <p:cNvPr id="53251" name="文本占位符 3"/>
          <p:cNvSpPr>
            <a:spLocks noGrp="1"/>
          </p:cNvSpPr>
          <p:nvPr>
            <p:ph type="body" sz="half" idx="3"/>
          </p:nvPr>
        </p:nvSpPr>
        <p:spPr>
          <a:xfrm>
            <a:off x="4716463" y="1700213"/>
            <a:ext cx="4041775" cy="762000"/>
          </a:xfrm>
        </p:spPr>
        <p:txBody>
          <a:bodyPr/>
          <a:lstStyle/>
          <a:p>
            <a:r>
              <a:rPr lang="zh-CN" altLang="en-US" smtClean="0"/>
              <a:t>非阻塞赋值 </a:t>
            </a:r>
            <a:r>
              <a:rPr lang="en-US" altLang="zh-CN" smtClean="0"/>
              <a:t>&lt;=</a:t>
            </a:r>
            <a:endParaRPr lang="zh-CN" altLang="en-US" smtClean="0"/>
          </a:p>
        </p:txBody>
      </p:sp>
      <p:sp>
        <p:nvSpPr>
          <p:cNvPr id="53252" name="内容占位符 4"/>
          <p:cNvSpPr>
            <a:spLocks noGrp="1"/>
          </p:cNvSpPr>
          <p:nvPr>
            <p:ph sz="quarter" idx="2"/>
          </p:nvPr>
        </p:nvSpPr>
        <p:spPr>
          <a:xfrm>
            <a:off x="539750" y="2708275"/>
            <a:ext cx="4040188" cy="1625600"/>
          </a:xfrm>
          <a:ln>
            <a:solidFill>
              <a:schemeClr val="tx1"/>
            </a:solidFill>
          </a:ln>
        </p:spPr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描述</a:t>
            </a:r>
            <a:r>
              <a:rPr lang="zh-CN" altLang="en-US" smtClean="0">
                <a:solidFill>
                  <a:srgbClr val="FF0000"/>
                </a:solidFill>
              </a:rPr>
              <a:t>组合逻辑</a:t>
            </a:r>
            <a:r>
              <a:rPr lang="zh-CN" altLang="en-US" smtClean="0"/>
              <a:t>电路</a:t>
            </a:r>
          </a:p>
        </p:txBody>
      </p:sp>
      <p:sp>
        <p:nvSpPr>
          <p:cNvPr id="53253" name="内容占位符 5"/>
          <p:cNvSpPr>
            <a:spLocks noGrp="1"/>
          </p:cNvSpPr>
          <p:nvPr>
            <p:ph sz="quarter" idx="4"/>
          </p:nvPr>
        </p:nvSpPr>
        <p:spPr>
          <a:xfrm>
            <a:off x="4716463" y="2708275"/>
            <a:ext cx="4041775" cy="1657350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spcBef>
                <a:spcPct val="0"/>
              </a:spcBef>
            </a:pPr>
            <a:endParaRPr lang="en-US" altLang="zh-CN" smtClean="0"/>
          </a:p>
          <a:p>
            <a:pPr>
              <a:spcBef>
                <a:spcPct val="0"/>
              </a:spcBef>
            </a:pPr>
            <a:r>
              <a:rPr lang="zh-CN" altLang="en-US" smtClean="0"/>
              <a:t>描述</a:t>
            </a:r>
            <a:r>
              <a:rPr lang="zh-CN" altLang="en-US" smtClean="0">
                <a:solidFill>
                  <a:srgbClr val="FF0000"/>
                </a:solidFill>
              </a:rPr>
              <a:t>时序</a:t>
            </a:r>
            <a:r>
              <a:rPr lang="zh-CN" altLang="en-US" smtClean="0"/>
              <a:t>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(</a:t>
            </a:r>
            <a:r>
              <a:rPr lang="zh-CN" altLang="en-US" dirty="0" smtClean="0"/>
              <a:t>例</a:t>
            </a:r>
            <a:r>
              <a:rPr lang="en-US" altLang="zh-CN" dirty="0" smtClean="0"/>
              <a:t>)</a:t>
            </a:r>
            <a:r>
              <a:rPr lang="zh-CN" altLang="en-US" dirty="0"/>
              <a:t>一位</a:t>
            </a:r>
            <a:r>
              <a:rPr lang="zh-CN" altLang="en-US" dirty="0" smtClean="0"/>
              <a:t>全加器</a:t>
            </a:r>
            <a:endParaRPr lang="zh-CN" altLang="en-US" dirty="0"/>
          </a:p>
        </p:txBody>
      </p:sp>
      <p:sp>
        <p:nvSpPr>
          <p:cNvPr id="7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1155700"/>
          </a:xfrm>
          <a:ln w="6350">
            <a:solidFill>
              <a:schemeClr val="tx1"/>
            </a:solidFill>
          </a:ln>
        </p:spPr>
        <p:txBody>
          <a:bodyPr/>
          <a:lstStyle/>
          <a:p>
            <a:r>
              <a:rPr lang="zh-CN" altLang="en-US" smtClean="0"/>
              <a:t>   </a:t>
            </a:r>
            <a:r>
              <a:rPr lang="en-US" altLang="zh-CN" smtClean="0"/>
              <a:t>s = ci ^ a ^ b</a:t>
            </a:r>
          </a:p>
          <a:p>
            <a:r>
              <a:rPr lang="en-US" altLang="zh-CN" smtClean="0"/>
              <a:t>   co = ci &amp; (a ^ b) | (a &amp; b)</a:t>
            </a:r>
            <a:endParaRPr lang="zh-CN" altLang="en-US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997200"/>
            <a:ext cx="7561263" cy="285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23850" y="1628775"/>
            <a:ext cx="7319963" cy="3944938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(</a:t>
            </a:r>
            <a:r>
              <a:rPr lang="zh-CN" altLang="en-US" dirty="0" smtClean="0"/>
              <a:t>例</a:t>
            </a:r>
            <a:r>
              <a:rPr lang="en-US" altLang="zh-CN" dirty="0" smtClean="0"/>
              <a:t>)</a:t>
            </a:r>
            <a:r>
              <a:rPr lang="zh-CN" altLang="en-US" dirty="0" smtClean="0"/>
              <a:t>一位全加器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>
              <a:buFont typeface="Wingdings 3" pitchFamily="18" charset="2"/>
              <a:buNone/>
            </a:pPr>
            <a:endParaRPr lang="en-US" altLang="zh-CN" smtClean="0"/>
          </a:p>
          <a:p>
            <a:pPr marL="109538" indent="0">
              <a:buFont typeface="Wingdings 3" pitchFamily="18" charset="2"/>
              <a:buNone/>
            </a:pPr>
            <a:r>
              <a:rPr lang="zh-CN" altLang="en-US" smtClean="0"/>
              <a:t>传统的设计方法：   原理图</a:t>
            </a:r>
            <a:endParaRPr lang="en-US" altLang="zh-CN" smtClean="0"/>
          </a:p>
          <a:p>
            <a:pPr marL="109538" indent="0">
              <a:buFont typeface="Wingdings 3" pitchFamily="18" charset="2"/>
              <a:buNone/>
            </a:pPr>
            <a:endParaRPr lang="zh-CN" altLang="en-US" smtClean="0"/>
          </a:p>
          <a:p>
            <a:pPr marL="109538" indent="0">
              <a:buFont typeface="Wingdings 3" pitchFamily="18" charset="2"/>
              <a:buNone/>
            </a:pPr>
            <a:r>
              <a:rPr lang="zh-CN" altLang="en-US" smtClean="0"/>
              <a:t>现代的设计方法：   硬件描述语言</a:t>
            </a:r>
            <a:endParaRPr lang="en-US" altLang="zh-CN" smtClean="0"/>
          </a:p>
          <a:p>
            <a:pPr marL="109538" indent="0">
              <a:buFont typeface="Wingdings 3" pitchFamily="18" charset="2"/>
              <a:buNone/>
            </a:pPr>
            <a:r>
              <a:rPr lang="en-US" altLang="zh-CN" smtClean="0"/>
              <a:t>  </a:t>
            </a:r>
            <a:r>
              <a:rPr lang="zh-CN" altLang="en-US" smtClean="0"/>
              <a:t>（</a:t>
            </a:r>
            <a:r>
              <a:rPr lang="en-US" altLang="zh-CN" smtClean="0"/>
              <a:t>HDL</a:t>
            </a:r>
            <a:r>
              <a:rPr lang="zh-CN" altLang="en-US" smtClean="0"/>
              <a:t>，</a:t>
            </a:r>
            <a:r>
              <a:rPr lang="en-US" altLang="zh-CN" smtClean="0"/>
              <a:t>Hardware Description Language</a:t>
            </a:r>
            <a:r>
              <a:rPr lang="zh-CN" altLang="en-US" smtClean="0"/>
              <a:t>）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设计数字系统的基本方法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语句</a:t>
            </a:r>
            <a:r>
              <a:rPr lang="en-US" altLang="zh-CN" dirty="0" smtClean="0"/>
              <a:t>(</a:t>
            </a:r>
            <a:r>
              <a:rPr lang="zh-CN" altLang="en-US" dirty="0" smtClean="0"/>
              <a:t>例</a:t>
            </a:r>
            <a:r>
              <a:rPr lang="en-US" altLang="zh-CN" dirty="0" smtClean="0"/>
              <a:t>)</a:t>
            </a:r>
            <a:r>
              <a:rPr lang="zh-CN" altLang="en-US" dirty="0" smtClean="0"/>
              <a:t>一位全加器</a:t>
            </a:r>
            <a:endParaRPr lang="zh-CN" altLang="en-US" dirty="0"/>
          </a:p>
        </p:txBody>
      </p:sp>
      <p:pic>
        <p:nvPicPr>
          <p:cNvPr id="56322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33363" y="1989138"/>
            <a:ext cx="8910637" cy="29527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内容占位符 35" descr="屏幕剪辑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0013" y="1441450"/>
            <a:ext cx="4111625" cy="4724400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（例）</a:t>
            </a:r>
            <a:r>
              <a:rPr lang="en-US" altLang="zh-CN" dirty="0" smtClean="0"/>
              <a:t>3-8</a:t>
            </a:r>
            <a:r>
              <a:rPr lang="zh-CN" altLang="en-US" dirty="0" smtClean="0"/>
              <a:t>译码器</a:t>
            </a:r>
            <a:endParaRPr lang="zh-CN" altLang="en-US" dirty="0"/>
          </a:p>
        </p:txBody>
      </p:sp>
      <p:sp>
        <p:nvSpPr>
          <p:cNvPr id="5" name="流程图: 过程 4"/>
          <p:cNvSpPr/>
          <p:nvPr/>
        </p:nvSpPr>
        <p:spPr>
          <a:xfrm>
            <a:off x="4859338" y="1484313"/>
            <a:ext cx="2449512" cy="3673475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4886325" y="3659188"/>
            <a:ext cx="719138" cy="1512887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3825875" y="4414838"/>
            <a:ext cx="1033463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851275" y="2636838"/>
            <a:ext cx="103505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825875" y="2276475"/>
            <a:ext cx="1033463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851275" y="1916113"/>
            <a:ext cx="103505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7308850" y="1773238"/>
            <a:ext cx="142875" cy="142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7451725" y="1844675"/>
            <a:ext cx="103505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7308850" y="2133600"/>
            <a:ext cx="142875" cy="1444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7451725" y="2206625"/>
            <a:ext cx="103505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7308850" y="2463800"/>
            <a:ext cx="142875" cy="1444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7451725" y="2536825"/>
            <a:ext cx="103505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7308850" y="2781300"/>
            <a:ext cx="142875" cy="142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7451725" y="2852738"/>
            <a:ext cx="103505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7308850" y="3184525"/>
            <a:ext cx="142875" cy="1444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7451725" y="3257550"/>
            <a:ext cx="103505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7308850" y="3506788"/>
            <a:ext cx="142875" cy="1444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>
            <a:off x="7451725" y="3578225"/>
            <a:ext cx="103505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7308850" y="3933825"/>
            <a:ext cx="142875" cy="1428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7451725" y="4005263"/>
            <a:ext cx="103505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7326313" y="4284663"/>
            <a:ext cx="144462" cy="1444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7470775" y="4357688"/>
            <a:ext cx="1033463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69" name="TextBox 29"/>
          <p:cNvSpPr txBox="1">
            <a:spLocks noChangeArrowheads="1"/>
          </p:cNvSpPr>
          <p:nvPr/>
        </p:nvSpPr>
        <p:spPr bwMode="auto">
          <a:xfrm>
            <a:off x="4886325" y="1803400"/>
            <a:ext cx="10080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Lucida Sans Unicode" pitchFamily="34" charset="0"/>
                <a:ea typeface="黑体" pitchFamily="2" charset="-122"/>
              </a:rPr>
              <a:t>A</a:t>
            </a:r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57370" name="TextBox 30"/>
          <p:cNvSpPr txBox="1">
            <a:spLocks noChangeArrowheads="1"/>
          </p:cNvSpPr>
          <p:nvPr/>
        </p:nvSpPr>
        <p:spPr bwMode="auto">
          <a:xfrm>
            <a:off x="4892675" y="2093913"/>
            <a:ext cx="10080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Lucida Sans Unicode" pitchFamily="34" charset="0"/>
                <a:ea typeface="黑体" pitchFamily="2" charset="-122"/>
              </a:rPr>
              <a:t>B</a:t>
            </a:r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57371" name="TextBox 31"/>
          <p:cNvSpPr txBox="1">
            <a:spLocks noChangeArrowheads="1"/>
          </p:cNvSpPr>
          <p:nvPr/>
        </p:nvSpPr>
        <p:spPr bwMode="auto">
          <a:xfrm>
            <a:off x="4910138" y="2411413"/>
            <a:ext cx="1008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Lucida Sans Unicode" pitchFamily="34" charset="0"/>
                <a:ea typeface="黑体" pitchFamily="2" charset="-122"/>
              </a:rPr>
              <a:t>C</a:t>
            </a:r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57372" name="TextBox 32"/>
          <p:cNvSpPr txBox="1">
            <a:spLocks noChangeArrowheads="1"/>
          </p:cNvSpPr>
          <p:nvPr/>
        </p:nvSpPr>
        <p:spPr bwMode="auto">
          <a:xfrm>
            <a:off x="4935538" y="4102100"/>
            <a:ext cx="1008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Lucida Sans Unicode" pitchFamily="34" charset="0"/>
                <a:ea typeface="黑体" pitchFamily="2" charset="-122"/>
              </a:rPr>
              <a:t>EN</a:t>
            </a:r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57373" name="TextBox 33"/>
          <p:cNvSpPr txBox="1">
            <a:spLocks noChangeArrowheads="1"/>
          </p:cNvSpPr>
          <p:nvPr/>
        </p:nvSpPr>
        <p:spPr bwMode="auto">
          <a:xfrm>
            <a:off x="6804025" y="1722438"/>
            <a:ext cx="5048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Lucida Sans Unicode" pitchFamily="34" charset="0"/>
                <a:ea typeface="黑体" pitchFamily="2" charset="-122"/>
              </a:rPr>
              <a:t>Y0</a:t>
            </a:r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57374" name="TextBox 34"/>
          <p:cNvSpPr txBox="1">
            <a:spLocks noChangeArrowheads="1"/>
          </p:cNvSpPr>
          <p:nvPr/>
        </p:nvSpPr>
        <p:spPr bwMode="auto">
          <a:xfrm>
            <a:off x="6810375" y="4194175"/>
            <a:ext cx="5032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Lucida Sans Unicode" pitchFamily="34" charset="0"/>
                <a:ea typeface="黑体" pitchFamily="2" charset="-122"/>
              </a:rPr>
              <a:t>Y7</a:t>
            </a:r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内容占位符 4" descr="屏幕剪辑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55650" y="1454150"/>
            <a:ext cx="4679950" cy="5256213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（例）</a:t>
            </a:r>
            <a:r>
              <a:rPr lang="en-US" altLang="zh-CN" dirty="0" smtClean="0"/>
              <a:t>3-8</a:t>
            </a:r>
            <a:r>
              <a:rPr lang="zh-CN" altLang="en-US" dirty="0" smtClean="0"/>
              <a:t>译码器</a:t>
            </a:r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5867400" y="122238"/>
            <a:ext cx="3673475" cy="2665412"/>
          </a:xfrm>
          <a:prstGeom prst="cloudCallout">
            <a:avLst>
              <a:gd name="adj1" fmla="val -123196"/>
              <a:gd name="adj2" fmla="val 788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 err="1">
                <a:solidFill>
                  <a:schemeClr val="bg1"/>
                </a:solidFill>
              </a:rPr>
              <a:t>yy</a:t>
            </a:r>
            <a:r>
              <a:rPr lang="zh-CN" altLang="en-US" sz="2400" dirty="0">
                <a:solidFill>
                  <a:schemeClr val="bg1"/>
                </a:solidFill>
              </a:rPr>
              <a:t>在</a:t>
            </a:r>
            <a:r>
              <a:rPr lang="en-US" altLang="zh-CN" sz="2400" dirty="0">
                <a:solidFill>
                  <a:schemeClr val="bg1"/>
                </a:solidFill>
              </a:rPr>
              <a:t>always</a:t>
            </a:r>
            <a:r>
              <a:rPr lang="zh-CN" altLang="en-US" sz="2400" dirty="0">
                <a:solidFill>
                  <a:schemeClr val="bg1"/>
                </a:solidFill>
              </a:rPr>
              <a:t>中被赋值，必须是</a:t>
            </a:r>
            <a:r>
              <a:rPr lang="en-US" altLang="zh-CN" sz="2400" dirty="0" err="1">
                <a:solidFill>
                  <a:srgbClr val="FF0000"/>
                </a:solidFill>
              </a:rPr>
              <a:t>reg</a:t>
            </a:r>
            <a:r>
              <a:rPr lang="zh-CN" altLang="en-US" sz="2400" dirty="0">
                <a:solidFill>
                  <a:schemeClr val="bg1"/>
                </a:solidFill>
              </a:rPr>
              <a:t>型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（例）</a:t>
            </a:r>
            <a:r>
              <a:rPr lang="en-US" altLang="zh-CN" dirty="0" smtClean="0"/>
              <a:t>3-8</a:t>
            </a:r>
            <a:r>
              <a:rPr lang="zh-CN" altLang="en-US" dirty="0" smtClean="0"/>
              <a:t>译码器</a:t>
            </a:r>
            <a:endParaRPr lang="zh-CN" altLang="en-US" dirty="0"/>
          </a:p>
        </p:txBody>
      </p:sp>
      <p:pic>
        <p:nvPicPr>
          <p:cNvPr id="59394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0825" y="1844675"/>
            <a:ext cx="6696075" cy="2879725"/>
          </a:xfrm>
        </p:spPr>
      </p:pic>
      <p:sp>
        <p:nvSpPr>
          <p:cNvPr id="4" name="云形标注 3"/>
          <p:cNvSpPr/>
          <p:nvPr/>
        </p:nvSpPr>
        <p:spPr>
          <a:xfrm>
            <a:off x="5292725" y="3429000"/>
            <a:ext cx="3671888" cy="2009775"/>
          </a:xfrm>
          <a:prstGeom prst="cloudCallout">
            <a:avLst>
              <a:gd name="adj1" fmla="val -58775"/>
              <a:gd name="adj2" fmla="val -679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</a:rPr>
              <a:t>行为描述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dirty="0">
                <a:solidFill>
                  <a:schemeClr val="bg1"/>
                </a:solidFill>
              </a:rPr>
              <a:t>抽象级别更高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（例）</a:t>
            </a:r>
            <a:r>
              <a:rPr lang="en-US" altLang="zh-CN" dirty="0" smtClean="0"/>
              <a:t>ALU</a:t>
            </a:r>
            <a:endParaRPr lang="zh-CN" altLang="en-US" dirty="0"/>
          </a:p>
        </p:txBody>
      </p:sp>
      <p:graphicFrame>
        <p:nvGraphicFramePr>
          <p:cNvPr id="19" name="内容占位符 18"/>
          <p:cNvGraphicFramePr>
            <a:graphicFrameLocks noGrp="1"/>
          </p:cNvGraphicFramePr>
          <p:nvPr>
            <p:ph idx="1"/>
          </p:nvPr>
        </p:nvGraphicFramePr>
        <p:xfrm>
          <a:off x="4211638" y="1241425"/>
          <a:ext cx="4645025" cy="222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2843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result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 + 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 – 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 &amp; 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 | 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~A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梯形 3"/>
          <p:cNvSpPr/>
          <p:nvPr/>
        </p:nvSpPr>
        <p:spPr>
          <a:xfrm rot="5400000">
            <a:off x="1439863" y="2960688"/>
            <a:ext cx="1655762" cy="100806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6" name="直接箭头连接符 5"/>
          <p:cNvCxnSpPr>
            <a:stCxn id="4" idx="0"/>
          </p:cNvCxnSpPr>
          <p:nvPr/>
        </p:nvCxnSpPr>
        <p:spPr>
          <a:xfrm>
            <a:off x="2771775" y="3465513"/>
            <a:ext cx="792163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960438" y="3933825"/>
            <a:ext cx="79216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989013" y="3068638"/>
            <a:ext cx="79216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45" name="TextBox 9"/>
          <p:cNvSpPr txBox="1">
            <a:spLocks noChangeArrowheads="1"/>
          </p:cNvSpPr>
          <p:nvPr/>
        </p:nvSpPr>
        <p:spPr bwMode="auto">
          <a:xfrm>
            <a:off x="611188" y="2492375"/>
            <a:ext cx="647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Lucida Sans Unicode" pitchFamily="34" charset="0"/>
                <a:ea typeface="黑体" pitchFamily="2" charset="-122"/>
              </a:rPr>
              <a:t>A</a:t>
            </a:r>
            <a:endParaRPr lang="zh-CN" altLang="en-US" sz="2400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60446" name="TextBox 10"/>
          <p:cNvSpPr txBox="1">
            <a:spLocks noChangeArrowheads="1"/>
          </p:cNvSpPr>
          <p:nvPr/>
        </p:nvSpPr>
        <p:spPr bwMode="auto">
          <a:xfrm>
            <a:off x="512763" y="3417888"/>
            <a:ext cx="647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Lucida Sans Unicode" pitchFamily="34" charset="0"/>
                <a:ea typeface="黑体" pitchFamily="2" charset="-122"/>
              </a:rPr>
              <a:t>B</a:t>
            </a:r>
            <a:endParaRPr lang="zh-CN" altLang="en-US" sz="2400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60447" name="TextBox 11"/>
          <p:cNvSpPr txBox="1">
            <a:spLocks noChangeArrowheads="1"/>
          </p:cNvSpPr>
          <p:nvPr/>
        </p:nvSpPr>
        <p:spPr bwMode="auto">
          <a:xfrm>
            <a:off x="3240088" y="2838450"/>
            <a:ext cx="1260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Lucida Sans Unicode" pitchFamily="34" charset="0"/>
                <a:ea typeface="黑体" pitchFamily="2" charset="-122"/>
              </a:rPr>
              <a:t>result</a:t>
            </a:r>
            <a:endParaRPr lang="zh-CN" altLang="en-US" sz="2400">
              <a:latin typeface="Lucida Sans Unicode" pitchFamily="34" charset="0"/>
              <a:ea typeface="黑体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2051050" y="4149725"/>
            <a:ext cx="0" cy="6477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2259013" y="4149725"/>
            <a:ext cx="0" cy="6477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2484438" y="4149725"/>
            <a:ext cx="0" cy="6477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51" name="TextBox 17"/>
          <p:cNvSpPr txBox="1">
            <a:spLocks noChangeArrowheads="1"/>
          </p:cNvSpPr>
          <p:nvPr/>
        </p:nvSpPr>
        <p:spPr bwMode="auto">
          <a:xfrm>
            <a:off x="1762125" y="4940300"/>
            <a:ext cx="647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Lucida Sans Unicode" pitchFamily="34" charset="0"/>
                <a:ea typeface="黑体" pitchFamily="2" charset="-122"/>
              </a:rPr>
              <a:t>op</a:t>
            </a:r>
            <a:endParaRPr lang="zh-CN" altLang="en-US" sz="2400">
              <a:latin typeface="Lucida Sans Unicode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（例）</a:t>
            </a:r>
            <a:r>
              <a:rPr lang="en-US" altLang="zh-CN" dirty="0" smtClean="0"/>
              <a:t>ALU</a:t>
            </a:r>
            <a:endParaRPr lang="zh-CN" altLang="en-US" dirty="0"/>
          </a:p>
        </p:txBody>
      </p:sp>
      <p:pic>
        <p:nvPicPr>
          <p:cNvPr id="61442" name="内容占位符 6" descr="屏幕剪辑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11188" y="1341438"/>
            <a:ext cx="7129462" cy="5262562"/>
          </a:xfrm>
        </p:spPr>
      </p:pic>
      <p:sp>
        <p:nvSpPr>
          <p:cNvPr id="8" name="云形标注 7"/>
          <p:cNvSpPr/>
          <p:nvPr/>
        </p:nvSpPr>
        <p:spPr>
          <a:xfrm>
            <a:off x="5867400" y="122238"/>
            <a:ext cx="3673475" cy="2665412"/>
          </a:xfrm>
          <a:prstGeom prst="cloudCallout">
            <a:avLst>
              <a:gd name="adj1" fmla="val -49289"/>
              <a:gd name="adj2" fmla="val 821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bg1"/>
                </a:solidFill>
              </a:rPr>
              <a:t>result</a:t>
            </a:r>
            <a:r>
              <a:rPr lang="zh-CN" altLang="en-US" sz="2400" dirty="0">
                <a:solidFill>
                  <a:schemeClr val="bg1"/>
                </a:solidFill>
              </a:rPr>
              <a:t>在</a:t>
            </a:r>
            <a:r>
              <a:rPr lang="en-US" altLang="zh-CN" sz="2400" dirty="0">
                <a:solidFill>
                  <a:srgbClr val="FF0000"/>
                </a:solidFill>
              </a:rPr>
              <a:t>always</a:t>
            </a:r>
            <a:r>
              <a:rPr lang="zh-CN" altLang="en-US" sz="2400" dirty="0">
                <a:solidFill>
                  <a:schemeClr val="bg1"/>
                </a:solidFill>
              </a:rPr>
              <a:t>中被赋值，必须是</a:t>
            </a:r>
            <a:r>
              <a:rPr lang="en-US" altLang="zh-CN" sz="2400" dirty="0" err="1">
                <a:solidFill>
                  <a:srgbClr val="FF0000"/>
                </a:solidFill>
              </a:rPr>
              <a:t>reg</a:t>
            </a:r>
            <a:r>
              <a:rPr lang="zh-CN" altLang="en-US" sz="2400" dirty="0">
                <a:solidFill>
                  <a:schemeClr val="bg1"/>
                </a:solidFill>
              </a:rPr>
              <a:t>型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79388" y="1125538"/>
            <a:ext cx="5545137" cy="5616575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(</a:t>
            </a:r>
            <a:r>
              <a:rPr lang="zh-CN" altLang="en-US" dirty="0" smtClean="0"/>
              <a:t>例</a:t>
            </a:r>
            <a:r>
              <a:rPr lang="en-US" altLang="zh-CN" dirty="0" smtClean="0"/>
              <a:t>)ALU(</a:t>
            </a:r>
            <a:r>
              <a:rPr lang="zh-CN" altLang="en-US" dirty="0" smtClean="0"/>
              <a:t>带进位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4" name="梯形 13"/>
          <p:cNvSpPr/>
          <p:nvPr/>
        </p:nvSpPr>
        <p:spPr>
          <a:xfrm rot="5400000">
            <a:off x="6154738" y="4395788"/>
            <a:ext cx="1655762" cy="1008062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15" name="直接箭头连接符 14"/>
          <p:cNvCxnSpPr>
            <a:stCxn id="14" idx="0"/>
          </p:cNvCxnSpPr>
          <p:nvPr/>
        </p:nvCxnSpPr>
        <p:spPr>
          <a:xfrm>
            <a:off x="7486650" y="4899025"/>
            <a:ext cx="792163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675313" y="5367338"/>
            <a:ext cx="792162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705475" y="4503738"/>
            <a:ext cx="792163" cy="0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71" name="TextBox 17"/>
          <p:cNvSpPr txBox="1">
            <a:spLocks noChangeArrowheads="1"/>
          </p:cNvSpPr>
          <p:nvPr/>
        </p:nvSpPr>
        <p:spPr bwMode="auto">
          <a:xfrm>
            <a:off x="5327650" y="3927475"/>
            <a:ext cx="647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Lucida Sans Unicode" pitchFamily="34" charset="0"/>
                <a:ea typeface="黑体" pitchFamily="2" charset="-122"/>
              </a:rPr>
              <a:t>A</a:t>
            </a:r>
            <a:endParaRPr lang="zh-CN" altLang="en-US" sz="2400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62472" name="TextBox 18"/>
          <p:cNvSpPr txBox="1">
            <a:spLocks noChangeArrowheads="1"/>
          </p:cNvSpPr>
          <p:nvPr/>
        </p:nvSpPr>
        <p:spPr bwMode="auto">
          <a:xfrm>
            <a:off x="5227638" y="4852988"/>
            <a:ext cx="6477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Lucida Sans Unicode" pitchFamily="34" charset="0"/>
                <a:ea typeface="黑体" pitchFamily="2" charset="-122"/>
              </a:rPr>
              <a:t>B</a:t>
            </a:r>
            <a:endParaRPr lang="zh-CN" altLang="en-US" sz="2400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62473" name="TextBox 19"/>
          <p:cNvSpPr txBox="1">
            <a:spLocks noChangeArrowheads="1"/>
          </p:cNvSpPr>
          <p:nvPr/>
        </p:nvSpPr>
        <p:spPr bwMode="auto">
          <a:xfrm>
            <a:off x="7954963" y="4271963"/>
            <a:ext cx="1260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Lucida Sans Unicode" pitchFamily="34" charset="0"/>
                <a:ea typeface="黑体" pitchFamily="2" charset="-122"/>
              </a:rPr>
              <a:t>result</a:t>
            </a:r>
            <a:endParaRPr lang="zh-CN" altLang="en-US" sz="2400">
              <a:latin typeface="Lucida Sans Unicode" pitchFamily="34" charset="0"/>
              <a:ea typeface="黑体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6767513" y="5583238"/>
            <a:ext cx="0" cy="6477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6973888" y="5583238"/>
            <a:ext cx="0" cy="6477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7199313" y="5583238"/>
            <a:ext cx="0" cy="6477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875338" y="3630613"/>
            <a:ext cx="7127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6621463" y="3630613"/>
            <a:ext cx="0" cy="6477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79" name="TextBox 27"/>
          <p:cNvSpPr txBox="1">
            <a:spLocks noChangeArrowheads="1"/>
          </p:cNvSpPr>
          <p:nvPr/>
        </p:nvSpPr>
        <p:spPr bwMode="auto">
          <a:xfrm>
            <a:off x="5799138" y="3195638"/>
            <a:ext cx="647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Lucida Sans Unicode" pitchFamily="34" charset="0"/>
                <a:ea typeface="黑体" pitchFamily="2" charset="-122"/>
              </a:rPr>
              <a:t>ci</a:t>
            </a:r>
            <a:endParaRPr lang="zh-CN" altLang="en-US" sz="2400">
              <a:latin typeface="Lucida Sans Unicode" pitchFamily="34" charset="0"/>
              <a:ea typeface="黑体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243763" y="5313363"/>
            <a:ext cx="711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81" name="TextBox 29"/>
          <p:cNvSpPr txBox="1">
            <a:spLocks noChangeArrowheads="1"/>
          </p:cNvSpPr>
          <p:nvPr/>
        </p:nvSpPr>
        <p:spPr bwMode="auto">
          <a:xfrm>
            <a:off x="6467475" y="6437313"/>
            <a:ext cx="6492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Lucida Sans Unicode" pitchFamily="34" charset="0"/>
                <a:ea typeface="黑体" pitchFamily="2" charset="-122"/>
              </a:rPr>
              <a:t>op</a:t>
            </a:r>
            <a:endParaRPr lang="zh-CN" altLang="en-US" sz="2400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62482" name="TextBox 30"/>
          <p:cNvSpPr txBox="1">
            <a:spLocks noChangeArrowheads="1"/>
          </p:cNvSpPr>
          <p:nvPr/>
        </p:nvSpPr>
        <p:spPr bwMode="auto">
          <a:xfrm>
            <a:off x="8018463" y="6103938"/>
            <a:ext cx="6477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>
                <a:latin typeface="Lucida Sans Unicode" pitchFamily="34" charset="0"/>
                <a:ea typeface="黑体" pitchFamily="2" charset="-122"/>
              </a:rPr>
              <a:t>co</a:t>
            </a:r>
            <a:endParaRPr lang="zh-CN" altLang="en-US" sz="2400">
              <a:latin typeface="Lucida Sans Unicode" pitchFamily="34" charset="0"/>
              <a:ea typeface="黑体" pitchFamily="2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7954963" y="5313363"/>
            <a:ext cx="0" cy="64770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7954963" y="5957888"/>
            <a:ext cx="711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内容占位符 18"/>
          <p:cNvGraphicFramePr>
            <a:graphicFrameLocks/>
          </p:cNvGraphicFramePr>
          <p:nvPr/>
        </p:nvGraphicFramePr>
        <p:xfrm>
          <a:off x="4500563" y="230188"/>
          <a:ext cx="4643437" cy="2965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200"/>
                <a:gridCol w="284380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result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 + 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 + B +ci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 – B – ci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 &amp; 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0" dirty="0" smtClean="0"/>
                        <a:t> | 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 ^ B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~A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云形标注 3"/>
          <p:cNvSpPr/>
          <p:nvPr/>
        </p:nvSpPr>
        <p:spPr>
          <a:xfrm>
            <a:off x="6446838" y="333375"/>
            <a:ext cx="2233612" cy="2374900"/>
          </a:xfrm>
          <a:prstGeom prst="cloudCallout">
            <a:avLst>
              <a:gd name="adj1" fmla="val -159442"/>
              <a:gd name="adj2" fmla="val 991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使用拼接运算符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（例）可复位寄存器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08175" y="2708275"/>
            <a:ext cx="1727200" cy="1800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5400000">
            <a:off x="1835944" y="3788569"/>
            <a:ext cx="576262" cy="4318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042988" y="4005263"/>
            <a:ext cx="8651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627313" y="4508500"/>
            <a:ext cx="215900" cy="2889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1" name="直接连接符 10"/>
          <p:cNvCxnSpPr>
            <a:stCxn id="9" idx="4"/>
          </p:cNvCxnSpPr>
          <p:nvPr/>
        </p:nvCxnSpPr>
        <p:spPr>
          <a:xfrm>
            <a:off x="2735263" y="4797425"/>
            <a:ext cx="0" cy="6477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042988" y="3068638"/>
            <a:ext cx="8651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635375" y="3068638"/>
            <a:ext cx="8651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98" name="TextBox 13"/>
          <p:cNvSpPr txBox="1">
            <a:spLocks noChangeArrowheads="1"/>
          </p:cNvSpPr>
          <p:nvPr/>
        </p:nvSpPr>
        <p:spPr bwMode="auto">
          <a:xfrm>
            <a:off x="1908175" y="2884488"/>
            <a:ext cx="719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Lucida Sans Unicode" pitchFamily="34" charset="0"/>
                <a:ea typeface="黑体" pitchFamily="2" charset="-122"/>
              </a:rPr>
              <a:t>D</a:t>
            </a:r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63499" name="TextBox 14"/>
          <p:cNvSpPr txBox="1">
            <a:spLocks noChangeArrowheads="1"/>
          </p:cNvSpPr>
          <p:nvPr/>
        </p:nvSpPr>
        <p:spPr bwMode="auto">
          <a:xfrm>
            <a:off x="3132138" y="2884488"/>
            <a:ext cx="7191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Lucida Sans Unicode" pitchFamily="34" charset="0"/>
                <a:ea typeface="黑体" pitchFamily="2" charset="-122"/>
              </a:rPr>
              <a:t>Q</a:t>
            </a:r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63500" name="TextBox 15"/>
          <p:cNvSpPr txBox="1">
            <a:spLocks noChangeArrowheads="1"/>
          </p:cNvSpPr>
          <p:nvPr/>
        </p:nvSpPr>
        <p:spPr bwMode="auto">
          <a:xfrm>
            <a:off x="2124075" y="3532188"/>
            <a:ext cx="719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Lucida Sans Unicode" pitchFamily="34" charset="0"/>
                <a:ea typeface="黑体" pitchFamily="2" charset="-122"/>
              </a:rPr>
              <a:t>clk</a:t>
            </a:r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63501" name="TextBox 16"/>
          <p:cNvSpPr txBox="1">
            <a:spLocks noChangeArrowheads="1"/>
          </p:cNvSpPr>
          <p:nvPr/>
        </p:nvSpPr>
        <p:spPr bwMode="auto">
          <a:xfrm>
            <a:off x="2366963" y="4140200"/>
            <a:ext cx="11255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Lucida Sans Unicode" pitchFamily="34" charset="0"/>
                <a:ea typeface="黑体" pitchFamily="2" charset="-122"/>
              </a:rPr>
              <a:t>reset</a:t>
            </a:r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语句（例）可复位寄存器</a:t>
            </a:r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650" y="1268413"/>
            <a:ext cx="6037263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云形标注 3"/>
          <p:cNvSpPr/>
          <p:nvPr/>
        </p:nvSpPr>
        <p:spPr>
          <a:xfrm>
            <a:off x="6011863" y="115888"/>
            <a:ext cx="3673475" cy="2665412"/>
          </a:xfrm>
          <a:prstGeom prst="cloudCallout">
            <a:avLst>
              <a:gd name="adj1" fmla="val -104225"/>
              <a:gd name="adj2" fmla="val 1327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solidFill>
                  <a:srgbClr val="FF0000"/>
                </a:solidFill>
              </a:rPr>
              <a:t>always</a:t>
            </a:r>
            <a:r>
              <a:rPr lang="zh-CN" altLang="en-US" dirty="0"/>
              <a:t>块中不能使用</a:t>
            </a:r>
            <a:r>
              <a:rPr lang="en-US" altLang="zh-CN" dirty="0">
                <a:solidFill>
                  <a:srgbClr val="FF0000"/>
                </a:solidFill>
              </a:rPr>
              <a:t>assign</a:t>
            </a:r>
            <a:r>
              <a:rPr lang="zh-CN" altLang="en-US" dirty="0"/>
              <a:t>赋值</a:t>
            </a:r>
            <a:endParaRPr lang="en-US" altLang="zh-CN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只能</a:t>
            </a:r>
            <a:r>
              <a:rPr lang="zh-CN" altLang="en-US" dirty="0"/>
              <a:t>使用</a:t>
            </a:r>
            <a:r>
              <a:rPr lang="en-US" altLang="zh-CN" dirty="0"/>
              <a:t>=/&lt;=</a:t>
            </a:r>
            <a:r>
              <a:rPr lang="zh-CN" altLang="en-US" dirty="0"/>
              <a:t>赋值语句</a:t>
            </a:r>
            <a:endParaRPr lang="zh-CN" altLang="en-US" dirty="0"/>
          </a:p>
        </p:txBody>
      </p:sp>
      <p:sp>
        <p:nvSpPr>
          <p:cNvPr id="7" name="云形标注 6"/>
          <p:cNvSpPr/>
          <p:nvPr/>
        </p:nvSpPr>
        <p:spPr>
          <a:xfrm>
            <a:off x="6156325" y="4508500"/>
            <a:ext cx="2711450" cy="1333500"/>
          </a:xfrm>
          <a:prstGeom prst="cloudCallout">
            <a:avLst>
              <a:gd name="adj1" fmla="val -127765"/>
              <a:gd name="adj2" fmla="val 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/>
              <a:t>时序电路用</a:t>
            </a:r>
            <a:r>
              <a:rPr lang="en-US" altLang="zh-CN" sz="2400" dirty="0"/>
              <a:t>&lt;=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（例）</a:t>
            </a:r>
            <a:r>
              <a:rPr lang="zh-CN" altLang="en-US" dirty="0"/>
              <a:t>带</a:t>
            </a:r>
            <a:r>
              <a:rPr lang="zh-CN" altLang="en-US" dirty="0" smtClean="0"/>
              <a:t>使能触发器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24075" y="2686050"/>
            <a:ext cx="1727200" cy="18002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 rot="5400000">
            <a:off x="2052637" y="3765551"/>
            <a:ext cx="574675" cy="4318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1258888" y="3981450"/>
            <a:ext cx="8651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/>
        </p:nvSpPr>
        <p:spPr>
          <a:xfrm>
            <a:off x="2843213" y="4486275"/>
            <a:ext cx="215900" cy="2873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>
            <a:stCxn id="9" idx="4"/>
          </p:cNvCxnSpPr>
          <p:nvPr/>
        </p:nvCxnSpPr>
        <p:spPr>
          <a:xfrm>
            <a:off x="2951163" y="4773613"/>
            <a:ext cx="0" cy="6477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258888" y="3044825"/>
            <a:ext cx="86518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851275" y="3044825"/>
            <a:ext cx="8651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46" name="TextBox 12"/>
          <p:cNvSpPr txBox="1">
            <a:spLocks noChangeArrowheads="1"/>
          </p:cNvSpPr>
          <p:nvPr/>
        </p:nvSpPr>
        <p:spPr bwMode="auto">
          <a:xfrm>
            <a:off x="2124075" y="2860675"/>
            <a:ext cx="719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Lucida Sans Unicode" pitchFamily="34" charset="0"/>
                <a:ea typeface="黑体" pitchFamily="2" charset="-122"/>
              </a:rPr>
              <a:t>D</a:t>
            </a:r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65547" name="TextBox 13"/>
          <p:cNvSpPr txBox="1">
            <a:spLocks noChangeArrowheads="1"/>
          </p:cNvSpPr>
          <p:nvPr/>
        </p:nvSpPr>
        <p:spPr bwMode="auto">
          <a:xfrm>
            <a:off x="2700338" y="2686050"/>
            <a:ext cx="7191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Lucida Sans Unicode" pitchFamily="34" charset="0"/>
                <a:ea typeface="黑体" pitchFamily="2" charset="-122"/>
              </a:rPr>
              <a:t>EN</a:t>
            </a:r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65548" name="TextBox 14"/>
          <p:cNvSpPr txBox="1">
            <a:spLocks noChangeArrowheads="1"/>
          </p:cNvSpPr>
          <p:nvPr/>
        </p:nvSpPr>
        <p:spPr bwMode="auto">
          <a:xfrm>
            <a:off x="2339975" y="3508375"/>
            <a:ext cx="7191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Lucida Sans Unicode" pitchFamily="34" charset="0"/>
                <a:ea typeface="黑体" pitchFamily="2" charset="-122"/>
              </a:rPr>
              <a:t>clk</a:t>
            </a:r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65549" name="TextBox 15"/>
          <p:cNvSpPr txBox="1">
            <a:spLocks noChangeArrowheads="1"/>
          </p:cNvSpPr>
          <p:nvPr/>
        </p:nvSpPr>
        <p:spPr bwMode="auto">
          <a:xfrm>
            <a:off x="2582863" y="4116388"/>
            <a:ext cx="11255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Lucida Sans Unicode" pitchFamily="34" charset="0"/>
                <a:ea typeface="黑体" pitchFamily="2" charset="-122"/>
              </a:rPr>
              <a:t>reset</a:t>
            </a:r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951163" y="2036763"/>
            <a:ext cx="0" cy="64928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8" indent="0">
              <a:buFont typeface="Wingdings 3" pitchFamily="18" charset="2"/>
              <a:buNone/>
            </a:pPr>
            <a:endParaRPr lang="zh-CN" altLang="en-US" smtClean="0"/>
          </a:p>
          <a:p>
            <a:pPr marL="109538" indent="0">
              <a:buFont typeface="Wingdings 3" pitchFamily="18" charset="2"/>
              <a:buNone/>
            </a:pPr>
            <a:r>
              <a:rPr lang="zh-CN" altLang="en-US" smtClean="0"/>
              <a:t>   </a:t>
            </a:r>
            <a:r>
              <a:rPr lang="en-US" altLang="zh-CN" smtClean="0"/>
              <a:t>- </a:t>
            </a:r>
            <a:r>
              <a:rPr lang="zh-CN" altLang="en-US" smtClean="0"/>
              <a:t>查用器件手册；</a:t>
            </a:r>
          </a:p>
          <a:p>
            <a:pPr marL="109538" indent="0">
              <a:buFont typeface="Wingdings 3" pitchFamily="18" charset="2"/>
              <a:buNone/>
            </a:pPr>
            <a:r>
              <a:rPr lang="zh-CN" altLang="en-US" smtClean="0"/>
              <a:t>   </a:t>
            </a:r>
            <a:r>
              <a:rPr lang="en-US" altLang="zh-CN" smtClean="0"/>
              <a:t>- </a:t>
            </a:r>
            <a:r>
              <a:rPr lang="zh-CN" altLang="en-US" smtClean="0"/>
              <a:t>选用合适的电路芯片；</a:t>
            </a:r>
          </a:p>
          <a:p>
            <a:pPr marL="109538" indent="0">
              <a:buFont typeface="Wingdings 3" pitchFamily="18" charset="2"/>
              <a:buNone/>
            </a:pPr>
            <a:r>
              <a:rPr lang="zh-CN" altLang="en-US" smtClean="0"/>
              <a:t>   </a:t>
            </a:r>
            <a:r>
              <a:rPr lang="en-US" altLang="zh-CN" smtClean="0"/>
              <a:t>- </a:t>
            </a:r>
            <a:r>
              <a:rPr lang="zh-CN" altLang="en-US" smtClean="0"/>
              <a:t>设计原理图</a:t>
            </a:r>
            <a:endParaRPr lang="en-US" altLang="zh-CN" smtClean="0"/>
          </a:p>
          <a:p>
            <a:pPr marL="109538" indent="0">
              <a:buFont typeface="Wingdings 3" pitchFamily="18" charset="2"/>
              <a:buNone/>
            </a:pPr>
            <a:r>
              <a:rPr lang="zh-CN" altLang="en-US" smtClean="0"/>
              <a:t>   </a:t>
            </a:r>
            <a:r>
              <a:rPr lang="en-US" altLang="zh-CN" smtClean="0"/>
              <a:t>- </a:t>
            </a:r>
            <a:r>
              <a:rPr lang="zh-CN" altLang="en-US" smtClean="0"/>
              <a:t>设计面包板和线路板；</a:t>
            </a:r>
          </a:p>
          <a:p>
            <a:pPr marL="109538" indent="0">
              <a:buFont typeface="Wingdings 3" pitchFamily="18" charset="2"/>
              <a:buNone/>
            </a:pPr>
            <a:r>
              <a:rPr lang="zh-CN" altLang="en-US" smtClean="0"/>
              <a:t>   </a:t>
            </a:r>
            <a:r>
              <a:rPr lang="en-US" altLang="zh-CN" smtClean="0"/>
              <a:t>- </a:t>
            </a:r>
            <a:r>
              <a:rPr lang="zh-CN" altLang="en-US" smtClean="0"/>
              <a:t>调试；</a:t>
            </a:r>
          </a:p>
          <a:p>
            <a:pPr marL="109538" indent="0">
              <a:buFont typeface="Wingdings 3" pitchFamily="18" charset="2"/>
              <a:buNone/>
            </a:pPr>
            <a:r>
              <a:rPr lang="zh-CN" altLang="en-US" smtClean="0"/>
              <a:t>   </a:t>
            </a:r>
            <a:r>
              <a:rPr lang="en-US" altLang="zh-CN" smtClean="0"/>
              <a:t>- </a:t>
            </a:r>
            <a:r>
              <a:rPr lang="zh-CN" altLang="en-US" smtClean="0"/>
              <a:t>定型；</a:t>
            </a:r>
          </a:p>
          <a:p>
            <a:pPr marL="109538" indent="0">
              <a:buFont typeface="Wingdings 3" pitchFamily="18" charset="2"/>
              <a:buNone/>
            </a:pPr>
            <a:r>
              <a:rPr lang="zh-CN" altLang="en-US" smtClean="0"/>
              <a:t>   </a:t>
            </a:r>
            <a:r>
              <a:rPr lang="en-US" altLang="zh-CN" smtClean="0"/>
              <a:t>- </a:t>
            </a:r>
            <a:r>
              <a:rPr lang="zh-CN" altLang="en-US" smtClean="0"/>
              <a:t>设计复杂的系统（几十万门以上）极其困难。</a:t>
            </a:r>
          </a:p>
          <a:p>
            <a:pPr marL="109538" indent="0">
              <a:buFont typeface="Wingdings 3" pitchFamily="18" charset="2"/>
              <a:buNone/>
            </a:pP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传统的设计方法</a:t>
            </a:r>
            <a:r>
              <a:rPr lang="zh-CN" altLang="en-US" dirty="0" smtClean="0"/>
              <a:t>： 原理图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（例）带使能触发器</a:t>
            </a:r>
            <a:endParaRPr lang="zh-CN" altLang="en-US" dirty="0"/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68413"/>
            <a:ext cx="7380288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云形标注 3"/>
          <p:cNvSpPr/>
          <p:nvPr/>
        </p:nvSpPr>
        <p:spPr>
          <a:xfrm>
            <a:off x="6011863" y="115888"/>
            <a:ext cx="3673475" cy="2665412"/>
          </a:xfrm>
          <a:prstGeom prst="cloudCallout">
            <a:avLst>
              <a:gd name="adj1" fmla="val -154814"/>
              <a:gd name="adj2" fmla="val 1404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if </a:t>
            </a:r>
            <a:r>
              <a:rPr lang="zh-CN" altLang="en-US" sz="2400" dirty="0">
                <a:solidFill>
                  <a:schemeClr val="bg1"/>
                </a:solidFill>
              </a:rPr>
              <a:t>语句的嵌套使用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（例）寄存器组</a:t>
            </a:r>
            <a:endParaRPr lang="zh-CN" altLang="en-US" dirty="0"/>
          </a:p>
        </p:txBody>
      </p:sp>
      <p:sp>
        <p:nvSpPr>
          <p:cNvPr id="6758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" name="矩形 4"/>
          <p:cNvSpPr/>
          <p:nvPr/>
        </p:nvSpPr>
        <p:spPr>
          <a:xfrm>
            <a:off x="1835150" y="2133600"/>
            <a:ext cx="5329238" cy="33829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 rot="5400000">
            <a:off x="1727200" y="4559300"/>
            <a:ext cx="865188" cy="64928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827088" y="4884738"/>
            <a:ext cx="100806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38200" y="2924175"/>
            <a:ext cx="100806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38200" y="2708275"/>
            <a:ext cx="100806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7164388" y="2905125"/>
            <a:ext cx="100806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64388" y="2689225"/>
            <a:ext cx="100806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3059113" y="5516563"/>
            <a:ext cx="360362" cy="360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3240088" y="5876925"/>
            <a:ext cx="0" cy="431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2232025" y="6308725"/>
            <a:ext cx="100806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27088" y="3841750"/>
            <a:ext cx="1008062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473575" y="5516563"/>
            <a:ext cx="0" cy="10080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3492500" y="6524625"/>
            <a:ext cx="1008063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600" name="TextBox 22"/>
          <p:cNvSpPr txBox="1">
            <a:spLocks noChangeArrowheads="1"/>
          </p:cNvSpPr>
          <p:nvPr/>
        </p:nvSpPr>
        <p:spPr bwMode="auto">
          <a:xfrm>
            <a:off x="4140200" y="5046663"/>
            <a:ext cx="1295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Lucida Sans Unicode" pitchFamily="34" charset="0"/>
                <a:ea typeface="黑体" pitchFamily="2" charset="-122"/>
              </a:rPr>
              <a:t>wEn</a:t>
            </a:r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67601" name="TextBox 23"/>
          <p:cNvSpPr txBox="1">
            <a:spLocks noChangeArrowheads="1"/>
          </p:cNvSpPr>
          <p:nvPr/>
        </p:nvSpPr>
        <p:spPr bwMode="auto">
          <a:xfrm>
            <a:off x="2735263" y="5057775"/>
            <a:ext cx="12969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Lucida Sans Unicode" pitchFamily="34" charset="0"/>
                <a:ea typeface="黑体" pitchFamily="2" charset="-122"/>
              </a:rPr>
              <a:t>reset</a:t>
            </a:r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67602" name="TextBox 24"/>
          <p:cNvSpPr txBox="1">
            <a:spLocks noChangeArrowheads="1"/>
          </p:cNvSpPr>
          <p:nvPr/>
        </p:nvSpPr>
        <p:spPr bwMode="auto">
          <a:xfrm>
            <a:off x="2195513" y="4448175"/>
            <a:ext cx="12969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Lucida Sans Unicode" pitchFamily="34" charset="0"/>
                <a:ea typeface="黑体" pitchFamily="2" charset="-122"/>
              </a:rPr>
              <a:t>clk</a:t>
            </a:r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67603" name="TextBox 25"/>
          <p:cNvSpPr txBox="1">
            <a:spLocks noChangeArrowheads="1"/>
          </p:cNvSpPr>
          <p:nvPr/>
        </p:nvSpPr>
        <p:spPr bwMode="auto">
          <a:xfrm>
            <a:off x="1908175" y="3657600"/>
            <a:ext cx="1295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Lucida Sans Unicode" pitchFamily="34" charset="0"/>
                <a:ea typeface="黑体" pitchFamily="2" charset="-122"/>
              </a:rPr>
              <a:t>s</a:t>
            </a:r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67604" name="TextBox 26"/>
          <p:cNvSpPr txBox="1">
            <a:spLocks noChangeArrowheads="1"/>
          </p:cNvSpPr>
          <p:nvPr/>
        </p:nvSpPr>
        <p:spPr bwMode="auto">
          <a:xfrm>
            <a:off x="1943100" y="2689225"/>
            <a:ext cx="12969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Lucida Sans Unicode" pitchFamily="34" charset="0"/>
                <a:ea typeface="黑体" pitchFamily="2" charset="-122"/>
              </a:rPr>
              <a:t>din</a:t>
            </a:r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67605" name="TextBox 27"/>
          <p:cNvSpPr txBox="1">
            <a:spLocks noChangeArrowheads="1"/>
          </p:cNvSpPr>
          <p:nvPr/>
        </p:nvSpPr>
        <p:spPr bwMode="auto">
          <a:xfrm>
            <a:off x="6156325" y="2555875"/>
            <a:ext cx="8636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latin typeface="Lucida Sans Unicode" pitchFamily="34" charset="0"/>
                <a:ea typeface="黑体" pitchFamily="2" charset="-122"/>
              </a:rPr>
              <a:t>dout</a:t>
            </a:r>
            <a:endParaRPr lang="zh-CN" altLang="en-US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203575" y="2873375"/>
            <a:ext cx="2736850" cy="175895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tx1"/>
                </a:solidFill>
              </a:rPr>
              <a:t>寄存器组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屏幕剪辑"/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07950" y="1125538"/>
            <a:ext cx="5688013" cy="5616575"/>
          </a:xfr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（例）寄存器组</a:t>
            </a:r>
            <a:endParaRPr lang="zh-CN" altLang="en-US" dirty="0"/>
          </a:p>
        </p:txBody>
      </p:sp>
      <p:sp>
        <p:nvSpPr>
          <p:cNvPr id="4" name="云形标注 3"/>
          <p:cNvSpPr/>
          <p:nvPr/>
        </p:nvSpPr>
        <p:spPr>
          <a:xfrm>
            <a:off x="5978525" y="115888"/>
            <a:ext cx="3671888" cy="2160587"/>
          </a:xfrm>
          <a:prstGeom prst="cloudCallout">
            <a:avLst>
              <a:gd name="adj1" fmla="val -131495"/>
              <a:gd name="adj2" fmla="val 97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类似数组的访问</a:t>
            </a:r>
            <a:endParaRPr lang="en-US" altLang="zh-CN" sz="2400" dirty="0">
              <a:solidFill>
                <a:schemeClr val="bg1"/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rgbClr val="FF0000"/>
                </a:solidFill>
              </a:rPr>
              <a:t>assign</a:t>
            </a:r>
            <a:r>
              <a:rPr lang="zh-CN" altLang="en-US" sz="2400" dirty="0">
                <a:solidFill>
                  <a:schemeClr val="bg1"/>
                </a:solidFill>
              </a:rPr>
              <a:t>必须写在</a:t>
            </a:r>
            <a:r>
              <a:rPr lang="en-US" altLang="zh-CN" sz="2400" dirty="0">
                <a:solidFill>
                  <a:srgbClr val="FF0000"/>
                </a:solidFill>
              </a:rPr>
              <a:t>always</a:t>
            </a:r>
            <a:r>
              <a:rPr lang="zh-CN" altLang="en-US" sz="2400" dirty="0">
                <a:solidFill>
                  <a:schemeClr val="bg1"/>
                </a:solidFill>
              </a:rPr>
              <a:t>外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5472113" y="3789363"/>
            <a:ext cx="3671887" cy="1727200"/>
          </a:xfrm>
          <a:prstGeom prst="cloudCallout">
            <a:avLst>
              <a:gd name="adj1" fmla="val -112524"/>
              <a:gd name="adj2" fmla="val -655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bg1"/>
                </a:solidFill>
              </a:rPr>
              <a:t>这里</a:t>
            </a:r>
            <a:r>
              <a:rPr lang="en-US" altLang="zh-CN" sz="2400" dirty="0" err="1">
                <a:solidFill>
                  <a:schemeClr val="bg1"/>
                </a:solidFill>
              </a:rPr>
              <a:t>dout</a:t>
            </a:r>
            <a:r>
              <a:rPr lang="zh-CN" altLang="en-US" sz="2400" dirty="0">
                <a:solidFill>
                  <a:schemeClr val="bg1"/>
                </a:solidFill>
              </a:rPr>
              <a:t>不是时序的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（例）</a:t>
            </a:r>
            <a:r>
              <a:rPr lang="zh-CN" altLang="en-US" dirty="0"/>
              <a:t>状态机</a:t>
            </a:r>
          </a:p>
        </p:txBody>
      </p:sp>
      <p:sp>
        <p:nvSpPr>
          <p:cNvPr id="6963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0111</a:t>
            </a:r>
            <a:r>
              <a:rPr lang="zh-CN" altLang="en-US" smtClean="0"/>
              <a:t>序列识别器</a:t>
            </a:r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5" name="椭圆 4"/>
          <p:cNvSpPr/>
          <p:nvPr/>
        </p:nvSpPr>
        <p:spPr>
          <a:xfrm>
            <a:off x="1150938" y="2420938"/>
            <a:ext cx="1152525" cy="1008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S0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284413" y="4005263"/>
            <a:ext cx="1152525" cy="1008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S1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356100" y="4365625"/>
            <a:ext cx="1152525" cy="1008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S2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6588125" y="3930650"/>
            <a:ext cx="1152525" cy="1008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/>
                </a:solidFill>
              </a:rPr>
              <a:t>S3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29" name="曲线连接符 28"/>
          <p:cNvCxnSpPr>
            <a:stCxn id="5" idx="1"/>
            <a:endCxn id="5" idx="7"/>
          </p:cNvCxnSpPr>
          <p:nvPr/>
        </p:nvCxnSpPr>
        <p:spPr>
          <a:xfrm rot="5400000" flipH="1" flipV="1">
            <a:off x="1727994" y="2161381"/>
            <a:ext cx="12700" cy="814388"/>
          </a:xfrm>
          <a:prstGeom prst="curvedConnector3">
            <a:avLst>
              <a:gd name="adj1" fmla="val 639105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endCxn id="10" idx="1"/>
          </p:cNvCxnSpPr>
          <p:nvPr/>
        </p:nvCxnSpPr>
        <p:spPr>
          <a:xfrm>
            <a:off x="1733550" y="3429000"/>
            <a:ext cx="719138" cy="723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0" idx="6"/>
            <a:endCxn id="11" idx="2"/>
          </p:cNvCxnSpPr>
          <p:nvPr/>
        </p:nvCxnSpPr>
        <p:spPr>
          <a:xfrm>
            <a:off x="3436938" y="4508500"/>
            <a:ext cx="919162" cy="3603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11" idx="6"/>
          </p:cNvCxnSpPr>
          <p:nvPr/>
        </p:nvCxnSpPr>
        <p:spPr>
          <a:xfrm flipV="1">
            <a:off x="5508625" y="4508500"/>
            <a:ext cx="1079500" cy="3603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endCxn id="5" idx="5"/>
          </p:cNvCxnSpPr>
          <p:nvPr/>
        </p:nvCxnSpPr>
        <p:spPr>
          <a:xfrm flipH="1" flipV="1">
            <a:off x="2135188" y="3281363"/>
            <a:ext cx="565150" cy="6492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H="1" flipV="1">
            <a:off x="2284413" y="3068638"/>
            <a:ext cx="2647950" cy="12969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5" idx="6"/>
          </p:cNvCxnSpPr>
          <p:nvPr/>
        </p:nvCxnSpPr>
        <p:spPr>
          <a:xfrm flipH="1" flipV="1">
            <a:off x="2303463" y="2924175"/>
            <a:ext cx="4356100" cy="122872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2232025" y="1955800"/>
            <a:ext cx="574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Lucida Sans Unicode" pitchFamily="34" charset="0"/>
                <a:ea typeface="黑体" pitchFamily="2" charset="-122"/>
              </a:rPr>
              <a:t>0</a:t>
            </a:r>
            <a:endParaRPr lang="zh-CN" altLang="en-US" sz="2800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2452688" y="3406775"/>
            <a:ext cx="5762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Lucida Sans Unicode" pitchFamily="34" charset="0"/>
                <a:ea typeface="黑体" pitchFamily="2" charset="-122"/>
              </a:rPr>
              <a:t>0</a:t>
            </a:r>
            <a:endParaRPr lang="zh-CN" altLang="en-US" sz="2800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4067175" y="3549650"/>
            <a:ext cx="576263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Lucida Sans Unicode" pitchFamily="34" charset="0"/>
                <a:ea typeface="黑体" pitchFamily="2" charset="-122"/>
              </a:rPr>
              <a:t>0</a:t>
            </a:r>
            <a:endParaRPr lang="zh-CN" altLang="en-US" sz="2800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508625" y="3343275"/>
            <a:ext cx="10795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Lucida Sans Unicode" pitchFamily="34" charset="0"/>
                <a:ea typeface="黑体" pitchFamily="2" charset="-122"/>
              </a:rPr>
              <a:t>0/1</a:t>
            </a:r>
            <a:endParaRPr lang="zh-CN" altLang="en-US" sz="2800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1439863" y="3678238"/>
            <a:ext cx="5762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Lucida Sans Unicode" pitchFamily="34" charset="0"/>
                <a:ea typeface="黑体" pitchFamily="2" charset="-122"/>
              </a:rPr>
              <a:t>1</a:t>
            </a:r>
            <a:endParaRPr lang="zh-CN" altLang="en-US" sz="2800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71" name="TextBox 70"/>
          <p:cNvSpPr txBox="1">
            <a:spLocks noChangeArrowheads="1"/>
          </p:cNvSpPr>
          <p:nvPr/>
        </p:nvSpPr>
        <p:spPr bwMode="auto">
          <a:xfrm>
            <a:off x="3400425" y="4849813"/>
            <a:ext cx="576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Lucida Sans Unicode" pitchFamily="34" charset="0"/>
                <a:ea typeface="黑体" pitchFamily="2" charset="-122"/>
              </a:rPr>
              <a:t>1</a:t>
            </a:r>
            <a:endParaRPr lang="zh-CN" altLang="en-US" sz="2800"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72" name="TextBox 71"/>
          <p:cNvSpPr txBox="1">
            <a:spLocks noChangeArrowheads="1"/>
          </p:cNvSpPr>
          <p:nvPr/>
        </p:nvSpPr>
        <p:spPr bwMode="auto">
          <a:xfrm>
            <a:off x="5861050" y="4895850"/>
            <a:ext cx="5762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>
                <a:latin typeface="Lucida Sans Unicode" pitchFamily="34" charset="0"/>
                <a:ea typeface="黑体" pitchFamily="2" charset="-122"/>
              </a:rPr>
              <a:t>1</a:t>
            </a:r>
            <a:endParaRPr lang="zh-CN" altLang="en-US" sz="2800">
              <a:latin typeface="Lucida Sans Unicode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 smtClean="0"/>
              <a:t>（例）</a:t>
            </a:r>
            <a:r>
              <a:rPr lang="zh-CN" altLang="en-US" dirty="0"/>
              <a:t>状态机</a:t>
            </a:r>
          </a:p>
        </p:txBody>
      </p:sp>
      <p:sp>
        <p:nvSpPr>
          <p:cNvPr id="7065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0111</a:t>
            </a:r>
            <a:r>
              <a:rPr lang="zh-CN" altLang="en-US" smtClean="0"/>
              <a:t>序列识别器</a:t>
            </a:r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70659" name="图片 5" descr="屏幕剪辑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538" y="1268413"/>
            <a:ext cx="847725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今天讲的只是</a:t>
            </a:r>
            <a:r>
              <a:rPr lang="en-US" altLang="zh-CN" dirty="0" smtClean="0"/>
              <a:t>Verilog</a:t>
            </a:r>
            <a:r>
              <a:rPr lang="zh-CN" altLang="en-US" dirty="0" smtClean="0"/>
              <a:t>的基本功能</a:t>
            </a: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dirty="0" smtClean="0"/>
              <a:t>Verilog</a:t>
            </a:r>
            <a:r>
              <a:rPr lang="zh-CN" altLang="en-US" dirty="0" smtClean="0"/>
              <a:t>的高级功能需要大家</a:t>
            </a:r>
            <a:endParaRPr lang="en-US" altLang="zh-CN" dirty="0" smtClean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今后继续学习、体会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加法器、比较器、译码器、</a:t>
            </a:r>
            <a:endParaRPr lang="en-US" altLang="zh-CN" smtClean="0"/>
          </a:p>
          <a:p>
            <a:r>
              <a:rPr lang="zh-CN" altLang="en-US" smtClean="0"/>
              <a:t>多路选择器、</a:t>
            </a:r>
            <a:r>
              <a:rPr lang="en-US" altLang="zh-CN" smtClean="0">
                <a:solidFill>
                  <a:srgbClr val="FF0000"/>
                </a:solidFill>
              </a:rPr>
              <a:t>ALU</a:t>
            </a:r>
          </a:p>
          <a:p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/>
              <a:t>储存器文件</a:t>
            </a:r>
            <a:endParaRPr lang="en-US" altLang="zh-CN" smtClean="0"/>
          </a:p>
          <a:p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Verilog</a:t>
            </a:r>
            <a:r>
              <a:rPr lang="zh-CN" altLang="zh-CN" dirty="0"/>
              <a:t>描述</a:t>
            </a:r>
            <a:r>
              <a:rPr lang="zh-CN" altLang="zh-CN" dirty="0" smtClean="0"/>
              <a:t>组合逻辑电路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触发寄存器、计数器、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状态机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Verilog</a:t>
            </a:r>
            <a:r>
              <a:rPr lang="zh-CN" altLang="zh-CN" dirty="0"/>
              <a:t>描述时序电路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占位符 2"/>
          <p:cNvSpPr>
            <a:spLocks noGrp="1"/>
          </p:cNvSpPr>
          <p:nvPr>
            <p:ph type="body" idx="1"/>
          </p:nvPr>
        </p:nvSpPr>
        <p:spPr>
          <a:xfrm>
            <a:off x="468313" y="1341438"/>
            <a:ext cx="4040187" cy="762000"/>
          </a:xfrm>
        </p:spPr>
        <p:txBody>
          <a:bodyPr/>
          <a:lstStyle/>
          <a:p>
            <a:r>
              <a:rPr lang="zh-CN" altLang="en-US" smtClean="0"/>
              <a:t>传统原理图</a:t>
            </a:r>
          </a:p>
        </p:txBody>
      </p:sp>
      <p:sp>
        <p:nvSpPr>
          <p:cNvPr id="19458" name="文本占位符 3"/>
          <p:cNvSpPr>
            <a:spLocks noGrp="1"/>
          </p:cNvSpPr>
          <p:nvPr>
            <p:ph type="body" sz="half" idx="3"/>
          </p:nvPr>
        </p:nvSpPr>
        <p:spPr>
          <a:xfrm>
            <a:off x="4643438" y="1341438"/>
            <a:ext cx="4041775" cy="762000"/>
          </a:xfrm>
        </p:spPr>
        <p:txBody>
          <a:bodyPr/>
          <a:lstStyle/>
          <a:p>
            <a:r>
              <a:rPr lang="zh-CN" altLang="en-US" smtClean="0"/>
              <a:t>如何解决？</a:t>
            </a:r>
          </a:p>
        </p:txBody>
      </p:sp>
      <p:sp>
        <p:nvSpPr>
          <p:cNvPr id="19459" name="内容占位符 4"/>
          <p:cNvSpPr>
            <a:spLocks noGrp="1"/>
          </p:cNvSpPr>
          <p:nvPr>
            <p:ph sz="quarter" idx="2"/>
          </p:nvPr>
        </p:nvSpPr>
        <p:spPr>
          <a:xfrm>
            <a:off x="468313" y="2205038"/>
            <a:ext cx="4040187" cy="3929062"/>
          </a:xfrm>
          <a:ln>
            <a:solidFill>
              <a:schemeClr val="tx1"/>
            </a:solidFill>
          </a:ln>
        </p:spPr>
        <p:txBody>
          <a:bodyPr/>
          <a:lstStyle/>
          <a:p>
            <a:pPr marL="109538" indent="0">
              <a:buFont typeface="Wingdings 3" pitchFamily="18" charset="2"/>
              <a:buNone/>
            </a:pPr>
            <a:endParaRPr lang="en-US" altLang="zh-CN" smtClean="0"/>
          </a:p>
          <a:p>
            <a:pPr marL="109538" indent="0">
              <a:buFont typeface="Wingdings 3" pitchFamily="18" charset="2"/>
              <a:buNone/>
            </a:pPr>
            <a:r>
              <a:rPr lang="zh-CN" altLang="en-US" smtClean="0"/>
              <a:t>不适合复杂数字系统设计</a:t>
            </a:r>
            <a:endParaRPr lang="en-US" altLang="zh-CN" smtClean="0"/>
          </a:p>
          <a:p>
            <a:pPr marL="109538" indent="0">
              <a:buFont typeface="Wingdings 3" pitchFamily="18" charset="2"/>
              <a:buNone/>
            </a:pPr>
            <a:endParaRPr lang="en-US" altLang="zh-CN" smtClean="0"/>
          </a:p>
          <a:p>
            <a:pPr marL="109538" indent="0">
              <a:buFont typeface="Wingdings 3" pitchFamily="18" charset="2"/>
              <a:buNone/>
            </a:pPr>
            <a:r>
              <a:rPr lang="zh-CN" altLang="en-US" smtClean="0"/>
              <a:t>已有的器件不一定适用</a:t>
            </a:r>
            <a:endParaRPr lang="en-US" altLang="zh-CN" smtClean="0"/>
          </a:p>
          <a:p>
            <a:pPr marL="109538" indent="0">
              <a:buFont typeface="Wingdings 3" pitchFamily="18" charset="2"/>
              <a:buNone/>
            </a:pPr>
            <a:endParaRPr lang="en-US" altLang="zh-CN" smtClean="0"/>
          </a:p>
          <a:p>
            <a:pPr marL="109538" indent="0">
              <a:buFont typeface="Wingdings 3" pitchFamily="18" charset="2"/>
              <a:buNone/>
            </a:pPr>
            <a:r>
              <a:rPr lang="zh-CN" altLang="en-US" smtClean="0"/>
              <a:t>不能接受</a:t>
            </a:r>
            <a:endParaRPr lang="en-US" altLang="zh-CN" smtClean="0"/>
          </a:p>
          <a:p>
            <a:pPr marL="109538" indent="0"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000" y="2420938"/>
            <a:ext cx="4041775" cy="394176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endParaRPr lang="en-US" altLang="zh-CN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可编程逻辑器件的出现</a:t>
            </a: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altLang="zh-CN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dirty="0" smtClean="0"/>
              <a:t>HDL</a:t>
            </a:r>
            <a:r>
              <a:rPr lang="zh-CN" altLang="en-US" dirty="0" smtClean="0"/>
              <a:t>的发展</a:t>
            </a:r>
            <a:endParaRPr lang="en-US" altLang="zh-CN" dirty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27587"/>
          </a:xfrm>
        </p:spPr>
        <p:txBody>
          <a:bodyPr>
            <a:normAutofit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   写真值表</a:t>
            </a: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画卡诺图</a:t>
            </a: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求逻辑表达式</a:t>
            </a:r>
            <a:endParaRPr lang="en-US" altLang="zh-CN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zh-CN" altLang="en-US" dirty="0" smtClean="0"/>
              <a:t>   编写</a:t>
            </a:r>
            <a:r>
              <a:rPr lang="en-US" altLang="zh-CN" dirty="0" smtClean="0"/>
              <a:t>Verilog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marL="109728" indent="0" fontAlgn="auto">
              <a:spcAft>
                <a:spcPts val="0"/>
              </a:spcAft>
              <a:buFont typeface="Wingdings 3"/>
              <a:buNone/>
              <a:defRPr/>
            </a:pPr>
            <a:r>
              <a:rPr lang="en-US" altLang="zh-CN" dirty="0" smtClean="0"/>
              <a:t>   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dirty="0"/>
              <a:t>设计一个一位</a:t>
            </a:r>
            <a:r>
              <a:rPr lang="zh-CN" altLang="en-US" dirty="0" smtClean="0"/>
              <a:t>全加器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300788" y="115888"/>
          <a:ext cx="2698750" cy="3338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50"/>
                <a:gridCol w="539950"/>
                <a:gridCol w="539950"/>
                <a:gridCol w="539950"/>
                <a:gridCol w="5399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ci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co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内容占位符 1"/>
          <p:cNvSpPr txBox="1">
            <a:spLocks/>
          </p:cNvSpPr>
          <p:nvPr/>
        </p:nvSpPr>
        <p:spPr bwMode="auto">
          <a:xfrm>
            <a:off x="-17463" y="4945063"/>
            <a:ext cx="4949826" cy="122713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zh-CN" altLang="en-US" sz="2700">
                <a:latin typeface="Lucida Sans Unicode" pitchFamily="34" charset="0"/>
                <a:ea typeface="黑体" pitchFamily="2" charset="-122"/>
              </a:rPr>
              <a:t>   </a:t>
            </a:r>
            <a:r>
              <a:rPr lang="en-US" altLang="zh-CN" sz="2700">
                <a:latin typeface="Lucida Sans Unicode" pitchFamily="34" charset="0"/>
                <a:ea typeface="黑体" pitchFamily="2" charset="-122"/>
              </a:rPr>
              <a:t>s = ci ^ a ^ b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altLang="zh-CN" sz="2700">
                <a:latin typeface="Lucida Sans Unicode" pitchFamily="34" charset="0"/>
                <a:ea typeface="黑体" pitchFamily="2" charset="-122"/>
              </a:rPr>
              <a:t>   co = ci &amp; (a ^ b) | (a &amp; b)</a:t>
            </a:r>
            <a:endParaRPr lang="zh-CN" altLang="en-US" sz="2700">
              <a:latin typeface="Lucida Sans Unicode" pitchFamily="34" charset="0"/>
              <a:ea typeface="黑体" pitchFamily="2" charset="-122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6825" y="3144838"/>
            <a:ext cx="39592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文本占位符 2"/>
          <p:cNvSpPr>
            <a:spLocks noGrp="1"/>
          </p:cNvSpPr>
          <p:nvPr>
            <p:ph type="body" idx="1"/>
          </p:nvPr>
        </p:nvSpPr>
        <p:spPr>
          <a:xfrm>
            <a:off x="250825" y="3376613"/>
            <a:ext cx="4040188" cy="1116012"/>
          </a:xfrm>
        </p:spPr>
        <p:txBody>
          <a:bodyPr/>
          <a:lstStyle/>
          <a:p>
            <a:r>
              <a:rPr lang="zh-CN" altLang="en-US" smtClean="0"/>
              <a:t>由右边的</a:t>
            </a:r>
            <a:r>
              <a:rPr lang="en-US" altLang="zh-CN" smtClean="0"/>
              <a:t>Verilog</a:t>
            </a:r>
            <a:r>
              <a:rPr lang="zh-CN" altLang="en-US" smtClean="0"/>
              <a:t>代码得到的上方的电路图</a:t>
            </a:r>
          </a:p>
        </p:txBody>
      </p:sp>
      <p:sp>
        <p:nvSpPr>
          <p:cNvPr id="22530" name="文本占位符 3"/>
          <p:cNvSpPr>
            <a:spLocks noGrp="1"/>
          </p:cNvSpPr>
          <p:nvPr>
            <p:ph type="body" sz="half" idx="3"/>
          </p:nvPr>
        </p:nvSpPr>
        <p:spPr>
          <a:xfrm>
            <a:off x="4643438" y="6097588"/>
            <a:ext cx="4041775" cy="762000"/>
          </a:xfrm>
        </p:spPr>
        <p:txBody>
          <a:bodyPr/>
          <a:lstStyle/>
          <a:p>
            <a:r>
              <a:rPr lang="en-US" altLang="zh-CN" smtClean="0"/>
              <a:t>VerilogHDL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79388" y="28575"/>
            <a:ext cx="7561262" cy="2852738"/>
          </a:xfrm>
          <a:ln>
            <a:prstDash val="solid"/>
          </a:ln>
        </p:spPr>
      </p:pic>
      <p:sp>
        <p:nvSpPr>
          <p:cNvPr id="7" name="圆角右箭头 6"/>
          <p:cNvSpPr/>
          <p:nvPr/>
        </p:nvSpPr>
        <p:spPr>
          <a:xfrm rot="16200000">
            <a:off x="862807" y="2456656"/>
            <a:ext cx="2520950" cy="3455987"/>
          </a:xfrm>
          <a:prstGeom prst="bentArrow">
            <a:avLst>
              <a:gd name="adj1" fmla="val 35366"/>
              <a:gd name="adj2" fmla="val 39973"/>
              <a:gd name="adj3" fmla="val 45156"/>
              <a:gd name="adj4" fmla="val 28536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35150" y="4487863"/>
            <a:ext cx="2160588" cy="11525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软件编译、综合后</a:t>
            </a:r>
            <a:endParaRPr lang="zh-CN" altLang="en-US" dirty="0"/>
          </a:p>
        </p:txBody>
      </p:sp>
      <p:pic>
        <p:nvPicPr>
          <p:cNvPr id="2253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738" y="2565400"/>
            <a:ext cx="5148262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软件综合后的电路图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10200"/>
            <a:ext cx="4041775" cy="762000"/>
          </a:xfrm>
        </p:spPr>
        <p:txBody>
          <a:bodyPr/>
          <a:lstStyle/>
          <a:p>
            <a:r>
              <a:rPr lang="zh-CN" altLang="en-US" smtClean="0"/>
              <a:t>二路选择器</a:t>
            </a:r>
          </a:p>
        </p:txBody>
      </p:sp>
      <p:pic>
        <p:nvPicPr>
          <p:cNvPr id="6" name="内容占位符 5" descr="屏幕剪辑"/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/>
          <a:stretch>
            <a:fillRect/>
          </a:stretch>
        </p:blipFill>
        <p:spPr>
          <a:xfrm>
            <a:off x="3132138" y="188913"/>
            <a:ext cx="5681662" cy="2592387"/>
          </a:xfrm>
          <a:ln>
            <a:prstDash val="solid"/>
          </a:ln>
        </p:spPr>
      </p:pic>
      <p:sp>
        <p:nvSpPr>
          <p:cNvPr id="5" name="椭圆 4"/>
          <p:cNvSpPr/>
          <p:nvPr/>
        </p:nvSpPr>
        <p:spPr>
          <a:xfrm>
            <a:off x="3348038" y="1700213"/>
            <a:ext cx="4608512" cy="8651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17" name="图片 16" descr="屏幕剪辑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3050" y="2924175"/>
            <a:ext cx="5133975" cy="227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uiExpand="1" build="p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3097</TotalTime>
  <Words>2167</Words>
  <Application>Microsoft Office PowerPoint</Application>
  <PresentationFormat>On-screen Show (4:3)</PresentationFormat>
  <Paragraphs>556</Paragraphs>
  <Slides>57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演示文稿设计模板</vt:lpstr>
      </vt:variant>
      <vt:variant>
        <vt:i4>8</vt:i4>
      </vt:variant>
      <vt:variant>
        <vt:lpstr>幻灯片标题</vt:lpstr>
      </vt:variant>
      <vt:variant>
        <vt:i4>57</vt:i4>
      </vt:variant>
    </vt:vector>
  </HeadingPairs>
  <TitlesOfParts>
    <vt:vector size="79" baseType="lpstr">
      <vt:lpstr>Lucida Sans Unicode</vt:lpstr>
      <vt:lpstr>黑体</vt:lpstr>
      <vt:lpstr>Arial</vt:lpstr>
      <vt:lpstr>Wingdings 3</vt:lpstr>
      <vt:lpstr>Verdana</vt:lpstr>
      <vt:lpstr>Wingdings 2</vt:lpstr>
      <vt:lpstr>Calibri</vt:lpstr>
      <vt:lpstr>宋体</vt:lpstr>
      <vt:lpstr>Times New Roman</vt:lpstr>
      <vt:lpstr>Wingdings</vt:lpstr>
      <vt:lpstr>Tahoma</vt:lpstr>
      <vt:lpstr>华文楷体</vt:lpstr>
      <vt:lpstr>华文彩云</vt:lpstr>
      <vt:lpstr>华文新魏</vt:lpstr>
      <vt:lpstr>聚合</vt:lpstr>
      <vt:lpstr>聚合</vt:lpstr>
      <vt:lpstr>聚合</vt:lpstr>
      <vt:lpstr>聚合</vt:lpstr>
      <vt:lpstr>聚合</vt:lpstr>
      <vt:lpstr>聚合</vt:lpstr>
      <vt:lpstr>聚合</vt:lpstr>
      <vt:lpstr>聚合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chenml</dc:creator>
  <cp:lastModifiedBy>amy feng</cp:lastModifiedBy>
  <cp:revision>121</cp:revision>
  <dcterms:modified xsi:type="dcterms:W3CDTF">2013-12-17T11:55:15Z</dcterms:modified>
</cp:coreProperties>
</file>