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5" r:id="rId11"/>
    <p:sldId id="266" r:id="rId12"/>
    <p:sldId id="267" r:id="rId13"/>
    <p:sldId id="279" r:id="rId14"/>
    <p:sldId id="274" r:id="rId15"/>
    <p:sldId id="278" r:id="rId16"/>
    <p:sldId id="269" r:id="rId17"/>
    <p:sldId id="271" r:id="rId18"/>
    <p:sldId id="272" r:id="rId19"/>
    <p:sldId id="273" r:id="rId20"/>
    <p:sldId id="281" r:id="rId21"/>
    <p:sldId id="2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n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3450-662A-4300-B11D-4BF85ADC09E7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A505-B7F3-4416-AD86-90B82E29D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创建工程之前，先创建一个空文件夹。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A505-B7F3-4416-AD86-90B82E29D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1296370"/>
          </a:xfrm>
        </p:spPr>
        <p:txBody>
          <a:bodyPr/>
          <a:lstStyle/>
          <a:p>
            <a:pPr algn="ctr"/>
            <a:r>
              <a:rPr lang="en-US" altLang="zh-CN" dirty="0" err="1" smtClean="0">
                <a:effectLst/>
                <a:ea typeface="微软雅黑" pitchFamily="34" charset="-122"/>
                <a:cs typeface="Courier New" pitchFamily="49" charset="0"/>
              </a:rPr>
              <a:t>Modelsim</a:t>
            </a:r>
            <a:r>
              <a:rPr lang="zh-CN" altLang="en-US" dirty="0" smtClean="0">
                <a:effectLst/>
                <a:ea typeface="微软雅黑" pitchFamily="34" charset="-122"/>
                <a:cs typeface="Courier New" pitchFamily="49" charset="0"/>
              </a:rPr>
              <a:t>专题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14752"/>
            <a:ext cx="9144000" cy="1199704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+mj-lt"/>
                <a:ea typeface="微软雅黑" pitchFamily="34" charset="-122"/>
                <a:cs typeface="Courier New" pitchFamily="49" charset="0"/>
              </a:rPr>
              <a:t>041030402</a:t>
            </a: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邓明丽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思考：如下波形的激励文件是怎样的？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编写激励文件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86116" y="400050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000496" y="457200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3715538" y="428546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643174" y="457200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643174" y="3286124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3000364" y="300037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286116" y="27146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00496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1786667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14082" y="271541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 flipV="1">
            <a:off x="5143504" y="300037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428462" y="328533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42842" y="328533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7224" y="2571744"/>
            <a:ext cx="155511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5786" y="3929066"/>
            <a:ext cx="192882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rot="5400000" flipH="1" flipV="1">
            <a:off x="2999570" y="428546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16464" y="399891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30844" y="45704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 flipH="1" flipV="1">
            <a:off x="5145886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 flipV="1">
            <a:off x="4429918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43636" y="399891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858016" y="45704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573058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 flipH="1" flipV="1">
            <a:off x="5857090" y="4283874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2501047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321392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392830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64268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535706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1786668" y="3856880"/>
            <a:ext cx="3000397" cy="14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786050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00430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624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062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71500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29388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58082" y="5500702"/>
            <a:ext cx="92869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ns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86644" y="3857628"/>
            <a:ext cx="928694" cy="7858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2214554"/>
            <a:ext cx="8258204" cy="15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与门的时序仿真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分频计数器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itchFamily="34" charset="-122"/>
                <a:cs typeface="Courier New" pitchFamily="49" charset="0"/>
              </a:rPr>
              <a:t>modelsim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的使用范例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itchFamily="34" charset="-122"/>
                <a:cs typeface="Courier New" pitchFamily="49" charset="0"/>
              </a:rPr>
              <a:t>modelsim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的使用范例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215370" cy="1428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什么是分频计数器？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分频计数器代码解析。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071538" y="2786058"/>
            <a:ext cx="7615262" cy="342902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module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div_clk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(reset,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input reset,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output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reg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[2:0]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cnt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assign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cnt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[2];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always @ (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posedge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or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posedge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reset)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if(reset)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cnt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&lt;= 3'd0;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else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cnt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&lt;= cnt+1'b1;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endmodule</a:t>
            </a:r>
            <a:r>
              <a:rPr lang="zh-CN" altLang="en-US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itchFamily="34" charset="-122"/>
                <a:cs typeface="Courier New" pitchFamily="49" charset="0"/>
              </a:rPr>
              <a:t>modelsim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的使用范例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215370" cy="7143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分频计数器激励文件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357290" y="1785926"/>
            <a:ext cx="7500958" cy="457203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module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testdiv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();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reg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reset;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wire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div_clk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divclk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(.reset(reset),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		  .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), .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));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initial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begin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1'b0;  reset = 1'b1;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#22 reset = 1'b0;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end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always #10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~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clk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endmodule</a:t>
            </a:r>
            <a:endParaRPr lang="zh-CN" altLang="en-US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作业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376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描述语言描述一个或门，并设计激励文件验证它的正确性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、一个比较器的输入是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X(8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), Y(8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X&gt;Y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的时候输出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Z(1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 否则输出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Z(1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，设计并验证这个比较器。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思考题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500034" y="4857760"/>
            <a:ext cx="8286808" cy="1428760"/>
          </a:xfrm>
        </p:spPr>
        <p:txBody>
          <a:bodyPr>
            <a:normAutofit lnSpcReduction="10000"/>
          </a:bodyPr>
          <a:lstStyle/>
          <a:p>
            <a:pPr marL="92075" indent="174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输入和输出位宽均为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位。输入引脚为：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x(32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), y(32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alucontrol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输出引脚为：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result(32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描述这个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并设计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testbench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验证其正确性。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0" y="2357430"/>
          <a:ext cx="8715440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2357454"/>
                <a:gridCol w="1785950"/>
                <a:gridCol w="2928960"/>
              </a:tblGrid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Alucontrol</a:t>
                      </a:r>
                      <a:endParaRPr lang="zh-CN" altLang="en-US" sz="2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运算类型</a:t>
                      </a:r>
                      <a:endParaRPr lang="zh-CN" altLang="en-US" sz="2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Alucontrol</a:t>
                      </a:r>
                      <a:endParaRPr lang="zh-CN" altLang="en-US" sz="2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运算类型</a:t>
                      </a:r>
                      <a:endParaRPr lang="zh-CN" altLang="en-US" sz="2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000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加法：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= x + y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非：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= ~x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001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减法：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r 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= x – y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101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= x&lt;y ? 1:0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010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与：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= x &amp; y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110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= x &lt;&lt; y[4:0]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（逻辑）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011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或： 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r =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x | y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111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= x&gt;&gt; y[4:0]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（算术）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>
          <a:xfrm>
            <a:off x="714348" y="1071546"/>
            <a:ext cx="8429652" cy="107157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设计一个算术逻辑单元，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alucontrol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位的输入信号，它的值和运算类型的对应关系如下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代表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result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分别是逻辑左移和算术右移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85720" y="1500174"/>
            <a:ext cx="8258204" cy="1714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ModelSim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电子系统分析及仿真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于斌、 米秀杰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电子工业出版社</a:t>
            </a:r>
          </a:p>
        </p:txBody>
      </p:sp>
      <p:pic>
        <p:nvPicPr>
          <p:cNvPr id="41986" name="Picture 2" descr="http://ec4.images-amazon.com/images/I/51A66dYfYZL._SL500_AA300_.jpg"/>
          <p:cNvPicPr>
            <a:picLocks noChangeAspect="1" noChangeArrowheads="1"/>
          </p:cNvPicPr>
          <p:nvPr/>
        </p:nvPicPr>
        <p:blipFill>
          <a:blip r:embed="rId3"/>
          <a:srcRect l="13560" r="13559"/>
          <a:stretch>
            <a:fillRect/>
          </a:stretch>
        </p:blipFill>
        <p:spPr bwMode="auto">
          <a:xfrm>
            <a:off x="5715008" y="1643050"/>
            <a:ext cx="3071834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6286544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数字设计和计算机体系结构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David money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harris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Sarah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L.harris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陈虎 译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机械工业出版社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66" name="Picture 2" descr="http://ec4.images-amazon.com/images/I/518pvBLG9WL._BO2,204,203,200_PIsitb-sticker-arrow-click,TopRight,35,-76_AA300_SH20_OU28_.jpg"/>
          <p:cNvPicPr>
            <a:picLocks noChangeAspect="1" noChangeArrowheads="1"/>
          </p:cNvPicPr>
          <p:nvPr/>
        </p:nvPicPr>
        <p:blipFill>
          <a:blip r:embed="rId3"/>
          <a:srcRect l="15000" t="12500" r="17499" b="2499"/>
          <a:stretch>
            <a:fillRect/>
          </a:stretch>
        </p:blipFill>
        <p:spPr bwMode="auto">
          <a:xfrm>
            <a:off x="5214942" y="1357298"/>
            <a:ext cx="3286148" cy="413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072494" cy="2000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数字系统设计教程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夏宇闻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北京航空航天大学出版社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8" name="Picture 2" descr="http://ec4.images-amazon.com/images/I/41KitG2azgL._SL500_AA300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71678"/>
            <a:ext cx="442915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072494" cy="2643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HDL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数字设计与综合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Samir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Palnitkar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夏宇闻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电子工业出版社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0" name="Picture 2" descr="http://ec4.images-amazon.com/images/I/516JDik%2BSbL._SL500_AA300_.jpg"/>
          <p:cNvPicPr>
            <a:picLocks noChangeAspect="1" noChangeArrowheads="1"/>
          </p:cNvPicPr>
          <p:nvPr/>
        </p:nvPicPr>
        <p:blipFill>
          <a:blip r:embed="rId3"/>
          <a:srcRect l="14286" r="15873"/>
          <a:stretch>
            <a:fillRect/>
          </a:stretch>
        </p:blipFill>
        <p:spPr bwMode="auto">
          <a:xfrm>
            <a:off x="5072066" y="2143116"/>
            <a:ext cx="3143272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2428868"/>
            <a:ext cx="8358246" cy="1714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ModelSim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是业界最优秀的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HDL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语言仿真软件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我们主要用它进行功能仿真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itchFamily="34" charset="-122"/>
                <a:cs typeface="Courier New" pitchFamily="49" charset="0"/>
              </a:rPr>
              <a:t>Modelsim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工具简介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636" t="62500" r="76563" b="27734"/>
          <a:stretch>
            <a:fillRect/>
          </a:stretch>
        </p:blipFill>
        <p:spPr bwMode="auto">
          <a:xfrm>
            <a:off x="6357950" y="928670"/>
            <a:ext cx="1285884" cy="12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资料链接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072494" cy="40719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公共邮箱：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nuaa16_mips@126.com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密码：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mips2010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百度网盘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http://pan.baidu.com/share/link?shareid=547114505&amp;uk=874197930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71678"/>
            <a:ext cx="9144000" cy="1296370"/>
          </a:xfrm>
        </p:spPr>
        <p:txBody>
          <a:bodyPr/>
          <a:lstStyle/>
          <a:p>
            <a:pPr algn="ctr"/>
            <a:r>
              <a:rPr lang="en-US" altLang="zh-CN" dirty="0" smtClean="0">
                <a:effectLst/>
                <a:ea typeface="微软雅黑" pitchFamily="34" charset="-122"/>
                <a:cs typeface="Courier New" pitchFamily="49" charset="0"/>
              </a:rPr>
              <a:t>END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258204" cy="43765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什么是功能仿真？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3200" dirty="0" smtClean="0"/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确定一个设计是否实现了预定的功能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  根据需要观察电路输入输出端口和电路内部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任一信号和寄存器的波形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功能仿真是比较理想的仿真，不会因为器件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的物理信息出现因为延迟等现象。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功能仿真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58204" cy="8046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语言描述了一个怎样的模块？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功能仿真示意图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1071538" y="2500306"/>
            <a:ext cx="7615262" cy="300039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module s( a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b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, y);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input a, b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;</a:t>
            </a: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output y;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assign y = a &amp; b;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endmodule</a:t>
            </a: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怎样对这个模块进行功能仿真？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功能仿真示意图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1934" y="2786058"/>
            <a:ext cx="785818" cy="1571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57554" y="314324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57554" y="400050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57752" y="3429000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14612" y="285749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4612" y="3857628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2" name="矩形 21"/>
          <p:cNvSpPr/>
          <p:nvPr/>
        </p:nvSpPr>
        <p:spPr>
          <a:xfrm>
            <a:off x="5572132" y="321468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1357290" y="385762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071670" y="4429132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1786712" y="414258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14348" y="385762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15142" y="3285330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 flipH="1" flipV="1">
            <a:off x="1072332" y="2999578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358084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072464" y="271382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072992" y="3713958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 flipH="1" flipV="1">
            <a:off x="6430182" y="3428206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15934" y="314245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430314" y="3713958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7145356" y="342741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内容占位符 1"/>
          <p:cNvSpPr txBox="1">
            <a:spLocks/>
          </p:cNvSpPr>
          <p:nvPr/>
        </p:nvSpPr>
        <p:spPr>
          <a:xfrm>
            <a:off x="714348" y="4714884"/>
            <a:ext cx="2214578" cy="64294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设计输入波形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6000760" y="4643446"/>
            <a:ext cx="2143140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验证输出波形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2643174" y="5500702"/>
            <a:ext cx="4143404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输出波形是否与预期相符？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44480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怎样设置输入波形？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使用波形编辑器（有兴趣可自学）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语言编写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激励文件</a:t>
            </a:r>
            <a:endParaRPr lang="en-US" altLang="zh-CN" sz="3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什么是激励文件？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语言描述的给出输入信号具体值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的文件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设计输入波形的方法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85926"/>
            <a:ext cx="8258204" cy="1018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怎样设置输入波形？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编写激励文件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1406" y="3500438"/>
            <a:ext cx="4429156" cy="1357322"/>
            <a:chOff x="714348" y="2713826"/>
            <a:chExt cx="7430346" cy="1716894"/>
          </a:xfrm>
        </p:grpSpPr>
        <p:sp>
          <p:nvSpPr>
            <p:cNvPr id="4" name="矩形 3"/>
            <p:cNvSpPr/>
            <p:nvPr/>
          </p:nvSpPr>
          <p:spPr>
            <a:xfrm>
              <a:off x="4071934" y="2786058"/>
              <a:ext cx="785818" cy="1571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endParaRPr lang="zh-CN" altLang="en-US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57554" y="314324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357554" y="4000504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857752" y="3429000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14612" y="2857496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14612" y="3857628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572132" y="3214686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357290" y="385762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071670" y="4429132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1786712" y="414258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4348" y="3857628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5142" y="3285330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 flipH="1" flipV="1">
              <a:off x="1072332" y="2999578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58084" y="271382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072464" y="271382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72992" y="3713958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 flipH="1" flipV="1">
              <a:off x="6430182" y="342820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715934" y="3142454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430314" y="3713958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H="1" flipV="1">
              <a:off x="7145356" y="3427412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内容占位符 1"/>
          <p:cNvSpPr txBox="1">
            <a:spLocks/>
          </p:cNvSpPr>
          <p:nvPr/>
        </p:nvSpPr>
        <p:spPr>
          <a:xfrm>
            <a:off x="4572000" y="2000240"/>
            <a:ext cx="4429156" cy="44291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/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module 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testbench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();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reg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a, b;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 an(.a(a),.b(b), .y(out));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initial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begin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 = 1'b0; 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 = 1'b1;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#10 a = 1'b1;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#10 b = 1'b0;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</a:t>
            </a:r>
          </a:p>
          <a:p>
            <a:pPr marL="365760" lvl="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lvl="0" indent="-256032">
              <a:buClr>
                <a:schemeClr val="accent1"/>
              </a:buClr>
              <a:buSzPct val="68000"/>
            </a:pP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endmodule</a:t>
            </a: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1406" y="4429132"/>
            <a:ext cx="1214446" cy="1428760"/>
            <a:chOff x="214282" y="4429132"/>
            <a:chExt cx="1286678" cy="1285884"/>
          </a:xfrm>
        </p:grpSpPr>
        <p:cxnSp>
          <p:nvCxnSpPr>
            <p:cNvPr id="44" name="直接连接符 43"/>
            <p:cNvCxnSpPr/>
            <p:nvPr/>
          </p:nvCxnSpPr>
          <p:spPr>
            <a:xfrm rot="5400000">
              <a:off x="-427866" y="5071280"/>
              <a:ext cx="128588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22233" y="4749809"/>
              <a:ext cx="64294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750861" y="4749809"/>
              <a:ext cx="64294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858018" y="5072074"/>
              <a:ext cx="1285090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214282" y="5286388"/>
              <a:ext cx="1285884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357158" y="5500702"/>
            <a:ext cx="100013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30ns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微软雅黑" pitchFamily="34" charset="-122"/>
                <a:cs typeface="Courier New" pitchFamily="49" charset="0"/>
              </a:rPr>
              <a:t>testbench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语法回顾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357158" y="1571612"/>
            <a:ext cx="8572560" cy="42148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+ number : </a:t>
            </a:r>
            <a:r>
              <a:rPr lang="zh-CN" altLang="en-US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时序控制，延时长度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initial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块： </a:t>
            </a:r>
            <a:r>
              <a:rPr lang="zh-CN" altLang="en-US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对存储器变量赋初值</a:t>
            </a:r>
            <a:endParaRPr lang="en-US" altLang="zh-CN" sz="240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initial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begin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	input = 1’b1;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 #10	input = 1’b0;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 #10	input = 1’b1;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 #10	input = 1’b0;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end</a:t>
            </a:r>
          </a:p>
          <a:p>
            <a:pPr marL="365760" marR="0" lvl="0" indent="-25603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always #number </a:t>
            </a:r>
            <a:r>
              <a:rPr lang="en-US" altLang="zh-CN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&lt;</a:t>
            </a:r>
            <a:r>
              <a:rPr lang="zh-CN" altLang="en-US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语句</a:t>
            </a:r>
            <a:r>
              <a:rPr lang="en-US" altLang="zh-CN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&gt;: </a:t>
            </a:r>
            <a:r>
              <a:rPr lang="zh-CN" altLang="en-US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每隔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number</a:t>
            </a:r>
            <a:r>
              <a:rPr lang="zh-CN" altLang="en-US" sz="24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个时间后执行语句</a:t>
            </a:r>
            <a:endParaRPr lang="en-US" altLang="zh-CN" sz="2400" baseline="0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285860"/>
            <a:ext cx="8258204" cy="876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思考：下列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的波形是怎样的？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编写激励文件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643042" y="2285992"/>
            <a:ext cx="5000660" cy="364333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initial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begin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b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= 1’b1; c = 1’b0;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#10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d = 1’b0;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</a:t>
            </a:r>
          </a:p>
          <a:p>
            <a:pPr marL="365760" indent="-256032">
              <a:buClr>
                <a:schemeClr val="accent1"/>
              </a:buClr>
              <a:buSzPct val="68000"/>
            </a:pPr>
            <a:endParaRPr lang="en-US" altLang="zh-CN" sz="2400" b="1" dirty="0" smtClean="0"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initial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begin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d = #25 (</a:t>
            </a:r>
            <a:r>
              <a:rPr lang="en-US" altLang="zh-CN" sz="2400" b="1" dirty="0" err="1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b|c</a:t>
            </a:r>
            <a:r>
              <a:rPr lang="en-US" altLang="zh-CN" sz="2400" b="1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 marL="365760" indent="-256032">
              <a:buClr>
                <a:schemeClr val="accent1"/>
              </a:buClr>
              <a:buSzPct val="68000"/>
            </a:pPr>
            <a:r>
              <a:rPr lang="en-US" altLang="zh-CN" sz="2400" b="1" baseline="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748</TotalTime>
  <Words>856</Words>
  <PresentationFormat>全屏显示(4:3)</PresentationFormat>
  <Paragraphs>206</Paragraphs>
  <Slides>21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Modelsim专题</vt:lpstr>
      <vt:lpstr>Modelsim工具简介</vt:lpstr>
      <vt:lpstr>功能仿真</vt:lpstr>
      <vt:lpstr>功能仿真示意图</vt:lpstr>
      <vt:lpstr>功能仿真示意图</vt:lpstr>
      <vt:lpstr>设计输入波形的方法</vt:lpstr>
      <vt:lpstr>编写激励文件</vt:lpstr>
      <vt:lpstr>testbench语法回顾</vt:lpstr>
      <vt:lpstr>编写激励文件</vt:lpstr>
      <vt:lpstr>编写激励文件</vt:lpstr>
      <vt:lpstr>modelsim的使用范例</vt:lpstr>
      <vt:lpstr>modelsim的使用范例</vt:lpstr>
      <vt:lpstr>modelsim的使用范例</vt:lpstr>
      <vt:lpstr>作业</vt:lpstr>
      <vt:lpstr>思考题</vt:lpstr>
      <vt:lpstr>参考资料</vt:lpstr>
      <vt:lpstr>参考资料</vt:lpstr>
      <vt:lpstr>参考资料</vt:lpstr>
      <vt:lpstr>参考资料</vt:lpstr>
      <vt:lpstr>资料链接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Gin</cp:lastModifiedBy>
  <cp:revision>90</cp:revision>
  <dcterms:modified xsi:type="dcterms:W3CDTF">2013-06-10T00:06:17Z</dcterms:modified>
</cp:coreProperties>
</file>