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1012" r:id="rId2"/>
    <p:sldId id="1013" r:id="rId3"/>
    <p:sldId id="1014" r:id="rId4"/>
    <p:sldId id="1040" r:id="rId5"/>
    <p:sldId id="1041" r:id="rId6"/>
    <p:sldId id="1042" r:id="rId7"/>
    <p:sldId id="1043" r:id="rId8"/>
    <p:sldId id="1044" r:id="rId9"/>
    <p:sldId id="1045" r:id="rId10"/>
    <p:sldId id="1046" r:id="rId11"/>
    <p:sldId id="1047" r:id="rId12"/>
    <p:sldId id="1048" r:id="rId13"/>
    <p:sldId id="1049" r:id="rId14"/>
    <p:sldId id="1050" r:id="rId15"/>
    <p:sldId id="1051" r:id="rId16"/>
    <p:sldId id="1052" r:id="rId17"/>
    <p:sldId id="1053" r:id="rId18"/>
    <p:sldId id="1054" r:id="rId19"/>
    <p:sldId id="1055" r:id="rId20"/>
    <p:sldId id="1056" r:id="rId21"/>
    <p:sldId id="1057" r:id="rId22"/>
    <p:sldId id="1058" r:id="rId23"/>
    <p:sldId id="1060" r:id="rId24"/>
    <p:sldId id="1061" r:id="rId25"/>
    <p:sldId id="1062" r:id="rId26"/>
    <p:sldId id="1063" r:id="rId27"/>
    <p:sldId id="1064" r:id="rId28"/>
    <p:sldId id="1065" r:id="rId29"/>
    <p:sldId id="1066" r:id="rId30"/>
    <p:sldId id="1067" r:id="rId31"/>
    <p:sldId id="1006" r:id="rId32"/>
    <p:sldId id="401" r:id="rId33"/>
    <p:sldId id="613" r:id="rId34"/>
    <p:sldId id="1068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42E744-44EE-4CEB-AFE9-5B08DEC0C305}">
          <p14:sldIdLst>
            <p14:sldId id="1012"/>
            <p14:sldId id="1013"/>
            <p14:sldId id="1014"/>
          </p14:sldIdLst>
        </p14:section>
        <p14:section name="Transactions" id="{9080F33B-0D64-453A-83B5-41F223788CA3}">
          <p14:sldIdLst>
            <p14:sldId id="1040"/>
            <p14:sldId id="1041"/>
            <p14:sldId id="1042"/>
            <p14:sldId id="1043"/>
            <p14:sldId id="1044"/>
            <p14:sldId id="1045"/>
            <p14:sldId id="1046"/>
            <p14:sldId id="1047"/>
            <p14:sldId id="1048"/>
          </p14:sldIdLst>
        </p14:section>
        <p14:section name="ACID Model" id="{874DA482-D5A4-457D-A2AC-B0ADE1A68074}">
          <p14:sldIdLst>
            <p14:sldId id="1049"/>
            <p14:sldId id="1050"/>
            <p14:sldId id="1051"/>
            <p14:sldId id="1052"/>
            <p14:sldId id="1053"/>
            <p14:sldId id="1054"/>
          </p14:sldIdLst>
        </p14:section>
        <p14:section name="Triggers" id="{E1A92A09-5B90-49F9-A73D-8043CEE1081E}">
          <p14:sldIdLst>
            <p14:sldId id="1055"/>
            <p14:sldId id="1056"/>
            <p14:sldId id="1057"/>
            <p14:sldId id="1058"/>
            <p14:sldId id="1060"/>
            <p14:sldId id="1061"/>
            <p14:sldId id="1062"/>
          </p14:sldIdLst>
        </p14:section>
        <p14:section name="Database Security" id="{109075FC-64B7-4FE5-8940-2B0B831887B0}">
          <p14:sldIdLst>
            <p14:sldId id="1063"/>
            <p14:sldId id="1064"/>
            <p14:sldId id="1065"/>
            <p14:sldId id="1066"/>
            <p14:sldId id="1067"/>
          </p14:sldIdLst>
        </p14:section>
        <p14:section name="Conclusion" id="{5C89857F-03BE-44C7-8649-CA73B466E71A}">
          <p14:sldIdLst>
            <p14:sldId id="1006"/>
            <p14:sldId id="401"/>
            <p14:sldId id="613"/>
            <p14:sldId id="106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6619" autoAdjust="0"/>
  </p:normalViewPr>
  <p:slideViewPr>
    <p:cSldViewPr showGuides="1">
      <p:cViewPr varScale="1">
        <p:scale>
          <a:sx n="110" d="100"/>
          <a:sy n="110" d="100"/>
        </p:scale>
        <p:origin x="69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532695-8CB2-42F6-885E-836594443D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995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BB38FD-3171-4990-B4CA-D494794A6E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503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823D08-BCFE-45FE-8AF7-87EF2DB58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963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37B0B0-2D60-4B49-815D-4C34D20059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91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350C56-12C9-46F8-ABED-E1E75ACD14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253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DB7942-7AE5-4C9C-B0F8-6F796F5A26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265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D1B913-2341-45D8-80C0-384740F17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1856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A5F54B-D9A1-4678-833E-026AC2A882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430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30B934-3DB4-4CA8-9925-6BFF52BD89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3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F0034E-2D31-4FFB-AC64-A1F7B35F75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885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B7620B-EEFC-43F8-B799-C332BC5563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474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E345C6-99FC-4BF0-97F7-92943B3E1D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044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D6C1C-1563-48AE-B704-F7B3EC97AB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702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7829E0-F923-4198-B3E5-4DD2525C58C8}" type="datetime1">
              <a:rPr lang="en-US"/>
              <a:pPr/>
              <a:t>2/19/2023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D1116-BD6A-4F06-8155-84B4653F15C0}" type="slidenum">
              <a:rPr lang="en-US"/>
              <a:pPr/>
              <a:t>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50888"/>
            <a:ext cx="6589713" cy="3708400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Use transfer example, not cash machine for failing to complete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9B5AC-95EF-48C7-A060-71CEC6E4A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09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3E3DC3-40B9-46E9-8002-7F072360EB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30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D170E-84F4-45CE-9714-B30AE47E18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3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Start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TRANSACTION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Some RDBMS use implicit start, e.g. Oracle</a:t>
            </a:r>
          </a:p>
          <a:p>
            <a:pPr>
              <a:lnSpc>
                <a:spcPct val="98000"/>
              </a:lnSpc>
            </a:pPr>
            <a:r>
              <a:rPr lang="en-US" dirty="0"/>
              <a:t>Ending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Complete a successful transaction and persist all changes made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“Undo” changes from an aborted transaction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May be done automatically when failure occurs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B04466-1A58-4A01-A860-6AE27EC3DD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609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6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41.jpeg"/><Relationship Id="rId21" Type="http://schemas.openxmlformats.org/officeDocument/2006/relationships/image" Target="../media/image50.png"/><Relationship Id="rId7" Type="http://schemas.openxmlformats.org/officeDocument/2006/relationships/image" Target="../media/image43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5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42.png"/><Relationship Id="rId15" Type="http://schemas.openxmlformats.org/officeDocument/2006/relationships/image" Target="../media/image47.jpeg"/><Relationship Id="rId23" Type="http://schemas.openxmlformats.org/officeDocument/2006/relationships/image" Target="../media/image51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4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Triggers and Transactions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44" y="1469816"/>
            <a:ext cx="4129912" cy="41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2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Checkpoints in Games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475591" y="4211244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</a:t>
            </a:r>
            <a:r>
              <a:rPr lang="bg-BG" sz="28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65158" y="4191000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</a:t>
            </a:r>
            <a:r>
              <a:rPr lang="bg-BG" sz="28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3657" y="191824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7397" y="5398609"/>
            <a:ext cx="14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SURVIVE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4939" y="5425279"/>
            <a:ext cx="105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Mario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1800" y="2620342"/>
            <a:ext cx="2470666" cy="14478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7165" y="4618698"/>
            <a:ext cx="2340233" cy="91866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9792" y="2385401"/>
            <a:ext cx="2451809" cy="14017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1808" y="4618699"/>
            <a:ext cx="2583193" cy="9186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359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1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886875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18577EA-1E9A-4813-B24C-5536963E7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4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Transactions?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11" y="2620342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771" y="421124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84" y="2620342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36270" y="423916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37273" y="212379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7398" y="539860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1800" y="2620342"/>
            <a:ext cx="2470666" cy="14478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7165" y="4618698"/>
            <a:ext cx="2340233" cy="91866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9792" y="2385401"/>
            <a:ext cx="2451809" cy="14017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1808" y="4618698"/>
            <a:ext cx="3061207" cy="918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1" y="478255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19200" y="556131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849E387-A829-4E84-BD8E-95F363B35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34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Syntax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1000" y="1359000"/>
            <a:ext cx="11565000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CREATE PROC </a:t>
            </a:r>
            <a:r>
              <a:rPr lang="en-US" sz="2400" b="1" dirty="0" err="1">
                <a:latin typeface="Consolas" panose="020B0609020204030204" pitchFamily="49" charset="0"/>
              </a:rPr>
              <a:t>usp_Withdraw</a:t>
            </a:r>
            <a:r>
              <a:rPr lang="en-US" sz="2400" b="1" dirty="0">
                <a:latin typeface="Consolas" panose="020B0609020204030204" pitchFamily="49" charset="0"/>
              </a:rPr>
              <a:t> (@withdrawAmount DECIMAL(18,2), @accountId INT)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TRANSACTION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UPDATE Accounts SET Balance = Balance - @</a:t>
            </a:r>
            <a:r>
              <a:rPr lang="en-US" sz="2400" b="1" noProof="1">
                <a:latin typeface="Consolas" panose="020B0609020204030204" pitchFamily="49" charset="0"/>
              </a:rPr>
              <a:t>withdrawAmount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WHERE Id = </a:t>
            </a:r>
            <a:r>
              <a:rPr lang="en-US" sz="2400" b="1" noProof="1">
                <a:latin typeface="Consolas" panose="020B0609020204030204" pitchFamily="49" charset="0"/>
              </a:rPr>
              <a:t>@accountId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IF @@ROWCOUNT &lt;&gt; 1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--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Didn’t affect exactly one row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ROLLBACK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THROW 50001, 'Invalid account!’, 1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RETURN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END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21000" y="1989000"/>
            <a:ext cx="2743200" cy="510778"/>
          </a:xfrm>
          <a:prstGeom prst="wedgeRoundRectCallout">
            <a:avLst>
              <a:gd name="adj1" fmla="val -68898"/>
              <a:gd name="adj2" fmla="val 68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Transaction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455697" y="4279113"/>
            <a:ext cx="2438400" cy="476903"/>
          </a:xfrm>
          <a:prstGeom prst="wedgeRoundRectCallout">
            <a:avLst>
              <a:gd name="adj1" fmla="val -94939"/>
              <a:gd name="adj2" fmla="val 51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Undo Changes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221982" y="5656387"/>
            <a:ext cx="2307771" cy="476903"/>
          </a:xfrm>
          <a:prstGeom prst="wedgeRoundRectCallout">
            <a:avLst>
              <a:gd name="adj1" fmla="val -75608"/>
              <a:gd name="adj2" fmla="val 52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Changes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18650" y="2423797"/>
            <a:ext cx="2693332" cy="463841"/>
          </a:xfrm>
          <a:prstGeom prst="wedgeRoundRectCallout">
            <a:avLst>
              <a:gd name="adj1" fmla="val -41390"/>
              <a:gd name="adj2" fmla="val 800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Withdraw Money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3114DE-28A0-42D8-8EC2-8187A81E8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68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CDC1818B-C507-490F-9D34-64708AE65C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Solving Problems Before They Arise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2074EF-8DAC-4D27-9218-F2135BF8AB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ACID Models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72" y="1814286"/>
            <a:ext cx="2954765" cy="1625599"/>
          </a:xfrm>
          <a:prstGeom prst="roundRect">
            <a:avLst>
              <a:gd name="adj" fmla="val 5002"/>
            </a:avLst>
          </a:prstGeom>
        </p:spPr>
      </p:pic>
    </p:spTree>
    <p:extLst>
      <p:ext uri="{BB962C8B-B14F-4D97-AF65-F5344CB8AC3E}">
        <p14:creationId xmlns:p14="http://schemas.microsoft.com/office/powerpoint/2010/main" val="36555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DBMS servers have </a:t>
            </a:r>
            <a:r>
              <a:rPr lang="en-US" b="1" dirty="0">
                <a:solidFill>
                  <a:schemeClr val="bg1"/>
                </a:solidFill>
              </a:rPr>
              <a:t>built-in transaction support</a:t>
            </a:r>
          </a:p>
          <a:p>
            <a:pPr lvl="1"/>
            <a:r>
              <a:rPr lang="en-US" dirty="0"/>
              <a:t>Implement "</a:t>
            </a:r>
            <a:r>
              <a:rPr lang="en-US" b="1" dirty="0">
                <a:solidFill>
                  <a:schemeClr val="bg1"/>
                </a:solidFill>
              </a:rPr>
              <a:t>ACID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transactions</a:t>
            </a:r>
            <a:endParaRPr lang="en-US" dirty="0"/>
          </a:p>
          <a:p>
            <a:pPr lvl="1"/>
            <a:r>
              <a:rPr lang="en-US" dirty="0"/>
              <a:t>MS SQL Server, Oracle, MySQL, PostgreSQL,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ACID</a:t>
            </a:r>
            <a:r>
              <a:rPr lang="en-US" dirty="0"/>
              <a:t> means: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Atomicity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bg-BG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Isolation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Durability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Properties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5646000" y="3654000"/>
            <a:ext cx="5832649" cy="2736304"/>
            <a:chOff x="5671963" y="3352800"/>
            <a:chExt cx="5832649" cy="2736304"/>
          </a:xfrm>
        </p:grpSpPr>
        <p:pic>
          <p:nvPicPr>
            <p:cNvPr id="3076" name="Picture 4" descr="http://www.icondig.com/data/icons/REALVISTA/database/png/400/data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1963" y="3352800"/>
              <a:ext cx="2736304" cy="273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267575" y="3822154"/>
              <a:ext cx="4237037" cy="2266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70C4C78E-87BC-4E68-B12C-F72AB10BF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09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Atomicity</a:t>
            </a:r>
            <a:r>
              <a:rPr lang="en-US" dirty="0"/>
              <a:t> means that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Transactions</a:t>
            </a:r>
            <a:r>
              <a:rPr lang="en-US" dirty="0"/>
              <a:t> execute as a </a:t>
            </a:r>
            <a:r>
              <a:rPr lang="en-US" b="1" dirty="0">
                <a:solidFill>
                  <a:schemeClr val="bg1"/>
                </a:solidFill>
              </a:rPr>
              <a:t>whole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DBMS guarantees that </a:t>
            </a:r>
            <a:r>
              <a:rPr lang="en-US" b="1" dirty="0">
                <a:solidFill>
                  <a:schemeClr val="bg1"/>
                </a:solidFill>
              </a:rPr>
              <a:t>either all </a:t>
            </a:r>
            <a:r>
              <a:rPr lang="en-US" dirty="0"/>
              <a:t>of the</a:t>
            </a:r>
            <a:br>
              <a:rPr lang="en-US" dirty="0"/>
            </a:br>
            <a:r>
              <a:rPr lang="en-US" dirty="0"/>
              <a:t>operations are performed </a:t>
            </a:r>
            <a:r>
              <a:rPr lang="en-US" b="1" dirty="0">
                <a:solidFill>
                  <a:schemeClr val="bg1"/>
                </a:solidFill>
              </a:rPr>
              <a:t>or none </a:t>
            </a:r>
            <a:r>
              <a:rPr lang="en-US" dirty="0"/>
              <a:t>of them</a:t>
            </a:r>
          </a:p>
          <a:p>
            <a:r>
              <a:rPr lang="en-US" dirty="0"/>
              <a:t>Example: Transferring funds between bank accounts</a:t>
            </a:r>
          </a:p>
          <a:p>
            <a:pPr lvl="1"/>
            <a:r>
              <a:rPr lang="en-US" dirty="0"/>
              <a:t>Either withdraw + deposit both succeed, or none of them do</a:t>
            </a:r>
          </a:p>
          <a:p>
            <a:pPr lvl="1"/>
            <a:r>
              <a:rPr lang="en-US" dirty="0"/>
              <a:t>In case of failure, the database stays unchanged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Atomicity</a:t>
            </a:r>
            <a:endParaRPr lang="bg-BG"/>
          </a:p>
        </p:txBody>
      </p:sp>
      <p:pic>
        <p:nvPicPr>
          <p:cNvPr id="5122" name="Picture 2" descr="http://mail.colonial.net/~hkaiter/astronomyimages1011/John-Dalton-Atomic-Mode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1" y="1600201"/>
            <a:ext cx="2729287" cy="2050465"/>
          </a:xfrm>
          <a:prstGeom prst="roundRect">
            <a:avLst>
              <a:gd name="adj" fmla="val 5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8DA71D9-8248-4A78-A5FA-4730BA2DD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25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3" name="Rectangle 3"/>
          <p:cNvSpPr>
            <a:spLocks noGrp="1" noChangeArrowheads="1"/>
          </p:cNvSpPr>
          <p:nvPr>
            <p:ph idx="10"/>
          </p:nvPr>
        </p:nvSpPr>
        <p:spPr>
          <a:xfrm>
            <a:off x="71556" y="122848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en-US" dirty="0"/>
              <a:t> means that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The database has a legal state in both the </a:t>
            </a:r>
            <a:r>
              <a:rPr lang="en-US" b="1" dirty="0">
                <a:solidFill>
                  <a:schemeClr val="bg1"/>
                </a:solidFill>
              </a:rPr>
              <a:t>transaction's beginning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its end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valid data </a:t>
            </a:r>
            <a:r>
              <a:rPr lang="en-US" dirty="0"/>
              <a:t>will be </a:t>
            </a:r>
            <a:r>
              <a:rPr lang="en-US" b="1" dirty="0">
                <a:solidFill>
                  <a:schemeClr val="bg1"/>
                </a:solidFill>
              </a:rPr>
              <a:t>written</a:t>
            </a:r>
            <a:r>
              <a:rPr lang="en-US" dirty="0"/>
              <a:t> to the DB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 </a:t>
            </a:r>
            <a:r>
              <a:rPr lang="en-US" b="1" dirty="0">
                <a:solidFill>
                  <a:schemeClr val="bg1"/>
                </a:solidFill>
              </a:rPr>
              <a:t>cannot break the rules </a:t>
            </a:r>
            <a:r>
              <a:rPr lang="en-US" dirty="0"/>
              <a:t>of the database</a:t>
            </a:r>
          </a:p>
          <a:p>
            <a:pPr lvl="2">
              <a:lnSpc>
                <a:spcPct val="115000"/>
              </a:lnSpc>
            </a:pPr>
            <a:r>
              <a:rPr lang="en-US" dirty="0"/>
              <a:t>Primary keys, foreign keys, check constraints, data types…</a:t>
            </a:r>
          </a:p>
          <a:p>
            <a:pPr>
              <a:lnSpc>
                <a:spcPct val="115000"/>
              </a:lnSpc>
            </a:pPr>
            <a:r>
              <a:rPr lang="en-US" dirty="0"/>
              <a:t>Consistency example: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 </a:t>
            </a:r>
            <a:r>
              <a:rPr lang="en-US" b="1" dirty="0">
                <a:solidFill>
                  <a:schemeClr val="bg1"/>
                </a:solidFill>
              </a:rPr>
              <a:t>cannot end with a duplicate primary key </a:t>
            </a:r>
            <a:r>
              <a:rPr lang="en-US" dirty="0"/>
              <a:t>in a table</a:t>
            </a:r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77C75D-D050-4FDF-BCA6-434977E8C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526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Isolation</a:t>
            </a:r>
            <a:r>
              <a:rPr lang="en-US" sz="3500" dirty="0"/>
              <a:t> means that</a:t>
            </a:r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transactions </a:t>
            </a:r>
            <a:r>
              <a:rPr lang="en-US" dirty="0"/>
              <a:t>running at the same time </a:t>
            </a:r>
            <a:r>
              <a:rPr lang="en-US" b="1" dirty="0">
                <a:solidFill>
                  <a:schemeClr val="bg1"/>
                </a:solidFill>
              </a:rPr>
              <a:t>do not impact each other's execution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Transactions </a:t>
            </a:r>
            <a:r>
              <a:rPr lang="en-US" b="1" dirty="0">
                <a:solidFill>
                  <a:schemeClr val="bg1"/>
                </a:solidFill>
              </a:rPr>
              <a:t>don't see </a:t>
            </a:r>
            <a:r>
              <a:rPr lang="en-US" dirty="0"/>
              <a:t>other transactions' </a:t>
            </a:r>
            <a:r>
              <a:rPr lang="en-US" b="1" dirty="0">
                <a:solidFill>
                  <a:schemeClr val="bg1"/>
                </a:solidFill>
              </a:rPr>
              <a:t>uncommitted changes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Isolation level defines how deep transactions </a:t>
            </a:r>
            <a:r>
              <a:rPr lang="en-US" b="1" dirty="0">
                <a:solidFill>
                  <a:schemeClr val="bg1"/>
                </a:solidFill>
              </a:rPr>
              <a:t>isolate from one another</a:t>
            </a:r>
          </a:p>
          <a:p>
            <a:pPr>
              <a:lnSpc>
                <a:spcPct val="115000"/>
              </a:lnSpc>
            </a:pPr>
            <a:r>
              <a:rPr lang="en-US" sz="3500" dirty="0"/>
              <a:t>Isolation example: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If two or more people try to buy the last copy of a product, only one of them will succeed</a:t>
            </a:r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8EA20AF-D433-49A0-A387-14DF1A4CA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5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Durability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If a transaction is </a:t>
            </a:r>
            <a:r>
              <a:rPr lang="en-US" b="1" dirty="0">
                <a:solidFill>
                  <a:schemeClr val="bg1"/>
                </a:solidFill>
              </a:rPr>
              <a:t>committed</a:t>
            </a:r>
            <a:r>
              <a:rPr lang="en-US" dirty="0"/>
              <a:t> it becomes </a:t>
            </a:r>
            <a:r>
              <a:rPr lang="en-US" b="1" dirty="0">
                <a:solidFill>
                  <a:schemeClr val="bg1"/>
                </a:solidFill>
              </a:rPr>
              <a:t>persistent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lost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undone</a:t>
            </a:r>
          </a:p>
          <a:p>
            <a:pPr lvl="1"/>
            <a:r>
              <a:rPr lang="en-US" dirty="0"/>
              <a:t>Ensured by the use of </a:t>
            </a:r>
            <a:r>
              <a:rPr lang="en-US" b="1" dirty="0">
                <a:solidFill>
                  <a:schemeClr val="bg1"/>
                </a:solidFill>
              </a:rPr>
              <a:t>database transaction logs</a:t>
            </a:r>
          </a:p>
          <a:p>
            <a:r>
              <a:rPr lang="en-US" dirty="0"/>
              <a:t>Durability example:</a:t>
            </a:r>
          </a:p>
          <a:p>
            <a:pPr lvl="1"/>
            <a:r>
              <a:rPr lang="en-US" dirty="0"/>
              <a:t>After funds are transferred and committed, the power supply at the DB server is lost</a:t>
            </a:r>
          </a:p>
          <a:p>
            <a:pPr lvl="1"/>
            <a:r>
              <a:rPr lang="en-US" dirty="0"/>
              <a:t>Transaction stays persistent (</a:t>
            </a:r>
            <a:r>
              <a:rPr lang="en-US" b="1" dirty="0">
                <a:solidFill>
                  <a:schemeClr val="bg1"/>
                </a:solidFill>
              </a:rPr>
              <a:t>no data is lost</a:t>
            </a:r>
            <a:r>
              <a:rPr lang="en-US" dirty="0"/>
              <a:t>)</a:t>
            </a:r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Durability</a:t>
            </a:r>
            <a:endParaRPr lang="bg-BG"/>
          </a:p>
        </p:txBody>
      </p:sp>
      <p:pic>
        <p:nvPicPr>
          <p:cNvPr id="6146" name="Picture 2" descr="http://toxipedia.org/download/attachments/3255/554px-Hexachlorobenzene-3D-vdW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6930" y="2299551"/>
            <a:ext cx="1668791" cy="1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BC58B33-349A-49E8-9877-CA3C61E2E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4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D5A2-607B-45A4-9994-DAF6B1A41B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Triggers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449000"/>
            <a:ext cx="3118266" cy="27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676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Transactions</a:t>
            </a:r>
          </a:p>
          <a:p>
            <a:r>
              <a:rPr lang="en-US" sz="3200" dirty="0"/>
              <a:t>ACID Model</a:t>
            </a:r>
          </a:p>
          <a:p>
            <a:pPr marL="444500" indent="-444500">
              <a:buFontTx/>
              <a:buAutoNum type="arabicPeriod"/>
            </a:pPr>
            <a:r>
              <a:rPr lang="en-US" sz="3200" dirty="0"/>
              <a:t>Triggers</a:t>
            </a:r>
          </a:p>
          <a:p>
            <a:pPr marL="444500" indent="-444500">
              <a:buFontTx/>
              <a:buAutoNum type="arabicPeriod"/>
            </a:pPr>
            <a:r>
              <a:rPr lang="en-US" sz="3200" dirty="0"/>
              <a:t>Database Security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193488-6218-4004-84F1-D5B821BC5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Triggers</a:t>
            </a:r>
            <a:r>
              <a:rPr lang="en-US" sz="3200" dirty="0"/>
              <a:t> are very much like </a:t>
            </a:r>
            <a:r>
              <a:rPr lang="en-US" sz="3200" b="1" dirty="0">
                <a:solidFill>
                  <a:schemeClr val="bg1"/>
                </a:solidFill>
              </a:rPr>
              <a:t>stored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procedures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in case of a specific event</a:t>
            </a:r>
          </a:p>
          <a:p>
            <a:r>
              <a:rPr lang="en-US" sz="3200" dirty="0"/>
              <a:t>We do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call</a:t>
            </a:r>
            <a:r>
              <a:rPr lang="en-US" sz="3200" dirty="0"/>
              <a:t> triggers </a:t>
            </a:r>
            <a:r>
              <a:rPr lang="en-US" sz="3200" b="1" dirty="0">
                <a:solidFill>
                  <a:schemeClr val="bg1"/>
                </a:solidFill>
              </a:rPr>
              <a:t>explicitly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Triggers are attached to a table</a:t>
            </a:r>
            <a:endParaRPr lang="en-US" sz="3000" dirty="0"/>
          </a:p>
          <a:p>
            <a:pPr lvl="1"/>
            <a:r>
              <a:rPr lang="en-US" sz="3000" dirty="0"/>
              <a:t>Triggers are fired </a:t>
            </a:r>
            <a:r>
              <a:rPr lang="en-US" sz="3000" b="1" dirty="0">
                <a:solidFill>
                  <a:schemeClr val="bg1"/>
                </a:solidFill>
              </a:rPr>
              <a:t>when a certain SQL statement is executed </a:t>
            </a:r>
            <a:r>
              <a:rPr lang="en-US" sz="3000" dirty="0"/>
              <a:t>against </a:t>
            </a:r>
            <a:br>
              <a:rPr lang="en-US" sz="3000" dirty="0"/>
            </a:br>
            <a:r>
              <a:rPr lang="en-US" sz="3000" dirty="0"/>
              <a:t>the contents of the table</a:t>
            </a:r>
          </a:p>
          <a:p>
            <a:pPr lvl="1"/>
            <a:r>
              <a:rPr lang="en-US" sz="3000" dirty="0"/>
              <a:t>Syntax: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INSTEAD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Triggers?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B6A198D-CEBB-4A61-B035-01EE21531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603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Trigger</a:t>
            </a:r>
            <a:r>
              <a:rPr lang="en-US" dirty="0"/>
              <a:t> is executed </a:t>
            </a:r>
            <a:r>
              <a:rPr lang="en-US" b="1" dirty="0">
                <a:solidFill>
                  <a:schemeClr val="bg1"/>
                </a:solidFill>
              </a:rPr>
              <a:t>right after an event is fired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</a:t>
            </a:r>
            <a:endParaRPr lang="bg-BG" dirty="0"/>
          </a:p>
        </p:txBody>
      </p:sp>
      <p:sp>
        <p:nvSpPr>
          <p:cNvPr id="25" name="Rectangle 12"/>
          <p:cNvSpPr/>
          <p:nvPr/>
        </p:nvSpPr>
        <p:spPr>
          <a:xfrm>
            <a:off x="2725200" y="3352800"/>
            <a:ext cx="1872000" cy="18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6" name="Rectangle 13"/>
          <p:cNvSpPr/>
          <p:nvPr/>
        </p:nvSpPr>
        <p:spPr>
          <a:xfrm>
            <a:off x="7821087" y="3352800"/>
            <a:ext cx="1872000" cy="18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Trigger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5087400" y="3186507"/>
            <a:ext cx="2242800" cy="2242800"/>
            <a:chOff x="3790412" y="3777000"/>
            <a:chExt cx="2242800" cy="2242800"/>
          </a:xfrm>
        </p:grpSpPr>
        <p:sp>
          <p:nvSpPr>
            <p:cNvPr id="28" name="Diamond 15"/>
            <p:cNvSpPr/>
            <p:nvPr/>
          </p:nvSpPr>
          <p:spPr>
            <a:xfrm>
              <a:off x="3790412" y="3777000"/>
              <a:ext cx="2242800" cy="2242800"/>
            </a:xfrm>
            <a:prstGeom prst="diamond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/>
            <p:cNvSpPr txBox="1"/>
            <p:nvPr/>
          </p:nvSpPr>
          <p:spPr>
            <a:xfrm>
              <a:off x="4067414" y="4617683"/>
              <a:ext cx="168879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1"/>
                <a:t>Event</a:t>
              </a:r>
            </a:p>
          </p:txBody>
        </p:sp>
      </p:grpSp>
      <p:cxnSp>
        <p:nvCxnSpPr>
          <p:cNvPr id="32" name="Straight Connector 19"/>
          <p:cNvCxnSpPr>
            <a:stCxn id="25" idx="3"/>
            <a:endCxn id="28" idx="1"/>
          </p:cNvCxnSpPr>
          <p:nvPr/>
        </p:nvCxnSpPr>
        <p:spPr>
          <a:xfrm>
            <a:off x="4597200" y="4288801"/>
            <a:ext cx="490200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20"/>
          <p:cNvCxnSpPr>
            <a:stCxn id="28" idx="3"/>
            <a:endCxn id="26" idx="1"/>
          </p:cNvCxnSpPr>
          <p:nvPr/>
        </p:nvCxnSpPr>
        <p:spPr>
          <a:xfrm flipV="1">
            <a:off x="7330201" y="4288801"/>
            <a:ext cx="490887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24"/>
          <p:cNvSpPr/>
          <p:nvPr/>
        </p:nvSpPr>
        <p:spPr>
          <a:xfrm>
            <a:off x="2514600" y="3048000"/>
            <a:ext cx="7315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DB1FC6A-16A2-496C-BCEE-22BA4293D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67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15"/>
          <p:cNvSpPr/>
          <p:nvPr/>
        </p:nvSpPr>
        <p:spPr>
          <a:xfrm>
            <a:off x="6411000" y="3603737"/>
            <a:ext cx="2429999" cy="224280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INSTEAD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Trigger completely replaces an event action from </a:t>
            </a:r>
            <a:br>
              <a:rPr lang="en-US" dirty="0"/>
            </a:br>
            <a:r>
              <a:rPr lang="en-US" dirty="0"/>
              <a:t>happening</a:t>
            </a:r>
          </a:p>
          <a:p>
            <a:pPr lvl="1"/>
            <a:r>
              <a:rPr lang="en-US" dirty="0"/>
              <a:t>You can apply totally different logic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Trigger</a:t>
            </a:r>
            <a:endParaRPr lang="bg-BG" dirty="0"/>
          </a:p>
        </p:txBody>
      </p:sp>
      <p:sp>
        <p:nvSpPr>
          <p:cNvPr id="25" name="Rectangle 12"/>
          <p:cNvSpPr/>
          <p:nvPr/>
        </p:nvSpPr>
        <p:spPr>
          <a:xfrm>
            <a:off x="4149263" y="3770030"/>
            <a:ext cx="1872000" cy="18720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</a:t>
            </a:r>
          </a:p>
        </p:txBody>
      </p:sp>
      <p:cxnSp>
        <p:nvCxnSpPr>
          <p:cNvPr id="32" name="Straight Connector 19"/>
          <p:cNvCxnSpPr>
            <a:cxnSpLocks/>
            <a:stCxn id="25" idx="3"/>
            <a:endCxn id="28" idx="1"/>
          </p:cNvCxnSpPr>
          <p:nvPr/>
        </p:nvCxnSpPr>
        <p:spPr>
          <a:xfrm>
            <a:off x="6021263" y="4706030"/>
            <a:ext cx="389737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24"/>
          <p:cNvSpPr/>
          <p:nvPr/>
        </p:nvSpPr>
        <p:spPr>
          <a:xfrm>
            <a:off x="3902529" y="3467837"/>
            <a:ext cx="5029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A351046-CD86-44A9-84D0-1BA6EB99A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423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different events </a:t>
            </a:r>
            <a:r>
              <a:rPr lang="en-US" dirty="0"/>
              <a:t>that can be applied </a:t>
            </a:r>
            <a:r>
              <a:rPr lang="en-US" b="1" dirty="0">
                <a:solidFill>
                  <a:schemeClr val="bg1"/>
                </a:solidFill>
              </a:rPr>
              <a:t>within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trigger</a:t>
            </a:r>
            <a:endParaRPr lang="en-US" dirty="0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12" name="Rectangle: Rounded Corners 31"/>
          <p:cNvSpPr/>
          <p:nvPr/>
        </p:nvSpPr>
        <p:spPr>
          <a:xfrm>
            <a:off x="4338451" y="226190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D1D5DD"/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Events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28922" y="3069924"/>
            <a:ext cx="3360821" cy="2458786"/>
            <a:chOff x="3275012" y="3623370"/>
            <a:chExt cx="2632688" cy="2062943"/>
          </a:xfrm>
        </p:grpSpPr>
        <p:sp>
          <p:nvSpPr>
            <p:cNvPr id="15" name="Rectangle: Rounded Corners 13"/>
            <p:cNvSpPr/>
            <p:nvPr/>
          </p:nvSpPr>
          <p:spPr>
            <a:xfrm>
              <a:off x="3275012" y="5168857"/>
              <a:ext cx="1553418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</a:p>
          </p:txBody>
        </p:sp>
        <p:cxnSp>
          <p:nvCxnSpPr>
            <p:cNvPr id="18" name="Straight Connector 37"/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4051721" y="3623370"/>
              <a:ext cx="1855979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98215" y="3069924"/>
            <a:ext cx="1983054" cy="2458786"/>
            <a:chOff x="5176010" y="3623370"/>
            <a:chExt cx="1553419" cy="2062943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5176010" y="5168857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cxnSp>
          <p:nvCxnSpPr>
            <p:cNvPr id="19" name="Straight Connector 38"/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5952719" y="3623370"/>
              <a:ext cx="0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589743" y="3069924"/>
            <a:ext cx="3360821" cy="2458786"/>
            <a:chOff x="5997739" y="3623370"/>
            <a:chExt cx="2632689" cy="2062943"/>
          </a:xfrm>
        </p:grpSpPr>
        <p:sp>
          <p:nvSpPr>
            <p:cNvPr id="16" name="Rectangle: Rounded Corners 13"/>
            <p:cNvSpPr/>
            <p:nvPr/>
          </p:nvSpPr>
          <p:spPr>
            <a:xfrm>
              <a:off x="7077009" y="5168857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cxnSp>
          <p:nvCxnSpPr>
            <p:cNvPr id="20" name="Straight Connector 39"/>
            <p:cNvCxnSpPr>
              <a:stCxn id="12" idx="2"/>
              <a:endCxn id="16" idx="0"/>
            </p:cNvCxnSpPr>
            <p:nvPr/>
          </p:nvCxnSpPr>
          <p:spPr>
            <a:xfrm>
              <a:off x="5997739" y="3623370"/>
              <a:ext cx="1855980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83293ABA-41D7-48F2-BCEB-04E252602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830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Defined by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Triggers</a:t>
            </a:r>
            <a:endParaRPr lang="bg-BG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06000" y="1944000"/>
            <a:ext cx="109728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TRIGGER </a:t>
            </a:r>
            <a:r>
              <a:rPr lang="en-US" sz="2400" b="1" noProof="1">
                <a:latin typeface="Consolas" panose="020B0609020204030204" pitchFamily="49" charset="0"/>
              </a:rPr>
              <a:t>tr_AddToLogsOnAccountUpdate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Accounts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INSERT INTO Logs(AccountId, OldAmount, NewAmount, UpdatedOn)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SELECT i.Id, d.Balance, i.Balance, GETDATE()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inserted</a:t>
            </a:r>
            <a:r>
              <a:rPr lang="en-US" sz="2400" b="1" noProof="1">
                <a:latin typeface="Consolas" panose="020B0609020204030204" pitchFamily="49" charset="0"/>
              </a:rPr>
              <a:t> AS i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JOIN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  <a:r>
              <a:rPr lang="en-US" sz="2400" b="1" noProof="1">
                <a:latin typeface="Consolas" panose="020B0609020204030204" pitchFamily="49" charset="0"/>
              </a:rPr>
              <a:t> AS d ON i.Id = d.Id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WHERE i.Balance != d.Balance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4EF026-746A-4311-A8BA-238716BB4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945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INSTEAD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Triggers</a:t>
            </a:r>
            <a:endParaRPr lang="bg-BG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606000" y="1944000"/>
            <a:ext cx="10972800" cy="291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OR ALTER TRIGGER </a:t>
            </a:r>
            <a:r>
              <a:rPr lang="en-US" sz="2400" b="1" noProof="1">
                <a:latin typeface="Consolas" panose="020B0609020204030204" pitchFamily="49" charset="0"/>
              </a:rPr>
              <a:t>tr_SetIsDeletedOnDelete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AccountHolders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INSTEAD OF DELETE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UPDATE AccountHolders SET IsDeleted = 1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WHERE Id IN (SELECT Id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DB54CC-5EF8-46F0-B84F-F8B5674E1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040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1C8F-6787-4F39-BD99-A57FB88D77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Database Security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745776" y="1760930"/>
            <a:ext cx="2700447" cy="2205351"/>
            <a:chOff x="4745775" y="1586759"/>
            <a:chExt cx="2700447" cy="2205351"/>
          </a:xfrm>
        </p:grpSpPr>
        <p:pic>
          <p:nvPicPr>
            <p:cNvPr id="1028" name="Picture 4" descr="Image result for sql server fixed roles">
              <a:extLst>
                <a:ext uri="{FF2B5EF4-FFF2-40B4-BE49-F238E27FC236}">
                  <a16:creationId xmlns:a16="http://schemas.microsoft.com/office/drawing/2014/main" id="{E78E2346-67C8-424C-9992-2CCF89183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775" y="1586759"/>
              <a:ext cx="2700447" cy="1706511"/>
            </a:xfrm>
            <a:prstGeom prst="roundRect">
              <a:avLst>
                <a:gd name="adj" fmla="val 320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664F93-9BE9-46A9-A764-5AB6377E7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048" y="1984208"/>
              <a:ext cx="1807902" cy="1807902"/>
            </a:xfrm>
            <a:prstGeom prst="rect">
              <a:avLst/>
            </a:prstGeom>
          </p:spPr>
        </p:pic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8DE43C75-32F4-4903-BB7B-9C9B62F361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Fixed Server Roles, Fixed Database Roles</a:t>
            </a:r>
          </a:p>
        </p:txBody>
      </p:sp>
    </p:spTree>
    <p:extLst>
      <p:ext uri="{BB962C8B-B14F-4D97-AF65-F5344CB8AC3E}">
        <p14:creationId xmlns:p14="http://schemas.microsoft.com/office/powerpoint/2010/main" val="9369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8D88B-3A3C-405B-BFAA-24C7A02D89D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Server has </a:t>
            </a:r>
            <a:r>
              <a:rPr lang="en-US" b="1" dirty="0">
                <a:solidFill>
                  <a:schemeClr val="bg1"/>
                </a:solidFill>
              </a:rPr>
              <a:t>two layers of database security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 Server Roles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sysadmin</a:t>
            </a:r>
            <a:r>
              <a:rPr lang="en-US" noProof="1"/>
              <a:t>, </a:t>
            </a:r>
            <a:r>
              <a:rPr lang="en-US" noProof="1">
                <a:latin typeface="Consolas" panose="020B0609020204030204" pitchFamily="49" charset="0"/>
              </a:rPr>
              <a:t>bulkadmin</a:t>
            </a:r>
            <a:r>
              <a:rPr lang="en-US" noProof="1"/>
              <a:t>, </a:t>
            </a:r>
            <a:r>
              <a:rPr lang="en-US" noProof="1">
                <a:latin typeface="Consolas" panose="020B0609020204030204" pitchFamily="49" charset="0"/>
              </a:rPr>
              <a:t>dbcreator</a:t>
            </a:r>
            <a:r>
              <a:rPr lang="en-US" noProof="1"/>
              <a:t>, </a:t>
            </a:r>
            <a:r>
              <a:rPr lang="en-US" noProof="1">
                <a:latin typeface="Consolas" panose="020B0609020204030204" pitchFamily="49" charset="0"/>
              </a:rPr>
              <a:t>securityadmin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 Database Roles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db_owner</a:t>
            </a:r>
            <a:r>
              <a:rPr lang="en-US" noProof="1"/>
              <a:t>, </a:t>
            </a:r>
            <a:r>
              <a:rPr lang="en-US" noProof="1">
                <a:latin typeface="Consolas" panose="020B0609020204030204" pitchFamily="49" charset="0"/>
              </a:rPr>
              <a:t>db_securityadmin</a:t>
            </a:r>
            <a:r>
              <a:rPr lang="en-US" noProof="1"/>
              <a:t>, </a:t>
            </a:r>
            <a:r>
              <a:rPr lang="en-US" noProof="1">
                <a:latin typeface="Consolas" panose="020B0609020204030204" pitchFamily="49" charset="0"/>
              </a:rPr>
              <a:t>db_accessadmin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db_backupoperator</a:t>
            </a:r>
            <a:r>
              <a:rPr lang="en-US" noProof="1"/>
              <a:t>, </a:t>
            </a:r>
            <a:r>
              <a:rPr lang="en-US" noProof="1">
                <a:latin typeface="Consolas" panose="020B0609020204030204" pitchFamily="49" charset="0"/>
              </a:rPr>
              <a:t>db_ddladmin</a:t>
            </a:r>
          </a:p>
          <a:p>
            <a:pPr lvl="2">
              <a:buClr>
                <a:schemeClr val="tx1"/>
              </a:buClr>
            </a:pPr>
            <a:r>
              <a:rPr lang="en-US" noProof="1">
                <a:latin typeface="Consolas" panose="020B0609020204030204" pitchFamily="49" charset="0"/>
              </a:rPr>
              <a:t>db_datareader</a:t>
            </a:r>
            <a:r>
              <a:rPr lang="en-US" noProof="1"/>
              <a:t>/</a:t>
            </a:r>
            <a:r>
              <a:rPr lang="en-US" noProof="1">
                <a:latin typeface="Consolas" panose="020B0609020204030204" pitchFamily="49" charset="0"/>
              </a:rPr>
              <a:t>db_datawriter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ACFCC1-71C9-4B6E-B2A5-C438D86F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Security: SQL Server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7E4A40-6B78-47A9-B72B-783EC3AB1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52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B59E-5870-4C19-B2DF-FE315477B9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Server lets us create </a:t>
            </a:r>
            <a:r>
              <a:rPr lang="en-US" b="1" dirty="0">
                <a:solidFill>
                  <a:schemeClr val="bg1"/>
                </a:solidFill>
              </a:rPr>
              <a:t>custom roles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 of privileges </a:t>
            </a:r>
            <a:r>
              <a:rPr lang="en-US" dirty="0"/>
              <a:t>(permissions)</a:t>
            </a:r>
          </a:p>
          <a:p>
            <a:pPr>
              <a:buClr>
                <a:schemeClr val="tx1"/>
              </a:buClr>
            </a:pPr>
            <a:r>
              <a:rPr lang="en-US" dirty="0"/>
              <a:t>Fine </a:t>
            </a:r>
            <a:r>
              <a:rPr lang="en-US" b="1" dirty="0">
                <a:solidFill>
                  <a:schemeClr val="bg1"/>
                </a:solidFill>
              </a:rPr>
              <a:t>control over permissions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use </a:t>
            </a:r>
            <a:r>
              <a:rPr lang="en-US" b="1" dirty="0">
                <a:solidFill>
                  <a:schemeClr val="bg1"/>
                </a:solidFill>
              </a:rPr>
              <a:t>one role for multiple users </a:t>
            </a:r>
            <a:r>
              <a:rPr lang="en-US" dirty="0"/>
              <a:t>(groups)</a:t>
            </a:r>
          </a:p>
          <a:p>
            <a:pPr>
              <a:buClr>
                <a:schemeClr val="tx1"/>
              </a:buClr>
            </a:pPr>
            <a:r>
              <a:rPr lang="en-US" dirty="0"/>
              <a:t>Makes </a:t>
            </a:r>
            <a:r>
              <a:rPr lang="en-US" b="1" dirty="0">
                <a:solidFill>
                  <a:schemeClr val="bg1"/>
                </a:solidFill>
              </a:rPr>
              <a:t>auditing operations easier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2093A8-9ED8-4076-85DA-4848C4B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Roles</a:t>
            </a:r>
            <a:endParaRPr lang="en-US" dirty="0"/>
          </a:p>
        </p:txBody>
      </p:sp>
      <p:pic>
        <p:nvPicPr>
          <p:cNvPr id="6" name="Picture 2" descr="Image result for user icon transparent">
            <a:extLst>
              <a:ext uri="{FF2B5EF4-FFF2-40B4-BE49-F238E27FC236}">
                <a16:creationId xmlns:a16="http://schemas.microsoft.com/office/drawing/2014/main" id="{C6F86CA2-52B9-452C-9589-1A1137485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7927">
            <a:off x="9393814" y="1752709"/>
            <a:ext cx="2159888" cy="21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user icon transparent">
            <a:extLst>
              <a:ext uri="{FF2B5EF4-FFF2-40B4-BE49-F238E27FC236}">
                <a16:creationId xmlns:a16="http://schemas.microsoft.com/office/drawing/2014/main" id="{70041DE7-86E1-4635-813C-C8522BA0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566">
            <a:off x="8802836" y="1684954"/>
            <a:ext cx="3108211" cy="31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1551651-A4BE-4CF9-B9E9-9D44EE861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8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FDE-5E0B-449C-8159-09E4F84FE67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CONTROL SERVER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DATABASE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Gives </a:t>
            </a:r>
            <a:r>
              <a:rPr lang="en-US" sz="3100" b="1" dirty="0">
                <a:solidFill>
                  <a:schemeClr val="bg1"/>
                </a:solidFill>
              </a:rPr>
              <a:t>all permissions</a:t>
            </a:r>
            <a:r>
              <a:rPr lang="en-US" sz="3100" dirty="0"/>
              <a:t> on the server/database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TAKE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OWNERSHIP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Enables the grantee to take </a:t>
            </a:r>
            <a:r>
              <a:rPr lang="en-US" sz="3100" b="1" dirty="0">
                <a:solidFill>
                  <a:schemeClr val="bg1"/>
                </a:solidFill>
              </a:rPr>
              <a:t>ownership of a securable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CHANGE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TRACKING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Manage change tracking </a:t>
            </a:r>
            <a:r>
              <a:rPr lang="en-US" sz="3100" dirty="0"/>
              <a:t>on schemas and tables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DEFINITION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Enables the grantee to </a:t>
            </a:r>
            <a:r>
              <a:rPr lang="en-US" sz="3100" b="1" dirty="0">
                <a:solidFill>
                  <a:schemeClr val="bg1"/>
                </a:solidFill>
              </a:rPr>
              <a:t>access metadata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EXECUTE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To </a:t>
            </a:r>
            <a:r>
              <a:rPr lang="en-US" sz="3100" b="1" dirty="0">
                <a:solidFill>
                  <a:schemeClr val="bg1"/>
                </a:solidFill>
              </a:rPr>
              <a:t>run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procedures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</a:rPr>
              <a:t>scalar</a:t>
            </a:r>
            <a:r>
              <a:rPr lang="en-US" sz="3100" dirty="0"/>
              <a:t> and </a:t>
            </a:r>
            <a:r>
              <a:rPr lang="en-US" sz="3100" b="1" dirty="0">
                <a:solidFill>
                  <a:schemeClr val="bg1"/>
                </a:solidFill>
              </a:rPr>
              <a:t>aggregate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529B8-B1E7-4D7C-A60B-F211EFAD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Role Permissions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B4A83C-A8DC-439F-9097-4AF1A441A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8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62982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9DC6D48-6E65-40D8-B04C-EED5175C5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66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9BB9-C9E0-4F2B-AB96-77CAA9BC31E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Lets a role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drop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from the schema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REFERENCES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Lets the role </a:t>
            </a:r>
            <a:r>
              <a:rPr lang="en-US" b="1" dirty="0">
                <a:solidFill>
                  <a:schemeClr val="bg1"/>
                </a:solidFill>
              </a:rPr>
              <a:t>create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constraints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</a:p>
          <a:p>
            <a:pPr lvl="1">
              <a:buClr>
                <a:schemeClr val="tx1"/>
              </a:buClr>
            </a:pPr>
            <a:r>
              <a:rPr lang="en-US"/>
              <a:t>Grants </a:t>
            </a:r>
            <a:r>
              <a:rPr lang="en-US" dirty="0"/>
              <a:t>access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CRUD</a:t>
            </a:r>
            <a:r>
              <a:rPr lang="en-US" b="1" dirty="0">
                <a:solidFill>
                  <a:schemeClr val="bg1"/>
                </a:solidFill>
              </a:rPr>
              <a:t> Operations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granted on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schema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level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Individual tables, views and columns </a:t>
            </a:r>
            <a:r>
              <a:rPr lang="en-US" b="1" dirty="0">
                <a:solidFill>
                  <a:schemeClr val="bg1"/>
                </a:solidFill>
              </a:rPr>
              <a:t>can be targeted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FE6478-8DC8-4E97-BA36-3398178F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Role Permissions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D3898A-4832-4B83-A664-61C15D653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9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33845" y="1726792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7382" y="1944000"/>
            <a:ext cx="8254161" cy="410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  <a:latin typeface="+mj-lt"/>
              </a:rPr>
              <a:t>Transactions</a:t>
            </a:r>
            <a:r>
              <a:rPr lang="en-GB" sz="2800" dirty="0">
                <a:solidFill>
                  <a:schemeClr val="bg2"/>
                </a:solidFill>
              </a:rPr>
              <a:t> give our operations </a:t>
            </a:r>
            <a:r>
              <a:rPr lang="en-GB" sz="2800" b="1" dirty="0">
                <a:solidFill>
                  <a:schemeClr val="bg1"/>
                </a:solidFill>
                <a:latin typeface="+mj-lt"/>
              </a:rPr>
              <a:t>stability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Operation Integrity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Solving the concurrent operation problem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The ACID model is implemented in most RDBMS</a:t>
            </a:r>
          </a:p>
          <a:p>
            <a:pPr marL="457200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Triggers</a:t>
            </a:r>
            <a:r>
              <a:rPr lang="en-US" sz="2800" dirty="0">
                <a:solidFill>
                  <a:schemeClr val="bg2"/>
                </a:solidFill>
              </a:rPr>
              <a:t> apply a given behavior when a condition is hit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Gives us temporary 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INSERTED</a:t>
            </a:r>
            <a:r>
              <a:rPr lang="en-US" sz="2600" dirty="0">
                <a:solidFill>
                  <a:schemeClr val="bg2"/>
                </a:solidFill>
              </a:rPr>
              <a:t> and 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DELETED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tables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Security</a:t>
            </a:r>
            <a:r>
              <a:rPr lang="en-US" sz="2800" dirty="0">
                <a:solidFill>
                  <a:schemeClr val="bg2"/>
                </a:solidFill>
              </a:rPr>
              <a:t> in SQL Server can be finely controlled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Using fixed 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server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roles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2"/>
                </a:solidFill>
              </a:rPr>
              <a:t>and fixed 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database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roles</a:t>
            </a:r>
            <a:endParaRPr lang="en-US" sz="26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Custom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roles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control permissions even more finely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5F6D4D4-E14A-400D-BC71-CA24DDD0E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56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984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568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6951332-88AB-4805-995E-849D923C64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6526F3-70B7-444F-AB95-36C921BB1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64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2F56-10F4-4C64-A9E8-ECA44D2339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90" y="1202745"/>
            <a:ext cx="2852619" cy="285261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2A7FEAB-EBB9-4B52-B91B-9FD25FF8847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Usage, ACID Model</a:t>
            </a:r>
          </a:p>
        </p:txBody>
      </p:sp>
    </p:spTree>
    <p:extLst>
      <p:ext uri="{BB962C8B-B14F-4D97-AF65-F5344CB8AC3E}">
        <p14:creationId xmlns:p14="http://schemas.microsoft.com/office/powerpoint/2010/main" val="791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Transaction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sequence of actions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database operations</a:t>
            </a:r>
            <a:r>
              <a:rPr lang="bg-BG" dirty="0"/>
              <a:t>)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executed as a whole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Either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of them </a:t>
            </a: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successfully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none</a:t>
            </a:r>
            <a:r>
              <a:rPr lang="en-US" dirty="0"/>
              <a:t> of them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Examples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withdrawal</a:t>
            </a:r>
            <a:r>
              <a:rPr lang="bg-BG" b="1" dirty="0">
                <a:solidFill>
                  <a:schemeClr val="bg1"/>
                </a:solidFill>
              </a:rPr>
              <a:t> +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If either the </a:t>
            </a:r>
            <a:r>
              <a:rPr lang="en-US" b="1" dirty="0">
                <a:solidFill>
                  <a:schemeClr val="bg1"/>
                </a:solidFill>
              </a:rPr>
              <a:t>withdrawal</a:t>
            </a:r>
            <a:r>
              <a:rPr lang="en-US" dirty="0"/>
              <a:t> or the</a:t>
            </a:r>
            <a:r>
              <a:rPr lang="en-US" b="1" dirty="0">
                <a:solidFill>
                  <a:schemeClr val="bg1"/>
                </a:solidFill>
              </a:rPr>
              <a:t> deposit fails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whole operation is cancelled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E104CE-A895-42C1-8357-056AEADA8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1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Lifecycle (Rollback)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75331" y="4611851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1525029" y="4504544"/>
            <a:ext cx="3638713" cy="753257"/>
          </a:xfrm>
          <a:custGeom>
            <a:avLst/>
            <a:gdLst>
              <a:gd name="T0" fmla="*/ 1616 w 1616"/>
              <a:gd name="T1" fmla="*/ 6 h 358"/>
              <a:gd name="T2" fmla="*/ 1525 w 1616"/>
              <a:gd name="T3" fmla="*/ 154 h 358"/>
              <a:gd name="T4" fmla="*/ 1216 w 1616"/>
              <a:gd name="T5" fmla="*/ 308 h 358"/>
              <a:gd name="T6" fmla="*/ 754 w 1616"/>
              <a:gd name="T7" fmla="*/ 351 h 358"/>
              <a:gd name="T8" fmla="*/ 202 w 1616"/>
              <a:gd name="T9" fmla="*/ 268 h 358"/>
              <a:gd name="T10" fmla="*/ 0 w 1616"/>
              <a:gd name="T1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449168" y="2798143"/>
            <a:ext cx="250110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b="1" dirty="0"/>
              <a:t>Sequence</a:t>
            </a:r>
            <a:br>
              <a:rPr lang="en-US" sz="3200" b="1" dirty="0"/>
            </a:br>
            <a:r>
              <a:rPr lang="en-US" sz="3200" b="1" dirty="0"/>
              <a:t>of reads and writes</a:t>
            </a:r>
          </a:p>
        </p:txBody>
      </p:sp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902B6B62-5622-41E5-ADA8-2BA9A04E8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9643" y="4667172"/>
            <a:ext cx="914400" cy="914400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C044DB2-C9BD-421C-BFFA-7C93D880E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201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Lifecycle (Commit)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5182" y="2981878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7545" y="3627685"/>
            <a:ext cx="1869492" cy="0"/>
          </a:xfrm>
          <a:prstGeom prst="straightConnector1">
            <a:avLst/>
          </a:pr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b="1" dirty="0"/>
              <a:t>Sequence</a:t>
            </a:r>
            <a:br>
              <a:rPr lang="en-US" sz="3200" b="1" dirty="0"/>
            </a:br>
            <a:r>
              <a:rPr lang="en-US" sz="3200" b="1" dirty="0"/>
              <a:t>of reads and writes</a:t>
            </a:r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384B2827-2FD2-463B-B4BB-EC2ED03E28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2548" y="4667172"/>
            <a:ext cx="914400" cy="9144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8DCD255B-389F-4C77-BD46-68B468563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2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Transactions</a:t>
            </a:r>
            <a:r>
              <a:rPr lang="en-US" dirty="0"/>
              <a:t> guarantee the </a:t>
            </a: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in a transaction </a:t>
            </a:r>
            <a:r>
              <a:rPr lang="en-US" b="1" dirty="0">
                <a:solidFill>
                  <a:schemeClr val="bg1"/>
                </a:solidFill>
              </a:rPr>
              <a:t>are temporary</a:t>
            </a:r>
          </a:p>
          <a:p>
            <a:pPr lvl="1"/>
            <a:r>
              <a:rPr lang="en-US" dirty="0"/>
              <a:t>Changes are </a:t>
            </a:r>
            <a:r>
              <a:rPr lang="en-US" b="1" dirty="0">
                <a:solidFill>
                  <a:schemeClr val="bg1"/>
                </a:solidFill>
              </a:rPr>
              <a:t>persisted</a:t>
            </a:r>
            <a:r>
              <a:rPr lang="en-US" dirty="0"/>
              <a:t> when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</a:p>
          <a:p>
            <a:pPr lvl="1"/>
            <a:r>
              <a:rPr lang="en-US" dirty="0"/>
              <a:t>At any time, </a:t>
            </a:r>
            <a:r>
              <a:rPr lang="en-US" b="1" dirty="0">
                <a:solidFill>
                  <a:schemeClr val="bg1"/>
                </a:solidFill>
              </a:rPr>
              <a:t>all changes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canceled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ROLLBACK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persisted at once</a:t>
            </a:r>
          </a:p>
          <a:p>
            <a:pPr lvl="1"/>
            <a:r>
              <a:rPr lang="en-US" dirty="0"/>
              <a:t>As long as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r>
              <a:rPr lang="en-US" dirty="0"/>
              <a:t> is called</a:t>
            </a:r>
            <a:endParaRPr lang="bg-BG" dirty="0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Behavior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F99503-5649-4AB7-9198-AB326FD97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Some actions </a:t>
            </a:r>
            <a:r>
              <a:rPr lang="en-US" b="1" dirty="0">
                <a:solidFill>
                  <a:schemeClr val="bg1"/>
                </a:solidFill>
              </a:rPr>
              <a:t>fail to complete</a:t>
            </a:r>
          </a:p>
          <a:p>
            <a:pPr lvl="1"/>
            <a:r>
              <a:rPr lang="en-US" dirty="0"/>
              <a:t>The application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 or database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crashes</a:t>
            </a:r>
          </a:p>
          <a:p>
            <a:pPr lvl="1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cancels the action </a:t>
            </a:r>
            <a:r>
              <a:rPr lang="en-US" dirty="0"/>
              <a:t>while it’s </a:t>
            </a:r>
            <a:r>
              <a:rPr lang="en-US" b="1" dirty="0">
                <a:solidFill>
                  <a:schemeClr val="bg1"/>
                </a:solidFill>
              </a:rPr>
              <a:t>in progress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Interference</a:t>
            </a:r>
            <a:r>
              <a:rPr lang="en-US" dirty="0"/>
              <a:t> from another </a:t>
            </a:r>
            <a:r>
              <a:rPr lang="en-US" b="1" dirty="0">
                <a:solidFill>
                  <a:schemeClr val="bg1"/>
                </a:solidFill>
              </a:rPr>
              <a:t>transaction</a:t>
            </a:r>
          </a:p>
          <a:p>
            <a:pPr lvl="1"/>
            <a:r>
              <a:rPr lang="en-US" dirty="0"/>
              <a:t>What happens if several transfers run for the same account at </a:t>
            </a:r>
            <a:br>
              <a:rPr lang="en-US" dirty="0"/>
            </a:br>
            <a:r>
              <a:rPr lang="en-US" dirty="0"/>
              <a:t>the same time?</a:t>
            </a: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What Can Go Wrong?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923DD3-0C3C-4162-8F32-8770E1228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3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5170</TotalTime>
  <Words>1722</Words>
  <Application>Microsoft Office PowerPoint</Application>
  <PresentationFormat>Widescreen</PresentationFormat>
  <Paragraphs>322</Paragraphs>
  <Slides>36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Triggers and Transactions</vt:lpstr>
      <vt:lpstr>Table of Contents </vt:lpstr>
      <vt:lpstr>Questions</vt:lpstr>
      <vt:lpstr>Transactions</vt:lpstr>
      <vt:lpstr>Transactions</vt:lpstr>
      <vt:lpstr>Transactions: Lifecycle (Rollback)</vt:lpstr>
      <vt:lpstr>Transactions: Lifecycle (Commit)</vt:lpstr>
      <vt:lpstr>Transactions Behavior</vt:lpstr>
      <vt:lpstr>Transactions: What Can Go Wrong?</vt:lpstr>
      <vt:lpstr>Checkpoints in Games</vt:lpstr>
      <vt:lpstr>What Are Transactions?</vt:lpstr>
      <vt:lpstr>Transactions Syntax</vt:lpstr>
      <vt:lpstr>ACID Models</vt:lpstr>
      <vt:lpstr>Transaction Properties</vt:lpstr>
      <vt:lpstr>Atomicity</vt:lpstr>
      <vt:lpstr>Consistency</vt:lpstr>
      <vt:lpstr>Isolation</vt:lpstr>
      <vt:lpstr>Durability</vt:lpstr>
      <vt:lpstr>Triggers</vt:lpstr>
      <vt:lpstr>What Are Triggers?</vt:lpstr>
      <vt:lpstr>AFTER Trigger</vt:lpstr>
      <vt:lpstr>INSTEAD OF Trigger</vt:lpstr>
      <vt:lpstr>Events</vt:lpstr>
      <vt:lpstr>AFTER Triggers</vt:lpstr>
      <vt:lpstr>INSTEAD OF Triggers</vt:lpstr>
      <vt:lpstr>Database Security</vt:lpstr>
      <vt:lpstr>Database Security: SQL Server</vt:lpstr>
      <vt:lpstr>Custom Roles</vt:lpstr>
      <vt:lpstr>Custom Role Permissions (1)</vt:lpstr>
      <vt:lpstr>Custom Role Permissions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raya.d.dimitrova@gmail.com</cp:lastModifiedBy>
  <cp:revision>74</cp:revision>
  <dcterms:created xsi:type="dcterms:W3CDTF">2018-05-23T13:08:44Z</dcterms:created>
  <dcterms:modified xsi:type="dcterms:W3CDTF">2023-02-19T17:12:03Z</dcterms:modified>
  <cp:category>db;databases;sql;programming;computer programming;software development</cp:category>
</cp:coreProperties>
</file>