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2" r:id="rId4"/>
  </p:sldMasterIdLst>
  <p:notesMasterIdLst>
    <p:notesMasterId r:id="rId17"/>
  </p:notesMasterIdLst>
  <p:sldIdLst>
    <p:sldId id="256" r:id="rId10"/>
    <p:sldId id="257" r:id="rId11"/>
    <p:sldId id="258" r:id="rId12"/>
    <p:sldId id="259" r:id="rId13"/>
    <p:sldId id="260" r:id="rId14"/>
    <p:sldId id="261" r:id="rId15"/>
    <p:sldId id="262" r:id="rId16"/>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169" autoAdjust="0"/>
  </p:normalViewPr>
  <p:slideViewPr>
    <p:cSldViewPr snapToGrid="0">
      <p:cViewPr>
        <p:scale>
          <a:sx n="105" d="100"/>
          <a:sy n="105" d="100"/>
        </p:scale>
        <p:origin x="264" y="39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17" Target="notesMasters/notesMaster1.xml" Type="http://schemas.openxmlformats.org/officeDocument/2006/relationships/notesMaster"/><Relationship Id="rId18" Target="presProps.xml" Type="http://schemas.openxmlformats.org/officeDocument/2006/relationships/presProps"/><Relationship Id="rId19" Target="viewProps.xml" Type="http://schemas.openxmlformats.org/officeDocument/2006/relationships/viewProps"/><Relationship Id="rId2" Target="../customXml/item2.xml" Type="http://schemas.openxmlformats.org/officeDocument/2006/relationships/customXml"/><Relationship Id="rId20" Target="theme/theme1.xml" Type="http://schemas.openxmlformats.org/officeDocument/2006/relationships/theme"/><Relationship Id="rId21" Target="tableStyles.xml" Type="http://schemas.openxmlformats.org/officeDocument/2006/relationships/tableStyles"/><Relationship Id="rId22" Target="slides/slide8.xml" Type="http://schemas.openxmlformats.org/officeDocument/2006/relationships/slide"/><Relationship Id="rId23"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r>
            <a:rPr lang="en-US" b="0"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r>
            <a:rPr lang="en-US" sz="1600" b="0" i="0" u="none"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r>
            <a:rPr lang="en-US" b="0"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r>
            <a:rPr lang="en-US" sz="1600" b="0" i="0" u="none" dirty="0"/>
            <a:t>To display Presenter view, in Slide Show view, on the control bar at the bottom left select the three dots, and then Show Presenter View. </a:t>
          </a:r>
          <a:endParaRPr lang="en-US" sz="16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r>
            <a:rPr lang="en-US" b="0"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nchor="ctr" anchorCtr="1"/>
        <a:lstStyle/>
        <a:p>
          <a:r>
            <a:rPr lang="en-US" sz="1600" b="0" i="0" u="none" dirty="0"/>
            <a:t>During your presentation, the speaker notes are visible on your monitor, but aren't visible to the audience.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dgm:spPr/>
      <dgm:t>
        <a:bodyPr/>
        <a:lstStyle/>
        <a:p>
          <a:r>
            <a:rPr lang="en-US" b="0" i="0" u="none" dirty="0">
              <a:solidFill>
                <a:schemeClr val="tx1"/>
              </a:solidFill>
            </a:rPr>
            <a:t>Title</a:t>
          </a: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EA27E16D-BB31-4CA8-85EC-2BC7A5D483CF}">
      <dgm:prSet phldrT="[Text]" custT="1"/>
      <dgm:spPr/>
      <dgm:t>
        <a:bodyPr anchor="ctr" anchorCtr="1"/>
        <a:lstStyle/>
        <a:p>
          <a:r>
            <a:rPr lang="en-US" sz="1600" b="0" i="0" u="none" dirty="0"/>
            <a:t>The Notes pane is a box that appears below each slide. Tap it to add notes. </a:t>
          </a:r>
        </a:p>
      </dgm:t>
    </dgm:pt>
    <dgm:pt modelId="{02416B52-985B-44E8-B425-EAAC8479CF76}" type="parTrans" cxnId="{4CB29D1A-54AF-494F-84A9-65452C3F560F}">
      <dgm:prSet/>
      <dgm:spPr/>
      <dgm:t>
        <a:bodyPr/>
        <a:lstStyle/>
        <a:p>
          <a:endParaRPr lang="en-US"/>
        </a:p>
      </dgm:t>
    </dgm:pt>
    <dgm:pt modelId="{0765B41A-5169-4D6F-8AF8-2E1133324375}" type="sibTrans" cxnId="{4CB29D1A-54AF-494F-84A9-65452C3F560F}">
      <dgm:prSet/>
      <dgm:spPr/>
      <dgm:t>
        <a:bodyPr/>
        <a:lstStyle/>
        <a:p>
          <a:endParaRPr lang="en-US"/>
        </a:p>
      </dgm:t>
    </dgm:pt>
    <dgm:pt modelId="{826806C1-9610-4710-B423-647F50DE2422}">
      <dgm:prSet phldrT="[Text]"/>
      <dgm:spPr/>
      <dgm:t>
        <a:bodyPr/>
        <a:lstStyle/>
        <a:p>
          <a:r>
            <a:rPr lang="en-US" b="0" i="0" u="none" dirty="0">
              <a:solidFill>
                <a:schemeClr val="tx1"/>
              </a:solidFill>
            </a:rPr>
            <a:t>Title</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r>
            <a:rPr lang="en-US" sz="1600" b="0" i="0" u="none" dirty="0"/>
            <a:t>If you don’t see the Notes pane or it is completely minimized, click Notes on the task bar across the bottom of the PowerPoint window. </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4CB29D1A-54AF-494F-84A9-65452C3F560F}" srcId="{D4DE44C8-3B57-473C-89F2-F36BEC5F9995}" destId="{EA27E16D-BB31-4CA8-85EC-2BC7A5D483CF}" srcOrd="0" destOrd="0" parTransId="{02416B52-985B-44E8-B425-EAAC8479CF76}" sibTransId="{0765B41A-5169-4D6F-8AF8-2E1133324375}"/>
    <dgm:cxn modelId="{DD176C1E-CFBD-428E-9AE1-BC44A205AE40}" type="presOf" srcId="{D76BB3CF-DF5A-41FB-B6A4-25743CF1642F}" destId="{9C14E56E-28F6-4BF9-9EDF-2769E1A89A07}"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EBCB5D36-831A-4B97-8581-6B725E361406}" type="presOf" srcId="{3F378E98-4217-47A9-8134-DE6C3ABFE041}" destId="{381C85ED-02C3-43BB-AB7D-DF18967DB45A}" srcOrd="0" destOrd="0" presId="urn:microsoft.com/office/officeart/2016/7/layout/RoundedRectangleTimeline#2"/>
    <dgm:cxn modelId="{4B9D1B38-B15E-439C-A447-4C5E9F3A123B}" srcId="{826806C1-9610-4710-B423-647F50DE2422}" destId="{638B9804-CCCF-4EB6-A4DE-E4329D75D8A0}" srcOrd="0" destOrd="0" parTransId="{022B26EF-8A54-4991-AEC7-4531517F16A2}" sibTransId="{2CBCCE5F-A674-4AEE-8A17-3CDF27A39FD7}"/>
    <dgm:cxn modelId="{F8300039-5DA9-449F-B747-D0062435C4E8}" type="presOf" srcId="{826806C1-9610-4710-B423-647F50DE2422}" destId="{30526F0C-E541-4005-AF10-52591D76F7C6}" srcOrd="0" destOrd="0" presId="urn:microsoft.com/office/officeart/2016/7/layout/RoundedRectangleTimeline#2"/>
    <dgm:cxn modelId="{711C1C47-1ACD-4CF6-94A3-A65870CD9388}" type="presOf" srcId="{0AFF4C1B-302C-42EF-B59F-97CDC2799D17}" destId="{AB0282E3-1216-4CDB-AC5F-106C1EEEB9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DDCA306A-CAE5-467C-99CE-41ADCAA7344E}" type="presOf" srcId="{638B9804-CCCF-4EB6-A4DE-E4329D75D8A0}" destId="{F48F76A8-076C-4476-B2C2-A2B4460F7964}"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F3B9E5E9-04D1-40D8-B4CD-8CCF6C877186}" type="presOf" srcId="{D4DE44C8-3B57-473C-89F2-F36BEC5F9995}" destId="{561FEA3F-682E-49EF-AEAF-77BDC0DC6CF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FAD69FFD-9342-44A9-A538-471986A0FE87}" type="presOf" srcId="{EA27E16D-BB31-4CA8-85EC-2BC7A5D483CF}" destId="{05E3E05C-1C88-4EA4-8641-DA74B85631A6}"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5C1F8941-FA8C-4501-BE02-D653996B1481}" type="presParOf" srcId="{FE888CE1-9F15-40DF-9718-C8B432B3BB83}" destId="{3512883F-8F8F-4165-96AE-C630AEDEDD7E}" srcOrd="5" destOrd="0" presId="urn:microsoft.com/office/officeart/2016/7/layout/RoundedRectangleTimeline#2"/>
    <dgm:cxn modelId="{6CAC6A86-94A0-40D6-9333-AE1C191D2633}" type="presParOf" srcId="{FE888CE1-9F15-40DF-9718-C8B432B3BB83}" destId="{59D2DD36-EC67-4B5A-993F-3F3AAC214FBE}" srcOrd="6" destOrd="0" presId="urn:microsoft.com/office/officeart/2016/7/layout/RoundedRectangleTimeline#2"/>
    <dgm:cxn modelId="{4AB2E593-E979-4614-9B64-0DA080E26061}" type="presParOf" srcId="{59D2DD36-EC67-4B5A-993F-3F3AAC214FBE}" destId="{561FEA3F-682E-49EF-AEAF-77BDC0DC6CF6}" srcOrd="0" destOrd="0" presId="urn:microsoft.com/office/officeart/2016/7/layout/RoundedRectangleTimeline#2"/>
    <dgm:cxn modelId="{3EAFC286-A642-4A0C-842D-96CD84700D12}" type="presParOf" srcId="{59D2DD36-EC67-4B5A-993F-3F3AAC214FBE}" destId="{05E3E05C-1C88-4EA4-8641-DA74B85631A6}" srcOrd="1" destOrd="0" presId="urn:microsoft.com/office/officeart/2016/7/layout/RoundedRectangleTimeline#2"/>
    <dgm:cxn modelId="{60492E08-F282-458A-852B-D662F807EA6F}" type="presParOf" srcId="{59D2DD36-EC67-4B5A-993F-3F3AAC214FBE}" destId="{A89AF324-1E36-49F9-8403-33071AF77449}" srcOrd="2" destOrd="0" presId="urn:microsoft.com/office/officeart/2016/7/layout/RoundedRectangleTimeline#2"/>
    <dgm:cxn modelId="{541FCBEA-630C-425B-9D0A-8B90FA02C19A}" type="presParOf" srcId="{59D2DD36-EC67-4B5A-993F-3F3AAC214FBE}" destId="{88AE7FFF-F986-415D-BCA7-47801BCC6368}" srcOrd="3" destOrd="0" presId="urn:microsoft.com/office/officeart/2016/7/layout/RoundedRectangleTimeline#2"/>
    <dgm:cxn modelId="{A02082A7-0CA2-4855-85DF-9C06F48EA63B}" type="presParOf" srcId="{59D2DD36-EC67-4B5A-993F-3F3AAC214FBE}" destId="{BF80E8FE-1FF3-4955-81AA-0D119CCF8B7F}" srcOrd="4" destOrd="0" presId="urn:microsoft.com/office/officeart/2016/7/layout/RoundedRectangleTimeline#2"/>
    <dgm:cxn modelId="{05ED469D-0D08-426D-913F-5F9FAC675808}" type="presParOf" srcId="{FE888CE1-9F15-40DF-9718-C8B432B3BB83}" destId="{FDE2B4F7-9093-47A2-8E24-6D912DD0627A}" srcOrd="7" destOrd="0" presId="urn:microsoft.com/office/officeart/2016/7/layout/RoundedRectangleTimeline#2"/>
    <dgm:cxn modelId="{1B063907-FCB3-436B-A17C-D8842DD7295F}" type="presParOf" srcId="{FE888CE1-9F15-40DF-9718-C8B432B3BB83}" destId="{7D44F76B-5C63-443D-A532-5D6DD5ED1AA6}" srcOrd="8" destOrd="0" presId="urn:microsoft.com/office/officeart/2016/7/layout/RoundedRectangleTimeline#2"/>
    <dgm:cxn modelId="{84F4CFF0-87DB-4BAD-BDA5-E075F7A9449B}" type="presParOf" srcId="{7D44F76B-5C63-443D-A532-5D6DD5ED1AA6}" destId="{30526F0C-E541-4005-AF10-52591D76F7C6}" srcOrd="0" destOrd="0" presId="urn:microsoft.com/office/officeart/2016/7/layout/RoundedRectangleTimeline#2"/>
    <dgm:cxn modelId="{9B46BAB6-F533-4BBF-81FB-262CF69DDFAF}" type="presParOf" srcId="{7D44F76B-5C63-443D-A532-5D6DD5ED1AA6}" destId="{F48F76A8-076C-4476-B2C2-A2B4460F7964}" srcOrd="1" destOrd="0" presId="urn:microsoft.com/office/officeart/2016/7/layout/RoundedRectangleTimeline#2"/>
    <dgm:cxn modelId="{44CCB252-19AF-427C-9405-02D106EE1490}" type="presParOf" srcId="{7D44F76B-5C63-443D-A532-5D6DD5ED1AA6}" destId="{06566471-CDE8-4A5C-90B9-3383E2375B7B}" srcOrd="2" destOrd="0" presId="urn:microsoft.com/office/officeart/2016/7/layout/RoundedRectangleTimeline#2"/>
    <dgm:cxn modelId="{BF4334CC-FFA3-4CC1-8AAC-5E3F59828C1A}" type="presParOf" srcId="{7D44F76B-5C63-443D-A532-5D6DD5ED1AA6}" destId="{5B43E1CB-9625-4054-8D5F-F2A544A797CA}" srcOrd="3" destOrd="0" presId="urn:microsoft.com/office/officeart/2016/7/layout/RoundedRectangleTimeline#2"/>
    <dgm:cxn modelId="{306BB935-C5A4-4F72-A512-12BA36147B6C}"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 </a:t>
          </a:r>
          <a:endParaRPr lang="en-US" sz="1600" kern="1200" dirty="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The Notes pane is a box that appears below each slide. Tap it to add notes. </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4.png" Type="http://schemas.openxmlformats.org/officeDocument/2006/relationships/image"/><Relationship Id="rId3" Target="../media/image5.png" Type="http://schemas.openxmlformats.org/officeDocument/2006/relationships/image"/></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2.png" Type="http://schemas.openxmlformats.org/officeDocument/2006/relationships/image"/><Relationship Id="rId3" Target="../media/image3.png" Type="http://schemas.openxmlformats.org/officeDocument/2006/relationships/image"/></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  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  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lvl1pPr>
              <a:defRPr sz="4800"/>
            </a:lvl1p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  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  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  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  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  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  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  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  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  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  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19" Target="../media/image1.pn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  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36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Extractive Summarization Using Supervised and Semisupervised Learning</a:t>
            </a:r>
            <a:endParaRPr lang="en-US"/>
          </a:p>
        </p:txBody>
      </p:sp>
      <p:sp xmlns:r="http://schemas.openxmlformats.org/officeDocument/2006/relationships">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Cotraining</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present a learningbased extractive summarization framework that combines sentence features, supervised learning and semisupervised learning.
 We show that our semisupervised learning approach can achieve comparable performance to supervised learning and reduce the labeling time cost by 50%.</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Summarization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propose a learningbased extractive summarization framework that exploits unlabeled data for sentence selection.
 We introduce four types of sentence features, i.e., surface, content, event and relevance features, for sentence selection.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479800" y="838200"/>
            <a:ext cx="5232400" cy="51816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Event Summarization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This paper presents a supervised/semisupervised learning approach for event summarization.
 The approach incorporates named entity recognition, event extraction, sentence re lationship, and supervised/semisupervised learning.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Supervised Learning for Text Summarization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propose a supervised learning approach to the problem of automatic summarization.
 We use a linear support vector machine (SVM) and a naïve Bayesian classifier (NBC) to classify the document into two categories: summary and nonsummary.
 The classified documents are then used to train a summarization model.</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Experiments on Supervised Learning</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propose a new approach to extract important sentences from a document based on supervised learning.
 The approach is evaluated on a largescale Chinese news dataset.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Supervised and Semisupervised Learning for Extractive Summarization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investigate surface, content, event, and relevance features and their combinations for extractive summarization with supervised learning approach.
 Experiments show that the combination of surface, content and relevance features performs best.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Text Summarization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r>
              <a:rPr lang="en-US"/>
              <a:t> We present a new approach to extractive summarization based on a combination of cotraining and machine learning.
 Our method uses a large set of unlabeled data and a small set of labeled data to learn a model that predicts the probability of a word being in a summary.
 We evaluate our method on the TAC 2005 dataset and show that it outperforms the baseline system by a significant margin.</a:t>
            </a:r>
          </a:p>
        </p:txBody>
      </p:sp>
    </p:spTree>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9A1E4C-8388-4821-B0C4-BDD29A5F03A7}">
  <ds:schemaRefs>
    <ds:schemaRef ds:uri="http://schemas.microsoft.com/sharepoint/v3/contenttype/forms"/>
  </ds:schemaRefs>
</ds:datastoreItem>
</file>

<file path=customXml/itemProps2.xml><?xml version="1.0" encoding="utf-8"?>
<ds:datastoreItem xmlns:ds="http://schemas.openxmlformats.org/officeDocument/2006/customXml" ds:itemID="{0BEFF82A-2FA9-4126-8B42-749013CDA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A6A2B0-0AA5-4A3C-A463-A9815E212A8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_DappledVTI</Template>
  <TotalTime>0</TotalTime>
  <Words>526</Words>
  <Application>Microsoft Macintosh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Calibri</vt:lpstr>
      <vt:lpstr>Sabon Next LT</vt:lpstr>
      <vt:lpstr>DappledVTI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2021-04-22T19:30:46Z</dcterms:created>
  <dcterms:modified xsi:type="dcterms:W3CDTF">2023-07-31T13:04:59Z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