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73" r:id="rId10"/>
    <p:sldId id="271" r:id="rId11"/>
    <p:sldId id="269" r:id="rId12"/>
    <p:sldId id="264" r:id="rId13"/>
    <p:sldId id="270" r:id="rId14"/>
    <p:sldId id="265" r:id="rId15"/>
    <p:sldId id="266" r:id="rId16"/>
    <p:sldId id="267"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37"/>
    <p:restoredTop sz="94718"/>
  </p:normalViewPr>
  <p:slideViewPr>
    <p:cSldViewPr snapToGrid="0">
      <p:cViewPr varScale="1">
        <p:scale>
          <a:sx n="117" d="100"/>
          <a:sy n="117" d="100"/>
        </p:scale>
        <p:origin x="768" y="168"/>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8FE81FEC-2664-411F-AEB3-065F29F52751}">
      <dgm:prSet custT="1"/>
      <dgm:spPr>
        <a:solidFill>
          <a:schemeClr val="accent1"/>
        </a:solidFill>
        <a:ln>
          <a:noFill/>
        </a:ln>
      </dgm:spPr>
      <dgm:t>
        <a:bodyPr lIns="182880" tIns="182880" rIns="182880" bIns="182880"/>
        <a:lstStyle/>
        <a:p>
          <a:pPr marL="0" algn="ctr" rtl="0">
            <a:buNone/>
          </a:pPr>
          <a:r>
            <a:rPr lang="en-US" sz="1400" dirty="0">
              <a:latin typeface="Tenorite" pitchFamily="2" charset="0"/>
            </a:rPr>
            <a:t>Deploy strategic networks with compelling e-business needs</a:t>
          </a:r>
        </a:p>
      </dgm:t>
    </dgm:pt>
    <dgm:pt modelId="{BCBC007E-0269-421B-9C41-DE26D5C3A822}" type="parTrans" cxnId="{711E093C-AD42-45A4-8D40-A2D39702062E}">
      <dgm:prSet/>
      <dgm:spPr/>
      <dgm:t>
        <a:bodyPr/>
        <a:lstStyle/>
        <a:p>
          <a:endParaRPr lang="en-US">
            <a:latin typeface="Tenorite" pitchFamily="2" charset="0"/>
          </a:endParaRPr>
        </a:p>
      </dgm:t>
    </dgm:pt>
    <dgm:pt modelId="{80230EB7-7230-4881-A631-309C07417378}" type="sibTrans" cxnId="{711E093C-AD42-45A4-8D40-A2D39702062E}">
      <dgm:prSet/>
      <dgm:spPr/>
      <dgm:t>
        <a:bodyPr/>
        <a:lstStyle/>
        <a:p>
          <a:endParaRPr lang="en-US">
            <a:latin typeface="Tenorite" pitchFamily="2" charset="0"/>
          </a:endParaRPr>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Planning</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dirty="0">
              <a:latin typeface="Tenorite" pitchFamily="2" charset="0"/>
            </a:rPr>
            <a:t>Synergize scalable </a:t>
          </a:r>
          <a:br>
            <a:rPr lang="en-US" sz="1400" dirty="0">
              <a:latin typeface="Tenorite" pitchFamily="2" charset="0"/>
            </a:rPr>
          </a:br>
          <a:r>
            <a:rPr lang="en-US" sz="1400" dirty="0">
              <a:latin typeface="Tenorite" pitchFamily="2" charset="0"/>
            </a:rPr>
            <a:t>e-commerce</a:t>
          </a: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a:latin typeface="Tenorite" pitchFamily="2" charset="0"/>
            </a:rPr>
            <a:t>Marketing</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dirty="0">
              <a:latin typeface="Tenorite" pitchFamily="2" charset="0"/>
            </a:rPr>
            <a:t>Disseminate standardized metrics</a:t>
          </a: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pitchFamily="2" charset="0"/>
            </a:rPr>
            <a:t>Design</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US" sz="1400" dirty="0">
              <a:latin typeface="Tenorite" pitchFamily="2" charset="0"/>
            </a:rPr>
            <a:t>Coordinate</a:t>
          </a: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FEB4A941-E9FA-4A86-A673-85FF34B35F20}">
      <dgm:prSet phldr="0" custT="1"/>
      <dgm:spPr>
        <a:solidFill>
          <a:schemeClr val="accent1"/>
        </a:solidFill>
        <a:ln>
          <a:noFill/>
        </a:ln>
      </dgm:spPr>
      <dgm:t>
        <a:bodyPr/>
        <a:lstStyle/>
        <a:p>
          <a:pPr marL="0" algn="ctr" rtl="0">
            <a:buNone/>
          </a:pPr>
          <a:r>
            <a:rPr lang="en-US" sz="1400" dirty="0">
              <a:latin typeface="Tenorite" pitchFamily="2" charset="0"/>
            </a:rPr>
            <a:t>Foster holistically superior methodologies</a:t>
          </a:r>
        </a:p>
      </dgm:t>
    </dgm:pt>
    <dgm:pt modelId="{39522508-BC4E-4DD5-A744-AFEFFE36DB74}" type="parTrans" cxnId="{F942F56C-9025-4AA1-9B36-C5AE0A93B0F5}">
      <dgm:prSet/>
      <dgm:spPr/>
      <dgm:t>
        <a:bodyPr/>
        <a:lstStyle/>
        <a:p>
          <a:endParaRPr lang="en-US">
            <a:latin typeface="Tenorite" pitchFamily="2" charset="0"/>
          </a:endParaRPr>
        </a:p>
      </dgm:t>
    </dgm:pt>
    <dgm:pt modelId="{97624CC8-6315-4683-B26C-C30D552DA5A6}" type="sibTrans" cxnId="{F942F56C-9025-4AA1-9B36-C5AE0A93B0F5}">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dirty="0">
              <a:latin typeface="Tenorite" pitchFamily="2" charset="0"/>
            </a:rPr>
            <a:t>Launch</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dirty="0">
              <a:latin typeface="Tenorite" pitchFamily="2" charset="0"/>
            </a:rPr>
            <a:t>Strategy</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566CA0B6-95FF-3A46-BF54-8E3C5843F883}">
      <dgm:prSet phldr="0" custT="1"/>
      <dgm:spPr>
        <a:solidFill>
          <a:schemeClr val="accent1"/>
        </a:solidFill>
        <a:ln>
          <a:noFill/>
        </a:ln>
      </dgm:spPr>
      <dgm:t>
        <a:bodyPr/>
        <a:lstStyle/>
        <a:p>
          <a:pPr marL="0" algn="ctr">
            <a:buNone/>
          </a:pPr>
          <a:r>
            <a:rPr lang="en-US" sz="1400" dirty="0">
              <a:latin typeface="Tenorite" pitchFamily="2" charset="0"/>
            </a:rPr>
            <a:t>e-business applications</a:t>
          </a:r>
        </a:p>
      </dgm:t>
    </dgm:pt>
    <dgm:pt modelId="{C117508E-3024-E449-BAAE-1987AA32AD71}" type="parTrans" cxnId="{C499AF16-4A28-D448-9A77-B8BAAF4098DA}">
      <dgm:prSet/>
      <dgm:spPr/>
      <dgm:t>
        <a:bodyPr/>
        <a:lstStyle/>
        <a:p>
          <a:endParaRPr lang="en-US"/>
        </a:p>
      </dgm:t>
    </dgm:pt>
    <dgm:pt modelId="{0B3040D4-47C6-DA43-932A-AD2F185F5C5E}" type="sibTrans" cxnId="{C499AF16-4A28-D448-9A77-B8BAAF4098DA}">
      <dgm:prSet/>
      <dgm:spPr/>
      <dgm:t>
        <a:bodyPr/>
        <a:lstStyle/>
        <a:p>
          <a:endParaRPr lang="en-US"/>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C499AF16-4A28-D448-9A77-B8BAAF4098DA}" srcId="{E9682B4F-0217-4B50-923E-C104AA24290F}" destId="{566CA0B6-95FF-3A46-BF54-8E3C5843F883}" srcOrd="1" destOrd="0" parTransId="{C117508E-3024-E449-BAAE-1987AA32AD71}" sibTransId="{0B3040D4-47C6-DA43-932A-AD2F185F5C5E}"/>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0CDD0345-B9D9-564F-9C2A-594661BD7D44}" type="presOf" srcId="{73D947E0-108F-4D20-A71E-3CF329F97212}" destId="{8F8B275D-8553-0846-A316-484B7B291C97}"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946C164A-769F-8147-A19A-97A93F0144C2}" type="presOf" srcId="{566CA0B6-95FF-3A46-BF54-8E3C5843F883}" destId="{434ABADC-97F5-A547-823D-7594A86D79D3}" srcOrd="0" destOrd="2" presId="urn:microsoft.com/office/officeart/2005/8/layout/hList7"/>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921076E0-4A47-034F-AF33-2E67CCE6BD8C}" type="presOf" srcId="{566CA0B6-95FF-3A46-BF54-8E3C5843F883}" destId="{BC636E4B-34B9-8543-A308-00E0D1B0D2F9}" srcOrd="1"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0" dirty="0">
              <a:solidFill>
                <a:schemeClr val="bg1"/>
              </a:solidFill>
              <a:latin typeface="Tenorite" pitchFamily="2" charset="0"/>
            </a:rPr>
            <a:t>Deploy strategic networks with compelling e-business needs</a:t>
          </a:r>
          <a:endParaRPr lang="en-US" b="1" dirty="0">
            <a:solidFill>
              <a:schemeClr val="bg1"/>
            </a:solidFill>
            <a:latin typeface="Tenorite" pitchFamily="2" charset="0"/>
          </a:endParaRP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b="1" dirty="0">
              <a:solidFill>
                <a:schemeClr val="bg1"/>
              </a:solidFill>
              <a:latin typeface="Tenorite" pitchFamily="2" charset="0"/>
            </a:rPr>
            <a:t>Sep 20XX</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r>
            <a:rPr lang="en-US" b="0" dirty="0">
              <a:solidFill>
                <a:schemeClr val="bg1"/>
              </a:solidFill>
              <a:latin typeface="Tenorite" pitchFamily="2" charset="0"/>
            </a:rPr>
            <a:t>Synergize scalable</a:t>
          </a:r>
          <a:br>
            <a:rPr lang="en-US" b="0" dirty="0">
              <a:solidFill>
                <a:schemeClr val="bg1"/>
              </a:solidFill>
              <a:latin typeface="Tenorite" pitchFamily="2" charset="0"/>
            </a:rPr>
          </a:br>
          <a:r>
            <a:rPr lang="en-US" b="0" dirty="0">
              <a:solidFill>
                <a:schemeClr val="bg1"/>
              </a:solidFill>
              <a:latin typeface="Tenorite" pitchFamily="2" charset="0"/>
            </a:rPr>
            <a:t>e-commerce</a:t>
          </a: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dgm:spPr/>
      <dgm:t>
        <a:bodyPr/>
        <a:lstStyle/>
        <a:p>
          <a:pPr>
            <a:defRPr b="1"/>
          </a:pPr>
          <a:r>
            <a:rPr lang="en-US" b="1" dirty="0">
              <a:solidFill>
                <a:schemeClr val="bg1"/>
              </a:solidFill>
              <a:latin typeface="Tenorite" pitchFamily="2" charset="0"/>
            </a:rPr>
            <a:t>Nov 20XX</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r>
            <a:rPr lang="en-US" b="0" dirty="0">
              <a:solidFill>
                <a:schemeClr val="bg1"/>
              </a:solidFill>
              <a:latin typeface="Tenorite" pitchFamily="2" charset="0"/>
            </a:rPr>
            <a:t>Disseminate standardized metrics</a:t>
          </a: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lgn="l">
            <a:defRPr b="1"/>
          </a:pPr>
          <a:r>
            <a:rPr lang="en-US" b="1" dirty="0">
              <a:solidFill>
                <a:schemeClr val="bg1"/>
              </a:solidFill>
              <a:latin typeface="Tenorite" pitchFamily="2" charset="0"/>
            </a:rPr>
            <a:t>Jan 20XX</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dgm:spPr/>
      <dgm:t>
        <a:bodyPr/>
        <a:lstStyle/>
        <a:p>
          <a:r>
            <a:rPr lang="en-US" b="0" dirty="0">
              <a:solidFill>
                <a:schemeClr val="bg1"/>
              </a:solidFill>
              <a:latin typeface="Tenorite" pitchFamily="2" charset="0"/>
            </a:rPr>
            <a:t>Coordinate e-business applications</a:t>
          </a: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March 20XX</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dgm:spPr/>
      <dgm:t>
        <a:bodyPr/>
        <a:lstStyle/>
        <a:p>
          <a:r>
            <a:rPr lang="en-US" b="0" dirty="0">
              <a:solidFill>
                <a:schemeClr val="bg1"/>
              </a:solidFill>
              <a:latin typeface="Tenorite" pitchFamily="2" charset="0"/>
            </a:rPr>
            <a:t>Foster holistically superior methodologies</a:t>
          </a: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dgm:spPr/>
      <dgm:t>
        <a:bodyPr/>
        <a:lstStyle/>
        <a:p>
          <a:pPr>
            <a:defRPr b="1"/>
          </a:pPr>
          <a:r>
            <a:rPr lang="en-US" b="1" dirty="0">
              <a:solidFill>
                <a:schemeClr val="bg1"/>
              </a:solidFill>
              <a:latin typeface="Tenorite" pitchFamily="2" charset="0"/>
            </a:rPr>
            <a:t>May 20XX</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66B49C6C-FAFD-47B4-BF22-05A295C23D4E}" srcId="{05A24E01-5535-46B9-A9A1-A9A07E639A88}" destId="{8BAB5E6F-A65E-41DB-A296-0818B0E49F7C}" srcOrd="3" destOrd="0" parTransId="{886842C6-3EFC-4BE7-B417-415595758830}" sibTransId="{B407F4C3-8FC9-4E91-A0EC-6B33713CC9A5}"/>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Tenorite" pitchFamily="2" charset="0"/>
            </a:rPr>
            <a:t>Planning</a:t>
          </a:r>
        </a:p>
        <a:p>
          <a:pPr marL="0" lvl="1" indent="-114300" algn="ctr" defTabSz="622300">
            <a:lnSpc>
              <a:spcPct val="90000"/>
            </a:lnSpc>
            <a:spcBef>
              <a:spcPct val="0"/>
            </a:spcBef>
            <a:spcAft>
              <a:spcPct val="15000"/>
            </a:spcAft>
            <a:buNone/>
          </a:pPr>
          <a:r>
            <a:rPr lang="en-US" sz="1400" kern="1200" dirty="0">
              <a:latin typeface="Tenorite" pitchFamily="2" charset="0"/>
            </a:rPr>
            <a:t>Synergize scalable </a:t>
          </a:r>
          <a:br>
            <a:rPr lang="en-US" sz="1400" kern="1200" dirty="0">
              <a:latin typeface="Tenorite" pitchFamily="2" charset="0"/>
            </a:rPr>
          </a:br>
          <a:r>
            <a:rPr lang="en-US" sz="1400" kern="1200" dirty="0">
              <a:latin typeface="Tenorite" pitchFamily="2" charset="0"/>
            </a:rPr>
            <a:t>e-commerce</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Marketing</a:t>
          </a:r>
        </a:p>
        <a:p>
          <a:pPr marL="0" lvl="1" indent="-114300" algn="ctr" defTabSz="622300">
            <a:lnSpc>
              <a:spcPct val="90000"/>
            </a:lnSpc>
            <a:spcBef>
              <a:spcPct val="0"/>
            </a:spcBef>
            <a:spcAft>
              <a:spcPct val="15000"/>
            </a:spcAft>
            <a:buNone/>
          </a:pPr>
          <a:r>
            <a:rPr lang="en-US" sz="1400" kern="1200" dirty="0">
              <a:latin typeface="Tenorite" pitchFamily="2" charset="0"/>
            </a:rPr>
            <a:t>Disseminate standardized metrics</a:t>
          </a: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Design</a:t>
          </a:r>
        </a:p>
        <a:p>
          <a:pPr marL="0" lvl="1" indent="-114300" algn="ctr" defTabSz="622300">
            <a:lnSpc>
              <a:spcPct val="90000"/>
            </a:lnSpc>
            <a:spcBef>
              <a:spcPct val="0"/>
            </a:spcBef>
            <a:spcAft>
              <a:spcPct val="15000"/>
            </a:spcAft>
            <a:buNone/>
          </a:pPr>
          <a:r>
            <a:rPr lang="en-US" sz="1400" kern="1200" dirty="0">
              <a:latin typeface="Tenorite" pitchFamily="2" charset="0"/>
            </a:rPr>
            <a:t>Coordinate</a:t>
          </a:r>
        </a:p>
        <a:p>
          <a:pPr marL="0" lvl="1" indent="-114300" algn="ctr" defTabSz="622300">
            <a:lnSpc>
              <a:spcPct val="90000"/>
            </a:lnSpc>
            <a:spcBef>
              <a:spcPct val="0"/>
            </a:spcBef>
            <a:spcAft>
              <a:spcPct val="15000"/>
            </a:spcAft>
            <a:buNone/>
          </a:pPr>
          <a:r>
            <a:rPr lang="en-US" sz="1400" kern="1200" dirty="0">
              <a:latin typeface="Tenorite" pitchFamily="2" charset="0"/>
            </a:rPr>
            <a:t>e-business applications</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Strategy</a:t>
          </a:r>
        </a:p>
        <a:p>
          <a:pPr marL="0" lvl="1" indent="-114300" algn="ctr" defTabSz="622300" rtl="0">
            <a:lnSpc>
              <a:spcPct val="90000"/>
            </a:lnSpc>
            <a:spcBef>
              <a:spcPct val="0"/>
            </a:spcBef>
            <a:spcAft>
              <a:spcPct val="15000"/>
            </a:spcAft>
            <a:buNone/>
          </a:pPr>
          <a:r>
            <a:rPr lang="en-US" sz="1400" kern="1200" dirty="0">
              <a:latin typeface="Tenorite" pitchFamily="2" charset="0"/>
            </a:rPr>
            <a:t>Foster holistically superior methodologies</a:t>
          </a: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Launch</a:t>
          </a:r>
        </a:p>
        <a:p>
          <a:pPr marL="0" lvl="1" indent="-114300" algn="ctr" defTabSz="622300" rtl="0">
            <a:lnSpc>
              <a:spcPct val="90000"/>
            </a:lnSpc>
            <a:spcBef>
              <a:spcPct val="0"/>
            </a:spcBef>
            <a:spcAft>
              <a:spcPct val="15000"/>
            </a:spcAft>
            <a:buNone/>
          </a:pPr>
          <a:r>
            <a:rPr lang="en-US" sz="1400" kern="1200" dirty="0">
              <a:latin typeface="Tenorite" pitchFamily="2" charset="0"/>
            </a:rPr>
            <a:t>Deploy strategic networks with compelling e-business needs</a:t>
          </a: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Synergize scalable</a:t>
          </a:r>
          <a:br>
            <a:rPr lang="en-US" sz="1300" b="0" kern="1200" dirty="0">
              <a:solidFill>
                <a:schemeClr val="bg1"/>
              </a:solidFill>
              <a:latin typeface="Tenorite" pitchFamily="2" charset="0"/>
            </a:rPr>
          </a:br>
          <a:r>
            <a:rPr lang="en-US" sz="1300" b="0" kern="1200" dirty="0">
              <a:solidFill>
                <a:schemeClr val="bg1"/>
              </a:solidFill>
              <a:latin typeface="Tenorite" pitchFamily="2" charset="0"/>
            </a:rPr>
            <a:t>e-commerce</a:t>
          </a:r>
        </a:p>
      </dsp:txBody>
      <dsp:txXfrm>
        <a:off x="655770" y="890053"/>
        <a:ext cx="2321488" cy="1291450"/>
      </dsp:txXfrm>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Sep 20XX</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Disseminate standardized metrics</a:t>
          </a: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Nov 20XX</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62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Coordinate e-business applications</a:t>
          </a:r>
        </a:p>
      </dsp:txBody>
      <dsp:txXfrm>
        <a:off x="3916965" y="890053"/>
        <a:ext cx="2311834" cy="1291450"/>
      </dsp:txXfrm>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Jan 20XX</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04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Foster holistically superior methodologies</a:t>
          </a:r>
        </a:p>
      </dsp:txBody>
      <dsp:txXfrm>
        <a:off x="5541165" y="2181504"/>
        <a:ext cx="2311834" cy="1291450"/>
      </dsp:txXfrm>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March 20XX</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Deploy strategic networks with compelling e-business needs</a:t>
          </a:r>
          <a:endParaRPr lang="en-US" sz="1300" b="1" kern="1200" dirty="0">
            <a:solidFill>
              <a:schemeClr val="bg1"/>
            </a:solidFill>
            <a:latin typeface="Tenorite" pitchFamily="2" charset="0"/>
          </a:endParaRPr>
        </a:p>
      </dsp:txBody>
      <dsp:txXfrm>
        <a:off x="7165365" y="890053"/>
        <a:ext cx="2311834" cy="1291450"/>
      </dsp:txXfrm>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May 20XX</a:t>
          </a: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7/31/23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48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7/31/23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7/31/23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7/31/23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7/31/23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7/31/23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7/31/23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7/31/23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7/31/23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7/31/23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7/31/23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7/31/23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8.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9.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 Id="rId9"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Presentation title</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Mirjam Nilsson</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Timeline </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1961477145"/>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10</a:t>
            </a:fld>
            <a:endParaRPr lang="en-US" dirty="0"/>
          </a:p>
        </p:txBody>
      </p:sp>
    </p:spTree>
    <p:extLst>
      <p:ext uri="{BB962C8B-B14F-4D97-AF65-F5344CB8AC3E}">
        <p14:creationId xmlns:p14="http://schemas.microsoft.com/office/powerpoint/2010/main" val="932498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Areas of focus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dirty="0"/>
              <a:t>B2B market scenarios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dirty="0"/>
              <a:t>Cloud-based opportunities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r>
              <a:rPr lang="en-US" dirty="0"/>
              <a:t>Iterative approaches to corporate strategy</a:t>
            </a:r>
          </a:p>
          <a:p>
            <a:r>
              <a:rPr lang="en-US" dirty="0"/>
              <a:t>Establish a management framework from the inside</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How we get there</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a:lstStyle/>
          <a:p>
            <a:r>
              <a:rPr lang="en-US" dirty="0"/>
              <a:t>ROI</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a:p>
            <a:endParaRPr lang="en-US" dirty="0"/>
          </a:p>
          <a:p>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r>
              <a:rPr lang="en-US" dirty="0"/>
              <a:t>Niche Markets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r>
              <a:rPr lang="en-US" dirty="0"/>
              <a:t>Pursue scalable customer service through sustainable strategies</a:t>
            </a:r>
          </a:p>
          <a:p>
            <a:r>
              <a:rPr lang="en-US" dirty="0"/>
              <a:t>Engage top-line web services with cutting-edge deliverables</a:t>
            </a:r>
          </a:p>
          <a:p>
            <a:endParaRPr lang="en-US" dirty="0"/>
          </a:p>
          <a:p>
            <a:endParaRPr lang="en-US" dirty="0"/>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173278" cy="522514"/>
          </a:xfrm>
        </p:spPr>
        <p:txBody>
          <a:bodyPr/>
          <a:lstStyle/>
          <a:p>
            <a:r>
              <a:rPr lang="en-US" dirty="0"/>
              <a:t>Supply chains</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a:lstStyle/>
          <a:p>
            <a:r>
              <a:rPr lang="en-US" dirty="0"/>
              <a:t>Cultivate one-to-one customer service with robust ideas</a:t>
            </a:r>
          </a:p>
          <a:p>
            <a:r>
              <a:rPr lang="en-US" dirty="0"/>
              <a:t>Maximize timely deliverables for real-time schemas</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721508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Primary goals</a:t>
            </a:r>
          </a:p>
          <a:p>
            <a:r>
              <a:rPr lang="en-US" dirty="0"/>
              <a:t>Areas of growth</a:t>
            </a:r>
          </a:p>
          <a:p>
            <a:r>
              <a:rPr lang="en-US" dirty="0"/>
              <a:t>Timeline</a:t>
            </a:r>
          </a:p>
          <a:p>
            <a:r>
              <a:rPr lang="en-US" dirty="0"/>
              <a:t>Summary</a:t>
            </a:r>
          </a:p>
          <a:p>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Contoso, we empower organizations to foster collaborative thinking to further drive workplace innovation. By closing the loop and leveraging agile frameworks, we help business grow organically and foster a consumer first mindset.</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Primary 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r>
              <a:rPr lang="en-US" dirty="0"/>
              <a:t>Annual revenue growth</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Areas of growth</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2222644665"/>
              </p:ext>
            </p:extLst>
          </p:nvPr>
        </p:nvGraphicFramePr>
        <p:xfrm>
          <a:off x="1205707" y="2501900"/>
          <a:ext cx="9780585" cy="1854200"/>
        </p:xfrm>
        <a:graphic>
          <a:graphicData uri="http://schemas.openxmlformats.org/drawingml/2006/table">
            <a:tbl>
              <a:tblPr firstRow="1" bandRow="1">
                <a:tableStyleId>{5C22544A-7EE6-4342-B048-85BDC9FD1C3A}</a:tableStyleId>
              </a:tblPr>
              <a:tblGrid>
                <a:gridCol w="1956117">
                  <a:extLst>
                    <a:ext uri="{9D8B030D-6E8A-4147-A177-3AD203B41FA5}">
                      <a16:colId xmlns:a16="http://schemas.microsoft.com/office/drawing/2014/main" val="1689330750"/>
                    </a:ext>
                  </a:extLst>
                </a:gridCol>
                <a:gridCol w="1956117">
                  <a:extLst>
                    <a:ext uri="{9D8B030D-6E8A-4147-A177-3AD203B41FA5}">
                      <a16:colId xmlns:a16="http://schemas.microsoft.com/office/drawing/2014/main" val="2660631934"/>
                    </a:ext>
                  </a:extLst>
                </a:gridCol>
                <a:gridCol w="1956117">
                  <a:extLst>
                    <a:ext uri="{9D8B030D-6E8A-4147-A177-3AD203B41FA5}">
                      <a16:colId xmlns:a16="http://schemas.microsoft.com/office/drawing/2014/main" val="3909717689"/>
                    </a:ext>
                  </a:extLst>
                </a:gridCol>
                <a:gridCol w="1956117">
                  <a:extLst>
                    <a:ext uri="{9D8B030D-6E8A-4147-A177-3AD203B41FA5}">
                      <a16:colId xmlns:a16="http://schemas.microsoft.com/office/drawing/2014/main" val="1603189107"/>
                    </a:ext>
                  </a:extLst>
                </a:gridCol>
                <a:gridCol w="1956117">
                  <a:extLst>
                    <a:ext uri="{9D8B030D-6E8A-4147-A177-3AD203B41FA5}">
                      <a16:colId xmlns:a16="http://schemas.microsoft.com/office/drawing/2014/main" val="2755691855"/>
                    </a:ext>
                  </a:extLst>
                </a:gridCol>
              </a:tblGrid>
              <a:tr h="370840">
                <a:tc>
                  <a:txBody>
                    <a:bodyPr/>
                    <a:lstStyle/>
                    <a:p>
                      <a:pPr algn="ctr"/>
                      <a:endParaRPr lang="en-US" b="1" dirty="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B2B</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Supply chain</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ROI</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E-commerce</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370840">
                <a:tc>
                  <a:txBody>
                    <a:bodyPr/>
                    <a:lstStyle/>
                    <a:p>
                      <a:pPr algn="ctr"/>
                      <a:r>
                        <a:rPr lang="en-US" sz="1400" dirty="0">
                          <a:solidFill>
                            <a:schemeClr val="tx2">
                              <a:lumMod val="75000"/>
                            </a:schemeClr>
                          </a:solidFill>
                          <a:latin typeface="Tenorite" pitchFamily="2" charset="0"/>
                        </a:rPr>
                        <a:t>Q1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5.0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0208656"/>
                  </a:ext>
                </a:extLst>
              </a:tr>
              <a:tr h="370840">
                <a:tc>
                  <a:txBody>
                    <a:bodyPr/>
                    <a:lstStyle/>
                    <a:p>
                      <a:pPr algn="ctr"/>
                      <a:r>
                        <a:rPr lang="en-US" sz="1400" dirty="0">
                          <a:solidFill>
                            <a:schemeClr val="tx2">
                              <a:lumMod val="75000"/>
                            </a:schemeClr>
                          </a:solidFill>
                          <a:latin typeface="Tenorite" pitchFamily="2" charset="0"/>
                        </a:rPr>
                        <a:t>Q2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3.2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5.1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3.0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243071"/>
                  </a:ext>
                </a:extLst>
              </a:tr>
              <a:tr h="370840">
                <a:tc>
                  <a:txBody>
                    <a:bodyPr/>
                    <a:lstStyle/>
                    <a:p>
                      <a:pPr algn="ctr"/>
                      <a:r>
                        <a:rPr lang="en-US" sz="1400" dirty="0">
                          <a:solidFill>
                            <a:schemeClr val="tx2">
                              <a:lumMod val="75000"/>
                            </a:schemeClr>
                          </a:solidFill>
                          <a:latin typeface="Tenorite" pitchFamily="2" charset="0"/>
                        </a:rPr>
                        <a:t>Q3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2.8</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808797"/>
                  </a:ext>
                </a:extLst>
              </a:tr>
              <a:tr h="370840">
                <a:tc>
                  <a:txBody>
                    <a:bodyPr/>
                    <a:lstStyle/>
                    <a:p>
                      <a:pPr algn="ctr"/>
                      <a:r>
                        <a:rPr lang="en-US" sz="1400" dirty="0">
                          <a:solidFill>
                            <a:schemeClr val="tx2">
                              <a:lumMod val="75000"/>
                            </a:schemeClr>
                          </a:solidFill>
                          <a:latin typeface="Tenorite" pitchFamily="2" charset="0"/>
                        </a:rPr>
                        <a:t>Q4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7.0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950325"/>
                  </a:ext>
                </a:extLst>
              </a:tr>
            </a:tbl>
          </a:graphicData>
        </a:graphic>
      </p:graphicFrame>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4212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4400" dirty="0"/>
              <a:t>Business opportunities are like buses. There's always another one coming.</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dirty="0"/>
              <a:t>Richard Branson</a:t>
            </a:r>
          </a:p>
          <a:p>
            <a:endParaRPr lang="en-US" dirty="0"/>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639983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r>
              <a:rPr lang="en-US" dirty="0"/>
              <a:t>Meet our team</a:t>
            </a:r>
          </a:p>
        </p:txBody>
      </p:sp>
      <p:pic>
        <p:nvPicPr>
          <p:cNvPr id="42" name="Picture Placeholder 15" descr="Team member headshot">
            <a:extLst>
              <a:ext uri="{FF2B5EF4-FFF2-40B4-BE49-F238E27FC236}">
                <a16:creationId xmlns:a16="http://schemas.microsoft.com/office/drawing/2014/main" id="{8BDB1906-FF07-4447-9C68-585F54C5EED2}"/>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227758"/>
            <a:ext cx="1200374" cy="1201242"/>
          </a:xfrm>
        </p:spPr>
      </p:pic>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426400"/>
            <a:ext cx="2281237" cy="347662"/>
          </a:xfrm>
        </p:spPr>
        <p:txBody>
          <a:bodyPr/>
          <a:lstStyle/>
          <a:p>
            <a:r>
              <a:rPr lang="en-US" dirty="0"/>
              <a:t>Takuma Hayashi</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50" y="2811646"/>
            <a:ext cx="2281237" cy="347662"/>
          </a:xfrm>
        </p:spPr>
        <p:txBody>
          <a:bodyPr/>
          <a:lstStyle/>
          <a:p>
            <a:r>
              <a:rPr lang="en-US" dirty="0"/>
              <a:t>President</a:t>
            </a:r>
          </a:p>
        </p:txBody>
      </p:sp>
      <p:pic>
        <p:nvPicPr>
          <p:cNvPr id="43" name="Picture Placeholder 17" descr="Team member headshot">
            <a:extLst>
              <a:ext uri="{FF2B5EF4-FFF2-40B4-BE49-F238E27FC236}">
                <a16:creationId xmlns:a16="http://schemas.microsoft.com/office/drawing/2014/main" id="{A82F6AEE-FCBF-0245-BB71-E76973B3A97D}"/>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5495813" y="2227758"/>
            <a:ext cx="1200374" cy="1201242"/>
          </a:xfrm>
        </p:spPr>
      </p:pic>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870817" y="2422565"/>
            <a:ext cx="2281237" cy="347662"/>
          </a:xfrm>
        </p:spPr>
        <p:txBody>
          <a:bodyPr/>
          <a:lstStyle/>
          <a:p>
            <a:r>
              <a:rPr lang="en-US" dirty="0"/>
              <a:t>Mirjam Nilsson</a:t>
            </a:r>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6870816" y="2807811"/>
            <a:ext cx="2281237" cy="347662"/>
          </a:xfrm>
        </p:spPr>
        <p:txBody>
          <a:bodyPr/>
          <a:lstStyle/>
          <a:p>
            <a:r>
              <a:rPr lang="en-US" dirty="0"/>
              <a:t>Chief Executive Officer</a:t>
            </a:r>
          </a:p>
        </p:txBody>
      </p:sp>
      <p:pic>
        <p:nvPicPr>
          <p:cNvPr id="44" name="Picture Placeholder 19" descr="Team member headshot">
            <a:extLst>
              <a:ext uri="{FF2B5EF4-FFF2-40B4-BE49-F238E27FC236}">
                <a16:creationId xmlns:a16="http://schemas.microsoft.com/office/drawing/2014/main" id="{C99B7845-619A-9F40-A5C3-4C122626044D}"/>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a:xfrm>
            <a:off x="750429" y="4254273"/>
            <a:ext cx="1200374" cy="1201242"/>
          </a:xfrm>
        </p:spPr>
      </p:pic>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2123351" y="4498793"/>
            <a:ext cx="2281237" cy="347662"/>
          </a:xfrm>
        </p:spPr>
        <p:txBody>
          <a:bodyPr/>
          <a:lstStyle/>
          <a:p>
            <a:r>
              <a:rPr lang="en-US" dirty="0"/>
              <a:t>Flora Berggren</a:t>
            </a:r>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2123350" y="4884039"/>
            <a:ext cx="2281237" cy="347662"/>
          </a:xfrm>
        </p:spPr>
        <p:txBody>
          <a:bodyPr/>
          <a:lstStyle/>
          <a:p>
            <a:r>
              <a:rPr lang="en-US" dirty="0"/>
              <a:t>Chief Operation Officer</a:t>
            </a:r>
          </a:p>
        </p:txBody>
      </p:sp>
      <p:pic>
        <p:nvPicPr>
          <p:cNvPr id="45" name="Picture Placeholder 21" descr="Team member headshot">
            <a:extLst>
              <a:ext uri="{FF2B5EF4-FFF2-40B4-BE49-F238E27FC236}">
                <a16:creationId xmlns:a16="http://schemas.microsoft.com/office/drawing/2014/main" id="{647F7FB2-8714-6449-A700-2E1B81F9DFB7}"/>
              </a:ext>
            </a:extLst>
          </p:cNvPr>
          <p:cNvPicPr>
            <a:picLocks noGrp="1" noChangeAspect="1"/>
          </p:cNvPicPr>
          <p:nvPr>
            <p:ph type="pic" sz="quarter" idx="16"/>
          </p:nvPr>
        </p:nvPicPr>
        <p:blipFill rotWithShape="1">
          <a:blip r:embed="rId5">
            <a:extLst>
              <a:ext uri="{28A0092B-C50C-407E-A947-70E740481C1C}">
                <a14:useLocalDpi xmlns:a14="http://schemas.microsoft.com/office/drawing/2010/main" val="0"/>
              </a:ext>
            </a:extLst>
          </a:blip>
          <a:srcRect/>
          <a:stretch/>
        </p:blipFill>
        <p:spPr>
          <a:xfrm>
            <a:off x="5495813" y="4254273"/>
            <a:ext cx="1200374" cy="1201242"/>
          </a:xfrm>
        </p:spPr>
      </p:pic>
      <p:sp>
        <p:nvSpPr>
          <p:cNvPr id="40" name="Text Placeholder 39">
            <a:extLst>
              <a:ext uri="{FF2B5EF4-FFF2-40B4-BE49-F238E27FC236}">
                <a16:creationId xmlns:a16="http://schemas.microsoft.com/office/drawing/2014/main" id="{9DC429C0-1DEB-1F4F-AE66-C503B31B7B48}"/>
              </a:ext>
            </a:extLst>
          </p:cNvPr>
          <p:cNvSpPr>
            <a:spLocks noGrp="1"/>
          </p:cNvSpPr>
          <p:nvPr>
            <p:ph type="body" sz="quarter" idx="23"/>
          </p:nvPr>
        </p:nvSpPr>
        <p:spPr>
          <a:xfrm>
            <a:off x="6870817" y="4498793"/>
            <a:ext cx="2281237" cy="347662"/>
          </a:xfrm>
        </p:spPr>
        <p:txBody>
          <a:bodyPr/>
          <a:lstStyle/>
          <a:p>
            <a:r>
              <a:rPr lang="en-US" dirty="0"/>
              <a:t>Rajesh Santoshi</a:t>
            </a:r>
          </a:p>
        </p:txBody>
      </p:sp>
      <p:sp>
        <p:nvSpPr>
          <p:cNvPr id="41" name="Text Placeholder 40">
            <a:extLst>
              <a:ext uri="{FF2B5EF4-FFF2-40B4-BE49-F238E27FC236}">
                <a16:creationId xmlns:a16="http://schemas.microsoft.com/office/drawing/2014/main" id="{31C0CCD4-2502-A14F-B520-7B57524EDF8E}"/>
              </a:ext>
            </a:extLst>
          </p:cNvPr>
          <p:cNvSpPr>
            <a:spLocks noGrp="1"/>
          </p:cNvSpPr>
          <p:nvPr>
            <p:ph type="body" sz="quarter" idx="24"/>
          </p:nvPr>
        </p:nvSpPr>
        <p:spPr>
          <a:xfrm>
            <a:off x="6870816" y="4884039"/>
            <a:ext cx="2281237" cy="347662"/>
          </a:xfrm>
        </p:spPr>
        <p:txBody>
          <a:bodyPr/>
          <a:lstStyle/>
          <a:p>
            <a:r>
              <a:rPr lang="en-US" dirty="0"/>
              <a:t>VP Marketing</a:t>
            </a:r>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333569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10678142" cy="1325563"/>
          </a:xfrm>
        </p:spPr>
        <p:txBody>
          <a:bodyPr/>
          <a:lstStyle/>
          <a:p>
            <a:r>
              <a:rPr lang="en-US" dirty="0"/>
              <a:t>The full team</a:t>
            </a:r>
          </a:p>
        </p:txBody>
      </p:sp>
      <p:pic>
        <p:nvPicPr>
          <p:cNvPr id="61" name="Picture Placeholder 21" descr="Team member headshot">
            <a:extLst>
              <a:ext uri="{FF2B5EF4-FFF2-40B4-BE49-F238E27FC236}">
                <a16:creationId xmlns:a16="http://schemas.microsoft.com/office/drawing/2014/main" id="{E64AEA23-99EE-8546-A59A-590923ADA6CA}"/>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068734"/>
            <a:ext cx="904987" cy="905641"/>
          </a:xfrm>
        </p:spPr>
      </p:pic>
      <p:sp>
        <p:nvSpPr>
          <p:cNvPr id="7" name="Text Placeholder 6">
            <a:extLst>
              <a:ext uri="{FF2B5EF4-FFF2-40B4-BE49-F238E27FC236}">
                <a16:creationId xmlns:a16="http://schemas.microsoft.com/office/drawing/2014/main" id="{ACC180CB-0C9D-0441-A2D3-F4EDC5DB9741}"/>
              </a:ext>
            </a:extLst>
          </p:cNvPr>
          <p:cNvSpPr>
            <a:spLocks noGrp="1"/>
          </p:cNvSpPr>
          <p:nvPr>
            <p:ph type="body" sz="quarter" idx="17"/>
          </p:nvPr>
        </p:nvSpPr>
        <p:spPr>
          <a:xfrm>
            <a:off x="750430" y="2994545"/>
            <a:ext cx="2281237" cy="347662"/>
          </a:xfrm>
        </p:spPr>
        <p:txBody>
          <a:bodyPr/>
          <a:lstStyle/>
          <a:p>
            <a:r>
              <a:rPr lang="en-US" dirty="0"/>
              <a:t>Takuma Hayashi</a:t>
            </a:r>
          </a:p>
        </p:txBody>
      </p:sp>
      <p:sp>
        <p:nvSpPr>
          <p:cNvPr id="8" name="Text Placeholder 7">
            <a:extLst>
              <a:ext uri="{FF2B5EF4-FFF2-40B4-BE49-F238E27FC236}">
                <a16:creationId xmlns:a16="http://schemas.microsoft.com/office/drawing/2014/main" id="{44627161-B78C-7646-8E85-99BD47FE64E0}"/>
              </a:ext>
            </a:extLst>
          </p:cNvPr>
          <p:cNvSpPr>
            <a:spLocks noGrp="1"/>
          </p:cNvSpPr>
          <p:nvPr>
            <p:ph type="body" sz="quarter" idx="18"/>
          </p:nvPr>
        </p:nvSpPr>
        <p:spPr>
          <a:xfrm>
            <a:off x="750429" y="3379791"/>
            <a:ext cx="2281237" cy="347662"/>
          </a:xfrm>
        </p:spPr>
        <p:txBody>
          <a:bodyPr/>
          <a:lstStyle/>
          <a:p>
            <a:r>
              <a:rPr lang="en-US" dirty="0"/>
              <a:t>President</a:t>
            </a:r>
          </a:p>
        </p:txBody>
      </p:sp>
      <p:pic>
        <p:nvPicPr>
          <p:cNvPr id="62" name="Picture Placeholder 50" descr="Team member headshot">
            <a:extLst>
              <a:ext uri="{FF2B5EF4-FFF2-40B4-BE49-F238E27FC236}">
                <a16:creationId xmlns:a16="http://schemas.microsoft.com/office/drawing/2014/main" id="{C17F05A5-CE13-1545-943B-E3644258662F}"/>
              </a:ext>
            </a:extLst>
          </p:cNvPr>
          <p:cNvPicPr>
            <a:picLocks noGrp="1" noChangeAspect="1"/>
          </p:cNvPicPr>
          <p:nvPr>
            <p:ph type="pic" sz="quarter" idx="28"/>
          </p:nvPr>
        </p:nvPicPr>
        <p:blipFill rotWithShape="1">
          <a:blip r:embed="rId3">
            <a:extLst>
              <a:ext uri="{28A0092B-C50C-407E-A947-70E740481C1C}">
                <a14:useLocalDpi xmlns:a14="http://schemas.microsoft.com/office/drawing/2010/main" val="0"/>
              </a:ext>
            </a:extLst>
          </a:blip>
          <a:srcRect/>
          <a:stretch/>
        </p:blipFill>
        <p:spPr>
          <a:xfrm>
            <a:off x="3549397" y="2068734"/>
            <a:ext cx="904987" cy="905641"/>
          </a:xfrm>
        </p:spPr>
      </p:pic>
      <p:sp>
        <p:nvSpPr>
          <p:cNvPr id="12" name="Text Placeholder 11">
            <a:extLst>
              <a:ext uri="{FF2B5EF4-FFF2-40B4-BE49-F238E27FC236}">
                <a16:creationId xmlns:a16="http://schemas.microsoft.com/office/drawing/2014/main" id="{E88BDBE3-DBB3-9040-95AC-86789B700450}"/>
              </a:ext>
            </a:extLst>
          </p:cNvPr>
          <p:cNvSpPr>
            <a:spLocks noGrp="1"/>
          </p:cNvSpPr>
          <p:nvPr>
            <p:ph type="body" sz="quarter" idx="29"/>
          </p:nvPr>
        </p:nvSpPr>
        <p:spPr>
          <a:xfrm>
            <a:off x="3549398" y="2994545"/>
            <a:ext cx="2281237" cy="347662"/>
          </a:xfrm>
        </p:spPr>
        <p:txBody>
          <a:bodyPr/>
          <a:lstStyle/>
          <a:p>
            <a:r>
              <a:rPr lang="en-US" dirty="0"/>
              <a:t>Mirjam Nilsson</a:t>
            </a:r>
          </a:p>
        </p:txBody>
      </p:sp>
      <p:sp>
        <p:nvSpPr>
          <p:cNvPr id="13" name="Text Placeholder 12">
            <a:extLst>
              <a:ext uri="{FF2B5EF4-FFF2-40B4-BE49-F238E27FC236}">
                <a16:creationId xmlns:a16="http://schemas.microsoft.com/office/drawing/2014/main" id="{D0969AD2-8004-9B40-90B0-0EBD95268B5A}"/>
              </a:ext>
            </a:extLst>
          </p:cNvPr>
          <p:cNvSpPr>
            <a:spLocks noGrp="1"/>
          </p:cNvSpPr>
          <p:nvPr>
            <p:ph type="body" sz="quarter" idx="30"/>
          </p:nvPr>
        </p:nvSpPr>
        <p:spPr>
          <a:xfrm>
            <a:off x="3549397" y="3379791"/>
            <a:ext cx="2281237" cy="347662"/>
          </a:xfrm>
        </p:spPr>
        <p:txBody>
          <a:bodyPr/>
          <a:lstStyle/>
          <a:p>
            <a:r>
              <a:rPr lang="en-US" dirty="0"/>
              <a:t>Chief Executive Officer</a:t>
            </a:r>
          </a:p>
        </p:txBody>
      </p:sp>
      <p:pic>
        <p:nvPicPr>
          <p:cNvPr id="63" name="Picture Placeholder 17" descr="Team member headshot">
            <a:extLst>
              <a:ext uri="{FF2B5EF4-FFF2-40B4-BE49-F238E27FC236}">
                <a16:creationId xmlns:a16="http://schemas.microsoft.com/office/drawing/2014/main" id="{F3C0B2AF-2268-AE4E-BACC-9FF64E86564C}"/>
              </a:ext>
            </a:extLst>
          </p:cNvPr>
          <p:cNvPicPr>
            <a:picLocks noGrp="1" noChangeAspect="1"/>
          </p:cNvPicPr>
          <p:nvPr>
            <p:ph type="pic" sz="quarter" idx="31"/>
          </p:nvPr>
        </p:nvPicPr>
        <p:blipFill rotWithShape="1">
          <a:blip r:embed="rId4">
            <a:extLst>
              <a:ext uri="{28A0092B-C50C-407E-A947-70E740481C1C}">
                <a14:useLocalDpi xmlns:a14="http://schemas.microsoft.com/office/drawing/2010/main" val="0"/>
              </a:ext>
            </a:extLst>
          </a:blip>
          <a:srcRect/>
          <a:stretch/>
        </p:blipFill>
        <p:spPr>
          <a:xfrm>
            <a:off x="6348367" y="2068734"/>
            <a:ext cx="904987" cy="905641"/>
          </a:xfrm>
        </p:spPr>
      </p:pic>
      <p:sp>
        <p:nvSpPr>
          <p:cNvPr id="15" name="Text Placeholder 14">
            <a:extLst>
              <a:ext uri="{FF2B5EF4-FFF2-40B4-BE49-F238E27FC236}">
                <a16:creationId xmlns:a16="http://schemas.microsoft.com/office/drawing/2014/main" id="{02C30DA5-B4D3-C343-8FEC-D62948BDA920}"/>
              </a:ext>
            </a:extLst>
          </p:cNvPr>
          <p:cNvSpPr>
            <a:spLocks noGrp="1"/>
          </p:cNvSpPr>
          <p:nvPr>
            <p:ph type="body" sz="quarter" idx="32"/>
          </p:nvPr>
        </p:nvSpPr>
        <p:spPr>
          <a:xfrm>
            <a:off x="6348368" y="2994545"/>
            <a:ext cx="2281237" cy="347662"/>
          </a:xfrm>
        </p:spPr>
        <p:txBody>
          <a:bodyPr/>
          <a:lstStyle/>
          <a:p>
            <a:r>
              <a:rPr lang="en-US" dirty="0"/>
              <a:t>Flora Berggren</a:t>
            </a:r>
          </a:p>
        </p:txBody>
      </p:sp>
      <p:sp>
        <p:nvSpPr>
          <p:cNvPr id="16" name="Text Placeholder 15">
            <a:extLst>
              <a:ext uri="{FF2B5EF4-FFF2-40B4-BE49-F238E27FC236}">
                <a16:creationId xmlns:a16="http://schemas.microsoft.com/office/drawing/2014/main" id="{CD202676-78EE-3240-950B-84A1520E27EE}"/>
              </a:ext>
            </a:extLst>
          </p:cNvPr>
          <p:cNvSpPr>
            <a:spLocks noGrp="1"/>
          </p:cNvSpPr>
          <p:nvPr>
            <p:ph type="body" sz="quarter" idx="33"/>
          </p:nvPr>
        </p:nvSpPr>
        <p:spPr>
          <a:xfrm>
            <a:off x="6348367" y="3379791"/>
            <a:ext cx="2281237" cy="347662"/>
          </a:xfrm>
        </p:spPr>
        <p:txBody>
          <a:bodyPr/>
          <a:lstStyle/>
          <a:p>
            <a:r>
              <a:rPr lang="en-US" dirty="0"/>
              <a:t>Chief Operations Manager</a:t>
            </a:r>
          </a:p>
        </p:txBody>
      </p:sp>
      <p:pic>
        <p:nvPicPr>
          <p:cNvPr id="64" name="Picture Placeholder 19" descr="Team member headshot">
            <a:extLst>
              <a:ext uri="{FF2B5EF4-FFF2-40B4-BE49-F238E27FC236}">
                <a16:creationId xmlns:a16="http://schemas.microsoft.com/office/drawing/2014/main" id="{F2FCDCCE-6383-4047-9485-41AA1E24E8E2}"/>
              </a:ext>
            </a:extLst>
          </p:cNvPr>
          <p:cNvPicPr>
            <a:picLocks noGrp="1" noChangeAspect="1"/>
          </p:cNvPicPr>
          <p:nvPr>
            <p:ph type="pic" sz="quarter" idx="34"/>
          </p:nvPr>
        </p:nvPicPr>
        <p:blipFill rotWithShape="1">
          <a:blip r:embed="rId5">
            <a:extLst>
              <a:ext uri="{28A0092B-C50C-407E-A947-70E740481C1C}">
                <a14:useLocalDpi xmlns:a14="http://schemas.microsoft.com/office/drawing/2010/main" val="0"/>
              </a:ext>
            </a:extLst>
          </a:blip>
          <a:srcRect/>
          <a:stretch/>
        </p:blipFill>
        <p:spPr>
          <a:xfrm>
            <a:off x="9147335" y="2068734"/>
            <a:ext cx="904987" cy="905641"/>
          </a:xfrm>
        </p:spPr>
      </p:pic>
      <p:sp>
        <p:nvSpPr>
          <p:cNvPr id="18" name="Text Placeholder 17">
            <a:extLst>
              <a:ext uri="{FF2B5EF4-FFF2-40B4-BE49-F238E27FC236}">
                <a16:creationId xmlns:a16="http://schemas.microsoft.com/office/drawing/2014/main" id="{7C503641-A7D5-AD48-A486-CD57C1620326}"/>
              </a:ext>
            </a:extLst>
          </p:cNvPr>
          <p:cNvSpPr>
            <a:spLocks noGrp="1"/>
          </p:cNvSpPr>
          <p:nvPr>
            <p:ph type="body" sz="quarter" idx="35"/>
          </p:nvPr>
        </p:nvSpPr>
        <p:spPr>
          <a:xfrm>
            <a:off x="9147336" y="2994545"/>
            <a:ext cx="2281237" cy="347662"/>
          </a:xfrm>
        </p:spPr>
        <p:txBody>
          <a:bodyPr/>
          <a:lstStyle/>
          <a:p>
            <a:r>
              <a:rPr lang="en-US" dirty="0"/>
              <a:t>Rajesh Santoshi</a:t>
            </a:r>
          </a:p>
        </p:txBody>
      </p:sp>
      <p:sp>
        <p:nvSpPr>
          <p:cNvPr id="19" name="Text Placeholder 18">
            <a:extLst>
              <a:ext uri="{FF2B5EF4-FFF2-40B4-BE49-F238E27FC236}">
                <a16:creationId xmlns:a16="http://schemas.microsoft.com/office/drawing/2014/main" id="{BBEE7C7B-4D43-1342-88B5-B6F833D51AE8}"/>
              </a:ext>
            </a:extLst>
          </p:cNvPr>
          <p:cNvSpPr>
            <a:spLocks noGrp="1"/>
          </p:cNvSpPr>
          <p:nvPr>
            <p:ph type="body" sz="quarter" idx="36"/>
          </p:nvPr>
        </p:nvSpPr>
        <p:spPr>
          <a:xfrm>
            <a:off x="9147335" y="3379791"/>
            <a:ext cx="2281237" cy="347662"/>
          </a:xfrm>
        </p:spPr>
        <p:txBody>
          <a:bodyPr/>
          <a:lstStyle/>
          <a:p>
            <a:r>
              <a:rPr lang="en-US" dirty="0"/>
              <a:t>VP Marketing</a:t>
            </a:r>
          </a:p>
        </p:txBody>
      </p:sp>
      <p:pic>
        <p:nvPicPr>
          <p:cNvPr id="65" name="Picture Placeholder 15" descr="Team member headshot">
            <a:extLst>
              <a:ext uri="{FF2B5EF4-FFF2-40B4-BE49-F238E27FC236}">
                <a16:creationId xmlns:a16="http://schemas.microsoft.com/office/drawing/2014/main" id="{1A89579F-2EA4-E049-9B78-D2237993CDAB}"/>
              </a:ext>
            </a:extLst>
          </p:cNvPr>
          <p:cNvPicPr>
            <a:picLocks noGrp="1" noChangeAspect="1"/>
          </p:cNvPicPr>
          <p:nvPr>
            <p:ph type="pic" sz="quarter" idx="37"/>
          </p:nvPr>
        </p:nvPicPr>
        <p:blipFill rotWithShape="1">
          <a:blip r:embed="rId6">
            <a:extLst>
              <a:ext uri="{28A0092B-C50C-407E-A947-70E740481C1C}">
                <a14:useLocalDpi xmlns:a14="http://schemas.microsoft.com/office/drawing/2010/main" val="0"/>
              </a:ext>
            </a:extLst>
          </a:blip>
          <a:srcRect/>
          <a:stretch/>
        </p:blipFill>
        <p:spPr>
          <a:xfrm>
            <a:off x="750429" y="4118551"/>
            <a:ext cx="904987" cy="905641"/>
          </a:xfrm>
        </p:spPr>
      </p:pic>
      <p:sp>
        <p:nvSpPr>
          <p:cNvPr id="21" name="Text Placeholder 20">
            <a:extLst>
              <a:ext uri="{FF2B5EF4-FFF2-40B4-BE49-F238E27FC236}">
                <a16:creationId xmlns:a16="http://schemas.microsoft.com/office/drawing/2014/main" id="{F8C89E42-8364-1040-9DF6-7305561F98D7}"/>
              </a:ext>
            </a:extLst>
          </p:cNvPr>
          <p:cNvSpPr>
            <a:spLocks noGrp="1"/>
          </p:cNvSpPr>
          <p:nvPr>
            <p:ph type="body" sz="quarter" idx="38"/>
          </p:nvPr>
        </p:nvSpPr>
        <p:spPr>
          <a:xfrm>
            <a:off x="750430" y="5044362"/>
            <a:ext cx="2281237" cy="347662"/>
          </a:xfrm>
        </p:spPr>
        <p:txBody>
          <a:bodyPr/>
          <a:lstStyle/>
          <a:p>
            <a:r>
              <a:rPr lang="en-US" dirty="0"/>
              <a:t>Graham Barnes</a:t>
            </a:r>
          </a:p>
        </p:txBody>
      </p:sp>
      <p:sp>
        <p:nvSpPr>
          <p:cNvPr id="22" name="Text Placeholder 21">
            <a:extLst>
              <a:ext uri="{FF2B5EF4-FFF2-40B4-BE49-F238E27FC236}">
                <a16:creationId xmlns:a16="http://schemas.microsoft.com/office/drawing/2014/main" id="{B05EDAD8-33DD-0B49-9FA0-360E67ED9B6A}"/>
              </a:ext>
            </a:extLst>
          </p:cNvPr>
          <p:cNvSpPr>
            <a:spLocks noGrp="1"/>
          </p:cNvSpPr>
          <p:nvPr>
            <p:ph type="body" sz="quarter" idx="39"/>
          </p:nvPr>
        </p:nvSpPr>
        <p:spPr>
          <a:xfrm>
            <a:off x="750429" y="5429608"/>
            <a:ext cx="2281237" cy="347662"/>
          </a:xfrm>
        </p:spPr>
        <p:txBody>
          <a:bodyPr/>
          <a:lstStyle/>
          <a:p>
            <a:r>
              <a:rPr lang="en-US" dirty="0"/>
              <a:t>VP Product</a:t>
            </a:r>
          </a:p>
        </p:txBody>
      </p:sp>
      <p:pic>
        <p:nvPicPr>
          <p:cNvPr id="66" name="Picture Placeholder 48" descr="Team member headshot">
            <a:extLst>
              <a:ext uri="{FF2B5EF4-FFF2-40B4-BE49-F238E27FC236}">
                <a16:creationId xmlns:a16="http://schemas.microsoft.com/office/drawing/2014/main" id="{4E145096-B7BF-9C4C-97FA-308F61FE406A}"/>
              </a:ext>
            </a:extLst>
          </p:cNvPr>
          <p:cNvPicPr>
            <a:picLocks noGrp="1" noChangeAspect="1"/>
          </p:cNvPicPr>
          <p:nvPr>
            <p:ph type="pic" sz="quarter" idx="40"/>
          </p:nvPr>
        </p:nvPicPr>
        <p:blipFill rotWithShape="1">
          <a:blip r:embed="rId7">
            <a:extLst>
              <a:ext uri="{28A0092B-C50C-407E-A947-70E740481C1C}">
                <a14:useLocalDpi xmlns:a14="http://schemas.microsoft.com/office/drawing/2010/main" val="0"/>
              </a:ext>
            </a:extLst>
          </a:blip>
          <a:srcRect/>
          <a:stretch/>
        </p:blipFill>
        <p:spPr>
          <a:xfrm>
            <a:off x="3549397" y="4118551"/>
            <a:ext cx="904987" cy="905641"/>
          </a:xfrm>
        </p:spPr>
      </p:pic>
      <p:sp>
        <p:nvSpPr>
          <p:cNvPr id="24" name="Text Placeholder 23">
            <a:extLst>
              <a:ext uri="{FF2B5EF4-FFF2-40B4-BE49-F238E27FC236}">
                <a16:creationId xmlns:a16="http://schemas.microsoft.com/office/drawing/2014/main" id="{9B1711A4-C7D5-8D4D-82CD-4FBE8CC7FFE7}"/>
              </a:ext>
            </a:extLst>
          </p:cNvPr>
          <p:cNvSpPr>
            <a:spLocks noGrp="1"/>
          </p:cNvSpPr>
          <p:nvPr>
            <p:ph type="body" sz="quarter" idx="41"/>
          </p:nvPr>
        </p:nvSpPr>
        <p:spPr>
          <a:xfrm>
            <a:off x="3549398" y="5044362"/>
            <a:ext cx="2281237" cy="347662"/>
          </a:xfrm>
        </p:spPr>
        <p:txBody>
          <a:bodyPr/>
          <a:lstStyle/>
          <a:p>
            <a:r>
              <a:rPr lang="en-US" dirty="0"/>
              <a:t>Rowan Murphy</a:t>
            </a:r>
          </a:p>
        </p:txBody>
      </p:sp>
      <p:sp>
        <p:nvSpPr>
          <p:cNvPr id="25" name="Text Placeholder 24">
            <a:extLst>
              <a:ext uri="{FF2B5EF4-FFF2-40B4-BE49-F238E27FC236}">
                <a16:creationId xmlns:a16="http://schemas.microsoft.com/office/drawing/2014/main" id="{1D585144-668F-6141-B4A4-98C6E14ACA71}"/>
              </a:ext>
            </a:extLst>
          </p:cNvPr>
          <p:cNvSpPr>
            <a:spLocks noGrp="1"/>
          </p:cNvSpPr>
          <p:nvPr>
            <p:ph type="body" sz="quarter" idx="42"/>
          </p:nvPr>
        </p:nvSpPr>
        <p:spPr>
          <a:xfrm>
            <a:off x="3549397" y="5429608"/>
            <a:ext cx="2281237" cy="347662"/>
          </a:xfrm>
        </p:spPr>
        <p:txBody>
          <a:bodyPr/>
          <a:lstStyle/>
          <a:p>
            <a:r>
              <a:rPr lang="en-US" dirty="0"/>
              <a:t>SEO Strategist</a:t>
            </a:r>
          </a:p>
        </p:txBody>
      </p:sp>
      <p:pic>
        <p:nvPicPr>
          <p:cNvPr id="67" name="Picture Placeholder 52" descr="Team member headshot">
            <a:extLst>
              <a:ext uri="{FF2B5EF4-FFF2-40B4-BE49-F238E27FC236}">
                <a16:creationId xmlns:a16="http://schemas.microsoft.com/office/drawing/2014/main" id="{25B94F1A-D947-AF4E-BC9D-9B02C4E4EB30}"/>
              </a:ext>
            </a:extLst>
          </p:cNvPr>
          <p:cNvPicPr>
            <a:picLocks noGrp="1" noChangeAspect="1"/>
          </p:cNvPicPr>
          <p:nvPr>
            <p:ph type="pic" sz="quarter" idx="43"/>
          </p:nvPr>
        </p:nvPicPr>
        <p:blipFill rotWithShape="1">
          <a:blip r:embed="rId8">
            <a:extLst>
              <a:ext uri="{28A0092B-C50C-407E-A947-70E740481C1C}">
                <a14:useLocalDpi xmlns:a14="http://schemas.microsoft.com/office/drawing/2010/main" val="0"/>
              </a:ext>
            </a:extLst>
          </a:blip>
          <a:srcRect/>
          <a:stretch/>
        </p:blipFill>
        <p:spPr>
          <a:xfrm>
            <a:off x="6348367" y="4118551"/>
            <a:ext cx="904987" cy="905641"/>
          </a:xfrm>
        </p:spPr>
      </p:pic>
      <p:sp>
        <p:nvSpPr>
          <p:cNvPr id="27" name="Text Placeholder 26">
            <a:extLst>
              <a:ext uri="{FF2B5EF4-FFF2-40B4-BE49-F238E27FC236}">
                <a16:creationId xmlns:a16="http://schemas.microsoft.com/office/drawing/2014/main" id="{C63E461E-3AFB-0843-B481-D906526D48B2}"/>
              </a:ext>
            </a:extLst>
          </p:cNvPr>
          <p:cNvSpPr>
            <a:spLocks noGrp="1"/>
          </p:cNvSpPr>
          <p:nvPr>
            <p:ph type="body" sz="quarter" idx="44"/>
          </p:nvPr>
        </p:nvSpPr>
        <p:spPr>
          <a:xfrm>
            <a:off x="6348368" y="5044362"/>
            <a:ext cx="2281237" cy="347662"/>
          </a:xfrm>
        </p:spPr>
        <p:txBody>
          <a:bodyPr/>
          <a:lstStyle/>
          <a:p>
            <a:r>
              <a:rPr lang="en-US" dirty="0"/>
              <a:t>Elizabeth Moore</a:t>
            </a:r>
          </a:p>
        </p:txBody>
      </p:sp>
      <p:sp>
        <p:nvSpPr>
          <p:cNvPr id="28" name="Text Placeholder 27">
            <a:extLst>
              <a:ext uri="{FF2B5EF4-FFF2-40B4-BE49-F238E27FC236}">
                <a16:creationId xmlns:a16="http://schemas.microsoft.com/office/drawing/2014/main" id="{83F586E4-67FA-B94C-AF67-F2E5E6E54157}"/>
              </a:ext>
            </a:extLst>
          </p:cNvPr>
          <p:cNvSpPr>
            <a:spLocks noGrp="1"/>
          </p:cNvSpPr>
          <p:nvPr>
            <p:ph type="body" sz="quarter" idx="45"/>
          </p:nvPr>
        </p:nvSpPr>
        <p:spPr>
          <a:xfrm>
            <a:off x="6348367" y="5429608"/>
            <a:ext cx="2281237" cy="347662"/>
          </a:xfrm>
        </p:spPr>
        <p:txBody>
          <a:bodyPr/>
          <a:lstStyle/>
          <a:p>
            <a:r>
              <a:rPr lang="en-US" dirty="0"/>
              <a:t>Product Designer</a:t>
            </a:r>
          </a:p>
        </p:txBody>
      </p:sp>
      <p:pic>
        <p:nvPicPr>
          <p:cNvPr id="68" name="Picture Placeholder 54" descr="Team member headshot">
            <a:extLst>
              <a:ext uri="{FF2B5EF4-FFF2-40B4-BE49-F238E27FC236}">
                <a16:creationId xmlns:a16="http://schemas.microsoft.com/office/drawing/2014/main" id="{7E3F00C5-0B4F-FE4F-9561-1EB505B31873}"/>
              </a:ext>
            </a:extLst>
          </p:cNvPr>
          <p:cNvPicPr>
            <a:picLocks noGrp="1" noChangeAspect="1"/>
          </p:cNvPicPr>
          <p:nvPr>
            <p:ph type="pic" sz="quarter" idx="46"/>
          </p:nvPr>
        </p:nvPicPr>
        <p:blipFill rotWithShape="1">
          <a:blip r:embed="rId9">
            <a:extLst>
              <a:ext uri="{28A0092B-C50C-407E-A947-70E740481C1C}">
                <a14:useLocalDpi xmlns:a14="http://schemas.microsoft.com/office/drawing/2010/main" val="0"/>
              </a:ext>
            </a:extLst>
          </a:blip>
          <a:srcRect/>
          <a:stretch/>
        </p:blipFill>
        <p:spPr>
          <a:xfrm>
            <a:off x="9147335" y="4118551"/>
            <a:ext cx="904987" cy="905641"/>
          </a:xfrm>
        </p:spPr>
      </p:pic>
      <p:sp>
        <p:nvSpPr>
          <p:cNvPr id="36" name="Text Placeholder 35">
            <a:extLst>
              <a:ext uri="{FF2B5EF4-FFF2-40B4-BE49-F238E27FC236}">
                <a16:creationId xmlns:a16="http://schemas.microsoft.com/office/drawing/2014/main" id="{875B85E2-950C-CB45-A7F7-DE257EA20BB3}"/>
              </a:ext>
            </a:extLst>
          </p:cNvPr>
          <p:cNvSpPr>
            <a:spLocks noGrp="1"/>
          </p:cNvSpPr>
          <p:nvPr>
            <p:ph type="body" sz="quarter" idx="47"/>
          </p:nvPr>
        </p:nvSpPr>
        <p:spPr>
          <a:xfrm>
            <a:off x="9147336" y="5044362"/>
            <a:ext cx="2281237" cy="347662"/>
          </a:xfrm>
        </p:spPr>
        <p:txBody>
          <a:bodyPr/>
          <a:lstStyle/>
          <a:p>
            <a:r>
              <a:rPr lang="en-US" dirty="0"/>
              <a:t>Robin Kline</a:t>
            </a:r>
          </a:p>
        </p:txBody>
      </p:sp>
      <p:sp>
        <p:nvSpPr>
          <p:cNvPr id="37" name="Text Placeholder 36">
            <a:extLst>
              <a:ext uri="{FF2B5EF4-FFF2-40B4-BE49-F238E27FC236}">
                <a16:creationId xmlns:a16="http://schemas.microsoft.com/office/drawing/2014/main" id="{FC8EFF8B-CC40-9646-AAFC-092814DA02AD}"/>
              </a:ext>
            </a:extLst>
          </p:cNvPr>
          <p:cNvSpPr>
            <a:spLocks noGrp="1"/>
          </p:cNvSpPr>
          <p:nvPr>
            <p:ph type="body" sz="quarter" idx="48"/>
          </p:nvPr>
        </p:nvSpPr>
        <p:spPr>
          <a:xfrm>
            <a:off x="9147335" y="5429608"/>
            <a:ext cx="2281237" cy="347662"/>
          </a:xfrm>
        </p:spPr>
        <p:txBody>
          <a:bodyPr/>
          <a:lstStyle/>
          <a:p>
            <a:r>
              <a:rPr lang="en-US" dirty="0"/>
              <a:t>Content Developer</a:t>
            </a:r>
          </a:p>
        </p:txBody>
      </p:sp>
      <p:sp>
        <p:nvSpPr>
          <p:cNvPr id="4" name="Footer Placeholder 3">
            <a:extLst>
              <a:ext uri="{FF2B5EF4-FFF2-40B4-BE49-F238E27FC236}">
                <a16:creationId xmlns:a16="http://schemas.microsoft.com/office/drawing/2014/main" id="{E9CE3E8F-3700-FE42-BA65-89071D20A786}"/>
              </a:ext>
            </a:extLst>
          </p:cNvPr>
          <p:cNvSpPr>
            <a:spLocks noGrp="1"/>
          </p:cNvSpPr>
          <p:nvPr>
            <p:ph type="ftr" sz="quarter" idx="26"/>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3396266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Plan for product launch </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2447468529"/>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70020926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2.xml><?xml version="1.0" encoding="utf-8"?>
<ds:datastoreItem xmlns:ds="http://schemas.openxmlformats.org/officeDocument/2006/customXml" ds:itemID="{2F1176D5-513E-4E73-98C9-4CEA832F5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TotalTime>0</TotalTime>
  <Words>421</Words>
  <Application>Microsoft Macintosh PowerPoint</Application>
  <PresentationFormat>Widescreen</PresentationFormat>
  <Paragraphs>142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Tenorite</vt:lpstr>
      <vt:lpstr>Office Theme</vt:lpstr>
      <vt:lpstr>Presentation title</vt:lpstr>
      <vt:lpstr>Agenda</vt:lpstr>
      <vt:lpstr>Introduction</vt:lpstr>
      <vt:lpstr>Primary goals</vt:lpstr>
      <vt:lpstr>Areas of growth</vt:lpstr>
      <vt:lpstr>Business opportunities are like buses. There's always another one coming.</vt:lpstr>
      <vt:lpstr>Meet our team</vt:lpstr>
      <vt:lpstr>The full team</vt:lpstr>
      <vt:lpstr>Plan for product launch </vt:lpstr>
      <vt:lpstr>Timeline </vt:lpstr>
      <vt:lpstr>Areas of focus</vt:lpstr>
      <vt:lpstr>How we get there</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2021-09-06T16:30:14Z</dcterms:created>
  <dcterms:modified xsi:type="dcterms:W3CDTF">2023-07-31T13:28:09Z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