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24"/>
  </p:notesMasterIdLst>
  <p:handoutMasterIdLst>
    <p:handoutMasterId r:id="rId25"/>
  </p:handoutMasterIdLst>
  <p:sldIdLst>
    <p:sldId id="256" r:id="rId5"/>
    <p:sldId id="277" r:id="rId6"/>
    <p:sldId id="261" r:id="rId7"/>
    <p:sldId id="262" r:id="rId8"/>
    <p:sldId id="289" r:id="rId9"/>
    <p:sldId id="264" r:id="rId10"/>
    <p:sldId id="258" r:id="rId11"/>
    <p:sldId id="278" r:id="rId12"/>
    <p:sldId id="266" r:id="rId13"/>
    <p:sldId id="292" r:id="rId14"/>
    <p:sldId id="268" r:id="rId15"/>
    <p:sldId id="280" r:id="rId16"/>
    <p:sldId id="270" r:id="rId17"/>
    <p:sldId id="294" r:id="rId18"/>
    <p:sldId id="260" r:id="rId19"/>
    <p:sldId id="282" r:id="rId20"/>
    <p:sldId id="283"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45" autoAdjust="0"/>
    <p:restoredTop sz="94648"/>
  </p:normalViewPr>
  <p:slideViewPr>
    <p:cSldViewPr snapToGrid="0">
      <p:cViewPr varScale="1">
        <p:scale>
          <a:sx n="106" d="100"/>
          <a:sy n="106" d="100"/>
        </p:scale>
        <p:origin x="216" y="40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7/31/23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7/31/23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endParaRPr lang="en-US"/>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dirty="0"/>
              <a:t>Click icon to add SmartArt graphic</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dirty="0"/>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dirty="0"/>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dirty="0"/>
              <a:t>Click icon to add picture</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dt="0"/>
  <p:txStyles>
    <p:titleStyle>
      <a:lvl1pPr algn="l" defTabSz="914400" rtl="0" eaLnBrk="1" latinLnBrk="0" hangingPunct="1">
        <a:lnSpc>
          <a:spcPct val="90000"/>
        </a:lnSpc>
        <a:spcBef>
          <a:spcPct val="0"/>
        </a:spcBef>
        <a:buNone/>
        <a:defRPr sz="32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6.xml"/><Relationship Id="rId5" Type="http://schemas.openxmlformats.org/officeDocument/2006/relationships/image" Target="../media/image30.jpeg"/><Relationship Id="rId4" Type="http://schemas.openxmlformats.org/officeDocument/2006/relationships/image" Target="../media/image29.jpeg"/></Relationships>
</file>

<file path=ppt/slides/_rels/slide17.xml.rels><?xml version="1.0" encoding="UTF-8" standalone="yes"?>
<Relationships xmlns="http://schemas.openxmlformats.org/package/2006/relationships"><Relationship Id="rId8" Type="http://schemas.openxmlformats.org/officeDocument/2006/relationships/image" Target="../media/image37.jpg"/><Relationship Id="rId3" Type="http://schemas.openxmlformats.org/officeDocument/2006/relationships/image" Target="../media/image32.jpg"/><Relationship Id="rId7" Type="http://schemas.openxmlformats.org/officeDocument/2006/relationships/image" Target="../media/image36.jpg"/><Relationship Id="rId2" Type="http://schemas.openxmlformats.org/officeDocument/2006/relationships/image" Target="../media/image31.jpg"/><Relationship Id="rId1" Type="http://schemas.openxmlformats.org/officeDocument/2006/relationships/slideLayout" Target="../slideLayouts/slideLayout17.xml"/><Relationship Id="rId6" Type="http://schemas.openxmlformats.org/officeDocument/2006/relationships/image" Target="../media/image35.jpg"/><Relationship Id="rId5" Type="http://schemas.openxmlformats.org/officeDocument/2006/relationships/image" Target="../media/image34.jpg"/><Relationship Id="rId4" Type="http://schemas.openxmlformats.org/officeDocument/2006/relationships/image" Target="../media/image33.jpg"/><Relationship Id="rId9" Type="http://schemas.openxmlformats.org/officeDocument/2006/relationships/image" Target="../media/image3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Pitch deck</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Mirjam Nilsson</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ZA" noProof="1"/>
              <a:t>Company A</a:t>
            </a:r>
            <a:br>
              <a:rPr lang="en-ZA" noProof="1"/>
            </a:br>
            <a:r>
              <a:rPr lang="en-ZA" noProof="1"/>
              <a:t>Product is more expensive</a:t>
            </a:r>
          </a:p>
          <a:p>
            <a:r>
              <a:rPr lang="en-ZA" noProof="1"/>
              <a:t>Companies B &amp; C </a:t>
            </a:r>
            <a:br>
              <a:rPr lang="en-ZA" noProof="1"/>
            </a:br>
            <a:r>
              <a:rPr lang="en-ZA" noProof="1"/>
              <a:t>Product is expensive and inconvenient to use</a:t>
            </a:r>
          </a:p>
          <a:p>
            <a:r>
              <a:rPr lang="en-ZA" noProof="1"/>
              <a:t>Companies D &amp; E</a:t>
            </a:r>
            <a:br>
              <a:rPr lang="en-ZA" noProof="1"/>
            </a:br>
            <a:r>
              <a:rPr lang="en-ZA" noProof="1"/>
              <a:t>Product is affordable, but inconvenient to use</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ZA"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ZA"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ZA"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ZA"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12</a:t>
            </a:fld>
            <a:endParaRPr lang="en-ZA"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accent1">
                <a:lumMod val="75000"/>
              </a:schemeClr>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ZA"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DRAFT BLUEPRINTS</a:t>
            </a:r>
            <a:endParaRPr lang="en-ZA"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GATHER FEEDBACK</a:t>
            </a:r>
            <a:endParaRPr lang="en-ZA"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DELIVER TO CLIENT</a:t>
            </a:r>
            <a:endParaRPr lang="en-ZA"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endParaRPr lang="en-US" dirty="0"/>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ZA"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RUN FOCUS GROUPS</a:t>
            </a:r>
            <a:endParaRPr lang="en-ZA"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TEST DESIGN</a:t>
            </a:r>
            <a:endParaRPr lang="en-ZA"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DESIGN</a:t>
            </a:r>
            <a:endParaRPr lang="en-ZA"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14</a:t>
            </a:fld>
            <a:endParaRPr lang="en-ZA" dirty="0"/>
          </a:p>
        </p:txBody>
      </p:sp>
    </p:spTree>
    <p:extLst>
      <p:ext uri="{BB962C8B-B14F-4D97-AF65-F5344CB8AC3E}">
        <p14:creationId xmlns:p14="http://schemas.microsoft.com/office/powerpoint/2010/main" val="3084972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graphicFrame>
        <p:nvGraphicFramePr>
          <p:cNvPr id="17" name="Table 9">
            <a:extLst>
              <a:ext uri="{FF2B5EF4-FFF2-40B4-BE49-F238E27FC236}">
                <a16:creationId xmlns:a16="http://schemas.microsoft.com/office/drawing/2014/main" id="{D6E90A56-AF21-45DC-A08C-27875260C7CB}"/>
              </a:ext>
            </a:extLst>
          </p:cNvPr>
          <p:cNvGraphicFramePr>
            <a:graphicFrameLocks noGrp="1"/>
          </p:cNvGraphicFramePr>
          <p:nvPr>
            <p:ph type="dgm" sz="quarter" idx="15"/>
            <p:extLst>
              <p:ext uri="{D42A27DB-BD31-4B8C-83A1-F6EECF244321}">
                <p14:modId xmlns:p14="http://schemas.microsoft.com/office/powerpoint/2010/main" val="3840987170"/>
              </p:ext>
            </p:extLst>
          </p:nvPr>
        </p:nvGraphicFramePr>
        <p:xfrm>
          <a:off x="838200" y="2136775"/>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1</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2</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3</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l" fontAlgn="b"/>
                      <a:endParaRPr lang="en-US" sz="1200" b="0"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pic>
        <p:nvPicPr>
          <p:cNvPr id="26" name="Picture Placeholder 25" descr="Team member headshot">
            <a:extLst>
              <a:ext uri="{FF2B5EF4-FFF2-40B4-BE49-F238E27FC236}">
                <a16:creationId xmlns:a16="http://schemas.microsoft.com/office/drawing/2014/main" id="{E287A61C-B7FB-4B69-97E7-7B7AFC8A5D33}"/>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487181" y="2886074"/>
            <a:ext cx="1845511" cy="1845511"/>
          </a:xfrm>
        </p:spPr>
      </p:pic>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3836914" y="2886074"/>
            <a:ext cx="1845511" cy="1845511"/>
          </a:xfrm>
        </p:spPr>
      </p:pic>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327578" y="2886074"/>
            <a:ext cx="1845511" cy="1845511"/>
          </a:xfrm>
        </p:spPr>
      </p:pic>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8747458"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43248" y="5084524"/>
            <a:ext cx="2123743" cy="343061"/>
          </a:xfrm>
        </p:spPr>
        <p:txBody>
          <a:bodyPr/>
          <a:lstStyle/>
          <a:p>
            <a:r>
              <a:rPr lang="en-US" dirty="0"/>
              <a:t>TAKUMA HAYASHI​</a:t>
            </a: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692980" y="5099206"/>
            <a:ext cx="2135755" cy="343061"/>
          </a:xfrm>
        </p:spPr>
        <p:txBody>
          <a:bodyPr/>
          <a:lstStyle/>
          <a:p>
            <a:r>
              <a:rPr lang="en-US" dirty="0"/>
              <a:t>MIRJAM NILSSON​</a:t>
            </a:r>
          </a:p>
        </p:txBody>
      </p:sp>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83644" y="5099206"/>
            <a:ext cx="2123743" cy="343061"/>
          </a:xfrm>
        </p:spPr>
        <p:txBody>
          <a:bodyPr/>
          <a:lstStyle/>
          <a:p>
            <a:r>
              <a:rPr lang="en-US" dirty="0"/>
              <a:t>FLORA BERGGREN​</a:t>
            </a:r>
          </a:p>
        </p:txBody>
      </p:sp>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03525" y="5084524"/>
            <a:ext cx="2123742" cy="343061"/>
          </a:xfrm>
        </p:spPr>
        <p:txBody>
          <a:bodyPr/>
          <a:lstStyle/>
          <a:p>
            <a:r>
              <a:rPr lang="en-US" dirty="0"/>
              <a:t>RAJESH SANTOSHI​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Executive Officer</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Operations Officer</a:t>
            </a:r>
          </a:p>
          <a:p>
            <a:endParaRPr lang="en-US" dirty="0"/>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pic>
        <p:nvPicPr>
          <p:cNvPr id="38" name="Picture Placeholder 37" descr="Team member headshot">
            <a:extLst>
              <a:ext uri="{FF2B5EF4-FFF2-40B4-BE49-F238E27FC236}">
                <a16:creationId xmlns:a16="http://schemas.microsoft.com/office/drawing/2014/main" id="{6E64DC71-C9CE-47FF-A3B6-597A9B09EC98}"/>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pic>
        <p:nvPicPr>
          <p:cNvPr id="42" name="Picture Placeholder 41" descr="Team member headshot">
            <a:extLst>
              <a:ext uri="{FF2B5EF4-FFF2-40B4-BE49-F238E27FC236}">
                <a16:creationId xmlns:a16="http://schemas.microsoft.com/office/drawing/2014/main" id="{03BE9C30-CAE7-4AE5-8722-B20E200AC048}"/>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pic>
        <p:nvPicPr>
          <p:cNvPr id="46" name="Picture Placeholder 45" descr="Team member headshot">
            <a:extLst>
              <a:ext uri="{FF2B5EF4-FFF2-40B4-BE49-F238E27FC236}">
                <a16:creationId xmlns:a16="http://schemas.microsoft.com/office/drawing/2014/main" id="{F8B9EE09-9F4E-47F5-82E5-A135C37A6E26}"/>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pic>
        <p:nvPicPr>
          <p:cNvPr id="54" name="Picture Placeholder 53" descr="Team member headshot">
            <a:extLst>
              <a:ext uri="{FF2B5EF4-FFF2-40B4-BE49-F238E27FC236}">
                <a16:creationId xmlns:a16="http://schemas.microsoft.com/office/drawing/2014/main" id="{B789A13E-52C8-4E94-89B2-D51A0739F00A}"/>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pic>
        <p:nvPicPr>
          <p:cNvPr id="58" name="Picture Placeholder 57" descr="Team member headshot">
            <a:extLst>
              <a:ext uri="{FF2B5EF4-FFF2-40B4-BE49-F238E27FC236}">
                <a16:creationId xmlns:a16="http://schemas.microsoft.com/office/drawing/2014/main" id="{67F12A1B-1645-4C97-AE80-CC96C4998E2E}"/>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pic>
        <p:nvPicPr>
          <p:cNvPr id="66" name="Picture Placeholder 65" descr="Team member headshot">
            <a:extLst>
              <a:ext uri="{FF2B5EF4-FFF2-40B4-BE49-F238E27FC236}">
                <a16:creationId xmlns:a16="http://schemas.microsoft.com/office/drawing/2014/main" id="{448282B4-E477-4ECE-BC09-7EA9451D9AEE}"/>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pic>
        <p:nvPicPr>
          <p:cNvPr id="78" name="Picture Placeholder 77" descr="Team member headshot">
            <a:extLst>
              <a:ext uri="{FF2B5EF4-FFF2-40B4-BE49-F238E27FC236}">
                <a16:creationId xmlns:a16="http://schemas.microsoft.com/office/drawing/2014/main" id="{15824874-C00E-4835-97F0-43C416DDCACC}"/>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pic>
        <p:nvPicPr>
          <p:cNvPr id="83" name="Picture Placeholder 82" descr="Team member headshot">
            <a:extLst>
              <a:ext uri="{FF2B5EF4-FFF2-40B4-BE49-F238E27FC236}">
                <a16:creationId xmlns:a16="http://schemas.microsoft.com/office/drawing/2014/main" id="{96405252-7726-442E-9D15-755840A5AF27}"/>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MARKET GAP</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FINANCIALS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Few, if any, products on the market help customers like we do</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66% of US consumers spend money on multiple products that only partially resolves their issue</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Millennials account for about a quarter of the $48 billion spent on other products in 2018</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Loss of productivity costing consumers thousands of dollars </a:t>
            </a:r>
          </a:p>
          <a:p>
            <a:endParaRPr lang="en-US" dirty="0"/>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Our product makes consumer lives easier, and no other product on the market offers the same features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Our target audience is Gen Z (18-25 years old)</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Reduce expenses for replacement products </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EASY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Simple design that gives customers the targeted information they need</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PRODUCT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UNIQUE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Only product specifically dedicated to this niche market</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FIRST TO MARKET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First beautifully designed product that's both stylish and functional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TESTED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Conducted testing with college students in the area</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AUTHENTIC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Designed with the help and input of experts in the field </a:t>
            </a:r>
            <a:endParaRPr lang="en-US" dirty="0"/>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dirty="0"/>
              <a:t>BUSINESS MODEL</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Minimalist and easy to use </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8</a:t>
            </a:fld>
            <a:endParaRPr lang="en-ZA" dirty="0"/>
          </a:p>
        </p:txBody>
      </p:sp>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ZA" noProof="1"/>
              <a:t>Selectively inclusive market</a:t>
            </a:r>
          </a:p>
          <a:p>
            <a:r>
              <a:rPr lang="en-ZA" noProof="1"/>
              <a:t>Serviceable available market</a:t>
            </a:r>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Few competitors</a:t>
            </a:r>
          </a:p>
          <a:p>
            <a:r>
              <a:rPr lang="en-ZA" noProof="1"/>
              <a:t>Specifically targeted market</a:t>
            </a:r>
          </a:p>
          <a:p>
            <a:r>
              <a:rPr lang="en-ZA" noProof="1"/>
              <a:t>Serviceable obtainable market</a:t>
            </a:r>
            <a:endParaRPr lang="en-ZA" dirty="0"/>
          </a:p>
          <a:p>
            <a:endParaRPr lang="en-US" dirty="0"/>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121178069"/>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noline" id="{080CB5C6-FA0A-40B0-8C1A-A4BA88D91EE0}" vid="{DC98E595-77B2-413A-A4EA-B47400BD13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5DC67E-4FAC-4989-A1C6-9CCFAE7240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14FED0-9A95-4A83-8CAA-A3BB5938F80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C4BA2C8-4C3C-4809-AD4F-FED9B4D74B8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Colorful Certificate</Template>
  <TotalTime>0</TotalTime>
  <Words>737</Words>
  <Application>Microsoft Macintosh PowerPoint</Application>
  <PresentationFormat>Widescreen</PresentationFormat>
  <Paragraphs>243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Tenorite</vt:lpstr>
      <vt:lpstr>Monoline</vt:lpstr>
      <vt:lpstr>Pitch deck</vt:lpstr>
      <vt:lpstr>ABOUT US</vt:lpstr>
      <vt:lpstr>PROBLEM</vt:lpstr>
      <vt:lpstr>SOLUTION</vt:lpstr>
      <vt:lpstr>PRODUCT OVERVIEW</vt:lpstr>
      <vt:lpstr>PRODUCT BENEFITS</vt:lpstr>
      <vt:lpstr>COMPANY OVERVIEW</vt:lpstr>
      <vt:lpstr>BUSINESS MODEL</vt:lpstr>
      <vt:lpstr>MARKET OVERVIEW</vt:lpstr>
      <vt:lpstr>Market comparison</vt:lpstr>
      <vt:lpstr>OUR COMPETITION</vt:lpstr>
      <vt:lpstr>Our competition  </vt:lpstr>
      <vt:lpstr>Growth strategy</vt:lpstr>
      <vt:lpstr>TWO-YEAR ACTION PLAN</vt:lpstr>
      <vt:lpstr>FINANCIALS</vt:lpstr>
      <vt:lpstr>MEET THE TEAM</vt:lpstr>
      <vt:lpstr>MEET THE TEAM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2021-06-15T17:20:32Z</dcterms:created>
  <dcterms:modified xsi:type="dcterms:W3CDTF">2023-07-31T13:27:49Z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