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A90A217-CD1E-43EA-983D-55F79F4E590A}" type="datetimeFigureOut">
              <a:rPr lang="en-IN" smtClean="0"/>
              <a:t>08-11-2023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18089008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A90A217-CD1E-43EA-983D-55F79F4E590A}"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334714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90A217-CD1E-43EA-983D-55F79F4E590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2850355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90A217-CD1E-43EA-983D-55F79F4E590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2049541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90A217-CD1E-43EA-983D-55F79F4E590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2613362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90A217-CD1E-43EA-983D-55F79F4E590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2691335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90A217-CD1E-43EA-983D-55F79F4E590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328070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0A217-CD1E-43EA-983D-55F79F4E590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4DD64-8F24-41D1-8C6D-FAC87D3CC41F}"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06548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0A217-CD1E-43EA-983D-55F79F4E590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18389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90A217-CD1E-43EA-983D-55F79F4E590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276429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90A217-CD1E-43EA-983D-55F79F4E590A}"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429190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90A217-CD1E-43EA-983D-55F79F4E590A}"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103383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90A217-CD1E-43EA-983D-55F79F4E590A}"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195392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0A217-CD1E-43EA-983D-55F79F4E590A}"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247199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A90A217-CD1E-43EA-983D-55F79F4E590A}" type="datetimeFigureOut">
              <a:rPr lang="en-IN" smtClean="0"/>
              <a:t>08-11-2023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288480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A90A217-CD1E-43EA-983D-55F79F4E590A}"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108669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A90A217-CD1E-43EA-983D-55F79F4E590A}"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4DD64-8F24-41D1-8C6D-FAC87D3CC41F}" type="slidenum">
              <a:rPr lang="en-IN" smtClean="0"/>
              <a:t>‹#›</a:t>
            </a:fld>
            <a:endParaRPr lang="en-IN"/>
          </a:p>
        </p:txBody>
      </p:sp>
    </p:spTree>
    <p:extLst>
      <p:ext uri="{BB962C8B-B14F-4D97-AF65-F5344CB8AC3E}">
        <p14:creationId xmlns:p14="http://schemas.microsoft.com/office/powerpoint/2010/main" val="382148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90A217-CD1E-43EA-983D-55F79F4E590A}" type="datetimeFigureOut">
              <a:rPr lang="en-IN" smtClean="0"/>
              <a:t>08-11-2023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4DD64-8F24-41D1-8C6D-FAC87D3CC41F}" type="slidenum">
              <a:rPr lang="en-IN" smtClean="0"/>
              <a:t>‹#›</a:t>
            </a:fld>
            <a:endParaRPr lang="en-IN"/>
          </a:p>
        </p:txBody>
      </p:sp>
    </p:spTree>
    <p:extLst>
      <p:ext uri="{BB962C8B-B14F-4D97-AF65-F5344CB8AC3E}">
        <p14:creationId xmlns:p14="http://schemas.microsoft.com/office/powerpoint/2010/main" val="17099310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7FDA-BD05-DB8D-CCB0-4184CD38EAFF}"/>
              </a:ext>
            </a:extLst>
          </p:cNvPr>
          <p:cNvSpPr>
            <a:spLocks noGrp="1"/>
          </p:cNvSpPr>
          <p:nvPr>
            <p:ph type="ctrTitle"/>
          </p:nvPr>
        </p:nvSpPr>
        <p:spPr/>
        <p:txBody>
          <a:bodyPr/>
          <a:lstStyle/>
          <a:p>
            <a:r>
              <a:rPr lang="en-IN" dirty="0"/>
              <a:t>Capstone Project</a:t>
            </a:r>
          </a:p>
        </p:txBody>
      </p:sp>
      <p:sp>
        <p:nvSpPr>
          <p:cNvPr id="3" name="Subtitle 2">
            <a:extLst>
              <a:ext uri="{FF2B5EF4-FFF2-40B4-BE49-F238E27FC236}">
                <a16:creationId xmlns:a16="http://schemas.microsoft.com/office/drawing/2014/main" id="{01179D5B-D1BC-9A82-D61D-50D5039C0B68}"/>
              </a:ext>
            </a:extLst>
          </p:cNvPr>
          <p:cNvSpPr>
            <a:spLocks noGrp="1"/>
          </p:cNvSpPr>
          <p:nvPr>
            <p:ph type="subTitle" idx="1"/>
          </p:nvPr>
        </p:nvSpPr>
        <p:spPr/>
        <p:txBody>
          <a:bodyPr/>
          <a:lstStyle/>
          <a:p>
            <a:r>
              <a:rPr lang="en-IN" sz="2400" b="1" i="0" dirty="0">
                <a:solidFill>
                  <a:schemeClr val="tx2">
                    <a:lumMod val="90000"/>
                  </a:schemeClr>
                </a:solidFill>
                <a:effectLst/>
                <a:latin typeface="+mj-lt"/>
              </a:rPr>
              <a:t>University Success Analysis</a:t>
            </a:r>
          </a:p>
          <a:p>
            <a:endParaRPr lang="en-IN" dirty="0"/>
          </a:p>
        </p:txBody>
      </p:sp>
    </p:spTree>
    <p:extLst>
      <p:ext uri="{BB962C8B-B14F-4D97-AF65-F5344CB8AC3E}">
        <p14:creationId xmlns:p14="http://schemas.microsoft.com/office/powerpoint/2010/main" val="186901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5EC6-7528-AEBA-F9C1-814CDC2F87B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F050C67-0F68-0BC4-F0AD-BE1BE2B1429A}"/>
              </a:ext>
            </a:extLst>
          </p:cNvPr>
          <p:cNvSpPr>
            <a:spLocks noGrp="1"/>
          </p:cNvSpPr>
          <p:nvPr>
            <p:ph idx="1"/>
          </p:nvPr>
        </p:nvSpPr>
        <p:spPr/>
        <p:txBody>
          <a:bodyPr/>
          <a:lstStyle/>
          <a:p>
            <a:r>
              <a:rPr lang="en-US" b="0" i="0" dirty="0">
                <a:solidFill>
                  <a:schemeClr val="tx2">
                    <a:lumMod val="90000"/>
                  </a:schemeClr>
                </a:solidFill>
                <a:effectLst/>
                <a:latin typeface="+mj-lt"/>
              </a:rPr>
              <a:t>Compare university rankings across different systems, assess the impact of ranking criteria on university positions, and analyze changes in university metrics over time. Utilize SQL and Excel for data aggregation and for EDA. Create a Power BI dashboard to provide a comprehensive view of university rankings.</a:t>
            </a:r>
            <a:endParaRPr lang="en-IN" dirty="0">
              <a:solidFill>
                <a:schemeClr val="tx2">
                  <a:lumMod val="90000"/>
                </a:schemeClr>
              </a:solidFill>
              <a:latin typeface="+mj-lt"/>
            </a:endParaRPr>
          </a:p>
          <a:p>
            <a:endParaRPr lang="en-IN" dirty="0"/>
          </a:p>
        </p:txBody>
      </p:sp>
    </p:spTree>
    <p:extLst>
      <p:ext uri="{BB962C8B-B14F-4D97-AF65-F5344CB8AC3E}">
        <p14:creationId xmlns:p14="http://schemas.microsoft.com/office/powerpoint/2010/main" val="13300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EF27-D69D-381E-7661-3BE53DF48D80}"/>
              </a:ext>
            </a:extLst>
          </p:cNvPr>
          <p:cNvSpPr>
            <a:spLocks noGrp="1"/>
          </p:cNvSpPr>
          <p:nvPr>
            <p:ph type="title"/>
          </p:nvPr>
        </p:nvSpPr>
        <p:spPr>
          <a:xfrm>
            <a:off x="685801" y="238539"/>
            <a:ext cx="10131425" cy="689113"/>
          </a:xfrm>
        </p:spPr>
        <p:txBody>
          <a:bodyPr>
            <a:normAutofit fontScale="90000"/>
          </a:bodyPr>
          <a:lstStyle/>
          <a:p>
            <a:r>
              <a:rPr lang="en-IN" sz="4400" dirty="0"/>
              <a:t>MECE BREAKDOWN</a:t>
            </a:r>
            <a:endParaRPr lang="en-IN" dirty="0"/>
          </a:p>
        </p:txBody>
      </p:sp>
      <p:sp>
        <p:nvSpPr>
          <p:cNvPr id="9" name="Rectangle 8">
            <a:extLst>
              <a:ext uri="{FF2B5EF4-FFF2-40B4-BE49-F238E27FC236}">
                <a16:creationId xmlns:a16="http://schemas.microsoft.com/office/drawing/2014/main" id="{A139F5A4-9F19-40E7-8AE1-284A3D7D8C92}"/>
              </a:ext>
            </a:extLst>
          </p:cNvPr>
          <p:cNvSpPr/>
          <p:nvPr/>
        </p:nvSpPr>
        <p:spPr>
          <a:xfrm>
            <a:off x="685801" y="1038730"/>
            <a:ext cx="10131424" cy="4764061"/>
          </a:xfrm>
          <a:prstGeom prst="rect">
            <a:avLst/>
          </a:prstGeom>
        </p:spPr>
        <p:txBody>
          <a:bodyPr wrap="square">
            <a:spAutoFit/>
          </a:bodyPr>
          <a:lstStyle/>
          <a:p>
            <a:pPr>
              <a:lnSpc>
                <a:spcPct val="107000"/>
              </a:lnSpc>
              <a:spcAft>
                <a:spcPts val="800"/>
              </a:spcAf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Category 1: University Information Analysis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What are the names of the universities in the dataset?</a:t>
            </a:r>
          </a:p>
          <a:p>
            <a:pPr marL="342900" lvl="0" indent="-342900">
              <a:lnSpc>
                <a:spcPct val="107000"/>
              </a:lnSpc>
              <a:spcAft>
                <a:spcPts val="800"/>
              </a:spcAft>
              <a:buFont typeface="+mj-lt"/>
              <a:buAutoNum type="arabicPeriod"/>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What are the names of the countries and how many countries represented in the dataset?</a:t>
            </a:r>
          </a:p>
          <a:p>
            <a:pPr marL="342900" lvl="0" indent="-342900">
              <a:lnSpc>
                <a:spcPct val="107000"/>
              </a:lnSpc>
              <a:spcAft>
                <a:spcPts val="800"/>
              </a:spcAft>
              <a:buFont typeface="+mj-lt"/>
              <a:buAutoNum type="arabicPeriod"/>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Can you provide the university ID for a specific university?</a:t>
            </a:r>
          </a:p>
          <a:p>
            <a:pPr marL="342900" lvl="0" indent="-342900">
              <a:lnSpc>
                <a:spcPct val="107000"/>
              </a:lnSpc>
              <a:spcAft>
                <a:spcPts val="800"/>
              </a:spcAft>
              <a:buFont typeface="+mj-lt"/>
              <a:buAutoNum type="arabicPeriod"/>
              <a:tabLst>
                <a:tab pos="457200" algn="l"/>
              </a:tabLst>
            </a:pPr>
            <a:r>
              <a:rPr lang="en-US" dirty="0">
                <a:latin typeface="Calibri" panose="020F0502020204030204" pitchFamily="34" charset="0"/>
                <a:ea typeface="Calibri" panose="020F0502020204030204" pitchFamily="34" charset="0"/>
                <a:cs typeface="Times New Roman" panose="02020603050405020304" pitchFamily="18" charset="0"/>
              </a:rPr>
              <a:t>What universities are located  in a particular country?2</a:t>
            </a:r>
          </a:p>
          <a:p>
            <a:pPr marL="342900" lvl="0" indent="-342900">
              <a:lnSpc>
                <a:spcPct val="107000"/>
              </a:lnSpc>
              <a:spcAft>
                <a:spcPts val="800"/>
              </a:spcAft>
              <a:buFont typeface="+mj-lt"/>
              <a:buAutoNum type="arabicPeriod"/>
              <a:tabLst>
                <a:tab pos="457200" algn="l"/>
              </a:tabLs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Category 2: Ranking Information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Analysis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Name of the rankings , count of ranking systems and how they are included in the dataset?</a:t>
            </a:r>
          </a:p>
          <a:p>
            <a:pPr marL="342900" indent="-342900">
              <a:lnSpc>
                <a:spcPct val="107000"/>
              </a:lnSpc>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What are the criteria’s used by these ranking systems?</a:t>
            </a:r>
          </a:p>
          <a:p>
            <a:pPr marL="342900" indent="-342900">
              <a:lnSpc>
                <a:spcPct val="107000"/>
              </a:lnSpc>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Can you provide the criteria name for a specific ranking criteria ID?</a:t>
            </a:r>
          </a:p>
          <a:p>
            <a:pPr marL="342900" indent="-342900">
              <a:lnSpc>
                <a:spcPct val="107000"/>
              </a:lnSpc>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For a particular ranking system what is the ranking system ID?</a:t>
            </a:r>
          </a:p>
        </p:txBody>
      </p:sp>
    </p:spTree>
    <p:extLst>
      <p:ext uri="{BB962C8B-B14F-4D97-AF65-F5344CB8AC3E}">
        <p14:creationId xmlns:p14="http://schemas.microsoft.com/office/powerpoint/2010/main" val="3978864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627DC1-501C-4898-B5E4-8B2C97116142}"/>
              </a:ext>
            </a:extLst>
          </p:cNvPr>
          <p:cNvSpPr>
            <a:spLocks noGrp="1"/>
          </p:cNvSpPr>
          <p:nvPr>
            <p:ph idx="1"/>
          </p:nvPr>
        </p:nvSpPr>
        <p:spPr>
          <a:xfrm>
            <a:off x="685801" y="583097"/>
            <a:ext cx="10131425" cy="5208104"/>
          </a:xfrm>
        </p:spPr>
        <p:txBody>
          <a:bodyPr/>
          <a:lstStyle/>
          <a:p>
            <a:pPr marL="0" indent="0">
              <a:buNone/>
            </a:pPr>
            <a:r>
              <a:rPr lang="en-US" b="1" dirty="0"/>
              <a:t>Category 3: Yearly Data</a:t>
            </a:r>
            <a:r>
              <a:rPr lang="en-US" dirty="0"/>
              <a:t> </a:t>
            </a:r>
            <a:r>
              <a:rPr lang="en-US" b="1" dirty="0"/>
              <a:t>Analysis</a:t>
            </a:r>
            <a:endParaRPr lang="en-US" dirty="0"/>
          </a:p>
          <a:p>
            <a:pPr marL="342900" indent="-342900">
              <a:buFont typeface="+mj-lt"/>
              <a:buAutoNum type="arabicPeriod"/>
            </a:pPr>
            <a:r>
              <a:rPr lang="en-US" dirty="0"/>
              <a:t>What are the years for which we have data in the dataset?</a:t>
            </a:r>
          </a:p>
          <a:p>
            <a:pPr marL="342900" indent="-342900">
              <a:buFont typeface="+mj-lt"/>
              <a:buAutoNum type="arabicPeriod"/>
            </a:pPr>
            <a:r>
              <a:rPr lang="en-US" dirty="0"/>
              <a:t>What is the ranking score for a specific university in a given year?</a:t>
            </a:r>
          </a:p>
          <a:p>
            <a:pPr marL="342900" indent="-342900">
              <a:buFont typeface="+mj-lt"/>
              <a:buAutoNum type="arabicPeriod"/>
            </a:pPr>
            <a:r>
              <a:rPr lang="en-US" dirty="0"/>
              <a:t>What percentage of international students does a specific university have in a given year</a:t>
            </a:r>
          </a:p>
          <a:p>
            <a:pPr marL="342900" indent="-342900">
              <a:buFont typeface="+mj-lt"/>
              <a:buAutoNum type="arabicPeriod"/>
            </a:pPr>
            <a:r>
              <a:rPr lang="en-US" dirty="0"/>
              <a:t>How many students does a specific university have in a particular year?</a:t>
            </a:r>
          </a:p>
          <a:p>
            <a:pPr marL="342900" indent="-342900">
              <a:buFont typeface="+mj-lt"/>
              <a:buAutoNum type="arabicPeriod"/>
            </a:pPr>
            <a:r>
              <a:rPr lang="en-US" dirty="0"/>
              <a:t>What is the student-staff ratio for a specific university in a particular year?</a:t>
            </a:r>
          </a:p>
          <a:p>
            <a:pPr marL="342900" indent="-342900">
              <a:buFont typeface="+mj-lt"/>
              <a:buAutoNum type="arabicPeriod"/>
            </a:pPr>
            <a:r>
              <a:rPr lang="en-US" dirty="0"/>
              <a:t>percentage of female students does a specific university have in a given year?</a:t>
            </a:r>
          </a:p>
        </p:txBody>
      </p:sp>
    </p:spTree>
    <p:extLst>
      <p:ext uri="{BB962C8B-B14F-4D97-AF65-F5344CB8AC3E}">
        <p14:creationId xmlns:p14="http://schemas.microsoft.com/office/powerpoint/2010/main" val="411728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F3D-356C-B083-A9E1-316326273FEC}"/>
              </a:ext>
            </a:extLst>
          </p:cNvPr>
          <p:cNvSpPr>
            <a:spLocks noGrp="1"/>
          </p:cNvSpPr>
          <p:nvPr>
            <p:ph type="title"/>
          </p:nvPr>
        </p:nvSpPr>
        <p:spPr/>
        <p:txBody>
          <a:bodyPr/>
          <a:lstStyle/>
          <a:p>
            <a:r>
              <a:rPr lang="en-IN" dirty="0"/>
              <a:t>ER Diagram</a:t>
            </a:r>
          </a:p>
        </p:txBody>
      </p:sp>
      <p:pic>
        <p:nvPicPr>
          <p:cNvPr id="5" name="Content Placeholder 4">
            <a:extLst>
              <a:ext uri="{FF2B5EF4-FFF2-40B4-BE49-F238E27FC236}">
                <a16:creationId xmlns:a16="http://schemas.microsoft.com/office/drawing/2014/main" id="{172C97C1-D861-EEDC-9B44-E89E2A1106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816" y="2141538"/>
            <a:ext cx="8715392" cy="3649662"/>
          </a:xfrm>
        </p:spPr>
      </p:pic>
    </p:spTree>
    <p:extLst>
      <p:ext uri="{BB962C8B-B14F-4D97-AF65-F5344CB8AC3E}">
        <p14:creationId xmlns:p14="http://schemas.microsoft.com/office/powerpoint/2010/main" val="1491320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TotalTime>
  <Words>263</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Celestial</vt:lpstr>
      <vt:lpstr>Capstone Project</vt:lpstr>
      <vt:lpstr>Problem Statement</vt:lpstr>
      <vt:lpstr>MECE BREAKDOWN</vt:lpstr>
      <vt:lpstr>PowerPoint Presentation</vt:lpstr>
      <vt:lpstr>ER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Sai Sri vatsa</dc:creator>
  <cp:lastModifiedBy>Admin</cp:lastModifiedBy>
  <cp:revision>3</cp:revision>
  <dcterms:created xsi:type="dcterms:W3CDTF">2023-11-06T21:33:50Z</dcterms:created>
  <dcterms:modified xsi:type="dcterms:W3CDTF">2023-11-08T14:39:19Z</dcterms:modified>
</cp:coreProperties>
</file>