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E7A1E8-B382-4F49-800A-80EA1DAEBEFB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8001CC-F01B-46D0-A7DD-28985240B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25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A1E8-B382-4F49-800A-80EA1DAEBEFB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01CC-F01B-46D0-A7DD-28985240B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1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E7A1E8-B382-4F49-800A-80EA1DAEBEFB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8001CC-F01B-46D0-A7DD-28985240B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48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A1E8-B382-4F49-800A-80EA1DAEBEFB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E8001CC-F01B-46D0-A7DD-28985240B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95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E7A1E8-B382-4F49-800A-80EA1DAEBEFB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8001CC-F01B-46D0-A7DD-28985240B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27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A1E8-B382-4F49-800A-80EA1DAEBEFB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01CC-F01B-46D0-A7DD-28985240B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99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A1E8-B382-4F49-800A-80EA1DAEBEFB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01CC-F01B-46D0-A7DD-28985240B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62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A1E8-B382-4F49-800A-80EA1DAEBEFB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01CC-F01B-46D0-A7DD-28985240B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66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A1E8-B382-4F49-800A-80EA1DAEBEFB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01CC-F01B-46D0-A7DD-28985240B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5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E7A1E8-B382-4F49-800A-80EA1DAEBEFB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8001CC-F01B-46D0-A7DD-28985240B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10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A1E8-B382-4F49-800A-80EA1DAEBEFB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01CC-F01B-46D0-A7DD-28985240B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79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CE7A1E8-B382-4F49-800A-80EA1DAEBEFB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E8001CC-F01B-46D0-A7DD-28985240BB3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033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legraph.co.uk/gaming/features/sekiro-shadows-die-twice-review-thrilling-ferocious-ninja-adventure/#:~:text=This%20melancholy%20and%20brutally%20hostile,down%20an%20almost%20belligerent%20challenge" TargetMode="External"/><Relationship Id="rId2" Type="http://schemas.openxmlformats.org/officeDocument/2006/relationships/hyperlink" Target="https://howlongtobeat.com/game/57415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sradar.com/red-dead-redemption-2-review/#:~:text=GamesRadar%2B%20Verdict,all%2Dtime%20Old%20West%20masterpiece" TargetMode="External"/><Relationship Id="rId2" Type="http://schemas.openxmlformats.org/officeDocument/2006/relationships/hyperlink" Target="https://howlongtobeat.com/game/27100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alex333/video-games-with-reviews-and-playtime-statist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C21C-53BD-4871-E11C-7F409B299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Video Game Playtime and stats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CC316-9EC3-6FDA-06D8-8691E1BA1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Rayan Arshed</a:t>
            </a:r>
          </a:p>
          <a:p>
            <a:r>
              <a:rPr lang="en-GB" dirty="0"/>
              <a:t>Xander c13</a:t>
            </a:r>
          </a:p>
        </p:txBody>
      </p:sp>
    </p:spTree>
    <p:extLst>
      <p:ext uri="{BB962C8B-B14F-4D97-AF65-F5344CB8AC3E}">
        <p14:creationId xmlns:p14="http://schemas.microsoft.com/office/powerpoint/2010/main" val="3406280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D1301-CF81-E725-C8C1-A963EFE48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93C9-1CA2-3C98-B73D-C2339E8F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5508263"/>
            <a:ext cx="11029616" cy="566738"/>
          </a:xfrm>
        </p:spPr>
        <p:txBody>
          <a:bodyPr/>
          <a:lstStyle/>
          <a:p>
            <a:r>
              <a:rPr lang="en-GB" dirty="0"/>
              <a:t>Next, regional sales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737924B3-1634-DEF2-EFFE-940228936E9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1189" y="689686"/>
              <a:ext cx="11029616" cy="48185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737924B3-1634-DEF2-EFFE-940228936E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189" y="689686"/>
                <a:ext cx="11029616" cy="48185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469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5D0AD-CB90-DAA4-3C82-F5CF18B33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762A-B4FA-BEE3-23CF-67F23671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5508263"/>
            <a:ext cx="11029616" cy="566738"/>
          </a:xfrm>
        </p:spPr>
        <p:txBody>
          <a:bodyPr/>
          <a:lstStyle/>
          <a:p>
            <a:r>
              <a:rPr lang="en-GB" dirty="0"/>
              <a:t>Then, Users vs critics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06246C69-7B91-27A5-EEC7-1B285847930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1189" y="689686"/>
              <a:ext cx="11029616" cy="48185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06246C69-7B91-27A5-EEC7-1B28584793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189" y="689686"/>
                <a:ext cx="11029616" cy="48185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841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AC6A0-E0A9-1D62-7F09-F13D425BE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78CD-5A0D-E3AE-4927-B3150109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5508263"/>
            <a:ext cx="11029616" cy="566738"/>
          </a:xfrm>
        </p:spPr>
        <p:txBody>
          <a:bodyPr/>
          <a:lstStyle/>
          <a:p>
            <a:r>
              <a:rPr lang="en-GB" dirty="0"/>
              <a:t>Following that, genre breakdown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39614-8EA7-3572-3A23-3FA988482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0" y="6075001"/>
            <a:ext cx="11029617" cy="598671"/>
          </a:xfrm>
        </p:spPr>
        <p:txBody>
          <a:bodyPr/>
          <a:lstStyle/>
          <a:p>
            <a:r>
              <a:rPr lang="en-GB" dirty="0"/>
              <a:t>I created 4 different breakdowns to allow users to drill down through the data to check features of specific data values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CCB58095-B421-B36E-14BA-EF024806F6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1189" y="689686"/>
              <a:ext cx="11029616" cy="48185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CCB58095-B421-B36E-14BA-EF024806F6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189" y="689686"/>
                <a:ext cx="11029616" cy="48185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690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F6CC3-6A6D-E400-FFF5-B9CB9B3EF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7E2F-6115-836D-90E4-5B7EEA14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5508263"/>
            <a:ext cx="11029616" cy="566738"/>
          </a:xfrm>
        </p:spPr>
        <p:txBody>
          <a:bodyPr/>
          <a:lstStyle/>
          <a:p>
            <a:r>
              <a:rPr lang="en-GB" dirty="0"/>
              <a:t>Game Breakdown…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BE8854A7-98A0-B3C6-D23B-649C9FDC153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1189" y="689686"/>
              <a:ext cx="11029616" cy="48185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BE8854A7-98A0-B3C6-D23B-649C9FDC15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189" y="689686"/>
                <a:ext cx="11029616" cy="48185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29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CD03E-06FB-B19A-FA52-4C4BB0EB3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9972-1CF9-EC69-C6B4-D23D2FF8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5508263"/>
            <a:ext cx="11029616" cy="566738"/>
          </a:xfrm>
        </p:spPr>
        <p:txBody>
          <a:bodyPr/>
          <a:lstStyle/>
          <a:p>
            <a:r>
              <a:rPr lang="en-GB" dirty="0"/>
              <a:t>Developer Breakdown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E1AF3197-5E0E-3CBE-9F10-2EBDE7DA712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1189" y="689686"/>
              <a:ext cx="11029616" cy="48185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E1AF3197-5E0E-3CBE-9F10-2EBDE7DA71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189" y="689686"/>
                <a:ext cx="11029616" cy="48185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5246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9AE08-9ACC-717D-1818-729DB6FFD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428B-8810-5ADF-02D8-88177A7E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5508263"/>
            <a:ext cx="11029616" cy="566738"/>
          </a:xfrm>
        </p:spPr>
        <p:txBody>
          <a:bodyPr/>
          <a:lstStyle/>
          <a:p>
            <a:r>
              <a:rPr lang="en-GB" dirty="0"/>
              <a:t>Publisher Breakdown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FD09C2C0-15C9-FAB6-7EF0-87EB1106F12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1189" y="689686"/>
              <a:ext cx="11029616" cy="48185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FD09C2C0-15C9-FAB6-7EF0-87EB1106F1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189" y="689686"/>
                <a:ext cx="11029616" cy="48185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8176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F9767-46E5-FEE1-CEAF-C39084EC9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EB1F-CB67-DD5F-E43D-DB55A405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5508263"/>
            <a:ext cx="11029616" cy="566738"/>
          </a:xfrm>
        </p:spPr>
        <p:txBody>
          <a:bodyPr/>
          <a:lstStyle/>
          <a:p>
            <a:r>
              <a:rPr lang="en-GB" dirty="0"/>
              <a:t>Finally, User Scores Vs Playtime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6388E-DC8F-458B-7B02-165607398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0" y="6075001"/>
            <a:ext cx="11029617" cy="598671"/>
          </a:xfrm>
        </p:spPr>
        <p:txBody>
          <a:bodyPr/>
          <a:lstStyle/>
          <a:p>
            <a:r>
              <a:rPr lang="en-GB" dirty="0"/>
              <a:t>Finally, I compared these two variables to determine their effect on each other, and the trends for each genre.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6E29C849-C24D-9C9E-8866-2C809CB9353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1189" y="689686"/>
              <a:ext cx="11029616" cy="48185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6E29C849-C24D-9C9E-8866-2C809CB935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189" y="689686"/>
                <a:ext cx="11029616" cy="48185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4803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AF3E6-F2E5-A3CD-9C75-293C4F193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E4DB-B305-E583-184A-FBB76743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1"/>
            <a:ext cx="11029615" cy="669674"/>
          </a:xfrm>
        </p:spPr>
        <p:txBody>
          <a:bodyPr/>
          <a:lstStyle/>
          <a:p>
            <a:r>
              <a:rPr lang="en-GB" dirty="0"/>
              <a:t>In conclusion?</a:t>
            </a:r>
          </a:p>
        </p:txBody>
      </p:sp>
    </p:spTree>
    <p:extLst>
      <p:ext uri="{BB962C8B-B14F-4D97-AF65-F5344CB8AC3E}">
        <p14:creationId xmlns:p14="http://schemas.microsoft.com/office/powerpoint/2010/main" val="125895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971F-A030-D469-FE4C-6F8D68BB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28064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6A235-26C6-3DE9-F1A2-0E91F78DE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7462"/>
            <a:ext cx="11029615" cy="477727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Average Playtime for games overall has increased over the years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The Average Playtime for specific Genres has different effects, for example: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For Action and Racing, users prefer a short and sweet experience, which lets them get to the game’s content faster to experience it quicker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For Sports and Shooters, users prefer a well-baked longer game, with deeper systems that allow them to experience everything the game has to offer, and willingly participate in lengthier or repetitive gameplay loops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Global Sales outreach spike on each new console generation, and regional reach is greater than ever before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Therefore, the best time window to release a long-experience game would be at the start of a console generation, so plan to develop these games for those release windows.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The best time to release a short-experience game would be to do so closer to the end of a console’s lifecycle.  This way, you can take advantage of modern tech improvements and breakthroughs, to provide an innovative experience to users</a:t>
            </a:r>
          </a:p>
        </p:txBody>
      </p:sp>
    </p:spTree>
    <p:extLst>
      <p:ext uri="{BB962C8B-B14F-4D97-AF65-F5344CB8AC3E}">
        <p14:creationId xmlns:p14="http://schemas.microsoft.com/office/powerpoint/2010/main" val="4172166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0F53-033A-CA8A-E298-F8AF2583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a short, innovative, Modern action game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D80ED-F616-460A-515F-1B86AF949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1597873"/>
          </a:xfrm>
        </p:spPr>
        <p:txBody>
          <a:bodyPr/>
          <a:lstStyle/>
          <a:p>
            <a:r>
              <a:rPr lang="en-GB" dirty="0"/>
              <a:t>Released in the latter half of the previous console generation, brought many new innovative gameplay features and experiences to the table, with a very fun and interactive gameplay loop, and was a huge success thanks to this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https://howlongtobeat.com/game/57415</a:t>
            </a:r>
            <a:endParaRPr lang="en-GB" dirty="0"/>
          </a:p>
          <a:p>
            <a:r>
              <a:rPr lang="en-GB" dirty="0">
                <a:hlinkClick r:id="rId3"/>
              </a:rPr>
              <a:t>https://www.telegraph.co.uk/gaming/features/sekiro-shadows-die-twice-review-thrilling-ferocious-ninja-adventure/#:~:text=This%20melancholy%20and%20brutally%20hostile,down%20an%20almost%20belligerent%20challenge</a:t>
            </a:r>
            <a:r>
              <a:rPr lang="en-GB" dirty="0"/>
              <a:t>. </a:t>
            </a:r>
          </a:p>
        </p:txBody>
      </p:sp>
      <p:pic>
        <p:nvPicPr>
          <p:cNvPr id="1030" name="Picture 6" descr="SEKIRO: SHADOWS DIE TWICE Releasing worldwide on March 22, 2019 -  PressRelease | FromSoftware, Inc.">
            <a:extLst>
              <a:ext uri="{FF2B5EF4-FFF2-40B4-BE49-F238E27FC236}">
                <a16:creationId xmlns:a16="http://schemas.microsoft.com/office/drawing/2014/main" id="{BF4A0444-4596-D51A-EC35-69EBA1CE4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999202"/>
            <a:ext cx="5819608" cy="327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7966AA-DEBB-31B6-6E58-87D6C2F2F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018" y="999202"/>
            <a:ext cx="4409683" cy="14925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224BF8-CBE7-A946-714F-552B73419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7118" y="2746945"/>
            <a:ext cx="5239481" cy="15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2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C7A9-615E-B2B0-D360-A96F1CC5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1"/>
            <a:ext cx="11029615" cy="669674"/>
          </a:xfrm>
        </p:spPr>
        <p:txBody>
          <a:bodyPr/>
          <a:lstStyle/>
          <a:p>
            <a:r>
              <a:rPr lang="en-GB" dirty="0"/>
              <a:t>Goal of analysis?</a:t>
            </a:r>
          </a:p>
        </p:txBody>
      </p:sp>
    </p:spTree>
    <p:extLst>
      <p:ext uri="{BB962C8B-B14F-4D97-AF65-F5344CB8AC3E}">
        <p14:creationId xmlns:p14="http://schemas.microsoft.com/office/powerpoint/2010/main" val="782196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80522-ECE4-2387-E0E1-B4FD9E988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E9D6-C0B4-7718-69CC-F41BEFA1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a Long, well-baked, developed shooter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D78B5-8841-8C42-2891-7DF351B61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11029617" cy="1597873"/>
          </a:xfrm>
        </p:spPr>
        <p:txBody>
          <a:bodyPr/>
          <a:lstStyle/>
          <a:p>
            <a:r>
              <a:rPr lang="en-GB" dirty="0"/>
              <a:t>Released right at the end of the previous console generation, while providing forward compatibility for modern consoles, this game took advantage of modern innovations, and created a critically acclaimed story to match their intricate gameplay systems that enhance the players’ experiences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https://howlongtobeat.com/game/27100</a:t>
            </a:r>
            <a:r>
              <a:rPr lang="en-GB" dirty="0"/>
              <a:t> </a:t>
            </a:r>
          </a:p>
          <a:p>
            <a:r>
              <a:rPr lang="en-GB" dirty="0">
                <a:hlinkClick r:id="rId3"/>
              </a:rPr>
              <a:t>https://www.gamesradar.com/red-dead-redemption-2-review/#:~:text=GamesRadar%2B%20Verdict,all%2Dtime%20Old%20West%20masterpiece</a:t>
            </a:r>
            <a:r>
              <a:rPr lang="en-GB" dirty="0"/>
              <a:t>. </a:t>
            </a:r>
          </a:p>
        </p:txBody>
      </p:sp>
      <p:pic>
        <p:nvPicPr>
          <p:cNvPr id="2050" name="Picture 2" descr="Red Dead Redemption 2 - PS4 Games | PlayStation (UK)">
            <a:extLst>
              <a:ext uri="{FF2B5EF4-FFF2-40B4-BE49-F238E27FC236}">
                <a16:creationId xmlns:a16="http://schemas.microsoft.com/office/drawing/2014/main" id="{BA93E92C-FD2F-1A60-E404-9CA8EDA80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69" y="628373"/>
            <a:ext cx="3726673" cy="372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5DDEBA-6656-871B-DB14-05A1D1D6B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2585" y="640976"/>
            <a:ext cx="4398224" cy="1439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5DF005-9FF3-ADF4-3D92-D07521E1C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1630" y="2249197"/>
            <a:ext cx="4919179" cy="235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52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3B21-6156-61DE-267A-D6DE69B5F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7F90D-C0F8-AA80-3C1E-80D4CF01E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73935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97F75-7EC8-2553-7EE4-7D7C1BE44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3412-0F66-BC53-1674-DE63B6E5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332653"/>
            <a:ext cx="11029615" cy="1631303"/>
          </a:xfrm>
        </p:spPr>
        <p:txBody>
          <a:bodyPr>
            <a:normAutofit fontScale="90000"/>
          </a:bodyPr>
          <a:lstStyle/>
          <a:p>
            <a:r>
              <a:rPr lang="en-GB" dirty="0"/>
              <a:t>To investigate video game statistics to help inform you about current trends in the market and make data-driven decisions for the future.</a:t>
            </a:r>
          </a:p>
        </p:txBody>
      </p:sp>
    </p:spTree>
    <p:extLst>
      <p:ext uri="{BB962C8B-B14F-4D97-AF65-F5344CB8AC3E}">
        <p14:creationId xmlns:p14="http://schemas.microsoft.com/office/powerpoint/2010/main" val="22580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B977-C559-6405-26FD-1372103C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5BF2-8D5B-A07F-5D21-E3B4B5F7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4320"/>
          </a:xfrm>
        </p:spPr>
        <p:txBody>
          <a:bodyPr anchor="t"/>
          <a:lstStyle/>
          <a:p>
            <a:pPr marL="0" indent="0">
              <a:buNone/>
            </a:pPr>
            <a:r>
              <a:rPr lang="en-GB" dirty="0"/>
              <a:t>Source: </a:t>
            </a:r>
            <a:r>
              <a:rPr lang="en-GB" dirty="0">
                <a:hlinkClick r:id="rId2"/>
              </a:rPr>
              <a:t>https://www.kaggle.com/datasets/alex333/video-games-with-reviews-and-playtime-statistics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 arrived in this format: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 ideal…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99220-D18E-9CC6-C26F-C151F5035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511" y="2657085"/>
            <a:ext cx="7214535" cy="36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7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E5C5-8F56-44CC-2EE5-90B6E5CB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with the power of Dax…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DC4514C-6241-2724-6AD8-AF788DC738D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3553" r="23553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A0D0A-E027-1470-74A1-6B814A765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I was able to convert the dataset into a fully formed table by using the Pivot command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51F5F0-EFCC-BBB7-86C9-2F7A86C03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83" y="5858382"/>
            <a:ext cx="804022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7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930E-51EE-45C9-12EB-C7781E28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some aggregations…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A9B88-27BF-C2A1-4DB0-B46F7F7B5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I was able to clean the dataset to remove redundant null values, so each row was specific to a game and the platform it was released on</a:t>
            </a:r>
          </a:p>
        </p:txBody>
      </p:sp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46350FB0-C9D9-8740-7E89-E3C39474B0C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087" b="11087"/>
          <a:stretch/>
        </p:blipFill>
        <p:spPr/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138E5C8-A580-9D54-48ED-8557D71A5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84" y="5858798"/>
            <a:ext cx="9278645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6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C6AE-F894-EFDA-CAF1-79075B4B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Finally, with some filtering and transforming…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7CFB1F7D-1EBB-DCCA-06EF-2626AD325B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746" b="16746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3CB60-CAA0-7BFE-1B13-A92A010CE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I was able to remove null values specifically for playtime, corrected datatypes for different columns, and created an additional column to make future comparisons easier</a:t>
            </a:r>
          </a:p>
        </p:txBody>
      </p:sp>
    </p:spTree>
    <p:extLst>
      <p:ext uri="{BB962C8B-B14F-4D97-AF65-F5344CB8AC3E}">
        <p14:creationId xmlns:p14="http://schemas.microsoft.com/office/powerpoint/2010/main" val="89657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20E16-8BB3-CE17-9562-688511C1B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55D6-16E2-CBF8-519C-C7874DF8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1"/>
            <a:ext cx="11029615" cy="669674"/>
          </a:xfrm>
        </p:spPr>
        <p:txBody>
          <a:bodyPr/>
          <a:lstStyle/>
          <a:p>
            <a:r>
              <a:rPr lang="en-GB" dirty="0"/>
              <a:t>Now the analysis can begin!</a:t>
            </a:r>
          </a:p>
        </p:txBody>
      </p:sp>
    </p:spTree>
    <p:extLst>
      <p:ext uri="{BB962C8B-B14F-4D97-AF65-F5344CB8AC3E}">
        <p14:creationId xmlns:p14="http://schemas.microsoft.com/office/powerpoint/2010/main" val="86038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E6C2-CAB2-7F69-9650-4F619797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5508263"/>
            <a:ext cx="11029616" cy="566738"/>
          </a:xfrm>
        </p:spPr>
        <p:txBody>
          <a:bodyPr/>
          <a:lstStyle/>
          <a:p>
            <a:r>
              <a:rPr lang="en-GB" dirty="0"/>
              <a:t>Firstly, I broke down the dataset into key 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2C859-94C1-D882-32EE-54F44C12F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0" y="6075001"/>
            <a:ext cx="11029617" cy="598671"/>
          </a:xfrm>
        </p:spPr>
        <p:txBody>
          <a:bodyPr/>
          <a:lstStyle/>
          <a:p>
            <a:r>
              <a:rPr lang="en-GB" dirty="0"/>
              <a:t>This resulted in 6 different dashboards in my report, each corresponding to different data features. Firstly, playtime statistics were analysed.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51793DE4-FF1A-B0F6-3B56-B6B3FDDBA6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2871621"/>
                  </p:ext>
                </p:extLst>
              </p:nvPr>
            </p:nvGraphicFramePr>
            <p:xfrm>
              <a:off x="581189" y="689686"/>
              <a:ext cx="11029616" cy="48185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51793DE4-FF1A-B0F6-3B56-B6B3FDDBA6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189" y="689686"/>
                <a:ext cx="11029616" cy="48185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5083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webextension1.xml><?xml version="1.0" encoding="utf-8"?>
<we:webextension xmlns:we="http://schemas.microsoft.com/office/webextensions/webextension/2010/11" id="{C78A4A3D-5093-41BF-95F3-5024A97F455B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E77BA1EC-E629-455F-BB83-B52970042003&quot;"/>
    <we:property name="embedUrl" value="&quot;/reportEmbed?reportId=721b36a8-f0b1-4824-a774-51035eee273d&amp;groupId=feae3331-62e1-4bf4-8393-96f77455c4c3&amp;w=2&amp;config=eyJjbHVzdGVyVXJsIjoiaHR0cHM6Ly9XQUJJLVVLLVNPVVRILUItUFJJTUFSWS1yZWRpcmVjdC5hbmFseXNpcy53aW5kb3dzLm5ldCIsImVtYmVkRmVhdHVyZXMiOnsidXNhZ2VNZXRyaWNzVk5leHQiOnRydWUsImRpc2FibGVBbmd1bGFySlNCb290c3RyYXBSZXBvcnRFbWJlZCI6dHJ1ZX19&amp;disableSensitivityBanner=true&amp;lrtl=true&quot;"/>
    <we:property name="bookmark" value="&quot;H4sIAAAAAAAAA+VYW2/bNhT+KwZf+uINulvKW+M224Cuy+wiwzAExRF55LCVRY+isniB//sOKSl1Lo4dBymS5U3kIT+e850bqUsmZL0oYfkR5sgO2KFSX+egvw58NmTV9TnBsyDxhZd7cR4JL0ujPKBVamGkqmp2cMkM6BmaE1k3UFpAmvzrdMigLI9hZkcFlDUO2QJ1rSoo5b/YLiaR0Q2uhgwvFqXSYCGnBgxa2HNaTmNSxf8xpBOBG3mOU+SmnZ3gQmnTj4esbr+cStdlFswdOFaVAVkRsJ2LkhHZk40SH/Nc8DBMwtTOF7I03ZJ8+f5iockesnK5sLS8FedQcRTMKa2xrrsT3s5mGmfQH/j+mnCsymZ+x/xUNZrjBAsnqow0SzpjXCJUKAbvwECNhq2IoWOtiD8n/pWkg2PynpHkKSs8aqrOUt8Oz9Q/Y41Eo2AH3mq4XfefJWrQ/Gz5Ac+xvK3mlfy2qNfrBLRs/edMeoypXVBeIbJr1v+JoD+r4vMEaWvd2r+mHyMkHHybsOLOKreV3SbolGZqWc3KLiy/xcunlreSQmZ8BtrYuM+/UFTZ4KBdSgvUh0sXH++k7sPNH27i71Xwuzrtk5Vgv6xl5Zi2zpRu+XpdnJyu7CSGPBVJEkAwgizgnhd5Tut7o8/ghcnVxfXYs2gRhomIC4h9T8RUokGA/z+sX1vTk4MWO2ZmcDMzn43VNkKGzM+jWEDox3kaAsQeejx+GS4V8nU6dYvdrVthVMRJlnlpGvuBAJ4jJJvd2l3AjpwwjHjmp0ka5l7CIU1TD+0lrXP9J7X4SKMWx8Kc9JcmIuVIq7kD7Ipb3eR/N0jl9yZf015A37/3H/chcQuxiaIha13o2T4wpYrJjdu7E/F9Jacj7s+fq5JdSCwFs2f99t3CY2ctb4fD0PqMHcSugrdEBfaK9mBm/zhDjR2xlZC9Nb/c0L1+Au6dFZCXuBniKtZWK5cEN0vTE5fW9WLjr92AuxuI5FRxnlQl58697uLPpiM9uGTPm9LICe15IaV7l8ItALw8zUZhlIYc01EcZVv78XcLMtLeFErP93nT1KXk1DLW3cTmSA95+yHoPGfRoj1MYitXwonRGXzJPkgiocU+gbKxsG8OoZb8TZ/2qw0vAbf8AaVpD0a6G7fIkzgoIj+k5puEOMrE9jvyK+qqbZ16RDOlNKobve3ttVmBPgN/mEKJ9WBiU5+tNUrfe1Gdsqv7z6xB7t+NdnPvA9LzLmc/6y75U6lyKAdO4xttwtuj7uagH/Irac98e6RDdvuD8xQh2lbtIvWx4KMgCnkICUIggtCC7fefhPMwEuhlGEA8iqijhyLbF80B3tUyVWPqBXA8JiPvaJ0UvVAJGyP3tk/3p/yqea5W/wGK9LfHqRcAAA==&quot;"/>
    <we:property name="datasetId" value="&quot;9971b667-a5b1-4d77-a97c-e83264c75af8&quot;"/>
    <we:property name="pageName" value="&quot;ReportSection&quot;"/>
    <we:property name="reportUrl" value="&quot;/links/DOd9O8PiQm?ctid=e90c1f93-29fc-4405-9da8-f122a14da6d1&amp;bookmarkGuid=3241fb38-2af6-4eef-ab67-0054b869574b&quot;"/>
    <we:property name="reportName" value="&quot;PowerBI Assignment&quot;"/>
    <we:property name="reportState" value="&quot;CONNECTED&quot;"/>
    <we:property name="pageDisplayName" value="&quot;Playtime Statistics&quot;"/>
    <we:property name="backgroundColor" value="&quot;#FFFFFF&quot;"/>
    <we:property name="initialStateBookmark" value="&quot;H4sIAAAAAAAAA+VY227jNhD9FYMv++IWulvKW+JN2mI3l9qLFEURBCNy5HBXllyKSuMG/vcOKSnrXBw7DrJImjeRI56ZOXOjdM2ErGY5zI9gimyH7ZXltymobz2X9VnR7h0ffzrcHX06P9o93KftcqZlWVRs55ppUBPUp7KqITcItPnXWZ9Bnp/AxKwyyCvssxmqqiwgl/9i8zKJtKpx0Wd4NctLBQZyrEGjgb2k12lNut2ffdIIXMtLHCPXze4IZ6XS3brPqubJmnRbZsCswmFZaJAFAZu9IBoIJ0kGkYtpKrjvR35s9jOZ6/aVdL5/NVPkD3k5nxkedsUlFBwFs0YrrKpWw+5konACncL9W8JhmdfTB/bHZa04jjCzokJLPScdwxyhQNH7CBoq1GxBDJ2okviz4kOS9k4oXFpSaIzwoC5aT12zvCj/GSokGgXbcRb99bb/KlGB4hfzz3iJ+X0zb+T3RZ1dp6BkEz/r0nNcbbPwBpHd8v5PBHVeZucjpKNV4/+SfYyQsPd9w4hbr+xRdp+gM9qpZDHJ27T8ni9fGt5ySpnhBSht8j79SlllkoNOlUqg2pvb/PgoVZdubn8Vf++C38VZV6wE+3WpKod0dFKqhq/3xcnZwmyiz2MRRR54A0g87jiBY61+NPs0Xum0vLqdewYtQD8SYQah64gwcgUIcP+H/WtteXJQYsPK9O5W5qvx2mRIn7lpEArw3TCNfYDQQYeHbyOkQr7PoK7xuwkrDLIwShInjkPXE8BThGh1WNsb14EV+gFP3DiK/dSJOMRx7KC5lbWh/1LOjmjV4BiY0+7SRKQcqHJqAdvmVtXp3zVS+73L17gT0PPv3cNjSNxArKKoz5oQOmYOjKljcm3PbkR818lJxeP1c9OyM4m5YEbX8Q9Lj42tvJ8OfRMzthPaDt4Q5Zkr2pOZ/eMCFbbEFkJ23vx2x/bqBbi3XkCa42qIm1xbLGwR3G1NL9xal5uNu3QDbm8gklPHeVGTbDi3uou/mon05JY9rXMtR3TmjbTuTRq3AHDSOBn4QexzjAdhkKydxz8sych6nZVqus03TZVLTiNjOUxsivQhbx4E6bMezRplEht5KawYrcPX7LMkEhrsU8hrA/thDyrJP3Rlv1jxJWBff0Jr2oKR9sYt0ij0ssD1afhGPg4Ssf6O/I6matOnnjFMqYyqWq379lptQFeBP40hx6o3MqXPlgal67ypSdn2/Vc2ILefRpuF9wnl+VCwX/WU/CUvU8h71uI7Y8LZou+moJ7yK2nLentmQDb7g/MSKdp07Sx2MeMDL/C5DxGCJzzfgG33n4RzPxDoJOhBOAhoovsi2RbNAj40MstaVzPgeEJOPjA6KXuhECZHHh2f5nc4szrIGNk2kA3eb4hb/Aed+XryyRcAAA==&quot;"/>
    <we:property name="isFooterCollapsed" value="true"/>
    <we:property name="isFiltersActionButtonVisible" value="true"/>
    <we:property name="isVisualContainerHeaderHidden" value="false"/>
    <we:property name="reportEmbeddedTime" value="&quot;2024-02-22T23:42:31.315Z&quot;"/>
    <we:property name="creatorTenantId" value="&quot;e90c1f93-29fc-4405-9da8-f122a14da6d1&quot;"/>
    <we:property name="creatorUserId" value="&quot;100320033EB994D1&quot;"/>
    <we:property name="creatorSessionId" value="&quot;e294dea2-2a05-4ba3-87ba-9fdf0462d9fe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C78A4A3D-5093-41BF-95F3-5024A97F455B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ZbU/kNhD+K8hSda0UKifZJJv7Bgu011KK4EqFKoQm9mQ3RzZeOV7KFu1/79hJlrflKMt9YAsfPWOPZx7PPB4n10wW9aSE2QGMkX1k20pdjEFfbPjMY9VdWRjlseSZiHq9UPZ5wDlHmqUmplBVzT5eMwN6iOakqKdQWoMk/OvMY1CWhzC0oxzKGj02QV2rCsriH2wmk8roKc49hleTUmmwJo8NGLRmL2k6jckV/8eQdgRhiks8RmEa6RFOlDbtOI0SGfcQ+tL3kzCOBReS1tSN1rn59Hy7qXNsoCoDRUUOWFkWpb7I4gCxH4U8DID3uJXnRWm6KbPdq4mmuAmN2cTCtyUvoRJonaDgNNZNLNdsazjUOATTDnfvKAeqnI6XyI/VVAs8wtypKlOYGe0xKBEqlBs7YKBGw+aE5KFWhLNTH2xtHENJB2Dle9OqBY7b4Uj9PdBISEsr8F6T27t/rKXbvxyupdu/mxHqb+j5zwVq0GI028dLLB86udA/VHVenYAuGipwAb0k0JbfFhbZndhPEfS5ys+PkJbW6Fbc8o+RJdy4EVh1G5Vbyh4CdEaSuqiGZctwN5TyucGtNiAuUG7RksEItLFMmn0hTrI0QouVlqi3Z45JdgrdkZ3vPQbjm4B5ftbRP5n9covTB7R0qHSD19vC5GxuhRDmEIHoCQx7MYa+nyWJde2rSWjwymTq6m7uWWtx0k9kEgQySAPuR0niS1yHm25Nr4w1vaDfwk33JJFLVU3Ncyg8uE/hr6E8LIt4LErQ90HEQT/hoQDkaSwfL/v2fbDnlAIjyfMwj/ooIciQXgj2ddCeekvPhSAAvdactXbStfYEyp5WY2e3JUw7cxHYvqKllgs/Q1bieej3cxljbxODLN7sBT7fTDOebUZBigIRRZKmtLw5Im5vjT/pzNGZp55eFh3YB8o8xPbTPbzrdt1/OInuuiDv72HfsbVHN0E5dW8jMrpfEBJNVjkxTaymZekmLlf7aRrtW73l/bnLz/fGa1GvHhMgRih3bp61zekVLpFrQVt/kk1hjSfkVN2VWTf6tagaQ/uYm+dX4CqJujxTPHZUDEfOhcezxN3Wd9/w32+XUF38wCzp/t+i7pJ/SdhWxagcnu68y0IQ+9wmazZGPXRpLil1Xb5MGs8KbPSq6X/Qcd9S1z5sQ12ID6ytyvcW/rkt/IIW3xoiTQMv+pgFYRCHCUTcD8IwTrN1aLl/KlUG5TdrpwRo+fobqa8H3ZS/n0CWZ2HoRwg8TPyUZ+nqB/q2SmKF98NvtNVUvyiqRw5441SdfrfKN56yqPD94877x50X3w1pniYio9cYpjwWPM5E0neN3Uofd2QYiCCGNOC8ByhlIIRY1ZozuKyRUlNTT0DgIUG2pKGi2oVKonyiqXI/jBYt1Xz+LzWxsBSwGgAA&quot;"/>
    <we:property name="creatorSessionId" value="&quot;c29f4e31-8aa2-41a9-94e2-cbca02bb2a1e&quot;"/>
    <we:property name="creatorTenantId" value="&quot;e90c1f93-29fc-4405-9da8-f122a14da6d1&quot;"/>
    <we:property name="creatorUserId" value="&quot;100320033EB994D1&quot;"/>
    <we:property name="datasetId" value="&quot;9971b667-a5b1-4d77-a97c-e83264c75af8&quot;"/>
    <we:property name="embedUrl" value="&quot;/reportEmbed?reportId=721b36a8-f0b1-4824-a774-51035eee273d&amp;groupId=feae3331-62e1-4bf4-8393-96f77455c4c3&amp;w=2&amp;config=eyJjbHVzdGVyVXJsIjoiaHR0cHM6Ly9XQUJJLVVLLVNPVVRILUItUFJJTUFSWS1yZWRpcmVjdC5hbmFseXNpcy53aW5kb3dzLm5ldCIsImVtYmVkRmVhdHVyZXMiOnsidXNhZ2VNZXRyaWNzVk5leHQiOnRydWUsImRpc2FibGVBbmd1bGFySlNCb290c3RyYXBSZXBvcnRFbWJlZCI6dHJ1ZX19&amp;disableSensitivityBanner=true&amp;lrtl=true&quot;"/>
    <we:property name="initialStateBookmark" value="&quot;H4sIAAAAAAAAA+1ZbW/jNgz+K4WA4TbAHfwS2/F9S9N2u13f0N46FENR0BKT6OpYgax0zYr891Gy3df0ek3vQ7P2o0iJIh+Rjyj7iglZTQqY7cEY2Ue2odT5GPT5WsA8Vjay/f3Pu73Dz2d7vd0tEquJkaqs2McrZkAP0RzLagqFtUDCv089BkVxAEM7GkBRoccmqCtVQiH/xXoyqYye4txjeDkplAZr8siAQWv2gqbTmPYOfo1oR+BGXuARclNLD3GitGnGWZyKpIPQFUGQRknCfS5oTVVrnZtPz7ebOsf6qjQgS3LAyvI4C3iehIjdOPKjEPyOb+UDWZh2ymzrcqIpbkJjNrF49cQFlBytExScxqqO5Yr1hkONQzDNcOuOsq+K6XiB/EhNNcdDHDhVaaSZ0R79AqFEsbYJBio0bE5IHmhFODv1Xm/tCAo6ACvfnpYNcL4djtQ/fY2EtLAC7zW5vfXnSrr9x8FKur1vRqh/oOe/S9Sg+Wi2gxdYPHTyWv9Q1Xp1DFrWVOACekmgDaFdW2R3Yj9B0GdqcHaItLRCt+KWf4ws4dqNwKqbqNxS9hCgU5JUshwWDcPdUMqXGrfKAD9H0aMl/RFoY5k0/0qcZGmEFistUG/MHJNsSt2SXeA9BuObgHl+2tI/mf16i9P7tHSodI3X28LkdG6FEA0gBt7hGHUSjIIgT1Pr2jeT0OClydXl3dyz1pK0m4o0DEWYhX4Qp2kgcBVuuhW9Mlb0gn4LN92TRC5UOTXPofDwPoW/hvKwLOKxOMUgAJ6E3dSPOKCfJeLxsm8eBNtOyTEW/iAaxF0UEOYouj4SIM2pN/QsOQHoNeasteO2tSdQtrUaO7sNYdqZ14HtKFpqufAL5AWeRUF3IBLsrGOYJ+udMPDXs9zP1+MwQ46IPM0yWl4fkW9vjb/ozNGZp55eyBbsPWUeYvvpHt5Vs+47TqK9Lsj7e9i3bO3RTVBM3duIjO5IQqLOKiemieW0KNzExeogy+Idq7e8P3f5+d54XderxzjwEYrNm3dsfXrSJXLFaetPoi6s8YScqtoya0efZVkb2sGBeX4FLpOoizPFY4dyOHIuPJ4l7ra++2j/eaOA8vwXZkn3/xZ1m/wLwrYqRuXwdOddSE7sc5us2Rj10KW5oNR1+TKpPZNY61Xd/6DjvoWufdiASvIPrKnK9xb+uS38NS2+NUTqBp53MQ+jMIlSiP0gjKIky1eh5f6tUDkUP6yd4qDF62+kvh10Xf5BCvkgj6IgRvCjNMj8PFv+QN9WSSzxftilrab6RVE9csBrJ+rkp2W+8RSyxPePO+8fd158N2SDLOU5vcYw8xPuJzlPu66xW+rjjohCHiaQhb7fARQi5Jwva80ZXNRIqampJsDxgCBb0FBR7UIpUDzRVNm/QsztQc5Iai2/c34N3Pw/UhcLLtAaAAA=&quot;"/>
    <we:property name="isFiltersActionButtonVisible" value="true"/>
    <we:property name="isFooterCollapsed" value="true"/>
    <we:property name="isVisualContainerHeaderHidden" value="false"/>
    <we:property name="pageDisplayName" value="&quot;Regional Sales&quot;"/>
    <we:property name="pageName" value="&quot;ReportSection957d64ea8d117366c0cd&quot;"/>
    <we:property name="pptInsertionSessionID" value="&quot;E77BA1EC-E629-455F-BB83-B52970042003&quot;"/>
    <we:property name="reportEmbeddedTime" value="&quot;2024-02-22T23:40:28.503Z&quot;"/>
    <we:property name="reportName" value="&quot;PowerBI Assignment&quot;"/>
    <we:property name="reportState" value="&quot;CONNECTED&quot;"/>
    <we:property name="reportUrl" value="&quot;/links/DOd9O8PiQm?ctid=e90c1f93-29fc-4405-9da8-f122a14da6d1&amp;bookmarkGuid=fedadb39-0f8f-4929-ac10-fc397cfc5fb5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C78A4A3D-5093-41BF-95F3-5024A97F455B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aW1PjNhT+K4xfdjtjOvLd5g3C0u6U2aVkS6fTYRhZOg4Cx05lmZIy+e89km0gIReg0GFD3iIdXc73Helc5NxYXFSjnI6/0CFYO9ZeWV4OqbzccizbKqb7WBBnEAI4JPUo4x5NYoKjypESZVFZOzeWonIA6kRUNc31gtj556lt0Tw/ogPdymhegW2NQFZlQXPxDzSDUaRkDRPbgutRXkqql+wrqkAve4XDsY2qOD96uCNlSlxBH5hqeo9hVErVtjOHUE6A0jCIOGFelMYxzqkaqVFz9Xi9qVGsVxaKigIV0H009lga8ASCOPLdBBwau7q/EsUgb6Hczf02Hmn6FFyrtLzWTKUXuKdeaTJBqCEkCQ08Cp4bhtz1EocQPTsTuWo3TMefrkcSWURum9V2+RUtGHDLUCWhapi5sXYHAwkDqtrmpylhr8zr4Zz+fllLBseQGVGhhBrjHr0caAF8a58qWoGytLJHskSrGfFvFcitPislbH3c5Rd1pYD/YAYd1EVrE0c3z8u/exLQiNzaIZNT7FlKFKOST7OEDclB7o0NA/tCdiZ37Rkgbw49wsUuN8kSP/Z5xD2XMJIEvpt+DybuSaEEa2C+G8suB90Y1IuiKAs97qfEJUlKXeLy5xv0ZwGSSnY+PoQryB/CuJU/FHV6n1ApGm9pIP8XKtoQcLuiNcXOH0DlWZmdHQNOrRqC7uln4UqwddehxS0qM9V6eGzs7/fEvynVX8sf5xj3eudUqkdeXWf26r6v4z057TITXPbiXrrRw6mDUjZ8vS9OTk2i46UhJlghcQMngChKXYd5K53mt3L0BdVpxughJ10WiCHiQJZDM7gFUNXpXzUgxbNHsN8J8Pev3Y9lKzG9xCLKbKu5GkTbuo+sMGXmPuo6d9bCLWYusNn6zhqZgJxbeouv/1uMXKzcqqhoa0tZO4GxdEOPq/3jk/n8/Rxwh4bOgosOzOcZ1auXY9woT9McFs+8PViTiUkBZr38izryVqt1DDZvCsMLZ7fDOlfiGOesTZZLoth1HE5TIKmThqGX8CWVaftMcGCEDAJOMi8LYuDUTYHHBJCU1vhtKBQMaXysb8/ve5DDEqfquGPu7ZnnxBkPwd8GNw23fdch20lK0u0Ai3MGACxKkkd5mS+lesjvS7iefJb/LjLaGHXz2jyR4KKHAplozpbpxoFFnedm4HyxkyTu4XK5t0Lur5AHy+QuIcTITxe4xveV6cx4DRtrXnYOfP/uda05PcKUixXDrT/z5nIPR6hU1V31rvWLKJqFDiFTT/cCz7ko80+qbR2LwblRYfEpNdF/+inx415Oi0uMDfb6oe4u3xzYWrSumL3FmL11xewvxuyvK+ZgMeZgLTF3wWwOZi3CYmx1GljlgmE2cz8BtIYgByZscQxFxv+PGs0ENPKSGzGYXGquah/2aCXYh64A2Ty/PPX55TbNem+MNI8vqZP4+puWH8dxxEPqQfOV6XnfrDLfC3nokCQM08RjDiHOkqecTWWwqQw2lcFUZeBsKoNNZbB+mDeVwaYyWEvMj6gM7t62p5OYV/xS8BMUct6ngrdTpKxKxV+FjibhmMxHV9aqGlEGR7jSHJSIjhYc+Aqk5h9stzgnk38BMqjX/EEnAAA=&quot;"/>
    <we:property name="creatorSessionId" value="&quot;4edcbcf1-110f-4724-80e5-57cbc09fd472&quot;"/>
    <we:property name="creatorTenantId" value="&quot;e90c1f93-29fc-4405-9da8-f122a14da6d1&quot;"/>
    <we:property name="creatorUserId" value="&quot;100320033EB994D1&quot;"/>
    <we:property name="datasetId" value="&quot;9971b667-a5b1-4d77-a97c-e83264c75af8&quot;"/>
    <we:property name="embedUrl" value="&quot;/reportEmbed?reportId=721b36a8-f0b1-4824-a774-51035eee273d&amp;groupId=feae3331-62e1-4bf4-8393-96f77455c4c3&amp;w=2&amp;config=eyJjbHVzdGVyVXJsIjoiaHR0cHM6Ly9XQUJJLVVLLVNPVVRILUItUFJJTUFSWS1yZWRpcmVjdC5hbmFseXNpcy53aW5kb3dzLm5ldCIsImVtYmVkRmVhdHVyZXMiOnsidXNhZ2VNZXRyaWNzVk5leHQiOnRydWUsImRpc2FibGVBbmd1bGFySlNCb290c3RyYXBSZXBvcnRFbWJlZCI6dHJ1ZX19&amp;disableSensitivityBanner=true&amp;lrtl=true&quot;"/>
    <we:property name="initialStateBookmark" value="&quot;H4sIAAAAAAAAA+1aW1PjNhT+K4xfdjsTOvLd5g0CtDuwQJMtnU6HYWTrOBE4dirLLCmT/94j2QYScoNChw15i3R0Od93pHORc2cwXgxTOjqhAzB2jL08vx5Qcb1lGi0jq/tOT4++7naOLk92vx5gdz6UPM8KY+fOkFT0QJ7zoqSpWgE7/7poGTRNz2hPtRKaFtAyhiCKPKMp/weqwSiSooRxy4DbYZoLqpbsSipBLXuDw7GNe5s/27gjjSW/gS7EsurtwDAXsm4nJqGMAKWe6zMS234UBDinqKRazeXj1aZasXaeScozVED10cCOI5eF4Aa+Y4Vg0sBS/QXPemkN5WHut9FQ8SXhVkb5rWIqusI91UrjMUL1IAypa1OwLc9jlh2ahKjZCU9lvWE0OrgdCmQRua1W22U3NIuBGZoqAUXFzJ2x2+sJ6FFZNw8mhO08LQcz+rt5KWLoQKJFmeRyhHu0U6AZsK19KmkB0lDKnokcrabFvxcgtrpxLmDr8y67KgsJ7Cc96LDMapuYqtnPv7cFoBGZsUPGF9izkKiYCjbJEjYEA7E30gzsc9GY3GpNAXl36BEudllhEjqBw3xmWyQmoetY0Y9g4rbgkscVzA9j2cWgK4Pavu8nns2ciFgkjKhFLPZyg/7KQVAR90fHcAPpUxj38qeiRu9zKnjlLTXk/0JF7fPvVzQm2PkTqLjMk8sO4NSiIuiRfgauBFsPHUpco9JTjafHpvXjnvh3pfpb+eMU4167T4Vc8eqa01f3Yx3v8UWTmeCyV4/SjTZO7eWi4utjcXKhEx078jDB8ojlmi74fmSZsb3UaX7LhyeoTjVGDTlvskAMEYciH+jBNYCijP4uASmePoLdRoC/f2t+LFopVkvMo6xlVFeDKFt3kZVY6rkrXefGWrjF1AXWWz9YI+GQMkNtcfq/xcj5yi2Lii1lKWPH1Zau6LGUf3w2n3/0AXeo6MwYb8B8mVK9eD3GtfI0SmH+zPuDNR7rFGDay7+qI6+1Wsdg864wvHJ2OyhTyTs4Z22yXOIHlmkyGgGJzMjz7JAtqEzrd4FDLYzBZSSxEzcARq0IWEAASamNX4dCHiONq/r29LEHOc5xqoo7+t5e2maQMA+cbbAib9uxTLIdRiTadrE4jwEg9sNwJS9zksun/L6G60mn+W8iYwujblrqJxJc9JgjE9XZ0t04MCvTVA+cLTbD0DpeLLeXyJ0lcneR3CKEaPnFHNf4sTKdKa/Rwpo37gPbf3hOq04P1+ViEePWX1h1uQdDVKpornrTOuJZtdAxJPL5XuAlF2X2SW0ZHd7raxXmn1Id/SffDj/vpTS7xtjQWj/UzeWbAVuJ1hWzPR+zva6YnfmYnXXF7M7H7K4l5iaYzcCsRFiMLU8Di5THmM08TgCNAYieDlsMQ5H2/8NKMw6VPGdaDDqXmqnapz1a8PhTU4Bsnl+e+/xyn2Z9NEaqx5fIDB31TcsJgsBnHrWh+sr0sm9WiWN7zDNJ6HlRaMcmIeaCp5xNZbCpDDaVwURlYG4qg01lsH6YN5XBpjJYS8wrVAYPb9uTScwbfin4BTIx61PB+ylSlqXib0JHlXCMZ6PLS1kMaQxnuNIMlIiOZgzYEqTqb2qG3gN55fW3oxXG18r9CxTwbzhhJwAA&quot;"/>
    <we:property name="isFiltersActionButtonVisible" value="true"/>
    <we:property name="isVisualContainerHeaderHidden" value="false"/>
    <we:property name="pageDisplayName" value="&quot;Users vs Critics&quot;"/>
    <we:property name="pageName" value="&quot;ReportSectionf10ad0eaa657d0c37b88&quot;"/>
    <we:property name="pptInsertionSessionID" value="&quot;E77BA1EC-E629-455F-BB83-B52970042003&quot;"/>
    <we:property name="reportEmbeddedTime" value="&quot;2024-02-22T23:44:58.588Z&quot;"/>
    <we:property name="reportName" value="&quot;PowerBI Assignment&quot;"/>
    <we:property name="reportState" value="&quot;CONNECTED&quot;"/>
    <we:property name="reportUrl" value="&quot;/links/DOd9O8PiQm?ctid=e90c1f93-29fc-4405-9da8-f122a14da6d1&amp;bookmarkGuid=cbb3b409-1161-46e5-85a7-f012bb736d89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C78A4A3D-5093-41BF-95F3-5024A97F455B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abVPjNhD+Kxl/ubuZ0JHfYvu+QeCu11KOEo5Op8MwsrRODI6dyjIlZfLfu5LthLyYAIXW0H6ztHrZfbS7elbjW4PH+SSh0yM6BuOjsZdlV2Mqrjqm0TXS5b7QdHvE4b7JTLvn+2DSoIejsomMszQ3Pt4akoohyLM4L2iiFsTO3867Bk2SYzpUrYgmOXSNCYg8S2kS/wnlYBRJUcCsa8DNJMkEVUsOJJWglr3G4dhGVczvbNyRMhlfwwCYLHtPYJIJWbV55ADljPAgJDQwA98mHOfkpVSruX282lQr1s9SSeMUFVB9ftBjQCAMKXEtzyKuR33Vn8fpMKlMWcw9nU4UfBJuZJjdKKTCS9xTrTSboakkIpFFqO0EISe2axOXETU7ihNZbRhOD24mAlFEbMvV+ojJMBMxw500WgLyEpxbo58lxVh/HSz1D7JCMDiBSItSGcupWikBmgLv7FNJc5CGUulYZHg2WvwZUgG6c5T90ReA+yIuZNadq7LLr2nKgK/psTscChhSWTUPXk7Jn1DaOUb3lfG4VPZTkVZuYa7rfo49954Vz9JC9kdUyOXjwobgIPam+ij2Y1H7ntldMaM1ts/O60DBOZd3vL/yoNKUF3GZc+3egUdCoNR3QmKbGCih47nN7l3lmk9ayMDlJLIj1wdOrRC4TwAPZGMIlMup1c7qNGEhFCIb63WrvKZGzs04zHAq2gCnNEzgwjb9iPfA2QEr7O04lkl2MBeEO64VAAMA5gUBTi9dhChcfxkBGlril/K4PuyjTK4j+WUF3fzhuJcNrf0K0r8CFYY+4jOaFDrP4qKHMSJRerXuxoFpkSR64GaxGQTW4f1ye4vc2SJ375NbhBAtVy4z0/G5nEq+j3GKYKPpIVxDso7XXL4uquE6oyIu75MKzqf7euVM8xWNtUO5yKKLE8CpeRmSd/QzlMd1Fh1KXFlVn+dyvsLcwigbAd9fXNGl98T6hsoZbv2Fl4llPEGl8jrN1K0f41QlPrVRJB+fgZ4SKJs9tWucxMORVqHZS3XaWOYj7/cSml59MNS189asroNvg9lK9FZttptttt+qzU6zzc5btdltttl9kzbXl9kGm5XIUNdbe3j8Vi6cJzFDYnWXBxtjwAJPfXDcTF9Fk3KnGEp5xrUYNK3biNK7PZrH7J1RXfizBpY65zUvy1HN0GMciENs4lsWNQMPHshRw8i2zR7yWnAJ8V1OObUXHPU0mxw9mJzmRfh7AcjIV4uJQS3A75/rj/tWYndp7ioSSxR2gCSFySdwUbaKqN56QY6iGBJuqC2+bi6ZrOcvmZqV+5xkIU06A5qgMy3XSKSskfCkynqphsdSUfpoPBtKgudg/w2Ia+VVRmueOXesBnb9rJFVabXCYdv1XjDXceEGdsufOO734Far/i0H0RmwTEDn/S6/LHJU8sP2V5pW2fDcL0zjIpHxCc6hgrf/jWlzvJTXtuWF4IRuz7RNQsAiHvOt5ruzLbSnVc51tPsq4/rg26tU+4fjV6n2VzlSafRhmm/NPyEVj3nffgGy9veD419/2iY+MItTYMT0PNfzwfG8ranvP1QSVGj9XxP8czXB3EHbVRS8imv4FVPsDQTNarnKb6Eq6AuMZlZa0ZKi4EXCdnZePWduegPMCplPKINjXGnDWyCeDU058Oq76T1Q/xIyfw2czf4CGQGAB5IiAAA=&quot;"/>
    <we:property name="creatorSessionId" value="&quot;f270734f-d746-4e7e-8d73-5bd94f45de93&quot;"/>
    <we:property name="creatorTenantId" value="&quot;e90c1f93-29fc-4405-9da8-f122a14da6d1&quot;"/>
    <we:property name="creatorUserId" value="&quot;100320033EB994D1&quot;"/>
    <we:property name="datasetId" value="&quot;9971b667-a5b1-4d77-a97c-e83264c75af8&quot;"/>
    <we:property name="embedUrl" value="&quot;/reportEmbed?reportId=721b36a8-f0b1-4824-a774-51035eee273d&amp;config=eyJjbHVzdGVyVXJsIjoiaHR0cHM6Ly9XQUJJLVVLLVNPVVRILUItUFJJTUFSWS1yZWRpcmVjdC5hbmFseXNpcy53aW5kb3dzLm5ldCIsImVtYmVkRmVhdHVyZXMiOnsidXNhZ2VNZXRyaWNzVk5leHQiOnRydWUsImRpc2FibGVBbmd1bGFySlNCb290c3RyYXBSZXBvcnRFbWJlZCI6dHJ1ZX19&amp;disableSensitivityBanner=true&amp;lrtl=true&quot;"/>
    <we:property name="initialStateBookmark" value="&quot;H4sIAAAAAAAAA+1abVPjNhD+Kxl/ubuZ0JHtGCf3LQTueuW1CUen02EYWVonAsdOZZmSMvnvXcl2Ql5MgEIb0n6ztNK+PNpd7Wp8b3GRjiI6PqFDsD5be0lyM6TypmZbdSsu5k5PD4/b3cOrk/bxAU4nIyWSOLU+31uKyj6oC5FmNNIccPK3y7pFo+iM9vUopFEKdWsEMk1iGok/IV+MJCUzmNQtuBtFiaSaZU9RBZrtLS7HMcq2f3BRImVK3EIPmMpnuzBKpCrGPGwA5YzwVkBoy241XcJxT5pTjZrr12uhRrFOEisqYlRAzzVbuwwIBAElnuM7xPNpU8+nIu5HhSmzvefjkcZLwZ0KkjuNVHCNMjWnyQRNJSEJHULdRivgxPVc4jGid4ciUoXAYHxwN5KIImKbc+sgJv1ECoaSDFoS0hyce6uTRNnQfB3MzfeSTDLoQmhIsRJqrDlFQGPgtX2qaArK0iqdyQTPxpC/QizBTA6SPzoSUC7iQib1qSptfktjBnxJj3a/L6FPVTE8eDslj5FaO0N/VWKYK/sliwu3sJd1v8SZR8+KJ3GmOgMq1fxx4UBykHtjcxT7Qpa+Z9cXzNgY2yeXZaDgnusH3l94UG7Km7jMpXHvlk8CoLTZCIhrY6AEDd+rdu8iuXwxRAYeJ6Ebek3g1AmANwnggawMgZyd5nZRpgkHoZDJ0PAtEpleOTXjKMGtaAOc0yCCK9duhnwXGjvgBLs7DccmO5gLgh3PaQEDAOa3Wrg9dxGicf1lAGhojl/MRXnYJ4laRvLbArrp03HPB0b7BaR/BSotc8QXNMpMnkWmRwKRyL3aTOPCOIsis3A12W61nKPH6e4aemMN3XuM7hBCDF27zMTE53wq+VHgFskG4yO4hWgZryl9mVTCdUGlyO+TAs6X+3rhTFOO1tKhXCXhVRdwa5qH5AP9LO1xtdmEJhdWlec5n68wtzDKBsD3Z3dy7j3C3FApQ9HfeJ5YhiNUKi3TTDk6FLFOfFpQqJ6fgV4SKKs9tW51RX9gVKj2UpM25guQj3sRjW8+Wfra2Tary+BbYbYmbavNbrXN7rba3Ki2ubGtNnvVNntbaXN5ma2wWZMsfb1tTh2/thZOI8GwsHpYB1tDwAZPf3AUZq6iUS5JQE5PuCGDKetWovRhj6aCfbCKC39SUaVO65q3rVHtwGccSIO4pOk41G758MQaNQhd197FuhY8Qpoep5y6sxr1PBmdPLk4TbPg9wywIl9sJnolAb9/Lj8e48QelrmLSMyVsD0sUph6QS3KFhE1omfFUSgg4pYWcbq6ZXJev2WqVu5rlAQ0qvVohM403yORvEfCk8r7pRIeR0fps/GsaAleo/qvQNworzNa9c6pY1VU168aWYVWCzXsZr0XTHWcuYG74U8cj3vwRqv+PQVZ67FEQu1jm19nKSr5af0rzUbZ8NovTMMsUqKLe6jkm//GtDpe8mvb8QNoBN6u7dqEgEN81nSq785NKXs2yrlO2u8yrg++v0u1fzp7l2qfqoFOo0/TfG3+Cah8zvv2GxRrfz84/vWnbdIE5nAKjNi+7/lNaPj+2tT3H2oJCrT+7wn+uZ5g6qCb1RS8i2v4HZfYKwo0Z8NV3oauoCMxmlluxYY0BW8StpPL4jlz1Rtgkql0RBmcIacVb4F4NjTmwIvvqvdA/d+HZWQgJKLIXE9YX+j2F9M9dxKyIgAA&quot;"/>
    <we:property name="isFiltersActionButtonVisible" value="true"/>
    <we:property name="isVisualContainerHeaderHidden" value="false"/>
    <we:property name="pageDisplayName" value="&quot;Genre Breakdown&quot;"/>
    <we:property name="pageName" value="&quot;ReportSectiondf4eadc0d9b0a919830d&quot;"/>
    <we:property name="pptInsertionSessionID" value="&quot;E77BA1EC-E629-455F-BB83-B52970042003&quot;"/>
    <we:property name="reportEmbeddedTime" value="&quot;2024-02-23T11:03:20.864Z&quot;"/>
    <we:property name="reportName" value="&quot;PowerBI Assignment&quot;"/>
    <we:property name="reportState" value="&quot;CONNECTED&quot;"/>
    <we:property name="reportUrl" value="&quot;/links/DOd9O8PiQm?ctid=e90c1f93-29fc-4405-9da8-f122a14da6d1&amp;experience=power-bi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C78A4A3D-5093-41BF-95F3-5024A97F455B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aWXPbNhD+Kxq+JJ2RO7yPvMVy02bqpq6dutPpeDI4ljISiFRB0LWa0X/vAiQlW9blI47sxk8CFsB+u1jsfgD92eGiGksyeUdG4Lxy9svy04ioTz3P6TvF9T4WJ2nE4tz3w9APMt91A8BR5ViLsqicV58dTdQQ9KmoaiLNgtj511nfIVIekaFp5URW0HfGoKqyIFL8C81gFGlVw7TvwOVYloqYJU800WCWvcDh2EYo3vcBaiRMiws4Aaab3mMYl0q37YCAx0LKvMgN3cyNIUlCnFM1Ugtz83ij1AIblIUmokAApo+4CWec5bGXkICGEYkhMP2VKIayNWU+9/1kbNyn4VLT8tJ4in5EnWal6RRN9WiS8cyjMQ9TGgDiiImZnQupW4V08sPlWKEX0bfNau/L8Ttcqhljhpx2zvH7zhtVjuzgdjermv5dg5rgBLMOVM3Iz85JJ8Dfv3U/1q3EzBKFFhpHOgMJpADeOyCaVKBR1JjqTnGzT0CikXbuoJT1yOpb0F7WisEx5POGVWGccqRKjA6r5kgSnZdq5GB3CyMXILlj1PyqOKj9idVzIFQXC/6ipa+HQwVDotvmdeE9Af4oS0pk74RIjG0je1MXLQ4XdxhR4m45ryK7242L/Gn/Dj794xwUtC4tuOiMebsAvXpYr1sDCJWwevYswKbm76w5v7d18EofrEbWd87LfwYKMEFw46P+7Hy85hekYNi7COX+gbAtzvVhsQjdOG1t/uBlUevBOVH6egrBxqOdgYcx3QRUk7txyscrCXmAzhiWarJ9/N4hZs7sMUwTStOUeYQlMbhJwqM0WJ102wr4xgppHgRenJAUItdNI044MdXo/5eYreonnpS9J5WUG4/vWkJuUV3PaN5uJeMZxnkYBM+qfuwU9IHCc8B6J6xUi173dhz67xWoBnjv5Wv+sa4Q5HdPzIZfUNrDkjfR4kbU7z52Lh4aPfqjqhU8HJew0PbsyewdG68s4aIbCd2olloc4xyi+JaUzvt6lG55AjVsCslc5gVBRsH1ExeAuUHI0i3JlB+khKY5XoETnmZJFsWEz8lUSwgFQ/dty6nuXbnflfqmz75IOT+AC5Cm1dT0UyJr+1aCKx8KNLUJGtuNo4taSjPw7DFq+lVoqwv7N7K7G2R3Q8Kfs133G939MnR3x6roE+aOtyQvG8ssJeqJvJpscYof+dmkO4A2a4QUcpbHSQJplCaEujHZ9smEQcTdPMijFDjxKfDUhftVeXk1YR2WOBVNAJsmPgRemvMYwj3wabwX+p67l1GX7kV+BgyQoCRZ9nWZgFx09J9AbkcC+svFXpb5h+vlwQZ5uEEerZP7ruseriMpPwmcotj55NAQjJv+mslvijp3nRIlmg9DrTvvHuptMM1WdG5syocy/3CMJAKn2BlX8Dkm4nrzDiNurer2c4E59R1G2Dnwg/m3tiZ6BDdQK4aq3/Imr4zGCKrqskzX+lkUJusZRbm+fQK6y0FZHql951gMzy2E1VFq08b1D4sv9yUpPuGFuv/8rO4O3xKzjei52hystjl4rjaHq20On6vN0Wqbo2dpc1fMlthsRI4pb4vfhpI4Cz03SRnPmOcFjATfnjOezHPG9f15/CvkxrtMJQVDG67eZJwRqKElQRx12W0cN4oENPKSWzFYZr50K17sk0qwF93tebrinjHb0C95y+CRn7DED/yIUT9OGI2jNW+Ju3NtXfI+6t9hh9n2j8Ff8aa63NjpWZsrl0VnWetqTBgc4bpLohS3jRQc+IZINf8dNgvT6fQ/9PGcjrcmAAA=&quot;"/>
    <we:property name="creatorSessionId" value="&quot;33c8ca91-c321-41ca-ac80-bc1dcad60ec8&quot;"/>
    <we:property name="creatorTenantId" value="&quot;e90c1f93-29fc-4405-9da8-f122a14da6d1&quot;"/>
    <we:property name="creatorUserId" value="&quot;100320033EB994D1&quot;"/>
    <we:property name="datasetId" value="&quot;9971b667-a5b1-4d77-a97c-e83264c75af8&quot;"/>
    <we:property name="embedUrl" value="&quot;/reportEmbed?reportId=721b36a8-f0b1-4824-a774-51035eee273d&amp;groupId=feae3331-62e1-4bf4-8393-96f77455c4c3&amp;w=2&amp;config=eyJjbHVzdGVyVXJsIjoiaHR0cHM6Ly9XQUJJLVVLLVNPVVRILUItUFJJTUFSWS1yZWRpcmVjdC5hbmFseXNpcy53aW5kb3dzLm5ldCIsImVtYmVkRmVhdHVyZXMiOnsidXNhZ2VNZXRyaWNzVk5leHQiOnRydWUsImRpc2FibGVBbmd1bGFySlNCb290c3RyYXBSZXBvcnRFbWJlZCI6dHJ1ZX19&amp;disableSensitivityBanner=true&amp;lrtl=true&quot;"/>
    <we:property name="initialStateBookmark" value="&quot;H4sIAAAAAAAAA+1abVMbNxD+K577knTGdO79Jd/AJG0mBKhJ6XQ6DKOT9owS+c7V6Shuxv+9K90dBuM33g0NnyytpH12tdp9pOO7xXg5EmS8T4ZgvbN2iuLbkMhvHcfqWnnTd3Dw6fN2/9Pp/vbn99hdjBQv8tJ6991SRA5AHfOyIkKvgJ1/nXQtIsQhGehWRkQJXWsEsixyIvi/UA9GkZIVTLoWXIxEIYle8kgRBXrZcxyObdTt/OyhRkIVP4cjoKru7cOokKppewQc6qfUCWzfTuwQosjHOWUtNTBXj9dKDbBekSvCcwSg+4gdMcpoFjoR8VI/ICF4ur/k+UA0pkznfhmPtL8UXKi0uNCeSr+iTr3SZIKmOmmUsMRJQ+bHqQeIIyR6dsaFahSm4/cXI4leRN/Wq30pRvu4VD1GDzluneN2rQ+yGJrBzfaVVfp3BXKME/Q6UNYjv1tHrQB//9b+WLYS1UvkiiscafUEkBxYZ5coUoJCUW2qPcHNPgKBRpq5vUJUQ6NvRntRSQp9yKYNo0I75VAWGB1GzaEgKivk0MLuBkbGQTBLqzmQDOTO2OjZ5bKNBXfW0u3BQMKAqKZ5XXhPgL+IIiWic0QExraWfajyBoeNO4wocbesd4HZ7dpF7qR7B5/+cQYSGpfmjLfGfJyBXj6s140BJBWwePZlgE3030l9fm/r4IU+WIysa50V//QkYIJg2kfdy/Oxzc5JTrF3Fsr9A2FdnMvDYha6dtrS/MGKvFK9MyLV9RSCjSc7Aw9jug6oOnfjlK9XEnIPnTEo5Hj9+L1DzJyYYxhHaRrH1CE0CsGOIhbE3uKk25S8D0aYZp7nhBGJIbDtOGCEEV2N/n+J2ah+4UnZeVFJufb4piXkBtX1jOZsVjK+xDgNA+9V1Y+Ngt6TeA5o54gWctbrzoZD/70EWQPvvN1mX6sSQf70wmz4jNIOlryx4jeifvOxM/7Q6NEfZSXh4biEgbZlTmanr70yh4uuJHTDSijexzlEsjUpnfN8lG5+AtVsCslc4nhekoLtRjYAtT2fxmuSKdeLSRpneAWOWJxESRASNiVTDSHkFN23Lqe6d+XeL9RNnz1KOd+FcxC6Vdf0YyIq81aCK+9xNLUOGtONo/NKCD3w5Clq+lVoiwv7D7K7GWR3RcKfsl37B919HLq7YVX0BXPHW5KXlWU2JfKFvJqscYqf+NmkPYAma/gpZDQLowjiII5Iaodk3ScTCgGzMy8LYmDETYHFNtyvyourCWuvwKloApg0ceo5ccZC8LfATcMt33XsrSS1063ATYACEpQoSZ6XCYhZR/8J5HYkoDtf7CSJu7dc7q2Q+yvkwTK5a9v23jKS8ivHKZKejfc0wbjpr0v5TVHrrmMief1hqHHn3UO9CabLFa0bm3JaZKd9JBE4xcy4gs/SEdeZdmhxY1W7nzPMqWtRQs+A7U4/rtXRw5mGWlJU/ZHVeWU4QlBlm2Xa1iee66ynFWXq9gnoLgdlfqR2rT4fnBkIi6PUpI3rXxLf7giSf8MLdff1Wd0evjlma9FrtdlbbLP3Wm32F9vsv1abg8U2B6/S5raYzbFZiyxd3ma/DUVh4jt2FFOWUMfxKPF+PGe8mOeM6/vz9FfIlXeZUnCKNly9yVhDkANDghjqMts4qhVxqOUFM2IwzHzuVrzZISWnb9rb82TBPeNyQx/zlsECN6KR67kBTd0womkYLHlL3Jxr65z3UfcOO0zXfwx+xpvqfGMnJ02unBedRaXKEaFwiOvOiVLcNpIzYCsiVf93mGV0oNd48ya0xvgG239vTqir2CYAAA==&quot;"/>
    <we:property name="isFiltersActionButtonVisible" value="true"/>
    <we:property name="isVisualContainerHeaderHidden" value="false"/>
    <we:property name="pageDisplayName" value="&quot;Game Breakdown&quot;"/>
    <we:property name="pageName" value="&quot;ReportSection3ae1c4bc15040906e774&quot;"/>
    <we:property name="pptInsertionSessionID" value="&quot;E77BA1EC-E629-455F-BB83-B52970042003&quot;"/>
    <we:property name="reportEmbeddedTime" value="&quot;2024-02-22T23:45:43.347Z&quot;"/>
    <we:property name="reportName" value="&quot;PowerBI Assignment&quot;"/>
    <we:property name="reportState" value="&quot;CONNECTED&quot;"/>
    <we:property name="reportUrl" value="&quot;/links/DOd9O8PiQm?ctid=e90c1f93-29fc-4405-9da8-f122a14da6d1&amp;bookmarkGuid=413cc2ef-8f17-474c-884e-7cda747a2674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C78A4A3D-5093-41BF-95F3-5024A97F455B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aS1PjRhD+Ky5dNqlypUaS9RhuYCCVVMI6eJccUhxGMy0jdqxxRiMWh/J/T48kw5oF2wssSIl98jy7++vH15J944ismEk2P2FTcPacA6U+TZn+1HOdvpOvztHIT1PmUuoPKPVomAji4y41M5nKC2fvxjFMT8CcZUXJpL0QJ/867ztMyhGb2FHKZAF9Zwa6UDmT2T9Qb8Ylo0tY9B24nkmlmb1ybJgBe+0VbscxquL+ZCUybrIrGAM39ewpzJQ2zTgklHuxIOHA84KBLzwmOJ4p6tVKzc37rdBKsaHKDctyVMDOBW7iByQIE5cPYuEzT4jYzhdZPpGNKXdnP8xnFj4D1yZR1xap5BJl2psWCzR1wAfECz2PR5x6JAk5hcrcNJOmEZjMj65nGlFEbOvbPqjZCV5V77FbzpbgeH3nWKtptbnxZlEmf5eg53jA3gNFvfPGGS8X8Psfyy/rbrIQHuUmM7jTGUpgOYjeITOsAINLtalkgc4eg0Qjq7NDJctpJe+edFVqDqeQ3g0qERaUkVYYHZWYQ7gCaUcOzjd6pBlI4Vg577UAfTCvBB1mehkM3n1T9ycTDRNmmuHq4jM1/B1x6I0we0yG2tnF4zJvFCHoY1QT/eXsBZW/a5C8Rf8JqP55ARoaUHORLa355Z7uxQvjXlnAEgmPH7+NsYX9nNcp/K0QPwrCGtX6zoX6PNSARUJYlBDWpmAdV8kRRD4RMQmJHwtgJGChAAS1yaMhHpsonXHM2G3T6dnuOlHmayBew4dnTJZVNcabf8vQ1LpOVdO4Oy+ltBvP39aHrvVh4599ccVyjrP3dXl+Pm+r6Lrsdr+OPwvbWiIQKi/N8IJps8oFOHi1WvZCttuYqlkYz1x+Qa1NWs23j+GnhM15VU+jwPUiV7hUAOa6R2lAyY4/u8SfP0uVMNkbM4nF6XH6dHf0+Sr02Z7Suz4wWq16FZurKnstV/ljAbo35kpD74d9cVkWqOSPmwmvVTYMNWY1r614Aa6eltJkp3iGadF+tt5UR+1UGKVB6PsBBZ/5LIwIG4jH2XKlk05S33fDiMUQEBIHggnm33XS/yNGrXN7R6avR6ZNNW0Zj97W+BY/vTzAQ37La3iHWf/b6KdVqj+R/b8HhbpvR6EPp0tNndRFsqRpJIKARG6YJAHnuwfN/+KDJukUOXb3SXOlvfT8mCVxmkQ0EjGNaBAysXtRu3tRu33t3u9kz3D0sZNq/zrqpNrvzYXtczqoeYfb4u1ehm1sJROmO/K7yeZG481/NvG4SyiEaUiCmBKRhP5gTTe7+iIoCunAJVHMBeWu63Pm75i61Uy9RXIVMuN48svUcqagJ1UrKVBgBd6slpZBva5EtQxVmDwIwLsDVmT83bLbXDwS+bcwfv+fCwmLQ05SCkS4AxKCl2z+u00Lauiqc59XSHknXmevsXhR59PDwapKU8wYhxFe/kDQogNZLkBsCFz7R7TbqF0s/gUZWGJHIicAAA==&quot;"/>
    <we:property name="creatorSessionId" value="&quot;54b42199-a5f1-433c-ad44-5e6a54b5bb9d&quot;"/>
    <we:property name="creatorTenantId" value="&quot;e90c1f93-29fc-4405-9da8-f122a14da6d1&quot;"/>
    <we:property name="creatorUserId" value="&quot;100320033EB994D1&quot;"/>
    <we:property name="datasetId" value="&quot;9971b667-a5b1-4d77-a97c-e83264c75af8&quot;"/>
    <we:property name="embedUrl" value="&quot;/reportEmbed?reportId=721b36a8-f0b1-4824-a774-51035eee273d&amp;groupId=feae3331-62e1-4bf4-8393-96f77455c4c3&amp;w=2&amp;config=eyJjbHVzdGVyVXJsIjoiaHR0cHM6Ly9XQUJJLVVLLVNPVVRILUItUFJJTUFSWS1yZWRpcmVjdC5hbmFseXNpcy53aW5kb3dzLm5ldCIsImVtYmVkRmVhdHVyZXMiOnsidXNhZ2VNZXRyaWNzVk5leHQiOnRydWUsImRpc2FibGVBbmd1bGFySlNCb290c3RyYXBSZXBvcnRFbWJlZCI6dHJ1ZX19&amp;disableSensitivityBanner=true&amp;lrtl=true&quot;"/>
    <we:property name="initialStateBookmark" value="&quot;H4sIAAAAAAAAA+1a21LjRhD9FZdeNqlypUaSdePNGEglGy7Bu+QhRaVGM20jdqxxRiMWh/K/p2ckw5oF2wssSIn95Ll29+nLacm+cXhWTAWdHdEJODvOrpSfJlR96rhO18nruePj94f90/d/HfUP93FaTnUm88LZuXE0VWPQZ1lRUmFuwMk/z7sOFeKEjs1oREUBXWcKqpA5Fdk/UG3GJa1KmHcduJ4Kqai5cqipBnPtFW7HMcp2f/JRImU6u4IhMF3NnsJUKl2PQ5IwL+Yk7Hle0PO5RznDM0W1atVcv98ItYoNZK5plqMCZi5wUz8gQZi6rBdzn3qcx2a+yPKxqE25O/thNjV4abjWqbw2SKWXKNPcNJ+jqT3WI17oeSxiiUfSkCVgzR1lQtcC09n+9VQhiohtddsHOT3Cq6o9ZsvZAhyv6xwoObGba/cVZfp3CWqGB8w9UFQ7b5zhYgG//774suomA+F+rjONO52BAJoD7+xRTQvQuFSZSubo7CEINNKeHUhRTqy8e9JlqRicwuhuYEUYUE6UxOiwYvbgCoQZOThf6zHKQHDHyDlWHNTuzAray9QiGLz7pvbHYwVjquvh8uIzNTxEHDonmC46Q+3M4kGZ14oQ9DGqif5ydgLr7wokb959Aqp/XICCGtScZwtrfrmne/HCuFsLaCrg8eO3MTY3n/Mqhb8V4kdBWKFa17mQnwcKsEhwgxLCWleoA5scQeQTHpOQ+DEHSgIackBQ6zwa4LGxVBnDjN00nZ7triOpvwbiNXx4RkVpqzHe/FuGplZ1yk7j7rwUwmw8f1sfusaHtX/6/IrmDGfv6/L8fN5U0VXZ7X4dfwa2lUTAZV7qwQVVepkLcPBqteyFbDcxVbEwnrn8glrrtJptHsNPCZtzW0+jwPUil7sJB8x1L0mChGz5s038+bOQKRWdIRVYnB6nT3dLn69Cn80pvasDo9Gq29hcVtlruMofC1CdIZMKOj/0+WVZoJI/rie8RtkwUJjVrLLiBbh6UgqdneIZqnjz2XpdHTVTYTQKQt8PEvCpT8OI0B5/nC2XOul05PtuGNEYAkLigFNO/btO+n/EqFVub8n09ci0rqYN49HbGt/gp5cHeMhveA1vMet/G/00SvUnsv/3oFD37Sj04XSpqDNxkSyTUcSDgERumKYBY9sHzf/igyZpFTm290lzqb30/Jim8SiNkojHSZQEIeXbF7XbF7Wb1+5+K3uG/Y+tVPvXk1aqfawvTJ/TQs1b3BZv9jJsbSuZUtWS303WNxpv/rOJx1ySQDgKSRAnhKeh31vRzS6/CIrCpOeSKGY8Ya7rM+pvmbrRTL1BchUiY3jyy9RyJqDGtpXkKNCCN62kZVCtS26XwYbJgwC826VFxt4tus35I5F/C+P3/7mQ0DhkZJQA4W6PhOCl6/9u04Aauuzc5xVS1orX2Sssnlf59HCwylIXU8rgBC9/IGjRgTTnwNcErvkjmmNlIHRZ/Ui1wf5at38BWS+xG0MnAAA=&quot;"/>
    <we:property name="isFiltersActionButtonVisible" value="true"/>
    <we:property name="isVisualContainerHeaderHidden" value="false"/>
    <we:property name="pageDisplayName" value="&quot;Developer Breakdown&quot;"/>
    <we:property name="pageName" value="&quot;ReportSection609c28d06422543d2adc&quot;"/>
    <we:property name="pptInsertionSessionID" value="&quot;E77BA1EC-E629-455F-BB83-B52970042003&quot;"/>
    <we:property name="reportEmbeddedTime" value="&quot;2024-02-22T23:46:11.956Z&quot;"/>
    <we:property name="reportName" value="&quot;PowerBI Assignment&quot;"/>
    <we:property name="reportState" value="&quot;CONNECTED&quot;"/>
    <we:property name="reportUrl" value="&quot;/links/DOd9O8PiQm?ctid=e90c1f93-29fc-4405-9da8-f122a14da6d1&amp;bookmarkGuid=d6c33639-7f2d-49e5-9d62-de469f766645&quot;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C78A4A3D-5093-41BF-95F3-5024A97F455B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aW1PjNhT+Kxm/bDuT6ch3mTcIS6edlk3JLn3o8CBLx4lZxU5lmSVl8t97ZDtA0ty4rlPgKbqd8+k715G5sURaTCSbnrIxWAfWUZ5/HTP1tWNbXStbnAtETGwaJRF1QjuMvZiEHu7KJzrNs8I6uLE0U0PQ52lRMmkE4uRfF12LSdlnQzNKmCyga01AFXnGZPoP1JtxSasSZl0LricyV8yIHGimwYi9wu04Rij2Ty5qZFynVzAAruvZM5jkSjdjL2A08hCf7XHbJb4dhT6eKerVCub2/UZpBayXZ5qlGQIwc4T7sfD9IIji2CGEOq4gZr5Is6FsrnJ39vN0YujTcK3j/NowFV+iTiNpNsOrkiTxBDiuHQYh9wRzeSjM6SSVulEYTz9eTxSyiNzW0j7nk1MUVe8xW87n5Dhd60Tl42pzY82ijP8uQU3xgJEDRb3zxhrMF/D3H/MfmyRxIyLTqcadVk8Cy0B0jplmBWhcqq9KZmjsAUi8ZHW2l8tyXOlb0p6XisMZJHeDSoUhpa9y9I5KzTFcgTQjC+cbHEkKUlhGzyclQB1NK0XHqZo7g7N81cPhUMGQ6Wa4uPhEhL8jD50+Ro9OEZ1ZPCmzBghBGyNMtJd14Ff2rklyZt1HsPrnCBQ0pGYind/mlyXsxTPzXt2AxRLWH7/1sZn5u6hD+KEUryVhA7SuNcq/9RRgksCwsQ2tTcI6qYLDD10iKAmISwUw4rNAAJLaxFEPjw1zlXKM2F3D6cnmOs31f4l4DRueM1lW2Rgl/5biVes8VU3j7qyU0my8aIENG/sciiuWcZxdxvL0eN4V6Kbotpexk3vYF33rBansl7FMi9EKKkllxY11SeRZqXsjpvRiacLBq6XWZzKFcfG6KcAzl/cqfWOJ6e4h9RjqL6r0LkKXUvB8GhOHBSElPuXry/lCqkoCn4UijH2Hx5SHnvAIeTOpaoHJdqWqTfG1XG68wCZE2EBtYA7xA8KB3tnwDbVt90hradv2s8xjJjsDJtHR1ndt9l51bUth1KaubX0Ytazib3aM9QW/BdAr31yE7LQc8pcCVGfAcwWdHw7FZVkgyB8f0me14A49hVHN61tsh761JxuXUqdneIYp0f6ubFseNVOUeo7NA0Ii6gIJfQjq55UduqI4cV07CBkFnxDqCyaY+yYrah3b78X09Yppk01bVkdvc3yLS+iKOuS2PIfvcdV/WPlpFfRHVv+XKKH29yuhq8OlLp2xY4cOiyJXeMQlQcS8MNq1dAY8dCjnTgTMjpk57L8/KOzXgwLazPEjz7N9z/aIiENC2Jtsf/4/Dwpkr5qg9xeFZ8jvh3vZV3z8spewf+3vJexPemR6oT1Evset824PZlvbzZipPfmGtr1IffdPaBG2q0ngOV4YcMKx6SVk109ogY99LthxyB0SONQHmwTvHW+7O96twVXIlOPJ+6FljUENqzZEoMKKvEmtLYV6PRfVMlRuspKAD0esSPmHeacyW+P5tzS+uN9DAkkUUYgBXE8QEhDqrPf79uTQReM+LZHyvXjy3nDjWR1Pq501L3UxYRz6KHyF06IBWSZAbHFc8z+St147m/0L7WJFWr0pAAA=&quot;"/>
    <we:property name="creatorSessionId" value="&quot;c99491ee-7aed-4370-b2b5-38a0866fbb6a&quot;"/>
    <we:property name="creatorTenantId" value="&quot;e90c1f93-29fc-4405-9da8-f122a14da6d1&quot;"/>
    <we:property name="creatorUserId" value="&quot;100320033EB994D1&quot;"/>
    <we:property name="datasetId" value="&quot;9971b667-a5b1-4d77-a97c-e83264c75af8&quot;"/>
    <we:property name="embedUrl" value="&quot;/reportEmbed?reportId=721b36a8-f0b1-4824-a774-51035eee273d&amp;groupId=feae3331-62e1-4bf4-8393-96f77455c4c3&amp;w=2&amp;config=eyJjbHVzdGVyVXJsIjoiaHR0cHM6Ly9XQUJJLVVLLVNPVVRILUItUFJJTUFSWS1yZWRpcmVjdC5hbmFseXNpcy53aW5kb3dzLm5ldCIsImVtYmVkRmVhdHVyZXMiOnsidXNhZ2VNZXRyaWNzVk5leHQiOnRydWUsImRpc2FibGVBbmd1bGFySlNCb290c3RyYXBSZXBvcnRFbWJlZCI6dHJ1ZX19&amp;disableSensitivityBanner=true&amp;lrtl=true&quot;"/>
    <we:property name="initialStateBookmark" value="&quot;H4sIAAAAAAAAA+1aW1PjNhT+Kxm/bDuT6ch3m7cQoNNuF1KySx86TEeWjoNZxU5lmSVl8t97ZDtA0ty4rl3gKbqd8+k715G5MXiSTwSdHtMxGHvGfpZ9HVP5tWMaXSOt505OPn7qnX7867j36RCns4lKsjQ39m4MReUI1FmSF1RoCTj553nXoEIM6EiPYipy6BoTkHmWUpH8A9VmXFKygFnXgOuJyCTVIoeKKtBir3A7jlG3+ZONGilTyRUMgalq9hQmmVT12PFoEDqmH5kOM23imqHv4pm8Wi1hbt+vlZbA+lmqaJIiAD1HmBtx1/W8MIosQgLL5kTP50k6EvVV7s5+nk40XwquVZRda6aiS9SpJc1meFUSxw4HyzZ9z2cOpzbzuT4dJ0LVCqPp4fVEIovIbSXtczY5RlHVHr3lbE6O1TWOZDYuN9fmy4vo7wLkFA9oOZBXO2+M4XwBf/8+/7FJEtMiUpUo3Gn0BdAUeOeAKpqDwqXqqmSGxh6CwEuWZ/uZKMalviXtWSEZnEJ8NyhVaFIGMkPvKNUcwBUIPTJwvsYRJyC4ofWcSA5yf1oqOkjk3Bms5av2RiMJI6rq4eLiExF+Qh46AwwXlSA6vXhUpDUQgjZGmGgvY88t7V2RZM26j2D1jwuQUJOa8mR+m1+WsOfPzHt5AxoJWH/81sdm+u+8CuGHUryWhA3QusZF9q0vAZMEho2paa0z1FEZHK5vEx4Qj9gBB0pc6nFAUus46uOxUSYThhG7azg92VzHmfovEa9hwzMqijIbo+TfErxqlafKadydFkLojecNsGFtnx6/oinD2WUsT4/nXYFuim5zGTu5h33Rt16QykERiSS/WEElKa24sS7xLC1U/4JKtViacPBqqfWZTKFdvGoK8MzlvUpfW2K6e0g9hvrzMr1z3w4CcNwgIhb1/IC4AVtfzhdSVey51Od+5FosCpjvcIeQN5OqFphsVqraFF/L5cbxTEK4CYEJ1CKuRxgEdzZ8Q23bPdIa2rb9LLKIis6QCnS09V2b2aqubSmMmtS1rQ+jhlX8zY6xvuA3AHrpm4uQrYZD/pKD7AxZJqHzQ49fFjmC/PEhfVYD7tCXGNWsusV26Ft7snEhVHKKZ6jkze/KtuVRPRUEjmUyj5AwsIH4LnjV88oOXVEU27bp+TQAl5DA5ZRT+01W1Cq234vp6xXTOps2rI7e5vgGl9AVdchueA5vcdV/WPlpFPRHVv+XKKHm9yuhq8OlKp2RZfoWDUObO8QmXkgdP9y1dHrMtwLGrBCoGVF92H1/UGjXgwLazHJDxzFdx3QIj3xC6Jtsf/4/DwqkVU3Q+4vCM+T3Xiv7isMvrYT966CVsE/Uhe6FWoi8xa3zbg9mW9vNiMqWfEPbXqS++ye0ENvV2HMsx/cYYdj0ErLrJzTPxT4XzMhnFvGswAWTeO8db7M73q3BlYuE4cn7oWWMQY7KNoSjwpK8SaUtgWo94+UylG6ykoAP+zRP2Id5pzJb4/m3NL6430MMcRgGEAHYDifEI4G13u+bk0MXjfu0RMpa8eS94cazKp5WO2tWqHxCGQxQ+AqnRQPSlAPf4rj6fySNUgdSl9Tt+A77a2z/AnrUZgveKQAA&quot;"/>
    <we:property name="isFiltersActionButtonVisible" value="true"/>
    <we:property name="isVisualContainerHeaderHidden" value="false"/>
    <we:property name="pageDisplayName" value="&quot;Publisher Breakdown&quot;"/>
    <we:property name="pageName" value="&quot;ReportSection46a89417b14c13051975&quot;"/>
    <we:property name="pptInsertionSessionID" value="&quot;E77BA1EC-E629-455F-BB83-B52970042003&quot;"/>
    <we:property name="reportEmbeddedTime" value="&quot;2024-02-22T23:46:01.989Z&quot;"/>
    <we:property name="reportName" value="&quot;PowerBI Assignment&quot;"/>
    <we:property name="reportState" value="&quot;CONNECTED&quot;"/>
    <we:property name="reportUrl" value="&quot;/links/DOd9O8PiQm?ctid=e90c1f93-29fc-4405-9da8-f122a14da6d1&amp;bookmarkGuid=a80246b5-e4c2-4559-8dcc-29ade9f07c8b&quot;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C78A4A3D-5093-41BF-95F3-5024A97F455B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ZbVPjNhD+Kxl/ubuZ0JHtOHb4BgGuN6V3lFDaTodhZGmdCBw7lWVKyuS/dyU773YCBTqBNl9iaaV9X+1j+cHiIhvFdPyVDsHatw7T9HZI5W3DtppWsjzX8SiPQiAeJZTYwB3baeOqdKREmmTW/oOlqOyDuhRZTmPNECd/v2paNI7PaF+PIhpn0LRGILM0obH4C4rFSFIyh0nTgvtRnEqqWfYUVaDZ3uFyHKMq9ncuSqRMiTvoAVPF7DmMUqnKMXEiTr2QMOYRBtDyfebhnqygGjW3r9dCjWLdNFFUJKiAngMWtjhxA+q3HGa3GHDX1/OZSPpxacp878V4pN2n4F6F6b32VHiDMjWnyQRN5X7A257DSBAiT97pOLard0ciVqXAcHx8P5LoxYdpME4MkYHHSeRGXgCcOiHwgAAKUIXELvqtn0rBUJtmyU5zu5z60WlaJzIdGr5l4PXK40QJNcbBaYpbj5DLBQ1juHbtIOJtaO2BE7b3Wo5N9johCfc8pwPoMmB+p4PbC3vJBCP+ywAkGPboQC6KOKGsVOk/bRNkWTn5JVmey8p9cT5M1lf30hytP4doPjDaa4eeyRQzy1jwG1CJc6jKJY1zk4jI9FSgJ4oQmWlcmORxbBZWk22MyulmuruF3tpC9zbRHUKIoV9N9O+qqJAFf3wvcItkg/Ep3EG87q8ZfZ00ddcllaIouNKdG30+S5JuDDQB3sA8oRkoE4EymWYcrbWgXKfR9Tng1gzMjgX9LJ1xjfmEJpdWTePZtAbpn10JuJBb+3bTYpQNgB/Nz7AiewQ3ZclQ9Bfz2E2HI1QqKwyaj34QCdKJFhSpgvSIvHtWoVRnatM6F/2BUaE+S4tjY+nA/ngY0+T2kzVpvj+rp8VXYbYmvVeb3Xqb3fdqc6ve5tZ7tdmrt9l7lzZPm1mFzZpk6fb2UA1ilpve08yralQLqn+GRMJabyGm124EdlksGAKrRVxnDQERsH7gKMy0olEhSUBBT7khg4F1lV76cEgzwT5YZcOfTPEuqnyzAGJnuOaV3HFlouR7ttuObJuQNu3wMGhj9B+JUcPIde22TwPwCAk8Tjl15xj1Ih19fTQ4zfLwjxzkWGPUZQunBHz+afqwiRNbhLmrnliCsD0EKUz9AyzKVj1qRM/BUSQg5pYW8U1ykIdjI+NIyOn7jLNq5UG/L6FPpyj6+Om1UK/c5zgNadzo0RiTSdNO8qTUg0wMgMZIIdQy2VC4x9FV+mR/1rwSvAT6r/G4UV6faPU7Z4lVg65ftLJKrVYw7MKRd8DvaIIvlWvn3fMT4Mk6ztPAXT8ad0rlzRm806r/nIFs9FgqofHxgN/kGSr5acUGe8dt+BGpjTPs5EqspU6F7lu76jCPlTjHPVTy5TsTHFQfmPbLH5jPq5eibdsupZR1iL6caXmBzwOP1ffO/15fLJHG/43x32uMM3C3W52xDoLv1EH3hvtMxSnl7LjK76E1diVWMyus2JHO+CplW7Q78Dp+wAmDtuOTAELqd2Bru9uBKM0Pn7eDeV+vOl4ZG+6wT9/gq8+R/jqiR9v13n6bxajCOu0OqFSrp0vlBdSvL3/3tJovxUevSfUNW5qrbEQZnCHHips2jAlNOPDyue62TX92nl21TSZ/A3hW1vgQHwAA&quot;"/>
    <we:property name="creatorSessionId" value="&quot;46528a8f-0d5c-4f05-8521-c551f75d6657&quot;"/>
    <we:property name="creatorTenantId" value="&quot;e90c1f93-29fc-4405-9da8-f122a14da6d1&quot;"/>
    <we:property name="creatorUserId" value="&quot;100320033EB994D1&quot;"/>
    <we:property name="datasetId" value="&quot;9971b667-a5b1-4d77-a97c-e83264c75af8&quot;"/>
    <we:property name="embedUrl" value="&quot;/reportEmbed?reportId=721b36a8-f0b1-4824-a774-51035eee273d&amp;groupId=feae3331-62e1-4bf4-8393-96f77455c4c3&amp;w=2&amp;config=eyJjbHVzdGVyVXJsIjoiaHR0cHM6Ly9XQUJJLVVLLVNPVVRILUItUFJJTUFSWS1yZWRpcmVjdC5hbmFseXNpcy53aW5kb3dzLm5ldCIsImVtYmVkRmVhdHVyZXMiOnsidXNhZ2VNZXRyaWNzVk5leHQiOnRydWUsImRpc2FibGVBbmd1bGFySlNCb290c3RyYXBSZXBvcnRFbWJlZCI6dHJ1ZX19&amp;disableSensitivityBanner=true&amp;lrtl=true&quot;"/>
    <we:property name="initialStateBookmark" value="&quot;H4sIAAAAAAAAA+1ZW1PjNhT+Kxm/7O5M6PgSxw5vEGC7Aws0obSdDsPI0nEicOxUlikpk//eI9m52wkU6IS0eYmlI52bzuWz/GQwng4jMjonAzD2jcMkuR8QcV+zjLoRF3MXF6ffDzqnt+cH349xOhlKnsSpsf9kSCJ6IK95mpFIccDJ32/qBomiS9JTo5BEKdSNIYg0iUnE/4J8MZKkyGBcN+BxGCWCKJZdSSQotg+4HMco2/rBQYmESv4AXaAyn+3AMBGyGJt2yIgbmJS6JgVoeB51cU+aU7Wam9croVqxdhJLwmNUQM0BDRrMdHziNWxqNSgwx1PzKY97UWHKbO/VaKj8JeFRBsmj8lRwhzIVp/EYTWWez5quTU0/QJ6s1bItR+0OeSQLgcHo+HEo0ItPE++faCIFl5mhE7o+MGIHwHwTUIDMJbbRb71EcIra1At2itv1xI923TgRyUDzLU5arTyOJZcjHJwluPUIuVyRIIJbx/JD1oTGHthBc69hW+ZeKzCDPdduAboMqNdq4fbcXnOMJ/5LHwRo9uhAxvNzQlmJVH/KJkjTYvJbvDiXFvuibBCvru4mGVrfgXA20Norh16KBCNLW/AbEIFzqMo1iTIdiMj0jKMn8iPS07gwzqJILywnW3gqZ+vpzgZ6YwPdXUe3TdPU9Jux+t3kGTLnjx85bhG0PzqDB4hW/TWlr5Im7romgucJV7hzrc+nQdKOgMTAahgnJAWpT6AIpilHY+VQbpPwtgO4NQW9Y04/Q0VcbTahyIVVk/OsG/3kz7YAXMiMfatuUEL7wI5mRSuPHs50WlIU/U0/tpPBEJVKc4Nmo1MeI91UgkKZk54Rd69KlPJIrRsd3utrFaqjNC8bCxX682FE4vsvxri+e1ZPkq/EbEXaVZudapudXbW5UW1zY1dtdqttdnfS5kkzK7FZkQzV3p7KQcxi03uZeWWNak71rxALWOktpu61a4FdGnGKwGoe1xkDQASsHhgK061omEvikNMTpsmgYV2plz4dkpTTT0bR8McTvIsq382B2CmueSd33OhT8lzLaYaWZZpN0mKB38TTfyZGDULHsZoe8cE1Td9lhBFnhlGvkuH5s8FpmgV/ZCBGCqMuWjgh4PNPk4d1nOg8zF32xAKE7SJIofIfYFG67FEtegaOQg4RM5SIC8FAHI60jCMuJu8z9rKVB72egB6ZoOjjl+dCtXJfoyQgUa1LIgwmRTvJ4kIPc6wBNJ4UQi0dDbl7bJWlL/ZnxSvBW6D/Co9r5VVFq945DawKdP2mmVVotYRh50reAXsgMb5UrtS71wfAi3WchYGzWhq3SuX1EbzVqv+cgqh1aSKg9vmA3WUpKvllyQZry234jtTaJXZyyVdCp0T3jV11kEWSd3APEWzxzgQH5QXTevuC+bp8ydu25RBCaMtUlzMN1/eY79Lq3vnf64sF0vi/Mf57jXEK7rarM1ZB8K0qdB+4z5RUKXvLVd6F1tgWmM00t2JLOuO7pG3e7sBteT4zKTRtz/QhIF4LNra7LTilWfH5OJj3/bLjnbHhFvv0A776HKmvI2q0We/Nt1mUSMzTdp8IuVxdSi+gfn37u6fleMk/eo3Lb9iSTKZDQuESOZbctOGZkJgBK56rbtvUZ2dDy0Bv8AISPWN9odzfxFI1tjEfAAA=&quot;"/>
    <we:property name="isFiltersActionButtonVisible" value="true"/>
    <we:property name="isVisualContainerHeaderHidden" value="false"/>
    <we:property name="pageDisplayName" value="&quot;Reviews vs Playtime&quot;"/>
    <we:property name="pageName" value="&quot;ReportSection02fda5b0cc50cee477c5&quot;"/>
    <we:property name="pptInsertionSessionID" value="&quot;E77BA1EC-E629-455F-BB83-B52970042003&quot;"/>
    <we:property name="reportEmbeddedTime" value="&quot;2024-02-23T00:52:53.875Z&quot;"/>
    <we:property name="reportName" value="&quot;PowerBI Assignment&quot;"/>
    <we:property name="reportState" value="&quot;CONNECTED&quot;"/>
    <we:property name="reportUrl" value="&quot;/groups/feae3331-62e1-4bf4-8393-96f77455c4c3/reports/721b36a8-f0b1-4824-a774-51035eee273d/ReportSection02fda5b0cc50cee477c5?experience=power-bi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268</TotalTime>
  <Words>642</Words>
  <Application>Microsoft Office PowerPoint</Application>
  <PresentationFormat>Widescreen</PresentationFormat>
  <Paragraphs>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Courier New</vt:lpstr>
      <vt:lpstr>Gill Sans MT</vt:lpstr>
      <vt:lpstr>Wingdings 2</vt:lpstr>
      <vt:lpstr>Dividend</vt:lpstr>
      <vt:lpstr>Video Game Playtime and stats analysis</vt:lpstr>
      <vt:lpstr>Goal of analysis?</vt:lpstr>
      <vt:lpstr>To investigate video game statistics to help inform you about current trends in the market and make data-driven decisions for the future.</vt:lpstr>
      <vt:lpstr>Dataset source</vt:lpstr>
      <vt:lpstr>But with the power of Dax…</vt:lpstr>
      <vt:lpstr>After some aggregations…</vt:lpstr>
      <vt:lpstr>Finally, with some filtering and transforming…</vt:lpstr>
      <vt:lpstr>Now the analysis can begin!</vt:lpstr>
      <vt:lpstr>Firstly, I broke down the dataset into key variables</vt:lpstr>
      <vt:lpstr>Next, regional sales</vt:lpstr>
      <vt:lpstr>Then, Users vs critics</vt:lpstr>
      <vt:lpstr>Following that, genre breakdown</vt:lpstr>
      <vt:lpstr>Game Breakdown…</vt:lpstr>
      <vt:lpstr>Developer Breakdown</vt:lpstr>
      <vt:lpstr>Publisher Breakdown</vt:lpstr>
      <vt:lpstr>Finally, User Scores Vs Playtime</vt:lpstr>
      <vt:lpstr>In conclusion?</vt:lpstr>
      <vt:lpstr>Conclusion</vt:lpstr>
      <vt:lpstr>Example of a short, innovative, Modern action game</vt:lpstr>
      <vt:lpstr>Example of a Long, well-baked, developed shooter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Playtime and stats analysis</dc:title>
  <dc:creator>Rayan Arshed</dc:creator>
  <cp:lastModifiedBy>Rayan Arshed</cp:lastModifiedBy>
  <cp:revision>5</cp:revision>
  <dcterms:created xsi:type="dcterms:W3CDTF">2024-02-22T23:13:49Z</dcterms:created>
  <dcterms:modified xsi:type="dcterms:W3CDTF">2024-02-23T12:57:03Z</dcterms:modified>
</cp:coreProperties>
</file>