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notesMasterIdLst>
    <p:notesMasterId r:id="rId17"/>
  </p:notesMasterIdLst>
  <p:sldIdLst>
    <p:sldId id="792" r:id="rId3"/>
    <p:sldId id="790" r:id="rId4"/>
    <p:sldId id="261" r:id="rId5"/>
    <p:sldId id="789" r:id="rId6"/>
    <p:sldId id="794" r:id="rId7"/>
    <p:sldId id="795" r:id="rId8"/>
    <p:sldId id="803" r:id="rId9"/>
    <p:sldId id="801" r:id="rId10"/>
    <p:sldId id="802" r:id="rId11"/>
    <p:sldId id="797" r:id="rId12"/>
    <p:sldId id="798" r:id="rId13"/>
    <p:sldId id="799" r:id="rId14"/>
    <p:sldId id="800" r:id="rId15"/>
    <p:sldId id="791" r:id="rId16"/>
  </p:sldIdLst>
  <p:sldSz cx="9902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5BC"/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72205" autoAdjust="0"/>
  </p:normalViewPr>
  <p:slideViewPr>
    <p:cSldViewPr snapToGrid="0">
      <p:cViewPr varScale="1">
        <p:scale>
          <a:sx n="111" d="100"/>
          <a:sy n="111" d="100"/>
        </p:scale>
        <p:origin x="1524" y="96"/>
      </p:cViewPr>
      <p:guideLst>
        <p:guide pos="3119"/>
        <p:guide orient="horz" pos="218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9C55F-00F1-4985-9065-F2D92AE05D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10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73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 Unicode MS" panose="020B0604020202020204" pitchFamily="50" charset="-127"/>
              </a:rPr>
              <a:t>Capstone Project Student’s Guide</a:t>
            </a:r>
          </a:p>
        </p:txBody>
      </p:sp>
    </p:spTree>
    <p:extLst>
      <p:ext uri="{BB962C8B-B14F-4D97-AF65-F5344CB8AC3E}">
        <p14:creationId xmlns:p14="http://schemas.microsoft.com/office/powerpoint/2010/main" val="340498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NLP Fake News Detection</a:t>
            </a:r>
          </a:p>
        </p:txBody>
      </p:sp>
    </p:spTree>
    <p:extLst>
      <p:ext uri="{BB962C8B-B14F-4D97-AF65-F5344CB8AC3E}">
        <p14:creationId xmlns:p14="http://schemas.microsoft.com/office/powerpoint/2010/main" val="3609230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3012461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NLP Fake News Detection</a:t>
            </a:r>
          </a:p>
        </p:txBody>
      </p:sp>
    </p:spTree>
    <p:extLst>
      <p:ext uri="{BB962C8B-B14F-4D97-AF65-F5344CB8AC3E}">
        <p14:creationId xmlns:p14="http://schemas.microsoft.com/office/powerpoint/2010/main" val="252440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NLP Fake News Detection</a:t>
            </a:r>
          </a:p>
        </p:txBody>
      </p:sp>
    </p:spTree>
    <p:extLst>
      <p:ext uri="{BB962C8B-B14F-4D97-AF65-F5344CB8AC3E}">
        <p14:creationId xmlns:p14="http://schemas.microsoft.com/office/powerpoint/2010/main" val="1413611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2021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3764626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8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AC93F9AC-4BB5-4E2D-8093-19270B2671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399">
                <a:latin typeface="Samsung Sharp Sans"/>
              </a:defRPr>
            </a:lvl1pPr>
          </a:lstStyle>
          <a:p>
            <a:pPr lvl="0"/>
            <a:r>
              <a:rPr lang="en-US"/>
              <a:t>Title 1</a:t>
            </a:r>
          </a:p>
          <a:p>
            <a:pPr lvl="0"/>
            <a:r>
              <a:rPr lang="en-US"/>
              <a:t>Title 2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70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-300" panose="020B0303030303020204" pitchFamily="34" charset="0"/>
                <a:ea typeface="SamsungOne-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843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-400" panose="020B0503030303020204" pitchFamily="34" charset="0"/>
                <a:ea typeface="SamsungOne-400" panose="020B0503030303020204" pitchFamily="34" charset="0"/>
              </a:rPr>
              <a:pPr marL="0" marR="0" lvl="0" indent="0" algn="r" defTabSz="843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-400" panose="020B0503030303020204" pitchFamily="34" charset="0"/>
              <a:ea typeface="SamsungOne-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8045EE-4149-4D34-BDD0-4CED7F53CB86}"/>
              </a:ext>
            </a:extLst>
          </p:cNvPr>
          <p:cNvSpPr/>
          <p:nvPr userDrawn="1"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8DECC6-E1CF-42DF-AFF2-431EEB2BDEB9}"/>
              </a:ext>
            </a:extLst>
          </p:cNvPr>
          <p:cNvSpPr/>
          <p:nvPr userDrawn="1"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99B695B2-CFFD-4F01-8492-DC3B0949AD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</p:spPr>
        <p:txBody>
          <a:bodyPr lIns="0" tIns="0"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bg1">
                    <a:lumMod val="50000"/>
                  </a:schemeClr>
                </a:solidFill>
                <a:latin typeface="Samsung Sharp Sans"/>
              </a:defRPr>
            </a:lvl1pPr>
          </a:lstStyle>
          <a:p>
            <a:pPr lvl="0"/>
            <a:r>
              <a:rPr lang="en-US"/>
              <a:t>Chapter 1.</a:t>
            </a:r>
          </a:p>
        </p:txBody>
      </p:sp>
      <p:sp>
        <p:nvSpPr>
          <p:cNvPr id="18" name="직사각형 133">
            <a:extLst>
              <a:ext uri="{FF2B5EF4-FFF2-40B4-BE49-F238E27FC236}">
                <a16:creationId xmlns:a16="http://schemas.microsoft.com/office/drawing/2014/main" id="{E9FB640B-46E8-4BA3-B89E-CF58C8027238}"/>
              </a:ext>
            </a:extLst>
          </p:cNvPr>
          <p:cNvSpPr/>
          <p:nvPr userDrawn="1"/>
        </p:nvSpPr>
        <p:spPr>
          <a:xfrm>
            <a:off x="989683" y="4157758"/>
            <a:ext cx="263191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063">
              <a:defRPr/>
            </a:pPr>
            <a:r>
              <a:rPr lang="en-US" altLang="ko-KR" sz="2099" dirty="0">
                <a:solidFill>
                  <a:srgbClr val="1428A0"/>
                </a:solidFill>
                <a:latin typeface="Samsung Sharp Sans"/>
                <a:ea typeface="Samsung Sharp Sans Regular" pitchFamily="2" charset="0"/>
                <a:cs typeface="Samsung Sharp Sans Regular" pitchFamily="2" charset="0"/>
              </a:rPr>
              <a:t>AI Course</a:t>
            </a:r>
            <a:endParaRPr lang="ko-KR" altLang="en-US" sz="2099" dirty="0">
              <a:solidFill>
                <a:srgbClr val="1428A0"/>
              </a:solidFill>
              <a:latin typeface="Samsung Sharp Sans"/>
              <a:ea typeface="Samsung Sharp Sans Regular" pitchFamily="2" charset="0"/>
              <a:cs typeface="Samsung Sharp Sans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42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Ti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0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NLP Fake News Detection</a:t>
            </a:r>
          </a:p>
        </p:txBody>
      </p:sp>
    </p:spTree>
    <p:extLst>
      <p:ext uri="{BB962C8B-B14F-4D97-AF65-F5344CB8AC3E}">
        <p14:creationId xmlns:p14="http://schemas.microsoft.com/office/powerpoint/2010/main" val="26068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AC93F9AC-4BB5-4E2D-8093-19270B2671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399">
                <a:latin typeface="Samsung Sharp Sans"/>
              </a:defRPr>
            </a:lvl1pPr>
          </a:lstStyle>
          <a:p>
            <a:pPr lvl="0"/>
            <a:r>
              <a:rPr lang="en-US"/>
              <a:t>Title 1</a:t>
            </a:r>
          </a:p>
          <a:p>
            <a:pPr lvl="0"/>
            <a:r>
              <a:rPr lang="en-US"/>
              <a:t>Title 2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70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-300" panose="020B0303030303020204" pitchFamily="34" charset="0"/>
                <a:ea typeface="SamsungOne-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843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-400" panose="020B0503030303020204" pitchFamily="34" charset="0"/>
                <a:ea typeface="SamsungOne-400" panose="020B0503030303020204" pitchFamily="34" charset="0"/>
              </a:rPr>
              <a:pPr marL="0" marR="0" lvl="0" indent="0" algn="r" defTabSz="843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-400" panose="020B0503030303020204" pitchFamily="34" charset="0"/>
              <a:ea typeface="SamsungOne-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8045EE-4149-4D34-BDD0-4CED7F53CB86}"/>
              </a:ext>
            </a:extLst>
          </p:cNvPr>
          <p:cNvSpPr/>
          <p:nvPr userDrawn="1"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8DECC6-E1CF-42DF-AFF2-431EEB2BDEB9}"/>
              </a:ext>
            </a:extLst>
          </p:cNvPr>
          <p:cNvSpPr/>
          <p:nvPr userDrawn="1"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1914">
              <a:defRPr/>
            </a:pPr>
            <a:endParaRPr lang="ko-KR" altLang="en-US" sz="1662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99B695B2-CFFD-4F01-8492-DC3B0949AD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</p:spPr>
        <p:txBody>
          <a:bodyPr lIns="0" tIns="0"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bg1">
                    <a:lumMod val="50000"/>
                  </a:schemeClr>
                </a:solidFill>
                <a:latin typeface="Samsung Sharp Sans"/>
              </a:defRPr>
            </a:lvl1pPr>
          </a:lstStyle>
          <a:p>
            <a:pPr lvl="0"/>
            <a:r>
              <a:rPr lang="en-US"/>
              <a:t>Chapter 1.</a:t>
            </a:r>
          </a:p>
        </p:txBody>
      </p:sp>
      <p:sp>
        <p:nvSpPr>
          <p:cNvPr id="18" name="직사각형 133">
            <a:extLst>
              <a:ext uri="{FF2B5EF4-FFF2-40B4-BE49-F238E27FC236}">
                <a16:creationId xmlns:a16="http://schemas.microsoft.com/office/drawing/2014/main" id="{E9FB640B-46E8-4BA3-B89E-CF58C8027238}"/>
              </a:ext>
            </a:extLst>
          </p:cNvPr>
          <p:cNvSpPr/>
          <p:nvPr userDrawn="1"/>
        </p:nvSpPr>
        <p:spPr>
          <a:xfrm>
            <a:off x="989683" y="4157758"/>
            <a:ext cx="263191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063">
              <a:defRPr/>
            </a:pPr>
            <a:r>
              <a:rPr lang="en-US" altLang="ko-KR" sz="2099" dirty="0">
                <a:solidFill>
                  <a:srgbClr val="1428A0"/>
                </a:solidFill>
                <a:latin typeface="Samsung Sharp Sans"/>
                <a:ea typeface="Samsung Sharp Sans Regular" pitchFamily="2" charset="0"/>
                <a:cs typeface="Samsung Sharp Sans Regular" pitchFamily="2" charset="0"/>
              </a:rPr>
              <a:t>AI Course</a:t>
            </a:r>
            <a:endParaRPr lang="ko-KR" altLang="en-US" sz="2099" dirty="0">
              <a:solidFill>
                <a:srgbClr val="1428A0"/>
              </a:solidFill>
              <a:latin typeface="Samsung Sharp Sans"/>
              <a:ea typeface="Samsung Sharp Sans Regular" pitchFamily="2" charset="0"/>
              <a:cs typeface="Samsung Sharp Sans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62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2021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49443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69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:a16="http://schemas.microsoft.com/office/drawing/2014/main" id="{CCEC8F59-794B-4743-A6D7-1BC9720006CB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NLP Fake News Detection</a:t>
            </a:r>
          </a:p>
        </p:txBody>
      </p:sp>
    </p:spTree>
    <p:extLst>
      <p:ext uri="{BB962C8B-B14F-4D97-AF65-F5344CB8AC3E}">
        <p14:creationId xmlns:p14="http://schemas.microsoft.com/office/powerpoint/2010/main" val="366646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직사각형 133">
            <a:extLst>
              <a:ext uri="{FF2B5EF4-FFF2-40B4-BE49-F238E27FC236}">
                <a16:creationId xmlns:a16="http://schemas.microsoft.com/office/drawing/2014/main" id="{7A4BCBFF-5289-45FE-BA09-DFF42AF8A347}"/>
              </a:ext>
            </a:extLst>
          </p:cNvPr>
          <p:cNvSpPr/>
          <p:nvPr userDrawn="1"/>
        </p:nvSpPr>
        <p:spPr>
          <a:xfrm>
            <a:off x="990000" y="4157757"/>
            <a:ext cx="2641721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A6CFBD-D9B3-4245-A68B-1D7EC1CB6F07}"/>
              </a:ext>
            </a:extLst>
          </p:cNvPr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EB59A-603F-4715-ABA1-D9DF69D44512}"/>
              </a:ext>
            </a:extLst>
          </p:cNvPr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BC111-C555-4B09-8375-33C4F4C2F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CBEAE583-0BAA-455B-9555-B00A4FE8B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872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7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80" r:id="rId3"/>
    <p:sldLayoutId id="2147483693" r:id="rId4"/>
    <p:sldLayoutId id="2147483694" r:id="rId5"/>
    <p:sldLayoutId id="2147483695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222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33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</p:spPr>
        <p:txBody>
          <a:bodyPr/>
          <a:lstStyle/>
          <a:p>
            <a:r>
              <a:rPr lang="en-US" altLang="ko-KR" dirty="0"/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357260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369332"/>
          </a:xfrm>
        </p:spPr>
        <p:txBody>
          <a:bodyPr/>
          <a:lstStyle/>
          <a:p>
            <a:r>
              <a:rPr lang="en-US" altLang="ko-KR" sz="2400" dirty="0"/>
              <a:t>4.1. KNN Model And Result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 txBox="1">
            <a:spLocks/>
          </p:cNvSpPr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UNIT 4. Testing The Models</a:t>
            </a: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E771CE33-96AE-46B3-6538-9CE30C32D62F}"/>
              </a:ext>
            </a:extLst>
          </p:cNvPr>
          <p:cNvSpPr txBox="1">
            <a:spLocks/>
          </p:cNvSpPr>
          <p:nvPr/>
        </p:nvSpPr>
        <p:spPr>
          <a:xfrm>
            <a:off x="522288" y="2221660"/>
            <a:ext cx="6564312" cy="2507093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400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400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the </a:t>
            </a:r>
            <a:r>
              <a:rPr lang="en-US" dirty="0" err="1"/>
              <a:t>sklearn</a:t>
            </a:r>
            <a:r>
              <a:rPr lang="en-US" dirty="0"/>
              <a:t> pipeline module create a classification pipeline to classify the Data.</a:t>
            </a:r>
          </a:p>
          <a:p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 err="1"/>
              <a:t>CountVectorizer</a:t>
            </a:r>
            <a:r>
              <a:rPr lang="en-US" dirty="0"/>
              <a:t> with unigram, bigram, and trigrams.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KNN</a:t>
            </a:r>
            <a:r>
              <a:rPr lang="en-US" dirty="0"/>
              <a:t> as the classifier</a:t>
            </a:r>
            <a:r>
              <a:rPr lang="en-US" b="0" i="0" dirty="0">
                <a:effectLst/>
                <a:latin typeface="-apple-system"/>
              </a:rPr>
              <a:t> with </a:t>
            </a:r>
            <a:r>
              <a:rPr lang="en-US" b="0" i="0" dirty="0" err="1">
                <a:effectLst/>
                <a:latin typeface="-apple-system"/>
              </a:rPr>
              <a:t>n_neighbors</a:t>
            </a:r>
            <a:r>
              <a:rPr lang="en-US" b="0" i="0" dirty="0">
                <a:effectLst/>
                <a:latin typeface="-apple-system"/>
              </a:rPr>
              <a:t> of 10 and metric as ‘</a:t>
            </a:r>
            <a:r>
              <a:rPr lang="en-US" b="1" i="0" dirty="0" err="1">
                <a:effectLst/>
                <a:latin typeface="-apple-system"/>
              </a:rPr>
              <a:t>euclidean</a:t>
            </a:r>
            <a:r>
              <a:rPr lang="en-US" b="0" i="0" dirty="0">
                <a:effectLst/>
                <a:latin typeface="-apple-system"/>
              </a:rPr>
              <a:t>’ distance.</a:t>
            </a:r>
            <a:endParaRPr lang="en-US" dirty="0"/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42757A44-B353-33A5-09B8-498638C21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926" y="3855249"/>
            <a:ext cx="4960971" cy="17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3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369332"/>
          </a:xfrm>
        </p:spPr>
        <p:txBody>
          <a:bodyPr/>
          <a:lstStyle/>
          <a:p>
            <a:r>
              <a:rPr lang="en-US" altLang="ko-KR" sz="2400" dirty="0"/>
              <a:t>4.2. Random Forest Model And Result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2221661"/>
            <a:ext cx="7745412" cy="1238423"/>
          </a:xfrm>
        </p:spPr>
        <p:txBody>
          <a:bodyPr/>
          <a:lstStyle/>
          <a:p>
            <a:r>
              <a:rPr lang="en-US" altLang="ko-KR" dirty="0"/>
              <a:t>Using the </a:t>
            </a:r>
            <a:r>
              <a:rPr lang="en-US" altLang="ko-KR" dirty="0" err="1"/>
              <a:t>sklearn</a:t>
            </a:r>
            <a:r>
              <a:rPr lang="en-US" altLang="ko-KR" dirty="0"/>
              <a:t> pipeline module create a classification pipeline to classify the Data.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Using </a:t>
            </a:r>
            <a:r>
              <a:rPr lang="en-US" altLang="ko-KR" dirty="0" err="1"/>
              <a:t>CountVectorizer</a:t>
            </a:r>
            <a:r>
              <a:rPr lang="en-US" altLang="ko-KR" dirty="0"/>
              <a:t> with only trigrams.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b="1" dirty="0" err="1"/>
              <a:t>RandomForest</a:t>
            </a:r>
            <a:r>
              <a:rPr lang="en-US" altLang="ko-KR" b="1" dirty="0"/>
              <a:t> </a:t>
            </a:r>
            <a:r>
              <a:rPr lang="en-US" altLang="ko-KR" dirty="0"/>
              <a:t>as the classifier.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 txBox="1">
            <a:spLocks/>
          </p:cNvSpPr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UNIT 4. Testing The Models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447FB173-E88C-F80F-8532-E0512C2A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64" y="3872413"/>
            <a:ext cx="5438895" cy="175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369332"/>
          </a:xfrm>
        </p:spPr>
        <p:txBody>
          <a:bodyPr/>
          <a:lstStyle/>
          <a:p>
            <a:r>
              <a:rPr lang="en-US" altLang="ko-KR" sz="2400" dirty="0"/>
              <a:t>4.3. Naive Bayes Model And Result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 txBox="1">
            <a:spLocks/>
          </p:cNvSpPr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UNIT 4. Testing The Models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5CE498B3-8D67-1380-5B01-E82E08E39262}"/>
              </a:ext>
            </a:extLst>
          </p:cNvPr>
          <p:cNvSpPr txBox="1">
            <a:spLocks/>
          </p:cNvSpPr>
          <p:nvPr/>
        </p:nvSpPr>
        <p:spPr>
          <a:xfrm>
            <a:off x="522288" y="2221661"/>
            <a:ext cx="8062912" cy="1334339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400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400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the </a:t>
            </a:r>
            <a:r>
              <a:rPr lang="en-US" dirty="0" err="1"/>
              <a:t>sklearn</a:t>
            </a:r>
            <a:r>
              <a:rPr lang="en-US" dirty="0"/>
              <a:t> pipeline module create a classification pipeline to classify the Data.</a:t>
            </a:r>
          </a:p>
          <a:p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 err="1"/>
              <a:t>CountVectorizer</a:t>
            </a:r>
            <a:r>
              <a:rPr lang="en-US" dirty="0"/>
              <a:t> with both unigram and bigrams.</a:t>
            </a:r>
          </a:p>
          <a:p>
            <a:pPr lvl="1"/>
            <a:r>
              <a:rPr lang="en-US" dirty="0"/>
              <a:t>Use </a:t>
            </a:r>
            <a:r>
              <a:rPr lang="en-US" b="1" i="0" dirty="0">
                <a:effectLst/>
                <a:latin typeface="-apple-system"/>
              </a:rPr>
              <a:t>Multinomial Naive Bayes</a:t>
            </a:r>
            <a:r>
              <a:rPr lang="en-US" b="0" i="0" dirty="0">
                <a:effectLst/>
                <a:latin typeface="-apple-system"/>
              </a:rPr>
              <a:t> as the classifier with an alpha value of 0.75.</a:t>
            </a:r>
            <a:endParaRPr lang="en-US" dirty="0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4B519AC1-2719-556E-432F-813D3E1B8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038" y="3793769"/>
            <a:ext cx="5278748" cy="162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8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369332"/>
          </a:xfrm>
        </p:spPr>
        <p:txBody>
          <a:bodyPr/>
          <a:lstStyle/>
          <a:p>
            <a:r>
              <a:rPr lang="en-US" altLang="ko-KR" sz="2400" dirty="0"/>
              <a:t>5.1. Best Model For Detecting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3727" y="2022083"/>
            <a:ext cx="2628900" cy="774699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2000" b="1" dirty="0"/>
              <a:t>Multinomial Naive Bayes</a:t>
            </a:r>
            <a:r>
              <a:rPr lang="en-US" altLang="ko-KR" sz="2000" dirty="0"/>
              <a:t> 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 txBox="1">
            <a:spLocks/>
          </p:cNvSpPr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UNIT 5. Finalize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D50456E-7068-9105-63D3-C5049C28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85" y="3003820"/>
            <a:ext cx="3723702" cy="1281599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A6C68261-C0B0-98FC-299B-E32F5370F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0" y="3009533"/>
            <a:ext cx="3868070" cy="1362142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AA4C03E6-D510-19ED-FABF-DD6059B26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965" y="4644994"/>
            <a:ext cx="4014894" cy="1235353"/>
          </a:xfrm>
          <a:prstGeom prst="rect">
            <a:avLst/>
          </a:prstGeom>
        </p:spPr>
      </p:pic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364E6A3D-3BE6-F2E3-4F17-650272116E06}"/>
              </a:ext>
            </a:extLst>
          </p:cNvPr>
          <p:cNvSpPr txBox="1">
            <a:spLocks/>
          </p:cNvSpPr>
          <p:nvPr/>
        </p:nvSpPr>
        <p:spPr>
          <a:xfrm>
            <a:off x="3875510" y="4391710"/>
            <a:ext cx="2628900" cy="776988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400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5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400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6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1200" dirty="0">
                <a:solidFill>
                  <a:srgbClr val="1F45BC"/>
                </a:solidFill>
              </a:rPr>
              <a:t>Multinomial Naive Bayes 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0FE65FD2-CA81-F89F-4D0C-80506FACEDCA}"/>
              </a:ext>
            </a:extLst>
          </p:cNvPr>
          <p:cNvSpPr txBox="1">
            <a:spLocks/>
          </p:cNvSpPr>
          <p:nvPr/>
        </p:nvSpPr>
        <p:spPr>
          <a:xfrm>
            <a:off x="1540615" y="2677429"/>
            <a:ext cx="2628900" cy="774699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400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5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400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6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1200" dirty="0">
                <a:solidFill>
                  <a:srgbClr val="FF0000"/>
                </a:solidFill>
              </a:rPr>
              <a:t>KNN</a:t>
            </a:r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00236832-2FEB-E644-3750-D0870BC2B1ED}"/>
              </a:ext>
            </a:extLst>
          </p:cNvPr>
          <p:cNvSpPr txBox="1">
            <a:spLocks/>
          </p:cNvSpPr>
          <p:nvPr/>
        </p:nvSpPr>
        <p:spPr>
          <a:xfrm>
            <a:off x="6212627" y="2679169"/>
            <a:ext cx="2628900" cy="774699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400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5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400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6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Tx/>
              <a:buNone/>
            </a:pPr>
            <a:r>
              <a:rPr lang="en-US" sz="1200" dirty="0">
                <a:solidFill>
                  <a:srgbClr val="FF0000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39013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35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44C61-D919-4428-8B7A-D05C22D2B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4725" y="2315279"/>
            <a:ext cx="7572925" cy="767555"/>
          </a:xfrm>
        </p:spPr>
        <p:txBody>
          <a:bodyPr/>
          <a:lstStyle/>
          <a:p>
            <a:r>
              <a:rPr lang="en-US" altLang="ko-KR" dirty="0"/>
              <a:t>NLP Fake News Detection</a:t>
            </a:r>
          </a:p>
        </p:txBody>
      </p:sp>
      <p:sp>
        <p:nvSpPr>
          <p:cNvPr id="3" name="직사각형 133">
            <a:extLst>
              <a:ext uri="{FF2B5EF4-FFF2-40B4-BE49-F238E27FC236}">
                <a16:creationId xmlns:a16="http://schemas.microsoft.com/office/drawing/2014/main" id="{5BE4CBA7-B2DE-4D34-8EE6-EC228375E823}"/>
              </a:ext>
            </a:extLst>
          </p:cNvPr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000" dirty="0" err="1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Intellibots</a:t>
            </a:r>
            <a:endParaRPr lang="en-US" altLang="ko-KR" sz="5400" dirty="0">
              <a:solidFill>
                <a:schemeClr val="tx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133">
            <a:extLst>
              <a:ext uri="{FF2B5EF4-FFF2-40B4-BE49-F238E27FC236}">
                <a16:creationId xmlns:a16="http://schemas.microsoft.com/office/drawing/2014/main" id="{6F7B47BD-258F-4F64-9422-12BCE02D0EE2}"/>
              </a:ext>
            </a:extLst>
          </p:cNvPr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NLP Fake News Detection</a:t>
            </a:r>
          </a:p>
        </p:txBody>
      </p:sp>
      <p:grpSp>
        <p:nvGrpSpPr>
          <p:cNvPr id="29" name="Group 1">
            <a:extLst>
              <a:ext uri="{FF2B5EF4-FFF2-40B4-BE49-F238E27FC236}">
                <a16:creationId xmlns:a16="http://schemas.microsoft.com/office/drawing/2014/main" id="{DC6F8C60-5F91-4AF4-A2B4-D2C4302BB33F}"/>
              </a:ext>
            </a:extLst>
          </p:cNvPr>
          <p:cNvGrpSpPr/>
          <p:nvPr/>
        </p:nvGrpSpPr>
        <p:grpSpPr>
          <a:xfrm>
            <a:off x="528795" y="1745972"/>
            <a:ext cx="4379913" cy="632207"/>
            <a:chOff x="4181256" y="3224809"/>
            <a:chExt cx="4379913" cy="632207"/>
          </a:xfrm>
        </p:grpSpPr>
        <p:sp>
          <p:nvSpPr>
            <p:cNvPr id="38" name="직사각형 37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1. About The Project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1.1. The Project Aims</a:t>
              </a:r>
            </a:p>
          </p:txBody>
        </p:sp>
      </p:grpSp>
      <p:grpSp>
        <p:nvGrpSpPr>
          <p:cNvPr id="26" name="Group 1">
            <a:extLst>
              <a:ext uri="{FF2B5EF4-FFF2-40B4-BE49-F238E27FC236}">
                <a16:creationId xmlns:a16="http://schemas.microsoft.com/office/drawing/2014/main" id="{B04F504A-8F12-4222-8233-E8A01A62BE7F}"/>
              </a:ext>
            </a:extLst>
          </p:cNvPr>
          <p:cNvGrpSpPr/>
          <p:nvPr/>
        </p:nvGrpSpPr>
        <p:grpSpPr>
          <a:xfrm>
            <a:off x="546795" y="2918292"/>
            <a:ext cx="4379913" cy="1509370"/>
            <a:chOff x="4181256" y="3224809"/>
            <a:chExt cx="4379913" cy="1509370"/>
          </a:xfrm>
        </p:grpSpPr>
        <p:sp>
          <p:nvSpPr>
            <p:cNvPr id="27" name="직사각형 37">
              <a:extLst>
                <a:ext uri="{FF2B5EF4-FFF2-40B4-BE49-F238E27FC236}">
                  <a16:creationId xmlns:a16="http://schemas.microsoft.com/office/drawing/2014/main" id="{842BA52B-D28D-4DA4-ABFF-1D65A88FF870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2. About The Models</a:t>
              </a:r>
            </a:p>
          </p:txBody>
        </p:sp>
        <p:sp>
          <p:nvSpPr>
            <p:cNvPr id="28" name="직사각형 38">
              <a:extLst>
                <a:ext uri="{FF2B5EF4-FFF2-40B4-BE49-F238E27FC236}">
                  <a16:creationId xmlns:a16="http://schemas.microsoft.com/office/drawing/2014/main" id="{DAE37420-EEA4-419E-A084-4EE55B9A58E2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45" name="직사각형 39">
              <a:extLst>
                <a:ext uri="{FF2B5EF4-FFF2-40B4-BE49-F238E27FC236}">
                  <a16:creationId xmlns:a16="http://schemas.microsoft.com/office/drawing/2014/main" id="{6900D595-0C92-4F9C-979A-BA20F7B7CEED}"/>
                </a:ext>
              </a:extLst>
            </p:cNvPr>
            <p:cNvSpPr/>
            <p:nvPr/>
          </p:nvSpPr>
          <p:spPr>
            <a:xfrm>
              <a:off x="5160752" y="3641572"/>
              <a:ext cx="3400417" cy="1092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F45BC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3.1. </a:t>
              </a:r>
              <a:r>
                <a:rPr lang="en-US" altLang="ko-KR" sz="1400" dirty="0">
                  <a:solidFill>
                    <a:srgbClr val="1F45BC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The Models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F45BC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Model Training 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F45BC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3.3. Model Evaluation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F45BC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3.4. Model Comparison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BA1D971-06A4-A0D4-4B3A-704B5C790998}"/>
              </a:ext>
            </a:extLst>
          </p:cNvPr>
          <p:cNvGrpSpPr/>
          <p:nvPr/>
        </p:nvGrpSpPr>
        <p:grpSpPr>
          <a:xfrm>
            <a:off x="529491" y="4967776"/>
            <a:ext cx="4379913" cy="847650"/>
            <a:chOff x="4181256" y="3224809"/>
            <a:chExt cx="4379913" cy="847650"/>
          </a:xfrm>
        </p:grpSpPr>
        <p:sp>
          <p:nvSpPr>
            <p:cNvPr id="3" name="직사각형 37">
              <a:extLst>
                <a:ext uri="{FF2B5EF4-FFF2-40B4-BE49-F238E27FC236}">
                  <a16:creationId xmlns:a16="http://schemas.microsoft.com/office/drawing/2014/main" id="{CA090EF0-27A4-3535-C0B6-AF9EAD51422F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3. Data Preprocessing</a:t>
              </a:r>
            </a:p>
          </p:txBody>
        </p:sp>
        <p:sp>
          <p:nvSpPr>
            <p:cNvPr id="4" name="직사각형 38">
              <a:extLst>
                <a:ext uri="{FF2B5EF4-FFF2-40B4-BE49-F238E27FC236}">
                  <a16:creationId xmlns:a16="http://schemas.microsoft.com/office/drawing/2014/main" id="{E752EF66-3B85-8B47-89BD-C5211DEC231A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5" name="직사각형 39">
              <a:extLst>
                <a:ext uri="{FF2B5EF4-FFF2-40B4-BE49-F238E27FC236}">
                  <a16:creationId xmlns:a16="http://schemas.microsoft.com/office/drawing/2014/main" id="{2C191238-A31C-14A5-E656-327214B2080F}"/>
                </a:ext>
              </a:extLst>
            </p:cNvPr>
            <p:cNvSpPr/>
            <p:nvPr/>
          </p:nvSpPr>
          <p:spPr>
            <a:xfrm>
              <a:off x="5160752" y="3641572"/>
              <a:ext cx="3400417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F45BC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3.1. The Dataset</a:t>
              </a:r>
              <a:br>
                <a:rPr lang="en-US" altLang="ko-KR" sz="1400" dirty="0">
                  <a:solidFill>
                    <a:srgbClr val="1F45BC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</a:br>
              <a:r>
                <a:rPr lang="en-US" altLang="ko-KR" sz="1400" dirty="0">
                  <a:solidFill>
                    <a:srgbClr val="1F45BC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Text Pre-processing 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990FF9FE-3DEC-EFD6-E88A-2D05C8F13FF6}"/>
              </a:ext>
            </a:extLst>
          </p:cNvPr>
          <p:cNvGrpSpPr/>
          <p:nvPr/>
        </p:nvGrpSpPr>
        <p:grpSpPr>
          <a:xfrm>
            <a:off x="4600245" y="3509679"/>
            <a:ext cx="4379913" cy="632207"/>
            <a:chOff x="4181256" y="3224809"/>
            <a:chExt cx="4379913" cy="632207"/>
          </a:xfrm>
        </p:grpSpPr>
        <p:sp>
          <p:nvSpPr>
            <p:cNvPr id="9" name="직사각형 37">
              <a:extLst>
                <a:ext uri="{FF2B5EF4-FFF2-40B4-BE49-F238E27FC236}">
                  <a16:creationId xmlns:a16="http://schemas.microsoft.com/office/drawing/2014/main" id="{E543E015-D5F2-082B-8EB4-C960C9FE6317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5. Finalize</a:t>
              </a: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:a16="http://schemas.microsoft.com/office/drawing/2014/main" id="{8C13442E-31DC-550C-B97F-323D5E92EA3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7042940C-E5C4-2FE8-7E52-371040B2C6CD}"/>
                </a:ext>
              </a:extLst>
            </p:cNvPr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5.1. Best Model For Detecting</a:t>
              </a:r>
            </a:p>
          </p:txBody>
        </p:sp>
      </p:grpSp>
      <p:grpSp>
        <p:nvGrpSpPr>
          <p:cNvPr id="14" name="Group 1">
            <a:extLst>
              <a:ext uri="{FF2B5EF4-FFF2-40B4-BE49-F238E27FC236}">
                <a16:creationId xmlns:a16="http://schemas.microsoft.com/office/drawing/2014/main" id="{77C0625C-889F-3A8D-D4EE-17492219949C}"/>
              </a:ext>
            </a:extLst>
          </p:cNvPr>
          <p:cNvGrpSpPr/>
          <p:nvPr/>
        </p:nvGrpSpPr>
        <p:grpSpPr>
          <a:xfrm>
            <a:off x="4582245" y="1751411"/>
            <a:ext cx="4379913" cy="1216982"/>
            <a:chOff x="4181256" y="3224809"/>
            <a:chExt cx="4379913" cy="1216982"/>
          </a:xfrm>
        </p:grpSpPr>
        <p:sp>
          <p:nvSpPr>
            <p:cNvPr id="15" name="직사각형 37">
              <a:extLst>
                <a:ext uri="{FF2B5EF4-FFF2-40B4-BE49-F238E27FC236}">
                  <a16:creationId xmlns:a16="http://schemas.microsoft.com/office/drawing/2014/main" id="{24268CFF-89F8-F82D-C7FC-D1B2A31B9D8A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4. Testing The Models</a:t>
              </a:r>
            </a:p>
          </p:txBody>
        </p:sp>
        <p:sp>
          <p:nvSpPr>
            <p:cNvPr id="16" name="직사각형 38">
              <a:extLst>
                <a:ext uri="{FF2B5EF4-FFF2-40B4-BE49-F238E27FC236}">
                  <a16:creationId xmlns:a16="http://schemas.microsoft.com/office/drawing/2014/main" id="{7C222293-7F48-C06D-1268-0855D4ACE6B8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D8168AC1-46FC-DA2C-39BB-2EDA27BEC7F4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F45BC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4.1. KNN Model And Result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F45BC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4.2. Random Forest Model And Result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F45BC"/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4.3. Naive Bayes Model And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76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369332"/>
          </a:xfrm>
        </p:spPr>
        <p:txBody>
          <a:bodyPr/>
          <a:lstStyle/>
          <a:p>
            <a:r>
              <a:rPr lang="en-US" altLang="ko-KR" sz="2400" dirty="0"/>
              <a:t>1.1. The Project Aims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 txBox="1">
            <a:spLocks/>
          </p:cNvSpPr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UNIT 1. About The Project</a:t>
            </a:r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60565C68-1AE6-0045-D50E-044B855DDC22}"/>
              </a:ext>
            </a:extLst>
          </p:cNvPr>
          <p:cNvSpPr txBox="1">
            <a:spLocks/>
          </p:cNvSpPr>
          <p:nvPr/>
        </p:nvSpPr>
        <p:spPr>
          <a:xfrm>
            <a:off x="692340" y="2067813"/>
            <a:ext cx="8055439" cy="398793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400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400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system that can detect fake news using NLP and machine learning. The system will analyze news articles, extract features, and classify messages as real or fake. </a:t>
            </a:r>
          </a:p>
          <a:p>
            <a:endParaRPr lang="en-US" dirty="0"/>
          </a:p>
          <a:p>
            <a:r>
              <a:rPr lang="en-US" dirty="0"/>
              <a:t>This project aims to detect fake news articles using Natural Language Processing (NLP) techniques and three different machine learning algorithms: Random Forest, K-Nearest Neighbors (KNN), and Naive Bayes.</a:t>
            </a:r>
          </a:p>
        </p:txBody>
      </p:sp>
    </p:spTree>
    <p:extLst>
      <p:ext uri="{BB962C8B-B14F-4D97-AF65-F5344CB8AC3E}">
        <p14:creationId xmlns:p14="http://schemas.microsoft.com/office/powerpoint/2010/main" val="98652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369332"/>
          </a:xfrm>
        </p:spPr>
        <p:txBody>
          <a:bodyPr/>
          <a:lstStyle/>
          <a:p>
            <a:r>
              <a:rPr lang="en-US" altLang="ko-KR" sz="2400" dirty="0"/>
              <a:t>2.1. The Models</a:t>
            </a:r>
            <a:endParaRPr lang="ko-KR" altLang="en-US" sz="2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2221661"/>
            <a:ext cx="8055439" cy="1207339"/>
          </a:xfrm>
        </p:spPr>
        <p:txBody>
          <a:bodyPr/>
          <a:lstStyle/>
          <a:p>
            <a:r>
              <a:rPr lang="en-US" altLang="ko-KR" dirty="0"/>
              <a:t>The project implements three models for detecting fake news:</a:t>
            </a:r>
          </a:p>
          <a:p>
            <a:pPr lvl="1"/>
            <a:r>
              <a:rPr lang="en-US" altLang="ko-KR" dirty="0"/>
              <a:t>KNN</a:t>
            </a:r>
          </a:p>
          <a:p>
            <a:pPr lvl="1"/>
            <a:r>
              <a:rPr lang="en-US" altLang="ko-KR" dirty="0"/>
              <a:t>Random Forest</a:t>
            </a:r>
          </a:p>
          <a:p>
            <a:pPr lvl="1"/>
            <a:r>
              <a:rPr lang="en-US" altLang="ko-KR" dirty="0"/>
              <a:t>Naive Bayes</a:t>
            </a:r>
          </a:p>
          <a:p>
            <a:pPr lvl="1"/>
            <a:endParaRPr lang="en-US" altLang="ko-KR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 txBox="1">
            <a:spLocks/>
          </p:cNvSpPr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UNIT 2. About The Models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8E8E8FE-8265-478E-9F53-30B0058981DC}"/>
              </a:ext>
            </a:extLst>
          </p:cNvPr>
          <p:cNvSpPr txBox="1">
            <a:spLocks/>
          </p:cNvSpPr>
          <p:nvPr/>
        </p:nvSpPr>
        <p:spPr>
          <a:xfrm>
            <a:off x="449467" y="3748434"/>
            <a:ext cx="8541187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2.2. Model Training </a:t>
            </a:r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30589B8C-180C-CDF9-5565-7117C9415C95}"/>
              </a:ext>
            </a:extLst>
          </p:cNvPr>
          <p:cNvSpPr txBox="1">
            <a:spLocks/>
          </p:cNvSpPr>
          <p:nvPr/>
        </p:nvSpPr>
        <p:spPr>
          <a:xfrm>
            <a:off x="522287" y="4437200"/>
            <a:ext cx="8055439" cy="1207339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400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400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Random Forest, KNN, and Naive Bayes algorithms are trained on the feature vectors to create classifiers that can predict whether a news article is fake or real based on its text content.</a:t>
            </a:r>
          </a:p>
        </p:txBody>
      </p:sp>
    </p:spTree>
    <p:extLst>
      <p:ext uri="{BB962C8B-B14F-4D97-AF65-F5344CB8AC3E}">
        <p14:creationId xmlns:p14="http://schemas.microsoft.com/office/powerpoint/2010/main" val="176392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369332"/>
          </a:xfrm>
        </p:spPr>
        <p:txBody>
          <a:bodyPr/>
          <a:lstStyle/>
          <a:p>
            <a:r>
              <a:rPr lang="en-US" altLang="ko-KR" sz="2400" dirty="0"/>
              <a:t>2.3. Model Evaluation</a:t>
            </a:r>
            <a:endParaRPr lang="ko-KR" altLang="en-US" sz="24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The accuracy of the three classifiers is evaluated using cross-validation and performance metrics such as precision, recall, and F1 score.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 txBox="1">
            <a:spLocks/>
          </p:cNvSpPr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UNIT 2. About The Models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7798648-B16F-8DB7-D859-F0210FE223CD}"/>
              </a:ext>
            </a:extLst>
          </p:cNvPr>
          <p:cNvSpPr txBox="1">
            <a:spLocks/>
          </p:cNvSpPr>
          <p:nvPr/>
        </p:nvSpPr>
        <p:spPr>
          <a:xfrm>
            <a:off x="449467" y="3572438"/>
            <a:ext cx="8541187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2.4. Model Comparison</a:t>
            </a:r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0FA3702C-1BE8-1117-0A2E-7EC68759D30B}"/>
              </a:ext>
            </a:extLst>
          </p:cNvPr>
          <p:cNvSpPr txBox="1">
            <a:spLocks/>
          </p:cNvSpPr>
          <p:nvPr/>
        </p:nvSpPr>
        <p:spPr>
          <a:xfrm>
            <a:off x="522287" y="4354099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400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400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performance of the three classifiers is compared to determine which algorithm performs best for fake news detection.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800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C79222A-8BBC-BB76-442F-2C0EBC23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738664"/>
          </a:xfrm>
        </p:spPr>
        <p:txBody>
          <a:bodyPr/>
          <a:lstStyle/>
          <a:p>
            <a:r>
              <a:rPr lang="en-US" sz="2400" dirty="0"/>
              <a:t>3.1. The Dataset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F98A6BF7-DBB2-5C85-DB36-E3297996A2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9A2ECADA-91B2-7199-9003-331343A7F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D89E1984-2631-9D97-27FA-CACFF630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416" y="1933500"/>
            <a:ext cx="8055439" cy="4111700"/>
          </a:xfrm>
        </p:spPr>
        <p:txBody>
          <a:bodyPr/>
          <a:lstStyle/>
          <a:p>
            <a:r>
              <a:rPr lang="en-US" dirty="0"/>
              <a:t>The dataset used for this project is a collection of news articles labeled as either fake or real, obtained from the Kaggle.</a:t>
            </a:r>
          </a:p>
          <a:p>
            <a:r>
              <a:rPr lang="en-US" dirty="0"/>
              <a:t>This data consists of two columns.</a:t>
            </a:r>
          </a:p>
          <a:p>
            <a:pPr lvl="1"/>
            <a:r>
              <a:rPr lang="en-US" dirty="0"/>
              <a:t>Text </a:t>
            </a:r>
          </a:p>
          <a:p>
            <a:pPr lvl="1"/>
            <a:r>
              <a:rPr lang="en-US" dirty="0"/>
              <a:t>label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Text</a:t>
            </a:r>
            <a:r>
              <a:rPr lang="en-US" dirty="0"/>
              <a:t> is the statements or messages regarding a particular event/situation.</a:t>
            </a:r>
          </a:p>
          <a:p>
            <a:r>
              <a:rPr lang="en-US" b="1" dirty="0"/>
              <a:t>label</a:t>
            </a:r>
            <a:r>
              <a:rPr lang="en-US" dirty="0"/>
              <a:t> feature tells whether the given Text is Fake or Real.</a:t>
            </a:r>
          </a:p>
          <a:p>
            <a:endParaRPr lang="en-US"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5C7448C1-C7CC-20C5-3ACC-351DC9CC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81" y="3310812"/>
            <a:ext cx="3675085" cy="1596553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DDA17CCF-F92E-6C4F-F08F-48CD9DF202A2}"/>
              </a:ext>
            </a:extLst>
          </p:cNvPr>
          <p:cNvSpPr txBox="1">
            <a:spLocks/>
          </p:cNvSpPr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UNIT 3.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3896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0C9C2362-A981-7799-6528-6CED387707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19818A2C-69CE-9EEC-819A-4DDA72A87B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23226690-A25A-EC1B-26BF-F4A5B0FD73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51412" y="2338431"/>
            <a:ext cx="2855326" cy="914400"/>
          </a:xfrm>
        </p:spPr>
        <p:txBody>
          <a:bodyPr/>
          <a:lstStyle/>
          <a:p>
            <a:r>
              <a:rPr lang="en-US" dirty="0"/>
              <a:t>Adding a new column "</a:t>
            </a:r>
            <a:r>
              <a:rPr lang="en-US" dirty="0" err="1"/>
              <a:t>label_num</a:t>
            </a:r>
            <a:r>
              <a:rPr lang="en-US" dirty="0"/>
              <a:t>" which gives a unique number to each of these labels 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F103B987-C81A-A70C-1568-480EF331C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57" y="3733801"/>
            <a:ext cx="2537288" cy="726898"/>
          </a:xfrm>
          <a:prstGeom prst="rect">
            <a:avLst/>
          </a:prstGeom>
        </p:spPr>
      </p:pic>
      <p:sp>
        <p:nvSpPr>
          <p:cNvPr id="10" name="عنصر نائب للنص 6">
            <a:extLst>
              <a:ext uri="{FF2B5EF4-FFF2-40B4-BE49-F238E27FC236}">
                <a16:creationId xmlns:a16="http://schemas.microsoft.com/office/drawing/2014/main" id="{12B6359F-87AF-A8A8-47E3-6EB257A30E3B}"/>
              </a:ext>
            </a:extLst>
          </p:cNvPr>
          <p:cNvSpPr txBox="1">
            <a:spLocks/>
          </p:cNvSpPr>
          <p:nvPr/>
        </p:nvSpPr>
        <p:spPr>
          <a:xfrm>
            <a:off x="611416" y="2363831"/>
            <a:ext cx="1903412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400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400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the distribution of labels </a:t>
            </a:r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5F8FE6D5-BD21-EB52-F83C-10AACC743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997" y="3412598"/>
            <a:ext cx="4359670" cy="1727978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4AD22C05-FB45-C2AC-FA21-FEB705FC74F5}"/>
              </a:ext>
            </a:extLst>
          </p:cNvPr>
          <p:cNvSpPr txBox="1">
            <a:spLocks/>
          </p:cNvSpPr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UNIT 3.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65784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62841E19-CC40-80A2-8B8E-7A5AA6C180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CFCFB037-07F9-5DFB-CD40-58FBC1A92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E2DDC0C1-2506-DD0C-3024-6133AA6A0F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Text pre-processing to remove stop words, punctuations and apply lemmatization by importing spacy library then create a new column "</a:t>
            </a:r>
            <a:r>
              <a:rPr lang="en-US" dirty="0" err="1"/>
              <a:t>preprocessed_txt</a:t>
            </a:r>
            <a:r>
              <a:rPr lang="en-US" dirty="0"/>
              <a:t>"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D73DB783-EA7D-7D9D-01DE-D92711A2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6" y="3035301"/>
            <a:ext cx="8340426" cy="2009450"/>
          </a:xfrm>
          <a:prstGeom prst="rect">
            <a:avLst/>
          </a:prstGeom>
        </p:spPr>
      </p:pic>
      <p:sp>
        <p:nvSpPr>
          <p:cNvPr id="9" name="عنوان 1">
            <a:extLst>
              <a:ext uri="{FF2B5EF4-FFF2-40B4-BE49-F238E27FC236}">
                <a16:creationId xmlns:a16="http://schemas.microsoft.com/office/drawing/2014/main" id="{0F10CF8F-B5B4-B55F-BE3B-9E764D79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1439863"/>
            <a:ext cx="8540750" cy="369332"/>
          </a:xfrm>
        </p:spPr>
        <p:txBody>
          <a:bodyPr/>
          <a:lstStyle/>
          <a:p>
            <a:r>
              <a:rPr lang="en-US" sz="2400" dirty="0"/>
              <a:t>3.2. Text Pre-processing 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9D2C91D-A719-2B51-58B2-16CD02DF8BA2}"/>
              </a:ext>
            </a:extLst>
          </p:cNvPr>
          <p:cNvSpPr txBox="1">
            <a:spLocks/>
          </p:cNvSpPr>
          <p:nvPr/>
        </p:nvSpPr>
        <p:spPr>
          <a:xfrm>
            <a:off x="449467" y="307412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UNIT 3.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546099438"/>
      </p:ext>
    </p:extLst>
  </p:cSld>
  <p:clrMapOvr>
    <a:masterClrMapping/>
  </p:clrMapOvr>
</p:sld>
</file>

<file path=ppt/theme/theme1.xml><?xml version="1.0" encoding="utf-8"?>
<a:theme xmlns:a="http://schemas.openxmlformats.org/drawingml/2006/main" name="SIC_Template_AI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7312</TotalTime>
  <Words>590</Words>
  <Application>Microsoft Office PowerPoint</Application>
  <PresentationFormat>مخصص</PresentationFormat>
  <Paragraphs>82</Paragraphs>
  <Slides>14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11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14</vt:i4>
      </vt:variant>
    </vt:vector>
  </HeadingPairs>
  <TitlesOfParts>
    <vt:vector size="27" baseType="lpstr">
      <vt:lpstr>Malgun Gothic</vt:lpstr>
      <vt:lpstr>-apple-system</vt:lpstr>
      <vt:lpstr>Arial</vt:lpstr>
      <vt:lpstr>Calibri</vt:lpstr>
      <vt:lpstr>Samsung Sharp Sans</vt:lpstr>
      <vt:lpstr>Samsung Sharp Sans Bold</vt:lpstr>
      <vt:lpstr>Samsung Sharp Sans Medium</vt:lpstr>
      <vt:lpstr>SamsungOne 400</vt:lpstr>
      <vt:lpstr>SamsungOne 400C</vt:lpstr>
      <vt:lpstr>SamsungOne 700</vt:lpstr>
      <vt:lpstr>SamsungOne-400</vt:lpstr>
      <vt:lpstr>SIC_Template_AI</vt:lpstr>
      <vt:lpstr>Office Theme</vt:lpstr>
      <vt:lpstr>Samsung Innovation Campus</vt:lpstr>
      <vt:lpstr>عرض تقديمي في PowerPoint</vt:lpstr>
      <vt:lpstr>عرض تقديمي في PowerPoint</vt:lpstr>
      <vt:lpstr>1.1. The Project Aims</vt:lpstr>
      <vt:lpstr>2.1. The Models</vt:lpstr>
      <vt:lpstr>2.3. Model Evaluation</vt:lpstr>
      <vt:lpstr>3.1. The Dataset </vt:lpstr>
      <vt:lpstr>عرض تقديمي في PowerPoint</vt:lpstr>
      <vt:lpstr>3.2. Text Pre-processing </vt:lpstr>
      <vt:lpstr>4.1. KNN Model And Result</vt:lpstr>
      <vt:lpstr>4.2. Random Forest Model And Result</vt:lpstr>
      <vt:lpstr>4.3. Naive Bayes Model And Result</vt:lpstr>
      <vt:lpstr>5.1. Best Model For Detecting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Rayan Dahlawi</cp:lastModifiedBy>
  <cp:revision>2062</cp:revision>
  <dcterms:created xsi:type="dcterms:W3CDTF">2019-07-06T14:12:49Z</dcterms:created>
  <dcterms:modified xsi:type="dcterms:W3CDTF">2023-08-15T17:35:19Z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