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82" r:id="rId2"/>
    <p:sldId id="276" r:id="rId3"/>
    <p:sldId id="283" r:id="rId4"/>
    <p:sldId id="284" r:id="rId5"/>
    <p:sldId id="256" r:id="rId6"/>
    <p:sldId id="286" r:id="rId7"/>
    <p:sldId id="258" r:id="rId8"/>
    <p:sldId id="257" r:id="rId9"/>
    <p:sldId id="266" r:id="rId10"/>
    <p:sldId id="265" r:id="rId11"/>
    <p:sldId id="260" r:id="rId12"/>
    <p:sldId id="263" r:id="rId13"/>
    <p:sldId id="262" r:id="rId14"/>
    <p:sldId id="267" r:id="rId15"/>
    <p:sldId id="285" r:id="rId16"/>
    <p:sldId id="280" r:id="rId17"/>
    <p:sldId id="281" r:id="rId18"/>
    <p:sldId id="270" r:id="rId19"/>
    <p:sldId id="272" r:id="rId20"/>
    <p:sldId id="271" r:id="rId21"/>
    <p:sldId id="274" r:id="rId22"/>
    <p:sldId id="275" r:id="rId23"/>
    <p:sldId id="288" r:id="rId24"/>
    <p:sldId id="277" r:id="rId25"/>
    <p:sldId id="279" r:id="rId26"/>
    <p:sldId id="264"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68" d="100"/>
          <a:sy n="68" d="100"/>
        </p:scale>
        <p:origin x="8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5791A-90A2-4AB2-BE27-B3198106AFC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4491C05-A8FE-4F1E-A0AB-B598E32281FD}">
      <dgm:prSet phldrT="[Text]" custT="1">
        <dgm:style>
          <a:lnRef idx="3">
            <a:schemeClr val="lt1"/>
          </a:lnRef>
          <a:fillRef idx="1">
            <a:schemeClr val="accent2"/>
          </a:fillRef>
          <a:effectRef idx="1">
            <a:schemeClr val="accent2"/>
          </a:effectRef>
          <a:fontRef idx="minor">
            <a:schemeClr val="lt1"/>
          </a:fontRef>
        </dgm:style>
      </dgm:prSet>
      <dgm:spPr/>
      <dgm:t>
        <a:bodyPr/>
        <a:lstStyle/>
        <a:p>
          <a:r>
            <a:rPr lang="en-US" sz="2000" b="0" dirty="0"/>
            <a:t>Field Management</a:t>
          </a:r>
        </a:p>
      </dgm:t>
    </dgm:pt>
    <dgm:pt modelId="{16533532-8216-4778-9207-1A17D816E45E}" type="parTrans" cxnId="{85BA1007-8E61-45BB-8DD8-47F8542A4216}">
      <dgm:prSet/>
      <dgm:spPr/>
      <dgm:t>
        <a:bodyPr/>
        <a:lstStyle/>
        <a:p>
          <a:endParaRPr lang="en-US"/>
        </a:p>
      </dgm:t>
    </dgm:pt>
    <dgm:pt modelId="{814993B1-05FE-4D95-BD05-7EAB30CFB8C7}" type="sibTrans" cxnId="{85BA1007-8E61-45BB-8DD8-47F8542A4216}">
      <dgm:prSet/>
      <dgm:spPr/>
      <dgm:t>
        <a:bodyPr/>
        <a:lstStyle/>
        <a:p>
          <a:endParaRPr lang="en-US"/>
        </a:p>
      </dgm:t>
    </dgm:pt>
    <dgm:pt modelId="{D880C41B-8414-4481-802C-84E132F9ED22}">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Inventory Management</a:t>
          </a:r>
        </a:p>
      </dgm:t>
    </dgm:pt>
    <dgm:pt modelId="{023A270F-DD1E-4BFA-8C15-D6BD3D9E75D9}" type="parTrans" cxnId="{17C89B99-5354-40BC-B89B-AB9E5998B5C3}">
      <dgm:prSet/>
      <dgm:spPr/>
      <dgm:t>
        <a:bodyPr/>
        <a:lstStyle/>
        <a:p>
          <a:endParaRPr lang="en-US"/>
        </a:p>
      </dgm:t>
    </dgm:pt>
    <dgm:pt modelId="{A4A2B57A-A678-46E2-A9AD-BF0B9DA09280}" type="sibTrans" cxnId="{17C89B99-5354-40BC-B89B-AB9E5998B5C3}">
      <dgm:prSet/>
      <dgm:spPr/>
      <dgm:t>
        <a:bodyPr/>
        <a:lstStyle/>
        <a:p>
          <a:endParaRPr lang="en-US"/>
        </a:p>
      </dgm:t>
    </dgm:pt>
    <dgm:pt modelId="{2F127F27-2A41-4A53-99EB-87770CB692D1}">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a:t>Employee Management</a:t>
          </a:r>
        </a:p>
      </dgm:t>
    </dgm:pt>
    <dgm:pt modelId="{A4869464-C26C-43EF-A306-686CBC2394EC}" type="parTrans" cxnId="{26AF31C2-9ACF-4B71-A3FD-7A7B995CB11A}">
      <dgm:prSet/>
      <dgm:spPr/>
      <dgm:t>
        <a:bodyPr/>
        <a:lstStyle/>
        <a:p>
          <a:endParaRPr lang="en-US"/>
        </a:p>
      </dgm:t>
    </dgm:pt>
    <dgm:pt modelId="{9B7AB998-97B7-4456-A44F-21701B6B60F7}" type="sibTrans" cxnId="{26AF31C2-9ACF-4B71-A3FD-7A7B995CB11A}">
      <dgm:prSet/>
      <dgm:spPr/>
      <dgm:t>
        <a:bodyPr/>
        <a:lstStyle/>
        <a:p>
          <a:endParaRPr lang="en-US"/>
        </a:p>
      </dgm:t>
    </dgm:pt>
    <dgm:pt modelId="{B3694D84-C9A3-4F05-84FB-73FD90E1A58B}">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Sales Management</a:t>
          </a:r>
        </a:p>
      </dgm:t>
    </dgm:pt>
    <dgm:pt modelId="{D50E1F2C-ACB2-4F05-9389-888F3CF22C73}" type="parTrans" cxnId="{B9463A4F-8A96-4BDD-B78B-E99EA79CE06D}">
      <dgm:prSet/>
      <dgm:spPr/>
      <dgm:t>
        <a:bodyPr/>
        <a:lstStyle/>
        <a:p>
          <a:endParaRPr lang="en-US"/>
        </a:p>
      </dgm:t>
    </dgm:pt>
    <dgm:pt modelId="{329BE59C-A51C-4209-A647-5446C9AC152A}" type="sibTrans" cxnId="{B9463A4F-8A96-4BDD-B78B-E99EA79CE06D}">
      <dgm:prSet/>
      <dgm:spPr/>
      <dgm:t>
        <a:bodyPr/>
        <a:lstStyle/>
        <a:p>
          <a:endParaRPr lang="en-US"/>
        </a:p>
      </dgm:t>
    </dgm:pt>
    <dgm:pt modelId="{A0EB727B-B2A0-4A6F-BE2E-BD42665966D3}">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Payment and Finance</a:t>
          </a:r>
        </a:p>
      </dgm:t>
    </dgm:pt>
    <dgm:pt modelId="{33F045BB-E096-4156-99C7-8DA72FB2500B}" type="parTrans" cxnId="{6FF0AF5D-06E4-4501-BEE1-F474A086C36D}">
      <dgm:prSet/>
      <dgm:spPr/>
      <dgm:t>
        <a:bodyPr/>
        <a:lstStyle/>
        <a:p>
          <a:endParaRPr lang="en-US"/>
        </a:p>
      </dgm:t>
    </dgm:pt>
    <dgm:pt modelId="{D227AE32-A264-4D09-9F6D-C44E40FC39D3}" type="sibTrans" cxnId="{6FF0AF5D-06E4-4501-BEE1-F474A086C36D}">
      <dgm:prSet/>
      <dgm:spPr/>
      <dgm:t>
        <a:bodyPr/>
        <a:lstStyle/>
        <a:p>
          <a:endParaRPr lang="en-US"/>
        </a:p>
      </dgm:t>
    </dgm:pt>
    <dgm:pt modelId="{BC32E2F5-DC3A-489C-AC37-169D9A021B23}" type="pres">
      <dgm:prSet presAssocID="{C1F5791A-90A2-4AB2-BE27-B3198106AFC4}" presName="diagram" presStyleCnt="0">
        <dgm:presLayoutVars>
          <dgm:dir/>
          <dgm:resizeHandles val="exact"/>
        </dgm:presLayoutVars>
      </dgm:prSet>
      <dgm:spPr/>
    </dgm:pt>
    <dgm:pt modelId="{61C7FC13-2DA5-4241-9D13-1AF54D292100}" type="pres">
      <dgm:prSet presAssocID="{34491C05-A8FE-4F1E-A0AB-B598E32281FD}" presName="node" presStyleLbl="node1" presStyleIdx="0" presStyleCnt="5" custScaleX="113872" custScaleY="95871" custLinFactNeighborX="4654" custLinFactNeighborY="-247">
        <dgm:presLayoutVars>
          <dgm:bulletEnabled val="1"/>
        </dgm:presLayoutVars>
      </dgm:prSet>
      <dgm:spPr/>
    </dgm:pt>
    <dgm:pt modelId="{763A030A-D523-4D88-AC61-718DA32DF1AA}" type="pres">
      <dgm:prSet presAssocID="{814993B1-05FE-4D95-BD05-7EAB30CFB8C7}" presName="sibTrans" presStyleCnt="0"/>
      <dgm:spPr/>
    </dgm:pt>
    <dgm:pt modelId="{BFE45F9C-ECA4-42B3-8DC8-6ACFA9D10E7D}" type="pres">
      <dgm:prSet presAssocID="{D880C41B-8414-4481-802C-84E132F9ED22}" presName="node" presStyleLbl="node1" presStyleIdx="1" presStyleCnt="5" custScaleX="122712">
        <dgm:presLayoutVars>
          <dgm:bulletEnabled val="1"/>
        </dgm:presLayoutVars>
      </dgm:prSet>
      <dgm:spPr/>
    </dgm:pt>
    <dgm:pt modelId="{28235FDB-D0F4-49A7-9741-B507AABC2CFD}" type="pres">
      <dgm:prSet presAssocID="{A4A2B57A-A678-46E2-A9AD-BF0B9DA09280}" presName="sibTrans" presStyleCnt="0"/>
      <dgm:spPr/>
    </dgm:pt>
    <dgm:pt modelId="{221E643F-DE7E-44E8-A017-247C6A642E21}" type="pres">
      <dgm:prSet presAssocID="{2F127F27-2A41-4A53-99EB-87770CB692D1}" presName="node" presStyleLbl="node1" presStyleIdx="2" presStyleCnt="5">
        <dgm:presLayoutVars>
          <dgm:bulletEnabled val="1"/>
        </dgm:presLayoutVars>
      </dgm:prSet>
      <dgm:spPr/>
    </dgm:pt>
    <dgm:pt modelId="{F300890D-7BE9-4163-A645-E572F6498AB5}" type="pres">
      <dgm:prSet presAssocID="{9B7AB998-97B7-4456-A44F-21701B6B60F7}" presName="sibTrans" presStyleCnt="0"/>
      <dgm:spPr/>
    </dgm:pt>
    <dgm:pt modelId="{476D2C6B-932F-46D7-A955-F2746FD61A9E}" type="pres">
      <dgm:prSet presAssocID="{B3694D84-C9A3-4F05-84FB-73FD90E1A58B}" presName="node" presStyleLbl="node1" presStyleIdx="3" presStyleCnt="5">
        <dgm:presLayoutVars>
          <dgm:bulletEnabled val="1"/>
        </dgm:presLayoutVars>
      </dgm:prSet>
      <dgm:spPr/>
    </dgm:pt>
    <dgm:pt modelId="{54DF318B-7061-4D37-83BA-F2E22BE50DC5}" type="pres">
      <dgm:prSet presAssocID="{329BE59C-A51C-4209-A647-5446C9AC152A}" presName="sibTrans" presStyleCnt="0"/>
      <dgm:spPr/>
    </dgm:pt>
    <dgm:pt modelId="{73AFAAA3-7BBC-4C8A-9E8D-060D0D8E46B6}" type="pres">
      <dgm:prSet presAssocID="{A0EB727B-B2A0-4A6F-BE2E-BD42665966D3}" presName="node" presStyleLbl="node1" presStyleIdx="4" presStyleCnt="5">
        <dgm:presLayoutVars>
          <dgm:bulletEnabled val="1"/>
        </dgm:presLayoutVars>
      </dgm:prSet>
      <dgm:spPr/>
    </dgm:pt>
  </dgm:ptLst>
  <dgm:cxnLst>
    <dgm:cxn modelId="{85BA1007-8E61-45BB-8DD8-47F8542A4216}" srcId="{C1F5791A-90A2-4AB2-BE27-B3198106AFC4}" destId="{34491C05-A8FE-4F1E-A0AB-B598E32281FD}" srcOrd="0" destOrd="0" parTransId="{16533532-8216-4778-9207-1A17D816E45E}" sibTransId="{814993B1-05FE-4D95-BD05-7EAB30CFB8C7}"/>
    <dgm:cxn modelId="{42E76B08-6B4D-4F04-8BEA-04DDCD6A67B5}" type="presOf" srcId="{2F127F27-2A41-4A53-99EB-87770CB692D1}" destId="{221E643F-DE7E-44E8-A017-247C6A642E21}" srcOrd="0" destOrd="0" presId="urn:microsoft.com/office/officeart/2005/8/layout/default"/>
    <dgm:cxn modelId="{28FC761F-4950-45DA-B342-235CD6D293EB}" type="presOf" srcId="{B3694D84-C9A3-4F05-84FB-73FD90E1A58B}" destId="{476D2C6B-932F-46D7-A955-F2746FD61A9E}" srcOrd="0" destOrd="0" presId="urn:microsoft.com/office/officeart/2005/8/layout/default"/>
    <dgm:cxn modelId="{6FF0AF5D-06E4-4501-BEE1-F474A086C36D}" srcId="{C1F5791A-90A2-4AB2-BE27-B3198106AFC4}" destId="{A0EB727B-B2A0-4A6F-BE2E-BD42665966D3}" srcOrd="4" destOrd="0" parTransId="{33F045BB-E096-4156-99C7-8DA72FB2500B}" sibTransId="{D227AE32-A264-4D09-9F6D-C44E40FC39D3}"/>
    <dgm:cxn modelId="{9CB8CB4C-86AD-4DF2-9A08-F66C70CAEFFD}" type="presOf" srcId="{34491C05-A8FE-4F1E-A0AB-B598E32281FD}" destId="{61C7FC13-2DA5-4241-9D13-1AF54D292100}" srcOrd="0" destOrd="0" presId="urn:microsoft.com/office/officeart/2005/8/layout/default"/>
    <dgm:cxn modelId="{2775BE6D-916C-4182-8753-A706C1A808AE}" type="presOf" srcId="{C1F5791A-90A2-4AB2-BE27-B3198106AFC4}" destId="{BC32E2F5-DC3A-489C-AC37-169D9A021B23}" srcOrd="0" destOrd="0" presId="urn:microsoft.com/office/officeart/2005/8/layout/default"/>
    <dgm:cxn modelId="{B9463A4F-8A96-4BDD-B78B-E99EA79CE06D}" srcId="{C1F5791A-90A2-4AB2-BE27-B3198106AFC4}" destId="{B3694D84-C9A3-4F05-84FB-73FD90E1A58B}" srcOrd="3" destOrd="0" parTransId="{D50E1F2C-ACB2-4F05-9389-888F3CF22C73}" sibTransId="{329BE59C-A51C-4209-A647-5446C9AC152A}"/>
    <dgm:cxn modelId="{17C89B99-5354-40BC-B89B-AB9E5998B5C3}" srcId="{C1F5791A-90A2-4AB2-BE27-B3198106AFC4}" destId="{D880C41B-8414-4481-802C-84E132F9ED22}" srcOrd="1" destOrd="0" parTransId="{023A270F-DD1E-4BFA-8C15-D6BD3D9E75D9}" sibTransId="{A4A2B57A-A678-46E2-A9AD-BF0B9DA09280}"/>
    <dgm:cxn modelId="{C75E08AF-0C7A-4B12-BF9B-57AF805B5D04}" type="presOf" srcId="{D880C41B-8414-4481-802C-84E132F9ED22}" destId="{BFE45F9C-ECA4-42B3-8DC8-6ACFA9D10E7D}" srcOrd="0" destOrd="0" presId="urn:microsoft.com/office/officeart/2005/8/layout/default"/>
    <dgm:cxn modelId="{26AF31C2-9ACF-4B71-A3FD-7A7B995CB11A}" srcId="{C1F5791A-90A2-4AB2-BE27-B3198106AFC4}" destId="{2F127F27-2A41-4A53-99EB-87770CB692D1}" srcOrd="2" destOrd="0" parTransId="{A4869464-C26C-43EF-A306-686CBC2394EC}" sibTransId="{9B7AB998-97B7-4456-A44F-21701B6B60F7}"/>
    <dgm:cxn modelId="{A4B4A7C9-993F-42D9-B41E-DBA89A8E89AC}" type="presOf" srcId="{A0EB727B-B2A0-4A6F-BE2E-BD42665966D3}" destId="{73AFAAA3-7BBC-4C8A-9E8D-060D0D8E46B6}" srcOrd="0" destOrd="0" presId="urn:microsoft.com/office/officeart/2005/8/layout/default"/>
    <dgm:cxn modelId="{A6D01111-F483-454E-91C6-5DE90529657F}" type="presParOf" srcId="{BC32E2F5-DC3A-489C-AC37-169D9A021B23}" destId="{61C7FC13-2DA5-4241-9D13-1AF54D292100}" srcOrd="0" destOrd="0" presId="urn:microsoft.com/office/officeart/2005/8/layout/default"/>
    <dgm:cxn modelId="{1653F264-7D05-4F92-8CA2-DF8F20CB7814}" type="presParOf" srcId="{BC32E2F5-DC3A-489C-AC37-169D9A021B23}" destId="{763A030A-D523-4D88-AC61-718DA32DF1AA}" srcOrd="1" destOrd="0" presId="urn:microsoft.com/office/officeart/2005/8/layout/default"/>
    <dgm:cxn modelId="{CF52B579-422D-42B2-93DB-72BA5D8C7C79}" type="presParOf" srcId="{BC32E2F5-DC3A-489C-AC37-169D9A021B23}" destId="{BFE45F9C-ECA4-42B3-8DC8-6ACFA9D10E7D}" srcOrd="2" destOrd="0" presId="urn:microsoft.com/office/officeart/2005/8/layout/default"/>
    <dgm:cxn modelId="{B528A488-E3BE-4718-89D9-DCD5BEB7529A}" type="presParOf" srcId="{BC32E2F5-DC3A-489C-AC37-169D9A021B23}" destId="{28235FDB-D0F4-49A7-9741-B507AABC2CFD}" srcOrd="3" destOrd="0" presId="urn:microsoft.com/office/officeart/2005/8/layout/default"/>
    <dgm:cxn modelId="{2BE33640-07BE-4D8D-BC7A-EF218E985719}" type="presParOf" srcId="{BC32E2F5-DC3A-489C-AC37-169D9A021B23}" destId="{221E643F-DE7E-44E8-A017-247C6A642E21}" srcOrd="4" destOrd="0" presId="urn:microsoft.com/office/officeart/2005/8/layout/default"/>
    <dgm:cxn modelId="{1A9E78CE-B043-491A-BDB9-3C2614DB311D}" type="presParOf" srcId="{BC32E2F5-DC3A-489C-AC37-169D9A021B23}" destId="{F300890D-7BE9-4163-A645-E572F6498AB5}" srcOrd="5" destOrd="0" presId="urn:microsoft.com/office/officeart/2005/8/layout/default"/>
    <dgm:cxn modelId="{DD31A99B-20F9-45FC-A3CF-75A039879055}" type="presParOf" srcId="{BC32E2F5-DC3A-489C-AC37-169D9A021B23}" destId="{476D2C6B-932F-46D7-A955-F2746FD61A9E}" srcOrd="6" destOrd="0" presId="urn:microsoft.com/office/officeart/2005/8/layout/default"/>
    <dgm:cxn modelId="{E646455E-52C2-4D84-8407-2FA7D4416B03}" type="presParOf" srcId="{BC32E2F5-DC3A-489C-AC37-169D9A021B23}" destId="{54DF318B-7061-4D37-83BA-F2E22BE50DC5}" srcOrd="7" destOrd="0" presId="urn:microsoft.com/office/officeart/2005/8/layout/default"/>
    <dgm:cxn modelId="{DFF0B771-4A4E-4BE7-91FE-F9A77CF9B0BD}" type="presParOf" srcId="{BC32E2F5-DC3A-489C-AC37-169D9A021B23}" destId="{73AFAAA3-7BBC-4C8A-9E8D-060D0D8E46B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7FC13-2DA5-4241-9D13-1AF54D292100}">
      <dsp:nvSpPr>
        <dsp:cNvPr id="0" name=""/>
        <dsp:cNvSpPr/>
      </dsp:nvSpPr>
      <dsp:spPr>
        <a:xfrm>
          <a:off x="810170" y="391890"/>
          <a:ext cx="2230446" cy="1126712"/>
        </a:xfrm>
        <a:prstGeom prst="rect">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t>Field Management</a:t>
          </a:r>
        </a:p>
      </dsp:txBody>
      <dsp:txXfrm>
        <a:off x="810170" y="391890"/>
        <a:ext cx="2230446" cy="1126712"/>
      </dsp:txXfrm>
    </dsp:sp>
    <dsp:sp modelId="{BFE45F9C-ECA4-42B3-8DC8-6ACFA9D10E7D}">
      <dsp:nvSpPr>
        <dsp:cNvPr id="0" name=""/>
        <dsp:cNvSpPr/>
      </dsp:nvSpPr>
      <dsp:spPr>
        <a:xfrm>
          <a:off x="3145330" y="370530"/>
          <a:ext cx="2403597" cy="1175238"/>
        </a:xfrm>
        <a:prstGeom prst="rect">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Inventory Management</a:t>
          </a:r>
        </a:p>
      </dsp:txBody>
      <dsp:txXfrm>
        <a:off x="3145330" y="370530"/>
        <a:ext cx="2403597" cy="1175238"/>
      </dsp:txXfrm>
    </dsp:sp>
    <dsp:sp modelId="{221E643F-DE7E-44E8-A017-247C6A642E21}">
      <dsp:nvSpPr>
        <dsp:cNvPr id="0" name=""/>
        <dsp:cNvSpPr/>
      </dsp:nvSpPr>
      <dsp:spPr>
        <a:xfrm>
          <a:off x="0" y="1741642"/>
          <a:ext cx="1958730" cy="1175238"/>
        </a:xfrm>
        <a:prstGeom prst="rect">
          <a:avLst/>
        </a:prstGeom>
        <a:gradFill rotWithShape="1">
          <a:gsLst>
            <a:gs pos="0">
              <a:schemeClr val="accent2">
                <a:tint val="96000"/>
                <a:lumMod val="104000"/>
              </a:schemeClr>
            </a:gs>
            <a:gs pos="100000">
              <a:schemeClr val="accent2">
                <a:shade val="98000"/>
                <a:lumMod val="94000"/>
              </a:schemeClr>
            </a:gs>
          </a:gsLst>
          <a:lin ang="5400000" scaled="0"/>
        </a:gradFill>
        <a:ln w="9525" cap="rnd" cmpd="sng" algn="ctr">
          <a:solidFill>
            <a:schemeClr val="accent2">
              <a:shade val="90000"/>
            </a:schemeClr>
          </a:solidFill>
          <a:prstDash val="solid"/>
        </a:ln>
        <a:effectLst>
          <a:outerShdw blurRad="38100" dist="25400" dir="5400000" rotWithShape="0">
            <a:srgbClr val="000000">
              <a:alpha val="2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Employee Management</a:t>
          </a:r>
        </a:p>
      </dsp:txBody>
      <dsp:txXfrm>
        <a:off x="0" y="1741642"/>
        <a:ext cx="1958730" cy="1175238"/>
      </dsp:txXfrm>
    </dsp:sp>
    <dsp:sp modelId="{476D2C6B-932F-46D7-A955-F2746FD61A9E}">
      <dsp:nvSpPr>
        <dsp:cNvPr id="0" name=""/>
        <dsp:cNvSpPr/>
      </dsp:nvSpPr>
      <dsp:spPr>
        <a:xfrm>
          <a:off x="2154604" y="1741642"/>
          <a:ext cx="1958730" cy="1175238"/>
        </a:xfrm>
        <a:prstGeom prst="rect">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Sales Management</a:t>
          </a:r>
        </a:p>
      </dsp:txBody>
      <dsp:txXfrm>
        <a:off x="2154604" y="1741642"/>
        <a:ext cx="1958730" cy="1175238"/>
      </dsp:txXfrm>
    </dsp:sp>
    <dsp:sp modelId="{73AFAAA3-7BBC-4C8A-9E8D-060D0D8E46B6}">
      <dsp:nvSpPr>
        <dsp:cNvPr id="0" name=""/>
        <dsp:cNvSpPr/>
      </dsp:nvSpPr>
      <dsp:spPr>
        <a:xfrm>
          <a:off x="4309208" y="1741642"/>
          <a:ext cx="1958730" cy="1175238"/>
        </a:xfrm>
        <a:prstGeom prst="rect">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Payment and Finance</a:t>
          </a:r>
        </a:p>
      </dsp:txBody>
      <dsp:txXfrm>
        <a:off x="4309208" y="1741642"/>
        <a:ext cx="1958730" cy="11752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01511155"/>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4197327891"/>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4D826A-B5F0-493A-8F80-E6F7E4A9518D}"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510361"/>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3708585001"/>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4D826A-B5F0-493A-8F80-E6F7E4A9518D}"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4038067"/>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2586959336"/>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2987111976"/>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3485050480"/>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543500148"/>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543728199"/>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876854217"/>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2280732374"/>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3085407761"/>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157110898"/>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1497251105"/>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FAFCF-2935-4A0A-A940-CB569B65DEC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4D826A-B5F0-493A-8F80-E6F7E4A9518D}" type="slidenum">
              <a:rPr lang="en-US" smtClean="0"/>
              <a:pPr/>
              <a:t>‹#›</a:t>
            </a:fld>
            <a:endParaRPr lang="en-US"/>
          </a:p>
        </p:txBody>
      </p:sp>
    </p:spTree>
    <p:extLst>
      <p:ext uri="{BB962C8B-B14F-4D97-AF65-F5344CB8AC3E}">
        <p14:creationId xmlns:p14="http://schemas.microsoft.com/office/powerpoint/2010/main" val="2121898976"/>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AFAFCF-2935-4A0A-A940-CB569B65DEC7}" type="datetimeFigureOut">
              <a:rPr lang="en-US" smtClean="0"/>
              <a:pPr/>
              <a:t>11/27/2022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4D826A-B5F0-493A-8F80-E6F7E4A9518D}" type="slidenum">
              <a:rPr lang="en-US" smtClean="0"/>
              <a:pPr/>
              <a:t>‹#›</a:t>
            </a:fld>
            <a:endParaRPr lang="en-US"/>
          </a:p>
        </p:txBody>
      </p:sp>
    </p:spTree>
    <p:extLst>
      <p:ext uri="{BB962C8B-B14F-4D97-AF65-F5344CB8AC3E}">
        <p14:creationId xmlns:p14="http://schemas.microsoft.com/office/powerpoint/2010/main" val="335214096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ransition>
    <p:pull/>
  </p:transition>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lumMod val="120000"/>
              </a:schemeClr>
            </a:gs>
            <a:gs pos="23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5" name="Rectangle: Diagonal Corners Rounded 24">
            <a:extLst>
              <a:ext uri="{FF2B5EF4-FFF2-40B4-BE49-F238E27FC236}">
                <a16:creationId xmlns:a16="http://schemas.microsoft.com/office/drawing/2014/main" id="{33AFF975-64C3-B5D9-6D0B-DEAE4EC9A612}"/>
              </a:ext>
            </a:extLst>
          </p:cNvPr>
          <p:cNvSpPr/>
          <p:nvPr/>
        </p:nvSpPr>
        <p:spPr>
          <a:xfrm rot="921891">
            <a:off x="2156481" y="580707"/>
            <a:ext cx="2142227" cy="1864426"/>
          </a:xfrm>
          <a:prstGeom prst="round2DiagRect">
            <a:avLst>
              <a:gd name="adj1" fmla="val 16667"/>
              <a:gd name="adj2" fmla="val 16339"/>
            </a:avLst>
          </a:prstGeom>
          <a:blipFill>
            <a:blip r:embed="rId2">
              <a:alphaModFix amt="71000"/>
            </a:blip>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ectangle: Diagonal Corners Rounded 23">
            <a:extLst>
              <a:ext uri="{FF2B5EF4-FFF2-40B4-BE49-F238E27FC236}">
                <a16:creationId xmlns:a16="http://schemas.microsoft.com/office/drawing/2014/main" id="{469FBFF2-D959-8A8E-DE55-5988AFF8B3A4}"/>
              </a:ext>
            </a:extLst>
          </p:cNvPr>
          <p:cNvSpPr/>
          <p:nvPr/>
        </p:nvSpPr>
        <p:spPr>
          <a:xfrm rot="918720">
            <a:off x="2540310" y="1876423"/>
            <a:ext cx="3170427" cy="3105153"/>
          </a:xfrm>
          <a:prstGeom prst="round2DiagRect">
            <a:avLst>
              <a:gd name="adj1" fmla="val 16667"/>
              <a:gd name="adj2" fmla="val 20133"/>
            </a:avLst>
          </a:prstGeom>
          <a:blipFill>
            <a:blip r:embed="rId3"/>
            <a:stretch>
              <a:fillRect l="-25000" r="-25000"/>
            </a:stretch>
          </a:blipFill>
          <a:ln>
            <a:noFill/>
          </a:ln>
          <a:effectLst>
            <a:outerShdw blurRad="44450" dist="27940" dir="5400000" algn="ctr">
              <a:srgbClr val="000000">
                <a:alpha val="32000"/>
              </a:srgbClr>
            </a:outerShdw>
            <a:softEdge rad="381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Title 1">
            <a:extLst>
              <a:ext uri="{FF2B5EF4-FFF2-40B4-BE49-F238E27FC236}">
                <a16:creationId xmlns:a16="http://schemas.microsoft.com/office/drawing/2014/main" id="{C03128C8-ACFA-7072-5925-5401A9292C2E}"/>
              </a:ext>
            </a:extLst>
          </p:cNvPr>
          <p:cNvSpPr>
            <a:spLocks noGrp="1"/>
          </p:cNvSpPr>
          <p:nvPr>
            <p:ph type="title"/>
          </p:nvPr>
        </p:nvSpPr>
        <p:spPr>
          <a:xfrm>
            <a:off x="6484285" y="1687963"/>
            <a:ext cx="5707715" cy="1603877"/>
          </a:xfrm>
        </p:spPr>
        <p:txBody>
          <a:bodyPr>
            <a:normAutofit/>
          </a:bodyPr>
          <a:lstStyle/>
          <a:p>
            <a:r>
              <a:rPr lang="en-US" b="1" dirty="0">
                <a:solidFill>
                  <a:schemeClr val="accent2">
                    <a:lumMod val="50000"/>
                  </a:schemeClr>
                </a:solidFill>
              </a:rPr>
              <a:t>         Distribution Management System</a:t>
            </a:r>
          </a:p>
        </p:txBody>
      </p:sp>
      <p:sp>
        <p:nvSpPr>
          <p:cNvPr id="42" name="Title 1">
            <a:extLst>
              <a:ext uri="{FF2B5EF4-FFF2-40B4-BE49-F238E27FC236}">
                <a16:creationId xmlns:a16="http://schemas.microsoft.com/office/drawing/2014/main" id="{EDD82EE5-E4F9-2345-E7E7-DA754D7D2DB2}"/>
              </a:ext>
            </a:extLst>
          </p:cNvPr>
          <p:cNvSpPr txBox="1">
            <a:spLocks/>
          </p:cNvSpPr>
          <p:nvPr/>
        </p:nvSpPr>
        <p:spPr>
          <a:xfrm>
            <a:off x="7649558" y="3291840"/>
            <a:ext cx="3377167" cy="1010395"/>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C000"/>
                </a:solidFill>
              </a:rPr>
              <a:t>ARM Limited</a:t>
            </a:r>
          </a:p>
        </p:txBody>
      </p:sp>
      <p:cxnSp>
        <p:nvCxnSpPr>
          <p:cNvPr id="44" name="Straight Connector 43">
            <a:extLst>
              <a:ext uri="{FF2B5EF4-FFF2-40B4-BE49-F238E27FC236}">
                <a16:creationId xmlns:a16="http://schemas.microsoft.com/office/drawing/2014/main" id="{E62A4785-5D8A-92A8-251D-2E798E60624A}"/>
              </a:ext>
            </a:extLst>
          </p:cNvPr>
          <p:cNvCxnSpPr/>
          <p:nvPr/>
        </p:nvCxnSpPr>
        <p:spPr>
          <a:xfrm>
            <a:off x="6484285" y="3429000"/>
            <a:ext cx="5515457" cy="0"/>
          </a:xfrm>
          <a:prstGeom prst="line">
            <a:avLst/>
          </a:prstGeom>
          <a:ln w="63500" cmpd="tri">
            <a:solidFill>
              <a:schemeClr val="dk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3638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136" y="694952"/>
            <a:ext cx="5199354" cy="701107"/>
          </a:xfrm>
        </p:spPr>
        <p:txBody>
          <a:bodyPr>
            <a:normAutofit/>
          </a:bodyPr>
          <a:lstStyle/>
          <a:p>
            <a:r>
              <a:rPr lang="en-US" sz="3200" b="1" dirty="0">
                <a:latin typeface="Helvetica" panose="020B0604020202020204" pitchFamily="34" charset="0"/>
                <a:cs typeface="Helvetica" panose="020B0604020202020204" pitchFamily="34" charset="0"/>
              </a:rPr>
              <a:t>Actors Description</a:t>
            </a:r>
          </a:p>
        </p:txBody>
      </p:sp>
      <p:sp>
        <p:nvSpPr>
          <p:cNvPr id="3" name="Content Placeholder 2"/>
          <p:cNvSpPr>
            <a:spLocks noGrp="1"/>
          </p:cNvSpPr>
          <p:nvPr>
            <p:ph sz="half" idx="1"/>
          </p:nvPr>
        </p:nvSpPr>
        <p:spPr>
          <a:xfrm>
            <a:off x="2820049" y="1519642"/>
            <a:ext cx="8448173" cy="5092173"/>
          </a:xfrm>
        </p:spPr>
        <p:txBody>
          <a:bodyPr>
            <a:normAutofit/>
          </a:bodyPr>
          <a:lstStyle/>
          <a:p>
            <a:r>
              <a:rPr lang="en-US" sz="2000" b="1" dirty="0">
                <a:latin typeface="Helvetica" panose="020B0604020202020204" pitchFamily="34" charset="0"/>
                <a:cs typeface="Helvetica" panose="020B0604020202020204" pitchFamily="34" charset="0"/>
              </a:rPr>
              <a:t>Sales Agent : </a:t>
            </a:r>
          </a:p>
          <a:p>
            <a:pPr lvl="1" algn="just">
              <a:buFont typeface="+mj-lt"/>
              <a:buAutoNum type="arabicPeriod"/>
            </a:pPr>
            <a:r>
              <a:rPr lang="en-US" dirty="0">
                <a:latin typeface="Helvetica" panose="020B0604020202020204" pitchFamily="34" charset="0"/>
                <a:cs typeface="Helvetica" panose="020B0604020202020204" pitchFamily="34" charset="0"/>
              </a:rPr>
              <a:t>The sales Agent will also have an account of their own. He will keep a track of all the orders of the riders and their information. </a:t>
            </a:r>
          </a:p>
          <a:p>
            <a:pPr lvl="1" algn="just">
              <a:buFont typeface="+mj-lt"/>
              <a:buAutoNum type="arabicPeriod"/>
            </a:pPr>
            <a:r>
              <a:rPr lang="en-US" dirty="0">
                <a:latin typeface="Helvetica" panose="020B0604020202020204" pitchFamily="34" charset="0"/>
                <a:cs typeface="Helvetica" panose="020B0604020202020204" pitchFamily="34" charset="0"/>
              </a:rPr>
              <a:t>He will assign a specific area to a specific rider. He can also update the location of riders. He will send out emails to the client after the delivery of the product</a:t>
            </a:r>
            <a:r>
              <a:rPr lang="en-US" sz="1400" dirty="0">
                <a:latin typeface="Helvetica" panose="020B0604020202020204" pitchFamily="34" charset="0"/>
                <a:cs typeface="Helvetica" panose="020B0604020202020204" pitchFamily="34" charset="0"/>
              </a:rPr>
              <a:t>.</a:t>
            </a:r>
          </a:p>
          <a:p>
            <a:pPr algn="just">
              <a:buNone/>
            </a:pPr>
            <a:endParaRPr lang="en-US" sz="1300" dirty="0">
              <a:latin typeface="Helvetica" panose="020B0604020202020204" pitchFamily="34" charset="0"/>
              <a:cs typeface="Helvetica" panose="020B0604020202020204" pitchFamily="34" charset="0"/>
            </a:endParaRPr>
          </a:p>
          <a:p>
            <a:r>
              <a:rPr lang="en-US" sz="2000" b="1" dirty="0">
                <a:latin typeface="Helvetica" panose="020B0604020202020204" pitchFamily="34" charset="0"/>
                <a:cs typeface="Helvetica" panose="020B0604020202020204" pitchFamily="34" charset="0"/>
              </a:rPr>
              <a:t>Inventory Supervisor :</a:t>
            </a:r>
          </a:p>
          <a:p>
            <a:pPr lvl="1" algn="just">
              <a:buFont typeface="+mj-lt"/>
              <a:buAutoNum type="arabicPeriod"/>
            </a:pPr>
            <a:r>
              <a:rPr lang="en-US" dirty="0">
                <a:latin typeface="Helvetica" panose="020B0604020202020204" pitchFamily="34" charset="0"/>
                <a:cs typeface="Helvetica" panose="020B0604020202020204" pitchFamily="34" charset="0"/>
              </a:rPr>
              <a:t>The Rider has most of the responsibilities in the system. The rider will take orders from the shopkeepers and deliver the order afterward. </a:t>
            </a:r>
          </a:p>
          <a:p>
            <a:pPr lvl="1" algn="just">
              <a:buFont typeface="+mj-lt"/>
              <a:buAutoNum type="arabicPeriod"/>
            </a:pPr>
            <a:r>
              <a:rPr lang="en-US" dirty="0">
                <a:latin typeface="Helvetica" panose="020B0604020202020204" pitchFamily="34" charset="0"/>
                <a:cs typeface="Helvetica" panose="020B0604020202020204" pitchFamily="34" charset="0"/>
              </a:rPr>
              <a:t>The rider is able to see the products when creating an order. </a:t>
            </a:r>
          </a:p>
          <a:p>
            <a:pPr lvl="1" algn="just">
              <a:buFont typeface="+mj-lt"/>
              <a:buAutoNum type="arabicPeriod"/>
            </a:pPr>
            <a:r>
              <a:rPr lang="en-US" dirty="0">
                <a:latin typeface="Helvetica" panose="020B0604020202020204" pitchFamily="34" charset="0"/>
                <a:cs typeface="Helvetica" panose="020B0604020202020204" pitchFamily="34" charset="0"/>
              </a:rPr>
              <a:t>He can view the history of his delivered orders and can also view pending orders (to be delivered). He will send out emails to the sale agent about the order placement.</a:t>
            </a:r>
          </a:p>
          <a:p>
            <a:pPr lvl="1" algn="just">
              <a:buFont typeface="+mj-lt"/>
              <a:buAutoNum type="arabicPeriod"/>
            </a:pPr>
            <a:r>
              <a:rPr lang="en-US" dirty="0">
                <a:latin typeface="Helvetica" panose="020B0604020202020204" pitchFamily="34" charset="0"/>
                <a:cs typeface="Helvetica" panose="020B0604020202020204" pitchFamily="34" charset="0"/>
              </a:rPr>
              <a:t> He can add and update the client data.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8280" y="650614"/>
            <a:ext cx="7544989" cy="1138429"/>
          </a:xfrm>
        </p:spPr>
        <p:txBody>
          <a:bodyPr>
            <a:normAutofit/>
          </a:bodyPr>
          <a:lstStyle/>
          <a:p>
            <a:r>
              <a:rPr lang="en-US" b="1" dirty="0">
                <a:latin typeface="Helvetica" panose="020B0604020202020204" pitchFamily="34" charset="0"/>
                <a:cs typeface="Helvetica" panose="020B0604020202020204" pitchFamily="34" charset="0"/>
              </a:rPr>
              <a:t>Use Cases</a:t>
            </a:r>
          </a:p>
        </p:txBody>
      </p:sp>
      <p:sp>
        <p:nvSpPr>
          <p:cNvPr id="3" name="Content Placeholder 2"/>
          <p:cNvSpPr>
            <a:spLocks noGrp="1"/>
          </p:cNvSpPr>
          <p:nvPr>
            <p:ph sz="half" idx="1"/>
          </p:nvPr>
        </p:nvSpPr>
        <p:spPr>
          <a:xfrm>
            <a:off x="2262014" y="4816037"/>
            <a:ext cx="3485322" cy="1283565"/>
          </a:xfrm>
        </p:spPr>
        <p:txBody>
          <a:bodyPr>
            <a:normAutofit fontScale="92500"/>
          </a:bodyPr>
          <a:lstStyle/>
          <a:p>
            <a:r>
              <a:rPr lang="en-US" dirty="0">
                <a:latin typeface="Helvetica" panose="020B0604020202020204" pitchFamily="34" charset="0"/>
                <a:cs typeface="Helvetica" panose="020B0604020202020204" pitchFamily="34" charset="0"/>
              </a:rPr>
              <a:t>Assign location</a:t>
            </a:r>
          </a:p>
          <a:p>
            <a:r>
              <a:rPr lang="en-US" dirty="0">
                <a:latin typeface="Helvetica" panose="020B0604020202020204" pitchFamily="34" charset="0"/>
                <a:cs typeface="Helvetica" panose="020B0604020202020204" pitchFamily="34" charset="0"/>
              </a:rPr>
              <a:t>Track orders</a:t>
            </a:r>
          </a:p>
          <a:p>
            <a:r>
              <a:rPr lang="en-US" dirty="0">
                <a:latin typeface="Helvetica" panose="020B0604020202020204" pitchFamily="34" charset="0"/>
                <a:cs typeface="Helvetica" panose="020B0604020202020204" pitchFamily="34" charset="0"/>
              </a:rPr>
              <a:t>Provide path directions to rider</a:t>
            </a:r>
          </a:p>
          <a:p>
            <a:pPr>
              <a:buNone/>
            </a:pPr>
            <a:endParaRPr lang="en-US" b="1" dirty="0">
              <a:latin typeface="Helvetica" panose="020B0604020202020204" pitchFamily="34" charset="0"/>
              <a:cs typeface="Helvetica" panose="020B0604020202020204" pitchFamily="34" charset="0"/>
            </a:endParaRPr>
          </a:p>
          <a:p>
            <a:endParaRPr lang="en-US" sz="1400" dirty="0">
              <a:latin typeface="Helvetica" panose="020B0604020202020204" pitchFamily="34" charset="0"/>
              <a:cs typeface="Helvetica" panose="020B0604020202020204" pitchFamily="34" charset="0"/>
            </a:endParaRPr>
          </a:p>
          <a:p>
            <a:endParaRPr lang="en-US" sz="1400" dirty="0">
              <a:latin typeface="Helvetica" panose="020B0604020202020204" pitchFamily="34" charset="0"/>
              <a:cs typeface="Helvetica" panose="020B0604020202020204" pitchFamily="34" charset="0"/>
            </a:endParaRPr>
          </a:p>
        </p:txBody>
      </p:sp>
      <p:sp>
        <p:nvSpPr>
          <p:cNvPr id="5" name="Content Placeholder 2">
            <a:extLst>
              <a:ext uri="{FF2B5EF4-FFF2-40B4-BE49-F238E27FC236}">
                <a16:creationId xmlns:a16="http://schemas.microsoft.com/office/drawing/2014/main" id="{849E65FF-A2BB-2CC2-0C52-7020C1249157}"/>
              </a:ext>
            </a:extLst>
          </p:cNvPr>
          <p:cNvSpPr txBox="1">
            <a:spLocks/>
          </p:cNvSpPr>
          <p:nvPr/>
        </p:nvSpPr>
        <p:spPr>
          <a:xfrm>
            <a:off x="2262014" y="2068659"/>
            <a:ext cx="4169396" cy="238828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900" dirty="0">
                <a:latin typeface="Helvetica" panose="020B0604020202020204" pitchFamily="34" charset="0"/>
                <a:cs typeface="Helvetica" panose="020B0604020202020204" pitchFamily="34" charset="0"/>
              </a:rPr>
              <a:t>Add Employee</a:t>
            </a:r>
          </a:p>
          <a:p>
            <a:r>
              <a:rPr lang="en-US" sz="1900" dirty="0">
                <a:latin typeface="Helvetica" panose="020B0604020202020204" pitchFamily="34" charset="0"/>
                <a:cs typeface="Helvetica" panose="020B0604020202020204" pitchFamily="34" charset="0"/>
              </a:rPr>
              <a:t>Deduction of Fuel Money</a:t>
            </a:r>
          </a:p>
          <a:p>
            <a:r>
              <a:rPr lang="en-US" sz="1900" dirty="0">
                <a:latin typeface="Helvetica" panose="020B0604020202020204" pitchFamily="34" charset="0"/>
                <a:cs typeface="Helvetica" panose="020B0604020202020204" pitchFamily="34" charset="0"/>
              </a:rPr>
              <a:t>Give Salaries</a:t>
            </a:r>
          </a:p>
          <a:p>
            <a:r>
              <a:rPr lang="en-US" sz="1900" dirty="0">
                <a:latin typeface="Helvetica" panose="020B0604020202020204" pitchFamily="34" charset="0"/>
                <a:cs typeface="Helvetica" panose="020B0604020202020204" pitchFamily="34" charset="0"/>
              </a:rPr>
              <a:t>Give Bonuses</a:t>
            </a:r>
          </a:p>
          <a:p>
            <a:r>
              <a:rPr lang="en-US" sz="1900" dirty="0">
                <a:latin typeface="Helvetica" panose="020B0604020202020204" pitchFamily="34" charset="0"/>
                <a:cs typeface="Helvetica" panose="020B0604020202020204" pitchFamily="34" charset="0"/>
              </a:rPr>
              <a:t>Update Employee</a:t>
            </a:r>
          </a:p>
          <a:p>
            <a:r>
              <a:rPr lang="en-US" sz="1900" dirty="0">
                <a:latin typeface="Helvetica" panose="020B0604020202020204" pitchFamily="34" charset="0"/>
                <a:cs typeface="Helvetica" panose="020B0604020202020204" pitchFamily="34" charset="0"/>
              </a:rPr>
              <a:t>Add Vehicle</a:t>
            </a:r>
          </a:p>
          <a:p>
            <a:r>
              <a:rPr lang="en-US" sz="1900" dirty="0">
                <a:latin typeface="Helvetica" panose="020B0604020202020204" pitchFamily="34" charset="0"/>
                <a:cs typeface="Helvetica" panose="020B0604020202020204" pitchFamily="34" charset="0"/>
              </a:rPr>
              <a:t>Delete Employee</a:t>
            </a:r>
          </a:p>
          <a:p>
            <a:endParaRPr lang="en-US" sz="1500" dirty="0">
              <a:latin typeface="Helvetica" panose="020B0604020202020204" pitchFamily="34" charset="0"/>
              <a:cs typeface="Helvetica" panose="020B0604020202020204" pitchFamily="34" charset="0"/>
            </a:endParaRPr>
          </a:p>
          <a:p>
            <a:endParaRPr lang="en-US" sz="1500" dirty="0">
              <a:latin typeface="Helvetica" panose="020B0604020202020204" pitchFamily="34" charset="0"/>
              <a:cs typeface="Helvetica" panose="020B0604020202020204" pitchFamily="34" charset="0"/>
            </a:endParaRPr>
          </a:p>
        </p:txBody>
      </p:sp>
      <p:sp>
        <p:nvSpPr>
          <p:cNvPr id="6" name="Content Placeholder 2">
            <a:extLst>
              <a:ext uri="{FF2B5EF4-FFF2-40B4-BE49-F238E27FC236}">
                <a16:creationId xmlns:a16="http://schemas.microsoft.com/office/drawing/2014/main" id="{9191AF0F-70E3-4828-5594-220F479B7388}"/>
              </a:ext>
            </a:extLst>
          </p:cNvPr>
          <p:cNvSpPr txBox="1">
            <a:spLocks/>
          </p:cNvSpPr>
          <p:nvPr/>
        </p:nvSpPr>
        <p:spPr>
          <a:xfrm>
            <a:off x="2271161" y="4389822"/>
            <a:ext cx="4313864" cy="5339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1900" b="1" dirty="0">
                <a:latin typeface="Helvetica" panose="020B0604020202020204" pitchFamily="34" charset="0"/>
                <a:cs typeface="Helvetica" panose="020B0604020202020204" pitchFamily="34" charset="0"/>
              </a:rPr>
              <a:t>Sales Agent</a:t>
            </a:r>
          </a:p>
        </p:txBody>
      </p:sp>
      <p:sp>
        <p:nvSpPr>
          <p:cNvPr id="7" name="Content Placeholder 2">
            <a:extLst>
              <a:ext uri="{FF2B5EF4-FFF2-40B4-BE49-F238E27FC236}">
                <a16:creationId xmlns:a16="http://schemas.microsoft.com/office/drawing/2014/main" id="{D52F75C6-4972-D38B-8A38-2AD201FC67AA}"/>
              </a:ext>
            </a:extLst>
          </p:cNvPr>
          <p:cNvSpPr txBox="1">
            <a:spLocks/>
          </p:cNvSpPr>
          <p:nvPr/>
        </p:nvSpPr>
        <p:spPr>
          <a:xfrm>
            <a:off x="2271161" y="1598820"/>
            <a:ext cx="4313864" cy="5339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r>
              <a:rPr lang="en-US" sz="2000" b="1" dirty="0">
                <a:latin typeface="Helvetica" panose="020B0604020202020204" pitchFamily="34" charset="0"/>
                <a:cs typeface="Helvetica" panose="020B0604020202020204" pitchFamily="34" charset="0"/>
              </a:rPr>
              <a:t>Manager</a:t>
            </a:r>
          </a:p>
        </p:txBody>
      </p:sp>
      <p:sp>
        <p:nvSpPr>
          <p:cNvPr id="9" name="Content Placeholder 2">
            <a:extLst>
              <a:ext uri="{FF2B5EF4-FFF2-40B4-BE49-F238E27FC236}">
                <a16:creationId xmlns:a16="http://schemas.microsoft.com/office/drawing/2014/main" id="{F7BD3961-4B28-7475-F248-CD3E78E56F41}"/>
              </a:ext>
            </a:extLst>
          </p:cNvPr>
          <p:cNvSpPr txBox="1">
            <a:spLocks/>
          </p:cNvSpPr>
          <p:nvPr/>
        </p:nvSpPr>
        <p:spPr>
          <a:xfrm>
            <a:off x="7187718" y="4189944"/>
            <a:ext cx="3599552" cy="183742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latin typeface="Helvetica" panose="020B0604020202020204" pitchFamily="34" charset="0"/>
                <a:cs typeface="Helvetica" panose="020B0604020202020204" pitchFamily="34" charset="0"/>
              </a:rPr>
              <a:t>Take Order</a:t>
            </a:r>
          </a:p>
          <a:p>
            <a:r>
              <a:rPr lang="en-US" sz="1600" dirty="0">
                <a:latin typeface="Helvetica" panose="020B0604020202020204" pitchFamily="34" charset="0"/>
                <a:cs typeface="Helvetica" panose="020B0604020202020204" pitchFamily="34" charset="0"/>
              </a:rPr>
              <a:t>Add Client</a:t>
            </a:r>
          </a:p>
          <a:p>
            <a:r>
              <a:rPr lang="en-US" sz="1600" dirty="0">
                <a:latin typeface="Helvetica" panose="020B0604020202020204" pitchFamily="34" charset="0"/>
                <a:cs typeface="Helvetica" panose="020B0604020202020204" pitchFamily="34" charset="0"/>
              </a:rPr>
              <a:t>Cancel Order</a:t>
            </a:r>
          </a:p>
          <a:p>
            <a:r>
              <a:rPr lang="en-US" sz="1600" dirty="0">
                <a:latin typeface="Helvetica" panose="020B0604020202020204" pitchFamily="34" charset="0"/>
                <a:cs typeface="Helvetica" panose="020B0604020202020204" pitchFamily="34" charset="0"/>
              </a:rPr>
              <a:t>To-do List</a:t>
            </a:r>
          </a:p>
          <a:p>
            <a:r>
              <a:rPr lang="en-US" sz="1600" dirty="0">
                <a:latin typeface="Helvetica" panose="020B0604020202020204" pitchFamily="34" charset="0"/>
                <a:cs typeface="Helvetica" panose="020B0604020202020204" pitchFamily="34" charset="0"/>
              </a:rPr>
              <a:t>Record Fuel Details</a:t>
            </a:r>
          </a:p>
        </p:txBody>
      </p:sp>
      <p:sp>
        <p:nvSpPr>
          <p:cNvPr id="10" name="Content Placeholder 2">
            <a:extLst>
              <a:ext uri="{FF2B5EF4-FFF2-40B4-BE49-F238E27FC236}">
                <a16:creationId xmlns:a16="http://schemas.microsoft.com/office/drawing/2014/main" id="{025F3E0E-A6B5-BE09-9324-61432589E746}"/>
              </a:ext>
            </a:extLst>
          </p:cNvPr>
          <p:cNvSpPr txBox="1">
            <a:spLocks/>
          </p:cNvSpPr>
          <p:nvPr/>
        </p:nvSpPr>
        <p:spPr>
          <a:xfrm>
            <a:off x="7178571" y="2068659"/>
            <a:ext cx="4169396" cy="232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latin typeface="Helvetica" panose="020B0604020202020204" pitchFamily="34" charset="0"/>
                <a:cs typeface="Helvetica" panose="020B0604020202020204" pitchFamily="34" charset="0"/>
              </a:rPr>
              <a:t>Buy Stock</a:t>
            </a:r>
          </a:p>
          <a:p>
            <a:r>
              <a:rPr lang="en-US" sz="1600" dirty="0">
                <a:latin typeface="Helvetica" panose="020B0604020202020204" pitchFamily="34" charset="0"/>
                <a:cs typeface="Helvetica" panose="020B0604020202020204" pitchFamily="34" charset="0"/>
              </a:rPr>
              <a:t>Update Stock</a:t>
            </a:r>
          </a:p>
          <a:p>
            <a:r>
              <a:rPr lang="en-US" sz="1600" dirty="0">
                <a:latin typeface="Helvetica" panose="020B0604020202020204" pitchFamily="34" charset="0"/>
                <a:cs typeface="Helvetica" panose="020B0604020202020204" pitchFamily="34" charset="0"/>
              </a:rPr>
              <a:t>Inventory Report</a:t>
            </a:r>
          </a:p>
          <a:p>
            <a:r>
              <a:rPr lang="en-US" sz="1600" dirty="0">
                <a:latin typeface="Helvetica" panose="020B0604020202020204" pitchFamily="34" charset="0"/>
                <a:cs typeface="Helvetica" panose="020B0604020202020204" pitchFamily="34" charset="0"/>
              </a:rPr>
              <a:t>Report Cost</a:t>
            </a:r>
          </a:p>
          <a:p>
            <a:endParaRPr lang="en-US" sz="1500" dirty="0">
              <a:latin typeface="Helvetica" panose="020B0604020202020204" pitchFamily="34" charset="0"/>
              <a:cs typeface="Helvetica" panose="020B0604020202020204" pitchFamily="34" charset="0"/>
            </a:endParaRPr>
          </a:p>
          <a:p>
            <a:endParaRPr lang="en-US" sz="1500" dirty="0">
              <a:latin typeface="Helvetica" panose="020B0604020202020204" pitchFamily="34" charset="0"/>
              <a:cs typeface="Helvetica" panose="020B0604020202020204" pitchFamily="34" charset="0"/>
            </a:endParaRPr>
          </a:p>
        </p:txBody>
      </p:sp>
      <p:sp>
        <p:nvSpPr>
          <p:cNvPr id="11" name="Content Placeholder 2">
            <a:extLst>
              <a:ext uri="{FF2B5EF4-FFF2-40B4-BE49-F238E27FC236}">
                <a16:creationId xmlns:a16="http://schemas.microsoft.com/office/drawing/2014/main" id="{2DE7DC1A-E91F-7D35-8161-B51B44734C8A}"/>
              </a:ext>
            </a:extLst>
          </p:cNvPr>
          <p:cNvSpPr txBox="1">
            <a:spLocks/>
          </p:cNvSpPr>
          <p:nvPr/>
        </p:nvSpPr>
        <p:spPr>
          <a:xfrm>
            <a:off x="7187718" y="3781012"/>
            <a:ext cx="4313864" cy="5339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r>
              <a:rPr lang="en-US" sz="1900" b="1" dirty="0">
                <a:latin typeface="Helvetica" panose="020B0604020202020204" pitchFamily="34" charset="0"/>
                <a:cs typeface="Helvetica" panose="020B0604020202020204" pitchFamily="34" charset="0"/>
              </a:rPr>
              <a:t>Rider</a:t>
            </a:r>
          </a:p>
        </p:txBody>
      </p:sp>
      <p:sp>
        <p:nvSpPr>
          <p:cNvPr id="12" name="Content Placeholder 2">
            <a:extLst>
              <a:ext uri="{FF2B5EF4-FFF2-40B4-BE49-F238E27FC236}">
                <a16:creationId xmlns:a16="http://schemas.microsoft.com/office/drawing/2014/main" id="{ADED69BF-C276-10BE-9B81-8AC678A2AB6E}"/>
              </a:ext>
            </a:extLst>
          </p:cNvPr>
          <p:cNvSpPr txBox="1">
            <a:spLocks/>
          </p:cNvSpPr>
          <p:nvPr/>
        </p:nvSpPr>
        <p:spPr>
          <a:xfrm>
            <a:off x="7187718" y="1609471"/>
            <a:ext cx="4313864" cy="5339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r>
              <a:rPr lang="en-US" sz="2000" b="1" dirty="0">
                <a:latin typeface="Helvetica" panose="020B0604020202020204" pitchFamily="34" charset="0"/>
                <a:cs typeface="Helvetica" panose="020B0604020202020204" pitchFamily="34" charset="0"/>
              </a:rPr>
              <a:t>Inventory Supervisor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999" y="656638"/>
            <a:ext cx="8911687" cy="1280890"/>
          </a:xfrm>
        </p:spPr>
        <p:txBody>
          <a:bodyPr/>
          <a:lstStyle/>
          <a:p>
            <a:r>
              <a:rPr lang="en-US" b="1" dirty="0"/>
              <a:t>Road Map of how the system will work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8671931" y="5555779"/>
            <a:ext cx="3166907" cy="615553"/>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Order Delivery</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The order is delivered to the shopkeeper and cash is added to company’s account.</a:t>
            </a:r>
          </a:p>
        </p:txBody>
      </p:sp>
      <p:grpSp>
        <p:nvGrpSpPr>
          <p:cNvPr id="15" name="Group 156"/>
          <p:cNvGrpSpPr/>
          <p:nvPr/>
        </p:nvGrpSpPr>
        <p:grpSpPr>
          <a:xfrm>
            <a:off x="540327" y="1813278"/>
            <a:ext cx="11388437" cy="3372753"/>
            <a:chOff x="-14990" y="1922398"/>
            <a:chExt cx="12351920" cy="3558978"/>
          </a:xfrm>
        </p:grpSpPr>
        <p:sp>
          <p:nvSpPr>
            <p:cNvPr id="194" name="Freeform 193"/>
            <p:cNvSpPr/>
            <p:nvPr/>
          </p:nvSpPr>
          <p:spPr>
            <a:xfrm>
              <a:off x="156089" y="2042710"/>
              <a:ext cx="12180841" cy="3342092"/>
            </a:xfrm>
            <a:custGeom>
              <a:avLst/>
              <a:gdLst>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83"/>
                <a:gd name="connsiteX1" fmla="*/ 8069943 w 12162971"/>
                <a:gd name="connsiteY1" fmla="*/ 0 h 3425383"/>
                <a:gd name="connsiteX2" fmla="*/ 8069943 w 12162971"/>
                <a:gd name="connsiteY2" fmla="*/ 1567543 h 3425383"/>
                <a:gd name="connsiteX3" fmla="*/ 1901371 w 12162971"/>
                <a:gd name="connsiteY3" fmla="*/ 1567543 h 3425383"/>
                <a:gd name="connsiteX4" fmla="*/ 1901371 w 12162971"/>
                <a:gd name="connsiteY4" fmla="*/ 3425372 h 3425383"/>
                <a:gd name="connsiteX5" fmla="*/ 12162971 w 12162971"/>
                <a:gd name="connsiteY5" fmla="*/ 3425372 h 3425383"/>
                <a:gd name="connsiteX0" fmla="*/ 0 w 12162971"/>
                <a:gd name="connsiteY0" fmla="*/ 0 h 3425381"/>
                <a:gd name="connsiteX1" fmla="*/ 8069943 w 12162971"/>
                <a:gd name="connsiteY1" fmla="*/ 0 h 3425381"/>
                <a:gd name="connsiteX2" fmla="*/ 8069943 w 12162971"/>
                <a:gd name="connsiteY2" fmla="*/ 1567543 h 3425381"/>
                <a:gd name="connsiteX3" fmla="*/ 1901371 w 12162971"/>
                <a:gd name="connsiteY3" fmla="*/ 1567543 h 3425381"/>
                <a:gd name="connsiteX4" fmla="*/ 1901371 w 12162971"/>
                <a:gd name="connsiteY4" fmla="*/ 3425372 h 3425381"/>
                <a:gd name="connsiteX5" fmla="*/ 12162971 w 12162971"/>
                <a:gd name="connsiteY5" fmla="*/ 3425372 h 3425381"/>
                <a:gd name="connsiteX0" fmla="*/ 0 w 12162971"/>
                <a:gd name="connsiteY0" fmla="*/ 0 h 3425382"/>
                <a:gd name="connsiteX1" fmla="*/ 8069943 w 12162971"/>
                <a:gd name="connsiteY1" fmla="*/ 0 h 3425382"/>
                <a:gd name="connsiteX2" fmla="*/ 8069943 w 12162971"/>
                <a:gd name="connsiteY2" fmla="*/ 1567543 h 3425382"/>
                <a:gd name="connsiteX3" fmla="*/ 1901371 w 12162971"/>
                <a:gd name="connsiteY3" fmla="*/ 1567543 h 3425382"/>
                <a:gd name="connsiteX4" fmla="*/ 1901371 w 12162971"/>
                <a:gd name="connsiteY4" fmla="*/ 3425372 h 3425382"/>
                <a:gd name="connsiteX5" fmla="*/ 12162971 w 12162971"/>
                <a:gd name="connsiteY5" fmla="*/ 3425372 h 342538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443 h 3425815"/>
                <a:gd name="connsiteX1" fmla="*/ 7976454 w 12162971"/>
                <a:gd name="connsiteY1" fmla="*/ 0 h 3425815"/>
                <a:gd name="connsiteX2" fmla="*/ 8069943 w 12162971"/>
                <a:gd name="connsiteY2" fmla="*/ 443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5653 h 3431025"/>
                <a:gd name="connsiteX1" fmla="*/ 7976454 w 12162971"/>
                <a:gd name="connsiteY1" fmla="*/ 5210 h 3431025"/>
                <a:gd name="connsiteX2" fmla="*/ 8069943 w 12162971"/>
                <a:gd name="connsiteY2" fmla="*/ 5653 h 3431025"/>
                <a:gd name="connsiteX3" fmla="*/ 8069943 w 12162971"/>
                <a:gd name="connsiteY3" fmla="*/ 1573196 h 3431025"/>
                <a:gd name="connsiteX4" fmla="*/ 1901371 w 12162971"/>
                <a:gd name="connsiteY4" fmla="*/ 1573196 h 3431025"/>
                <a:gd name="connsiteX5" fmla="*/ 1901371 w 12162971"/>
                <a:gd name="connsiteY5" fmla="*/ 3431025 h 3431025"/>
                <a:gd name="connsiteX6" fmla="*/ 12162971 w 12162971"/>
                <a:gd name="connsiteY6" fmla="*/ 3431025 h 3431025"/>
                <a:gd name="connsiteX0" fmla="*/ 0 w 12162971"/>
                <a:gd name="connsiteY0" fmla="*/ 645 h 3426017"/>
                <a:gd name="connsiteX1" fmla="*/ 7976454 w 12162971"/>
                <a:gd name="connsiteY1" fmla="*/ 202 h 3426017"/>
                <a:gd name="connsiteX2" fmla="*/ 8069943 w 12162971"/>
                <a:gd name="connsiteY2" fmla="*/ 9934 h 3426017"/>
                <a:gd name="connsiteX3" fmla="*/ 8069943 w 12162971"/>
                <a:gd name="connsiteY3" fmla="*/ 1568188 h 3426017"/>
                <a:gd name="connsiteX4" fmla="*/ 1901371 w 12162971"/>
                <a:gd name="connsiteY4" fmla="*/ 1568188 h 3426017"/>
                <a:gd name="connsiteX5" fmla="*/ 1901371 w 12162971"/>
                <a:gd name="connsiteY5" fmla="*/ 3426017 h 3426017"/>
                <a:gd name="connsiteX6" fmla="*/ 12162971 w 12162971"/>
                <a:gd name="connsiteY6" fmla="*/ 3426017 h 3426017"/>
                <a:gd name="connsiteX0" fmla="*/ 0 w 12162971"/>
                <a:gd name="connsiteY0" fmla="*/ 443 h 3425815"/>
                <a:gd name="connsiteX1" fmla="*/ 7976454 w 12162971"/>
                <a:gd name="connsiteY1" fmla="*/ 0 h 3425815"/>
                <a:gd name="connsiteX2" fmla="*/ 8069943 w 12162971"/>
                <a:gd name="connsiteY2" fmla="*/ 12828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1457 h 3426829"/>
                <a:gd name="connsiteX1" fmla="*/ 7976454 w 12162971"/>
                <a:gd name="connsiteY1" fmla="*/ 1014 h 3426829"/>
                <a:gd name="connsiteX2" fmla="*/ 8069943 w 12162971"/>
                <a:gd name="connsiteY2" fmla="*/ 13842 h 3426829"/>
                <a:gd name="connsiteX3" fmla="*/ 8069943 w 12162971"/>
                <a:gd name="connsiteY3" fmla="*/ 1569000 h 3426829"/>
                <a:gd name="connsiteX4" fmla="*/ 1901371 w 12162971"/>
                <a:gd name="connsiteY4" fmla="*/ 1569000 h 3426829"/>
                <a:gd name="connsiteX5" fmla="*/ 1901371 w 12162971"/>
                <a:gd name="connsiteY5" fmla="*/ 3426829 h 3426829"/>
                <a:gd name="connsiteX6" fmla="*/ 12162971 w 12162971"/>
                <a:gd name="connsiteY6" fmla="*/ 3426829 h 3426829"/>
                <a:gd name="connsiteX0" fmla="*/ 0 w 12162971"/>
                <a:gd name="connsiteY0" fmla="*/ 9289 h 3434661"/>
                <a:gd name="connsiteX1" fmla="*/ 7976454 w 12162971"/>
                <a:gd name="connsiteY1" fmla="*/ 8846 h 3434661"/>
                <a:gd name="connsiteX2" fmla="*/ 8069943 w 12162971"/>
                <a:gd name="connsiteY2" fmla="*/ 21674 h 3434661"/>
                <a:gd name="connsiteX3" fmla="*/ 8069943 w 12162971"/>
                <a:gd name="connsiteY3" fmla="*/ 1576832 h 3434661"/>
                <a:gd name="connsiteX4" fmla="*/ 1901371 w 12162971"/>
                <a:gd name="connsiteY4" fmla="*/ 1576832 h 3434661"/>
                <a:gd name="connsiteX5" fmla="*/ 1901371 w 12162971"/>
                <a:gd name="connsiteY5" fmla="*/ 3434661 h 3434661"/>
                <a:gd name="connsiteX6" fmla="*/ 12162971 w 12162971"/>
                <a:gd name="connsiteY6" fmla="*/ 3434661 h 3434661"/>
                <a:gd name="connsiteX0" fmla="*/ 0 w 12162971"/>
                <a:gd name="connsiteY0" fmla="*/ 1000 h 3426372"/>
                <a:gd name="connsiteX1" fmla="*/ 7976454 w 12162971"/>
                <a:gd name="connsiteY1" fmla="*/ 557 h 3426372"/>
                <a:gd name="connsiteX2" fmla="*/ 8069943 w 12162971"/>
                <a:gd name="connsiteY2" fmla="*/ 13385 h 3426372"/>
                <a:gd name="connsiteX3" fmla="*/ 8069943 w 12162971"/>
                <a:gd name="connsiteY3" fmla="*/ 1568543 h 3426372"/>
                <a:gd name="connsiteX4" fmla="*/ 1901371 w 12162971"/>
                <a:gd name="connsiteY4" fmla="*/ 1568543 h 3426372"/>
                <a:gd name="connsiteX5" fmla="*/ 1901371 w 12162971"/>
                <a:gd name="connsiteY5" fmla="*/ 3426372 h 3426372"/>
                <a:gd name="connsiteX6" fmla="*/ 12162971 w 12162971"/>
                <a:gd name="connsiteY6" fmla="*/ 3426372 h 3426372"/>
                <a:gd name="connsiteX0" fmla="*/ 0 w 12162971"/>
                <a:gd name="connsiteY0" fmla="*/ 7001 h 3432373"/>
                <a:gd name="connsiteX1" fmla="*/ 7949334 w 12162971"/>
                <a:gd name="connsiteY1" fmla="*/ 366 h 3432373"/>
                <a:gd name="connsiteX2" fmla="*/ 8069943 w 12162971"/>
                <a:gd name="connsiteY2" fmla="*/ 19386 h 3432373"/>
                <a:gd name="connsiteX3" fmla="*/ 8069943 w 12162971"/>
                <a:gd name="connsiteY3" fmla="*/ 1574544 h 3432373"/>
                <a:gd name="connsiteX4" fmla="*/ 1901371 w 12162971"/>
                <a:gd name="connsiteY4" fmla="*/ 1574544 h 3432373"/>
                <a:gd name="connsiteX5" fmla="*/ 1901371 w 12162971"/>
                <a:gd name="connsiteY5" fmla="*/ 3432373 h 3432373"/>
                <a:gd name="connsiteX6" fmla="*/ 12162971 w 12162971"/>
                <a:gd name="connsiteY6" fmla="*/ 3432373 h 3432373"/>
                <a:gd name="connsiteX0" fmla="*/ 0 w 12162971"/>
                <a:gd name="connsiteY0" fmla="*/ 3981 h 3429353"/>
                <a:gd name="connsiteX1" fmla="*/ 7940293 w 12162971"/>
                <a:gd name="connsiteY1" fmla="*/ 443 h 3429353"/>
                <a:gd name="connsiteX2" fmla="*/ 8069943 w 12162971"/>
                <a:gd name="connsiteY2" fmla="*/ 16366 h 3429353"/>
                <a:gd name="connsiteX3" fmla="*/ 8069943 w 12162971"/>
                <a:gd name="connsiteY3" fmla="*/ 1571524 h 3429353"/>
                <a:gd name="connsiteX4" fmla="*/ 1901371 w 12162971"/>
                <a:gd name="connsiteY4" fmla="*/ 1571524 h 3429353"/>
                <a:gd name="connsiteX5" fmla="*/ 1901371 w 12162971"/>
                <a:gd name="connsiteY5" fmla="*/ 3429353 h 3429353"/>
                <a:gd name="connsiteX6" fmla="*/ 12162971 w 12162971"/>
                <a:gd name="connsiteY6" fmla="*/ 3429353 h 3429353"/>
                <a:gd name="connsiteX0" fmla="*/ 0 w 12162971"/>
                <a:gd name="connsiteY0" fmla="*/ 4094 h 3429466"/>
                <a:gd name="connsiteX1" fmla="*/ 7940293 w 12162971"/>
                <a:gd name="connsiteY1" fmla="*/ 556 h 3429466"/>
                <a:gd name="connsiteX2" fmla="*/ 8072956 w 12162971"/>
                <a:gd name="connsiteY2" fmla="*/ 13383 h 3429466"/>
                <a:gd name="connsiteX3" fmla="*/ 8069943 w 12162971"/>
                <a:gd name="connsiteY3" fmla="*/ 1571637 h 3429466"/>
                <a:gd name="connsiteX4" fmla="*/ 1901371 w 12162971"/>
                <a:gd name="connsiteY4" fmla="*/ 1571637 h 3429466"/>
                <a:gd name="connsiteX5" fmla="*/ 1901371 w 12162971"/>
                <a:gd name="connsiteY5" fmla="*/ 3429466 h 3429466"/>
                <a:gd name="connsiteX6" fmla="*/ 12162971 w 12162971"/>
                <a:gd name="connsiteY6" fmla="*/ 3429466 h 3429466"/>
                <a:gd name="connsiteX0" fmla="*/ 0 w 12162971"/>
                <a:gd name="connsiteY0" fmla="*/ 4637 h 3430009"/>
                <a:gd name="connsiteX1" fmla="*/ 7940293 w 12162971"/>
                <a:gd name="connsiteY1" fmla="*/ 1099 h 3430009"/>
                <a:gd name="connsiteX2" fmla="*/ 8072956 w 12162971"/>
                <a:gd name="connsiteY2" fmla="*/ 7733 h 3430009"/>
                <a:gd name="connsiteX3" fmla="*/ 8069943 w 12162971"/>
                <a:gd name="connsiteY3" fmla="*/ 1572180 h 3430009"/>
                <a:gd name="connsiteX4" fmla="*/ 1901371 w 12162971"/>
                <a:gd name="connsiteY4" fmla="*/ 1572180 h 3430009"/>
                <a:gd name="connsiteX5" fmla="*/ 1901371 w 12162971"/>
                <a:gd name="connsiteY5" fmla="*/ 3430009 h 3430009"/>
                <a:gd name="connsiteX6" fmla="*/ 12162971 w 12162971"/>
                <a:gd name="connsiteY6" fmla="*/ 3430009 h 3430009"/>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01371 w 12162971"/>
                <a:gd name="connsiteY4" fmla="*/ 1571448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2971" h="3429277">
                  <a:moveTo>
                    <a:pt x="0" y="3905"/>
                  </a:moveTo>
                  <a:lnTo>
                    <a:pt x="7940293" y="367"/>
                  </a:lnTo>
                  <a:cubicBezTo>
                    <a:pt x="7983510" y="-2582"/>
                    <a:pt x="8032753" y="13046"/>
                    <a:pt x="8072956" y="19386"/>
                  </a:cubicBezTo>
                  <a:cubicBezTo>
                    <a:pt x="9117985" y="324186"/>
                    <a:pt x="8795658" y="1585963"/>
                    <a:pt x="8069943" y="1571448"/>
                  </a:cubicBezTo>
                  <a:lnTo>
                    <a:pt x="1922465" y="1565256"/>
                  </a:lnTo>
                  <a:cubicBezTo>
                    <a:pt x="788443" y="1675947"/>
                    <a:pt x="838814" y="3365608"/>
                    <a:pt x="1901371" y="3429277"/>
                  </a:cubicBezTo>
                  <a:lnTo>
                    <a:pt x="12162971" y="3429277"/>
                  </a:lnTo>
                </a:path>
              </a:pathLst>
            </a:custGeom>
            <a:noFill/>
            <a:ln w="4413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nvGrpSpPr>
            <p:cNvPr id="16" name="Group 194"/>
            <p:cNvGrpSpPr/>
            <p:nvPr/>
          </p:nvGrpSpPr>
          <p:grpSpPr>
            <a:xfrm>
              <a:off x="-14990" y="1922398"/>
              <a:ext cx="12180842" cy="3558978"/>
              <a:chOff x="-14990" y="1922398"/>
              <a:chExt cx="12180842" cy="3558978"/>
            </a:xfrm>
          </p:grpSpPr>
          <p:sp>
            <p:nvSpPr>
              <p:cNvPr id="196" name="Freeform 195"/>
              <p:cNvSpPr/>
              <p:nvPr/>
            </p:nvSpPr>
            <p:spPr>
              <a:xfrm>
                <a:off x="-14990" y="2031330"/>
                <a:ext cx="12180842" cy="3342092"/>
              </a:xfrm>
              <a:custGeom>
                <a:avLst/>
                <a:gdLst>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83"/>
                  <a:gd name="connsiteX1" fmla="*/ 8069943 w 12162971"/>
                  <a:gd name="connsiteY1" fmla="*/ 0 h 3425383"/>
                  <a:gd name="connsiteX2" fmla="*/ 8069943 w 12162971"/>
                  <a:gd name="connsiteY2" fmla="*/ 1567543 h 3425383"/>
                  <a:gd name="connsiteX3" fmla="*/ 1901371 w 12162971"/>
                  <a:gd name="connsiteY3" fmla="*/ 1567543 h 3425383"/>
                  <a:gd name="connsiteX4" fmla="*/ 1901371 w 12162971"/>
                  <a:gd name="connsiteY4" fmla="*/ 3425372 h 3425383"/>
                  <a:gd name="connsiteX5" fmla="*/ 12162971 w 12162971"/>
                  <a:gd name="connsiteY5" fmla="*/ 3425372 h 3425383"/>
                  <a:gd name="connsiteX0" fmla="*/ 0 w 12162971"/>
                  <a:gd name="connsiteY0" fmla="*/ 0 h 3425381"/>
                  <a:gd name="connsiteX1" fmla="*/ 8069943 w 12162971"/>
                  <a:gd name="connsiteY1" fmla="*/ 0 h 3425381"/>
                  <a:gd name="connsiteX2" fmla="*/ 8069943 w 12162971"/>
                  <a:gd name="connsiteY2" fmla="*/ 1567543 h 3425381"/>
                  <a:gd name="connsiteX3" fmla="*/ 1901371 w 12162971"/>
                  <a:gd name="connsiteY3" fmla="*/ 1567543 h 3425381"/>
                  <a:gd name="connsiteX4" fmla="*/ 1901371 w 12162971"/>
                  <a:gd name="connsiteY4" fmla="*/ 3425372 h 3425381"/>
                  <a:gd name="connsiteX5" fmla="*/ 12162971 w 12162971"/>
                  <a:gd name="connsiteY5" fmla="*/ 3425372 h 3425381"/>
                  <a:gd name="connsiteX0" fmla="*/ 0 w 12162971"/>
                  <a:gd name="connsiteY0" fmla="*/ 0 h 3425382"/>
                  <a:gd name="connsiteX1" fmla="*/ 8069943 w 12162971"/>
                  <a:gd name="connsiteY1" fmla="*/ 0 h 3425382"/>
                  <a:gd name="connsiteX2" fmla="*/ 8069943 w 12162971"/>
                  <a:gd name="connsiteY2" fmla="*/ 1567543 h 3425382"/>
                  <a:gd name="connsiteX3" fmla="*/ 1901371 w 12162971"/>
                  <a:gd name="connsiteY3" fmla="*/ 1567543 h 3425382"/>
                  <a:gd name="connsiteX4" fmla="*/ 1901371 w 12162971"/>
                  <a:gd name="connsiteY4" fmla="*/ 3425372 h 3425382"/>
                  <a:gd name="connsiteX5" fmla="*/ 12162971 w 12162971"/>
                  <a:gd name="connsiteY5" fmla="*/ 3425372 h 342538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443 h 3425815"/>
                  <a:gd name="connsiteX1" fmla="*/ 7976454 w 12162971"/>
                  <a:gd name="connsiteY1" fmla="*/ 0 h 3425815"/>
                  <a:gd name="connsiteX2" fmla="*/ 8069943 w 12162971"/>
                  <a:gd name="connsiteY2" fmla="*/ 443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5653 h 3431025"/>
                  <a:gd name="connsiteX1" fmla="*/ 7976454 w 12162971"/>
                  <a:gd name="connsiteY1" fmla="*/ 5210 h 3431025"/>
                  <a:gd name="connsiteX2" fmla="*/ 8069943 w 12162971"/>
                  <a:gd name="connsiteY2" fmla="*/ 5653 h 3431025"/>
                  <a:gd name="connsiteX3" fmla="*/ 8069943 w 12162971"/>
                  <a:gd name="connsiteY3" fmla="*/ 1573196 h 3431025"/>
                  <a:gd name="connsiteX4" fmla="*/ 1901371 w 12162971"/>
                  <a:gd name="connsiteY4" fmla="*/ 1573196 h 3431025"/>
                  <a:gd name="connsiteX5" fmla="*/ 1901371 w 12162971"/>
                  <a:gd name="connsiteY5" fmla="*/ 3431025 h 3431025"/>
                  <a:gd name="connsiteX6" fmla="*/ 12162971 w 12162971"/>
                  <a:gd name="connsiteY6" fmla="*/ 3431025 h 3431025"/>
                  <a:gd name="connsiteX0" fmla="*/ 0 w 12162971"/>
                  <a:gd name="connsiteY0" fmla="*/ 645 h 3426017"/>
                  <a:gd name="connsiteX1" fmla="*/ 7976454 w 12162971"/>
                  <a:gd name="connsiteY1" fmla="*/ 202 h 3426017"/>
                  <a:gd name="connsiteX2" fmla="*/ 8069943 w 12162971"/>
                  <a:gd name="connsiteY2" fmla="*/ 9934 h 3426017"/>
                  <a:gd name="connsiteX3" fmla="*/ 8069943 w 12162971"/>
                  <a:gd name="connsiteY3" fmla="*/ 1568188 h 3426017"/>
                  <a:gd name="connsiteX4" fmla="*/ 1901371 w 12162971"/>
                  <a:gd name="connsiteY4" fmla="*/ 1568188 h 3426017"/>
                  <a:gd name="connsiteX5" fmla="*/ 1901371 w 12162971"/>
                  <a:gd name="connsiteY5" fmla="*/ 3426017 h 3426017"/>
                  <a:gd name="connsiteX6" fmla="*/ 12162971 w 12162971"/>
                  <a:gd name="connsiteY6" fmla="*/ 3426017 h 3426017"/>
                  <a:gd name="connsiteX0" fmla="*/ 0 w 12162971"/>
                  <a:gd name="connsiteY0" fmla="*/ 443 h 3425815"/>
                  <a:gd name="connsiteX1" fmla="*/ 7976454 w 12162971"/>
                  <a:gd name="connsiteY1" fmla="*/ 0 h 3425815"/>
                  <a:gd name="connsiteX2" fmla="*/ 8069943 w 12162971"/>
                  <a:gd name="connsiteY2" fmla="*/ 12828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1457 h 3426829"/>
                  <a:gd name="connsiteX1" fmla="*/ 7976454 w 12162971"/>
                  <a:gd name="connsiteY1" fmla="*/ 1014 h 3426829"/>
                  <a:gd name="connsiteX2" fmla="*/ 8069943 w 12162971"/>
                  <a:gd name="connsiteY2" fmla="*/ 13842 h 3426829"/>
                  <a:gd name="connsiteX3" fmla="*/ 8069943 w 12162971"/>
                  <a:gd name="connsiteY3" fmla="*/ 1569000 h 3426829"/>
                  <a:gd name="connsiteX4" fmla="*/ 1901371 w 12162971"/>
                  <a:gd name="connsiteY4" fmla="*/ 1569000 h 3426829"/>
                  <a:gd name="connsiteX5" fmla="*/ 1901371 w 12162971"/>
                  <a:gd name="connsiteY5" fmla="*/ 3426829 h 3426829"/>
                  <a:gd name="connsiteX6" fmla="*/ 12162971 w 12162971"/>
                  <a:gd name="connsiteY6" fmla="*/ 3426829 h 3426829"/>
                  <a:gd name="connsiteX0" fmla="*/ 0 w 12162971"/>
                  <a:gd name="connsiteY0" fmla="*/ 9289 h 3434661"/>
                  <a:gd name="connsiteX1" fmla="*/ 7976454 w 12162971"/>
                  <a:gd name="connsiteY1" fmla="*/ 8846 h 3434661"/>
                  <a:gd name="connsiteX2" fmla="*/ 8069943 w 12162971"/>
                  <a:gd name="connsiteY2" fmla="*/ 21674 h 3434661"/>
                  <a:gd name="connsiteX3" fmla="*/ 8069943 w 12162971"/>
                  <a:gd name="connsiteY3" fmla="*/ 1576832 h 3434661"/>
                  <a:gd name="connsiteX4" fmla="*/ 1901371 w 12162971"/>
                  <a:gd name="connsiteY4" fmla="*/ 1576832 h 3434661"/>
                  <a:gd name="connsiteX5" fmla="*/ 1901371 w 12162971"/>
                  <a:gd name="connsiteY5" fmla="*/ 3434661 h 3434661"/>
                  <a:gd name="connsiteX6" fmla="*/ 12162971 w 12162971"/>
                  <a:gd name="connsiteY6" fmla="*/ 3434661 h 3434661"/>
                  <a:gd name="connsiteX0" fmla="*/ 0 w 12162971"/>
                  <a:gd name="connsiteY0" fmla="*/ 1000 h 3426372"/>
                  <a:gd name="connsiteX1" fmla="*/ 7976454 w 12162971"/>
                  <a:gd name="connsiteY1" fmla="*/ 557 h 3426372"/>
                  <a:gd name="connsiteX2" fmla="*/ 8069943 w 12162971"/>
                  <a:gd name="connsiteY2" fmla="*/ 13385 h 3426372"/>
                  <a:gd name="connsiteX3" fmla="*/ 8069943 w 12162971"/>
                  <a:gd name="connsiteY3" fmla="*/ 1568543 h 3426372"/>
                  <a:gd name="connsiteX4" fmla="*/ 1901371 w 12162971"/>
                  <a:gd name="connsiteY4" fmla="*/ 1568543 h 3426372"/>
                  <a:gd name="connsiteX5" fmla="*/ 1901371 w 12162971"/>
                  <a:gd name="connsiteY5" fmla="*/ 3426372 h 3426372"/>
                  <a:gd name="connsiteX6" fmla="*/ 12162971 w 12162971"/>
                  <a:gd name="connsiteY6" fmla="*/ 3426372 h 3426372"/>
                  <a:gd name="connsiteX0" fmla="*/ 0 w 12162971"/>
                  <a:gd name="connsiteY0" fmla="*/ 7001 h 3432373"/>
                  <a:gd name="connsiteX1" fmla="*/ 7949334 w 12162971"/>
                  <a:gd name="connsiteY1" fmla="*/ 366 h 3432373"/>
                  <a:gd name="connsiteX2" fmla="*/ 8069943 w 12162971"/>
                  <a:gd name="connsiteY2" fmla="*/ 19386 h 3432373"/>
                  <a:gd name="connsiteX3" fmla="*/ 8069943 w 12162971"/>
                  <a:gd name="connsiteY3" fmla="*/ 1574544 h 3432373"/>
                  <a:gd name="connsiteX4" fmla="*/ 1901371 w 12162971"/>
                  <a:gd name="connsiteY4" fmla="*/ 1574544 h 3432373"/>
                  <a:gd name="connsiteX5" fmla="*/ 1901371 w 12162971"/>
                  <a:gd name="connsiteY5" fmla="*/ 3432373 h 3432373"/>
                  <a:gd name="connsiteX6" fmla="*/ 12162971 w 12162971"/>
                  <a:gd name="connsiteY6" fmla="*/ 3432373 h 3432373"/>
                  <a:gd name="connsiteX0" fmla="*/ 0 w 12162971"/>
                  <a:gd name="connsiteY0" fmla="*/ 3981 h 3429353"/>
                  <a:gd name="connsiteX1" fmla="*/ 7940293 w 12162971"/>
                  <a:gd name="connsiteY1" fmla="*/ 443 h 3429353"/>
                  <a:gd name="connsiteX2" fmla="*/ 8069943 w 12162971"/>
                  <a:gd name="connsiteY2" fmla="*/ 16366 h 3429353"/>
                  <a:gd name="connsiteX3" fmla="*/ 8069943 w 12162971"/>
                  <a:gd name="connsiteY3" fmla="*/ 1571524 h 3429353"/>
                  <a:gd name="connsiteX4" fmla="*/ 1901371 w 12162971"/>
                  <a:gd name="connsiteY4" fmla="*/ 1571524 h 3429353"/>
                  <a:gd name="connsiteX5" fmla="*/ 1901371 w 12162971"/>
                  <a:gd name="connsiteY5" fmla="*/ 3429353 h 3429353"/>
                  <a:gd name="connsiteX6" fmla="*/ 12162971 w 12162971"/>
                  <a:gd name="connsiteY6" fmla="*/ 3429353 h 3429353"/>
                  <a:gd name="connsiteX0" fmla="*/ 0 w 12162971"/>
                  <a:gd name="connsiteY0" fmla="*/ 4094 h 3429466"/>
                  <a:gd name="connsiteX1" fmla="*/ 7940293 w 12162971"/>
                  <a:gd name="connsiteY1" fmla="*/ 556 h 3429466"/>
                  <a:gd name="connsiteX2" fmla="*/ 8072956 w 12162971"/>
                  <a:gd name="connsiteY2" fmla="*/ 13383 h 3429466"/>
                  <a:gd name="connsiteX3" fmla="*/ 8069943 w 12162971"/>
                  <a:gd name="connsiteY3" fmla="*/ 1571637 h 3429466"/>
                  <a:gd name="connsiteX4" fmla="*/ 1901371 w 12162971"/>
                  <a:gd name="connsiteY4" fmla="*/ 1571637 h 3429466"/>
                  <a:gd name="connsiteX5" fmla="*/ 1901371 w 12162971"/>
                  <a:gd name="connsiteY5" fmla="*/ 3429466 h 3429466"/>
                  <a:gd name="connsiteX6" fmla="*/ 12162971 w 12162971"/>
                  <a:gd name="connsiteY6" fmla="*/ 3429466 h 3429466"/>
                  <a:gd name="connsiteX0" fmla="*/ 0 w 12162971"/>
                  <a:gd name="connsiteY0" fmla="*/ 4637 h 3430009"/>
                  <a:gd name="connsiteX1" fmla="*/ 7940293 w 12162971"/>
                  <a:gd name="connsiteY1" fmla="*/ 1099 h 3430009"/>
                  <a:gd name="connsiteX2" fmla="*/ 8072956 w 12162971"/>
                  <a:gd name="connsiteY2" fmla="*/ 7733 h 3430009"/>
                  <a:gd name="connsiteX3" fmla="*/ 8069943 w 12162971"/>
                  <a:gd name="connsiteY3" fmla="*/ 1572180 h 3430009"/>
                  <a:gd name="connsiteX4" fmla="*/ 1901371 w 12162971"/>
                  <a:gd name="connsiteY4" fmla="*/ 1572180 h 3430009"/>
                  <a:gd name="connsiteX5" fmla="*/ 1901371 w 12162971"/>
                  <a:gd name="connsiteY5" fmla="*/ 3430009 h 3430009"/>
                  <a:gd name="connsiteX6" fmla="*/ 12162971 w 12162971"/>
                  <a:gd name="connsiteY6" fmla="*/ 3430009 h 3430009"/>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01371 w 12162971"/>
                  <a:gd name="connsiteY4" fmla="*/ 1571448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2971" h="3429277">
                    <a:moveTo>
                      <a:pt x="0" y="3905"/>
                    </a:moveTo>
                    <a:lnTo>
                      <a:pt x="7940293" y="367"/>
                    </a:lnTo>
                    <a:cubicBezTo>
                      <a:pt x="7983510" y="-2582"/>
                      <a:pt x="8032753" y="13046"/>
                      <a:pt x="8072956" y="19386"/>
                    </a:cubicBezTo>
                    <a:cubicBezTo>
                      <a:pt x="9117985" y="324186"/>
                      <a:pt x="8795658" y="1585963"/>
                      <a:pt x="8069943" y="1571448"/>
                    </a:cubicBezTo>
                    <a:lnTo>
                      <a:pt x="1922465" y="1565256"/>
                    </a:lnTo>
                    <a:cubicBezTo>
                      <a:pt x="788443" y="1675947"/>
                      <a:pt x="838814" y="3365608"/>
                      <a:pt x="1901371" y="3429277"/>
                    </a:cubicBezTo>
                    <a:lnTo>
                      <a:pt x="12162971" y="3429277"/>
                    </a:lnTo>
                  </a:path>
                </a:pathLst>
              </a:custGeom>
              <a:noFill/>
              <a:ln w="222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nvGrpSpPr>
              <p:cNvPr id="17" name="Group 196"/>
              <p:cNvGrpSpPr/>
              <p:nvPr/>
            </p:nvGrpSpPr>
            <p:grpSpPr>
              <a:xfrm>
                <a:off x="845605" y="1922398"/>
                <a:ext cx="7519855" cy="3558978"/>
                <a:chOff x="845605" y="1922398"/>
                <a:chExt cx="7519855" cy="3558978"/>
              </a:xfrm>
              <a:solidFill>
                <a:schemeClr val="tx2">
                  <a:lumMod val="65000"/>
                  <a:lumOff val="35000"/>
                </a:schemeClr>
              </a:solidFill>
            </p:grpSpPr>
            <p:sp>
              <p:nvSpPr>
                <p:cNvPr id="198" name="Isosceles Triangle 197"/>
                <p:cNvSpPr/>
                <p:nvPr/>
              </p:nvSpPr>
              <p:spPr>
                <a:xfrm rot="5400000">
                  <a:off x="793951" y="1974052"/>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99" name="Isosceles Triangle 198"/>
                <p:cNvSpPr/>
                <p:nvPr/>
              </p:nvSpPr>
              <p:spPr>
                <a:xfrm rot="5400000">
                  <a:off x="4513529" y="1974052"/>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0" name="Isosceles Triangle 199"/>
                <p:cNvSpPr/>
                <p:nvPr/>
              </p:nvSpPr>
              <p:spPr>
                <a:xfrm rot="10800000">
                  <a:off x="959881" y="4392865"/>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1" name="Isosceles Triangle 200"/>
                <p:cNvSpPr/>
                <p:nvPr/>
              </p:nvSpPr>
              <p:spPr>
                <a:xfrm rot="16200000">
                  <a:off x="5823992" y="3505672"/>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2" name="Isosceles Triangle 201"/>
                <p:cNvSpPr/>
                <p:nvPr/>
              </p:nvSpPr>
              <p:spPr>
                <a:xfrm rot="5400000">
                  <a:off x="7787036" y="1979589"/>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3" name="Isosceles Triangle 202"/>
                <p:cNvSpPr/>
                <p:nvPr/>
              </p:nvSpPr>
              <p:spPr>
                <a:xfrm rot="5400000">
                  <a:off x="4481450" y="5311778"/>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204" name="Isosceles Triangle 203"/>
                <p:cNvSpPr/>
                <p:nvPr/>
              </p:nvSpPr>
              <p:spPr>
                <a:xfrm rot="5400000">
                  <a:off x="8201028" y="5316944"/>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grpSp>
      </p:grpSp>
      <p:grpSp>
        <p:nvGrpSpPr>
          <p:cNvPr id="18" name="Group 1"/>
          <p:cNvGrpSpPr/>
          <p:nvPr/>
        </p:nvGrpSpPr>
        <p:grpSpPr>
          <a:xfrm>
            <a:off x="1768286" y="1599888"/>
            <a:ext cx="8791335" cy="3843490"/>
            <a:chOff x="1326214" y="1599888"/>
            <a:chExt cx="6593501" cy="3843490"/>
          </a:xfrm>
        </p:grpSpPr>
        <p:grpSp>
          <p:nvGrpSpPr>
            <p:cNvPr id="19" name="Group 158"/>
            <p:cNvGrpSpPr/>
            <p:nvPr/>
          </p:nvGrpSpPr>
          <p:grpSpPr>
            <a:xfrm>
              <a:off x="4130538" y="1599888"/>
              <a:ext cx="737472" cy="737471"/>
              <a:chOff x="5507384" y="1554292"/>
              <a:chExt cx="983296" cy="983294"/>
            </a:xfrm>
          </p:grpSpPr>
          <p:grpSp>
            <p:nvGrpSpPr>
              <p:cNvPr id="20" name="Group 189"/>
              <p:cNvGrpSpPr/>
              <p:nvPr/>
            </p:nvGrpSpPr>
            <p:grpSpPr>
              <a:xfrm>
                <a:off x="5507384" y="1554292"/>
                <a:ext cx="983296" cy="983294"/>
                <a:chOff x="5507384" y="1554292"/>
                <a:chExt cx="983296" cy="983294"/>
              </a:xfrm>
            </p:grpSpPr>
            <p:sp>
              <p:nvSpPr>
                <p:cNvPr id="192" name="Oval 191"/>
                <p:cNvSpPr/>
                <p:nvPr/>
              </p:nvSpPr>
              <p:spPr>
                <a:xfrm>
                  <a:off x="5507384" y="1554292"/>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93" name="Oval 192"/>
                <p:cNvSpPr/>
                <p:nvPr/>
              </p:nvSpPr>
              <p:spPr>
                <a:xfrm>
                  <a:off x="5606805" y="1653713"/>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91" name="TextBox 190"/>
              <p:cNvSpPr txBox="1"/>
              <p:nvPr/>
            </p:nvSpPr>
            <p:spPr>
              <a:xfrm>
                <a:off x="5715087" y="1661219"/>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2</a:t>
                </a:r>
              </a:p>
            </p:txBody>
          </p:sp>
        </p:grpSp>
        <p:grpSp>
          <p:nvGrpSpPr>
            <p:cNvPr id="21" name="Group 159"/>
            <p:cNvGrpSpPr/>
            <p:nvPr/>
          </p:nvGrpSpPr>
          <p:grpSpPr>
            <a:xfrm>
              <a:off x="5532700" y="3004777"/>
              <a:ext cx="737472" cy="737471"/>
              <a:chOff x="7376934" y="3081730"/>
              <a:chExt cx="983296" cy="983294"/>
            </a:xfrm>
          </p:grpSpPr>
          <p:grpSp>
            <p:nvGrpSpPr>
              <p:cNvPr id="22" name="Group 185"/>
              <p:cNvGrpSpPr/>
              <p:nvPr/>
            </p:nvGrpSpPr>
            <p:grpSpPr>
              <a:xfrm>
                <a:off x="7376934" y="3081730"/>
                <a:ext cx="983296" cy="983294"/>
                <a:chOff x="7376934" y="3081730"/>
                <a:chExt cx="983296" cy="983294"/>
              </a:xfrm>
            </p:grpSpPr>
            <p:sp>
              <p:nvSpPr>
                <p:cNvPr id="188" name="Oval 187"/>
                <p:cNvSpPr/>
                <p:nvPr/>
              </p:nvSpPr>
              <p:spPr>
                <a:xfrm>
                  <a:off x="7376934" y="3081730"/>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89" name="Oval 188"/>
                <p:cNvSpPr/>
                <p:nvPr/>
              </p:nvSpPr>
              <p:spPr>
                <a:xfrm>
                  <a:off x="7476355" y="3181151"/>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87" name="TextBox 186"/>
              <p:cNvSpPr txBox="1"/>
              <p:nvPr/>
            </p:nvSpPr>
            <p:spPr>
              <a:xfrm>
                <a:off x="7584369" y="3188657"/>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3</a:t>
                </a:r>
              </a:p>
            </p:txBody>
          </p:sp>
        </p:grpSp>
        <p:grpSp>
          <p:nvGrpSpPr>
            <p:cNvPr id="23" name="Group 160"/>
            <p:cNvGrpSpPr/>
            <p:nvPr/>
          </p:nvGrpSpPr>
          <p:grpSpPr>
            <a:xfrm>
              <a:off x="2728376" y="3004777"/>
              <a:ext cx="737472" cy="737471"/>
              <a:chOff x="3637835" y="3081730"/>
              <a:chExt cx="983296" cy="983294"/>
            </a:xfrm>
          </p:grpSpPr>
          <p:grpSp>
            <p:nvGrpSpPr>
              <p:cNvPr id="24" name="Group 181"/>
              <p:cNvGrpSpPr/>
              <p:nvPr/>
            </p:nvGrpSpPr>
            <p:grpSpPr>
              <a:xfrm>
                <a:off x="3637835" y="3081730"/>
                <a:ext cx="983296" cy="983294"/>
                <a:chOff x="3637835" y="3081730"/>
                <a:chExt cx="983296" cy="983294"/>
              </a:xfrm>
            </p:grpSpPr>
            <p:sp>
              <p:nvSpPr>
                <p:cNvPr id="184" name="Oval 183"/>
                <p:cNvSpPr/>
                <p:nvPr/>
              </p:nvSpPr>
              <p:spPr>
                <a:xfrm>
                  <a:off x="3637835" y="3081730"/>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85" name="Oval 184"/>
                <p:cNvSpPr/>
                <p:nvPr/>
              </p:nvSpPr>
              <p:spPr>
                <a:xfrm>
                  <a:off x="3737256" y="3181151"/>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83" name="TextBox 182"/>
              <p:cNvSpPr txBox="1"/>
              <p:nvPr/>
            </p:nvSpPr>
            <p:spPr>
              <a:xfrm>
                <a:off x="3845538" y="3188657"/>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4</a:t>
                </a:r>
              </a:p>
            </p:txBody>
          </p:sp>
        </p:grpSp>
        <p:grpSp>
          <p:nvGrpSpPr>
            <p:cNvPr id="25" name="Group 161"/>
            <p:cNvGrpSpPr/>
            <p:nvPr/>
          </p:nvGrpSpPr>
          <p:grpSpPr>
            <a:xfrm>
              <a:off x="1593886" y="4705907"/>
              <a:ext cx="737472" cy="737471"/>
              <a:chOff x="2052393" y="4894978"/>
              <a:chExt cx="983296" cy="983294"/>
            </a:xfrm>
          </p:grpSpPr>
          <p:grpSp>
            <p:nvGrpSpPr>
              <p:cNvPr id="26" name="Group 177"/>
              <p:cNvGrpSpPr/>
              <p:nvPr/>
            </p:nvGrpSpPr>
            <p:grpSpPr>
              <a:xfrm>
                <a:off x="2052393" y="4894978"/>
                <a:ext cx="983296" cy="983294"/>
                <a:chOff x="2052393" y="4894978"/>
                <a:chExt cx="983296" cy="983294"/>
              </a:xfrm>
            </p:grpSpPr>
            <p:sp>
              <p:nvSpPr>
                <p:cNvPr id="180" name="Oval 179"/>
                <p:cNvSpPr/>
                <p:nvPr/>
              </p:nvSpPr>
              <p:spPr>
                <a:xfrm>
                  <a:off x="2052393" y="4894978"/>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81" name="Oval 180"/>
                <p:cNvSpPr/>
                <p:nvPr/>
              </p:nvSpPr>
              <p:spPr>
                <a:xfrm>
                  <a:off x="2151814" y="4994399"/>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79" name="TextBox 178"/>
              <p:cNvSpPr txBox="1"/>
              <p:nvPr/>
            </p:nvSpPr>
            <p:spPr>
              <a:xfrm>
                <a:off x="2259828" y="5001905"/>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5</a:t>
                </a:r>
              </a:p>
            </p:txBody>
          </p:sp>
        </p:grpSp>
        <p:grpSp>
          <p:nvGrpSpPr>
            <p:cNvPr id="27" name="Group 162"/>
            <p:cNvGrpSpPr/>
            <p:nvPr/>
          </p:nvGrpSpPr>
          <p:grpSpPr>
            <a:xfrm>
              <a:off x="7182243" y="4705907"/>
              <a:ext cx="737472" cy="737471"/>
              <a:chOff x="9503535" y="4894978"/>
              <a:chExt cx="983296" cy="983294"/>
            </a:xfrm>
          </p:grpSpPr>
          <p:grpSp>
            <p:nvGrpSpPr>
              <p:cNvPr id="28" name="Group 173"/>
              <p:cNvGrpSpPr/>
              <p:nvPr/>
            </p:nvGrpSpPr>
            <p:grpSpPr>
              <a:xfrm>
                <a:off x="9503535" y="4894978"/>
                <a:ext cx="983296" cy="983294"/>
                <a:chOff x="9503535" y="4894978"/>
                <a:chExt cx="983296" cy="983294"/>
              </a:xfrm>
            </p:grpSpPr>
            <p:sp>
              <p:nvSpPr>
                <p:cNvPr id="176" name="Oval 175"/>
                <p:cNvSpPr/>
                <p:nvPr/>
              </p:nvSpPr>
              <p:spPr>
                <a:xfrm>
                  <a:off x="9503535" y="4894978"/>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77" name="Oval 176"/>
                <p:cNvSpPr/>
                <p:nvPr/>
              </p:nvSpPr>
              <p:spPr>
                <a:xfrm>
                  <a:off x="9602956" y="4994399"/>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75" name="TextBox 174"/>
              <p:cNvSpPr txBox="1"/>
              <p:nvPr/>
            </p:nvSpPr>
            <p:spPr>
              <a:xfrm>
                <a:off x="9711238" y="5001905"/>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7</a:t>
                </a:r>
              </a:p>
            </p:txBody>
          </p:sp>
        </p:grpSp>
        <p:grpSp>
          <p:nvGrpSpPr>
            <p:cNvPr id="29" name="Group 163"/>
            <p:cNvGrpSpPr/>
            <p:nvPr/>
          </p:nvGrpSpPr>
          <p:grpSpPr>
            <a:xfrm>
              <a:off x="4388065" y="4705907"/>
              <a:ext cx="737472" cy="737471"/>
              <a:chOff x="5777964" y="4894978"/>
              <a:chExt cx="983296" cy="983294"/>
            </a:xfrm>
          </p:grpSpPr>
          <p:grpSp>
            <p:nvGrpSpPr>
              <p:cNvPr id="30" name="Group 169"/>
              <p:cNvGrpSpPr/>
              <p:nvPr/>
            </p:nvGrpSpPr>
            <p:grpSpPr>
              <a:xfrm>
                <a:off x="5777964" y="4894978"/>
                <a:ext cx="983296" cy="983294"/>
                <a:chOff x="5777964" y="4894978"/>
                <a:chExt cx="983296" cy="983294"/>
              </a:xfrm>
            </p:grpSpPr>
            <p:sp>
              <p:nvSpPr>
                <p:cNvPr id="172" name="Oval 171"/>
                <p:cNvSpPr/>
                <p:nvPr/>
              </p:nvSpPr>
              <p:spPr>
                <a:xfrm>
                  <a:off x="5777964" y="4894978"/>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73" name="Oval 172"/>
                <p:cNvSpPr/>
                <p:nvPr/>
              </p:nvSpPr>
              <p:spPr>
                <a:xfrm>
                  <a:off x="5877385" y="4994399"/>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71" name="TextBox 170"/>
              <p:cNvSpPr txBox="1"/>
              <p:nvPr/>
            </p:nvSpPr>
            <p:spPr>
              <a:xfrm>
                <a:off x="5985399" y="5001905"/>
                <a:ext cx="420308" cy="800218"/>
              </a:xfrm>
              <a:prstGeom prst="rect">
                <a:avLst/>
              </a:prstGeom>
              <a:noFill/>
            </p:spPr>
            <p:txBody>
              <a:bodyPr wrap="non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6</a:t>
                </a:r>
              </a:p>
            </p:txBody>
          </p:sp>
        </p:grpSp>
        <p:grpSp>
          <p:nvGrpSpPr>
            <p:cNvPr id="31" name="Group 164"/>
            <p:cNvGrpSpPr/>
            <p:nvPr/>
          </p:nvGrpSpPr>
          <p:grpSpPr>
            <a:xfrm>
              <a:off x="1326214" y="1599888"/>
              <a:ext cx="737472" cy="737471"/>
              <a:chOff x="1768286" y="1554292"/>
              <a:chExt cx="983296" cy="983294"/>
            </a:xfrm>
          </p:grpSpPr>
          <p:grpSp>
            <p:nvGrpSpPr>
              <p:cNvPr id="32" name="Group 165"/>
              <p:cNvGrpSpPr/>
              <p:nvPr/>
            </p:nvGrpSpPr>
            <p:grpSpPr>
              <a:xfrm>
                <a:off x="1768286" y="1554292"/>
                <a:ext cx="983296" cy="983294"/>
                <a:chOff x="1768286" y="1554292"/>
                <a:chExt cx="983296" cy="983294"/>
              </a:xfrm>
            </p:grpSpPr>
            <p:sp>
              <p:nvSpPr>
                <p:cNvPr id="168" name="Oval 167"/>
                <p:cNvSpPr/>
                <p:nvPr/>
              </p:nvSpPr>
              <p:spPr>
                <a:xfrm>
                  <a:off x="1768286" y="1554292"/>
                  <a:ext cx="983296" cy="983294"/>
                </a:xfrm>
                <a:prstGeom prst="ellipse">
                  <a:avLst/>
                </a:prstGeom>
                <a:solidFill>
                  <a:schemeClr val="bg2"/>
                </a:solidFill>
                <a:ln>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sp>
              <p:nvSpPr>
                <p:cNvPr id="169" name="Oval 168"/>
                <p:cNvSpPr/>
                <p:nvPr/>
              </p:nvSpPr>
              <p:spPr>
                <a:xfrm>
                  <a:off x="1867707" y="1653713"/>
                  <a:ext cx="784455" cy="7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panose="020B0604020202020204" pitchFamily="34" charset="0"/>
                    <a:cs typeface="Helvetica" panose="020B0604020202020204" pitchFamily="34" charset="0"/>
                  </a:endParaRPr>
                </a:p>
              </p:txBody>
            </p:sp>
          </p:grpSp>
          <p:sp>
            <p:nvSpPr>
              <p:cNvPr id="167" name="TextBox 166"/>
              <p:cNvSpPr txBox="1"/>
              <p:nvPr/>
            </p:nvSpPr>
            <p:spPr>
              <a:xfrm>
                <a:off x="1995239" y="1661219"/>
                <a:ext cx="529391" cy="800218"/>
              </a:xfrm>
              <a:prstGeom prst="rect">
                <a:avLst/>
              </a:prstGeom>
              <a:noFill/>
            </p:spPr>
            <p:txBody>
              <a:bodyPr wrap="square" rtlCol="0">
                <a:spAutoFit/>
              </a:bodyPr>
              <a:lstStyle/>
              <a:p>
                <a:pPr algn="ctr"/>
                <a:r>
                  <a:rPr lang="en-US" sz="3300" b="1" dirty="0">
                    <a:solidFill>
                      <a:schemeClr val="bg2"/>
                    </a:solidFill>
                    <a:latin typeface="Helvetica" panose="020B0604020202020204" pitchFamily="34" charset="0"/>
                    <a:cs typeface="Helvetica" panose="020B0604020202020204" pitchFamily="34" charset="0"/>
                  </a:rPr>
                  <a:t>1</a:t>
                </a:r>
              </a:p>
            </p:txBody>
          </p:sp>
        </p:grpSp>
      </p:grpSp>
      <p:sp>
        <p:nvSpPr>
          <p:cNvPr id="2" name="TextBox 1">
            <a:extLst>
              <a:ext uri="{FF2B5EF4-FFF2-40B4-BE49-F238E27FC236}">
                <a16:creationId xmlns:a16="http://schemas.microsoft.com/office/drawing/2014/main" id="{2352EF39-4C16-688A-4673-412114D8E993}"/>
              </a:ext>
            </a:extLst>
          </p:cNvPr>
          <p:cNvSpPr txBox="1"/>
          <p:nvPr/>
        </p:nvSpPr>
        <p:spPr>
          <a:xfrm>
            <a:off x="1538770" y="679545"/>
            <a:ext cx="3893920" cy="784830"/>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Hire Employee</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The Manager takes interviews and hires an employee ( sales agent, inventory supervisor, and rider).</a:t>
            </a:r>
          </a:p>
          <a:p>
            <a:pPr defTabSz="514350">
              <a:defRPr/>
            </a:pPr>
            <a:endParaRPr lang="en-US" sz="1100" dirty="0">
              <a:solidFill>
                <a:schemeClr val="tx2">
                  <a:lumMod val="65000"/>
                  <a:lumOff val="35000"/>
                </a:schemeClr>
              </a:solidFill>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89D44D56-124A-507A-3D72-60106878DAFA}"/>
              </a:ext>
            </a:extLst>
          </p:cNvPr>
          <p:cNvSpPr txBox="1"/>
          <p:nvPr/>
        </p:nvSpPr>
        <p:spPr>
          <a:xfrm>
            <a:off x="6172598" y="740020"/>
            <a:ext cx="4564677" cy="954107"/>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Buying Stock</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The inventory Supervisor buys stock from the supplier that is added to the warehouse by the</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Authorization of the manager.</a:t>
            </a:r>
          </a:p>
          <a:p>
            <a:pPr defTabSz="514350">
              <a:defRPr/>
            </a:pPr>
            <a:endParaRPr lang="en-US" sz="1100" dirty="0">
              <a:solidFill>
                <a:schemeClr val="tx2">
                  <a:lumMod val="65000"/>
                  <a:lumOff val="35000"/>
                </a:schemeClr>
              </a:solidFill>
              <a:latin typeface="Helvetica" panose="020B060402020202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F942E142-7F63-8E50-6BDA-B140D7AA9F0A}"/>
              </a:ext>
            </a:extLst>
          </p:cNvPr>
          <p:cNvSpPr txBox="1"/>
          <p:nvPr/>
        </p:nvSpPr>
        <p:spPr>
          <a:xfrm>
            <a:off x="877856" y="2456799"/>
            <a:ext cx="3166907" cy="784830"/>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Take Order</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Rider go to the shopkeeper and take all his information including the order that the client wants to place.</a:t>
            </a:r>
          </a:p>
        </p:txBody>
      </p:sp>
      <p:sp>
        <p:nvSpPr>
          <p:cNvPr id="7" name="TextBox 6">
            <a:extLst>
              <a:ext uri="{FF2B5EF4-FFF2-40B4-BE49-F238E27FC236}">
                <a16:creationId xmlns:a16="http://schemas.microsoft.com/office/drawing/2014/main" id="{BB0D0558-1C9C-3070-2F29-2D75BD1CA5AD}"/>
              </a:ext>
            </a:extLst>
          </p:cNvPr>
          <p:cNvSpPr txBox="1"/>
          <p:nvPr/>
        </p:nvSpPr>
        <p:spPr>
          <a:xfrm>
            <a:off x="9025093" y="3079162"/>
            <a:ext cx="3166907" cy="615553"/>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Assigning a location</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Sales Agent assigns a specific area and vehicle to the rider</a:t>
            </a:r>
          </a:p>
        </p:txBody>
      </p:sp>
      <p:sp>
        <p:nvSpPr>
          <p:cNvPr id="8" name="TextBox 7">
            <a:extLst>
              <a:ext uri="{FF2B5EF4-FFF2-40B4-BE49-F238E27FC236}">
                <a16:creationId xmlns:a16="http://schemas.microsoft.com/office/drawing/2014/main" id="{5C83E31E-7BCE-2E22-DFAF-8C743191A6D3}"/>
              </a:ext>
            </a:extLst>
          </p:cNvPr>
          <p:cNvSpPr txBox="1"/>
          <p:nvPr/>
        </p:nvSpPr>
        <p:spPr>
          <a:xfrm>
            <a:off x="1444618" y="5539251"/>
            <a:ext cx="3166907" cy="615553"/>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Order Approval</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Sales Agent approves the order and a notification is sent to the inventory supervisor.</a:t>
            </a:r>
          </a:p>
        </p:txBody>
      </p:sp>
      <p:sp>
        <p:nvSpPr>
          <p:cNvPr id="9" name="TextBox 8">
            <a:extLst>
              <a:ext uri="{FF2B5EF4-FFF2-40B4-BE49-F238E27FC236}">
                <a16:creationId xmlns:a16="http://schemas.microsoft.com/office/drawing/2014/main" id="{AECB2CF4-E430-0989-3DE5-B42D40FD1E12}"/>
              </a:ext>
            </a:extLst>
          </p:cNvPr>
          <p:cNvSpPr txBox="1"/>
          <p:nvPr/>
        </p:nvSpPr>
        <p:spPr>
          <a:xfrm>
            <a:off x="4611766" y="5583494"/>
            <a:ext cx="3166908" cy="615553"/>
          </a:xfrm>
          <a:prstGeom prst="rect">
            <a:avLst/>
          </a:prstGeom>
          <a:noFill/>
        </p:spPr>
        <p:txBody>
          <a:bodyPr wrap="square" rtlCol="0">
            <a:spAutoFit/>
          </a:bodyPr>
          <a:lstStyle/>
          <a:p>
            <a:pPr defTabSz="514350">
              <a:defRPr/>
            </a:pPr>
            <a:r>
              <a:rPr lang="en-US" sz="1200" b="1" dirty="0">
                <a:latin typeface="Helvetica" panose="020B0604020202020204" pitchFamily="34" charset="0"/>
                <a:cs typeface="Helvetica" panose="020B0604020202020204" pitchFamily="34" charset="0"/>
              </a:rPr>
              <a:t>Picking up the order</a:t>
            </a:r>
          </a:p>
          <a:p>
            <a:pPr defTabSz="514350">
              <a:defRPr/>
            </a:pPr>
            <a:r>
              <a:rPr lang="en-US" sz="1100" dirty="0">
                <a:solidFill>
                  <a:schemeClr val="tx2">
                    <a:lumMod val="65000"/>
                    <a:lumOff val="35000"/>
                  </a:schemeClr>
                </a:solidFill>
                <a:latin typeface="Helvetica" panose="020B0604020202020204" pitchFamily="34" charset="0"/>
                <a:cs typeface="Helvetica" panose="020B0604020202020204" pitchFamily="34" charset="0"/>
              </a:rPr>
              <a:t>Rider picks up the order from the warehouse and the inventory supervisor updates the stock.</a:t>
            </a:r>
          </a:p>
        </p:txBody>
      </p:sp>
    </p:spTree>
    <p:extLst>
      <p:ext uri="{BB962C8B-B14F-4D97-AF65-F5344CB8AC3E}">
        <p14:creationId xmlns:p14="http://schemas.microsoft.com/office/powerpoint/2010/main" val="4173476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 grpId="0"/>
      <p:bldP spid="4" grpId="0"/>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7" y="602585"/>
            <a:ext cx="8786192" cy="640445"/>
          </a:xfrm>
        </p:spPr>
        <p:txBody>
          <a:bodyPr/>
          <a:lstStyle/>
          <a:p>
            <a:r>
              <a:rPr lang="en-US" b="1" dirty="0">
                <a:latin typeface="Helvetica" panose="020B0604020202020204" pitchFamily="34" charset="0"/>
                <a:cs typeface="Helvetica" panose="020B0604020202020204" pitchFamily="34" charset="0"/>
              </a:rPr>
              <a:t>Application UI</a:t>
            </a:r>
          </a:p>
        </p:txBody>
      </p:sp>
      <p:sp>
        <p:nvSpPr>
          <p:cNvPr id="3" name="Content Placeholder 2"/>
          <p:cNvSpPr>
            <a:spLocks noGrp="1"/>
          </p:cNvSpPr>
          <p:nvPr>
            <p:ph idx="1"/>
          </p:nvPr>
        </p:nvSpPr>
        <p:spPr>
          <a:xfrm>
            <a:off x="2027581" y="1240356"/>
            <a:ext cx="3064375" cy="990976"/>
          </a:xfrm>
        </p:spPr>
        <p:txBody>
          <a:bodyPr>
            <a:normAutofit/>
          </a:bodyPr>
          <a:lstStyle/>
          <a:p>
            <a:r>
              <a:rPr lang="en-US" sz="2800" b="1" dirty="0">
                <a:latin typeface="Helvetica" panose="020B0604020202020204" pitchFamily="34" charset="0"/>
                <a:cs typeface="Helvetica" panose="020B0604020202020204" pitchFamily="34" charset="0"/>
              </a:rPr>
              <a:t>Manager</a:t>
            </a:r>
          </a:p>
        </p:txBody>
      </p:sp>
      <p:pic>
        <p:nvPicPr>
          <p:cNvPr id="10" name="Picture 9">
            <a:extLst>
              <a:ext uri="{FF2B5EF4-FFF2-40B4-BE49-F238E27FC236}">
                <a16:creationId xmlns:a16="http://schemas.microsoft.com/office/drawing/2014/main" id="{644E35D4-C032-F9F5-D4FA-E6E62C31E658}"/>
              </a:ext>
            </a:extLst>
          </p:cNvPr>
          <p:cNvPicPr/>
          <p:nvPr/>
        </p:nvPicPr>
        <p:blipFill>
          <a:blip r:embed="rId2">
            <a:extLst>
              <a:ext uri="{28A0092B-C50C-407E-A947-70E740481C1C}">
                <a14:useLocalDpi xmlns:a14="http://schemas.microsoft.com/office/drawing/2010/main" val="0"/>
              </a:ext>
            </a:extLst>
          </a:blip>
          <a:stretch>
            <a:fillRect/>
          </a:stretch>
        </p:blipFill>
        <p:spPr>
          <a:xfrm>
            <a:off x="3191123" y="2003133"/>
            <a:ext cx="7418105" cy="42522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0157" y="602585"/>
            <a:ext cx="8786192" cy="640445"/>
          </a:xfrm>
        </p:spPr>
        <p:txBody>
          <a:bodyPr/>
          <a:lstStyle/>
          <a:p>
            <a:r>
              <a:rPr lang="en-US" b="1" dirty="0">
                <a:latin typeface="Helvetica" panose="020B0604020202020204" pitchFamily="34" charset="0"/>
                <a:cs typeface="Helvetica" panose="020B0604020202020204" pitchFamily="34" charset="0"/>
              </a:rPr>
              <a:t>Application UI</a:t>
            </a:r>
          </a:p>
        </p:txBody>
      </p:sp>
      <p:sp>
        <p:nvSpPr>
          <p:cNvPr id="3" name="Content Placeholder 2"/>
          <p:cNvSpPr>
            <a:spLocks noGrp="1"/>
          </p:cNvSpPr>
          <p:nvPr>
            <p:ph idx="1"/>
          </p:nvPr>
        </p:nvSpPr>
        <p:spPr>
          <a:xfrm>
            <a:off x="2155910" y="1245429"/>
            <a:ext cx="3668115" cy="990976"/>
          </a:xfrm>
        </p:spPr>
        <p:txBody>
          <a:bodyPr>
            <a:normAutofit/>
          </a:bodyPr>
          <a:lstStyle/>
          <a:p>
            <a:r>
              <a:rPr lang="en-US" sz="2800" b="1" dirty="0">
                <a:latin typeface="Helvetica" panose="020B0604020202020204" pitchFamily="34" charset="0"/>
                <a:cs typeface="Helvetica" panose="020B0604020202020204" pitchFamily="34" charset="0"/>
              </a:rPr>
              <a:t>Manager(</a:t>
            </a:r>
            <a:r>
              <a:rPr lang="en-US" sz="2800" b="1" dirty="0" err="1">
                <a:latin typeface="Helvetica" panose="020B0604020202020204" pitchFamily="34" charset="0"/>
                <a:cs typeface="Helvetica" panose="020B0604020202020204" pitchFamily="34" charset="0"/>
              </a:rPr>
              <a:t>contd</a:t>
            </a:r>
            <a:r>
              <a:rPr lang="en-US" sz="2800" b="1" dirty="0">
                <a:latin typeface="Helvetica" panose="020B0604020202020204" pitchFamily="34" charset="0"/>
                <a:cs typeface="Helvetica" panose="020B0604020202020204" pitchFamily="34" charset="0"/>
              </a:rPr>
              <a:t>…)</a:t>
            </a:r>
          </a:p>
        </p:txBody>
      </p:sp>
      <p:pic>
        <p:nvPicPr>
          <p:cNvPr id="7" name="Picture 6">
            <a:extLst>
              <a:ext uri="{FF2B5EF4-FFF2-40B4-BE49-F238E27FC236}">
                <a16:creationId xmlns:a16="http://schemas.microsoft.com/office/drawing/2014/main" id="{CCA62FED-FC3D-54E1-6BC4-55433EA73C9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91256" y="2002536"/>
            <a:ext cx="7652691" cy="42921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88541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7" y="602585"/>
            <a:ext cx="8786192" cy="640445"/>
          </a:xfrm>
        </p:spPr>
        <p:txBody>
          <a:bodyPr/>
          <a:lstStyle/>
          <a:p>
            <a:r>
              <a:rPr lang="en-US" b="1" dirty="0">
                <a:latin typeface="Helvetica" panose="020B0604020202020204" pitchFamily="34" charset="0"/>
                <a:cs typeface="Helvetica" panose="020B0604020202020204" pitchFamily="34" charset="0"/>
              </a:rPr>
              <a:t>Application UI</a:t>
            </a:r>
          </a:p>
        </p:txBody>
      </p:sp>
      <p:sp>
        <p:nvSpPr>
          <p:cNvPr id="3" name="Content Placeholder 2"/>
          <p:cNvSpPr>
            <a:spLocks noGrp="1"/>
          </p:cNvSpPr>
          <p:nvPr>
            <p:ph idx="1"/>
          </p:nvPr>
        </p:nvSpPr>
        <p:spPr>
          <a:xfrm>
            <a:off x="2027581" y="1240356"/>
            <a:ext cx="4227445" cy="990976"/>
          </a:xfrm>
        </p:spPr>
        <p:txBody>
          <a:bodyPr>
            <a:normAutofit/>
          </a:bodyPr>
          <a:lstStyle/>
          <a:p>
            <a:r>
              <a:rPr lang="en-US" sz="2800" b="1" dirty="0">
                <a:latin typeface="Helvetica" panose="020B0604020202020204" pitchFamily="34" charset="0"/>
                <a:cs typeface="Helvetica" panose="020B0604020202020204" pitchFamily="34" charset="0"/>
              </a:rPr>
              <a:t>Inventory Supervisor</a:t>
            </a:r>
          </a:p>
          <a:p>
            <a:endParaRPr lang="en-US" sz="2800" b="1" dirty="0">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8150220A-6342-966F-2835-F5C668763BF9}"/>
              </a:ext>
            </a:extLst>
          </p:cNvPr>
          <p:cNvPicPr/>
          <p:nvPr/>
        </p:nvPicPr>
        <p:blipFill>
          <a:blip r:embed="rId2">
            <a:extLst>
              <a:ext uri="{28A0092B-C50C-407E-A947-70E740481C1C}">
                <a14:useLocalDpi xmlns:a14="http://schemas.microsoft.com/office/drawing/2010/main" val="0"/>
              </a:ext>
            </a:extLst>
          </a:blip>
          <a:stretch>
            <a:fillRect/>
          </a:stretch>
        </p:blipFill>
        <p:spPr>
          <a:xfrm>
            <a:off x="3191256" y="2002536"/>
            <a:ext cx="7412736" cy="42885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19043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7" y="602585"/>
            <a:ext cx="8786192" cy="640445"/>
          </a:xfrm>
        </p:spPr>
        <p:txBody>
          <a:bodyPr/>
          <a:lstStyle/>
          <a:p>
            <a:r>
              <a:rPr lang="en-US" b="1" dirty="0">
                <a:latin typeface="Helvetica" panose="020B0604020202020204" pitchFamily="34" charset="0"/>
                <a:cs typeface="Helvetica" panose="020B0604020202020204" pitchFamily="34" charset="0"/>
              </a:rPr>
              <a:t>Application UI</a:t>
            </a:r>
          </a:p>
        </p:txBody>
      </p:sp>
      <p:sp>
        <p:nvSpPr>
          <p:cNvPr id="3" name="Content Placeholder 2"/>
          <p:cNvSpPr>
            <a:spLocks noGrp="1"/>
          </p:cNvSpPr>
          <p:nvPr>
            <p:ph idx="1"/>
          </p:nvPr>
        </p:nvSpPr>
        <p:spPr>
          <a:xfrm>
            <a:off x="2027582" y="1240356"/>
            <a:ext cx="4174436" cy="852481"/>
          </a:xfrm>
        </p:spPr>
        <p:txBody>
          <a:bodyPr>
            <a:normAutofit/>
          </a:bodyPr>
          <a:lstStyle/>
          <a:p>
            <a:r>
              <a:rPr lang="en-US" sz="2800" b="1" dirty="0">
                <a:latin typeface="Helvetica" panose="020B0604020202020204" pitchFamily="34" charset="0"/>
                <a:cs typeface="Helvetica" panose="020B0604020202020204" pitchFamily="34" charset="0"/>
              </a:rPr>
              <a:t>Sales Agent</a:t>
            </a:r>
          </a:p>
        </p:txBody>
      </p:sp>
      <p:pic>
        <p:nvPicPr>
          <p:cNvPr id="5" name="Picture 4">
            <a:extLst>
              <a:ext uri="{FF2B5EF4-FFF2-40B4-BE49-F238E27FC236}">
                <a16:creationId xmlns:a16="http://schemas.microsoft.com/office/drawing/2014/main" id="{4D4ECCA1-3D0F-2619-660C-5741FB58F7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91256" y="2002536"/>
            <a:ext cx="7415784" cy="42885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31469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569" y="650614"/>
            <a:ext cx="4496988" cy="899890"/>
          </a:xfrm>
        </p:spPr>
        <p:txBody>
          <a:bodyPr/>
          <a:lstStyle/>
          <a:p>
            <a:r>
              <a:rPr lang="en-US" b="1" dirty="0">
                <a:latin typeface="Helvetica" panose="020B0604020202020204" pitchFamily="34" charset="0"/>
                <a:cs typeface="Helvetica" panose="020B0604020202020204" pitchFamily="34" charset="0"/>
              </a:rPr>
              <a:t>Data Structures</a:t>
            </a:r>
          </a:p>
        </p:txBody>
      </p:sp>
      <p:sp>
        <p:nvSpPr>
          <p:cNvPr id="3" name="Content Placeholder 2"/>
          <p:cNvSpPr>
            <a:spLocks noGrp="1"/>
          </p:cNvSpPr>
          <p:nvPr>
            <p:ph idx="1"/>
          </p:nvPr>
        </p:nvSpPr>
        <p:spPr>
          <a:xfrm>
            <a:off x="2131350" y="1550504"/>
            <a:ext cx="8618414" cy="4360718"/>
          </a:xfrm>
        </p:spPr>
        <p:txBody>
          <a:bodyPr>
            <a:noAutofit/>
          </a:bodyPr>
          <a:lstStyle/>
          <a:p>
            <a:r>
              <a:rPr lang="en-US" sz="2400" dirty="0">
                <a:latin typeface="Helvetica" panose="020B0604020202020204" pitchFamily="34" charset="0"/>
                <a:cs typeface="Helvetica" panose="020B0604020202020204" pitchFamily="34" charset="0"/>
              </a:rPr>
              <a:t>Linked List</a:t>
            </a:r>
          </a:p>
          <a:p>
            <a:r>
              <a:rPr lang="en-US" sz="2400" dirty="0">
                <a:latin typeface="Helvetica" panose="020B0604020202020204" pitchFamily="34" charset="0"/>
                <a:cs typeface="Helvetica" panose="020B0604020202020204" pitchFamily="34" charset="0"/>
              </a:rPr>
              <a:t>Stack using LinkedList and Arrays</a:t>
            </a:r>
          </a:p>
          <a:p>
            <a:r>
              <a:rPr lang="en-US" sz="2400" dirty="0">
                <a:latin typeface="Helvetica" panose="020B0604020202020204" pitchFamily="34" charset="0"/>
                <a:cs typeface="Helvetica" panose="020B0604020202020204" pitchFamily="34" charset="0"/>
              </a:rPr>
              <a:t>Array</a:t>
            </a:r>
          </a:p>
          <a:p>
            <a:r>
              <a:rPr lang="en-US" sz="2400" dirty="0">
                <a:latin typeface="Helvetica" panose="020B0604020202020204" pitchFamily="34" charset="0"/>
                <a:cs typeface="Helvetica" panose="020B0604020202020204" pitchFamily="34" charset="0"/>
              </a:rPr>
              <a:t>Hash table</a:t>
            </a:r>
          </a:p>
          <a:p>
            <a:r>
              <a:rPr lang="en-US" sz="2400" dirty="0">
                <a:latin typeface="Helvetica" panose="020B0604020202020204" pitchFamily="34" charset="0"/>
                <a:cs typeface="Helvetica" panose="020B0604020202020204" pitchFamily="34" charset="0"/>
              </a:rPr>
              <a:t>Doubly LinkedList</a:t>
            </a:r>
          </a:p>
          <a:p>
            <a:r>
              <a:rPr lang="en-US" sz="2400" dirty="0">
                <a:latin typeface="Helvetica" panose="020B0604020202020204" pitchFamily="34" charset="0"/>
                <a:cs typeface="Helvetica" panose="020B0604020202020204" pitchFamily="34" charset="0"/>
              </a:rPr>
              <a:t>Queue </a:t>
            </a:r>
          </a:p>
          <a:p>
            <a:r>
              <a:rPr lang="en-US" sz="2400" dirty="0">
                <a:latin typeface="Helvetica" panose="020B0604020202020204" pitchFamily="34" charset="0"/>
                <a:cs typeface="Helvetica" panose="020B0604020202020204" pitchFamily="34" charset="0"/>
              </a:rPr>
              <a:t>Binary Search tree</a:t>
            </a:r>
          </a:p>
          <a:p>
            <a:r>
              <a:rPr lang="en-US" sz="2400" dirty="0">
                <a:latin typeface="Helvetica" panose="020B0604020202020204" pitchFamily="34" charset="0"/>
                <a:cs typeface="Helvetica" panose="020B0604020202020204" pitchFamily="34" charset="0"/>
              </a:rPr>
              <a:t>Graphs</a:t>
            </a:r>
          </a:p>
          <a:p>
            <a:endParaRPr lang="en-US" sz="2400" dirty="0">
              <a:latin typeface="Helvetica" panose="020B0604020202020204" pitchFamily="34" charset="0"/>
              <a:cs typeface="Helvetica" panose="020B0604020202020204" pitchFamily="34" charset="0"/>
            </a:endParaRPr>
          </a:p>
          <a:p>
            <a:endParaRPr lang="en-US" sz="2400" dirty="0">
              <a:latin typeface="Helvetica" panose="020B0604020202020204" pitchFamily="34" charset="0"/>
              <a:cs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5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6361" y="3988904"/>
            <a:ext cx="8542613" cy="1146285"/>
          </a:xfrm>
        </p:spPr>
        <p:txBody>
          <a:bodyPr>
            <a:normAutofit/>
          </a:bodyPr>
          <a:lstStyle/>
          <a:p>
            <a:r>
              <a:rPr lang="en-US" sz="4400" b="1" dirty="0">
                <a:latin typeface="Helvetica" panose="020B0604020202020204" pitchFamily="34" charset="0"/>
                <a:cs typeface="Helvetica" panose="020B0604020202020204" pitchFamily="34" charset="0"/>
              </a:rPr>
              <a:t>Object Oriented Models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99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5438" y="3186804"/>
            <a:ext cx="3861124" cy="652389"/>
          </a:xfrm>
        </p:spPr>
        <p:txBody>
          <a:bodyPr>
            <a:noAutofit/>
          </a:bodyPr>
          <a:lstStyle/>
          <a:p>
            <a:pPr algn="just"/>
            <a:r>
              <a:rPr lang="en-US" sz="2800" b="1" dirty="0">
                <a:latin typeface="Helvetica" panose="020B0604020202020204" pitchFamily="34" charset="0"/>
                <a:cs typeface="Helvetica" panose="020B0604020202020204" pitchFamily="34" charset="0"/>
              </a:rPr>
              <a:t>Group Member (G-5)</a:t>
            </a:r>
            <a:br>
              <a:rPr lang="en-US" sz="2800" b="1" dirty="0">
                <a:latin typeface="Helvetica" panose="020B0604020202020204" pitchFamily="34" charset="0"/>
                <a:cs typeface="Helvetica" panose="020B0604020202020204" pitchFamily="34" charset="0"/>
              </a:rPr>
            </a:br>
            <a:r>
              <a:rPr lang="en-US" sz="2800" b="1" dirty="0">
                <a:latin typeface="Helvetica" panose="020B0604020202020204" pitchFamily="34" charset="0"/>
                <a:cs typeface="Helvetica" panose="020B0604020202020204" pitchFamily="34" charset="0"/>
              </a:rPr>
              <a:t>  </a:t>
            </a:r>
          </a:p>
        </p:txBody>
      </p:sp>
      <p:sp>
        <p:nvSpPr>
          <p:cNvPr id="3" name="Content Placeholder 2"/>
          <p:cNvSpPr>
            <a:spLocks noGrp="1"/>
          </p:cNvSpPr>
          <p:nvPr>
            <p:ph idx="1"/>
          </p:nvPr>
        </p:nvSpPr>
        <p:spPr>
          <a:xfrm>
            <a:off x="4363319" y="3845273"/>
            <a:ext cx="4009409" cy="2119429"/>
          </a:xfrm>
        </p:spPr>
        <p:txBody>
          <a:bodyPr/>
          <a:lstStyle/>
          <a:p>
            <a:pPr marL="0" indent="0" algn="just">
              <a:buNone/>
            </a:pPr>
            <a:r>
              <a:rPr lang="en-US" b="1" dirty="0" err="1">
                <a:latin typeface="Helvetica" panose="020B0604020202020204" pitchFamily="34" charset="0"/>
                <a:cs typeface="Helvetica" panose="020B0604020202020204" pitchFamily="34" charset="0"/>
              </a:rPr>
              <a:t>Mukarram</a:t>
            </a:r>
            <a:r>
              <a:rPr lang="en-US" b="1" dirty="0">
                <a:latin typeface="Helvetica" panose="020B0604020202020204" pitchFamily="34" charset="0"/>
                <a:cs typeface="Helvetica" panose="020B0604020202020204" pitchFamily="34" charset="0"/>
              </a:rPr>
              <a:t> Ali (2021-CS-58)</a:t>
            </a:r>
          </a:p>
          <a:p>
            <a:pPr marL="0" indent="0" algn="just">
              <a:buNone/>
            </a:pPr>
            <a:r>
              <a:rPr lang="en-US" b="1" dirty="0" err="1">
                <a:latin typeface="Helvetica" panose="020B0604020202020204" pitchFamily="34" charset="0"/>
                <a:cs typeface="Helvetica" panose="020B0604020202020204" pitchFamily="34" charset="0"/>
              </a:rPr>
              <a:t>Rayan</a:t>
            </a:r>
            <a:r>
              <a:rPr lang="en-US" b="1" dirty="0">
                <a:latin typeface="Helvetica" panose="020B0604020202020204" pitchFamily="34" charset="0"/>
                <a:cs typeface="Helvetica" panose="020B0604020202020204" pitchFamily="34" charset="0"/>
              </a:rPr>
              <a:t> </a:t>
            </a:r>
            <a:r>
              <a:rPr lang="en-US" b="1" dirty="0" err="1">
                <a:latin typeface="Helvetica" panose="020B0604020202020204" pitchFamily="34" charset="0"/>
                <a:cs typeface="Helvetica" panose="020B0604020202020204" pitchFamily="34" charset="0"/>
              </a:rPr>
              <a:t>Rasheed</a:t>
            </a:r>
            <a:r>
              <a:rPr lang="en-US" b="1" dirty="0">
                <a:latin typeface="Helvetica" panose="020B0604020202020204" pitchFamily="34" charset="0"/>
                <a:cs typeface="Helvetica" panose="020B0604020202020204" pitchFamily="34" charset="0"/>
              </a:rPr>
              <a:t> (2021-CS-59)</a:t>
            </a:r>
          </a:p>
          <a:p>
            <a:pPr marL="0" indent="0" algn="just">
              <a:buNone/>
            </a:pPr>
            <a:r>
              <a:rPr lang="en-US" b="1" dirty="0" err="1">
                <a:latin typeface="Helvetica" panose="020B0604020202020204" pitchFamily="34" charset="0"/>
                <a:cs typeface="Helvetica" panose="020B0604020202020204" pitchFamily="34" charset="0"/>
              </a:rPr>
              <a:t>Ammad</a:t>
            </a:r>
            <a:r>
              <a:rPr lang="en-US" b="1" dirty="0">
                <a:latin typeface="Helvetica" panose="020B0604020202020204" pitchFamily="34" charset="0"/>
                <a:cs typeface="Helvetica" panose="020B0604020202020204" pitchFamily="34" charset="0"/>
              </a:rPr>
              <a:t> Aslam (2021-CS-67)</a:t>
            </a:r>
          </a:p>
        </p:txBody>
      </p:sp>
      <p:sp>
        <p:nvSpPr>
          <p:cNvPr id="4" name="Title 1">
            <a:extLst>
              <a:ext uri="{FF2B5EF4-FFF2-40B4-BE49-F238E27FC236}">
                <a16:creationId xmlns:a16="http://schemas.microsoft.com/office/drawing/2014/main" id="{F0847AB2-B7D8-4984-5652-787A4EFE6577}"/>
              </a:ext>
            </a:extLst>
          </p:cNvPr>
          <p:cNvSpPr txBox="1">
            <a:spLocks/>
          </p:cNvSpPr>
          <p:nvPr/>
        </p:nvSpPr>
        <p:spPr>
          <a:xfrm>
            <a:off x="4550786" y="1013206"/>
            <a:ext cx="3821943" cy="7545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200" b="1" dirty="0">
                <a:latin typeface="Helvetica" panose="020B0604020202020204" pitchFamily="34" charset="0"/>
                <a:cs typeface="Helvetica" panose="020B0604020202020204" pitchFamily="34" charset="0"/>
              </a:rPr>
              <a:t>Presented to</a:t>
            </a:r>
          </a:p>
        </p:txBody>
      </p:sp>
      <p:sp>
        <p:nvSpPr>
          <p:cNvPr id="5" name="Content Placeholder 2">
            <a:extLst>
              <a:ext uri="{FF2B5EF4-FFF2-40B4-BE49-F238E27FC236}">
                <a16:creationId xmlns:a16="http://schemas.microsoft.com/office/drawing/2014/main" id="{D321A059-A1AB-FBCF-6EAD-66091A7E858E}"/>
              </a:ext>
            </a:extLst>
          </p:cNvPr>
          <p:cNvSpPr txBox="1">
            <a:spLocks/>
          </p:cNvSpPr>
          <p:nvPr/>
        </p:nvSpPr>
        <p:spPr>
          <a:xfrm>
            <a:off x="3726528" y="1615549"/>
            <a:ext cx="5132840" cy="16213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400" b="1" dirty="0">
                <a:latin typeface="Helvetica" panose="020B0604020202020204" pitchFamily="34" charset="0"/>
                <a:cs typeface="Helvetica" panose="020B0604020202020204" pitchFamily="34" charset="0"/>
              </a:rPr>
              <a:t> Mr. </a:t>
            </a:r>
            <a:r>
              <a:rPr lang="en-US" sz="2400" b="1" dirty="0" err="1">
                <a:latin typeface="Helvetica" panose="020B0604020202020204" pitchFamily="34" charset="0"/>
                <a:cs typeface="Helvetica" panose="020B0604020202020204" pitchFamily="34" charset="0"/>
              </a:rPr>
              <a:t>Samyan</a:t>
            </a:r>
            <a:r>
              <a:rPr lang="en-US" sz="2400" b="1" dirty="0">
                <a:latin typeface="Helvetica" panose="020B0604020202020204" pitchFamily="34" charset="0"/>
                <a:cs typeface="Helvetica" panose="020B0604020202020204" pitchFamily="34" charset="0"/>
              </a:rPr>
              <a:t> Qayyum </a:t>
            </a:r>
            <a:r>
              <a:rPr lang="en-US" sz="2400" b="1" dirty="0" err="1">
                <a:latin typeface="Helvetica" panose="020B0604020202020204" pitchFamily="34" charset="0"/>
                <a:cs typeface="Helvetica" panose="020B0604020202020204" pitchFamily="34" charset="0"/>
              </a:rPr>
              <a:t>Wahla</a:t>
            </a:r>
            <a:endParaRPr lang="en-US" sz="2400" b="1" dirty="0">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1C9BBD5F-7338-ED0D-DA2F-48562E106B4F}"/>
              </a:ext>
            </a:extLst>
          </p:cNvPr>
          <p:cNvSpPr txBox="1">
            <a:spLocks/>
          </p:cNvSpPr>
          <p:nvPr/>
        </p:nvSpPr>
        <p:spPr>
          <a:xfrm>
            <a:off x="4828497" y="2776611"/>
            <a:ext cx="2535006" cy="652389"/>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b="1" dirty="0">
                <a:latin typeface="Helvetica" panose="020B0604020202020204" pitchFamily="34" charset="0"/>
                <a:cs typeface="Helvetica" panose="020B0604020202020204" pitchFamily="34" charset="0"/>
              </a:rPr>
              <a:t>Presented by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535" y="624110"/>
            <a:ext cx="3203420" cy="992655"/>
          </a:xfrm>
        </p:spPr>
        <p:txBody>
          <a:bodyPr/>
          <a:lstStyle/>
          <a:p>
            <a:r>
              <a:rPr lang="en-US" b="1" dirty="0">
                <a:latin typeface="Helvetica" panose="020B0604020202020204" pitchFamily="34" charset="0"/>
                <a:cs typeface="Helvetica" panose="020B0604020202020204" pitchFamily="34" charset="0"/>
              </a:rPr>
              <a:t>Composition</a:t>
            </a:r>
          </a:p>
        </p:txBody>
      </p:sp>
      <p:pic>
        <p:nvPicPr>
          <p:cNvPr id="5" name="Picture 4" descr="2.png"/>
          <p:cNvPicPr>
            <a:picLocks noChangeAspect="1"/>
          </p:cNvPicPr>
          <p:nvPr/>
        </p:nvPicPr>
        <p:blipFill>
          <a:blip r:embed="rId2"/>
          <a:stretch>
            <a:fillRect/>
          </a:stretch>
        </p:blipFill>
        <p:spPr>
          <a:xfrm>
            <a:off x="1791517" y="4055810"/>
            <a:ext cx="4763165" cy="2629267"/>
          </a:xfrm>
          <a:prstGeom prst="rect">
            <a:avLst/>
          </a:prstGeom>
          <a:effectLst>
            <a:outerShdw blurRad="63500" sx="102000" sy="102000" algn="ctr" rotWithShape="0">
              <a:prstClr val="black">
                <a:alpha val="40000"/>
              </a:prstClr>
            </a:outerShdw>
          </a:effectLst>
        </p:spPr>
      </p:pic>
      <p:pic>
        <p:nvPicPr>
          <p:cNvPr id="7" name="Content Placeholder 6" descr="1.png"/>
          <p:cNvPicPr>
            <a:picLocks noGrp="1" noChangeAspect="1"/>
          </p:cNvPicPr>
          <p:nvPr>
            <p:ph idx="1"/>
          </p:nvPr>
        </p:nvPicPr>
        <p:blipFill>
          <a:blip r:embed="rId3"/>
          <a:stretch>
            <a:fillRect/>
          </a:stretch>
        </p:blipFill>
        <p:spPr>
          <a:xfrm>
            <a:off x="6435412" y="796389"/>
            <a:ext cx="5468114" cy="2943636"/>
          </a:xfr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813" y="677119"/>
            <a:ext cx="4934310" cy="992655"/>
          </a:xfrm>
        </p:spPr>
        <p:txBody>
          <a:bodyPr/>
          <a:lstStyle/>
          <a:p>
            <a:r>
              <a:rPr lang="en-US" b="1" dirty="0">
                <a:latin typeface="Helvetica" panose="020B0604020202020204" pitchFamily="34" charset="0"/>
                <a:cs typeface="Helvetica" panose="020B0604020202020204" pitchFamily="34" charset="0"/>
              </a:rPr>
              <a:t>Multiple Inheritance</a:t>
            </a:r>
          </a:p>
        </p:txBody>
      </p:sp>
      <p:pic>
        <p:nvPicPr>
          <p:cNvPr id="9" name="Picture 8" descr="Capture.PNG"/>
          <p:cNvPicPr>
            <a:picLocks noChangeAspect="1"/>
          </p:cNvPicPr>
          <p:nvPr/>
        </p:nvPicPr>
        <p:blipFill>
          <a:blip r:embed="rId2"/>
          <a:stretch>
            <a:fillRect/>
          </a:stretch>
        </p:blipFill>
        <p:spPr>
          <a:xfrm>
            <a:off x="4516742" y="1855304"/>
            <a:ext cx="7173926" cy="4852619"/>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804" y="677119"/>
            <a:ext cx="3648849" cy="992655"/>
          </a:xfrm>
        </p:spPr>
        <p:txBody>
          <a:bodyPr/>
          <a:lstStyle/>
          <a:p>
            <a:r>
              <a:rPr lang="en-US" b="1" dirty="0">
                <a:latin typeface="Helvetica" panose="020B0604020202020204" pitchFamily="34" charset="0"/>
                <a:cs typeface="Helvetica" panose="020B0604020202020204" pitchFamily="34" charset="0"/>
              </a:rPr>
              <a:t>Polymorphism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4618775" y="1776527"/>
            <a:ext cx="7115640" cy="4862812"/>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057" y="624110"/>
            <a:ext cx="6776362" cy="912589"/>
          </a:xfrm>
        </p:spPr>
        <p:txBody>
          <a:bodyPr/>
          <a:lstStyle/>
          <a:p>
            <a:r>
              <a:rPr lang="en-US" b="1" dirty="0">
                <a:latin typeface="Helvetica" panose="020B0604020202020204" pitchFamily="34" charset="0"/>
                <a:cs typeface="Helvetica" panose="020B0604020202020204" pitchFamily="34" charset="0"/>
              </a:rPr>
              <a:t>Multi-level Inheritance</a:t>
            </a:r>
          </a:p>
        </p:txBody>
      </p:sp>
      <p:pic>
        <p:nvPicPr>
          <p:cNvPr id="6" name="Picture 5" descr="user.PNG"/>
          <p:cNvPicPr>
            <a:picLocks noChangeAspect="1"/>
          </p:cNvPicPr>
          <p:nvPr/>
        </p:nvPicPr>
        <p:blipFill>
          <a:blip r:embed="rId2"/>
          <a:stretch>
            <a:fillRect/>
          </a:stretch>
        </p:blipFill>
        <p:spPr>
          <a:xfrm>
            <a:off x="4772339" y="1855304"/>
            <a:ext cx="6776362" cy="470945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48935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9100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5544" y="580369"/>
            <a:ext cx="6776362" cy="912589"/>
          </a:xfrm>
        </p:spPr>
        <p:txBody>
          <a:bodyPr>
            <a:normAutofit/>
          </a:bodyPr>
          <a:lstStyle/>
          <a:p>
            <a:r>
              <a:rPr lang="en-US" sz="3200" b="1" dirty="0">
                <a:latin typeface="Helvetica" panose="020B0604020202020204" pitchFamily="34" charset="0"/>
                <a:cs typeface="Helvetica" panose="020B0604020202020204" pitchFamily="34" charset="0"/>
              </a:rPr>
              <a:t>OOP Model (UML)</a:t>
            </a:r>
          </a:p>
        </p:txBody>
      </p:sp>
      <p:pic>
        <p:nvPicPr>
          <p:cNvPr id="10" name="Picture 9">
            <a:extLst>
              <a:ext uri="{FF2B5EF4-FFF2-40B4-BE49-F238E27FC236}">
                <a16:creationId xmlns:a16="http://schemas.microsoft.com/office/drawing/2014/main" id="{B514B227-D90D-A903-0A17-E1082DD5A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100" y="1191407"/>
            <a:ext cx="9745435" cy="53051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1A23EE1-A12B-D4DA-ED12-169220C33FB8}"/>
              </a:ext>
            </a:extLst>
          </p:cNvPr>
          <p:cNvSpPr/>
          <p:nvPr/>
        </p:nvSpPr>
        <p:spPr>
          <a:xfrm>
            <a:off x="6838129" y="1446524"/>
            <a:ext cx="5050406" cy="4616406"/>
          </a:xfrm>
          <a:prstGeom prst="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DBB2C385-7D51-579A-0C09-3ED7EE94F0B4}"/>
              </a:ext>
            </a:extLst>
          </p:cNvPr>
          <p:cNvSpPr/>
          <p:nvPr/>
        </p:nvSpPr>
        <p:spPr>
          <a:xfrm>
            <a:off x="1492425" y="1461811"/>
            <a:ext cx="4935586" cy="4687195"/>
          </a:xfrm>
          <a:prstGeom prst="rect">
            <a:avLst/>
          </a:prstGeom>
          <a:solidFill>
            <a:schemeClr val="bg2"/>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1718662" y="636876"/>
            <a:ext cx="6879205" cy="634560"/>
          </a:xfrm>
        </p:spPr>
        <p:txBody>
          <a:bodyPr>
            <a:normAutofit/>
          </a:bodyPr>
          <a:lstStyle/>
          <a:p>
            <a:r>
              <a:rPr lang="en-US" sz="3200" b="1" dirty="0">
                <a:latin typeface="Helvetica" panose="020B0604020202020204" pitchFamily="34" charset="0"/>
                <a:cs typeface="Helvetica" panose="020B0604020202020204" pitchFamily="34" charset="0"/>
              </a:rPr>
              <a:t>Some Email Formats</a:t>
            </a:r>
          </a:p>
        </p:txBody>
      </p:sp>
      <p:sp>
        <p:nvSpPr>
          <p:cNvPr id="3" name="Content Placeholder 2"/>
          <p:cNvSpPr>
            <a:spLocks noGrp="1"/>
          </p:cNvSpPr>
          <p:nvPr>
            <p:ph sz="half" idx="1"/>
          </p:nvPr>
        </p:nvSpPr>
        <p:spPr>
          <a:xfrm>
            <a:off x="1718662" y="2033306"/>
            <a:ext cx="4313864" cy="3777622"/>
          </a:xfrm>
        </p:spPr>
        <p:txBody>
          <a:bodyPr>
            <a:normAutofit fontScale="92500" lnSpcReduction="20000"/>
          </a:bodyPr>
          <a:lstStyle/>
          <a:p>
            <a:pPr>
              <a:buNone/>
            </a:pPr>
            <a:r>
              <a:rPr lang="en-US" sz="1500" b="1" dirty="0">
                <a:latin typeface="Helvetica" panose="020B0604020202020204" pitchFamily="34" charset="0"/>
                <a:cs typeface="Helvetica" panose="020B0604020202020204" pitchFamily="34" charset="0"/>
              </a:rPr>
              <a:t>Subject: Products Purchasing </a:t>
            </a:r>
          </a:p>
          <a:p>
            <a:pPr>
              <a:buNone/>
            </a:pPr>
            <a:r>
              <a:rPr lang="en-US" sz="1200" b="1" dirty="0">
                <a:latin typeface="Helvetica" panose="020B0604020202020204" pitchFamily="34" charset="0"/>
                <a:cs typeface="Helvetica" panose="020B0604020202020204" pitchFamily="34" charset="0"/>
              </a:rPr>
              <a:t>Dear Manager, </a:t>
            </a:r>
          </a:p>
          <a:p>
            <a:pPr>
              <a:buNone/>
            </a:pPr>
            <a:r>
              <a:rPr lang="en-US" sz="1200" b="1" dirty="0">
                <a:latin typeface="Helvetica" panose="020B0604020202020204" pitchFamily="34" charset="0"/>
                <a:cs typeface="Helvetica" panose="020B0604020202020204" pitchFamily="34" charset="0"/>
              </a:rPr>
              <a:t>	Please check your notification for confirmation of order 001 from ADIDAS New York. The details are given below: </a:t>
            </a:r>
          </a:p>
          <a:p>
            <a:pPr>
              <a:buNone/>
            </a:pPr>
            <a:r>
              <a:rPr lang="en-US" sz="1200" b="1" dirty="0">
                <a:latin typeface="Helvetica" panose="020B0604020202020204" pitchFamily="34" charset="0"/>
                <a:cs typeface="Helvetica" panose="020B0604020202020204" pitchFamily="34" charset="0"/>
              </a:rPr>
              <a:t>	• Quantity: 1000 pieces </a:t>
            </a:r>
          </a:p>
          <a:p>
            <a:pPr>
              <a:buNone/>
            </a:pPr>
            <a:r>
              <a:rPr lang="en-US" sz="1200" b="1" dirty="0">
                <a:latin typeface="Helvetica" panose="020B0604020202020204" pitchFamily="34" charset="0"/>
                <a:cs typeface="Helvetica" panose="020B0604020202020204" pitchFamily="34" charset="0"/>
              </a:rPr>
              <a:t>	• Size: 8.5 </a:t>
            </a:r>
          </a:p>
          <a:p>
            <a:pPr>
              <a:buNone/>
            </a:pPr>
            <a:r>
              <a:rPr lang="en-US" sz="1200" b="1" dirty="0">
                <a:latin typeface="Helvetica" panose="020B0604020202020204" pitchFamily="34" charset="0"/>
                <a:cs typeface="Helvetica" panose="020B0604020202020204" pitchFamily="34" charset="0"/>
              </a:rPr>
              <a:t>	• Color: Black </a:t>
            </a:r>
          </a:p>
          <a:p>
            <a:pPr>
              <a:buNone/>
            </a:pPr>
            <a:r>
              <a:rPr lang="en-US" sz="1200" b="1" dirty="0">
                <a:latin typeface="Helvetica" panose="020B0604020202020204" pitchFamily="34" charset="0"/>
                <a:cs typeface="Helvetica" panose="020B0604020202020204" pitchFamily="34" charset="0"/>
              </a:rPr>
              <a:t>	• Type: Flip Flops </a:t>
            </a:r>
          </a:p>
          <a:p>
            <a:pPr>
              <a:buNone/>
            </a:pPr>
            <a:r>
              <a:rPr lang="en-US" sz="1200" b="1" dirty="0">
                <a:latin typeface="Helvetica" panose="020B0604020202020204" pitchFamily="34" charset="0"/>
                <a:cs typeface="Helvetica" panose="020B0604020202020204" pitchFamily="34" charset="0"/>
              </a:rPr>
              <a:t>	• Price: 2000 per piece </a:t>
            </a:r>
          </a:p>
          <a:p>
            <a:pPr>
              <a:buNone/>
            </a:pPr>
            <a:r>
              <a:rPr lang="en-US" sz="1200" b="1" dirty="0">
                <a:latin typeface="Helvetica" panose="020B0604020202020204" pitchFamily="34" charset="0"/>
                <a:cs typeface="Helvetica" panose="020B0604020202020204" pitchFamily="34" charset="0"/>
              </a:rPr>
              <a:t>	• Total amount:  2000000 </a:t>
            </a:r>
          </a:p>
          <a:p>
            <a:pPr>
              <a:buNone/>
            </a:pPr>
            <a:r>
              <a:rPr lang="en-US" sz="1200" b="1" dirty="0">
                <a:latin typeface="Helvetica" panose="020B0604020202020204" pitchFamily="34" charset="0"/>
                <a:cs typeface="Helvetica" panose="020B0604020202020204" pitchFamily="34" charset="0"/>
              </a:rPr>
              <a:t>	Kindly, let us know about the status of this order as soon as possible. </a:t>
            </a:r>
          </a:p>
          <a:p>
            <a:pPr>
              <a:buNone/>
            </a:pPr>
            <a:r>
              <a:rPr lang="en-US" sz="1200" b="1" dirty="0">
                <a:latin typeface="Helvetica" panose="020B0604020202020204" pitchFamily="34" charset="0"/>
                <a:cs typeface="Helvetica" panose="020B0604020202020204" pitchFamily="34" charset="0"/>
              </a:rPr>
              <a:t>	Thanks </a:t>
            </a:r>
          </a:p>
          <a:p>
            <a:pPr>
              <a:buNone/>
            </a:pPr>
            <a:r>
              <a:rPr lang="en-US" sz="1200" b="1" dirty="0">
                <a:latin typeface="Helvetica" panose="020B0604020202020204" pitchFamily="34" charset="0"/>
                <a:cs typeface="Helvetica" panose="020B0604020202020204" pitchFamily="34" charset="0"/>
              </a:rPr>
              <a:t>	Regards,</a:t>
            </a:r>
          </a:p>
          <a:p>
            <a:pPr>
              <a:buNone/>
            </a:pPr>
            <a:r>
              <a:rPr lang="en-US" sz="1200" b="1" dirty="0">
                <a:latin typeface="Helvetica" panose="020B0604020202020204" pitchFamily="34" charset="0"/>
                <a:cs typeface="Helvetica" panose="020B0604020202020204" pitchFamily="34" charset="0"/>
              </a:rPr>
              <a:t>	 ABC</a:t>
            </a:r>
          </a:p>
          <a:p>
            <a:endParaRPr lang="en-US" b="1" dirty="0">
              <a:latin typeface="Helvetica" panose="020B0604020202020204" pitchFamily="34" charset="0"/>
              <a:cs typeface="Helvetica" panose="020B0604020202020204" pitchFamily="34" charset="0"/>
            </a:endParaRPr>
          </a:p>
        </p:txBody>
      </p:sp>
      <p:sp>
        <p:nvSpPr>
          <p:cNvPr id="4" name="Content Placeholder 3"/>
          <p:cNvSpPr>
            <a:spLocks noGrp="1"/>
          </p:cNvSpPr>
          <p:nvPr>
            <p:ph sz="half" idx="2"/>
          </p:nvPr>
        </p:nvSpPr>
        <p:spPr>
          <a:xfrm>
            <a:off x="7089767" y="1957384"/>
            <a:ext cx="4313864" cy="3777622"/>
          </a:xfrm>
        </p:spPr>
        <p:txBody>
          <a:bodyPr>
            <a:noAutofit/>
          </a:bodyPr>
          <a:lstStyle/>
          <a:p>
            <a:pPr>
              <a:buNone/>
            </a:pPr>
            <a:r>
              <a:rPr lang="en-US" sz="1400" b="1" dirty="0">
                <a:latin typeface="Helvetica" panose="020B0604020202020204" pitchFamily="34" charset="0"/>
                <a:cs typeface="Helvetica" panose="020B0604020202020204" pitchFamily="34" charset="0"/>
              </a:rPr>
              <a:t>Subject: Forget Password </a:t>
            </a:r>
          </a:p>
          <a:p>
            <a:pPr>
              <a:buNone/>
            </a:pPr>
            <a:r>
              <a:rPr lang="en-US" sz="1100" b="1" dirty="0">
                <a:latin typeface="Helvetica" panose="020B0604020202020204" pitchFamily="34" charset="0"/>
                <a:cs typeface="Helvetica" panose="020B0604020202020204" pitchFamily="34" charset="0"/>
              </a:rPr>
              <a:t>Dear User, </a:t>
            </a:r>
          </a:p>
          <a:p>
            <a:pPr>
              <a:buNone/>
            </a:pPr>
            <a:r>
              <a:rPr lang="en-US" sz="1100" b="1" dirty="0">
                <a:latin typeface="Helvetica" panose="020B0604020202020204" pitchFamily="34" charset="0"/>
                <a:cs typeface="Helvetica" panose="020B0604020202020204" pitchFamily="34" charset="0"/>
              </a:rPr>
              <a:t>	Your new password for the account is puy78992. Enter this now to have access to your account. </a:t>
            </a:r>
          </a:p>
          <a:p>
            <a:pPr>
              <a:buNone/>
            </a:pPr>
            <a:r>
              <a:rPr lang="en-US" sz="1100" b="1" dirty="0">
                <a:latin typeface="Helvetica" panose="020B0604020202020204" pitchFamily="34" charset="0"/>
                <a:cs typeface="Helvetica" panose="020B0604020202020204" pitchFamily="34" charset="0"/>
              </a:rPr>
              <a:t>Regards,</a:t>
            </a:r>
          </a:p>
          <a:p>
            <a:pPr>
              <a:buNone/>
            </a:pPr>
            <a:r>
              <a:rPr lang="en-US" sz="1100" b="1" dirty="0">
                <a:latin typeface="Helvetica" panose="020B0604020202020204" pitchFamily="34" charset="0"/>
                <a:cs typeface="Helvetica" panose="020B0604020202020204" pitchFamily="34" charset="0"/>
              </a:rPr>
              <a:t>ARM limited.</a:t>
            </a:r>
          </a:p>
        </p:txBody>
      </p:sp>
      <p:sp>
        <p:nvSpPr>
          <p:cNvPr id="7" name="TextBox 6"/>
          <p:cNvSpPr txBox="1"/>
          <p:nvPr/>
        </p:nvSpPr>
        <p:spPr>
          <a:xfrm>
            <a:off x="7089767" y="1587509"/>
            <a:ext cx="3695700" cy="323165"/>
          </a:xfrm>
          <a:prstGeom prst="rect">
            <a:avLst/>
          </a:prstGeom>
          <a:noFill/>
        </p:spPr>
        <p:txBody>
          <a:bodyPr wrap="square" rtlCol="0">
            <a:spAutoFit/>
          </a:bodyPr>
          <a:lstStyle/>
          <a:p>
            <a:r>
              <a:rPr lang="en-US" sz="1500" b="1" dirty="0">
                <a:latin typeface="Helvetica" panose="020B0604020202020204" pitchFamily="34" charset="0"/>
                <a:cs typeface="Helvetica" panose="020B0604020202020204" pitchFamily="34" charset="0"/>
              </a:rPr>
              <a:t>From Company to any employee</a:t>
            </a:r>
          </a:p>
        </p:txBody>
      </p:sp>
      <p:cxnSp>
        <p:nvCxnSpPr>
          <p:cNvPr id="9" name="Straight Connector 8"/>
          <p:cNvCxnSpPr>
            <a:cxnSpLocks/>
          </p:cNvCxnSpPr>
          <p:nvPr/>
        </p:nvCxnSpPr>
        <p:spPr>
          <a:xfrm>
            <a:off x="6657319" y="1446523"/>
            <a:ext cx="0" cy="468719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262DBD-3BD7-0EEA-950F-01A500F17713}"/>
              </a:ext>
            </a:extLst>
          </p:cNvPr>
          <p:cNvSpPr txBox="1"/>
          <p:nvPr/>
        </p:nvSpPr>
        <p:spPr>
          <a:xfrm>
            <a:off x="1578523" y="1583311"/>
            <a:ext cx="3695700" cy="323165"/>
          </a:xfrm>
          <a:prstGeom prst="rect">
            <a:avLst/>
          </a:prstGeom>
          <a:noFill/>
        </p:spPr>
        <p:txBody>
          <a:bodyPr wrap="square" rtlCol="0">
            <a:spAutoFit/>
          </a:bodyPr>
          <a:lstStyle/>
          <a:p>
            <a:r>
              <a:rPr lang="en-US" sz="1500" b="1" dirty="0">
                <a:latin typeface="Helvetica" panose="020B0604020202020204" pitchFamily="34" charset="0"/>
                <a:cs typeface="Helvetica" panose="020B0604020202020204" pitchFamily="34" charset="0"/>
              </a:rPr>
              <a:t>From Inventory Supervisor to Manager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500"/>
                                        <p:tgtEl>
                                          <p:spTgt spid="4">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fade">
                                      <p:cBhvr>
                                        <p:cTn id="61" dur="500"/>
                                        <p:tgtEl>
                                          <p:spTgt spid="4">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 end="2"/>
                                            </p:txEl>
                                          </p:spTgt>
                                        </p:tgtEl>
                                        <p:attrNameLst>
                                          <p:attrName>style.visibility</p:attrName>
                                        </p:attrNameLst>
                                      </p:cBhvr>
                                      <p:to>
                                        <p:strVal val="visible"/>
                                      </p:to>
                                    </p:set>
                                    <p:animEffect transition="in" filter="fade">
                                      <p:cBhvr>
                                        <p:cTn id="64" dur="500"/>
                                        <p:tgtEl>
                                          <p:spTgt spid="4">
                                            <p:txEl>
                                              <p:pRg st="2" end="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4" end="4"/>
                                            </p:txEl>
                                          </p:spTgt>
                                        </p:tgtEl>
                                        <p:attrNameLst>
                                          <p:attrName>style.visibility</p:attrName>
                                        </p:attrNameLst>
                                      </p:cBhvr>
                                      <p:to>
                                        <p:strVal val="visible"/>
                                      </p:to>
                                    </p:set>
                                    <p:animEffect transition="in" filter="fade">
                                      <p:cBhvr>
                                        <p:cTn id="7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857" y="643307"/>
            <a:ext cx="8624795" cy="692344"/>
          </a:xfrm>
        </p:spPr>
        <p:txBody>
          <a:bodyPr>
            <a:normAutofit/>
          </a:bodyPr>
          <a:lstStyle/>
          <a:p>
            <a:r>
              <a:rPr lang="en-US" sz="2800" b="1" dirty="0">
                <a:latin typeface="Helvetica" panose="020B0604020202020204" pitchFamily="34" charset="0"/>
                <a:cs typeface="Helvetica" panose="020B0604020202020204" pitchFamily="34" charset="0"/>
              </a:rPr>
              <a:t>Distribution System Reporting and Analytics</a:t>
            </a:r>
          </a:p>
        </p:txBody>
      </p:sp>
      <p:pic>
        <p:nvPicPr>
          <p:cNvPr id="11" name="Picture 10" descr="report1.JPG"/>
          <p:cNvPicPr>
            <a:picLocks noChangeAspect="1"/>
          </p:cNvPicPr>
          <p:nvPr/>
        </p:nvPicPr>
        <p:blipFill>
          <a:blip r:embed="rId2"/>
          <a:stretch>
            <a:fillRect/>
          </a:stretch>
        </p:blipFill>
        <p:spPr>
          <a:xfrm>
            <a:off x="2458852" y="3428999"/>
            <a:ext cx="4312398" cy="3280803"/>
          </a:xfrm>
          <a:prstGeom prst="rect">
            <a:avLst/>
          </a:prstGeom>
          <a:ln>
            <a:solidFill>
              <a:schemeClr val="bg1"/>
            </a:solidFill>
          </a:ln>
          <a:effectLst>
            <a:outerShdw blurRad="63500" sx="102000" sy="102000" algn="ctr" rotWithShape="0">
              <a:prstClr val="black">
                <a:alpha val="40000"/>
              </a:prstClr>
            </a:outerShdw>
            <a:softEdge rad="12700"/>
          </a:effectLst>
        </p:spPr>
      </p:pic>
      <p:pic>
        <p:nvPicPr>
          <p:cNvPr id="4" name="Picture 3"/>
          <p:cNvPicPr/>
          <p:nvPr/>
        </p:nvPicPr>
        <p:blipFill>
          <a:blip r:embed="rId3">
            <a:extLst>
              <a:ext uri="{28A0092B-C50C-407E-A947-70E740481C1C}">
                <a14:useLocalDpi xmlns:a14="http://schemas.microsoft.com/office/drawing/2010/main" val="0"/>
              </a:ext>
            </a:extLst>
          </a:blip>
          <a:srcRect l="23379"/>
          <a:stretch>
            <a:fillRect/>
          </a:stretch>
        </p:blipFill>
        <p:spPr bwMode="auto">
          <a:xfrm>
            <a:off x="7034923" y="3429000"/>
            <a:ext cx="4376422" cy="3280803"/>
          </a:xfrm>
          <a:prstGeom prst="rect">
            <a:avLst/>
          </a:prstGeom>
          <a:noFill/>
          <a:ln>
            <a:noFill/>
          </a:ln>
          <a:effectLst>
            <a:outerShdw blurRad="63500" sx="102000" sy="102000" algn="ctr" rotWithShape="0">
              <a:prstClr val="black">
                <a:alpha val="40000"/>
              </a:prstClr>
            </a:outerShdw>
          </a:effectLst>
        </p:spPr>
      </p:pic>
      <p:sp>
        <p:nvSpPr>
          <p:cNvPr id="5" name="Title 1">
            <a:extLst>
              <a:ext uri="{FF2B5EF4-FFF2-40B4-BE49-F238E27FC236}">
                <a16:creationId xmlns:a16="http://schemas.microsoft.com/office/drawing/2014/main" id="{1A692079-22F0-65D6-268A-A36E70D95A76}"/>
              </a:ext>
            </a:extLst>
          </p:cNvPr>
          <p:cNvSpPr txBox="1">
            <a:spLocks/>
          </p:cNvSpPr>
          <p:nvPr/>
        </p:nvSpPr>
        <p:spPr>
          <a:xfrm>
            <a:off x="2458852" y="1540654"/>
            <a:ext cx="8781234" cy="17371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mj-lt"/>
              <a:buAutoNum type="arabicPeriod"/>
            </a:pPr>
            <a:r>
              <a:rPr lang="en-US" sz="2400" dirty="0">
                <a:solidFill>
                  <a:schemeClr val="tx1"/>
                </a:solidFill>
                <a:effectLst/>
                <a:latin typeface="Helvetica" panose="020B0604020202020204" pitchFamily="34" charset="0"/>
                <a:ea typeface="Calibri" panose="020F0502020204030204" pitchFamily="34" charset="0"/>
                <a:cs typeface="Helvetica" panose="020B0604020202020204" pitchFamily="34" charset="0"/>
              </a:rPr>
              <a:t>Customer Relation management report</a:t>
            </a:r>
          </a:p>
          <a:p>
            <a:pPr marL="457200" indent="-457200">
              <a:buFont typeface="+mj-lt"/>
              <a:buAutoNum type="arabicPeriod"/>
            </a:pPr>
            <a:r>
              <a:rPr lang="en-US" sz="2400" dirty="0">
                <a:solidFill>
                  <a:schemeClr val="tx1"/>
                </a:solidFill>
                <a:effectLst/>
                <a:latin typeface="Helvetica" panose="020B0604020202020204" pitchFamily="34" charset="0"/>
                <a:ea typeface="Calibri" panose="020F0502020204030204" pitchFamily="34" charset="0"/>
                <a:cs typeface="Helvetica" panose="020B0604020202020204" pitchFamily="34" charset="0"/>
              </a:rPr>
              <a:t>Fuel report</a:t>
            </a:r>
          </a:p>
          <a:p>
            <a:pPr marL="457200" indent="-457200">
              <a:buFont typeface="+mj-lt"/>
              <a:buAutoNum type="arabicPeriod"/>
            </a:pPr>
            <a:r>
              <a:rPr lang="en-US" sz="2400" dirty="0">
                <a:solidFill>
                  <a:schemeClr val="tx1"/>
                </a:solidFill>
                <a:effectLst/>
                <a:latin typeface="Helvetica" panose="020B0604020202020204" pitchFamily="34" charset="0"/>
                <a:ea typeface="Calibri" panose="020F0502020204030204" pitchFamily="34" charset="0"/>
                <a:cs typeface="Helvetica" panose="020B0604020202020204" pitchFamily="34" charset="0"/>
              </a:rPr>
              <a:t>Sales and purchase Analytical report</a:t>
            </a:r>
            <a:endParaRPr lang="en-US" sz="4400" dirty="0">
              <a:solidFill>
                <a:schemeClr val="tx1"/>
              </a:solidFill>
              <a:latin typeface="Helvetica" panose="020B0604020202020204" pitchFamily="34" charset="0"/>
              <a:cs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9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28857" y="643307"/>
            <a:ext cx="8624795" cy="692344"/>
          </a:xfrm>
        </p:spPr>
        <p:txBody>
          <a:bodyPr>
            <a:normAutofit/>
          </a:bodyPr>
          <a:lstStyle/>
          <a:p>
            <a:r>
              <a:rPr lang="en-US" sz="2800" b="1" dirty="0">
                <a:latin typeface="Helvetica" panose="020B0604020202020204" pitchFamily="34" charset="0"/>
                <a:cs typeface="Helvetica" panose="020B0604020202020204" pitchFamily="34" charset="0"/>
              </a:rPr>
              <a:t>Project Plan</a:t>
            </a:r>
          </a:p>
        </p:txBody>
      </p:sp>
      <p:graphicFrame>
        <p:nvGraphicFramePr>
          <p:cNvPr id="3" name="Table 2">
            <a:extLst>
              <a:ext uri="{FF2B5EF4-FFF2-40B4-BE49-F238E27FC236}">
                <a16:creationId xmlns:a16="http://schemas.microsoft.com/office/drawing/2014/main" id="{5AE8B201-25AE-4DBA-51CD-EA9EE5EBD599}"/>
              </a:ext>
            </a:extLst>
          </p:cNvPr>
          <p:cNvGraphicFramePr>
            <a:graphicFrameLocks noGrp="1"/>
          </p:cNvGraphicFramePr>
          <p:nvPr>
            <p:extLst>
              <p:ext uri="{D42A27DB-BD31-4B8C-83A1-F6EECF244321}">
                <p14:modId xmlns:p14="http://schemas.microsoft.com/office/powerpoint/2010/main" val="3838206593"/>
              </p:ext>
            </p:extLst>
          </p:nvPr>
        </p:nvGraphicFramePr>
        <p:xfrm>
          <a:off x="1742699" y="1520773"/>
          <a:ext cx="8510953" cy="4693920"/>
        </p:xfrm>
        <a:graphic>
          <a:graphicData uri="http://schemas.openxmlformats.org/drawingml/2006/table">
            <a:tbl>
              <a:tblPr firstRow="1" firstCol="1" bandRow="1">
                <a:tableStyleId>{5C22544A-7EE6-4342-B048-85BDC9FD1C3A}</a:tableStyleId>
              </a:tblPr>
              <a:tblGrid>
                <a:gridCol w="1094801">
                  <a:extLst>
                    <a:ext uri="{9D8B030D-6E8A-4147-A177-3AD203B41FA5}">
                      <a16:colId xmlns:a16="http://schemas.microsoft.com/office/drawing/2014/main" val="923923854"/>
                    </a:ext>
                  </a:extLst>
                </a:gridCol>
                <a:gridCol w="3443126">
                  <a:extLst>
                    <a:ext uri="{9D8B030D-6E8A-4147-A177-3AD203B41FA5}">
                      <a16:colId xmlns:a16="http://schemas.microsoft.com/office/drawing/2014/main" val="1724572460"/>
                    </a:ext>
                  </a:extLst>
                </a:gridCol>
                <a:gridCol w="1758192">
                  <a:extLst>
                    <a:ext uri="{9D8B030D-6E8A-4147-A177-3AD203B41FA5}">
                      <a16:colId xmlns:a16="http://schemas.microsoft.com/office/drawing/2014/main" val="3314115649"/>
                    </a:ext>
                  </a:extLst>
                </a:gridCol>
                <a:gridCol w="2214834">
                  <a:extLst>
                    <a:ext uri="{9D8B030D-6E8A-4147-A177-3AD203B41FA5}">
                      <a16:colId xmlns:a16="http://schemas.microsoft.com/office/drawing/2014/main" val="98253991"/>
                    </a:ext>
                  </a:extLst>
                </a:gridCol>
              </a:tblGrid>
              <a:tr h="421996">
                <a:tc>
                  <a:txBody>
                    <a:bodyPr/>
                    <a:lstStyle/>
                    <a:p>
                      <a:pPr marL="0" marR="0">
                        <a:spcBef>
                          <a:spcPts val="0"/>
                        </a:spcBef>
                        <a:spcAft>
                          <a:spcPts val="0"/>
                        </a:spcAft>
                      </a:pPr>
                      <a:r>
                        <a:rPr lang="en-US" sz="1400">
                          <a:effectLst/>
                        </a:rPr>
                        <a:t>Use Case Id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 Case Name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Member 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Estimated Completion Date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5786802"/>
                  </a:ext>
                </a:extLst>
              </a:tr>
              <a:tr h="210999">
                <a:tc>
                  <a:txBody>
                    <a:bodyPr/>
                    <a:lstStyle/>
                    <a:p>
                      <a:pPr marL="0" marR="0">
                        <a:spcBef>
                          <a:spcPts val="0"/>
                        </a:spcBef>
                        <a:spcAft>
                          <a:spcPts val="0"/>
                        </a:spcAft>
                      </a:pPr>
                      <a:r>
                        <a:rPr lang="en-US" sz="1400">
                          <a:effectLst/>
                        </a:rPr>
                        <a:t>U01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Reset Password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5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2298174"/>
                  </a:ext>
                </a:extLst>
              </a:tr>
              <a:tr h="210999">
                <a:tc>
                  <a:txBody>
                    <a:bodyPr/>
                    <a:lstStyle/>
                    <a:p>
                      <a:pPr marL="0" marR="0">
                        <a:spcBef>
                          <a:spcPts val="0"/>
                        </a:spcBef>
                        <a:spcAft>
                          <a:spcPts val="0"/>
                        </a:spcAft>
                      </a:pPr>
                      <a:r>
                        <a:rPr lang="en-US" sz="1400">
                          <a:effectLst/>
                        </a:rPr>
                        <a:t>U02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Add Employee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4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7270052"/>
                  </a:ext>
                </a:extLst>
              </a:tr>
              <a:tr h="210999">
                <a:tc>
                  <a:txBody>
                    <a:bodyPr/>
                    <a:lstStyle/>
                    <a:p>
                      <a:pPr marL="0" marR="0">
                        <a:spcBef>
                          <a:spcPts val="0"/>
                        </a:spcBef>
                        <a:spcAft>
                          <a:spcPts val="0"/>
                        </a:spcAft>
                      </a:pPr>
                      <a:r>
                        <a:rPr lang="en-US" sz="1400">
                          <a:effectLst/>
                        </a:rPr>
                        <a:t>U03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Deduct Fuel Money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6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7679084"/>
                  </a:ext>
                </a:extLst>
              </a:tr>
              <a:tr h="210999">
                <a:tc>
                  <a:txBody>
                    <a:bodyPr/>
                    <a:lstStyle/>
                    <a:p>
                      <a:pPr marL="0" marR="0">
                        <a:spcBef>
                          <a:spcPts val="0"/>
                        </a:spcBef>
                        <a:spcAft>
                          <a:spcPts val="0"/>
                        </a:spcAft>
                      </a:pPr>
                      <a:r>
                        <a:rPr lang="en-US" sz="1400">
                          <a:effectLst/>
                        </a:rPr>
                        <a:t>U04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Give Salaries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0809776"/>
                  </a:ext>
                </a:extLst>
              </a:tr>
              <a:tr h="210999">
                <a:tc>
                  <a:txBody>
                    <a:bodyPr/>
                    <a:lstStyle/>
                    <a:p>
                      <a:pPr marL="0" marR="0">
                        <a:spcBef>
                          <a:spcPts val="0"/>
                        </a:spcBef>
                        <a:spcAft>
                          <a:spcPts val="0"/>
                        </a:spcAft>
                      </a:pPr>
                      <a:r>
                        <a:rPr lang="en-US" sz="1400">
                          <a:effectLst/>
                        </a:rPr>
                        <a:t>U05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Give Bonus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598790"/>
                  </a:ext>
                </a:extLst>
              </a:tr>
              <a:tr h="210999">
                <a:tc>
                  <a:txBody>
                    <a:bodyPr/>
                    <a:lstStyle/>
                    <a:p>
                      <a:pPr marL="0" marR="0">
                        <a:spcBef>
                          <a:spcPts val="0"/>
                        </a:spcBef>
                        <a:spcAft>
                          <a:spcPts val="0"/>
                        </a:spcAft>
                      </a:pPr>
                      <a:r>
                        <a:rPr lang="en-US" sz="1400" dirty="0">
                          <a:effectLst/>
                        </a:rPr>
                        <a:t>U06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Update Employee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5 December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6572786"/>
                  </a:ext>
                </a:extLst>
              </a:tr>
              <a:tr h="210999">
                <a:tc>
                  <a:txBody>
                    <a:bodyPr/>
                    <a:lstStyle/>
                    <a:p>
                      <a:pPr marL="0" marR="0">
                        <a:spcBef>
                          <a:spcPts val="0"/>
                        </a:spcBef>
                        <a:spcAft>
                          <a:spcPts val="0"/>
                        </a:spcAft>
                      </a:pPr>
                      <a:r>
                        <a:rPr lang="en-US" sz="1400">
                          <a:effectLst/>
                        </a:rPr>
                        <a:t>U07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tabLst>
                          <a:tab pos="571500" algn="l"/>
                        </a:tabLst>
                      </a:pPr>
                      <a:r>
                        <a:rPr lang="en-US" sz="1400">
                          <a:effectLst/>
                        </a:rPr>
                        <a:t>Add Vehicle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4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085864"/>
                  </a:ext>
                </a:extLst>
              </a:tr>
              <a:tr h="210999">
                <a:tc>
                  <a:txBody>
                    <a:bodyPr/>
                    <a:lstStyle/>
                    <a:p>
                      <a:pPr marL="0" marR="0">
                        <a:spcBef>
                          <a:spcPts val="0"/>
                        </a:spcBef>
                        <a:spcAft>
                          <a:spcPts val="0"/>
                        </a:spcAft>
                      </a:pPr>
                      <a:r>
                        <a:rPr lang="en-US" sz="1400">
                          <a:effectLst/>
                        </a:rPr>
                        <a:t>U08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Delete Employee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6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3292060"/>
                  </a:ext>
                </a:extLst>
              </a:tr>
              <a:tr h="210999">
                <a:tc>
                  <a:txBody>
                    <a:bodyPr/>
                    <a:lstStyle/>
                    <a:p>
                      <a:pPr marL="0" marR="0">
                        <a:spcBef>
                          <a:spcPts val="0"/>
                        </a:spcBef>
                        <a:spcAft>
                          <a:spcPts val="0"/>
                        </a:spcAft>
                      </a:pPr>
                      <a:r>
                        <a:rPr lang="en-US" sz="1400">
                          <a:effectLst/>
                        </a:rPr>
                        <a:t>U09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Buy Stock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5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572911"/>
                  </a:ext>
                </a:extLst>
              </a:tr>
              <a:tr h="210999">
                <a:tc>
                  <a:txBody>
                    <a:bodyPr/>
                    <a:lstStyle/>
                    <a:p>
                      <a:pPr marL="0" marR="0">
                        <a:spcBef>
                          <a:spcPts val="0"/>
                        </a:spcBef>
                        <a:spcAft>
                          <a:spcPts val="0"/>
                        </a:spcAft>
                      </a:pPr>
                      <a:r>
                        <a:rPr lang="en-US" sz="1400">
                          <a:effectLst/>
                        </a:rPr>
                        <a:t>U10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Update Stock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6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2819499"/>
                  </a:ext>
                </a:extLst>
              </a:tr>
              <a:tr h="210999">
                <a:tc>
                  <a:txBody>
                    <a:bodyPr/>
                    <a:lstStyle/>
                    <a:p>
                      <a:pPr marL="0" marR="0">
                        <a:spcBef>
                          <a:spcPts val="0"/>
                        </a:spcBef>
                        <a:spcAft>
                          <a:spcPts val="0"/>
                        </a:spcAft>
                      </a:pPr>
                      <a:r>
                        <a:rPr lang="en-US" sz="1400">
                          <a:effectLst/>
                        </a:rPr>
                        <a:t>U11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View Inventory Report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8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180987"/>
                  </a:ext>
                </a:extLst>
              </a:tr>
              <a:tr h="210999">
                <a:tc>
                  <a:txBody>
                    <a:bodyPr/>
                    <a:lstStyle/>
                    <a:p>
                      <a:pPr marL="0" marR="0">
                        <a:spcBef>
                          <a:spcPts val="0"/>
                        </a:spcBef>
                        <a:spcAft>
                          <a:spcPts val="0"/>
                        </a:spcAft>
                      </a:pPr>
                      <a:r>
                        <a:rPr lang="en-US" sz="1400">
                          <a:effectLst/>
                        </a:rPr>
                        <a:t>U12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Report Cost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8948485"/>
                  </a:ext>
                </a:extLst>
              </a:tr>
              <a:tr h="210999">
                <a:tc>
                  <a:txBody>
                    <a:bodyPr/>
                    <a:lstStyle/>
                    <a:p>
                      <a:pPr marL="0" marR="0">
                        <a:spcBef>
                          <a:spcPts val="0"/>
                        </a:spcBef>
                        <a:spcAft>
                          <a:spcPts val="0"/>
                        </a:spcAft>
                      </a:pPr>
                      <a:r>
                        <a:rPr lang="en-US" sz="1400">
                          <a:effectLst/>
                        </a:rPr>
                        <a:t>U13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Take Order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6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3726947"/>
                  </a:ext>
                </a:extLst>
              </a:tr>
              <a:tr h="210999">
                <a:tc>
                  <a:txBody>
                    <a:bodyPr/>
                    <a:lstStyle/>
                    <a:p>
                      <a:pPr marL="0" marR="0">
                        <a:spcBef>
                          <a:spcPts val="0"/>
                        </a:spcBef>
                        <a:spcAft>
                          <a:spcPts val="0"/>
                        </a:spcAft>
                      </a:pPr>
                      <a:r>
                        <a:rPr lang="en-US" sz="1400">
                          <a:effectLst/>
                        </a:rPr>
                        <a:t>U14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Add Client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4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0361663"/>
                  </a:ext>
                </a:extLst>
              </a:tr>
              <a:tr h="210999">
                <a:tc>
                  <a:txBody>
                    <a:bodyPr/>
                    <a:lstStyle/>
                    <a:p>
                      <a:pPr marL="0" marR="0">
                        <a:spcBef>
                          <a:spcPts val="0"/>
                        </a:spcBef>
                        <a:spcAft>
                          <a:spcPts val="0"/>
                        </a:spcAft>
                      </a:pPr>
                      <a:r>
                        <a:rPr lang="en-US" sz="1400">
                          <a:effectLst/>
                        </a:rPr>
                        <a:t>U15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Cancel Order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8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3270558"/>
                  </a:ext>
                </a:extLst>
              </a:tr>
              <a:tr h="210999">
                <a:tc>
                  <a:txBody>
                    <a:bodyPr/>
                    <a:lstStyle/>
                    <a:p>
                      <a:pPr marL="0" marR="0">
                        <a:spcBef>
                          <a:spcPts val="0"/>
                        </a:spcBef>
                        <a:spcAft>
                          <a:spcPts val="0"/>
                        </a:spcAft>
                      </a:pPr>
                      <a:r>
                        <a:rPr lang="en-US" sz="1400">
                          <a:effectLst/>
                        </a:rPr>
                        <a:t>U16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To Do list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436865"/>
                  </a:ext>
                </a:extLst>
              </a:tr>
              <a:tr h="210999">
                <a:tc>
                  <a:txBody>
                    <a:bodyPr/>
                    <a:lstStyle/>
                    <a:p>
                      <a:pPr marL="0" marR="0">
                        <a:spcBef>
                          <a:spcPts val="0"/>
                        </a:spcBef>
                        <a:spcAft>
                          <a:spcPts val="0"/>
                        </a:spcAft>
                      </a:pPr>
                      <a:r>
                        <a:rPr lang="en-US" sz="1400">
                          <a:effectLst/>
                        </a:rPr>
                        <a:t>U17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Assign Location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Mukaram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12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1934704"/>
                  </a:ext>
                </a:extLst>
              </a:tr>
              <a:tr h="210999">
                <a:tc>
                  <a:txBody>
                    <a:bodyPr/>
                    <a:lstStyle/>
                    <a:p>
                      <a:pPr marL="0" marR="0">
                        <a:spcBef>
                          <a:spcPts val="0"/>
                        </a:spcBef>
                        <a:spcAft>
                          <a:spcPts val="0"/>
                        </a:spcAft>
                      </a:pPr>
                      <a:r>
                        <a:rPr lang="en-US" sz="1400">
                          <a:effectLst/>
                        </a:rPr>
                        <a:t>U18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Track Order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11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6167917"/>
                  </a:ext>
                </a:extLst>
              </a:tr>
              <a:tr h="210999">
                <a:tc>
                  <a:txBody>
                    <a:bodyPr/>
                    <a:lstStyle/>
                    <a:p>
                      <a:pPr marL="0" marR="0">
                        <a:spcBef>
                          <a:spcPts val="0"/>
                        </a:spcBef>
                        <a:spcAft>
                          <a:spcPts val="0"/>
                        </a:spcAft>
                      </a:pPr>
                      <a:r>
                        <a:rPr lang="en-US" sz="1400">
                          <a:effectLst/>
                        </a:rPr>
                        <a:t>U19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Add Fuel Details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13 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1893012"/>
                  </a:ext>
                </a:extLst>
              </a:tr>
              <a:tr h="210999">
                <a:tc>
                  <a:txBody>
                    <a:bodyPr/>
                    <a:lstStyle/>
                    <a:p>
                      <a:pPr marL="0" marR="0">
                        <a:spcBef>
                          <a:spcPts val="0"/>
                        </a:spcBef>
                        <a:spcAft>
                          <a:spcPts val="0"/>
                        </a:spcAft>
                      </a:pPr>
                      <a:r>
                        <a:rPr lang="en-US" sz="1400" dirty="0">
                          <a:effectLst/>
                        </a:rPr>
                        <a:t>U20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Find Path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Rayan, Ammad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16 December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4194539"/>
                  </a:ext>
                </a:extLst>
              </a:tr>
            </a:tbl>
          </a:graphicData>
        </a:graphic>
      </p:graphicFrame>
    </p:spTree>
    <p:extLst>
      <p:ext uri="{BB962C8B-B14F-4D97-AF65-F5344CB8AC3E}">
        <p14:creationId xmlns:p14="http://schemas.microsoft.com/office/powerpoint/2010/main" val="2788549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847AB2-B7D8-4984-5652-787A4EFE6577}"/>
              </a:ext>
            </a:extLst>
          </p:cNvPr>
          <p:cNvSpPr txBox="1">
            <a:spLocks/>
          </p:cNvSpPr>
          <p:nvPr/>
        </p:nvSpPr>
        <p:spPr>
          <a:xfrm>
            <a:off x="2320944" y="619642"/>
            <a:ext cx="4105534" cy="869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000" b="1" dirty="0">
                <a:latin typeface="Helvetica" panose="020B0604020202020204" pitchFamily="34" charset="0"/>
                <a:cs typeface="Helvetica" panose="020B0604020202020204" pitchFamily="34" charset="0"/>
              </a:rPr>
              <a:t>Motivation</a:t>
            </a:r>
          </a:p>
        </p:txBody>
      </p:sp>
      <p:sp>
        <p:nvSpPr>
          <p:cNvPr id="5" name="Content Placeholder 2">
            <a:extLst>
              <a:ext uri="{FF2B5EF4-FFF2-40B4-BE49-F238E27FC236}">
                <a16:creationId xmlns:a16="http://schemas.microsoft.com/office/drawing/2014/main" id="{D321A059-A1AB-FBCF-6EAD-66091A7E858E}"/>
              </a:ext>
            </a:extLst>
          </p:cNvPr>
          <p:cNvSpPr txBox="1">
            <a:spLocks/>
          </p:cNvSpPr>
          <p:nvPr/>
        </p:nvSpPr>
        <p:spPr>
          <a:xfrm>
            <a:off x="2419643" y="1685887"/>
            <a:ext cx="9369083" cy="44054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latin typeface="Helvetica" panose="020B0604020202020204" pitchFamily="34" charset="0"/>
                <a:cs typeface="Helvetica" panose="020B0604020202020204" pitchFamily="34" charset="0"/>
              </a:rPr>
              <a:t>There is always room for improvement.</a:t>
            </a:r>
          </a:p>
          <a:p>
            <a:r>
              <a:rPr lang="en-US" sz="2000" dirty="0">
                <a:latin typeface="Helvetica" panose="020B0604020202020204" pitchFamily="34" charset="0"/>
                <a:cs typeface="Helvetica" panose="020B0604020202020204" pitchFamily="34" charset="0"/>
              </a:rPr>
              <a:t>Running a Distribution System without a proper application lead to many problems. </a:t>
            </a:r>
          </a:p>
          <a:p>
            <a:r>
              <a:rPr lang="en-US" sz="2000" dirty="0">
                <a:latin typeface="Helvetica" panose="020B0604020202020204" pitchFamily="34" charset="0"/>
                <a:cs typeface="Helvetica" panose="020B0604020202020204" pitchFamily="34" charset="0"/>
              </a:rPr>
              <a:t>So, our Project aims to develop such an application for the Company that can address all the above problems and helps the company improve the distribution system and management of the company processes.</a:t>
            </a:r>
          </a:p>
          <a:p>
            <a:r>
              <a:rPr lang="en-US" sz="2000" dirty="0">
                <a:latin typeface="Helvetica" panose="020B0604020202020204" pitchFamily="34" charset="0"/>
                <a:cs typeface="Helvetica" panose="020B0604020202020204" pitchFamily="34" charset="0"/>
              </a:rPr>
              <a:t>The Distribution Company that we have plumped for is the Shoe Distribution Company.</a:t>
            </a:r>
            <a:endParaRPr lang="en-US" sz="2400" dirty="0">
              <a:latin typeface="Helvetica" panose="020B0604020202020204" pitchFamily="34" charset="0"/>
              <a:cs typeface="Helvetica" panose="020B0604020202020204" pitchFamily="34" charset="0"/>
            </a:endParaRPr>
          </a:p>
          <a:p>
            <a:endParaRPr lang="en-US" sz="4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44963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847AB2-B7D8-4984-5652-787A4EFE6577}"/>
              </a:ext>
            </a:extLst>
          </p:cNvPr>
          <p:cNvSpPr txBox="1">
            <a:spLocks/>
          </p:cNvSpPr>
          <p:nvPr/>
        </p:nvSpPr>
        <p:spPr>
          <a:xfrm>
            <a:off x="1990466" y="633710"/>
            <a:ext cx="4105534" cy="869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000" b="1" dirty="0">
                <a:latin typeface="Helvetica" panose="020B0604020202020204" pitchFamily="34" charset="0"/>
                <a:cs typeface="Helvetica" panose="020B0604020202020204" pitchFamily="34" charset="0"/>
              </a:rPr>
              <a:t>Industrial Need</a:t>
            </a:r>
          </a:p>
        </p:txBody>
      </p:sp>
      <p:sp>
        <p:nvSpPr>
          <p:cNvPr id="5" name="Content Placeholder 2">
            <a:extLst>
              <a:ext uri="{FF2B5EF4-FFF2-40B4-BE49-F238E27FC236}">
                <a16:creationId xmlns:a16="http://schemas.microsoft.com/office/drawing/2014/main" id="{D321A059-A1AB-FBCF-6EAD-66091A7E858E}"/>
              </a:ext>
            </a:extLst>
          </p:cNvPr>
          <p:cNvSpPr txBox="1">
            <a:spLocks/>
          </p:cNvSpPr>
          <p:nvPr/>
        </p:nvSpPr>
        <p:spPr>
          <a:xfrm>
            <a:off x="2264900" y="1818866"/>
            <a:ext cx="9355014" cy="36534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latin typeface="Helvetica" panose="020B0604020202020204" pitchFamily="34" charset="0"/>
                <a:cs typeface="Helvetica" panose="020B0604020202020204" pitchFamily="34" charset="0"/>
              </a:rPr>
              <a:t>Challenging business environment and rapidly changing one.</a:t>
            </a:r>
          </a:p>
          <a:p>
            <a:r>
              <a:rPr lang="en-US" sz="2000" dirty="0">
                <a:effectLst/>
                <a:latin typeface="Helvetica" panose="020B0604020202020204" pitchFamily="34" charset="0"/>
                <a:ea typeface="Calibri" panose="020F0502020204030204" pitchFamily="34" charset="0"/>
                <a:cs typeface="Helvetica" panose="020B0604020202020204" pitchFamily="34" charset="0"/>
              </a:rPr>
              <a:t>Distribution Company is not using a proper, well-managed application then it is facing commercial suicide.</a:t>
            </a:r>
            <a:endParaRPr lang="en-US" sz="24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Searching for a 10-year-old record for the company is extremely challenging</a:t>
            </a:r>
            <a:r>
              <a:rPr lang="en-US" dirty="0">
                <a:latin typeface="Helvetica" panose="020B0604020202020204" pitchFamily="34" charset="0"/>
                <a:cs typeface="Helvetica" panose="020B0604020202020204" pitchFamily="34" charset="0"/>
              </a:rPr>
              <a:t>.</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company has no way of knowing how much stock is left in your warehouses and how much you’ve sold out. </a:t>
            </a:r>
          </a:p>
          <a:p>
            <a:endParaRPr lang="en-US" sz="2000" b="1" dirty="0">
              <a:latin typeface="Helvetica" panose="020B0604020202020204" pitchFamily="34" charset="0"/>
              <a:cs typeface="Helvetica" panose="020B0604020202020204" pitchFamily="34" charset="0"/>
            </a:endParaRPr>
          </a:p>
          <a:p>
            <a:endParaRPr lang="en-US" sz="4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65587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D1367-2730-E989-483D-EF022BD66608}"/>
              </a:ext>
            </a:extLst>
          </p:cNvPr>
          <p:cNvSpPr>
            <a:spLocks noGrp="1"/>
          </p:cNvSpPr>
          <p:nvPr>
            <p:ph type="title"/>
          </p:nvPr>
        </p:nvSpPr>
        <p:spPr>
          <a:xfrm>
            <a:off x="2044490" y="636711"/>
            <a:ext cx="3251284" cy="674603"/>
          </a:xfrm>
        </p:spPr>
        <p:txBody>
          <a:bodyPr/>
          <a:lstStyle/>
          <a:p>
            <a:r>
              <a:rPr lang="en-US" b="1" dirty="0">
                <a:latin typeface="Helvetica" panose="020B0604020202020204" pitchFamily="34" charset="0"/>
                <a:cs typeface="Helvetica" panose="020B0604020202020204" pitchFamily="34" charset="0"/>
              </a:rPr>
              <a:t>Description</a:t>
            </a:r>
          </a:p>
        </p:txBody>
      </p:sp>
      <p:sp>
        <p:nvSpPr>
          <p:cNvPr id="5" name="Content Placeholder 4">
            <a:extLst>
              <a:ext uri="{FF2B5EF4-FFF2-40B4-BE49-F238E27FC236}">
                <a16:creationId xmlns:a16="http://schemas.microsoft.com/office/drawing/2014/main" id="{F010F451-DD44-BFBD-8BCF-D291A31EFD7C}"/>
              </a:ext>
            </a:extLst>
          </p:cNvPr>
          <p:cNvSpPr>
            <a:spLocks noGrp="1"/>
          </p:cNvSpPr>
          <p:nvPr>
            <p:ph idx="1"/>
          </p:nvPr>
        </p:nvSpPr>
        <p:spPr>
          <a:xfrm>
            <a:off x="2044490" y="1540189"/>
            <a:ext cx="8915400" cy="3777622"/>
          </a:xfrm>
        </p:spPr>
        <p:txBody>
          <a:bodyPr>
            <a:normAutofit/>
          </a:bodyPr>
          <a:lstStyle/>
          <a:p>
            <a:r>
              <a:rPr lang="en-US" sz="2000" dirty="0">
                <a:latin typeface="Helvetica" panose="020B0604020202020204" pitchFamily="34" charset="0"/>
                <a:cs typeface="Helvetica" panose="020B0604020202020204" pitchFamily="34" charset="0"/>
              </a:rPr>
              <a:t>The Distribution Company that we have plumped for is the Shoe Distribution Company.</a:t>
            </a:r>
          </a:p>
          <a:p>
            <a:r>
              <a:rPr lang="en-US" sz="2000" dirty="0">
                <a:latin typeface="Helvetica" panose="020B0604020202020204" pitchFamily="34" charset="0"/>
                <a:cs typeface="Helvetica" panose="020B0604020202020204" pitchFamily="34" charset="0"/>
              </a:rPr>
              <a:t>The implementation of this application will work with a company called </a:t>
            </a:r>
            <a:r>
              <a:rPr lang="en-US" sz="2000" b="1" dirty="0">
                <a:latin typeface="Helvetica" panose="020B0604020202020204" pitchFamily="34" charset="0"/>
                <a:cs typeface="Helvetica" panose="020B0604020202020204" pitchFamily="34" charset="0"/>
              </a:rPr>
              <a:t>ARM.</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As a distribution company we deliver </a:t>
            </a:r>
            <a:r>
              <a:rPr lang="en-US" sz="2000" b="1" dirty="0">
                <a:latin typeface="Helvetica" panose="020B0604020202020204" pitchFamily="34" charset="0"/>
                <a:cs typeface="Helvetica" panose="020B0604020202020204" pitchFamily="34" charset="0"/>
              </a:rPr>
              <a:t>19 types of Shoes</a:t>
            </a:r>
            <a:r>
              <a:rPr lang="en-US" sz="2000" dirty="0">
                <a:latin typeface="Helvetica" panose="020B0604020202020204" pitchFamily="34" charset="0"/>
                <a:cs typeface="Helvetica" panose="020B0604020202020204" pitchFamily="34" charset="0"/>
              </a:rPr>
              <a:t> to numerous retailers, wholesalers, concept stores, buyers, and agents all over Lahore.</a:t>
            </a:r>
          </a:p>
          <a:p>
            <a:r>
              <a:rPr lang="en-US" sz="2000" dirty="0">
                <a:latin typeface="Helvetica" panose="020B0604020202020204" pitchFamily="34" charset="0"/>
                <a:cs typeface="Helvetica" panose="020B0604020202020204" pitchFamily="34" charset="0"/>
              </a:rPr>
              <a:t>Providing  Four authorized modes.</a:t>
            </a: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7459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D1367-2730-E989-483D-EF022BD66608}"/>
              </a:ext>
            </a:extLst>
          </p:cNvPr>
          <p:cNvSpPr>
            <a:spLocks noGrp="1"/>
          </p:cNvSpPr>
          <p:nvPr>
            <p:ph type="title"/>
          </p:nvPr>
        </p:nvSpPr>
        <p:spPr>
          <a:xfrm>
            <a:off x="1692798" y="608576"/>
            <a:ext cx="3251284" cy="674603"/>
          </a:xfrm>
        </p:spPr>
        <p:txBody>
          <a:bodyPr>
            <a:normAutofit fontScale="90000"/>
          </a:bodyPr>
          <a:lstStyle/>
          <a:p>
            <a:r>
              <a:rPr lang="en-US" sz="4000" b="1" dirty="0">
                <a:latin typeface="Helvetica" panose="020B0604020202020204" pitchFamily="34" charset="0"/>
                <a:cs typeface="Helvetica" panose="020B0604020202020204" pitchFamily="34" charset="0"/>
              </a:rPr>
              <a:t>Modules</a:t>
            </a:r>
          </a:p>
        </p:txBody>
      </p:sp>
      <p:graphicFrame>
        <p:nvGraphicFramePr>
          <p:cNvPr id="7" name="Diagram 6">
            <a:extLst>
              <a:ext uri="{FF2B5EF4-FFF2-40B4-BE49-F238E27FC236}">
                <a16:creationId xmlns:a16="http://schemas.microsoft.com/office/drawing/2014/main" id="{8750E434-81D7-4604-92C0-707610B6163C}"/>
              </a:ext>
            </a:extLst>
          </p:cNvPr>
          <p:cNvGraphicFramePr/>
          <p:nvPr>
            <p:extLst>
              <p:ext uri="{D42A27DB-BD31-4B8C-83A1-F6EECF244321}">
                <p14:modId xmlns:p14="http://schemas.microsoft.com/office/powerpoint/2010/main" val="1518300390"/>
              </p:ext>
            </p:extLst>
          </p:nvPr>
        </p:nvGraphicFramePr>
        <p:xfrm>
          <a:off x="3158977" y="1917635"/>
          <a:ext cx="6267939" cy="3287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044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269" y="666313"/>
            <a:ext cx="5172441" cy="909268"/>
          </a:xfrm>
        </p:spPr>
        <p:txBody>
          <a:bodyPr/>
          <a:lstStyle/>
          <a:p>
            <a:r>
              <a:rPr lang="en-US" b="1" dirty="0">
                <a:latin typeface="Helvetica" panose="020B0604020202020204" pitchFamily="34" charset="0"/>
                <a:cs typeface="Helvetica" panose="020B0604020202020204" pitchFamily="34" charset="0"/>
              </a:rPr>
              <a:t>Some Features</a:t>
            </a:r>
          </a:p>
        </p:txBody>
      </p:sp>
      <p:sp>
        <p:nvSpPr>
          <p:cNvPr id="3" name="Content Placeholder 2"/>
          <p:cNvSpPr>
            <a:spLocks noGrp="1"/>
          </p:cNvSpPr>
          <p:nvPr>
            <p:ph idx="1"/>
          </p:nvPr>
        </p:nvSpPr>
        <p:spPr>
          <a:xfrm>
            <a:off x="1905841" y="1717431"/>
            <a:ext cx="8679010" cy="3423138"/>
          </a:xfrm>
        </p:spPr>
        <p:txBody>
          <a:bodyPr>
            <a:normAutofit lnSpcReduction="10000"/>
          </a:bodyPr>
          <a:lstStyle/>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Attendance:</a:t>
            </a:r>
            <a:r>
              <a:rPr lang="en-US" sz="2000" dirty="0">
                <a:latin typeface="Helvetica" panose="020B0604020202020204" pitchFamily="34" charset="0"/>
                <a:cs typeface="Helvetica" panose="020B0604020202020204" pitchFamily="34" charset="0"/>
              </a:rPr>
              <a:t> Daily Attendance of all Employees.</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Payments: </a:t>
            </a:r>
            <a:r>
              <a:rPr lang="en-US" sz="2000" dirty="0">
                <a:latin typeface="Helvetica" panose="020B0604020202020204" pitchFamily="34" charset="0"/>
                <a:cs typeface="Helvetica" panose="020B0604020202020204" pitchFamily="34" charset="0"/>
              </a:rPr>
              <a:t>Payment in installments or in advance for the client.</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Orders:</a:t>
            </a:r>
            <a:r>
              <a:rPr lang="en-US" sz="2000" dirty="0">
                <a:latin typeface="Helvetica" panose="020B0604020202020204" pitchFamily="34" charset="0"/>
                <a:cs typeface="Helvetica" panose="020B0604020202020204" pitchFamily="34" charset="0"/>
              </a:rPr>
              <a:t> All supplier orders are authorized by the Manager.</a:t>
            </a:r>
          </a:p>
          <a:p>
            <a:pPr>
              <a:buFont typeface="Wingdings" panose="05000000000000000000" pitchFamily="2" charset="2"/>
              <a:buChar char="q"/>
            </a:pPr>
            <a:r>
              <a:rPr lang="en-US" sz="2000" dirty="0">
                <a:latin typeface="Helvetica" panose="020B0604020202020204" pitchFamily="34" charset="0"/>
                <a:cs typeface="Helvetica" panose="020B0604020202020204" pitchFamily="34" charset="0"/>
              </a:rPr>
              <a:t> </a:t>
            </a:r>
            <a:r>
              <a:rPr lang="en-US" sz="2000" b="1" dirty="0">
                <a:latin typeface="Helvetica" panose="020B0604020202020204" pitchFamily="34" charset="0"/>
                <a:cs typeface="Helvetica" panose="020B0604020202020204" pitchFamily="34" charset="0"/>
              </a:rPr>
              <a:t>E-mail Communication:</a:t>
            </a:r>
            <a:r>
              <a:rPr lang="en-US" sz="2000" dirty="0">
                <a:latin typeface="Helvetica" panose="020B0604020202020204" pitchFamily="34" charset="0"/>
                <a:cs typeface="Helvetica" panose="020B0604020202020204" pitchFamily="34" charset="0"/>
              </a:rPr>
              <a:t> Email-sending service to make precise connections between employees, managers, supervisors, and clients.</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Availability:</a:t>
            </a:r>
            <a:r>
              <a:rPr lang="en-US" sz="2000" dirty="0">
                <a:latin typeface="Helvetica" panose="020B0604020202020204" pitchFamily="34" charset="0"/>
                <a:cs typeface="Helvetica" panose="020B0604020202020204" pitchFamily="34" charset="0"/>
              </a:rPr>
              <a:t> The rider will be informed of the stock availability during placing orders.</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Maps:</a:t>
            </a:r>
            <a:r>
              <a:rPr lang="en-US" sz="2000" dirty="0">
                <a:latin typeface="Helvetica" panose="020B0604020202020204" pitchFamily="34" charset="0"/>
                <a:cs typeface="Helvetica" panose="020B0604020202020204" pitchFamily="34" charset="0"/>
              </a:rPr>
              <a:t> Google Maps facility for riders.</a:t>
            </a:r>
          </a:p>
          <a:p>
            <a:pPr>
              <a:buFont typeface="Wingdings" panose="05000000000000000000" pitchFamily="2" charset="2"/>
              <a:buChar char="q"/>
            </a:pPr>
            <a:r>
              <a:rPr lang="en-US" sz="2000" b="1" dirty="0">
                <a:latin typeface="Helvetica" panose="020B0604020202020204" pitchFamily="34" charset="0"/>
                <a:cs typeface="Helvetica" panose="020B0604020202020204" pitchFamily="34" charset="0"/>
              </a:rPr>
              <a:t>Versatile: </a:t>
            </a:r>
            <a:r>
              <a:rPr lang="en-US" sz="2000" dirty="0">
                <a:latin typeface="Helvetica" panose="020B0604020202020204" pitchFamily="34" charset="0"/>
                <a:cs typeface="Helvetica" panose="020B0604020202020204" pitchFamily="34" charset="0"/>
              </a:rPr>
              <a:t>Print Bills and reports. </a:t>
            </a:r>
          </a:p>
          <a:p>
            <a:pPr>
              <a:buFont typeface="Wingdings" panose="05000000000000000000" pitchFamily="2" charset="2"/>
              <a:buChar char="q"/>
            </a:pPr>
            <a:endParaRPr lang="en-US" dirty="0">
              <a:latin typeface="Helvetica" panose="020B0604020202020204" pitchFamily="34" charset="0"/>
              <a:cs typeface="Helvetica" panose="020B0604020202020204" pitchFamily="34" charset="0"/>
            </a:endParaRPr>
          </a:p>
          <a:p>
            <a:pPr>
              <a:buFont typeface="Wingdings" panose="05000000000000000000" pitchFamily="2" charset="2"/>
              <a:buChar char="q"/>
            </a:pPr>
            <a:endParaRPr lang="en-US" dirty="0">
              <a:latin typeface="Helvetica" panose="020B0604020202020204" pitchFamily="34" charset="0"/>
              <a:cs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Actors and Stakeholders</a:t>
            </a:r>
          </a:p>
        </p:txBody>
      </p:sp>
      <p:sp>
        <p:nvSpPr>
          <p:cNvPr id="3" name="Content Placeholder 2"/>
          <p:cNvSpPr>
            <a:spLocks noGrp="1"/>
          </p:cNvSpPr>
          <p:nvPr>
            <p:ph sz="half" idx="1"/>
          </p:nvPr>
        </p:nvSpPr>
        <p:spPr>
          <a:xfrm>
            <a:off x="2592924" y="2715831"/>
            <a:ext cx="3503076" cy="2175615"/>
          </a:xfrm>
        </p:spPr>
        <p:txBody>
          <a:bodyPr/>
          <a:lstStyle/>
          <a:p>
            <a:r>
              <a:rPr lang="en-US" sz="2000" dirty="0">
                <a:latin typeface="Helvetica" panose="020B0604020202020204" pitchFamily="34" charset="0"/>
                <a:cs typeface="Helvetica" panose="020B0604020202020204" pitchFamily="34" charset="0"/>
              </a:rPr>
              <a:t>The Manager</a:t>
            </a:r>
          </a:p>
          <a:p>
            <a:r>
              <a:rPr lang="en-US" sz="2000" dirty="0">
                <a:latin typeface="Helvetica" panose="020B0604020202020204" pitchFamily="34" charset="0"/>
                <a:cs typeface="Helvetica" panose="020B0604020202020204" pitchFamily="34" charset="0"/>
              </a:rPr>
              <a:t>Inventory Supervisor</a:t>
            </a:r>
          </a:p>
          <a:p>
            <a:r>
              <a:rPr lang="en-US" sz="2000" dirty="0">
                <a:latin typeface="Helvetica" panose="020B0604020202020204" pitchFamily="34" charset="0"/>
                <a:cs typeface="Helvetica" panose="020B0604020202020204" pitchFamily="34" charset="0"/>
              </a:rPr>
              <a:t>Sales Agent</a:t>
            </a:r>
          </a:p>
          <a:p>
            <a:r>
              <a:rPr lang="en-US" sz="2000" dirty="0">
                <a:latin typeface="Helvetica" panose="020B0604020202020204" pitchFamily="34" charset="0"/>
                <a:cs typeface="Helvetica" panose="020B0604020202020204" pitchFamily="34" charset="0"/>
              </a:rPr>
              <a:t>Rider</a:t>
            </a:r>
            <a:endParaRPr lang="en-US" dirty="0">
              <a:latin typeface="Helvetica" panose="020B0604020202020204" pitchFamily="34" charset="0"/>
              <a:cs typeface="Helvetica" panose="020B0604020202020204" pitchFamily="34" charset="0"/>
            </a:endParaRPr>
          </a:p>
        </p:txBody>
      </p:sp>
      <p:sp>
        <p:nvSpPr>
          <p:cNvPr id="4" name="Content Placeholder 3"/>
          <p:cNvSpPr>
            <a:spLocks noGrp="1"/>
          </p:cNvSpPr>
          <p:nvPr>
            <p:ph sz="half" idx="2"/>
          </p:nvPr>
        </p:nvSpPr>
        <p:spPr>
          <a:xfrm>
            <a:off x="7204602" y="2777386"/>
            <a:ext cx="3951078" cy="1963426"/>
          </a:xfrm>
        </p:spPr>
        <p:txBody>
          <a:bodyPr/>
          <a:lstStyle/>
          <a:p>
            <a:r>
              <a:rPr lang="en-US" sz="2000" dirty="0">
                <a:latin typeface="Helvetica" panose="020B0604020202020204" pitchFamily="34" charset="0"/>
                <a:cs typeface="Helvetica" panose="020B0604020202020204" pitchFamily="34" charset="0"/>
              </a:rPr>
              <a:t>Government</a:t>
            </a:r>
          </a:p>
          <a:p>
            <a:r>
              <a:rPr lang="en-US" sz="2000" dirty="0">
                <a:latin typeface="Helvetica" panose="020B0604020202020204" pitchFamily="34" charset="0"/>
                <a:cs typeface="Helvetica" panose="020B0604020202020204" pitchFamily="34" charset="0"/>
              </a:rPr>
              <a:t>Supplier</a:t>
            </a:r>
          </a:p>
          <a:p>
            <a:r>
              <a:rPr lang="en-US" sz="2000" dirty="0">
                <a:latin typeface="Helvetica" panose="020B0604020202020204" pitchFamily="34" charset="0"/>
                <a:cs typeface="Helvetica" panose="020B0604020202020204" pitchFamily="34" charset="0"/>
              </a:rPr>
              <a:t>Clients</a:t>
            </a:r>
          </a:p>
          <a:p>
            <a:endParaRPr lang="en-US" dirty="0">
              <a:latin typeface="Helvetica" panose="020B0604020202020204" pitchFamily="34" charset="0"/>
              <a:cs typeface="Helvetica" panose="020B0604020202020204" pitchFamily="34" charset="0"/>
            </a:endParaRPr>
          </a:p>
        </p:txBody>
      </p:sp>
      <p:sp>
        <p:nvSpPr>
          <p:cNvPr id="7" name="TextBox 6"/>
          <p:cNvSpPr txBox="1"/>
          <p:nvPr/>
        </p:nvSpPr>
        <p:spPr>
          <a:xfrm>
            <a:off x="2592924" y="2133652"/>
            <a:ext cx="1898073" cy="461665"/>
          </a:xfrm>
          <a:prstGeom prst="rect">
            <a:avLst/>
          </a:prstGeom>
          <a:noFill/>
        </p:spPr>
        <p:txBody>
          <a:bodyPr wrap="square" rtlCol="0">
            <a:spAutoFit/>
          </a:bodyPr>
          <a:lstStyle/>
          <a:p>
            <a:r>
              <a:rPr lang="en-US" sz="2400" b="1" dirty="0">
                <a:latin typeface="Helvetica" panose="020B0604020202020204" pitchFamily="34" charset="0"/>
                <a:cs typeface="Helvetica" panose="020B0604020202020204" pitchFamily="34" charset="0"/>
              </a:rPr>
              <a:t>Actors</a:t>
            </a:r>
          </a:p>
        </p:txBody>
      </p:sp>
      <p:sp>
        <p:nvSpPr>
          <p:cNvPr id="8" name="TextBox 7"/>
          <p:cNvSpPr txBox="1"/>
          <p:nvPr/>
        </p:nvSpPr>
        <p:spPr>
          <a:xfrm>
            <a:off x="7322785" y="2195207"/>
            <a:ext cx="1898073" cy="400110"/>
          </a:xfrm>
          <a:prstGeom prst="rect">
            <a:avLst/>
          </a:prstGeom>
          <a:noFill/>
        </p:spPr>
        <p:txBody>
          <a:bodyPr wrap="square" rtlCol="0">
            <a:spAutoFit/>
          </a:bodyPr>
          <a:lstStyle/>
          <a:p>
            <a:r>
              <a:rPr lang="en-US" sz="2000" b="1" dirty="0">
                <a:latin typeface="Helvetica" panose="020B0604020202020204" pitchFamily="34" charset="0"/>
                <a:cs typeface="Helvetica" panose="020B0604020202020204" pitchFamily="34" charset="0"/>
              </a:rPr>
              <a:t>Stakeholders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ox(in)">
                                      <p:cBhvr>
                                        <p:cTn id="19" dur="500"/>
                                        <p:tgtEl>
                                          <p:spTgt spid="4">
                                            <p:txEl>
                                              <p:pRg st="0" end="0"/>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ox(in)">
                                      <p:cBhvr>
                                        <p:cTn id="22" dur="500"/>
                                        <p:tgtEl>
                                          <p:spTgt spid="4">
                                            <p:txEl>
                                              <p:pRg st="1" end="1"/>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box(in)">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254" y="680381"/>
            <a:ext cx="5467864" cy="768592"/>
          </a:xfrm>
        </p:spPr>
        <p:txBody>
          <a:bodyPr>
            <a:normAutofit/>
          </a:bodyPr>
          <a:lstStyle/>
          <a:p>
            <a:r>
              <a:rPr lang="en-US" sz="3200" b="1" dirty="0">
                <a:latin typeface="Helvetica" panose="020B0604020202020204" pitchFamily="34" charset="0"/>
                <a:cs typeface="Helvetica" panose="020B0604020202020204" pitchFamily="34" charset="0"/>
              </a:rPr>
              <a:t>Actors Description</a:t>
            </a:r>
          </a:p>
        </p:txBody>
      </p:sp>
      <p:sp>
        <p:nvSpPr>
          <p:cNvPr id="3" name="Content Placeholder 2"/>
          <p:cNvSpPr>
            <a:spLocks noGrp="1"/>
          </p:cNvSpPr>
          <p:nvPr>
            <p:ph sz="half" idx="1"/>
          </p:nvPr>
        </p:nvSpPr>
        <p:spPr>
          <a:xfrm>
            <a:off x="2433711" y="1448973"/>
            <a:ext cx="7793501" cy="4965896"/>
          </a:xfrm>
        </p:spPr>
        <p:txBody>
          <a:bodyPr>
            <a:normAutofit/>
          </a:bodyPr>
          <a:lstStyle/>
          <a:p>
            <a:r>
              <a:rPr lang="en-US" sz="2000" b="1" dirty="0">
                <a:latin typeface="Helvetica" panose="020B0604020202020204" pitchFamily="34" charset="0"/>
                <a:cs typeface="Helvetica" panose="020B0604020202020204" pitchFamily="34" charset="0"/>
              </a:rPr>
              <a:t>The Manager : </a:t>
            </a:r>
          </a:p>
          <a:p>
            <a:pPr lvl="1" algn="just">
              <a:buFont typeface="+mj-lt"/>
              <a:buAutoNum type="arabicPeriod"/>
            </a:pPr>
            <a:r>
              <a:rPr lang="en-US" dirty="0">
                <a:latin typeface="Helvetica" panose="020B0604020202020204" pitchFamily="34" charset="0"/>
                <a:cs typeface="Helvetica" panose="020B0604020202020204" pitchFamily="34" charset="0"/>
              </a:rPr>
              <a:t>Manager can hire and fire employees to the Company. </a:t>
            </a:r>
          </a:p>
          <a:p>
            <a:pPr lvl="1" algn="just">
              <a:buFont typeface="+mj-lt"/>
              <a:buAutoNum type="arabicPeriod"/>
            </a:pPr>
            <a:r>
              <a:rPr lang="en-US" dirty="0">
                <a:latin typeface="Helvetica" panose="020B0604020202020204" pitchFamily="34" charset="0"/>
                <a:cs typeface="Helvetica" panose="020B0604020202020204" pitchFamily="34" charset="0"/>
              </a:rPr>
              <a:t>He can view all the records or monthly reports and stock. </a:t>
            </a:r>
          </a:p>
          <a:p>
            <a:pPr lvl="1" algn="just">
              <a:buFont typeface="+mj-lt"/>
              <a:buAutoNum type="arabicPeriod"/>
            </a:pPr>
            <a:r>
              <a:rPr lang="en-US" dirty="0">
                <a:latin typeface="Helvetica" panose="020B0604020202020204" pitchFamily="34" charset="0"/>
                <a:cs typeface="Helvetica" panose="020B0604020202020204" pitchFamily="34" charset="0"/>
              </a:rPr>
              <a:t>He also has to check the performances at all times, and check inventory. </a:t>
            </a:r>
          </a:p>
          <a:p>
            <a:pPr lvl="1" algn="just">
              <a:buFont typeface="+mj-lt"/>
              <a:buAutoNum type="arabicPeriod"/>
            </a:pPr>
            <a:r>
              <a:rPr lang="en-US" dirty="0">
                <a:latin typeface="Helvetica" panose="020B0604020202020204" pitchFamily="34" charset="0"/>
                <a:cs typeface="Helvetica" panose="020B0604020202020204" pitchFamily="34" charset="0"/>
              </a:rPr>
              <a:t>He gives monthly incentives to all the employees according to their performance.</a:t>
            </a:r>
          </a:p>
          <a:p>
            <a:pPr algn="just">
              <a:buNone/>
            </a:pPr>
            <a:endParaRPr lang="en-US" sz="1400" dirty="0">
              <a:latin typeface="Helvetica" panose="020B0604020202020204" pitchFamily="34" charset="0"/>
              <a:cs typeface="Helvetica" panose="020B0604020202020204" pitchFamily="34" charset="0"/>
            </a:endParaRPr>
          </a:p>
          <a:p>
            <a:r>
              <a:rPr lang="en-US" sz="2000" b="1" dirty="0">
                <a:latin typeface="Helvetica" panose="020B0604020202020204" pitchFamily="34" charset="0"/>
                <a:cs typeface="Helvetica" panose="020B0604020202020204" pitchFamily="34" charset="0"/>
              </a:rPr>
              <a:t>Inventory Supervisor :</a:t>
            </a:r>
          </a:p>
          <a:p>
            <a:pPr lvl="1" algn="just">
              <a:buFont typeface="+mj-lt"/>
              <a:buAutoNum type="arabicPeriod"/>
            </a:pPr>
            <a:r>
              <a:rPr lang="en-US" dirty="0">
                <a:latin typeface="Helvetica" panose="020B0604020202020204" pitchFamily="34" charset="0"/>
                <a:cs typeface="Helvetica" panose="020B0604020202020204" pitchFamily="34" charset="0"/>
              </a:rPr>
              <a:t> He can buy stock from the supplier after the approval of the General Manager. He will provide authorization to the rider after checking the stock from the warehouse.</a:t>
            </a:r>
          </a:p>
          <a:p>
            <a:pPr lvl="1" algn="just">
              <a:buFont typeface="+mj-lt"/>
              <a:buAutoNum type="arabicPeriod"/>
            </a:pPr>
            <a:r>
              <a:rPr lang="en-US" dirty="0">
                <a:latin typeface="Helvetica" panose="020B0604020202020204" pitchFamily="34" charset="0"/>
                <a:cs typeface="Helvetica" panose="020B0604020202020204" pitchFamily="34" charset="0"/>
              </a:rPr>
              <a:t> This system will also have an inventory supervisor. He will manage inventory in the warehouse and will notify the general manager whenever a new order should be made.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624</TotalTime>
  <Words>1150</Words>
  <Application>Microsoft Office PowerPoint</Application>
  <PresentationFormat>Widescreen</PresentationFormat>
  <Paragraphs>249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Century Gothic</vt:lpstr>
      <vt:lpstr>Helvetica</vt:lpstr>
      <vt:lpstr>Times New Roman</vt:lpstr>
      <vt:lpstr>Wingdings</vt:lpstr>
      <vt:lpstr>Wingdings 3</vt:lpstr>
      <vt:lpstr>Wisp</vt:lpstr>
      <vt:lpstr>         Distribution Management System</vt:lpstr>
      <vt:lpstr>Group Member (G-5)   </vt:lpstr>
      <vt:lpstr>PowerPoint Presentation</vt:lpstr>
      <vt:lpstr>PowerPoint Presentation</vt:lpstr>
      <vt:lpstr>Description</vt:lpstr>
      <vt:lpstr>Modules</vt:lpstr>
      <vt:lpstr>Some Features</vt:lpstr>
      <vt:lpstr>Actors and Stakeholders</vt:lpstr>
      <vt:lpstr>Actors Description</vt:lpstr>
      <vt:lpstr>Actors Description</vt:lpstr>
      <vt:lpstr>Use Cases</vt:lpstr>
      <vt:lpstr>Road Map of how the system will work</vt:lpstr>
      <vt:lpstr>PowerPoint Presentation</vt:lpstr>
      <vt:lpstr>Application UI</vt:lpstr>
      <vt:lpstr>Application UI</vt:lpstr>
      <vt:lpstr>Application UI</vt:lpstr>
      <vt:lpstr>Application UI</vt:lpstr>
      <vt:lpstr>Data Structures</vt:lpstr>
      <vt:lpstr>Object Oriented Models</vt:lpstr>
      <vt:lpstr>Composition</vt:lpstr>
      <vt:lpstr>Multiple Inheritance</vt:lpstr>
      <vt:lpstr>Polymorphism</vt:lpstr>
      <vt:lpstr>Multi-level Inheritance</vt:lpstr>
      <vt:lpstr>OOP Model (UML)</vt:lpstr>
      <vt:lpstr>Some Email Formats</vt:lpstr>
      <vt:lpstr>Distribution System Reporting and Analytics</vt:lpstr>
      <vt:lpstr>Project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Rayan</dc:creator>
  <cp:lastModifiedBy>Rayan</cp:lastModifiedBy>
  <cp:revision>184</cp:revision>
  <dcterms:created xsi:type="dcterms:W3CDTF">2022-11-26T19:17:54Z</dcterms:created>
  <dcterms:modified xsi:type="dcterms:W3CDTF">2022-11-27T17:58:17Z</dcterms:modified>
</cp:coreProperties>
</file>